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9933"/>
    <a:srgbClr val="F5F5F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78" y="2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146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69C796-9587-4023-BFFB-47B0BD441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28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84A0C2-33B6-4E2A-A832-20BEAB8B6B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16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5CDDD-CF56-4FEE-93F3-2C5745B35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00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8D1B6-6515-4B54-8D05-7E7D9FD133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26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F3F4D-5678-4479-AAA7-D1718286D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88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DE25A-6981-40BC-9772-89B4355978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23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5490D-F01D-453D-AB57-714A1D8313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8ED35-55FD-4223-99F1-6361CFD23C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23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87B94-5544-4FC6-9A32-58195C2302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95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65D8B-E7DC-49E9-904A-ECDAC5AC88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1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D1DA-5736-4A17-B77A-611CCA608B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4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93CDA-C497-4D8D-9748-4E8856C67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80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576A0-06C3-46D7-88CB-9432131D4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81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C3411-87A5-47E8-95DB-18C4E19DC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37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571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4800FDB-5CBE-46E3-A6CB-51DAEC7F5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kern="1200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3213"/>
            <a:ext cx="77724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编译原理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988" y="3059113"/>
            <a:ext cx="6400800" cy="60325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Principles of Compilers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347788" y="3898900"/>
            <a:ext cx="6400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第</a:t>
            </a:r>
            <a:r>
              <a:rPr lang="zh-CN" altLang="en-US" dirty="0"/>
              <a:t>四</a:t>
            </a:r>
            <a:r>
              <a:rPr lang="zh-CN" altLang="en-US" dirty="0" smtClean="0"/>
              <a:t>章 </a:t>
            </a:r>
            <a:r>
              <a:rPr lang="zh-CN" altLang="en-US" dirty="0"/>
              <a:t>语法分析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的分析算法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/>
            <a:r>
              <a:rPr lang="zh-CN" altLang="en-US" smtClean="0"/>
              <a:t>基本思想</a:t>
            </a:r>
          </a:p>
          <a:p>
            <a:pPr lvl="1" eaLnBrk="1" hangingPunct="1"/>
            <a:r>
              <a:rPr lang="zh-CN" altLang="en-US" smtClean="0"/>
              <a:t>利用</a:t>
            </a:r>
            <a:r>
              <a:rPr lang="en-US" altLang="zh-CN" smtClean="0"/>
              <a:t>PDA</a:t>
            </a:r>
            <a:r>
              <a:rPr lang="zh-CN" altLang="en-US" smtClean="0"/>
              <a:t>的栈来存储推导的中间结果。</a:t>
            </a:r>
          </a:p>
          <a:p>
            <a:pPr lvl="1" eaLnBrk="1" hangingPunct="1"/>
            <a:r>
              <a:rPr lang="zh-CN" altLang="en-US" smtClean="0"/>
              <a:t>利用</a:t>
            </a:r>
            <a:r>
              <a:rPr lang="en-US" altLang="zh-CN" smtClean="0"/>
              <a:t>PDA</a:t>
            </a:r>
            <a:r>
              <a:rPr lang="zh-CN" altLang="en-US" smtClean="0"/>
              <a:t>的非确定性来“猜测”所有可能的推导。</a:t>
            </a:r>
          </a:p>
          <a:p>
            <a:pPr lvl="1" eaLnBrk="1" hangingPunct="1"/>
            <a:r>
              <a:rPr lang="zh-CN" altLang="en-US" smtClean="0"/>
              <a:t>采用最左推导，及时将推导产生出来的最左终结符与输入匹配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的分析算法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zh-CN" altLang="en-US" smtClean="0"/>
              <a:t>构造思想</a:t>
            </a:r>
          </a:p>
          <a:p>
            <a:pPr lvl="1" eaLnBrk="1" hangingPunct="1"/>
            <a:r>
              <a:rPr lang="zh-CN" altLang="en-US" smtClean="0"/>
              <a:t>给定文法</a:t>
            </a:r>
            <a:r>
              <a:rPr lang="en-US" altLang="zh-CN" i="1" smtClean="0"/>
              <a:t>G</a:t>
            </a:r>
            <a:r>
              <a:rPr lang="en-US" altLang="zh-CN" smtClean="0"/>
              <a:t>=(</a:t>
            </a:r>
            <a:r>
              <a:rPr lang="en-US" altLang="zh-CN" i="1" smtClean="0"/>
              <a:t>V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,</a:t>
            </a:r>
            <a:r>
              <a:rPr lang="en-US" altLang="zh-CN" i="1" smtClean="0"/>
              <a:t>V</a:t>
            </a:r>
            <a:r>
              <a:rPr lang="en-US" altLang="zh-CN" i="1" baseline="-25000" smtClean="0"/>
              <a:t>T</a:t>
            </a:r>
            <a:r>
              <a:rPr lang="en-US" altLang="zh-CN" smtClean="0"/>
              <a:t>,</a:t>
            </a:r>
            <a:r>
              <a:rPr lang="en-US" altLang="zh-CN" i="1" smtClean="0"/>
              <a:t>P</a:t>
            </a:r>
            <a:r>
              <a:rPr lang="en-US" altLang="zh-CN" smtClean="0"/>
              <a:t>,</a:t>
            </a:r>
            <a:r>
              <a:rPr lang="en-US" altLang="zh-CN" i="1" smtClean="0"/>
              <a:t>S</a:t>
            </a:r>
            <a:r>
              <a:rPr lang="en-US" altLang="zh-CN" smtClean="0"/>
              <a:t>)</a:t>
            </a:r>
            <a:r>
              <a:rPr lang="zh-CN" altLang="en-US" smtClean="0"/>
              <a:t>，构造</a:t>
            </a:r>
            <a:r>
              <a:rPr lang="en-US" altLang="zh-CN" smtClean="0"/>
              <a:t>PDA </a:t>
            </a:r>
            <a:r>
              <a:rPr lang="en-US" altLang="zh-CN" i="1" smtClean="0"/>
              <a:t>M</a:t>
            </a:r>
            <a:r>
              <a:rPr lang="en-US" altLang="zh-CN" smtClean="0"/>
              <a:t>=(</a:t>
            </a:r>
            <a:r>
              <a:rPr lang="en-US" altLang="zh-CN" i="1" smtClean="0"/>
              <a:t>Q</a:t>
            </a:r>
            <a:r>
              <a:rPr lang="en-US" altLang="zh-CN" smtClean="0"/>
              <a:t>,</a:t>
            </a:r>
            <a:r>
              <a:rPr lang="en-US" altLang="zh-CN" smtClean="0">
                <a:latin typeface="Symbol" panose="05050102010706020507" pitchFamily="18" charset="2"/>
              </a:rPr>
              <a:t>S</a:t>
            </a:r>
            <a:r>
              <a:rPr lang="en-US" altLang="zh-CN" smtClean="0"/>
              <a:t>,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</a:t>
            </a:r>
            <a:r>
              <a:rPr lang="en-US" altLang="zh-CN" smtClean="0"/>
              <a:t>,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en-US" altLang="zh-CN" i="1" smtClean="0">
                <a:latin typeface="Symbol" panose="05050102010706020507" pitchFamily="18" charset="2"/>
              </a:rPr>
              <a:t>d</a:t>
            </a:r>
            <a:r>
              <a:rPr lang="en-US" altLang="zh-CN" smtClean="0">
                <a:latin typeface="Symbol" panose="05050102010706020507" pitchFamily="18" charset="2"/>
              </a:rPr>
              <a:t>,</a:t>
            </a:r>
            <a:r>
              <a:rPr lang="en-US" altLang="zh-CN" i="1" smtClean="0"/>
              <a:t>F</a:t>
            </a:r>
            <a:r>
              <a:rPr lang="en-US" altLang="zh-CN" smtClean="0"/>
              <a:t>)</a:t>
            </a:r>
            <a:r>
              <a:rPr lang="zh-CN" altLang="en-US" smtClean="0"/>
              <a:t>，使</a:t>
            </a:r>
            <a:r>
              <a:rPr lang="en-US" altLang="zh-CN" i="1" smtClean="0"/>
              <a:t>M</a:t>
            </a:r>
            <a:r>
              <a:rPr lang="zh-CN" altLang="en-US" smtClean="0"/>
              <a:t>恰好接受</a:t>
            </a:r>
            <a:r>
              <a:rPr lang="en-US" altLang="zh-CN" i="1" smtClean="0"/>
              <a:t>G</a:t>
            </a:r>
            <a:r>
              <a:rPr lang="zh-CN" altLang="en-US" smtClean="0"/>
              <a:t>的语言。</a:t>
            </a:r>
          </a:p>
          <a:p>
            <a:pPr eaLnBrk="1" hangingPunct="1"/>
            <a:r>
              <a:rPr lang="en-US" altLang="zh-CN" smtClean="0"/>
              <a:t>PDA</a:t>
            </a:r>
            <a:r>
              <a:rPr lang="zh-CN" altLang="en-US" smtClean="0"/>
              <a:t>的分析算法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1 </a:t>
            </a:r>
            <a:r>
              <a:rPr lang="zh-CN" altLang="en-US" sz="2000" smtClean="0"/>
              <a:t>向栈中压入</a:t>
            </a:r>
            <a:r>
              <a:rPr lang="en-US" altLang="zh-CN" sz="2000" smtClean="0"/>
              <a:t>$</a:t>
            </a:r>
            <a:r>
              <a:rPr lang="en-US" altLang="zh-CN" sz="2000" i="1" smtClean="0"/>
              <a:t>S</a:t>
            </a:r>
            <a:r>
              <a:rPr lang="zh-CN" altLang="en-US" sz="2000" smtClean="0"/>
              <a:t>。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2 </a:t>
            </a:r>
            <a:r>
              <a:rPr lang="zh-CN" altLang="en-US" sz="2000" smtClean="0"/>
              <a:t>如果栈顶符号为非终结符</a:t>
            </a:r>
            <a:r>
              <a:rPr lang="en-US" altLang="zh-CN" sz="2000" smtClean="0"/>
              <a:t>A</a:t>
            </a:r>
            <a:r>
              <a:rPr lang="zh-CN" altLang="en-US" sz="2000" smtClean="0"/>
              <a:t>，则非确定性地用</a:t>
            </a:r>
            <a:r>
              <a:rPr lang="en-US" altLang="zh-CN" sz="2000" smtClean="0"/>
              <a:t>A</a:t>
            </a:r>
            <a:r>
              <a:rPr lang="zh-CN" altLang="en-US" sz="2000" smtClean="0"/>
              <a:t>的所有产生式的右部替换栈顶的</a:t>
            </a:r>
            <a:r>
              <a:rPr lang="en-US" altLang="zh-CN" sz="2000" smtClean="0"/>
              <a:t>A</a:t>
            </a:r>
            <a:r>
              <a:rPr lang="zh-CN" altLang="en-US" sz="2000" smtClean="0"/>
              <a:t>。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3 </a:t>
            </a:r>
            <a:r>
              <a:rPr lang="zh-CN" altLang="en-US" sz="2000" smtClean="0"/>
              <a:t>如果栈顶符号为终结符</a:t>
            </a:r>
            <a:r>
              <a:rPr lang="en-US" altLang="zh-CN" sz="2000" smtClean="0"/>
              <a:t>a</a:t>
            </a:r>
            <a:r>
              <a:rPr lang="zh-CN" altLang="en-US" sz="2000" smtClean="0"/>
              <a:t>，则与输入符号匹配，如果成功则从栈顶弹出</a:t>
            </a:r>
            <a:r>
              <a:rPr lang="en-US" altLang="zh-CN" sz="2000" smtClean="0"/>
              <a:t>a</a:t>
            </a:r>
            <a:r>
              <a:rPr lang="zh-CN" altLang="en-US" sz="2000" smtClean="0"/>
              <a:t>，否则该分支进入无定义状态（终止）。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4 </a:t>
            </a:r>
            <a:r>
              <a:rPr lang="zh-CN" altLang="en-US" sz="2000" smtClean="0"/>
              <a:t>如果栈顶符号为</a:t>
            </a:r>
            <a:r>
              <a:rPr lang="en-US" altLang="zh-CN" sz="2000" smtClean="0"/>
              <a:t>$</a:t>
            </a:r>
            <a:r>
              <a:rPr lang="zh-CN" altLang="en-US" sz="2000" smtClean="0"/>
              <a:t>，而且输入符号为</a:t>
            </a:r>
            <a:r>
              <a:rPr lang="en-US" altLang="zh-CN" sz="2000" smtClean="0"/>
              <a:t>$</a:t>
            </a:r>
            <a:r>
              <a:rPr lang="zh-CN" altLang="en-US" sz="2000" smtClean="0"/>
              <a:t>（输入结束），则接受，否则该分支进入无定义状态。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5 </a:t>
            </a:r>
            <a:r>
              <a:rPr lang="zh-CN" altLang="en-US" sz="2000" smtClean="0"/>
              <a:t>重复</a:t>
            </a:r>
            <a:r>
              <a:rPr lang="en-US" altLang="zh-CN" sz="2000" smtClean="0"/>
              <a:t>2,3,4</a:t>
            </a:r>
            <a:r>
              <a:rPr lang="zh-CN" altLang="en-US" sz="20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的分析算法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PDA</a:t>
            </a:r>
            <a:r>
              <a:rPr lang="zh-CN" altLang="en-US" smtClean="0"/>
              <a:t>的构造方法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给定文法</a:t>
            </a:r>
            <a:r>
              <a:rPr lang="en-US" altLang="zh-CN" smtClean="0"/>
              <a:t>G[S]: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/>
              <a:t>S 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CN" smtClean="0">
                <a:sym typeface="Symbol" panose="05050102010706020507" pitchFamily="18" charset="2"/>
              </a:rPr>
              <a:t>0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smtClean="0">
                <a:sym typeface="Symbol" panose="05050102010706020507" pitchFamily="18" charset="2"/>
              </a:rPr>
              <a:t>1 | 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01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构造步骤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构造初始迁移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为每一条产生式构造对应的迁移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为每一个终结符的匹配构造对应的迁移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构造猜测成功的迁移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5697538" y="2214563"/>
            <a:ext cx="1214437" cy="1349375"/>
            <a:chOff x="3589" y="1395"/>
            <a:chExt cx="765" cy="850"/>
          </a:xfrm>
        </p:grpSpPr>
        <p:sp>
          <p:nvSpPr>
            <p:cNvPr id="15381" name="Oval 5"/>
            <p:cNvSpPr>
              <a:spLocks noChangeArrowheads="1"/>
            </p:cNvSpPr>
            <p:nvPr/>
          </p:nvSpPr>
          <p:spPr bwMode="auto">
            <a:xfrm>
              <a:off x="4127" y="201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82" name="Line 6"/>
            <p:cNvSpPr>
              <a:spLocks noChangeShapeType="1"/>
            </p:cNvSpPr>
            <p:nvPr/>
          </p:nvSpPr>
          <p:spPr bwMode="auto">
            <a:xfrm>
              <a:off x="4241" y="1395"/>
              <a:ext cx="0" cy="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5383" name="Text Box 7"/>
            <p:cNvSpPr txBox="1">
              <a:spLocks noChangeArrowheads="1"/>
            </p:cNvSpPr>
            <p:nvPr/>
          </p:nvSpPr>
          <p:spPr bwMode="auto">
            <a:xfrm>
              <a:off x="3589" y="1480"/>
              <a:ext cx="5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ym typeface="Symbol" panose="05050102010706020507" pitchFamily="18" charset="2"/>
                </a:rPr>
                <a:t>,  $S</a:t>
              </a:r>
            </a:p>
          </p:txBody>
        </p:sp>
      </p:grpSp>
      <p:grpSp>
        <p:nvGrpSpPr>
          <p:cNvPr id="75784" name="Group 8"/>
          <p:cNvGrpSpPr>
            <a:grpSpLocks/>
          </p:cNvGrpSpPr>
          <p:nvPr/>
        </p:nvGrpSpPr>
        <p:grpSpPr bwMode="auto">
          <a:xfrm>
            <a:off x="6859588" y="2619375"/>
            <a:ext cx="1812925" cy="935038"/>
            <a:chOff x="4321" y="1650"/>
            <a:chExt cx="1142" cy="589"/>
          </a:xfrm>
        </p:grpSpPr>
        <p:cxnSp>
          <p:nvCxnSpPr>
            <p:cNvPr id="15377" name="AutoShape 9"/>
            <p:cNvCxnSpPr>
              <a:cxnSpLocks noChangeShapeType="1"/>
              <a:stCxn id="15381" idx="7"/>
              <a:endCxn id="15381" idx="5"/>
            </p:cNvCxnSpPr>
            <p:nvPr/>
          </p:nvCxnSpPr>
          <p:spPr bwMode="auto">
            <a:xfrm rot="5400000" flipV="1">
              <a:off x="4241" y="2131"/>
              <a:ext cx="161" cy="1"/>
            </a:xfrm>
            <a:prstGeom prst="curvedConnector5">
              <a:avLst>
                <a:gd name="adj1" fmla="val -7454"/>
                <a:gd name="adj2" fmla="val 52200000"/>
                <a:gd name="adj3" fmla="val 10186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78" name="Text Box 10"/>
            <p:cNvSpPr txBox="1">
              <a:spLocks noChangeArrowheads="1"/>
            </p:cNvSpPr>
            <p:nvPr/>
          </p:nvSpPr>
          <p:spPr bwMode="auto">
            <a:xfrm>
              <a:off x="4581" y="1650"/>
              <a:ext cx="6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ym typeface="Symbol" panose="05050102010706020507" pitchFamily="18" charset="2"/>
                </a:rPr>
                <a:t>, S 1S0</a:t>
              </a:r>
            </a:p>
          </p:txBody>
        </p:sp>
        <p:cxnSp>
          <p:nvCxnSpPr>
            <p:cNvPr id="15379" name="AutoShape 11"/>
            <p:cNvCxnSpPr>
              <a:cxnSpLocks noChangeShapeType="1"/>
              <a:stCxn id="15381" idx="7"/>
              <a:endCxn id="15381" idx="5"/>
            </p:cNvCxnSpPr>
            <p:nvPr/>
          </p:nvCxnSpPr>
          <p:spPr bwMode="auto">
            <a:xfrm rot="5400000" flipV="1">
              <a:off x="4241" y="2131"/>
              <a:ext cx="161" cy="1"/>
            </a:xfrm>
            <a:prstGeom prst="curvedConnector5">
              <a:avLst>
                <a:gd name="adj1" fmla="val -109940"/>
                <a:gd name="adj2" fmla="val 125400000"/>
                <a:gd name="adj3" fmla="val 20931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0" name="Text Box 12"/>
            <p:cNvSpPr txBox="1">
              <a:spLocks noChangeArrowheads="1"/>
            </p:cNvSpPr>
            <p:nvPr/>
          </p:nvSpPr>
          <p:spPr bwMode="auto">
            <a:xfrm>
              <a:off x="4864" y="2047"/>
              <a:ext cx="59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ym typeface="Symbol" panose="05050102010706020507" pitchFamily="18" charset="2"/>
                </a:rPr>
                <a:t>, S</a:t>
              </a:r>
              <a:r>
                <a:rPr lang="en-US" altLang="zh-CN" sz="1400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sz="1400">
                  <a:sym typeface="Symbol" panose="05050102010706020507" pitchFamily="18" charset="2"/>
                </a:rPr>
                <a:t> 10</a:t>
              </a:r>
            </a:p>
          </p:txBody>
        </p:sp>
      </p:grpSp>
      <p:grpSp>
        <p:nvGrpSpPr>
          <p:cNvPr id="75789" name="Group 13"/>
          <p:cNvGrpSpPr>
            <a:grpSpLocks/>
          </p:cNvGrpSpPr>
          <p:nvPr/>
        </p:nvGrpSpPr>
        <p:grpSpPr bwMode="auto">
          <a:xfrm>
            <a:off x="6551613" y="3608388"/>
            <a:ext cx="1123950" cy="1395412"/>
            <a:chOff x="4127" y="2273"/>
            <a:chExt cx="708" cy="879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4241" y="2273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4127" y="2925"/>
              <a:ext cx="227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0 w 21600"/>
                <a:gd name="T25" fmla="*/ 3140 h 21600"/>
                <a:gd name="T26" fmla="*/ 18460 w 21600"/>
                <a:gd name="T27" fmla="*/ 1846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4297" y="2525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ym typeface="Symbol" panose="05050102010706020507" pitchFamily="18" charset="2"/>
                </a:rPr>
                <a:t>$, $  </a:t>
              </a:r>
              <a:r>
                <a:rPr lang="en-US" altLang="zh-CN" sz="1800"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75793" name="Group 17"/>
          <p:cNvGrpSpPr>
            <a:grpSpLocks/>
          </p:cNvGrpSpPr>
          <p:nvPr/>
        </p:nvGrpSpPr>
        <p:grpSpPr bwMode="auto">
          <a:xfrm>
            <a:off x="6372225" y="1673225"/>
            <a:ext cx="539750" cy="495300"/>
            <a:chOff x="4014" y="1054"/>
            <a:chExt cx="340" cy="312"/>
          </a:xfrm>
        </p:grpSpPr>
        <p:sp>
          <p:nvSpPr>
            <p:cNvPr id="15372" name="Oval 18"/>
            <p:cNvSpPr>
              <a:spLocks noChangeArrowheads="1"/>
            </p:cNvSpPr>
            <p:nvPr/>
          </p:nvSpPr>
          <p:spPr bwMode="auto">
            <a:xfrm>
              <a:off x="4127" y="113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>
              <a:off x="4014" y="1054"/>
              <a:ext cx="113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4706938" y="2754313"/>
            <a:ext cx="1898650" cy="1293812"/>
            <a:chOff x="2965" y="1735"/>
            <a:chExt cx="1196" cy="815"/>
          </a:xfrm>
        </p:grpSpPr>
        <p:cxnSp>
          <p:nvCxnSpPr>
            <p:cNvPr id="15369" name="AutoShape 21"/>
            <p:cNvCxnSpPr>
              <a:cxnSpLocks noChangeShapeType="1"/>
              <a:stCxn id="15381" idx="1"/>
              <a:endCxn id="15381" idx="3"/>
            </p:cNvCxnSpPr>
            <p:nvPr/>
          </p:nvCxnSpPr>
          <p:spPr bwMode="auto">
            <a:xfrm rot="5400000" flipV="1">
              <a:off x="4080" y="2131"/>
              <a:ext cx="161" cy="1"/>
            </a:xfrm>
            <a:prstGeom prst="curvedConnector5">
              <a:avLst>
                <a:gd name="adj1" fmla="val -109940"/>
                <a:gd name="adj2" fmla="val -104000000"/>
                <a:gd name="adj3" fmla="val 20931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70" name="Text Box 22"/>
            <p:cNvSpPr txBox="1">
              <a:spLocks noChangeArrowheads="1"/>
            </p:cNvSpPr>
            <p:nvPr/>
          </p:nvSpPr>
          <p:spPr bwMode="auto">
            <a:xfrm>
              <a:off x="2993" y="1735"/>
              <a:ext cx="4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ym typeface="Symbol" panose="05050102010706020507" pitchFamily="18" charset="2"/>
                </a:rPr>
                <a:t>0, 0 </a:t>
              </a:r>
            </a:p>
          </p:txBody>
        </p:sp>
        <p:sp>
          <p:nvSpPr>
            <p:cNvPr id="15371" name="Text Box 23"/>
            <p:cNvSpPr txBox="1">
              <a:spLocks noChangeArrowheads="1"/>
            </p:cNvSpPr>
            <p:nvPr/>
          </p:nvSpPr>
          <p:spPr bwMode="auto">
            <a:xfrm>
              <a:off x="2965" y="2358"/>
              <a:ext cx="4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ym typeface="Symbol" panose="05050102010706020507" pitchFamily="18" charset="2"/>
                </a:rPr>
                <a:t>1, 1 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的分析算法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571500" y="3054350"/>
            <a:ext cx="720725" cy="2339975"/>
            <a:chOff x="612" y="1933"/>
            <a:chExt cx="454" cy="1474"/>
          </a:xfrm>
        </p:grpSpPr>
        <p:sp>
          <p:nvSpPr>
            <p:cNvPr id="16487" name="Rectangle 4"/>
            <p:cNvSpPr>
              <a:spLocks noChangeArrowheads="1"/>
            </p:cNvSpPr>
            <p:nvPr/>
          </p:nvSpPr>
          <p:spPr bwMode="auto">
            <a:xfrm>
              <a:off x="612" y="2897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$</a:t>
              </a:r>
            </a:p>
          </p:txBody>
        </p:sp>
        <p:sp>
          <p:nvSpPr>
            <p:cNvPr id="16488" name="Line 5"/>
            <p:cNvSpPr>
              <a:spLocks noChangeShapeType="1"/>
            </p:cNvSpPr>
            <p:nvPr/>
          </p:nvSpPr>
          <p:spPr bwMode="auto">
            <a:xfrm flipH="1">
              <a:off x="612" y="2132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89" name="Line 6"/>
            <p:cNvSpPr>
              <a:spLocks noChangeShapeType="1"/>
            </p:cNvSpPr>
            <p:nvPr/>
          </p:nvSpPr>
          <p:spPr bwMode="auto">
            <a:xfrm>
              <a:off x="1066" y="2132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90" name="Rectangle 7"/>
            <p:cNvSpPr>
              <a:spLocks noChangeArrowheads="1"/>
            </p:cNvSpPr>
            <p:nvPr/>
          </p:nvSpPr>
          <p:spPr bwMode="auto">
            <a:xfrm>
              <a:off x="612" y="2755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6491" name="Oval 8"/>
            <p:cNvSpPr>
              <a:spLocks noChangeArrowheads="1"/>
            </p:cNvSpPr>
            <p:nvPr/>
          </p:nvSpPr>
          <p:spPr bwMode="auto">
            <a:xfrm>
              <a:off x="697" y="3152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92" name="Text Box 9"/>
            <p:cNvSpPr txBox="1">
              <a:spLocks noChangeArrowheads="1"/>
            </p:cNvSpPr>
            <p:nvPr/>
          </p:nvSpPr>
          <p:spPr bwMode="auto">
            <a:xfrm>
              <a:off x="612" y="1933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0011$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76810" name="Group 10"/>
          <p:cNvGrpSpPr>
            <a:grpSpLocks/>
          </p:cNvGrpSpPr>
          <p:nvPr/>
        </p:nvGrpSpPr>
        <p:grpSpPr bwMode="auto">
          <a:xfrm>
            <a:off x="1292225" y="1658938"/>
            <a:ext cx="1439863" cy="4770437"/>
            <a:chOff x="1066" y="1054"/>
            <a:chExt cx="907" cy="3005"/>
          </a:xfrm>
        </p:grpSpPr>
        <p:sp>
          <p:nvSpPr>
            <p:cNvPr id="16470" name="Rectangle 11"/>
            <p:cNvSpPr>
              <a:spLocks noChangeArrowheads="1"/>
            </p:cNvSpPr>
            <p:nvPr/>
          </p:nvSpPr>
          <p:spPr bwMode="auto">
            <a:xfrm>
              <a:off x="1519" y="2047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$</a:t>
              </a:r>
            </a:p>
          </p:txBody>
        </p:sp>
        <p:sp>
          <p:nvSpPr>
            <p:cNvPr id="16471" name="Line 12"/>
            <p:cNvSpPr>
              <a:spLocks noChangeShapeType="1"/>
            </p:cNvSpPr>
            <p:nvPr/>
          </p:nvSpPr>
          <p:spPr bwMode="auto">
            <a:xfrm flipH="1">
              <a:off x="1519" y="1282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72" name="Line 13"/>
            <p:cNvSpPr>
              <a:spLocks noChangeShapeType="1"/>
            </p:cNvSpPr>
            <p:nvPr/>
          </p:nvSpPr>
          <p:spPr bwMode="auto">
            <a:xfrm>
              <a:off x="1973" y="1282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73" name="Rectangle 14"/>
            <p:cNvSpPr>
              <a:spLocks noChangeArrowheads="1"/>
            </p:cNvSpPr>
            <p:nvPr/>
          </p:nvSpPr>
          <p:spPr bwMode="auto">
            <a:xfrm>
              <a:off x="1519" y="1905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74" name="Oval 15"/>
            <p:cNvSpPr>
              <a:spLocks noChangeArrowheads="1"/>
            </p:cNvSpPr>
            <p:nvPr/>
          </p:nvSpPr>
          <p:spPr bwMode="auto">
            <a:xfrm>
              <a:off x="1604" y="2302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75" name="Rectangle 16"/>
            <p:cNvSpPr>
              <a:spLocks noChangeArrowheads="1"/>
            </p:cNvSpPr>
            <p:nvPr/>
          </p:nvSpPr>
          <p:spPr bwMode="auto">
            <a:xfrm>
              <a:off x="1519" y="1763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6476" name="Rectangle 17"/>
            <p:cNvSpPr>
              <a:spLocks noChangeArrowheads="1"/>
            </p:cNvSpPr>
            <p:nvPr/>
          </p:nvSpPr>
          <p:spPr bwMode="auto">
            <a:xfrm>
              <a:off x="1519" y="1621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77" name="Rectangle 18"/>
            <p:cNvSpPr>
              <a:spLocks noChangeArrowheads="1"/>
            </p:cNvSpPr>
            <p:nvPr/>
          </p:nvSpPr>
          <p:spPr bwMode="auto">
            <a:xfrm>
              <a:off x="1519" y="3549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$</a:t>
              </a:r>
            </a:p>
          </p:txBody>
        </p:sp>
        <p:sp>
          <p:nvSpPr>
            <p:cNvPr id="16478" name="Line 19"/>
            <p:cNvSpPr>
              <a:spLocks noChangeShapeType="1"/>
            </p:cNvSpPr>
            <p:nvPr/>
          </p:nvSpPr>
          <p:spPr bwMode="auto">
            <a:xfrm flipH="1">
              <a:off x="1519" y="2784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79" name="Line 20"/>
            <p:cNvSpPr>
              <a:spLocks noChangeShapeType="1"/>
            </p:cNvSpPr>
            <p:nvPr/>
          </p:nvSpPr>
          <p:spPr bwMode="auto">
            <a:xfrm>
              <a:off x="1973" y="2784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80" name="Rectangle 21"/>
            <p:cNvSpPr>
              <a:spLocks noChangeArrowheads="1"/>
            </p:cNvSpPr>
            <p:nvPr/>
          </p:nvSpPr>
          <p:spPr bwMode="auto">
            <a:xfrm>
              <a:off x="1519" y="3407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81" name="Oval 22"/>
            <p:cNvSpPr>
              <a:spLocks noChangeArrowheads="1"/>
            </p:cNvSpPr>
            <p:nvPr/>
          </p:nvSpPr>
          <p:spPr bwMode="auto">
            <a:xfrm>
              <a:off x="1604" y="3804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82" name="Rectangle 23"/>
            <p:cNvSpPr>
              <a:spLocks noChangeArrowheads="1"/>
            </p:cNvSpPr>
            <p:nvPr/>
          </p:nvSpPr>
          <p:spPr bwMode="auto">
            <a:xfrm>
              <a:off x="1519" y="3264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83" name="Text Box 24"/>
            <p:cNvSpPr txBox="1">
              <a:spLocks noChangeArrowheads="1"/>
            </p:cNvSpPr>
            <p:nvPr/>
          </p:nvSpPr>
          <p:spPr bwMode="auto">
            <a:xfrm>
              <a:off x="1519" y="1054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0011$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6484" name="Text Box 25"/>
            <p:cNvSpPr txBox="1">
              <a:spLocks noChangeArrowheads="1"/>
            </p:cNvSpPr>
            <p:nvPr/>
          </p:nvSpPr>
          <p:spPr bwMode="auto">
            <a:xfrm>
              <a:off x="1519" y="2614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0011$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6485" name="Line 26"/>
            <p:cNvSpPr>
              <a:spLocks noChangeShapeType="1"/>
            </p:cNvSpPr>
            <p:nvPr/>
          </p:nvSpPr>
          <p:spPr bwMode="auto">
            <a:xfrm flipV="1">
              <a:off x="1066" y="1763"/>
              <a:ext cx="453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86" name="Line 27"/>
            <p:cNvSpPr>
              <a:spLocks noChangeShapeType="1"/>
            </p:cNvSpPr>
            <p:nvPr/>
          </p:nvSpPr>
          <p:spPr bwMode="auto">
            <a:xfrm>
              <a:off x="1066" y="2585"/>
              <a:ext cx="425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76828" name="Group 28"/>
          <p:cNvGrpSpPr>
            <a:grpSpLocks/>
          </p:cNvGrpSpPr>
          <p:nvPr/>
        </p:nvGrpSpPr>
        <p:grpSpPr bwMode="auto">
          <a:xfrm>
            <a:off x="2732088" y="1704975"/>
            <a:ext cx="1439862" cy="4724400"/>
            <a:chOff x="1973" y="1083"/>
            <a:chExt cx="907" cy="2976"/>
          </a:xfrm>
        </p:grpSpPr>
        <p:sp>
          <p:nvSpPr>
            <p:cNvPr id="16455" name="Rectangle 29"/>
            <p:cNvSpPr>
              <a:spLocks noChangeArrowheads="1"/>
            </p:cNvSpPr>
            <p:nvPr/>
          </p:nvSpPr>
          <p:spPr bwMode="auto">
            <a:xfrm>
              <a:off x="2426" y="2047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$</a:t>
              </a:r>
            </a:p>
          </p:txBody>
        </p:sp>
        <p:sp>
          <p:nvSpPr>
            <p:cNvPr id="16456" name="Line 30"/>
            <p:cNvSpPr>
              <a:spLocks noChangeShapeType="1"/>
            </p:cNvSpPr>
            <p:nvPr/>
          </p:nvSpPr>
          <p:spPr bwMode="auto">
            <a:xfrm flipH="1">
              <a:off x="2426" y="1282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57" name="Line 31"/>
            <p:cNvSpPr>
              <a:spLocks noChangeShapeType="1"/>
            </p:cNvSpPr>
            <p:nvPr/>
          </p:nvSpPr>
          <p:spPr bwMode="auto">
            <a:xfrm>
              <a:off x="2880" y="1282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58" name="Rectangle 32"/>
            <p:cNvSpPr>
              <a:spLocks noChangeArrowheads="1"/>
            </p:cNvSpPr>
            <p:nvPr/>
          </p:nvSpPr>
          <p:spPr bwMode="auto">
            <a:xfrm>
              <a:off x="2426" y="1905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59" name="Oval 33"/>
            <p:cNvSpPr>
              <a:spLocks noChangeArrowheads="1"/>
            </p:cNvSpPr>
            <p:nvPr/>
          </p:nvSpPr>
          <p:spPr bwMode="auto">
            <a:xfrm>
              <a:off x="2511" y="2302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60" name="Rectangle 34"/>
            <p:cNvSpPr>
              <a:spLocks noChangeArrowheads="1"/>
            </p:cNvSpPr>
            <p:nvPr/>
          </p:nvSpPr>
          <p:spPr bwMode="auto">
            <a:xfrm>
              <a:off x="2426" y="1763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6461" name="Rectangle 35"/>
            <p:cNvSpPr>
              <a:spLocks noChangeArrowheads="1"/>
            </p:cNvSpPr>
            <p:nvPr/>
          </p:nvSpPr>
          <p:spPr bwMode="auto">
            <a:xfrm>
              <a:off x="2426" y="3549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$</a:t>
              </a:r>
            </a:p>
          </p:txBody>
        </p:sp>
        <p:sp>
          <p:nvSpPr>
            <p:cNvPr id="16462" name="Line 36"/>
            <p:cNvSpPr>
              <a:spLocks noChangeShapeType="1"/>
            </p:cNvSpPr>
            <p:nvPr/>
          </p:nvSpPr>
          <p:spPr bwMode="auto">
            <a:xfrm flipH="1">
              <a:off x="2426" y="2784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63" name="Line 37"/>
            <p:cNvSpPr>
              <a:spLocks noChangeShapeType="1"/>
            </p:cNvSpPr>
            <p:nvPr/>
          </p:nvSpPr>
          <p:spPr bwMode="auto">
            <a:xfrm>
              <a:off x="2880" y="2784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64" name="Rectangle 38"/>
            <p:cNvSpPr>
              <a:spLocks noChangeArrowheads="1"/>
            </p:cNvSpPr>
            <p:nvPr/>
          </p:nvSpPr>
          <p:spPr bwMode="auto">
            <a:xfrm>
              <a:off x="2426" y="3407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65" name="Oval 39"/>
            <p:cNvSpPr>
              <a:spLocks noChangeArrowheads="1"/>
            </p:cNvSpPr>
            <p:nvPr/>
          </p:nvSpPr>
          <p:spPr bwMode="auto">
            <a:xfrm>
              <a:off x="2511" y="3804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66" name="Text Box 40"/>
            <p:cNvSpPr txBox="1">
              <a:spLocks noChangeArrowheads="1"/>
            </p:cNvSpPr>
            <p:nvPr/>
          </p:nvSpPr>
          <p:spPr bwMode="auto">
            <a:xfrm>
              <a:off x="2426" y="2585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011$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6467" name="Text Box 41"/>
            <p:cNvSpPr txBox="1">
              <a:spLocks noChangeArrowheads="1"/>
            </p:cNvSpPr>
            <p:nvPr/>
          </p:nvSpPr>
          <p:spPr bwMode="auto">
            <a:xfrm>
              <a:off x="2426" y="1083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011$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6468" name="Line 42"/>
            <p:cNvSpPr>
              <a:spLocks noChangeShapeType="1"/>
            </p:cNvSpPr>
            <p:nvPr/>
          </p:nvSpPr>
          <p:spPr bwMode="auto">
            <a:xfrm>
              <a:off x="1973" y="1791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69" name="Line 43"/>
            <p:cNvSpPr>
              <a:spLocks noChangeShapeType="1"/>
            </p:cNvSpPr>
            <p:nvPr/>
          </p:nvSpPr>
          <p:spPr bwMode="auto">
            <a:xfrm>
              <a:off x="1973" y="3266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76844" name="Group 44"/>
          <p:cNvGrpSpPr>
            <a:grpSpLocks/>
          </p:cNvGrpSpPr>
          <p:nvPr/>
        </p:nvGrpSpPr>
        <p:grpSpPr bwMode="auto">
          <a:xfrm>
            <a:off x="4171950" y="1209675"/>
            <a:ext cx="1441450" cy="4859338"/>
            <a:chOff x="2880" y="771"/>
            <a:chExt cx="908" cy="3061"/>
          </a:xfrm>
        </p:grpSpPr>
        <p:sp>
          <p:nvSpPr>
            <p:cNvPr id="16436" name="Rectangle 45"/>
            <p:cNvSpPr>
              <a:spLocks noChangeArrowheads="1"/>
            </p:cNvSpPr>
            <p:nvPr/>
          </p:nvSpPr>
          <p:spPr bwMode="auto">
            <a:xfrm>
              <a:off x="3334" y="1735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$</a:t>
              </a:r>
            </a:p>
          </p:txBody>
        </p:sp>
        <p:sp>
          <p:nvSpPr>
            <p:cNvPr id="16437" name="Line 46"/>
            <p:cNvSpPr>
              <a:spLocks noChangeShapeType="1"/>
            </p:cNvSpPr>
            <p:nvPr/>
          </p:nvSpPr>
          <p:spPr bwMode="auto">
            <a:xfrm flipH="1">
              <a:off x="3334" y="970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38" name="Line 47"/>
            <p:cNvSpPr>
              <a:spLocks noChangeShapeType="1"/>
            </p:cNvSpPr>
            <p:nvPr/>
          </p:nvSpPr>
          <p:spPr bwMode="auto">
            <a:xfrm>
              <a:off x="3788" y="970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39" name="Rectangle 48"/>
            <p:cNvSpPr>
              <a:spLocks noChangeArrowheads="1"/>
            </p:cNvSpPr>
            <p:nvPr/>
          </p:nvSpPr>
          <p:spPr bwMode="auto">
            <a:xfrm>
              <a:off x="3334" y="1593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40" name="Oval 49"/>
            <p:cNvSpPr>
              <a:spLocks noChangeArrowheads="1"/>
            </p:cNvSpPr>
            <p:nvPr/>
          </p:nvSpPr>
          <p:spPr bwMode="auto">
            <a:xfrm>
              <a:off x="3419" y="1990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41" name="Rectangle 50"/>
            <p:cNvSpPr>
              <a:spLocks noChangeArrowheads="1"/>
            </p:cNvSpPr>
            <p:nvPr/>
          </p:nvSpPr>
          <p:spPr bwMode="auto">
            <a:xfrm>
              <a:off x="3334" y="1451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42" name="Text Box 51"/>
            <p:cNvSpPr txBox="1">
              <a:spLocks noChangeArrowheads="1"/>
            </p:cNvSpPr>
            <p:nvPr/>
          </p:nvSpPr>
          <p:spPr bwMode="auto">
            <a:xfrm>
              <a:off x="3334" y="771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011$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6443" name="Rectangle 52"/>
            <p:cNvSpPr>
              <a:spLocks noChangeArrowheads="1"/>
            </p:cNvSpPr>
            <p:nvPr/>
          </p:nvSpPr>
          <p:spPr bwMode="auto">
            <a:xfrm>
              <a:off x="3334" y="1309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6444" name="Rectangle 53"/>
            <p:cNvSpPr>
              <a:spLocks noChangeArrowheads="1"/>
            </p:cNvSpPr>
            <p:nvPr/>
          </p:nvSpPr>
          <p:spPr bwMode="auto">
            <a:xfrm>
              <a:off x="3334" y="1168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45" name="Rectangle 54"/>
            <p:cNvSpPr>
              <a:spLocks noChangeArrowheads="1"/>
            </p:cNvSpPr>
            <p:nvPr/>
          </p:nvSpPr>
          <p:spPr bwMode="auto">
            <a:xfrm>
              <a:off x="3334" y="3322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$</a:t>
              </a:r>
            </a:p>
          </p:txBody>
        </p:sp>
        <p:sp>
          <p:nvSpPr>
            <p:cNvPr id="16446" name="Line 55"/>
            <p:cNvSpPr>
              <a:spLocks noChangeShapeType="1"/>
            </p:cNvSpPr>
            <p:nvPr/>
          </p:nvSpPr>
          <p:spPr bwMode="auto">
            <a:xfrm flipH="1">
              <a:off x="3334" y="2557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47" name="Line 56"/>
            <p:cNvSpPr>
              <a:spLocks noChangeShapeType="1"/>
            </p:cNvSpPr>
            <p:nvPr/>
          </p:nvSpPr>
          <p:spPr bwMode="auto">
            <a:xfrm>
              <a:off x="3788" y="2557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48" name="Rectangle 57"/>
            <p:cNvSpPr>
              <a:spLocks noChangeArrowheads="1"/>
            </p:cNvSpPr>
            <p:nvPr/>
          </p:nvSpPr>
          <p:spPr bwMode="auto">
            <a:xfrm>
              <a:off x="3334" y="3180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49" name="Oval 58"/>
            <p:cNvSpPr>
              <a:spLocks noChangeArrowheads="1"/>
            </p:cNvSpPr>
            <p:nvPr/>
          </p:nvSpPr>
          <p:spPr bwMode="auto">
            <a:xfrm>
              <a:off x="3419" y="3577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50" name="Rectangle 59"/>
            <p:cNvSpPr>
              <a:spLocks noChangeArrowheads="1"/>
            </p:cNvSpPr>
            <p:nvPr/>
          </p:nvSpPr>
          <p:spPr bwMode="auto">
            <a:xfrm>
              <a:off x="3334" y="3038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51" name="Text Box 60"/>
            <p:cNvSpPr txBox="1">
              <a:spLocks noChangeArrowheads="1"/>
            </p:cNvSpPr>
            <p:nvPr/>
          </p:nvSpPr>
          <p:spPr bwMode="auto">
            <a:xfrm>
              <a:off x="3334" y="2358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011$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6452" name="Rectangle 61"/>
            <p:cNvSpPr>
              <a:spLocks noChangeArrowheads="1"/>
            </p:cNvSpPr>
            <p:nvPr/>
          </p:nvSpPr>
          <p:spPr bwMode="auto">
            <a:xfrm>
              <a:off x="3334" y="2897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53" name="Line 62"/>
            <p:cNvSpPr>
              <a:spLocks noChangeShapeType="1"/>
            </p:cNvSpPr>
            <p:nvPr/>
          </p:nvSpPr>
          <p:spPr bwMode="auto">
            <a:xfrm>
              <a:off x="2908" y="1480"/>
              <a:ext cx="3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54" name="Line 63"/>
            <p:cNvSpPr>
              <a:spLocks noChangeShapeType="1"/>
            </p:cNvSpPr>
            <p:nvPr/>
          </p:nvSpPr>
          <p:spPr bwMode="auto">
            <a:xfrm>
              <a:off x="2880" y="1451"/>
              <a:ext cx="425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76864" name="Group 64"/>
          <p:cNvGrpSpPr>
            <a:grpSpLocks/>
          </p:cNvGrpSpPr>
          <p:nvPr/>
        </p:nvGrpSpPr>
        <p:grpSpPr bwMode="auto">
          <a:xfrm>
            <a:off x="5657850" y="1211263"/>
            <a:ext cx="1035050" cy="4859337"/>
            <a:chOff x="3816" y="772"/>
            <a:chExt cx="652" cy="3061"/>
          </a:xfrm>
        </p:grpSpPr>
        <p:sp>
          <p:nvSpPr>
            <p:cNvPr id="16421" name="Rectangle 65"/>
            <p:cNvSpPr>
              <a:spLocks noChangeArrowheads="1"/>
            </p:cNvSpPr>
            <p:nvPr/>
          </p:nvSpPr>
          <p:spPr bwMode="auto">
            <a:xfrm>
              <a:off x="3957" y="1736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$</a:t>
              </a:r>
            </a:p>
          </p:txBody>
        </p:sp>
        <p:sp>
          <p:nvSpPr>
            <p:cNvPr id="16422" name="Line 66"/>
            <p:cNvSpPr>
              <a:spLocks noChangeShapeType="1"/>
            </p:cNvSpPr>
            <p:nvPr/>
          </p:nvSpPr>
          <p:spPr bwMode="auto">
            <a:xfrm flipH="1">
              <a:off x="3957" y="971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23" name="Line 67"/>
            <p:cNvSpPr>
              <a:spLocks noChangeShapeType="1"/>
            </p:cNvSpPr>
            <p:nvPr/>
          </p:nvSpPr>
          <p:spPr bwMode="auto">
            <a:xfrm>
              <a:off x="4411" y="971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24" name="Rectangle 68"/>
            <p:cNvSpPr>
              <a:spLocks noChangeArrowheads="1"/>
            </p:cNvSpPr>
            <p:nvPr/>
          </p:nvSpPr>
          <p:spPr bwMode="auto">
            <a:xfrm>
              <a:off x="3957" y="1594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25" name="Oval 69"/>
            <p:cNvSpPr>
              <a:spLocks noChangeArrowheads="1"/>
            </p:cNvSpPr>
            <p:nvPr/>
          </p:nvSpPr>
          <p:spPr bwMode="auto">
            <a:xfrm>
              <a:off x="4042" y="1991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26" name="Rectangle 70"/>
            <p:cNvSpPr>
              <a:spLocks noChangeArrowheads="1"/>
            </p:cNvSpPr>
            <p:nvPr/>
          </p:nvSpPr>
          <p:spPr bwMode="auto">
            <a:xfrm>
              <a:off x="3957" y="1452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27" name="Text Box 71"/>
            <p:cNvSpPr txBox="1">
              <a:spLocks noChangeArrowheads="1"/>
            </p:cNvSpPr>
            <p:nvPr/>
          </p:nvSpPr>
          <p:spPr bwMode="auto">
            <a:xfrm>
              <a:off x="4023" y="772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11$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6428" name="Rectangle 72"/>
            <p:cNvSpPr>
              <a:spLocks noChangeArrowheads="1"/>
            </p:cNvSpPr>
            <p:nvPr/>
          </p:nvSpPr>
          <p:spPr bwMode="auto">
            <a:xfrm>
              <a:off x="3957" y="1310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6429" name="Rectangle 73"/>
            <p:cNvSpPr>
              <a:spLocks noChangeArrowheads="1"/>
            </p:cNvSpPr>
            <p:nvPr/>
          </p:nvSpPr>
          <p:spPr bwMode="auto">
            <a:xfrm>
              <a:off x="4014" y="3323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$</a:t>
              </a:r>
            </a:p>
          </p:txBody>
        </p:sp>
        <p:sp>
          <p:nvSpPr>
            <p:cNvPr id="16430" name="Line 74"/>
            <p:cNvSpPr>
              <a:spLocks noChangeShapeType="1"/>
            </p:cNvSpPr>
            <p:nvPr/>
          </p:nvSpPr>
          <p:spPr bwMode="auto">
            <a:xfrm flipH="1">
              <a:off x="4014" y="2558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31" name="Line 75"/>
            <p:cNvSpPr>
              <a:spLocks noChangeShapeType="1"/>
            </p:cNvSpPr>
            <p:nvPr/>
          </p:nvSpPr>
          <p:spPr bwMode="auto">
            <a:xfrm>
              <a:off x="4468" y="2558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32" name="Oval 76"/>
            <p:cNvSpPr>
              <a:spLocks noChangeArrowheads="1"/>
            </p:cNvSpPr>
            <p:nvPr/>
          </p:nvSpPr>
          <p:spPr bwMode="auto">
            <a:xfrm>
              <a:off x="4099" y="3578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33" name="Text Box 77"/>
            <p:cNvSpPr txBox="1">
              <a:spLocks noChangeArrowheads="1"/>
            </p:cNvSpPr>
            <p:nvPr/>
          </p:nvSpPr>
          <p:spPr bwMode="auto">
            <a:xfrm>
              <a:off x="4127" y="235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$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6434" name="Line 78"/>
            <p:cNvSpPr>
              <a:spLocks noChangeShapeType="1"/>
            </p:cNvSpPr>
            <p:nvPr/>
          </p:nvSpPr>
          <p:spPr bwMode="auto">
            <a:xfrm>
              <a:off x="3816" y="142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35" name="Line 79"/>
            <p:cNvSpPr>
              <a:spLocks noChangeShapeType="1"/>
            </p:cNvSpPr>
            <p:nvPr/>
          </p:nvSpPr>
          <p:spPr bwMode="auto">
            <a:xfrm>
              <a:off x="3816" y="3039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76880" name="Group 80"/>
          <p:cNvGrpSpPr>
            <a:grpSpLocks/>
          </p:cNvGrpSpPr>
          <p:nvPr/>
        </p:nvGrpSpPr>
        <p:grpSpPr bwMode="auto">
          <a:xfrm>
            <a:off x="6646863" y="1254125"/>
            <a:ext cx="1200150" cy="5334000"/>
            <a:chOff x="4439" y="799"/>
            <a:chExt cx="756" cy="3360"/>
          </a:xfrm>
        </p:grpSpPr>
        <p:sp>
          <p:nvSpPr>
            <p:cNvPr id="16403" name="Line 81"/>
            <p:cNvSpPr>
              <a:spLocks noChangeShapeType="1"/>
            </p:cNvSpPr>
            <p:nvPr/>
          </p:nvSpPr>
          <p:spPr bwMode="auto">
            <a:xfrm flipH="1">
              <a:off x="4666" y="3010"/>
              <a:ext cx="0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04" name="Line 82"/>
            <p:cNvSpPr>
              <a:spLocks noChangeShapeType="1"/>
            </p:cNvSpPr>
            <p:nvPr/>
          </p:nvSpPr>
          <p:spPr bwMode="auto">
            <a:xfrm>
              <a:off x="5120" y="3010"/>
              <a:ext cx="0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05" name="Oval 83"/>
            <p:cNvSpPr>
              <a:spLocks noChangeArrowheads="1"/>
            </p:cNvSpPr>
            <p:nvPr/>
          </p:nvSpPr>
          <p:spPr bwMode="auto">
            <a:xfrm>
              <a:off x="4751" y="3549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406" name="Rectangle 84"/>
            <p:cNvSpPr>
              <a:spLocks noChangeArrowheads="1"/>
            </p:cNvSpPr>
            <p:nvPr/>
          </p:nvSpPr>
          <p:spPr bwMode="auto">
            <a:xfrm>
              <a:off x="4666" y="3237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407" name="Line 85"/>
            <p:cNvSpPr>
              <a:spLocks noChangeShapeType="1"/>
            </p:cNvSpPr>
            <p:nvPr/>
          </p:nvSpPr>
          <p:spPr bwMode="auto">
            <a:xfrm>
              <a:off x="4468" y="3039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08" name="Line 86"/>
            <p:cNvSpPr>
              <a:spLocks noChangeShapeType="1"/>
            </p:cNvSpPr>
            <p:nvPr/>
          </p:nvSpPr>
          <p:spPr bwMode="auto">
            <a:xfrm>
              <a:off x="4439" y="142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09" name="Rectangle 87"/>
            <p:cNvSpPr>
              <a:spLocks noChangeArrowheads="1"/>
            </p:cNvSpPr>
            <p:nvPr/>
          </p:nvSpPr>
          <p:spPr bwMode="auto">
            <a:xfrm>
              <a:off x="4685" y="1763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$</a:t>
              </a:r>
            </a:p>
          </p:txBody>
        </p:sp>
        <p:sp>
          <p:nvSpPr>
            <p:cNvPr id="16410" name="Line 88"/>
            <p:cNvSpPr>
              <a:spLocks noChangeShapeType="1"/>
            </p:cNvSpPr>
            <p:nvPr/>
          </p:nvSpPr>
          <p:spPr bwMode="auto">
            <a:xfrm flipH="1">
              <a:off x="4685" y="998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11" name="Line 89"/>
            <p:cNvSpPr>
              <a:spLocks noChangeShapeType="1"/>
            </p:cNvSpPr>
            <p:nvPr/>
          </p:nvSpPr>
          <p:spPr bwMode="auto">
            <a:xfrm>
              <a:off x="5139" y="998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12" name="Rectangle 90"/>
            <p:cNvSpPr>
              <a:spLocks noChangeArrowheads="1"/>
            </p:cNvSpPr>
            <p:nvPr/>
          </p:nvSpPr>
          <p:spPr bwMode="auto">
            <a:xfrm>
              <a:off x="4685" y="1621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13" name="Oval 91"/>
            <p:cNvSpPr>
              <a:spLocks noChangeArrowheads="1"/>
            </p:cNvSpPr>
            <p:nvPr/>
          </p:nvSpPr>
          <p:spPr bwMode="auto">
            <a:xfrm>
              <a:off x="4770" y="2018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14" name="Rectangle 92"/>
            <p:cNvSpPr>
              <a:spLocks noChangeArrowheads="1"/>
            </p:cNvSpPr>
            <p:nvPr/>
          </p:nvSpPr>
          <p:spPr bwMode="auto">
            <a:xfrm>
              <a:off x="4685" y="1479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15" name="Text Box 93"/>
            <p:cNvSpPr txBox="1">
              <a:spLocks noChangeArrowheads="1"/>
            </p:cNvSpPr>
            <p:nvPr/>
          </p:nvSpPr>
          <p:spPr bwMode="auto">
            <a:xfrm>
              <a:off x="4751" y="799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11$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6416" name="Rectangle 94"/>
            <p:cNvSpPr>
              <a:spLocks noChangeArrowheads="1"/>
            </p:cNvSpPr>
            <p:nvPr/>
          </p:nvSpPr>
          <p:spPr bwMode="auto">
            <a:xfrm>
              <a:off x="4685" y="1337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17" name="Rectangle 95"/>
            <p:cNvSpPr>
              <a:spLocks noChangeArrowheads="1"/>
            </p:cNvSpPr>
            <p:nvPr/>
          </p:nvSpPr>
          <p:spPr bwMode="auto">
            <a:xfrm>
              <a:off x="4685" y="1196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6418" name="Rectangle 96"/>
            <p:cNvSpPr>
              <a:spLocks noChangeArrowheads="1"/>
            </p:cNvSpPr>
            <p:nvPr/>
          </p:nvSpPr>
          <p:spPr bwMode="auto">
            <a:xfrm>
              <a:off x="4685" y="1054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19" name="Text Box 97"/>
            <p:cNvSpPr txBox="1">
              <a:spLocks noChangeArrowheads="1"/>
            </p:cNvSpPr>
            <p:nvPr/>
          </p:nvSpPr>
          <p:spPr bwMode="auto">
            <a:xfrm>
              <a:off x="4694" y="3967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/>
                <a:t>接受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420" name="Line 98"/>
            <p:cNvSpPr>
              <a:spLocks noChangeShapeType="1"/>
            </p:cNvSpPr>
            <p:nvPr/>
          </p:nvSpPr>
          <p:spPr bwMode="auto">
            <a:xfrm flipH="1">
              <a:off x="5195" y="2132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76899" name="Group 99"/>
          <p:cNvGrpSpPr>
            <a:grpSpLocks/>
          </p:cNvGrpSpPr>
          <p:nvPr/>
        </p:nvGrpSpPr>
        <p:grpSpPr bwMode="auto">
          <a:xfrm>
            <a:off x="6646863" y="2535238"/>
            <a:ext cx="1920875" cy="2859087"/>
            <a:chOff x="4439" y="1606"/>
            <a:chExt cx="1210" cy="1801"/>
          </a:xfrm>
        </p:grpSpPr>
        <p:sp>
          <p:nvSpPr>
            <p:cNvPr id="16394" name="Rectangle 100"/>
            <p:cNvSpPr>
              <a:spLocks noChangeArrowheads="1"/>
            </p:cNvSpPr>
            <p:nvPr/>
          </p:nvSpPr>
          <p:spPr bwMode="auto">
            <a:xfrm>
              <a:off x="5195" y="2897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$</a:t>
              </a:r>
            </a:p>
          </p:txBody>
        </p:sp>
        <p:sp>
          <p:nvSpPr>
            <p:cNvPr id="16395" name="Line 101"/>
            <p:cNvSpPr>
              <a:spLocks noChangeShapeType="1"/>
            </p:cNvSpPr>
            <p:nvPr/>
          </p:nvSpPr>
          <p:spPr bwMode="auto">
            <a:xfrm>
              <a:off x="5649" y="2132"/>
              <a:ext cx="0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396" name="Rectangle 102"/>
            <p:cNvSpPr>
              <a:spLocks noChangeArrowheads="1"/>
            </p:cNvSpPr>
            <p:nvPr/>
          </p:nvSpPr>
          <p:spPr bwMode="auto">
            <a:xfrm>
              <a:off x="5195" y="2755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397" name="Oval 103"/>
            <p:cNvSpPr>
              <a:spLocks noChangeArrowheads="1"/>
            </p:cNvSpPr>
            <p:nvPr/>
          </p:nvSpPr>
          <p:spPr bwMode="auto">
            <a:xfrm>
              <a:off x="5280" y="3152"/>
              <a:ext cx="255" cy="2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98" name="Rectangle 104"/>
            <p:cNvSpPr>
              <a:spLocks noChangeArrowheads="1"/>
            </p:cNvSpPr>
            <p:nvPr/>
          </p:nvSpPr>
          <p:spPr bwMode="auto">
            <a:xfrm>
              <a:off x="5195" y="2613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399" name="Text Box 105"/>
            <p:cNvSpPr txBox="1">
              <a:spLocks noChangeArrowheads="1"/>
            </p:cNvSpPr>
            <p:nvPr/>
          </p:nvSpPr>
          <p:spPr bwMode="auto">
            <a:xfrm>
              <a:off x="5261" y="1933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11$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6400" name="Rectangle 106"/>
            <p:cNvSpPr>
              <a:spLocks noChangeArrowheads="1"/>
            </p:cNvSpPr>
            <p:nvPr/>
          </p:nvSpPr>
          <p:spPr bwMode="auto">
            <a:xfrm>
              <a:off x="5195" y="2471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01" name="Rectangle 107"/>
            <p:cNvSpPr>
              <a:spLocks noChangeArrowheads="1"/>
            </p:cNvSpPr>
            <p:nvPr/>
          </p:nvSpPr>
          <p:spPr bwMode="auto">
            <a:xfrm>
              <a:off x="5195" y="2330"/>
              <a:ext cx="454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02" name="Line 108"/>
            <p:cNvSpPr>
              <a:spLocks noChangeShapeType="1"/>
            </p:cNvSpPr>
            <p:nvPr/>
          </p:nvSpPr>
          <p:spPr bwMode="auto">
            <a:xfrm>
              <a:off x="4439" y="1606"/>
              <a:ext cx="689" cy="1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的分析算法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/>
            <a:r>
              <a:rPr lang="zh-CN" altLang="en-US" smtClean="0"/>
              <a:t>算法特点</a:t>
            </a:r>
          </a:p>
          <a:p>
            <a:pPr lvl="1" eaLnBrk="1" hangingPunct="1"/>
            <a:r>
              <a:rPr lang="zh-CN" altLang="en-US" smtClean="0"/>
              <a:t>通用性好</a:t>
            </a:r>
          </a:p>
          <a:p>
            <a:pPr lvl="1" eaLnBrk="1" hangingPunct="1"/>
            <a:r>
              <a:rPr lang="zh-CN" altLang="en-US" smtClean="0"/>
              <a:t>抽象层次高</a:t>
            </a:r>
          </a:p>
          <a:p>
            <a:pPr lvl="1" eaLnBrk="1" hangingPunct="1"/>
            <a:r>
              <a:rPr lang="zh-CN" altLang="en-US" smtClean="0"/>
              <a:t>算法效率低</a:t>
            </a:r>
          </a:p>
          <a:p>
            <a:pPr lvl="1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4.3.2 </a:t>
            </a:r>
            <a:r>
              <a:rPr lang="zh-CN" altLang="en-US" dirty="0" smtClean="0"/>
              <a:t>左递归的消除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19638"/>
          </a:xfrm>
        </p:spPr>
        <p:txBody>
          <a:bodyPr/>
          <a:lstStyle/>
          <a:p>
            <a:pPr eaLnBrk="1" hangingPunct="1"/>
            <a:r>
              <a:rPr lang="zh-CN" altLang="en-US" smtClean="0"/>
              <a:t>直接左递归的消除</a:t>
            </a:r>
          </a:p>
          <a:p>
            <a:pPr lvl="1" eaLnBrk="1" hangingPunct="1"/>
            <a:r>
              <a:rPr lang="zh-CN" altLang="en-US" smtClean="0"/>
              <a:t>产生式</a:t>
            </a:r>
            <a:r>
              <a:rPr lang="en-US" altLang="zh-CN" i="1" smtClean="0"/>
              <a:t>P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P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</a:p>
          <a:p>
            <a:pPr lvl="1" eaLnBrk="1" hangingPunct="1"/>
            <a:r>
              <a:rPr lang="zh-CN" altLang="en-US" smtClean="0"/>
              <a:t>改写为：</a:t>
            </a:r>
            <a:r>
              <a:rPr lang="en-US" altLang="zh-CN" i="1" smtClean="0"/>
              <a:t>P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 </a:t>
            </a:r>
            <a:r>
              <a:rPr lang="en-US" altLang="zh-CN" i="1" smtClean="0">
                <a:sym typeface="Symbol" panose="05050102010706020507" pitchFamily="18" charset="2"/>
              </a:rPr>
              <a:t>P</a:t>
            </a:r>
            <a:r>
              <a:rPr lang="en-US" altLang="zh-CN" smtClean="0">
                <a:sym typeface="Symbol" panose="05050102010706020507" pitchFamily="18" charset="2"/>
              </a:rPr>
              <a:t>’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’ </a:t>
            </a:r>
            <a:r>
              <a:rPr lang="en-US" altLang="zh-CN" smtClean="0"/>
              <a:t> </a:t>
            </a:r>
            <a:r>
              <a:rPr lang="en-US" altLang="zh-CN" i="1" smtClean="0">
                <a:sym typeface="Symbol" panose="05050102010706020507" pitchFamily="18" charset="2"/>
              </a:rPr>
              <a:t>P</a:t>
            </a:r>
            <a:r>
              <a:rPr lang="en-US" altLang="zh-CN" smtClean="0">
                <a:sym typeface="Symbol" panose="05050102010706020507" pitchFamily="18" charset="2"/>
              </a:rPr>
              <a:t>’ | </a:t>
            </a:r>
            <a:r>
              <a:rPr lang="en-US" altLang="zh-CN" i="1" smtClean="0">
                <a:sym typeface="Symbol" panose="05050102010706020507" pitchFamily="18" charset="2"/>
              </a:rPr>
              <a:t></a:t>
            </a:r>
          </a:p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一般形式的直接左递归</a:t>
            </a:r>
          </a:p>
          <a:p>
            <a:pPr lvl="1" eaLnBrk="1" hangingPunct="1"/>
            <a:r>
              <a:rPr lang="en-US" altLang="zh-CN" i="1" smtClean="0"/>
              <a:t>P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P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P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 | … | </a:t>
            </a:r>
            <a:r>
              <a:rPr lang="en-US" altLang="zh-CN" i="1" smtClean="0">
                <a:sym typeface="Symbol" panose="05050102010706020507" pitchFamily="18" charset="2"/>
              </a:rPr>
              <a:t>P</a:t>
            </a:r>
            <a:r>
              <a:rPr lang="en-US" altLang="zh-CN" i="1" baseline="-25000" smtClean="0">
                <a:sym typeface="Symbol" panose="05050102010706020507" pitchFamily="18" charset="2"/>
              </a:rPr>
              <a:t>m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 | … |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sym typeface="Symbol" panose="05050102010706020507" pitchFamily="18" charset="2"/>
              </a:rPr>
              <a:t>n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改写为：</a:t>
            </a:r>
          </a:p>
          <a:p>
            <a:pPr lvl="2" eaLnBrk="1" hangingPunct="1"/>
            <a:r>
              <a:rPr lang="en-US" altLang="zh-CN" i="1" smtClean="0"/>
              <a:t>P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’ |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’ | … |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sym typeface="Symbol" panose="05050102010706020507" pitchFamily="18" charset="2"/>
              </a:rPr>
              <a:t>n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’</a:t>
            </a:r>
          </a:p>
          <a:p>
            <a:pPr lvl="2" eaLnBrk="1" hangingPunct="1"/>
            <a:r>
              <a:rPr lang="en-US" altLang="zh-CN" i="1" smtClean="0"/>
              <a:t>P’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sym typeface="Symbol" panose="05050102010706020507" pitchFamily="18" charset="2"/>
              </a:rPr>
              <a:t>P’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’ | … |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m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’ | </a:t>
            </a:r>
            <a:r>
              <a:rPr lang="en-US" altLang="zh-CN" i="1" smtClean="0">
                <a:sym typeface="Symbol" panose="05050102010706020507" pitchFamily="1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4.3.2 </a:t>
            </a:r>
            <a:r>
              <a:rPr lang="zh-CN" altLang="en-US" dirty="0" smtClean="0"/>
              <a:t>左递归的消除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19638"/>
          </a:xfrm>
        </p:spPr>
        <p:txBody>
          <a:bodyPr/>
          <a:lstStyle/>
          <a:p>
            <a:pPr eaLnBrk="1" hangingPunct="1"/>
            <a:r>
              <a:rPr lang="zh-CN" altLang="en-US" smtClean="0"/>
              <a:t>间接左递归</a:t>
            </a:r>
          </a:p>
          <a:p>
            <a:pPr lvl="1" eaLnBrk="1" hangingPunct="1"/>
            <a:r>
              <a:rPr lang="en-US" altLang="zh-CN" i="1" smtClean="0"/>
              <a:t>S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Qc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c</a:t>
            </a:r>
          </a:p>
          <a:p>
            <a:pPr lvl="1" eaLnBrk="1" hangingPunct="1"/>
            <a:r>
              <a:rPr lang="en-US" altLang="zh-CN" i="1" smtClean="0"/>
              <a:t>Q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Rb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b</a:t>
            </a:r>
          </a:p>
          <a:p>
            <a:pPr lvl="1" eaLnBrk="1" hangingPunct="1"/>
            <a:r>
              <a:rPr lang="en-US" altLang="zh-CN" i="1" smtClean="0"/>
              <a:t>R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Sa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</a:p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间接左递归产生的原因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推导串的首个非终结符存在环路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消除方法：打破可能存在的环路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4.3.2 </a:t>
            </a:r>
            <a:r>
              <a:rPr lang="zh-CN" altLang="en-US" dirty="0" smtClean="0"/>
              <a:t>左递归的消除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19638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/>
              <a:t>间接左递归的消除算法</a:t>
            </a:r>
          </a:p>
          <a:p>
            <a:pPr marL="952500" lvl="1" indent="-495300" eaLnBrk="1" hangingPunct="1">
              <a:buFontTx/>
              <a:buAutoNum type="arabicParenR"/>
            </a:pPr>
            <a:r>
              <a:rPr lang="zh-CN" altLang="en-US" smtClean="0"/>
              <a:t>将文法中所有非终结符排列为</a:t>
            </a:r>
            <a:r>
              <a:rPr lang="en-US" altLang="zh-CN" smtClean="0"/>
              <a:t>P1, P2, …, Pn</a:t>
            </a:r>
          </a:p>
          <a:p>
            <a:pPr marL="952500" lvl="1" indent="-495300" eaLnBrk="1" hangingPunct="1">
              <a:buFontTx/>
              <a:buAutoNum type="arabicParenR"/>
            </a:pPr>
            <a:r>
              <a:rPr lang="en-US" altLang="zh-CN" b="1" smtClean="0"/>
              <a:t>for</a:t>
            </a:r>
            <a:r>
              <a:rPr lang="en-US" altLang="zh-CN" smtClean="0"/>
              <a:t> </a:t>
            </a:r>
            <a:r>
              <a:rPr lang="en-US" altLang="zh-CN" i="1" smtClean="0"/>
              <a:t>i</a:t>
            </a:r>
            <a:r>
              <a:rPr lang="en-US" altLang="zh-CN" smtClean="0"/>
              <a:t> := 1 </a:t>
            </a:r>
            <a:r>
              <a:rPr lang="en-US" altLang="zh-CN" b="1" smtClean="0"/>
              <a:t>to</a:t>
            </a:r>
            <a:r>
              <a:rPr lang="en-US" altLang="zh-CN" smtClean="0"/>
              <a:t>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en-US" altLang="zh-CN" b="1" smtClean="0"/>
              <a:t>do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zh-CN" smtClean="0"/>
              <a:t>	</a:t>
            </a:r>
            <a:r>
              <a:rPr lang="en-US" altLang="zh-CN" b="1" smtClean="0"/>
              <a:t>for</a:t>
            </a:r>
            <a:r>
              <a:rPr lang="en-US" altLang="zh-CN" smtClean="0"/>
              <a:t> </a:t>
            </a:r>
            <a:r>
              <a:rPr lang="en-US" altLang="zh-CN" i="1" smtClean="0"/>
              <a:t>j</a:t>
            </a:r>
            <a:r>
              <a:rPr lang="en-US" altLang="zh-CN" smtClean="0"/>
              <a:t> := 1 </a:t>
            </a:r>
            <a:r>
              <a:rPr lang="en-US" altLang="zh-CN" b="1" smtClean="0"/>
              <a:t>to</a:t>
            </a:r>
            <a:r>
              <a:rPr lang="en-US" altLang="zh-CN" i="1" smtClean="0"/>
              <a:t> i </a:t>
            </a:r>
            <a:r>
              <a:rPr lang="en-US" altLang="zh-CN" smtClean="0"/>
              <a:t>– 1 </a:t>
            </a:r>
            <a:r>
              <a:rPr lang="en-US" altLang="zh-CN" b="1" smtClean="0"/>
              <a:t>do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将形如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i="1" baseline="-25000" smtClean="0">
                <a:sym typeface="Symbol" panose="05050102010706020507" pitchFamily="18" charset="2"/>
              </a:rPr>
              <a:t>j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zh-CN" altLang="en-US" smtClean="0">
                <a:sym typeface="Symbol" panose="05050102010706020507" pitchFamily="18" charset="2"/>
              </a:rPr>
              <a:t>的产生式改写为：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i="1" baseline="-25000" smtClean="0">
                <a:sym typeface="Symbol" panose="05050102010706020507" pitchFamily="18" charset="2"/>
              </a:rPr>
              <a:t>i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		   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 | … |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i="1" baseline="-25000" smtClean="0">
                <a:sym typeface="Symbol" panose="05050102010706020507" pitchFamily="18" charset="2"/>
              </a:rPr>
              <a:t>k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zh-CN" altLang="en-US" smtClean="0">
                <a:sym typeface="Symbol" panose="05050102010706020507" pitchFamily="18" charset="2"/>
              </a:rPr>
              <a:t>，其中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i="1" baseline="-25000" smtClean="0"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 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 |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		   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 | … |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i="1" baseline="-25000" smtClean="0">
                <a:sym typeface="Symbol" panose="05050102010706020507" pitchFamily="18" charset="2"/>
              </a:rPr>
              <a:t>k</a:t>
            </a:r>
            <a:r>
              <a:rPr lang="zh-CN" altLang="en-US" smtClean="0">
                <a:sym typeface="Symbol" panose="05050102010706020507" pitchFamily="18" charset="2"/>
              </a:rPr>
              <a:t>；</a:t>
            </a:r>
          </a:p>
          <a:p>
            <a:pPr marL="1371600" lvl="2" indent="-457200" eaLnBrk="1" hangingPunct="1">
              <a:buFontTx/>
              <a:buNone/>
            </a:pPr>
            <a:r>
              <a:rPr lang="zh-CN" altLang="en-US" smtClean="0">
                <a:sym typeface="Symbol" panose="05050102010706020507" pitchFamily="18" charset="2"/>
              </a:rPr>
              <a:t>		消除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zh-CN" altLang="en-US" smtClean="0">
                <a:sym typeface="Symbol" panose="05050102010706020507" pitchFamily="18" charset="2"/>
              </a:rPr>
              <a:t>的直接左递归；</a:t>
            </a:r>
          </a:p>
          <a:p>
            <a:pPr marL="1371600" lvl="2" indent="-457200" eaLnBrk="1" hangingPunct="1">
              <a:buFontTx/>
              <a:buNone/>
            </a:pPr>
            <a:r>
              <a:rPr lang="zh-CN" altLang="en-US" smtClean="0">
                <a:sym typeface="Symbol" panose="05050102010706020507" pitchFamily="18" charset="2"/>
              </a:rPr>
              <a:t>	</a:t>
            </a:r>
            <a:r>
              <a:rPr lang="en-US" altLang="zh-CN" b="1" smtClean="0">
                <a:sym typeface="Symbol" panose="05050102010706020507" pitchFamily="18" charset="2"/>
              </a:rPr>
              <a:t>next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zh-CN" b="1" smtClean="0">
                <a:sym typeface="Symbol" panose="05050102010706020507" pitchFamily="18" charset="2"/>
              </a:rPr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LL(k)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19638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/>
              <a:t>概述</a:t>
            </a:r>
          </a:p>
          <a:p>
            <a:pPr marL="952500" lvl="1" indent="-495300" eaLnBrk="1" hangingPunct="1"/>
            <a:r>
              <a:rPr lang="zh-CN" altLang="en-US" smtClean="0">
                <a:sym typeface="Symbol" panose="05050102010706020507" pitchFamily="18" charset="2"/>
              </a:rPr>
              <a:t>向前查看</a:t>
            </a:r>
            <a:r>
              <a:rPr lang="en-US" altLang="zh-CN" smtClean="0">
                <a:sym typeface="Symbol" panose="05050102010706020507" pitchFamily="18" charset="2"/>
              </a:rPr>
              <a:t>k</a:t>
            </a:r>
            <a:r>
              <a:rPr lang="zh-CN" altLang="en-US" smtClean="0">
                <a:sym typeface="Symbol" panose="05050102010706020507" pitchFamily="18" charset="2"/>
              </a:rPr>
              <a:t>个符号，以协助选择正确的产生式进行推导，从而避免回溯</a:t>
            </a:r>
          </a:p>
          <a:p>
            <a:pPr marL="952500" lvl="1" indent="-495300" eaLnBrk="1" hangingPunct="1"/>
            <a:r>
              <a:rPr lang="zh-CN" altLang="en-US" smtClean="0">
                <a:sym typeface="Symbol" panose="05050102010706020507" pitchFamily="18" charset="2"/>
              </a:rPr>
              <a:t>如果对某一文法不能避免回溯，则</a:t>
            </a:r>
            <a:r>
              <a:rPr lang="en-US" altLang="zh-CN" smtClean="0">
                <a:sym typeface="Symbol" panose="05050102010706020507" pitchFamily="18" charset="2"/>
              </a:rPr>
              <a:t>LL(k)</a:t>
            </a:r>
            <a:r>
              <a:rPr lang="zh-CN" altLang="en-US" smtClean="0">
                <a:sym typeface="Symbol" panose="05050102010706020507" pitchFamily="18" charset="2"/>
              </a:rPr>
              <a:t>无法分析该文法</a:t>
            </a:r>
          </a:p>
          <a:p>
            <a:pPr marL="952500" lvl="1" indent="-495300" eaLnBrk="1" hangingPunct="1"/>
            <a:r>
              <a:rPr lang="en-US" altLang="zh-CN" smtClean="0">
                <a:sym typeface="Symbol" panose="05050102010706020507" pitchFamily="18" charset="2"/>
              </a:rPr>
              <a:t>LL(1)</a:t>
            </a:r>
            <a:r>
              <a:rPr lang="zh-CN" altLang="en-US" smtClean="0">
                <a:sym typeface="Symbol" panose="05050102010706020507" pitchFamily="18" charset="2"/>
              </a:rPr>
              <a:t>与</a:t>
            </a:r>
            <a:r>
              <a:rPr lang="en-US" altLang="zh-CN" smtClean="0">
                <a:sym typeface="Symbol" panose="05050102010706020507" pitchFamily="18" charset="2"/>
              </a:rPr>
              <a:t>LL(2)</a:t>
            </a:r>
            <a:r>
              <a:rPr lang="zh-CN" altLang="en-US" smtClean="0">
                <a:sym typeface="Symbol" panose="05050102010706020507" pitchFamily="18" charset="2"/>
              </a:rPr>
              <a:t>是最常见的</a:t>
            </a:r>
            <a:r>
              <a:rPr lang="en-US" altLang="zh-CN" smtClean="0">
                <a:sym typeface="Symbol" panose="05050102010706020507" pitchFamily="18" charset="2"/>
              </a:rPr>
              <a:t>LL</a:t>
            </a:r>
            <a:r>
              <a:rPr lang="zh-CN" altLang="en-US" smtClean="0">
                <a:sym typeface="Symbol" panose="05050102010706020507" pitchFamily="18" charset="2"/>
              </a:rPr>
              <a:t>分析方法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LL(k)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/>
              <a:t>LL(1)</a:t>
            </a:r>
            <a:r>
              <a:rPr lang="zh-CN" altLang="en-US" smtClean="0"/>
              <a:t>算法基本思想</a:t>
            </a:r>
          </a:p>
          <a:p>
            <a:pPr marL="952500" lvl="1" indent="-495300" eaLnBrk="1" hangingPunct="1">
              <a:buFontTx/>
              <a:buAutoNum type="arabicParenR"/>
            </a:pPr>
            <a:r>
              <a:rPr lang="zh-CN" altLang="en-US" smtClean="0"/>
              <a:t>将文法的开始符号</a:t>
            </a:r>
            <a:r>
              <a:rPr lang="en-US" altLang="zh-CN" smtClean="0"/>
              <a:t>S</a:t>
            </a:r>
            <a:r>
              <a:rPr lang="zh-CN" altLang="en-US" smtClean="0"/>
              <a:t>压入栈中</a:t>
            </a:r>
          </a:p>
          <a:p>
            <a:pPr marL="952500" lvl="1" indent="-495300" eaLnBrk="1" hangingPunct="1">
              <a:buFontTx/>
              <a:buAutoNum type="arabicParenR"/>
            </a:pPr>
            <a:r>
              <a:rPr lang="zh-CN" altLang="en-US" smtClean="0"/>
              <a:t>从左向右读输入符号，重复以下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zh-CN" smtClean="0"/>
              <a:t>2.1 </a:t>
            </a:r>
            <a:r>
              <a:rPr lang="zh-CN" altLang="en-US" smtClean="0"/>
              <a:t>如果栈顶元素为终结符，则用与输入符号</a:t>
            </a:r>
            <a:r>
              <a:rPr lang="en-US" altLang="zh-CN" smtClean="0"/>
              <a:t>a</a:t>
            </a:r>
            <a:r>
              <a:rPr lang="zh-CN" altLang="en-US" smtClean="0"/>
              <a:t>匹配，匹配成功则弹出一个符号，否则</a:t>
            </a:r>
            <a:r>
              <a:rPr lang="en-US" altLang="zh-CN" smtClean="0"/>
              <a:t>ERROR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zh-CN" smtClean="0"/>
              <a:t>2.2 </a:t>
            </a:r>
            <a:r>
              <a:rPr lang="zh-CN" altLang="en-US" smtClean="0"/>
              <a:t>如果栈顶元素为非终结符</a:t>
            </a:r>
            <a:r>
              <a:rPr lang="en-US" altLang="zh-CN" smtClean="0"/>
              <a:t>A</a:t>
            </a:r>
            <a:r>
              <a:rPr lang="zh-CN" altLang="en-US" smtClean="0"/>
              <a:t>，输入符号为</a:t>
            </a:r>
            <a:r>
              <a:rPr lang="en-US" altLang="zh-CN" smtClean="0"/>
              <a:t>a</a:t>
            </a:r>
            <a:r>
              <a:rPr lang="zh-CN" altLang="en-US" smtClean="0"/>
              <a:t>，则选择一条能够产生首字符</a:t>
            </a:r>
            <a:r>
              <a:rPr lang="en-US" altLang="zh-CN" smtClean="0"/>
              <a:t>a</a:t>
            </a:r>
            <a:r>
              <a:rPr lang="zh-CN" altLang="en-US" smtClean="0"/>
              <a:t>的产生式进行推导，用产生式的右部替换栈中的</a:t>
            </a:r>
            <a:r>
              <a:rPr lang="en-US" altLang="zh-CN" smtClean="0"/>
              <a:t>A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zh-CN" smtClean="0"/>
              <a:t>2.3 </a:t>
            </a:r>
            <a:r>
              <a:rPr lang="zh-CN" altLang="en-US" smtClean="0"/>
              <a:t>空栈，则判断输入是否结束，如果结束则接受，否则</a:t>
            </a:r>
            <a:r>
              <a:rPr lang="en-US" altLang="zh-CN" smtClean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4.1 </a:t>
            </a:r>
            <a:r>
              <a:rPr lang="zh-CN" altLang="en-US" dirty="0" smtClean="0"/>
              <a:t>概述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语法分析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输入：为单词的序列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任务：判断单词的序列是否满足一个上下文无关文法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输出：一个与单词序列匹配的语法树</a:t>
            </a: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语法分析的一般方法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利用一个栈表示识别的状态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根据语法树的生成方式分为自上而下与自下而上的两种策略</a:t>
            </a:r>
            <a:endParaRPr lang="zh-CN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LL(k)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19638"/>
          </a:xfrm>
        </p:spPr>
        <p:txBody>
          <a:bodyPr/>
          <a:lstStyle/>
          <a:p>
            <a:pPr eaLnBrk="1" hangingPunct="1"/>
            <a:r>
              <a:rPr lang="zh-CN" altLang="en-US" smtClean="0"/>
              <a:t>产生式首字符的判断方法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利用</a:t>
            </a:r>
            <a:r>
              <a:rPr lang="en-US" altLang="zh-CN" smtClean="0">
                <a:sym typeface="Symbol" panose="05050102010706020507" pitchFamily="18" charset="2"/>
              </a:rPr>
              <a:t>FIRST</a:t>
            </a:r>
            <a:r>
              <a:rPr lang="zh-CN" altLang="en-US" smtClean="0">
                <a:sym typeface="Symbol" panose="05050102010706020507" pitchFamily="18" charset="2"/>
              </a:rPr>
              <a:t>函数以及</a:t>
            </a:r>
            <a:r>
              <a:rPr lang="en-US" altLang="zh-CN" smtClean="0">
                <a:sym typeface="Symbol" panose="05050102010706020507" pitchFamily="18" charset="2"/>
              </a:rPr>
              <a:t>FOLLOW</a:t>
            </a:r>
            <a:r>
              <a:rPr lang="zh-CN" altLang="en-US" smtClean="0">
                <a:sym typeface="Symbol" panose="05050102010706020507" pitchFamily="18" charset="2"/>
              </a:rPr>
              <a:t>函数进行判断</a:t>
            </a: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FIRST</a:t>
            </a:r>
            <a:r>
              <a:rPr lang="zh-CN" altLang="en-US" smtClean="0">
                <a:sym typeface="Symbol" panose="05050102010706020507" pitchFamily="18" charset="2"/>
              </a:rPr>
              <a:t>函数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FIRST(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) = {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 * </a:t>
            </a:r>
            <a:r>
              <a:rPr lang="en-US" altLang="zh-CN" i="1" smtClean="0">
                <a:sym typeface="Symbol" panose="05050102010706020507" pitchFamily="18" charset="2"/>
              </a:rPr>
              <a:t>a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 </a:t>
            </a:r>
            <a:r>
              <a:rPr lang="en-US" altLang="zh-CN" smtClean="0">
                <a:sym typeface="Symbol" panose="05050102010706020507" pitchFamily="18" charset="2"/>
              </a:rPr>
              <a:t> (</a:t>
            </a:r>
            <a:r>
              <a:rPr lang="en-US" altLang="zh-CN" i="1" smtClean="0"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)* }</a:t>
            </a:r>
          </a:p>
          <a:p>
            <a:pPr lvl="1" eaLnBrk="1" hangingPunct="1"/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 * </a:t>
            </a:r>
            <a:r>
              <a:rPr lang="en-US" altLang="zh-CN" i="1" smtClean="0">
                <a:sym typeface="Symbol" panose="05050102010706020507" pitchFamily="18" charset="2"/>
              </a:rPr>
              <a:t>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iff </a:t>
            </a:r>
            <a:r>
              <a:rPr lang="en-US" altLang="zh-CN" i="1" smtClean="0">
                <a:sym typeface="Symbol" panose="05050102010706020507" pitchFamily="18" charset="2"/>
              </a:rPr>
              <a:t></a:t>
            </a:r>
            <a:r>
              <a:rPr lang="en-US" altLang="zh-CN" smtClean="0">
                <a:sym typeface="Symbol" panose="05050102010706020507" pitchFamily="18" charset="2"/>
              </a:rPr>
              <a:t>FIRST(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) </a:t>
            </a:r>
            <a:endParaRPr lang="en-US" altLang="en-US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FOLLOW</a:t>
            </a:r>
            <a:r>
              <a:rPr lang="zh-CN" altLang="en-US" smtClean="0">
                <a:sym typeface="Symbol" panose="05050102010706020507" pitchFamily="18" charset="2"/>
              </a:rPr>
              <a:t>函数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FOLLOW(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 = {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smtClean="0">
                <a:sym typeface="Symbol" panose="05050102010706020507" pitchFamily="18" charset="2"/>
              </a:rPr>
              <a:t> * </a:t>
            </a:r>
            <a:r>
              <a:rPr lang="en-US" altLang="zh-CN" i="1" smtClean="0">
                <a:sym typeface="Symbol" panose="05050102010706020507" pitchFamily="18" charset="2"/>
              </a:rPr>
              <a:t>Aa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ym typeface="Symbol" panose="05050102010706020507" pitchFamily="18" charset="2"/>
              </a:rPr>
              <a:t> </a:t>
            </a:r>
            <a:r>
              <a:rPr lang="en-US" altLang="zh-CN" smtClean="0">
                <a:sym typeface="Symbol" panose="05050102010706020507" pitchFamily="18" charset="2"/>
              </a:rPr>
              <a:t> (</a:t>
            </a:r>
            <a:r>
              <a:rPr lang="en-US" altLang="zh-CN" i="1" smtClean="0"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)* }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如果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smtClean="0">
                <a:sym typeface="Symbol" panose="05050102010706020507" pitchFamily="18" charset="2"/>
              </a:rPr>
              <a:t> * </a:t>
            </a:r>
            <a:r>
              <a:rPr lang="en-US" altLang="zh-CN" i="1" smtClean="0">
                <a:sym typeface="Symbol" panose="05050102010706020507" pitchFamily="18" charset="2"/>
              </a:rPr>
              <a:t>A</a:t>
            </a:r>
            <a:r>
              <a:rPr lang="zh-CN" altLang="en-US" smtClean="0">
                <a:sym typeface="Symbol" panose="05050102010706020507" pitchFamily="18" charset="2"/>
              </a:rPr>
              <a:t>，则令</a:t>
            </a:r>
            <a:r>
              <a:rPr lang="en-US" altLang="zh-CN" smtClean="0">
                <a:sym typeface="Symbol" panose="05050102010706020507" pitchFamily="18" charset="2"/>
              </a:rPr>
              <a:t>$  FOLLOW(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LL(k)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19638"/>
          </a:xfrm>
        </p:spPr>
        <p:txBody>
          <a:bodyPr/>
          <a:lstStyle/>
          <a:p>
            <a:pPr eaLnBrk="1" hangingPunct="1"/>
            <a:r>
              <a:rPr lang="zh-CN" altLang="en-US" smtClean="0"/>
              <a:t>产生式的选择方法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假设栈顶元素为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，输入符号为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，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 | … |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n</a:t>
            </a:r>
            <a:endParaRPr lang="en-US" altLang="zh-CN" i="1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如果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  FIRST(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) </a:t>
            </a:r>
            <a:r>
              <a:rPr lang="zh-CN" altLang="en-US" smtClean="0">
                <a:sym typeface="Symbol" panose="05050102010706020507" pitchFamily="18" charset="2"/>
              </a:rPr>
              <a:t>，那么选择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如果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i </a:t>
            </a:r>
            <a:r>
              <a:rPr lang="en-US" altLang="zh-CN" smtClean="0">
                <a:sym typeface="Symbol" panose="05050102010706020507" pitchFamily="18" charset="2"/>
              </a:rPr>
              <a:t>* (  FIRST(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) )</a:t>
            </a:r>
            <a:r>
              <a:rPr lang="zh-CN" altLang="en-US" smtClean="0">
                <a:sym typeface="Symbol" panose="05050102010706020507" pitchFamily="18" charset="2"/>
              </a:rPr>
              <a:t>，且</a:t>
            </a:r>
            <a:r>
              <a:rPr lang="en-US" altLang="zh-CN" i="1" smtClean="0">
                <a:sym typeface="Symbol" panose="05050102010706020507" pitchFamily="18" charset="2"/>
              </a:rPr>
              <a:t>a </a:t>
            </a:r>
            <a:r>
              <a:rPr lang="en-US" altLang="zh-CN" smtClean="0">
                <a:sym typeface="Symbol" panose="05050102010706020507" pitchFamily="18" charset="2"/>
              </a:rPr>
              <a:t> FOLLOW(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，那么选择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 eaLnBrk="1" hangingPunct="1"/>
            <a:endParaRPr lang="en-US" altLang="zh-CN" smtClean="0">
              <a:sym typeface="Symbol" panose="05050102010706020507" pitchFamily="18" charset="2"/>
            </a:endParaRPr>
          </a:p>
          <a:p>
            <a:pPr lvl="1" eaLnBrk="1" hangingPunct="1"/>
            <a:endParaRPr lang="en-US" altLang="zh-CN" i="1" baseline="-250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LL(k)</a:t>
            </a:r>
            <a:r>
              <a:rPr lang="zh-CN" altLang="en-US" dirty="0" smtClean="0"/>
              <a:t>分析方法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0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719638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 smtClean="0"/>
                  <a:t>FIRST</a:t>
                </a:r>
                <a:r>
                  <a:rPr lang="zh-CN" altLang="en-US" dirty="0" smtClean="0"/>
                  <a:t>函数的构造</a:t>
                </a:r>
              </a:p>
              <a:p>
                <a:pPr lvl="1" eaLnBrk="1" hangingPunct="1"/>
                <a:r>
                  <a:rPr lang="zh-CN" altLang="en-US" dirty="0" smtClean="0">
                    <a:sym typeface="Symbol" panose="05050102010706020507" pitchFamily="18" charset="2"/>
                  </a:rPr>
                  <a:t>计算文法符号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的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，应用以下规则，直到结果集合不能再增加为止：</a:t>
                </a:r>
              </a:p>
              <a:p>
                <a:pPr lvl="2" eaLnBrk="1" hangingPunct="1"/>
                <a:r>
                  <a:rPr lang="zh-CN" altLang="en-US" dirty="0" smtClean="0">
                    <a:sym typeface="Symbol" panose="05050102010706020507" pitchFamily="18" charset="2"/>
                  </a:rPr>
                  <a:t>如果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V</a:t>
                </a:r>
                <a:r>
                  <a:rPr lang="en-US" altLang="zh-CN" i="1" baseline="-25000" dirty="0" smtClean="0">
                    <a:sym typeface="Symbol" panose="05050102010706020507" pitchFamily="18" charset="2"/>
                  </a:rPr>
                  <a:t>T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，那么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 = { A }</a:t>
                </a:r>
              </a:p>
              <a:p>
                <a:pPr lvl="2" eaLnBrk="1" hangingPunct="1"/>
                <a:r>
                  <a:rPr lang="zh-CN" altLang="en-US" dirty="0" smtClean="0">
                    <a:sym typeface="Symbol" panose="05050102010706020507" pitchFamily="18" charset="2"/>
                  </a:rPr>
                  <a:t>如果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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，那么令</a:t>
                </a:r>
                <a:r>
                  <a:rPr lang="zh-CN" altLang="en-US" i="1" dirty="0" smtClean="0">
                    <a:sym typeface="Symbol" panose="05050102010706020507" pitchFamily="18" charset="2"/>
                  </a:rPr>
                  <a:t>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 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 </a:t>
                </a:r>
              </a:p>
              <a:p>
                <a:pPr lvl="2" eaLnBrk="1" hangingPunct="1"/>
                <a:r>
                  <a:rPr lang="zh-CN" altLang="en-US" dirty="0" smtClean="0">
                    <a:sym typeface="Symbol" panose="05050102010706020507" pitchFamily="18" charset="2"/>
                  </a:rPr>
                  <a:t>如果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V</a:t>
                </a:r>
                <a:r>
                  <a:rPr lang="en-US" altLang="zh-CN" i="1" baseline="-25000" dirty="0" smtClean="0">
                    <a:sym typeface="Symbol" panose="05050102010706020507" pitchFamily="18" charset="2"/>
                  </a:rPr>
                  <a:t>N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而且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baseline="-25000" dirty="0" smtClean="0">
                    <a:sym typeface="Symbol" panose="05050102010706020507" pitchFamily="18" charset="2"/>
                  </a:rPr>
                  <a:t>2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…</a:t>
                </a:r>
                <a:r>
                  <a:rPr lang="en-US" altLang="zh-CN" i="1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i="1" baseline="-25000" dirty="0" err="1" smtClean="0">
                    <a:sym typeface="Symbol" panose="05050102010706020507" pitchFamily="18" charset="2"/>
                  </a:rPr>
                  <a:t>n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，那么</a:t>
                </a:r>
              </a:p>
              <a:p>
                <a:pPr lvl="3" eaLnBrk="1" hangingPunct="1"/>
                <a:r>
                  <a:rPr lang="zh-CN" altLang="en-US" dirty="0" smtClean="0">
                    <a:sym typeface="Symbol" panose="05050102010706020507" pitchFamily="18" charset="2"/>
                  </a:rPr>
                  <a:t>令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 \ {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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}   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</a:t>
                </a:r>
              </a:p>
              <a:p>
                <a:pPr lvl="3" eaLnBrk="1" hangingPunct="1"/>
                <a:r>
                  <a:rPr lang="zh-CN" altLang="en-US" dirty="0" smtClean="0">
                    <a:sym typeface="Symbol" panose="05050102010706020507" pitchFamily="18" charset="2"/>
                  </a:rPr>
                  <a:t>如果存在</a:t>
                </a:r>
                <a:r>
                  <a:rPr lang="en-US" altLang="zh-CN" i="1" dirty="0" err="1" smtClean="0">
                    <a:sym typeface="Symbol" panose="05050102010706020507" pitchFamily="18" charset="2"/>
                  </a:rPr>
                  <a:t>i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使得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j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&lt;</a:t>
                </a:r>
                <a:r>
                  <a:rPr lang="en-US" altLang="zh-CN" i="1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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FIRST(</a:t>
                </a:r>
                <a:r>
                  <a:rPr lang="en-US" altLang="zh-CN" i="1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i="1" baseline="-25000" dirty="0" err="1" smtClean="0">
                    <a:sym typeface="Symbol" panose="05050102010706020507" pitchFamily="18" charset="2"/>
                  </a:rPr>
                  <a:t>j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))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，那么令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i="1" baseline="-25000" dirty="0" smtClean="0">
                    <a:sym typeface="Symbol" panose="05050102010706020507" pitchFamily="18" charset="2"/>
                  </a:rPr>
                  <a:t>i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 \ {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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}   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</a:t>
                </a:r>
              </a:p>
              <a:p>
                <a:pPr lvl="3" eaLnBrk="1" hangingPunct="1"/>
                <a:r>
                  <a:rPr lang="zh-CN" altLang="en-US" dirty="0" smtClean="0">
                    <a:sym typeface="Symbol" panose="05050102010706020507" pitchFamily="18" charset="2"/>
                  </a:rPr>
                  <a:t>如果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</m:oMath>
                </a14:m>
                <a:r>
                  <a:rPr lang="en-US" altLang="zh-CN" i="1" dirty="0" err="1" smtClean="0">
                    <a:sym typeface="Symbol" panose="05050102010706020507" pitchFamily="18" charset="2"/>
                  </a:rPr>
                  <a:t>n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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FIRST(</a:t>
                </a:r>
                <a:r>
                  <a:rPr lang="en-US" altLang="zh-CN" i="1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i="1" baseline="-25000" dirty="0" err="1" smtClean="0">
                    <a:sym typeface="Symbol" panose="05050102010706020507" pitchFamily="18" charset="2"/>
                  </a:rPr>
                  <a:t>j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))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，那么令</a:t>
                </a:r>
                <a:r>
                  <a:rPr lang="zh-CN" altLang="en-US" i="1" dirty="0" smtClean="0">
                    <a:sym typeface="Symbol" panose="05050102010706020507" pitchFamily="18" charset="2"/>
                  </a:rPr>
                  <a:t>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 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</a:t>
                </a:r>
              </a:p>
              <a:p>
                <a:pPr lvl="3" eaLnBrk="1" hangingPunct="1"/>
                <a:endParaRPr lang="en-US" altLang="zh-CN" dirty="0" smtClean="0">
                  <a:sym typeface="Symbol" panose="05050102010706020507" pitchFamily="18" charset="2"/>
                </a:endParaRPr>
              </a:p>
              <a:p>
                <a:pPr lvl="1" eaLnBrk="1" hangingPunct="1"/>
                <a:endParaRPr lang="en-US" altLang="zh-CN" dirty="0" smtClean="0">
                  <a:sym typeface="Symbol" panose="05050102010706020507" pitchFamily="18" charset="2"/>
                </a:endParaRPr>
              </a:p>
              <a:p>
                <a:pPr lvl="1" eaLnBrk="1" hangingPunct="1"/>
                <a:endParaRPr lang="en-US" altLang="zh-CN" i="1" baseline="-25000" dirty="0" smtClean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88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719638"/>
              </a:xfrm>
              <a:blipFill rotWithShape="0">
                <a:blip r:embed="rId2"/>
                <a:stretch>
                  <a:fillRect l="-1259" t="-180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LL(k)</a:t>
            </a:r>
            <a:r>
              <a:rPr lang="zh-CN" altLang="en-US" dirty="0" smtClean="0"/>
              <a:t>分析方法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0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719638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 smtClean="0"/>
                  <a:t>FIRST</a:t>
                </a:r>
                <a:r>
                  <a:rPr lang="zh-CN" altLang="en-US" dirty="0" smtClean="0"/>
                  <a:t>函数的构造</a:t>
                </a:r>
              </a:p>
              <a:p>
                <a:pPr lvl="1" eaLnBrk="1" hangingPunct="1"/>
                <a:r>
                  <a:rPr lang="zh-CN" altLang="en-US" dirty="0" smtClean="0">
                    <a:sym typeface="Symbol" panose="05050102010706020507" pitchFamily="18" charset="2"/>
                  </a:rPr>
                  <a:t>计算符号串</a:t>
                </a:r>
                <a:r>
                  <a:rPr lang="zh-CN" altLang="en-US" i="1" dirty="0" smtClean="0">
                    <a:sym typeface="Symbol" panose="05050102010706020507" pitchFamily="18" charset="2"/>
                  </a:rPr>
                  <a:t>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的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， </a:t>
                </a:r>
                <a:r>
                  <a:rPr lang="zh-CN" altLang="en-US" i="1" dirty="0" smtClean="0">
                    <a:sym typeface="Symbol" panose="05050102010706020507" pitchFamily="18" charset="2"/>
                  </a:rPr>
                  <a:t>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=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baseline="-25000" dirty="0" smtClean="0">
                    <a:sym typeface="Symbol" panose="05050102010706020507" pitchFamily="18" charset="2"/>
                  </a:rPr>
                  <a:t>2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…</a:t>
                </a:r>
                <a:r>
                  <a:rPr lang="en-US" altLang="zh-CN" i="1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i="1" baseline="-25000" dirty="0" err="1" smtClean="0">
                    <a:sym typeface="Symbol" panose="05050102010706020507" pitchFamily="18" charset="2"/>
                  </a:rPr>
                  <a:t>n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，应用以下规则，直到结果集合不能再增加为止：</a:t>
                </a:r>
              </a:p>
              <a:p>
                <a:pPr lvl="2" eaLnBrk="1" hangingPunct="1"/>
                <a:r>
                  <a:rPr lang="zh-CN" altLang="en-US" dirty="0" smtClean="0">
                    <a:sym typeface="Symbol" panose="05050102010706020507" pitchFamily="18" charset="2"/>
                  </a:rPr>
                  <a:t>令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 \ {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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}   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</a:t>
                </a:r>
              </a:p>
              <a:p>
                <a:pPr lvl="2" eaLnBrk="1" hangingPunct="1"/>
                <a:r>
                  <a:rPr lang="zh-CN" altLang="en-US" dirty="0" smtClean="0">
                    <a:sym typeface="Symbol" panose="05050102010706020507" pitchFamily="18" charset="2"/>
                  </a:rPr>
                  <a:t>如果存在</a:t>
                </a:r>
                <a:r>
                  <a:rPr lang="en-US" altLang="zh-CN" i="1" dirty="0" err="1" smtClean="0">
                    <a:sym typeface="Symbol" panose="05050102010706020507" pitchFamily="18" charset="2"/>
                  </a:rPr>
                  <a:t>i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使得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j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&lt;</a:t>
                </a:r>
                <a:r>
                  <a:rPr lang="en-US" altLang="zh-CN" i="1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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FIRST(</a:t>
                </a:r>
                <a:r>
                  <a:rPr lang="en-US" altLang="zh-CN" i="1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i="1" baseline="-25000" dirty="0" err="1" smtClean="0">
                    <a:sym typeface="Symbol" panose="05050102010706020507" pitchFamily="18" charset="2"/>
                  </a:rPr>
                  <a:t>j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))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，那么令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i="1" baseline="-25000" dirty="0" smtClean="0">
                    <a:sym typeface="Symbol" panose="05050102010706020507" pitchFamily="18" charset="2"/>
                  </a:rPr>
                  <a:t>i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 \ {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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}   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</a:t>
                </a:r>
              </a:p>
              <a:p>
                <a:pPr lvl="2" eaLnBrk="1" hangingPunct="1"/>
                <a:r>
                  <a:rPr lang="zh-CN" altLang="en-US" dirty="0" smtClean="0">
                    <a:sym typeface="Symbol" panose="05050102010706020507" pitchFamily="18" charset="2"/>
                  </a:rPr>
                  <a:t>如果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</m:oMath>
                </a14:m>
                <a:r>
                  <a:rPr lang="en-US" altLang="zh-CN" i="1" dirty="0" err="1" smtClean="0">
                    <a:sym typeface="Symbol" panose="05050102010706020507" pitchFamily="18" charset="2"/>
                  </a:rPr>
                  <a:t>n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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FIRST(</a:t>
                </a:r>
                <a:r>
                  <a:rPr lang="en-US" altLang="zh-CN" i="1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i="1" baseline="-25000" dirty="0" err="1" smtClean="0">
                    <a:sym typeface="Symbol" panose="05050102010706020507" pitchFamily="18" charset="2"/>
                  </a:rPr>
                  <a:t>j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))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，那么令</a:t>
                </a:r>
                <a:r>
                  <a:rPr lang="zh-CN" altLang="en-US" i="1" dirty="0" smtClean="0">
                    <a:sym typeface="Symbol" panose="05050102010706020507" pitchFamily="18" charset="2"/>
                  </a:rPr>
                  <a:t>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 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FIRST(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</a:t>
                </a:r>
              </a:p>
              <a:p>
                <a:pPr lvl="2" eaLnBrk="1" hangingPunct="1"/>
                <a:endParaRPr lang="en-US" altLang="zh-CN" dirty="0" smtClean="0">
                  <a:sym typeface="Symbol" panose="05050102010706020507" pitchFamily="18" charset="2"/>
                </a:endParaRPr>
              </a:p>
              <a:p>
                <a:pPr lvl="1" eaLnBrk="1" hangingPunct="1"/>
                <a:endParaRPr lang="en-US" altLang="zh-CN" dirty="0" smtClean="0">
                  <a:sym typeface="Symbol" panose="05050102010706020507" pitchFamily="18" charset="2"/>
                </a:endParaRPr>
              </a:p>
              <a:p>
                <a:pPr lvl="1" eaLnBrk="1" hangingPunct="1"/>
                <a:endParaRPr lang="en-US" altLang="zh-CN" i="1" baseline="-25000" dirty="0" smtClean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890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719638"/>
              </a:xfrm>
              <a:blipFill rotWithShape="0">
                <a:blip r:embed="rId2"/>
                <a:stretch>
                  <a:fillRect l="-1259" t="-1809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LL(k)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19638"/>
          </a:xfrm>
        </p:spPr>
        <p:txBody>
          <a:bodyPr/>
          <a:lstStyle/>
          <a:p>
            <a:pPr eaLnBrk="1" hangingPunct="1"/>
            <a:r>
              <a:rPr lang="en-US" altLang="zh-CN" smtClean="0"/>
              <a:t>FOLLOW</a:t>
            </a:r>
            <a:r>
              <a:rPr lang="zh-CN" altLang="en-US" smtClean="0"/>
              <a:t>函数的构造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计算非终结符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的</a:t>
            </a:r>
            <a:r>
              <a:rPr lang="en-US" altLang="zh-CN" smtClean="0">
                <a:sym typeface="Symbol" panose="05050102010706020507" pitchFamily="18" charset="2"/>
              </a:rPr>
              <a:t>FOLLOW(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，应用以下规则，直到结果集合不能再增加为止：</a:t>
            </a:r>
          </a:p>
          <a:p>
            <a:pPr lvl="2" eaLnBrk="1" hangingPunct="1"/>
            <a:r>
              <a:rPr lang="zh-CN" altLang="en-US" smtClean="0">
                <a:sym typeface="Symbol" panose="05050102010706020507" pitchFamily="18" charset="2"/>
              </a:rPr>
              <a:t>如果</a:t>
            </a:r>
            <a:r>
              <a:rPr lang="en-US" altLang="zh-CN" i="1" smtClean="0">
                <a:sym typeface="Symbol" panose="05050102010706020507" pitchFamily="18" charset="2"/>
              </a:rPr>
              <a:t>A </a:t>
            </a:r>
            <a:r>
              <a:rPr lang="en-US" altLang="zh-CN" smtClean="0"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zh-CN" altLang="en-US" smtClean="0">
                <a:sym typeface="Symbol" panose="05050102010706020507" pitchFamily="18" charset="2"/>
              </a:rPr>
              <a:t>，那么令</a:t>
            </a:r>
            <a:r>
              <a:rPr lang="en-US" altLang="zh-CN" smtClean="0">
                <a:sym typeface="Symbol" panose="05050102010706020507" pitchFamily="18" charset="2"/>
              </a:rPr>
              <a:t>$  FOLLOW(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 </a:t>
            </a:r>
          </a:p>
          <a:p>
            <a:pPr lvl="2" eaLnBrk="1" hangingPunct="1"/>
            <a:r>
              <a:rPr lang="zh-CN" altLang="en-US" smtClean="0">
                <a:sym typeface="Symbol" panose="05050102010706020507" pitchFamily="18" charset="2"/>
              </a:rPr>
              <a:t>如果</a:t>
            </a:r>
            <a:r>
              <a:rPr lang="en-US" altLang="zh-CN" i="1" smtClean="0">
                <a:sym typeface="Symbol" panose="05050102010706020507" pitchFamily="18" charset="2"/>
              </a:rPr>
              <a:t>B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A</a:t>
            </a:r>
            <a:r>
              <a:rPr lang="zh-CN" altLang="en-US" smtClean="0">
                <a:sym typeface="Symbol" panose="05050102010706020507" pitchFamily="18" charset="2"/>
              </a:rPr>
              <a:t>，那么令</a:t>
            </a:r>
            <a:r>
              <a:rPr lang="en-US" altLang="zh-CN" smtClean="0">
                <a:sym typeface="Symbol" panose="05050102010706020507" pitchFamily="18" charset="2"/>
              </a:rPr>
              <a:t>FIRST(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smtClean="0">
                <a:sym typeface="Symbol" panose="05050102010706020507" pitchFamily="18" charset="2"/>
              </a:rPr>
              <a:t>) \ {</a:t>
            </a:r>
            <a:r>
              <a:rPr lang="en-US" altLang="zh-CN" i="1" smtClean="0">
                <a:sym typeface="Symbol" panose="05050102010706020507" pitchFamily="18" charset="2"/>
              </a:rPr>
              <a:t></a:t>
            </a:r>
            <a:r>
              <a:rPr lang="en-US" altLang="zh-CN" smtClean="0">
                <a:sym typeface="Symbol" panose="05050102010706020507" pitchFamily="18" charset="2"/>
              </a:rPr>
              <a:t>}  FOLLOW(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 </a:t>
            </a:r>
          </a:p>
          <a:p>
            <a:pPr lvl="2" eaLnBrk="1" hangingPunct="1"/>
            <a:r>
              <a:rPr lang="zh-CN" altLang="en-US" smtClean="0">
                <a:sym typeface="Symbol" panose="05050102010706020507" pitchFamily="18" charset="2"/>
              </a:rPr>
              <a:t>如果</a:t>
            </a:r>
            <a:r>
              <a:rPr lang="en-US" altLang="zh-CN" i="1" smtClean="0">
                <a:sym typeface="Symbol" panose="05050102010706020507" pitchFamily="18" charset="2"/>
              </a:rPr>
              <a:t>B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A</a:t>
            </a:r>
            <a:r>
              <a:rPr lang="zh-CN" altLang="en-US" smtClean="0">
                <a:sym typeface="Symbol" panose="05050102010706020507" pitchFamily="18" charset="2"/>
              </a:rPr>
              <a:t>，或者</a:t>
            </a:r>
            <a:r>
              <a:rPr lang="en-US" altLang="zh-CN" i="1" smtClean="0">
                <a:sym typeface="Symbol" panose="05050102010706020507" pitchFamily="18" charset="2"/>
              </a:rPr>
              <a:t>B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A</a:t>
            </a:r>
            <a:r>
              <a:rPr lang="zh-CN" altLang="en-US" smtClean="0">
                <a:sym typeface="Symbol" panose="05050102010706020507" pitchFamily="18" charset="2"/>
              </a:rPr>
              <a:t>，其中</a:t>
            </a:r>
            <a:r>
              <a:rPr lang="zh-CN" altLang="en-US" i="1" smtClean="0">
                <a:sym typeface="Symbol" panose="05050102010706020507" pitchFamily="18" charset="2"/>
              </a:rPr>
              <a:t> </a:t>
            </a:r>
            <a:r>
              <a:rPr lang="zh-CN" altLang="en-US" smtClean="0">
                <a:sym typeface="Symbol" panose="05050102010706020507" pitchFamily="18" charset="2"/>
              </a:rPr>
              <a:t></a:t>
            </a:r>
            <a:r>
              <a:rPr lang="en-US" altLang="zh-CN" smtClean="0">
                <a:sym typeface="Symbol" panose="05050102010706020507" pitchFamily="18" charset="2"/>
              </a:rPr>
              <a:t>FIRST(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，那么令</a:t>
            </a:r>
            <a:r>
              <a:rPr lang="en-US" altLang="zh-CN" smtClean="0">
                <a:sym typeface="Symbol" panose="05050102010706020507" pitchFamily="18" charset="2"/>
              </a:rPr>
              <a:t>FOLLOW(</a:t>
            </a:r>
            <a:r>
              <a:rPr lang="en-US" altLang="zh-CN" i="1" smtClean="0">
                <a:sym typeface="Symbol" panose="05050102010706020507" pitchFamily="18" charset="2"/>
              </a:rPr>
              <a:t>B</a:t>
            </a:r>
            <a:r>
              <a:rPr lang="en-US" altLang="zh-CN" smtClean="0">
                <a:sym typeface="Symbol" panose="05050102010706020507" pitchFamily="18" charset="2"/>
              </a:rPr>
              <a:t>)  FOLLOW(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endParaRPr lang="en-US" altLang="zh-CN" smtClean="0">
              <a:sym typeface="Symbol" panose="05050102010706020507" pitchFamily="18" charset="2"/>
            </a:endParaRPr>
          </a:p>
          <a:p>
            <a:pPr lvl="1" eaLnBrk="1" hangingPunct="1"/>
            <a:endParaRPr lang="en-US" altLang="zh-CN" i="1" baseline="-250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LL(k)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19638"/>
          </a:xfrm>
        </p:spPr>
        <p:txBody>
          <a:bodyPr/>
          <a:lstStyle/>
          <a:p>
            <a:pPr eaLnBrk="1" hangingPunct="1"/>
            <a:r>
              <a:rPr lang="zh-CN" altLang="en-US" smtClean="0"/>
              <a:t>预测分析表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FIRST</a:t>
            </a:r>
            <a:r>
              <a:rPr lang="zh-CN" altLang="en-US" smtClean="0">
                <a:sym typeface="Symbol" panose="05050102010706020507" pitchFamily="18" charset="2"/>
              </a:rPr>
              <a:t>与</a:t>
            </a:r>
            <a:r>
              <a:rPr lang="en-US" altLang="zh-CN" smtClean="0">
                <a:sym typeface="Symbol" panose="05050102010706020507" pitchFamily="18" charset="2"/>
              </a:rPr>
              <a:t>FOLLOW</a:t>
            </a:r>
            <a:r>
              <a:rPr lang="zh-CN" altLang="en-US" smtClean="0">
                <a:sym typeface="Symbol" panose="05050102010706020507" pitchFamily="18" charset="2"/>
              </a:rPr>
              <a:t>函数的计算需要消耗时间，因此需要根据所有可能，预先计算出产生式的选择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考虑所有可能的栈顶元素</a:t>
            </a:r>
            <a:r>
              <a:rPr lang="en-US" altLang="zh-CN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与输入符号</a:t>
            </a:r>
            <a:r>
              <a:rPr lang="en-US" altLang="zh-CN" smtClean="0">
                <a:sym typeface="Symbol" panose="05050102010706020507" pitchFamily="18" charset="2"/>
              </a:rPr>
              <a:t>a</a:t>
            </a:r>
          </a:p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构造方法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构造二维分析表</a:t>
            </a:r>
            <a:r>
              <a:rPr lang="en-US" altLang="zh-CN" i="1" smtClean="0">
                <a:sym typeface="Symbol" panose="05050102010706020507" pitchFamily="18" charset="2"/>
              </a:rPr>
              <a:t>M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如果有产生式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zh-CN" altLang="en-US" smtClean="0">
                <a:sym typeface="Symbol" panose="05050102010706020507" pitchFamily="18" charset="2"/>
              </a:rPr>
              <a:t>，且终结符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FIRST(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，则将</a:t>
            </a:r>
            <a:r>
              <a:rPr lang="en-US" altLang="zh-CN" smtClean="0">
                <a:sym typeface="Symbol" panose="05050102010706020507" pitchFamily="18" charset="2"/>
              </a:rPr>
              <a:t>A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zh-CN" altLang="en-US" smtClean="0">
                <a:sym typeface="Symbol" panose="05050102010706020507" pitchFamily="18" charset="2"/>
              </a:rPr>
              <a:t>放入</a:t>
            </a:r>
            <a:r>
              <a:rPr lang="en-US" altLang="zh-CN" i="1" smtClean="0">
                <a:sym typeface="Symbol" panose="05050102010706020507" pitchFamily="18" charset="2"/>
              </a:rPr>
              <a:t>M</a:t>
            </a:r>
            <a:r>
              <a:rPr lang="en-US" altLang="zh-CN" smtClean="0">
                <a:sym typeface="Symbol" panose="05050102010706020507" pitchFamily="18" charset="2"/>
              </a:rPr>
              <a:t>[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]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如果</a:t>
            </a:r>
            <a:r>
              <a:rPr lang="zh-CN" altLang="en-US" i="1" smtClean="0">
                <a:sym typeface="Symbol" panose="05050102010706020507" pitchFamily="18" charset="2"/>
              </a:rPr>
              <a:t></a:t>
            </a:r>
            <a:r>
              <a:rPr lang="zh-CN" altLang="en-US" smtClean="0">
                <a:sym typeface="Symbol" panose="05050102010706020507" pitchFamily="18" charset="2"/>
              </a:rPr>
              <a:t>  </a:t>
            </a:r>
            <a:r>
              <a:rPr lang="en-US" altLang="zh-CN" smtClean="0">
                <a:sym typeface="Symbol" panose="05050102010706020507" pitchFamily="18" charset="2"/>
              </a:rPr>
              <a:t>FIRST(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) </a:t>
            </a:r>
            <a:r>
              <a:rPr lang="zh-CN" altLang="en-US" smtClean="0">
                <a:sym typeface="Symbol" panose="05050102010706020507" pitchFamily="18" charset="2"/>
              </a:rPr>
              <a:t>，且</a:t>
            </a:r>
            <a:r>
              <a:rPr lang="en-US" altLang="zh-CN" i="1" smtClean="0">
                <a:sym typeface="Symbol" panose="05050102010706020507" pitchFamily="18" charset="2"/>
              </a:rPr>
              <a:t>b</a:t>
            </a:r>
            <a:r>
              <a:rPr lang="en-US" altLang="zh-CN" smtClean="0">
                <a:sym typeface="Symbol" panose="05050102010706020507" pitchFamily="18" charset="2"/>
              </a:rPr>
              <a:t> FOLLOW(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则将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zh-CN" altLang="en-US" smtClean="0">
                <a:sym typeface="Symbol" panose="05050102010706020507" pitchFamily="18" charset="2"/>
              </a:rPr>
              <a:t>放入</a:t>
            </a:r>
            <a:r>
              <a:rPr lang="en-US" altLang="zh-CN" i="1" smtClean="0">
                <a:sym typeface="Symbol" panose="05050102010706020507" pitchFamily="18" charset="2"/>
              </a:rPr>
              <a:t>M</a:t>
            </a:r>
            <a:r>
              <a:rPr lang="en-US" altLang="zh-CN" smtClean="0">
                <a:sym typeface="Symbol" panose="05050102010706020507" pitchFamily="18" charset="2"/>
              </a:rPr>
              <a:t>[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ym typeface="Symbol" panose="05050102010706020507" pitchFamily="18" charset="2"/>
              </a:rPr>
              <a:t>b</a:t>
            </a:r>
            <a:r>
              <a:rPr lang="en-US" altLang="zh-CN" smtClean="0">
                <a:sym typeface="Symbol" panose="05050102010706020507" pitchFamily="18" charset="2"/>
              </a:rPr>
              <a:t>]</a:t>
            </a:r>
          </a:p>
          <a:p>
            <a:pPr lvl="1" eaLnBrk="1" hangingPunct="1"/>
            <a:endParaRPr lang="en-US" altLang="zh-CN" smtClean="0">
              <a:sym typeface="Symbol" panose="05050102010706020507" pitchFamily="18" charset="2"/>
            </a:endParaRPr>
          </a:p>
          <a:p>
            <a:pPr lvl="1" eaLnBrk="1" hangingPunct="1"/>
            <a:endParaRPr lang="en-US" altLang="zh-CN" smtClean="0">
              <a:sym typeface="Symbol" panose="05050102010706020507" pitchFamily="18" charset="2"/>
            </a:endParaRPr>
          </a:p>
          <a:p>
            <a:pPr lvl="1" eaLnBrk="1" hangingPunct="1"/>
            <a:endParaRPr lang="en-US" altLang="zh-CN" i="1" baseline="-250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LL(k)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154964" cy="4719638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例：表达式文法</a:t>
            </a:r>
          </a:p>
          <a:p>
            <a:pPr lvl="1" eaLnBrk="1" hangingPunct="1"/>
            <a:r>
              <a:rPr lang="en-AU" altLang="zh-CN" smtClean="0">
                <a:sym typeface="Symbol" panose="05050102010706020507" pitchFamily="18" charset="2"/>
              </a:rPr>
              <a:t>E </a:t>
            </a:r>
            <a:r>
              <a:rPr lang="en-US" altLang="zh-CN" smtClean="0">
                <a:sym typeface="Symbol" panose="05050102010706020507" pitchFamily="18" charset="2"/>
              </a:rPr>
              <a:t> E + T | T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T  T * F | F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F  (E) | i</a:t>
            </a:r>
          </a:p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消除左递归：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AU" altLang="zh-CN" smtClean="0">
                <a:sym typeface="Symbol" panose="05050102010706020507" pitchFamily="18" charset="2"/>
              </a:rPr>
              <a:t>E </a:t>
            </a:r>
            <a:r>
              <a:rPr lang="en-US" altLang="zh-CN" smtClean="0">
                <a:sym typeface="Symbol" panose="05050102010706020507" pitchFamily="18" charset="2"/>
              </a:rPr>
              <a:t> TE’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E’  +TE’ | 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T  FT’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T’  *FT’ | 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F  (E) | i</a:t>
            </a:r>
          </a:p>
          <a:p>
            <a:pPr lvl="1" eaLnBrk="1" hangingPunct="1"/>
            <a:endParaRPr lang="en-US" altLang="zh-CN" i="1" baseline="-25000" smtClean="0">
              <a:sym typeface="Symbol" panose="05050102010706020507" pitchFamily="18" charset="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17233" y="1600200"/>
            <a:ext cx="5159829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800" kern="1200">
                <a:solidFill>
                  <a:srgbClr val="CC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/>
              <a:t>FIRST</a:t>
            </a:r>
            <a:r>
              <a:rPr lang="zh-CN" altLang="en-US" dirty="0" smtClean="0"/>
              <a:t>：</a:t>
            </a:r>
          </a:p>
          <a:p>
            <a:pPr lvl="1" eaLnBrk="1" hangingPunct="1"/>
            <a:r>
              <a:rPr lang="en-AU" altLang="zh-CN" sz="2000" dirty="0" smtClean="0">
                <a:sym typeface="Symbol" panose="05050102010706020507" pitchFamily="18" charset="2"/>
              </a:rPr>
              <a:t>FIRST(E) = {(, </a:t>
            </a:r>
            <a:r>
              <a:rPr lang="en-AU" altLang="zh-CN" sz="2000" dirty="0" err="1" smtClean="0">
                <a:sym typeface="Symbol" panose="05050102010706020507" pitchFamily="18" charset="2"/>
              </a:rPr>
              <a:t>i</a:t>
            </a:r>
            <a:r>
              <a:rPr lang="en-AU" altLang="zh-CN" sz="2000" dirty="0" smtClean="0">
                <a:sym typeface="Symbol" panose="05050102010706020507" pitchFamily="18" charset="2"/>
              </a:rPr>
              <a:t>}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AU" altLang="zh-CN" sz="2000" dirty="0" smtClean="0">
                <a:sym typeface="Symbol" panose="05050102010706020507" pitchFamily="18" charset="2"/>
              </a:rPr>
              <a:t>FIRST(E’) = {+, </a:t>
            </a:r>
            <a:r>
              <a:rPr lang="en-AU" altLang="zh-CN" sz="2000" dirty="0" smtClean="0">
                <a:latin typeface="Symbol" panose="05050102010706020507" pitchFamily="18" charset="2"/>
                <a:sym typeface="Symbol" panose="05050102010706020507" pitchFamily="18" charset="2"/>
              </a:rPr>
              <a:t>e</a:t>
            </a:r>
            <a:r>
              <a:rPr lang="en-AU" altLang="zh-CN" sz="2000" dirty="0" smtClean="0">
                <a:sym typeface="Symbol" panose="05050102010706020507" pitchFamily="18" charset="2"/>
              </a:rPr>
              <a:t>}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000" dirty="0" smtClean="0">
                <a:sym typeface="Symbol" panose="05050102010706020507" pitchFamily="18" charset="2"/>
              </a:rPr>
              <a:t>FIRST(T) = {(,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sym typeface="Symbol" panose="05050102010706020507" pitchFamily="18" charset="2"/>
              </a:rPr>
              <a:t>}</a:t>
            </a:r>
          </a:p>
          <a:p>
            <a:pPr lvl="1" eaLnBrk="1" hangingPunct="1"/>
            <a:r>
              <a:rPr lang="en-US" altLang="zh-CN" sz="2000" dirty="0" smtClean="0">
                <a:sym typeface="Symbol" panose="05050102010706020507" pitchFamily="18" charset="2"/>
              </a:rPr>
              <a:t>FIRST(T’) = {*, </a:t>
            </a:r>
            <a:r>
              <a:rPr lang="en-US" altLang="zh-CN" sz="2000" dirty="0" smtClean="0">
                <a:latin typeface="Symbol" panose="05050102010706020507" pitchFamily="18" charset="2"/>
                <a:sym typeface="Symbol" panose="05050102010706020507" pitchFamily="18" charset="2"/>
              </a:rPr>
              <a:t>e</a:t>
            </a:r>
            <a:r>
              <a:rPr lang="en-US" altLang="zh-CN" sz="2000" dirty="0" smtClean="0">
                <a:sym typeface="Symbol" panose="05050102010706020507" pitchFamily="18" charset="2"/>
              </a:rPr>
              <a:t>}</a:t>
            </a:r>
          </a:p>
          <a:p>
            <a:pPr lvl="1" eaLnBrk="1" hangingPunct="1"/>
            <a:r>
              <a:rPr lang="en-US" altLang="zh-CN" sz="2000" dirty="0" smtClean="0">
                <a:sym typeface="Symbol" panose="05050102010706020507" pitchFamily="18" charset="2"/>
              </a:rPr>
              <a:t>FIRST(F) = {(,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zh-CN" dirty="0" smtClean="0">
                <a:sym typeface="Symbol" panose="05050102010706020507" pitchFamily="18" charset="2"/>
              </a:rPr>
              <a:t>FOLLOW</a:t>
            </a:r>
            <a:r>
              <a:rPr lang="zh-CN" altLang="en-US" dirty="0" smtClean="0">
                <a:sym typeface="Symbol" panose="05050102010706020507" pitchFamily="18" charset="2"/>
              </a:rPr>
              <a:t>：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AU" altLang="zh-CN" sz="2000" dirty="0" smtClean="0">
                <a:sym typeface="Symbol" panose="05050102010706020507" pitchFamily="18" charset="2"/>
              </a:rPr>
              <a:t>FOLLOW(E) = {), $}</a:t>
            </a:r>
          </a:p>
          <a:p>
            <a:pPr lvl="1" eaLnBrk="1" hangingPunct="1"/>
            <a:r>
              <a:rPr lang="en-AU" altLang="zh-CN" sz="2000" dirty="0" smtClean="0">
                <a:sym typeface="Symbol" panose="05050102010706020507" pitchFamily="18" charset="2"/>
              </a:rPr>
              <a:t>FOLLOW(E’) = {), $}</a:t>
            </a:r>
          </a:p>
          <a:p>
            <a:pPr lvl="1" eaLnBrk="1" hangingPunct="1"/>
            <a:r>
              <a:rPr lang="en-AU" altLang="zh-CN" sz="2000" dirty="0" smtClean="0">
                <a:sym typeface="Symbol" panose="05050102010706020507" pitchFamily="18" charset="2"/>
              </a:rPr>
              <a:t>FOLLOW(T) = {+, ), $}</a:t>
            </a:r>
          </a:p>
          <a:p>
            <a:pPr lvl="1" eaLnBrk="1" hangingPunct="1"/>
            <a:r>
              <a:rPr lang="en-AU" altLang="zh-CN" sz="2000" dirty="0" smtClean="0">
                <a:sym typeface="Symbol" panose="05050102010706020507" pitchFamily="18" charset="2"/>
              </a:rPr>
              <a:t>FOLLOW(T’) = {+, ), $}</a:t>
            </a:r>
          </a:p>
          <a:p>
            <a:pPr lvl="1" eaLnBrk="1" hangingPunct="1"/>
            <a:r>
              <a:rPr lang="en-AU" altLang="zh-CN" sz="2000" dirty="0" smtClean="0">
                <a:sym typeface="Symbol" panose="05050102010706020507" pitchFamily="18" charset="2"/>
              </a:rPr>
              <a:t>FOLLOW(F) = {+, *, ), $}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lvl="1" eaLnBrk="1" hangingPunct="1"/>
            <a:endParaRPr lang="en-US" altLang="zh-CN" i="1" baseline="-250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LL(k)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19638"/>
          </a:xfrm>
        </p:spPr>
        <p:txBody>
          <a:bodyPr/>
          <a:lstStyle/>
          <a:p>
            <a:pPr eaLnBrk="1" hangingPunct="1"/>
            <a:r>
              <a:rPr lang="en-US" altLang="zh-CN" smtClean="0"/>
              <a:t>LL(1)</a:t>
            </a:r>
            <a:r>
              <a:rPr lang="zh-CN" altLang="en-US" smtClean="0"/>
              <a:t>分析能力的限制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对任意的非终结符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 | … |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n</a:t>
            </a:r>
            <a:r>
              <a:rPr lang="zh-CN" altLang="en-US" smtClean="0">
                <a:sym typeface="Symbol" panose="05050102010706020507" pitchFamily="18" charset="2"/>
              </a:rPr>
              <a:t>，满足：</a:t>
            </a:r>
            <a:endParaRPr lang="zh-CN" altLang="en-US" i="1" smtClean="0"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smtClean="0">
                <a:sym typeface="Symbol" panose="05050102010706020507" pitchFamily="18" charset="2"/>
              </a:rPr>
              <a:t></a:t>
            </a:r>
            <a:r>
              <a:rPr lang="en-US" altLang="zh-CN" smtClean="0">
                <a:sym typeface="Symbol" panose="05050102010706020507" pitchFamily="18" charset="2"/>
              </a:rPr>
              <a:t>1</a:t>
            </a:r>
            <a:r>
              <a:rPr lang="en-US" altLang="zh-CN" i="1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</a:t>
            </a:r>
            <a:r>
              <a:rPr lang="en-US" altLang="zh-CN" i="1" smtClean="0"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((FIRST(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)  FIRST(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) )  </a:t>
            </a:r>
            <a:r>
              <a:rPr lang="en-US" altLang="zh-CN" i="1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  <a:p>
            <a:pPr lvl="2" eaLnBrk="1" hangingPunct="1"/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i </a:t>
            </a:r>
            <a:r>
              <a:rPr lang="en-US" altLang="zh-CN" smtClean="0">
                <a:sym typeface="Symbol" panose="05050102010706020507" pitchFamily="18" charset="2"/>
              </a:rPr>
              <a:t>* </a:t>
            </a:r>
            <a:r>
              <a:rPr lang="en-US" altLang="zh-CN" i="1" smtClean="0">
                <a:sym typeface="Symbol" panose="05050102010706020507" pitchFamily="18" charset="2"/>
              </a:rPr>
              <a:t></a:t>
            </a:r>
            <a:r>
              <a:rPr lang="en-US" altLang="zh-CN" smtClean="0">
                <a:sym typeface="Symbol" panose="05050102010706020507" pitchFamily="18" charset="2"/>
              </a:rPr>
              <a:t>)  ji(FOLLOW(A)  FIRST(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) = )</a:t>
            </a:r>
            <a:endParaRPr lang="en-US" altLang="zh-CN" i="1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AU" altLang="en-US" dirty="0" smtClean="0"/>
              <a:t>.4 </a:t>
            </a:r>
            <a:r>
              <a:rPr lang="zh-CN" altLang="en-US" dirty="0" smtClean="0"/>
              <a:t>递归下降分析方法</a:t>
            </a:r>
            <a:endParaRPr lang="en-AU" alt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递归下降分析器</a:t>
            </a:r>
            <a:r>
              <a:rPr lang="en-AU" altLang="zh-CN" smtClean="0"/>
              <a:t>(Recursive Descent Parser)</a:t>
            </a:r>
          </a:p>
          <a:p>
            <a:pPr lvl="1"/>
            <a:r>
              <a:rPr lang="zh-CN" altLang="en-US" smtClean="0"/>
              <a:t>自顶向下分析器</a:t>
            </a:r>
            <a:r>
              <a:rPr lang="en-AU" altLang="zh-CN" smtClean="0"/>
              <a:t>(Top-down Parser)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可以用来分析</a:t>
            </a:r>
            <a:r>
              <a:rPr lang="en-AU" altLang="zh-CN" smtClean="0"/>
              <a:t>LL(k)</a:t>
            </a:r>
            <a:r>
              <a:rPr lang="zh-CN" altLang="en-US" smtClean="0"/>
              <a:t>文法；</a:t>
            </a:r>
            <a:endParaRPr lang="en-US" altLang="zh-CN" smtClean="0"/>
          </a:p>
          <a:p>
            <a:pPr lvl="1"/>
            <a:r>
              <a:rPr lang="zh-CN" altLang="en-US" smtClean="0"/>
              <a:t>同样存在左递归问题。</a:t>
            </a: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AU" altLang="en-US" dirty="0" smtClean="0"/>
              <a:t>.4 </a:t>
            </a:r>
            <a:r>
              <a:rPr lang="zh-CN" altLang="en-US" dirty="0" smtClean="0"/>
              <a:t>递归下降分析方法</a:t>
            </a:r>
            <a:endParaRPr lang="en-AU" alt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递归下降分析器设计</a:t>
            </a:r>
            <a:endParaRPr lang="en-AU" altLang="zh-CN" smtClean="0"/>
          </a:p>
          <a:p>
            <a:pPr lvl="1"/>
            <a:r>
              <a:rPr lang="zh-CN" altLang="en-US" smtClean="0"/>
              <a:t>每一个非终结符对应一个分析函数；</a:t>
            </a:r>
            <a:endParaRPr lang="en-US" altLang="zh-CN" smtClean="0"/>
          </a:p>
          <a:p>
            <a:pPr lvl="1"/>
            <a:r>
              <a:rPr lang="zh-CN" altLang="en-US" smtClean="0"/>
              <a:t>产生式右部的非终结符对应一次对分析函数的调用；</a:t>
            </a:r>
            <a:endParaRPr lang="en-US" altLang="zh-CN" smtClean="0"/>
          </a:p>
          <a:p>
            <a:pPr lvl="1"/>
            <a:r>
              <a:rPr lang="zh-CN" altLang="en-US" smtClean="0"/>
              <a:t>产生式右部的终结符对应一次输入的匹配动作；</a:t>
            </a:r>
            <a:endParaRPr lang="en-US" altLang="zh-CN" smtClean="0"/>
          </a:p>
          <a:p>
            <a:pPr lvl="1"/>
            <a:r>
              <a:rPr lang="zh-CN" altLang="en-US" smtClean="0"/>
              <a:t>多条产生式对应分析器中的</a:t>
            </a:r>
            <a:r>
              <a:rPr lang="en-AU" altLang="zh-CN" smtClean="0"/>
              <a:t>if-then-else</a:t>
            </a:r>
            <a:r>
              <a:rPr lang="zh-CN" altLang="en-US" smtClean="0"/>
              <a:t>。</a:t>
            </a: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4.2 CFG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PDA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上下文无关文法</a:t>
            </a:r>
          </a:p>
          <a:p>
            <a:pPr lvl="1" eaLnBrk="1" hangingPunct="1"/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CFG ( Context-free Grammar )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产生式的形式为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，其中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上下文无关语言</a:t>
            </a:r>
          </a:p>
          <a:p>
            <a:pPr lvl="1" eaLnBrk="1" hangingPunct="1"/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CFL ( Context-free Language )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一个语言是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CFL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，当且仅当存在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CFG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描述它。</a:t>
            </a:r>
          </a:p>
          <a:p>
            <a:pPr lvl="1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AU" altLang="en-US" dirty="0" smtClean="0"/>
              <a:t>.4 </a:t>
            </a:r>
            <a:r>
              <a:rPr lang="zh-CN" altLang="en-US" dirty="0" smtClean="0"/>
              <a:t>递归下降分析方法</a:t>
            </a:r>
            <a:endParaRPr lang="en-AU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6088" cy="45259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b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E()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AU" altLang="en-US" sz="1200" b="1" smtClean="0">
                <a:solidFill>
                  <a:schemeClr val="tx1"/>
                </a:solidFill>
                <a:latin typeface="Lucida Console" panose="020B0609040504020204" pitchFamily="49" charset="0"/>
              </a:rPr>
              <a:t>if</a:t>
            </a: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(token == ‘i‘ || token == ‘(‘)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T(); E1();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 </a:t>
            </a:r>
            <a:r>
              <a:rPr lang="en-AU" altLang="en-US" sz="1200" b="1" smtClean="0">
                <a:solidFill>
                  <a:schemeClr val="tx1"/>
                </a:solidFill>
                <a:latin typeface="Lucida Console" panose="020B0609040504020204" pitchFamily="49" charset="0"/>
              </a:rPr>
              <a:t>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error();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b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E1()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AU" altLang="en-US" sz="1200" b="1" smtClean="0">
                <a:solidFill>
                  <a:schemeClr val="tx1"/>
                </a:solidFill>
                <a:latin typeface="Lucida Console" panose="020B0609040504020204" pitchFamily="49" charset="0"/>
              </a:rPr>
              <a:t>if</a:t>
            </a: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(token == ‘+’)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token = nextToken();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T(); E1();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 </a:t>
            </a:r>
            <a:r>
              <a:rPr lang="en-AU" altLang="en-US" sz="1200" b="1" smtClean="0">
                <a:solidFill>
                  <a:schemeClr val="tx1"/>
                </a:solidFill>
                <a:latin typeface="Lucida Console" panose="020B0609040504020204" pitchFamily="49" charset="0"/>
              </a:rPr>
              <a:t>else</a:t>
            </a: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if (token == ‘)’ || token == ‘$’)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AU" altLang="en-US" sz="1200" b="1" smtClean="0">
                <a:solidFill>
                  <a:schemeClr val="tx1"/>
                </a:solidFill>
                <a:latin typeface="Lucida Console" panose="020B0609040504020204" pitchFamily="49" charset="0"/>
              </a:rPr>
              <a:t>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error();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b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T()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AU" altLang="en-US" sz="1200" b="1" smtClean="0">
                <a:solidFill>
                  <a:schemeClr val="tx1"/>
                </a:solidFill>
                <a:latin typeface="Lucida Console" panose="020B0609040504020204" pitchFamily="49" charset="0"/>
              </a:rPr>
              <a:t>if</a:t>
            </a: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(token == ‘i‘ || token == ‘(‘)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F(); T1();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 </a:t>
            </a:r>
            <a:r>
              <a:rPr lang="en-AU" altLang="en-US" sz="1200" b="1" smtClean="0">
                <a:solidFill>
                  <a:schemeClr val="tx1"/>
                </a:solidFill>
                <a:latin typeface="Lucida Console" panose="020B0609040504020204" pitchFamily="49" charset="0"/>
              </a:rPr>
              <a:t>else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error();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en-US" sz="120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3796" name="Content Placeholder 2"/>
          <p:cNvSpPr txBox="1">
            <a:spLocks/>
          </p:cNvSpPr>
          <p:nvPr/>
        </p:nvSpPr>
        <p:spPr bwMode="auto">
          <a:xfrm>
            <a:off x="4762500" y="1600200"/>
            <a:ext cx="42560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AU" altLang="en-US" sz="1200" b="1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T1()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AU" altLang="en-US" sz="1200" b="1">
                <a:solidFill>
                  <a:schemeClr val="tx1"/>
                </a:solidFill>
                <a:latin typeface="Lucida Console" panose="020B0609040504020204" pitchFamily="49" charset="0"/>
              </a:rPr>
              <a:t>if</a:t>
            </a: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(token == ‘*’)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token = nextToken();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F(); T1();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} </a:t>
            </a:r>
            <a:r>
              <a:rPr lang="en-AU" altLang="en-US" sz="1200" b="1">
                <a:solidFill>
                  <a:schemeClr val="tx1"/>
                </a:solidFill>
                <a:latin typeface="Lucida Console" panose="020B0609040504020204" pitchFamily="49" charset="0"/>
              </a:rPr>
              <a:t>else</a:t>
            </a: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if (token == ‘)’ || token == ‘$’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    || token == ‘+’)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AU" altLang="en-US" sz="1200" b="1">
                <a:solidFill>
                  <a:schemeClr val="tx1"/>
                </a:solidFill>
                <a:latin typeface="Lucida Console" panose="020B0609040504020204" pitchFamily="49" charset="0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error();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 b="1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F()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AU" altLang="en-US" sz="1200" b="1">
                <a:solidFill>
                  <a:schemeClr val="tx1"/>
                </a:solidFill>
                <a:latin typeface="Lucida Console" panose="020B0609040504020204" pitchFamily="49" charset="0"/>
              </a:rPr>
              <a:t>if</a:t>
            </a: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(token == ‘(‘)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token == nextToken();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AU" altLang="en-US" sz="1200" b="1">
                <a:solidFill>
                  <a:schemeClr val="tx1"/>
                </a:solidFill>
                <a:latin typeface="Lucida Console" panose="020B0609040504020204" pitchFamily="49" charset="0"/>
              </a:rPr>
              <a:t>if</a:t>
            </a: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(token == ‘)’)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    token = nextToken();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AU" altLang="en-US" sz="1200" b="1">
                <a:solidFill>
                  <a:schemeClr val="tx1"/>
                </a:solidFill>
                <a:latin typeface="Lucida Console" panose="020B0609040504020204" pitchFamily="49" charset="0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    error();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} </a:t>
            </a:r>
            <a:r>
              <a:rPr lang="en-AU" altLang="en-US" sz="1200" b="1">
                <a:solidFill>
                  <a:schemeClr val="tx1"/>
                </a:solidFill>
                <a:latin typeface="Lucida Console" panose="020B0609040504020204" pitchFamily="49" charset="0"/>
              </a:rPr>
              <a:t>else</a:t>
            </a: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if (token == ‘i‘)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token = nextToken();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AU" altLang="en-US" sz="1200" b="1">
                <a:solidFill>
                  <a:schemeClr val="tx1"/>
                </a:solidFill>
                <a:latin typeface="Lucida Console" panose="020B0609040504020204" pitchFamily="49" charset="0"/>
              </a:rPr>
              <a:t>else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        error();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120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 LR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移入与归约</a:t>
            </a:r>
          </a:p>
          <a:p>
            <a:pPr lvl="1" eaLnBrk="1" hangingPunct="1"/>
            <a:r>
              <a:rPr lang="zh-CN" altLang="en-US" smtClean="0"/>
              <a:t>与</a:t>
            </a:r>
            <a:r>
              <a:rPr lang="en-US" altLang="zh-CN" smtClean="0"/>
              <a:t>LL(k)</a:t>
            </a:r>
            <a:r>
              <a:rPr lang="zh-CN" altLang="en-US" smtClean="0"/>
              <a:t>分析方法中的匹配与推导动作相对应</a:t>
            </a:r>
          </a:p>
          <a:p>
            <a:pPr eaLnBrk="1" hangingPunct="1"/>
            <a:r>
              <a:rPr lang="zh-CN" altLang="en-US" smtClean="0"/>
              <a:t>移入动作</a:t>
            </a:r>
          </a:p>
          <a:p>
            <a:pPr lvl="1" eaLnBrk="1" hangingPunct="1"/>
            <a:r>
              <a:rPr lang="zh-CN" altLang="en-US" smtClean="0"/>
              <a:t>将输入的符号压入分析栈中</a:t>
            </a:r>
          </a:p>
          <a:p>
            <a:pPr eaLnBrk="1" hangingPunct="1"/>
            <a:r>
              <a:rPr lang="zh-CN" altLang="en-US" smtClean="0"/>
              <a:t>归约动作</a:t>
            </a:r>
          </a:p>
          <a:p>
            <a:pPr lvl="1" eaLnBrk="1" hangingPunct="1"/>
            <a:r>
              <a:rPr lang="zh-CN" altLang="en-US" smtClean="0"/>
              <a:t>推导的逆过程</a:t>
            </a:r>
          </a:p>
          <a:p>
            <a:pPr lvl="1" eaLnBrk="1" hangingPunct="1"/>
            <a:r>
              <a:rPr lang="zh-CN" altLang="en-US" smtClean="0"/>
              <a:t>将栈顶的产生式右部弹出，压入产生式的左部</a:t>
            </a:r>
          </a:p>
        </p:txBody>
      </p:sp>
    </p:spTree>
    <p:extLst>
      <p:ext uri="{BB962C8B-B14F-4D97-AF65-F5344CB8AC3E}">
        <p14:creationId xmlns:p14="http://schemas.microsoft.com/office/powerpoint/2010/main" val="285923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 LR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自下而上的分析方法</a:t>
            </a:r>
          </a:p>
          <a:p>
            <a:pPr lvl="1" eaLnBrk="1" hangingPunct="1"/>
            <a:r>
              <a:rPr lang="zh-CN" altLang="en-US" smtClean="0"/>
              <a:t>从输入串开始，试图归约到文法识别（开始）符号的分析方法</a:t>
            </a:r>
          </a:p>
          <a:p>
            <a:pPr lvl="1" eaLnBrk="1" hangingPunct="1"/>
            <a:r>
              <a:rPr lang="zh-CN" altLang="en-US" smtClean="0"/>
              <a:t>一般策略</a:t>
            </a:r>
          </a:p>
          <a:p>
            <a:pPr lvl="2" eaLnBrk="1" hangingPunct="1"/>
            <a:r>
              <a:rPr lang="zh-CN" altLang="en-US" smtClean="0"/>
              <a:t>利用一个栈保存归约的中间结果</a:t>
            </a:r>
          </a:p>
          <a:p>
            <a:pPr lvl="2" eaLnBrk="1" hangingPunct="1"/>
            <a:r>
              <a:rPr lang="zh-CN" altLang="en-US" smtClean="0"/>
              <a:t>从左向右读输入串</a:t>
            </a:r>
          </a:p>
          <a:p>
            <a:pPr lvl="2" eaLnBrk="1" hangingPunct="1"/>
            <a:r>
              <a:rPr lang="zh-CN" altLang="en-US" smtClean="0"/>
              <a:t>如果栈内存在可归约的串，则归约，否则移入当前的输入符号</a:t>
            </a:r>
          </a:p>
          <a:p>
            <a:pPr lvl="2" eaLnBrk="1" hangingPunct="1"/>
            <a:r>
              <a:rPr lang="zh-CN" altLang="en-US" smtClean="0"/>
              <a:t>如果输入结束，而且栈内只剩下文法的识别符号，则接受该输入，否则拒绝。</a:t>
            </a:r>
          </a:p>
        </p:txBody>
      </p:sp>
    </p:spTree>
    <p:extLst>
      <p:ext uri="{BB962C8B-B14F-4D97-AF65-F5344CB8AC3E}">
        <p14:creationId xmlns:p14="http://schemas.microsoft.com/office/powerpoint/2010/main" val="85103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的分析方法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PDA</a:t>
            </a:r>
            <a:r>
              <a:rPr lang="zh-CN" altLang="en-US" dirty="0" smtClean="0"/>
              <a:t>分析方法的基本思路</a:t>
            </a:r>
          </a:p>
          <a:p>
            <a:pPr lvl="1" eaLnBrk="1" hangingPunct="1"/>
            <a:r>
              <a:rPr lang="zh-CN" altLang="en-US" dirty="0" smtClean="0"/>
              <a:t>利用非确定性，随时猜测栈顶是否出现了某个产生式的右部</a:t>
            </a:r>
            <a:r>
              <a:rPr lang="zh-CN" altLang="en-US" smtClean="0"/>
              <a:t>的串，同时猜测是否可以压入当前的输入符号</a:t>
            </a:r>
          </a:p>
          <a:p>
            <a:pPr lvl="1" eaLnBrk="1" hangingPunct="1"/>
            <a:r>
              <a:rPr lang="zh-CN" altLang="en-US" dirty="0" smtClean="0"/>
              <a:t>猜测的过程：非确定性的选择一条产生式，按照逆序弹出栈内对应的符号</a:t>
            </a:r>
          </a:p>
          <a:p>
            <a:pPr lvl="1" eaLnBrk="1" hangingPunct="1"/>
            <a:r>
              <a:rPr lang="zh-CN" altLang="en-US" dirty="0" smtClean="0"/>
              <a:t>随时猜测输入是否结束</a:t>
            </a:r>
          </a:p>
        </p:txBody>
      </p:sp>
    </p:spTree>
    <p:extLst>
      <p:ext uri="{BB962C8B-B14F-4D97-AF65-F5344CB8AC3E}">
        <p14:creationId xmlns:p14="http://schemas.microsoft.com/office/powerpoint/2010/main" val="33335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的分析方法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400" smtClean="0"/>
              <a:t>例：</a:t>
            </a:r>
          </a:p>
          <a:p>
            <a:pPr lvl="1" eaLnBrk="1" hangingPunct="1"/>
            <a:r>
              <a:rPr lang="zh-CN" altLang="en-US" sz="2200" smtClean="0"/>
              <a:t>文法</a:t>
            </a:r>
            <a:r>
              <a:rPr lang="en-US" altLang="zh-CN" sz="2200" i="1" smtClean="0"/>
              <a:t>S</a:t>
            </a:r>
            <a:r>
              <a:rPr lang="en-US" altLang="zh-CN" sz="2200" smtClean="0"/>
              <a:t> </a:t>
            </a:r>
            <a:r>
              <a:rPr lang="en-US" altLang="zh-CN" sz="2200" smtClean="0">
                <a:sym typeface="Symbol" panose="05050102010706020507" pitchFamily="18" charset="2"/>
              </a:rPr>
              <a:t> 0</a:t>
            </a:r>
            <a:r>
              <a:rPr lang="en-US" altLang="zh-CN" sz="2200" i="1" smtClean="0">
                <a:sym typeface="Symbol" panose="05050102010706020507" pitchFamily="18" charset="2"/>
              </a:rPr>
              <a:t>S</a:t>
            </a:r>
            <a:r>
              <a:rPr lang="en-US" altLang="zh-CN" sz="2200" smtClean="0">
                <a:sym typeface="Symbol" panose="05050102010706020507" pitchFamily="18" charset="2"/>
              </a:rPr>
              <a:t>1 | </a:t>
            </a:r>
            <a:r>
              <a:rPr lang="en-US" altLang="zh-CN" sz="2200" i="1" smtClean="0">
                <a:sym typeface="Symbol" panose="05050102010706020507" pitchFamily="18" charset="2"/>
              </a:rPr>
              <a:t></a:t>
            </a:r>
            <a:endParaRPr lang="en-US" altLang="zh-CN" sz="220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200" smtClean="0">
                <a:sym typeface="Symbol" panose="05050102010706020507" pitchFamily="18" charset="2"/>
              </a:rPr>
              <a:t>改写文法，增加一条产生式：</a:t>
            </a:r>
          </a:p>
          <a:p>
            <a:pPr lvl="2" eaLnBrk="1" hangingPunct="1"/>
            <a:r>
              <a:rPr lang="en-US" altLang="zh-CN" sz="2000" i="1" smtClean="0">
                <a:sym typeface="Symbol" panose="05050102010706020507" pitchFamily="18" charset="2"/>
              </a:rPr>
              <a:t>S’</a:t>
            </a:r>
            <a:r>
              <a:rPr lang="en-US" altLang="zh-CN" sz="2000" smtClean="0">
                <a:sym typeface="Symbol" panose="05050102010706020507" pitchFamily="18" charset="2"/>
              </a:rPr>
              <a:t></a:t>
            </a:r>
            <a:r>
              <a:rPr lang="en-US" altLang="zh-CN" sz="2000" i="1" smtClean="0">
                <a:sym typeface="Symbol" panose="05050102010706020507" pitchFamily="18" charset="2"/>
              </a:rPr>
              <a:t> S</a:t>
            </a:r>
          </a:p>
          <a:p>
            <a:pPr lvl="1" eaLnBrk="1" hangingPunct="1"/>
            <a:r>
              <a:rPr lang="zh-CN" altLang="en-US" sz="2200" smtClean="0">
                <a:sym typeface="Symbol" panose="05050102010706020507" pitchFamily="18" charset="2"/>
              </a:rPr>
              <a:t>非确定性地选择：</a:t>
            </a:r>
          </a:p>
          <a:p>
            <a:pPr lvl="2" eaLnBrk="1" hangingPunct="1"/>
            <a:r>
              <a:rPr lang="zh-CN" altLang="en-US" sz="2000" smtClean="0">
                <a:sym typeface="Symbol" panose="05050102010706020507" pitchFamily="18" charset="2"/>
              </a:rPr>
              <a:t>移入当前输入的符号</a:t>
            </a:r>
          </a:p>
          <a:p>
            <a:pPr lvl="2" eaLnBrk="1" hangingPunct="1"/>
            <a:r>
              <a:rPr lang="zh-CN" altLang="en-US" sz="2000" smtClean="0">
                <a:sym typeface="Symbol" panose="05050102010706020507" pitchFamily="18" charset="2"/>
              </a:rPr>
              <a:t>选择一条产生式进行归约</a:t>
            </a:r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98988" y="2362200"/>
          <a:ext cx="40989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4177856" imgH="2374745" progId="Visio.Drawing.11">
                  <p:embed/>
                </p:oleObj>
              </mc:Choice>
              <mc:Fallback>
                <p:oleObj name="Visio" r:id="rId3" imgW="4177856" imgH="23747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2362200"/>
                        <a:ext cx="409892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0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的分析方法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PDA</a:t>
            </a:r>
            <a:r>
              <a:rPr lang="zh-CN" altLang="en-US" smtClean="0"/>
              <a:t>分析方法的缺点</a:t>
            </a:r>
          </a:p>
          <a:p>
            <a:pPr lvl="1" eaLnBrk="1" hangingPunct="1"/>
            <a:r>
              <a:rPr lang="zh-CN" altLang="en-US" smtClean="0"/>
              <a:t>非确定性带来的效率问题</a:t>
            </a:r>
          </a:p>
          <a:p>
            <a:pPr eaLnBrk="1" hangingPunct="1"/>
            <a:r>
              <a:rPr lang="zh-CN" altLang="en-US" smtClean="0"/>
              <a:t>如何解决非确定性？</a:t>
            </a:r>
          </a:p>
          <a:p>
            <a:pPr lvl="1" eaLnBrk="1" hangingPunct="1"/>
            <a:r>
              <a:rPr lang="zh-CN" altLang="en-US" smtClean="0"/>
              <a:t>选择“正确”的产生式进行归约，如果没有“正确”的产生式，则移入输入的符号</a:t>
            </a:r>
          </a:p>
          <a:p>
            <a:pPr lvl="1" eaLnBrk="1" hangingPunct="1"/>
            <a:r>
              <a:rPr lang="zh-CN" altLang="en-US" smtClean="0"/>
              <a:t>所谓“正确”的产生式被称为句柄</a:t>
            </a:r>
            <a:r>
              <a:rPr lang="en-US" altLang="zh-CN" smtClean="0"/>
              <a:t>(handle)</a:t>
            </a:r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686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89500"/>
          </a:xfrm>
        </p:spPr>
        <p:txBody>
          <a:bodyPr/>
          <a:lstStyle/>
          <a:p>
            <a:pPr eaLnBrk="1" hangingPunct="1"/>
            <a:r>
              <a:rPr lang="en-US" altLang="zh-CN" smtClean="0"/>
              <a:t>LR(k)</a:t>
            </a:r>
            <a:r>
              <a:rPr lang="zh-CN" altLang="en-US" smtClean="0"/>
              <a:t>方法的基本思路</a:t>
            </a:r>
          </a:p>
          <a:p>
            <a:pPr lvl="1" eaLnBrk="1" hangingPunct="1"/>
            <a:r>
              <a:rPr lang="zh-CN" altLang="en-US" smtClean="0"/>
              <a:t>判断栈顶是否出现了句柄，如果有句柄则归约，否则移入。</a:t>
            </a:r>
          </a:p>
          <a:p>
            <a:pPr eaLnBrk="1" hangingPunct="1"/>
            <a:r>
              <a:rPr lang="zh-CN" altLang="en-US" smtClean="0"/>
              <a:t>句柄的定义：</a:t>
            </a:r>
          </a:p>
          <a:p>
            <a:pPr lvl="1" eaLnBrk="1" hangingPunct="1"/>
            <a:r>
              <a:rPr lang="zh-CN" altLang="en-US" smtClean="0"/>
              <a:t>如果文法</a:t>
            </a:r>
            <a:r>
              <a:rPr lang="en-US" altLang="zh-CN" i="1" smtClean="0"/>
              <a:t>G</a:t>
            </a:r>
            <a:r>
              <a:rPr lang="zh-CN" altLang="en-US" smtClean="0"/>
              <a:t>中存在产生式</a:t>
            </a:r>
            <a:r>
              <a:rPr lang="en-US" altLang="zh-CN" i="1" smtClean="0"/>
              <a:t>A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zh-CN" altLang="en-US" smtClean="0">
                <a:sym typeface="Symbol" panose="05050102010706020507" pitchFamily="18" charset="2"/>
              </a:rPr>
              <a:t>，而且</a:t>
            </a:r>
            <a:r>
              <a:rPr lang="en-US" altLang="zh-CN" i="1" smtClean="0"/>
              <a:t>S </a:t>
            </a:r>
            <a:r>
              <a:rPr lang="en-US" altLang="zh-CN" smtClean="0">
                <a:sym typeface="Symbol" panose="05050102010706020507" pitchFamily="18" charset="2"/>
              </a:rPr>
              <a:t></a:t>
            </a:r>
            <a:r>
              <a:rPr lang="en-US" altLang="zh-CN" baseline="30000" smtClean="0">
                <a:sym typeface="Symbol" panose="05050102010706020507" pitchFamily="18" charset="2"/>
              </a:rPr>
              <a:t>*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A</a:t>
            </a:r>
            <a:r>
              <a:rPr lang="en-US" altLang="zh-CN" i="1" smtClean="0">
                <a:sym typeface="Symbol" panose="05050102010706020507" pitchFamily="18" charset="2"/>
              </a:rPr>
              <a:t> </a:t>
            </a:r>
            <a:r>
              <a:rPr lang="en-US" altLang="zh-CN" smtClean="0">
                <a:sym typeface="Symbol" panose="05050102010706020507" pitchFamily="18" charset="2"/>
              </a:rPr>
              <a:t> </a:t>
            </a:r>
            <a:r>
              <a:rPr lang="en-US" altLang="zh-CN" i="1" smtClean="0">
                <a:sym typeface="Symbol" panose="05050102010706020507" pitchFamily="18" charset="2"/>
              </a:rPr>
              <a:t></a:t>
            </a:r>
            <a:r>
              <a:rPr lang="zh-CN" altLang="en-US" smtClean="0">
                <a:sym typeface="Symbol" panose="05050102010706020507" pitchFamily="18" charset="2"/>
              </a:rPr>
              <a:t>，其中</a:t>
            </a:r>
            <a:r>
              <a:rPr lang="zh-CN" altLang="en-US" i="1" smtClean="0">
                <a:sym typeface="Symbol" panose="05050102010706020507" pitchFamily="18" charset="2"/>
              </a:rPr>
              <a:t> </a:t>
            </a:r>
            <a:r>
              <a:rPr lang="zh-CN" altLang="en-US" smtClean="0"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sym typeface="Symbol" panose="05050102010706020507" pitchFamily="18" charset="2"/>
              </a:rPr>
              <a:t>T</a:t>
            </a:r>
            <a:r>
              <a:rPr lang="en-US" altLang="zh-CN" baseline="30000" smtClean="0">
                <a:sym typeface="Symbol" panose="05050102010706020507" pitchFamily="18" charset="2"/>
              </a:rPr>
              <a:t>*</a:t>
            </a:r>
            <a:r>
              <a:rPr lang="zh-CN" altLang="en-US" smtClean="0">
                <a:sym typeface="Symbol" panose="05050102010706020507" pitchFamily="18" charset="2"/>
              </a:rPr>
              <a:t>，则称</a:t>
            </a:r>
            <a:r>
              <a:rPr lang="zh-CN" altLang="en-US" i="1" smtClean="0">
                <a:sym typeface="Symbol" panose="05050102010706020507" pitchFamily="18" charset="2"/>
              </a:rPr>
              <a:t></a:t>
            </a:r>
            <a:r>
              <a:rPr lang="zh-CN" altLang="en-US" smtClean="0">
                <a:sym typeface="Symbol" panose="05050102010706020507" pitchFamily="18" charset="2"/>
              </a:rPr>
              <a:t>为句型</a:t>
            </a:r>
            <a:r>
              <a:rPr lang="zh-CN" altLang="en-US" i="1" smtClean="0">
                <a:sym typeface="Symbol" panose="05050102010706020507" pitchFamily="18" charset="2"/>
              </a:rPr>
              <a:t></a:t>
            </a:r>
            <a:r>
              <a:rPr lang="zh-CN" altLang="en-US" smtClean="0">
                <a:sym typeface="Symbol" panose="05050102010706020507" pitchFamily="18" charset="2"/>
              </a:rPr>
              <a:t>的</a:t>
            </a:r>
            <a:r>
              <a:rPr lang="zh-CN" altLang="en-US" smtClean="0"/>
              <a:t>句柄。</a:t>
            </a:r>
          </a:p>
          <a:p>
            <a:pPr lvl="1" eaLnBrk="1" hangingPunct="1"/>
            <a:r>
              <a:rPr lang="zh-CN" altLang="en-US" smtClean="0"/>
              <a:t>简单的说，句柄代表最后一次最右直接推导（最左归约）</a:t>
            </a:r>
          </a:p>
          <a:p>
            <a:pPr eaLnBrk="1" hangingPunct="1"/>
            <a:r>
              <a:rPr lang="zh-CN" altLang="en-US" smtClean="0"/>
              <a:t>如何判断句柄？</a:t>
            </a:r>
          </a:p>
          <a:p>
            <a:pPr lvl="1" eaLnBrk="1" hangingPunct="1"/>
            <a:r>
              <a:rPr lang="zh-CN" altLang="en-US" smtClean="0"/>
              <a:t>判断句柄需要对整个输入串进行分析，画出语法树</a:t>
            </a:r>
          </a:p>
        </p:txBody>
      </p:sp>
    </p:spTree>
    <p:extLst>
      <p:ext uri="{BB962C8B-B14F-4D97-AF65-F5344CB8AC3E}">
        <p14:creationId xmlns:p14="http://schemas.microsoft.com/office/powerpoint/2010/main" val="299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LR(0)</a:t>
            </a:r>
            <a:r>
              <a:rPr lang="zh-CN" altLang="en-US" smtClean="0"/>
              <a:t>方法的基本思路</a:t>
            </a:r>
          </a:p>
          <a:p>
            <a:pPr lvl="1" eaLnBrk="1" hangingPunct="1"/>
            <a:r>
              <a:rPr lang="zh-CN" altLang="en-US" smtClean="0"/>
              <a:t>只要产生式的右部出现在栈顶，则认为它是句柄；</a:t>
            </a:r>
          </a:p>
          <a:p>
            <a:pPr lvl="1" eaLnBrk="1" hangingPunct="1"/>
            <a:r>
              <a:rPr lang="zh-CN" altLang="en-US" smtClean="0"/>
              <a:t>构造一个</a:t>
            </a:r>
            <a:r>
              <a:rPr lang="en-US" altLang="zh-CN" smtClean="0"/>
              <a:t>FA H</a:t>
            </a:r>
            <a:r>
              <a:rPr lang="zh-CN" altLang="en-US" smtClean="0"/>
              <a:t>，识别所有的活前缀以及产生式的右部；</a:t>
            </a:r>
          </a:p>
          <a:p>
            <a:pPr lvl="1" eaLnBrk="1" hangingPunct="1"/>
            <a:r>
              <a:rPr lang="zh-CN" altLang="en-US" smtClean="0"/>
              <a:t>模拟</a:t>
            </a:r>
            <a:r>
              <a:rPr lang="en-US" altLang="zh-CN" smtClean="0"/>
              <a:t>FA H</a:t>
            </a:r>
            <a:r>
              <a:rPr lang="zh-CN" altLang="en-US" smtClean="0"/>
              <a:t>的运行，如果</a:t>
            </a:r>
            <a:r>
              <a:rPr lang="en-US" altLang="zh-CN" smtClean="0"/>
              <a:t>FA H</a:t>
            </a:r>
            <a:r>
              <a:rPr lang="zh-CN" altLang="en-US" smtClean="0"/>
              <a:t>到达接受状态，则归约，否则移入。</a:t>
            </a:r>
          </a:p>
          <a:p>
            <a:pPr eaLnBrk="1" hangingPunct="1"/>
            <a:r>
              <a:rPr lang="en-US" altLang="zh-CN" smtClean="0"/>
              <a:t>LR(0)</a:t>
            </a:r>
            <a:r>
              <a:rPr lang="zh-CN" altLang="en-US" smtClean="0"/>
              <a:t>项目</a:t>
            </a:r>
          </a:p>
          <a:p>
            <a:pPr lvl="1" eaLnBrk="1" hangingPunct="1"/>
            <a:r>
              <a:rPr lang="en-US" altLang="zh-CN" smtClean="0"/>
              <a:t>FA H</a:t>
            </a:r>
            <a:r>
              <a:rPr lang="zh-CN" altLang="en-US" smtClean="0"/>
              <a:t>的状态称为一个</a:t>
            </a:r>
            <a:r>
              <a:rPr lang="en-US" altLang="zh-CN" smtClean="0"/>
              <a:t>LR(0)</a:t>
            </a:r>
            <a:r>
              <a:rPr lang="zh-CN" altLang="en-US" smtClean="0"/>
              <a:t>项目，其一般形式为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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zh-CN" altLang="en-US" smtClean="0">
                <a:sym typeface="Symbol" panose="05050102010706020507" pitchFamily="18" charset="2"/>
              </a:rPr>
              <a:t>，表示句柄的识别状态，其中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zh-CN" altLang="en-US" smtClean="0">
                <a:sym typeface="Symbol" panose="05050102010706020507" pitchFamily="18" charset="2"/>
              </a:rPr>
              <a:t>已经输入到</a:t>
            </a:r>
            <a:r>
              <a:rPr lang="en-US" altLang="zh-CN" smtClean="0">
                <a:sym typeface="Symbol" panose="05050102010706020507" pitchFamily="18" charset="2"/>
              </a:rPr>
              <a:t>H</a:t>
            </a:r>
            <a:r>
              <a:rPr lang="zh-CN" altLang="en-US" smtClean="0">
                <a:sym typeface="Symbol" panose="05050102010706020507" pitchFamily="18" charset="2"/>
              </a:rPr>
              <a:t>中，</a:t>
            </a:r>
            <a:r>
              <a:rPr lang="en-US" altLang="zh-CN" smtClean="0">
                <a:sym typeface="Symbol" panose="05050102010706020507" pitchFamily="18" charset="2"/>
              </a:rPr>
              <a:t>H</a:t>
            </a:r>
            <a:r>
              <a:rPr lang="zh-CN" altLang="en-US" smtClean="0">
                <a:sym typeface="Symbol" panose="05050102010706020507" pitchFamily="18" charset="2"/>
              </a:rPr>
              <a:t>期待</a:t>
            </a:r>
            <a:r>
              <a:rPr lang="zh-CN" altLang="en-US" i="1" smtClean="0">
                <a:sym typeface="Symbol" panose="05050102010706020507" pitchFamily="18" charset="2"/>
              </a:rPr>
              <a:t></a:t>
            </a:r>
            <a:r>
              <a:rPr lang="zh-CN" altLang="en-US" smtClean="0">
                <a:sym typeface="Symbol" panose="05050102010706020507" pitchFamily="18" charset="2"/>
              </a:rPr>
              <a:t>的继续输入。</a:t>
            </a:r>
          </a:p>
        </p:txBody>
      </p:sp>
    </p:spTree>
    <p:extLst>
      <p:ext uri="{BB962C8B-B14F-4D97-AF65-F5344CB8AC3E}">
        <p14:creationId xmlns:p14="http://schemas.microsoft.com/office/powerpoint/2010/main" val="27676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 H</a:t>
            </a:r>
            <a:r>
              <a:rPr lang="zh-CN" altLang="en-US" sz="2400" dirty="0" smtClean="0"/>
              <a:t>的运行方式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所有进栈的符号被看作</a:t>
            </a:r>
            <a:r>
              <a:rPr lang="en-US" altLang="zh-CN" sz="2200" dirty="0" smtClean="0"/>
              <a:t>H</a:t>
            </a:r>
            <a:r>
              <a:rPr lang="zh-CN" altLang="en-US" sz="2200" dirty="0" smtClean="0"/>
              <a:t>的输入符号，包括句柄归约得到的非终结符；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如果当前项目为</a:t>
            </a:r>
            <a:r>
              <a:rPr lang="en-US" altLang="zh-CN" sz="2200" i="1" dirty="0" smtClean="0"/>
              <a:t>A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ym typeface="Symbol" panose="05050102010706020507" pitchFamily="18" charset="2"/>
              </a:rPr>
              <a:t> </a:t>
            </a:r>
            <a:r>
              <a:rPr lang="en-US" altLang="zh-CN" sz="2200" i="1" dirty="0" smtClean="0">
                <a:sym typeface="Symbol" panose="05050102010706020507" pitchFamily="18" charset="2"/>
              </a:rPr>
              <a:t></a:t>
            </a:r>
            <a:r>
              <a:rPr lang="en-US" altLang="zh-CN" sz="2200" dirty="0" smtClean="0">
                <a:sym typeface="Symbol" panose="05050102010706020507" pitchFamily="18" charset="2"/>
              </a:rPr>
              <a:t></a:t>
            </a:r>
            <a:r>
              <a:rPr lang="en-US" altLang="zh-CN" sz="2200" i="1" dirty="0" smtClean="0">
                <a:sym typeface="Symbol" panose="05050102010706020507" pitchFamily="18" charset="2"/>
              </a:rPr>
              <a:t>X</a:t>
            </a:r>
            <a:r>
              <a:rPr lang="zh-CN" altLang="en-US" sz="2200" dirty="0" smtClean="0">
                <a:sym typeface="Symbol" panose="05050102010706020507" pitchFamily="18" charset="2"/>
              </a:rPr>
              <a:t>，</a:t>
            </a:r>
            <a:r>
              <a:rPr lang="en-US" altLang="zh-CN" sz="2200" i="1" dirty="0" smtClean="0">
                <a:sym typeface="Symbol" panose="05050102010706020507" pitchFamily="18" charset="2"/>
              </a:rPr>
              <a:t>X</a:t>
            </a:r>
            <a:r>
              <a:rPr lang="en-US" altLang="zh-CN" sz="2200" dirty="0" smtClean="0">
                <a:sym typeface="Symbol" panose="05050102010706020507" pitchFamily="18" charset="2"/>
              </a:rPr>
              <a:t>  </a:t>
            </a:r>
            <a:r>
              <a:rPr lang="en-US" altLang="zh-CN" sz="2200" i="1" dirty="0" smtClean="0">
                <a:sym typeface="Symbol" panose="05050102010706020507" pitchFamily="18" charset="2"/>
              </a:rPr>
              <a:t>V</a:t>
            </a:r>
            <a:r>
              <a:rPr lang="en-US" altLang="zh-CN" sz="2200" i="1" baseline="-25000" dirty="0" smtClean="0">
                <a:sym typeface="Symbol" panose="05050102010706020507" pitchFamily="18" charset="2"/>
              </a:rPr>
              <a:t>N</a:t>
            </a:r>
            <a:r>
              <a:rPr lang="en-US" altLang="zh-CN" sz="2200" dirty="0" smtClean="0">
                <a:sym typeface="Symbol" panose="05050102010706020507" pitchFamily="18" charset="2"/>
              </a:rPr>
              <a:t></a:t>
            </a:r>
            <a:r>
              <a:rPr lang="en-US" altLang="zh-CN" sz="2200" i="1" dirty="0" smtClean="0">
                <a:sym typeface="Symbol" panose="05050102010706020507" pitchFamily="18" charset="2"/>
              </a:rPr>
              <a:t>V</a:t>
            </a:r>
            <a:r>
              <a:rPr lang="en-US" altLang="zh-CN" sz="2200" i="1" baseline="-25000" dirty="0" smtClean="0">
                <a:sym typeface="Symbol" panose="05050102010706020507" pitchFamily="18" charset="2"/>
              </a:rPr>
              <a:t>T</a:t>
            </a:r>
            <a:r>
              <a:rPr lang="zh-CN" altLang="en-US" sz="2200" dirty="0" smtClean="0">
                <a:sym typeface="Symbol" panose="05050102010706020507" pitchFamily="18" charset="2"/>
              </a:rPr>
              <a:t>，那么接收输入</a:t>
            </a:r>
            <a:r>
              <a:rPr lang="en-US" altLang="zh-CN" sz="2200" i="1" dirty="0" smtClean="0">
                <a:sym typeface="Symbol" panose="05050102010706020507" pitchFamily="18" charset="2"/>
              </a:rPr>
              <a:t>X</a:t>
            </a:r>
            <a:r>
              <a:rPr lang="zh-CN" altLang="en-US" sz="2200" dirty="0" smtClean="0">
                <a:sym typeface="Symbol" panose="05050102010706020507" pitchFamily="18" charset="2"/>
              </a:rPr>
              <a:t>后迁移到项目</a:t>
            </a:r>
            <a:r>
              <a:rPr lang="en-US" altLang="zh-CN" sz="2200" i="1" dirty="0" smtClean="0"/>
              <a:t>A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ym typeface="Symbol" panose="05050102010706020507" pitchFamily="18" charset="2"/>
              </a:rPr>
              <a:t> </a:t>
            </a:r>
            <a:r>
              <a:rPr lang="en-US" altLang="zh-CN" sz="2200" i="1" dirty="0" smtClean="0">
                <a:sym typeface="Symbol" panose="05050102010706020507" pitchFamily="18" charset="2"/>
              </a:rPr>
              <a:t>X</a:t>
            </a:r>
            <a:r>
              <a:rPr lang="en-US" altLang="zh-CN" sz="2200" dirty="0" smtClean="0">
                <a:sym typeface="Symbol" panose="05050102010706020507" pitchFamily="18" charset="2"/>
              </a:rPr>
              <a:t></a:t>
            </a:r>
            <a:r>
              <a:rPr lang="en-US" altLang="zh-CN" sz="2200" i="1" dirty="0" smtClean="0">
                <a:sym typeface="Symbol" panose="05050102010706020507" pitchFamily="18" charset="2"/>
              </a:rPr>
              <a:t></a:t>
            </a:r>
            <a:r>
              <a:rPr lang="zh-CN" altLang="en-US" sz="2200" dirty="0" smtClean="0"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>
                <a:sym typeface="Symbol" panose="05050102010706020507" pitchFamily="18" charset="2"/>
              </a:rPr>
              <a:t>如果当前项目为</a:t>
            </a:r>
            <a:r>
              <a:rPr lang="en-US" altLang="zh-CN" sz="2200" i="1" dirty="0" smtClean="0"/>
              <a:t>A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ym typeface="Symbol" panose="05050102010706020507" pitchFamily="18" charset="2"/>
              </a:rPr>
              <a:t> </a:t>
            </a:r>
            <a:r>
              <a:rPr lang="en-US" altLang="zh-CN" sz="2200" i="1" dirty="0" smtClean="0">
                <a:sym typeface="Symbol" panose="05050102010706020507" pitchFamily="18" charset="2"/>
              </a:rPr>
              <a:t></a:t>
            </a:r>
            <a:r>
              <a:rPr lang="en-US" altLang="zh-CN" sz="2200" dirty="0" smtClean="0">
                <a:sym typeface="Symbol" panose="05050102010706020507" pitchFamily="18" charset="2"/>
              </a:rPr>
              <a:t></a:t>
            </a:r>
            <a:r>
              <a:rPr lang="en-US" altLang="zh-CN" sz="2200" i="1" dirty="0" smtClean="0">
                <a:sym typeface="Symbol" panose="05050102010706020507" pitchFamily="18" charset="2"/>
              </a:rPr>
              <a:t>B</a:t>
            </a:r>
            <a:r>
              <a:rPr lang="zh-CN" altLang="en-US" sz="2200" dirty="0" smtClean="0">
                <a:sym typeface="Symbol" panose="05050102010706020507" pitchFamily="18" charset="2"/>
              </a:rPr>
              <a:t>，</a:t>
            </a:r>
            <a:r>
              <a:rPr lang="en-US" altLang="zh-CN" sz="2200" i="1" dirty="0" smtClean="0">
                <a:sym typeface="Symbol" panose="05050102010706020507" pitchFamily="18" charset="2"/>
              </a:rPr>
              <a:t>B</a:t>
            </a:r>
            <a:r>
              <a:rPr lang="en-US" altLang="zh-CN" sz="2200" dirty="0" smtClean="0">
                <a:sym typeface="Symbol" panose="05050102010706020507" pitchFamily="18" charset="2"/>
              </a:rPr>
              <a:t>  </a:t>
            </a:r>
            <a:r>
              <a:rPr lang="en-US" altLang="zh-CN" sz="2200" i="1" dirty="0" smtClean="0">
                <a:sym typeface="Symbol" panose="05050102010706020507" pitchFamily="18" charset="2"/>
              </a:rPr>
              <a:t>V</a:t>
            </a:r>
            <a:r>
              <a:rPr lang="en-US" altLang="zh-CN" sz="2200" i="1" baseline="-25000" dirty="0" smtClean="0">
                <a:sym typeface="Symbol" panose="05050102010706020507" pitchFamily="18" charset="2"/>
              </a:rPr>
              <a:t>N</a:t>
            </a:r>
            <a:r>
              <a:rPr lang="zh-CN" altLang="en-US" sz="2200" dirty="0" smtClean="0">
                <a:sym typeface="Symbol" panose="05050102010706020507" pitchFamily="18" charset="2"/>
              </a:rPr>
              <a:t>，而且</a:t>
            </a:r>
            <a:r>
              <a:rPr lang="en-US" altLang="zh-CN" sz="2200" i="1" dirty="0" smtClean="0">
                <a:sym typeface="Symbol" panose="05050102010706020507" pitchFamily="18" charset="2"/>
              </a:rPr>
              <a:t>B</a:t>
            </a:r>
            <a:r>
              <a:rPr lang="en-US" altLang="zh-CN" sz="2200" dirty="0" smtClean="0">
                <a:sym typeface="Symbol" panose="05050102010706020507" pitchFamily="18" charset="2"/>
              </a:rPr>
              <a:t>  </a:t>
            </a:r>
            <a:r>
              <a:rPr lang="en-US" altLang="zh-CN" sz="2200" i="1" dirty="0" smtClean="0">
                <a:sym typeface="Symbol" panose="05050102010706020507" pitchFamily="18" charset="2"/>
              </a:rPr>
              <a:t></a:t>
            </a:r>
            <a:r>
              <a:rPr lang="en-US" altLang="zh-CN" sz="22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2200" dirty="0" smtClean="0">
                <a:sym typeface="Symbol" panose="05050102010706020507" pitchFamily="18" charset="2"/>
              </a:rPr>
              <a:t>|</a:t>
            </a:r>
            <a:r>
              <a:rPr lang="en-US" altLang="zh-CN" sz="2200" i="1" dirty="0" smtClean="0">
                <a:sym typeface="Symbol" panose="05050102010706020507" pitchFamily="18" charset="2"/>
              </a:rPr>
              <a:t></a:t>
            </a:r>
            <a:r>
              <a:rPr lang="en-US" altLang="zh-CN" sz="2200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sz="2200" dirty="0" smtClean="0">
                <a:sym typeface="Symbol" panose="05050102010706020507" pitchFamily="18" charset="2"/>
              </a:rPr>
              <a:t>|…|</a:t>
            </a:r>
            <a:r>
              <a:rPr lang="en-US" altLang="zh-CN" sz="2200" i="1" dirty="0" smtClean="0">
                <a:sym typeface="Symbol" panose="05050102010706020507" pitchFamily="18" charset="2"/>
              </a:rPr>
              <a:t></a:t>
            </a:r>
            <a:r>
              <a:rPr lang="en-US" altLang="zh-CN" sz="2200" i="1" baseline="-25000" dirty="0" smtClean="0">
                <a:sym typeface="Symbol" panose="05050102010706020507" pitchFamily="18" charset="2"/>
              </a:rPr>
              <a:t>n</a:t>
            </a:r>
            <a:r>
              <a:rPr lang="zh-CN" altLang="en-US" sz="2200" dirty="0" smtClean="0">
                <a:sym typeface="Symbol" panose="05050102010706020507" pitchFamily="18" charset="2"/>
              </a:rPr>
              <a:t>，那么</a:t>
            </a:r>
            <a:r>
              <a:rPr lang="en-US" altLang="zh-CN" sz="2200" dirty="0" smtClean="0">
                <a:sym typeface="Symbol" panose="05050102010706020507" pitchFamily="18" charset="2"/>
              </a:rPr>
              <a:t>H</a:t>
            </a:r>
            <a:r>
              <a:rPr lang="zh-CN" altLang="en-US" sz="2200" dirty="0" smtClean="0">
                <a:sym typeface="Symbol" panose="05050102010706020507" pitchFamily="18" charset="2"/>
              </a:rPr>
              <a:t>可以通过空转移到项目</a:t>
            </a:r>
            <a:r>
              <a:rPr lang="en-US" altLang="zh-CN" sz="2200" i="1" dirty="0" smtClean="0">
                <a:sym typeface="Symbol" panose="05050102010706020507" pitchFamily="18" charset="2"/>
              </a:rPr>
              <a:t>B</a:t>
            </a:r>
            <a:r>
              <a:rPr lang="en-US" altLang="zh-CN" sz="2200" dirty="0" smtClean="0">
                <a:sym typeface="Symbol" panose="05050102010706020507" pitchFamily="18" charset="2"/>
              </a:rPr>
              <a:t>  </a:t>
            </a:r>
            <a:r>
              <a:rPr lang="en-US" altLang="zh-CN" sz="2200" i="1" dirty="0" smtClean="0">
                <a:sym typeface="Symbol" panose="05050102010706020507" pitchFamily="18" charset="2"/>
              </a:rPr>
              <a:t></a:t>
            </a:r>
            <a:r>
              <a:rPr lang="en-US" altLang="zh-CN" sz="2200" baseline="-25000" dirty="0" smtClean="0">
                <a:sym typeface="Symbol" panose="05050102010706020507" pitchFamily="18" charset="2"/>
              </a:rPr>
              <a:t>1</a:t>
            </a:r>
            <a:r>
              <a:rPr lang="zh-CN" altLang="en-US" sz="2200" dirty="0" smtClean="0">
                <a:sym typeface="Symbol" panose="05050102010706020507" pitchFamily="18" charset="2"/>
              </a:rPr>
              <a:t>，</a:t>
            </a:r>
            <a:r>
              <a:rPr lang="en-US" altLang="zh-CN" sz="2200" i="1" dirty="0" smtClean="0">
                <a:sym typeface="Symbol" panose="05050102010706020507" pitchFamily="18" charset="2"/>
              </a:rPr>
              <a:t>B</a:t>
            </a:r>
            <a:r>
              <a:rPr lang="en-US" altLang="zh-CN" sz="2200" dirty="0" smtClean="0">
                <a:sym typeface="Symbol" panose="05050102010706020507" pitchFamily="18" charset="2"/>
              </a:rPr>
              <a:t>  </a:t>
            </a:r>
            <a:r>
              <a:rPr lang="en-US" altLang="zh-CN" sz="2200" i="1" dirty="0" smtClean="0">
                <a:sym typeface="Symbol" panose="05050102010706020507" pitchFamily="18" charset="2"/>
              </a:rPr>
              <a:t></a:t>
            </a:r>
            <a:r>
              <a:rPr lang="en-US" altLang="zh-CN" sz="2200" baseline="-25000" dirty="0" smtClean="0">
                <a:sym typeface="Symbol" panose="05050102010706020507" pitchFamily="18" charset="2"/>
              </a:rPr>
              <a:t>2</a:t>
            </a:r>
            <a:r>
              <a:rPr lang="zh-CN" altLang="en-US" sz="2200" dirty="0" smtClean="0">
                <a:sym typeface="Symbol" panose="05050102010706020507" pitchFamily="18" charset="2"/>
              </a:rPr>
              <a:t>，</a:t>
            </a:r>
            <a:r>
              <a:rPr lang="en-US" altLang="zh-CN" sz="2200" dirty="0" smtClean="0">
                <a:sym typeface="Symbol" panose="05050102010706020507" pitchFamily="18" charset="2"/>
              </a:rPr>
              <a:t>… </a:t>
            </a:r>
            <a:r>
              <a:rPr lang="en-US" altLang="zh-CN" sz="2200" i="1" dirty="0" smtClean="0">
                <a:sym typeface="Symbol" panose="05050102010706020507" pitchFamily="18" charset="2"/>
              </a:rPr>
              <a:t>B</a:t>
            </a:r>
            <a:r>
              <a:rPr lang="en-US" altLang="zh-CN" sz="2200" dirty="0" smtClean="0">
                <a:sym typeface="Symbol" panose="05050102010706020507" pitchFamily="18" charset="2"/>
              </a:rPr>
              <a:t>  </a:t>
            </a:r>
            <a:r>
              <a:rPr lang="en-US" altLang="zh-CN" sz="2200" i="1" dirty="0" smtClean="0">
                <a:sym typeface="Symbol" panose="05050102010706020507" pitchFamily="18" charset="2"/>
              </a:rPr>
              <a:t></a:t>
            </a:r>
            <a:r>
              <a:rPr lang="en-US" altLang="zh-CN" sz="2200" i="1" baseline="-25000" dirty="0" smtClean="0">
                <a:sym typeface="Symbol" panose="05050102010706020507" pitchFamily="18" charset="2"/>
              </a:rPr>
              <a:t>n</a:t>
            </a:r>
            <a:r>
              <a:rPr lang="zh-CN" altLang="en-US" sz="2200" dirty="0" smtClean="0"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>
                <a:sym typeface="Symbol" panose="05050102010706020507" pitchFamily="18" charset="2"/>
              </a:rPr>
              <a:t>如果当前项目为</a:t>
            </a:r>
            <a:r>
              <a:rPr lang="en-US" altLang="zh-CN" sz="2200" i="1" dirty="0" smtClean="0"/>
              <a:t>A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ym typeface="Symbol" panose="05050102010706020507" pitchFamily="18" charset="2"/>
              </a:rPr>
              <a:t> </a:t>
            </a:r>
            <a:r>
              <a:rPr lang="en-US" altLang="zh-CN" sz="2200" i="1" dirty="0" smtClean="0">
                <a:sym typeface="Symbol" panose="05050102010706020507" pitchFamily="18" charset="2"/>
              </a:rPr>
              <a:t></a:t>
            </a:r>
            <a:r>
              <a:rPr lang="en-US" altLang="zh-CN" sz="2200" dirty="0" smtClean="0">
                <a:sym typeface="Symbol" panose="05050102010706020507" pitchFamily="18" charset="2"/>
              </a:rPr>
              <a:t></a:t>
            </a:r>
            <a:r>
              <a:rPr lang="zh-CN" altLang="en-US" sz="2200" dirty="0" smtClean="0">
                <a:sym typeface="Symbol" panose="05050102010706020507" pitchFamily="18" charset="2"/>
              </a:rPr>
              <a:t>，那么将</a:t>
            </a:r>
            <a:r>
              <a:rPr lang="zh-CN" altLang="en-US" sz="2200" i="1" dirty="0" smtClean="0">
                <a:sym typeface="Symbol" panose="05050102010706020507" pitchFamily="18" charset="2"/>
              </a:rPr>
              <a:t></a:t>
            </a:r>
            <a:r>
              <a:rPr lang="zh-CN" altLang="en-US" sz="2200" dirty="0" smtClean="0">
                <a:sym typeface="Symbol" panose="05050102010706020507" pitchFamily="18" charset="2"/>
              </a:rPr>
              <a:t>归约为</a:t>
            </a:r>
            <a:r>
              <a:rPr lang="en-US" altLang="zh-CN" sz="2200" i="1" dirty="0" smtClean="0">
                <a:sym typeface="Symbol" panose="05050102010706020507" pitchFamily="18" charset="2"/>
              </a:rPr>
              <a:t>A</a:t>
            </a:r>
            <a:r>
              <a:rPr lang="zh-CN" altLang="en-US" sz="2200" dirty="0" smtClean="0">
                <a:sym typeface="Symbol" panose="05050102010706020507" pitchFamily="18" charset="2"/>
              </a:rPr>
              <a:t>，</a:t>
            </a:r>
            <a:r>
              <a:rPr lang="en-US" altLang="zh-CN" sz="2200" dirty="0" smtClean="0">
                <a:sym typeface="Symbol" panose="05050102010706020507" pitchFamily="18" charset="2"/>
              </a:rPr>
              <a:t>H</a:t>
            </a:r>
            <a:r>
              <a:rPr lang="zh-CN" altLang="en-US" sz="2200" dirty="0" smtClean="0">
                <a:sym typeface="Symbol" panose="05050102010706020507" pitchFamily="18" charset="2"/>
              </a:rPr>
              <a:t>退回到原先准备接收</a:t>
            </a:r>
            <a:r>
              <a:rPr lang="en-US" altLang="zh-CN" sz="2200" i="1" dirty="0" smtClean="0">
                <a:sym typeface="Symbol" panose="05050102010706020507" pitchFamily="18" charset="2"/>
              </a:rPr>
              <a:t>A</a:t>
            </a:r>
            <a:r>
              <a:rPr lang="zh-CN" altLang="en-US" sz="2200" dirty="0" smtClean="0">
                <a:sym typeface="Symbol" panose="05050102010706020507" pitchFamily="18" charset="2"/>
              </a:rPr>
              <a:t>的状态，而且将</a:t>
            </a:r>
            <a:r>
              <a:rPr lang="en-US" altLang="zh-CN" sz="2200" i="1" dirty="0" smtClean="0">
                <a:sym typeface="Symbol" panose="05050102010706020507" pitchFamily="18" charset="2"/>
              </a:rPr>
              <a:t>A</a:t>
            </a:r>
            <a:r>
              <a:rPr lang="zh-CN" altLang="en-US" sz="2200" dirty="0" smtClean="0">
                <a:sym typeface="Symbol" panose="05050102010706020507" pitchFamily="18" charset="2"/>
              </a:rPr>
              <a:t>输入到</a:t>
            </a:r>
            <a:r>
              <a:rPr lang="en-US" altLang="zh-CN" sz="2200" dirty="0" smtClean="0">
                <a:sym typeface="Symbol" panose="05050102010706020507" pitchFamily="18" charset="2"/>
              </a:rPr>
              <a:t>H</a:t>
            </a:r>
            <a:r>
              <a:rPr lang="zh-CN" altLang="en-US" sz="2200" dirty="0" smtClean="0">
                <a:sym typeface="Symbol" panose="05050102010706020507" pitchFamily="18" charset="2"/>
              </a:rPr>
              <a:t>中。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DFA H</a:t>
            </a:r>
            <a:r>
              <a:rPr lang="zh-CN" altLang="en-US" sz="2400" dirty="0" smtClean="0"/>
              <a:t>的构造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从初始项目开始构造确定化的</a:t>
            </a:r>
            <a:r>
              <a:rPr lang="en-US" altLang="zh-CN" sz="2200" dirty="0" smtClean="0"/>
              <a:t>FA H</a:t>
            </a:r>
            <a:r>
              <a:rPr lang="zh-CN" altLang="en-US" sz="2200" dirty="0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2501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226"/>
            <a:ext cx="8229600" cy="501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 H</a:t>
            </a:r>
            <a:r>
              <a:rPr lang="zh-CN" altLang="en-US" sz="2400" dirty="0" smtClean="0"/>
              <a:t>的运行方式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458817" y="3640561"/>
            <a:ext cx="1016631" cy="482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738331" y="2344181"/>
            <a:ext cx="3498573" cy="3054438"/>
            <a:chOff x="738331" y="2344181"/>
            <a:chExt cx="3498573" cy="3054438"/>
          </a:xfrm>
        </p:grpSpPr>
        <p:sp>
          <p:nvSpPr>
            <p:cNvPr id="2" name="Rectangle 1"/>
            <p:cNvSpPr/>
            <p:nvPr/>
          </p:nvSpPr>
          <p:spPr>
            <a:xfrm>
              <a:off x="738331" y="4004050"/>
              <a:ext cx="1550504" cy="357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ym typeface="Symbol" panose="05050102010706020507" pitchFamily="18" charset="2"/>
                </a:rPr>
                <a:t></a:t>
              </a:r>
              <a:endParaRPr lang="en-AU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38331" y="3515612"/>
              <a:ext cx="0" cy="488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88835" y="3521287"/>
              <a:ext cx="0" cy="488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699571" y="5029287"/>
              <a:ext cx="1178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A</a:t>
              </a:r>
              <a:r>
                <a:rPr lang="en-US" altLang="zh-CN" dirty="0" smtClean="0"/>
                <a:t> </a:t>
              </a:r>
              <a:r>
                <a:rPr lang="en-US" altLang="zh-CN" dirty="0" smtClean="0">
                  <a:sym typeface="Symbol" panose="05050102010706020507" pitchFamily="18" charset="2"/>
                </a:rPr>
                <a:t> </a:t>
              </a:r>
              <a:r>
                <a:rPr lang="en-US" altLang="zh-CN" i="1" dirty="0" smtClean="0">
                  <a:sym typeface="Symbol" panose="05050102010706020507" pitchFamily="18" charset="2"/>
                </a:rPr>
                <a:t></a:t>
              </a:r>
              <a:r>
                <a:rPr lang="en-US" altLang="zh-CN" dirty="0" smtClean="0">
                  <a:sym typeface="Symbol" panose="05050102010706020507" pitchFamily="18" charset="2"/>
                </a:rPr>
                <a:t></a:t>
              </a:r>
              <a:r>
                <a:rPr lang="en-US" altLang="zh-CN" i="1" dirty="0" smtClean="0">
                  <a:sym typeface="Symbol" panose="05050102010706020507" pitchFamily="18" charset="2"/>
                </a:rPr>
                <a:t>X</a:t>
              </a:r>
              <a:endParaRPr lang="en-A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5285" y="2344181"/>
              <a:ext cx="533873" cy="357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ym typeface="Symbol" panose="05050102010706020507" pitchFamily="18" charset="2"/>
                </a:rPr>
                <a:t>X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69158" y="2344181"/>
              <a:ext cx="533873" cy="357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ym typeface="Symbol" panose="05050102010706020507" pitchFamily="18" charset="2"/>
                </a:rPr>
                <a:t></a:t>
              </a:r>
              <a:endParaRPr lang="en-AU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29809" y="2344181"/>
              <a:ext cx="50547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29809" y="2701989"/>
              <a:ext cx="50547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03031" y="2344181"/>
              <a:ext cx="533873" cy="357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ym typeface="Symbol" panose="05050102010706020507" pitchFamily="18" charset="2"/>
                </a:rPr>
                <a:t>…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8331" y="4364697"/>
              <a:ext cx="1550504" cy="357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ym typeface="Symbol" panose="05050102010706020507" pitchFamily="18" charset="2"/>
                </a:rPr>
                <a:t>…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48127" y="2344181"/>
            <a:ext cx="2964700" cy="3054438"/>
            <a:chOff x="5048127" y="2344181"/>
            <a:chExt cx="2964700" cy="3054438"/>
          </a:xfrm>
        </p:grpSpPr>
        <p:sp>
          <p:nvSpPr>
            <p:cNvPr id="17" name="Rectangle 16"/>
            <p:cNvSpPr/>
            <p:nvPr/>
          </p:nvSpPr>
          <p:spPr>
            <a:xfrm>
              <a:off x="5048127" y="4004050"/>
              <a:ext cx="1550504" cy="357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ym typeface="Symbol" panose="05050102010706020507" pitchFamily="18" charset="2"/>
                </a:rPr>
                <a:t>X</a:t>
              </a:r>
              <a:endParaRPr lang="en-AU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048127" y="3515612"/>
              <a:ext cx="0" cy="488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598631" y="3521287"/>
              <a:ext cx="0" cy="488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009367" y="5029287"/>
              <a:ext cx="1178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A</a:t>
              </a:r>
              <a:r>
                <a:rPr lang="en-US" altLang="zh-CN" dirty="0" smtClean="0"/>
                <a:t> </a:t>
              </a:r>
              <a:r>
                <a:rPr lang="en-US" altLang="zh-CN" dirty="0" smtClean="0">
                  <a:sym typeface="Symbol" panose="05050102010706020507" pitchFamily="18" charset="2"/>
                </a:rPr>
                <a:t> </a:t>
              </a:r>
              <a:r>
                <a:rPr lang="en-US" altLang="zh-CN" i="1" dirty="0" smtClean="0">
                  <a:sym typeface="Symbol" panose="05050102010706020507" pitchFamily="18" charset="2"/>
                </a:rPr>
                <a:t>X</a:t>
              </a:r>
              <a:r>
                <a:rPr lang="en-US" altLang="zh-CN" dirty="0" smtClean="0">
                  <a:sym typeface="Symbol" panose="05050102010706020507" pitchFamily="18" charset="2"/>
                </a:rPr>
                <a:t></a:t>
              </a:r>
              <a:r>
                <a:rPr lang="en-US" altLang="zh-CN" i="1" dirty="0" smtClean="0">
                  <a:sym typeface="Symbol" panose="05050102010706020507" pitchFamily="18" charset="2"/>
                </a:rPr>
                <a:t></a:t>
              </a:r>
              <a:endParaRPr lang="en-AU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45081" y="2344181"/>
              <a:ext cx="533873" cy="357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ym typeface="Symbol" panose="05050102010706020507" pitchFamily="18" charset="2"/>
                </a:rPr>
                <a:t></a:t>
              </a:r>
              <a:endParaRPr lang="en-AU" dirty="0" smtClean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78954" y="2344181"/>
              <a:ext cx="533873" cy="357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ym typeface="Symbol" panose="05050102010706020507" pitchFamily="18" charset="2"/>
                </a:rPr>
                <a:t>…</a:t>
              </a:r>
              <a:endParaRPr lang="en-AU" dirty="0" smtClean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439605" y="2344181"/>
              <a:ext cx="50547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439605" y="2701989"/>
              <a:ext cx="50547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048127" y="4354724"/>
              <a:ext cx="1550504" cy="357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ym typeface="Symbol" panose="05050102010706020507" pitchFamily="18" charset="2"/>
                </a:rPr>
                <a:t>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48127" y="4716826"/>
              <a:ext cx="1550504" cy="357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ym typeface="Symbol" panose="05050102010706020507" pitchFamily="18" charset="2"/>
                </a:rPr>
                <a:t>…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4.2 CFG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PDA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下推自动机</a:t>
            </a:r>
          </a:p>
          <a:p>
            <a:pPr lvl="1" eaLnBrk="1" hangingPunct="1"/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PDA ( Push Down Automata )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带一个栈的有穷状态自动机</a:t>
            </a:r>
          </a:p>
          <a:p>
            <a:pPr lvl="1" eaLnBrk="1" hangingPunct="1"/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PDA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读入一个符号，在做状态迁移的同时还能够对栈进行操作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是栈式程序的抽象模型</a:t>
            </a: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CFG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PDA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的等价性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一个语言是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CFL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，当且仅当存在一台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PDA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识别它</a:t>
            </a:r>
          </a:p>
          <a:p>
            <a:pPr lvl="1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226"/>
            <a:ext cx="8229600" cy="501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 H</a:t>
            </a:r>
            <a:r>
              <a:rPr lang="zh-CN" altLang="en-US" sz="2400" dirty="0" smtClean="0"/>
              <a:t>的运行方式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1004" y="3924537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01004" y="3436099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51508" y="344177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62244" y="494977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4997958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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5531831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2482" y="2264668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2482" y="2622476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65704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101004" y="4285184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27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226"/>
            <a:ext cx="8229600" cy="501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 H</a:t>
            </a:r>
            <a:r>
              <a:rPr lang="zh-CN" altLang="en-US" sz="2400" dirty="0" smtClean="0"/>
              <a:t>的运行方式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1004" y="3924537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01004" y="3436099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51508" y="344177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75630" y="5267826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4997958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5531831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2482" y="2264668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2482" y="2622476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65704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101004" y="4285184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101004" y="3563892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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4828170" y="4898493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i="1" dirty="0" smtClean="0">
                <a:sym typeface="Symbol" panose="05050102010706020507" pitchFamily="18" charset="2"/>
              </a:rPr>
              <a:t></a:t>
            </a:r>
            <a:r>
              <a:rPr lang="en-US" altLang="zh-CN" dirty="0">
                <a:sym typeface="Symbol" panose="05050102010706020507" pitchFamily="18" charset="2"/>
              </a:rPr>
              <a:t>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5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226"/>
            <a:ext cx="8229600" cy="501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 H</a:t>
            </a:r>
            <a:r>
              <a:rPr lang="zh-CN" altLang="en-US" sz="2400" dirty="0" smtClean="0"/>
              <a:t>的运行方式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1004" y="3924537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01004" y="3436099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51508" y="344177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62244" y="494977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4997958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5531831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2482" y="2264668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2482" y="2622476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65704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101004" y="4285184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3706979" y="269440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ym typeface="Symbol" panose="05050102010706020507" pitchFamily="18" charset="2"/>
              </a:rPr>
              <a:t>B</a:t>
            </a:r>
            <a:endParaRPr lang="en-AU" dirty="0"/>
          </a:p>
        </p:txBody>
      </p:sp>
      <p:sp>
        <p:nvSpPr>
          <p:cNvPr id="17" name="Down Arrow 16"/>
          <p:cNvSpPr/>
          <p:nvPr/>
        </p:nvSpPr>
        <p:spPr>
          <a:xfrm>
            <a:off x="3769768" y="3187703"/>
            <a:ext cx="212976" cy="60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7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226"/>
            <a:ext cx="8229600" cy="501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 H</a:t>
            </a:r>
            <a:r>
              <a:rPr lang="zh-CN" altLang="en-US" sz="2400" dirty="0" smtClean="0"/>
              <a:t>的运行方式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1004" y="3924537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01004" y="3436099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51508" y="344177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62244" y="494977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sym typeface="Symbol" panose="05050102010706020507" pitchFamily="18" charset="2"/>
              </a:rPr>
              <a:t>B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4997958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5531831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2482" y="2264668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2482" y="2622476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65704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101004" y="4285184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101004" y="3563892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ym typeface="Symbol" panose="05050102010706020507" pitchFamily="18" charset="2"/>
              </a:rPr>
              <a:t>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80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226"/>
            <a:ext cx="8229600" cy="501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 H</a:t>
            </a:r>
            <a:r>
              <a:rPr lang="zh-CN" altLang="en-US" sz="2400" dirty="0" smtClean="0"/>
              <a:t>的运行方式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1004" y="3924537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01004" y="3436099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51508" y="344177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97958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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5531831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2482" y="2264668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2482" y="2622476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65704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101004" y="4285184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4651508" y="3924537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 smtClean="0">
                <a:sym typeface="Symbol" panose="05050102010706020507" pitchFamily="18" charset="2"/>
              </a:rPr>
              <a:t>B</a:t>
            </a:r>
            <a:endParaRPr lang="en-AU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651508" y="4282344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202012" y="3436099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226"/>
            <a:ext cx="8229600" cy="501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 H</a:t>
            </a:r>
            <a:r>
              <a:rPr lang="zh-CN" altLang="en-US" sz="2400" dirty="0" smtClean="0"/>
              <a:t>的运行方式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1004" y="3924537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01004" y="3436099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51508" y="344177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97958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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5531831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2482" y="2264668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2482" y="2622476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65704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101004" y="4285184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4651508" y="3924537"/>
            <a:ext cx="2436512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 smtClean="0">
                <a:sym typeface="Symbol" panose="05050102010706020507" pitchFamily="18" charset="2"/>
              </a:rPr>
              <a:t>B    B</a:t>
            </a:r>
            <a:r>
              <a:rPr lang="en-US" altLang="zh-CN" dirty="0" smtClean="0">
                <a:sym typeface="Symbol" panose="05050102010706020507" pitchFamily="18" charset="2"/>
              </a:rPr>
              <a:t> </a:t>
            </a:r>
            <a:r>
              <a:rPr lang="en-US" altLang="zh-CN" i="1" dirty="0" smtClean="0">
                <a:sym typeface="Symbol" panose="05050102010706020507" pitchFamily="18" charset="2"/>
              </a:rPr>
              <a:t></a:t>
            </a:r>
            <a:endParaRPr lang="en-AU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651508" y="4282344"/>
            <a:ext cx="2436512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88020" y="348721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226"/>
            <a:ext cx="8229600" cy="501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 H</a:t>
            </a:r>
            <a:r>
              <a:rPr lang="zh-CN" altLang="en-US" sz="2400" dirty="0" smtClean="0"/>
              <a:t>的运行方式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1004" y="3924537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01004" y="3436099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51508" y="344177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97958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5531831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2482" y="2264668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2482" y="2622476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65704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101004" y="4285184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4651508" y="3924537"/>
            <a:ext cx="2436512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 smtClean="0">
                <a:sym typeface="Symbol" panose="05050102010706020507" pitchFamily="18" charset="2"/>
              </a:rPr>
              <a:t>B    B</a:t>
            </a:r>
            <a:r>
              <a:rPr lang="en-US" altLang="zh-CN" dirty="0" smtClean="0">
                <a:sym typeface="Symbol" panose="05050102010706020507" pitchFamily="18" charset="2"/>
              </a:rPr>
              <a:t> </a:t>
            </a:r>
            <a:r>
              <a:rPr lang="en-US" altLang="zh-CN" i="1" dirty="0" smtClean="0">
                <a:sym typeface="Symbol" panose="05050102010706020507" pitchFamily="18" charset="2"/>
              </a:rPr>
              <a:t></a:t>
            </a:r>
            <a:endParaRPr lang="en-AU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651508" y="4282344"/>
            <a:ext cx="2436512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88020" y="348721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01004" y="3572405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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4651508" y="3572405"/>
            <a:ext cx="2436512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 </a:t>
            </a:r>
            <a:r>
              <a:rPr lang="en-US" altLang="zh-CN" i="1" dirty="0" smtClean="0">
                <a:sym typeface="Symbol" panose="05050102010706020507" pitchFamily="18" charset="2"/>
              </a:rPr>
              <a:t>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876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226"/>
            <a:ext cx="8229600" cy="501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 H</a:t>
            </a:r>
            <a:r>
              <a:rPr lang="zh-CN" altLang="en-US" sz="2400" dirty="0" smtClean="0"/>
              <a:t>的运行方式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1004" y="3924537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01004" y="3436099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51508" y="344177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97958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5531831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2482" y="2264668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2482" y="2622476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65704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101004" y="4285184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4651508" y="3924537"/>
            <a:ext cx="2436512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 smtClean="0">
                <a:sym typeface="Symbol" panose="05050102010706020507" pitchFamily="18" charset="2"/>
              </a:rPr>
              <a:t>B    B</a:t>
            </a:r>
            <a:r>
              <a:rPr lang="en-US" altLang="zh-CN" dirty="0" smtClean="0">
                <a:sym typeface="Symbol" panose="05050102010706020507" pitchFamily="18" charset="2"/>
              </a:rPr>
              <a:t> </a:t>
            </a:r>
            <a:r>
              <a:rPr lang="en-US" altLang="zh-CN" i="1" dirty="0" smtClean="0">
                <a:sym typeface="Symbol" panose="05050102010706020507" pitchFamily="18" charset="2"/>
              </a:rPr>
              <a:t></a:t>
            </a:r>
            <a:endParaRPr lang="en-AU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651508" y="4282344"/>
            <a:ext cx="2436512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88020" y="348721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06979" y="281837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ym typeface="Symbol" panose="05050102010706020507" pitchFamily="18" charset="2"/>
              </a:rPr>
              <a:t>B</a:t>
            </a:r>
            <a:endParaRPr lang="en-AU" dirty="0"/>
          </a:p>
        </p:txBody>
      </p:sp>
      <p:sp>
        <p:nvSpPr>
          <p:cNvPr id="4" name="Down Arrow 3"/>
          <p:cNvSpPr/>
          <p:nvPr/>
        </p:nvSpPr>
        <p:spPr>
          <a:xfrm>
            <a:off x="3769768" y="3187703"/>
            <a:ext cx="212976" cy="60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226"/>
            <a:ext cx="8229600" cy="501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 H</a:t>
            </a:r>
            <a:r>
              <a:rPr lang="zh-CN" altLang="en-US" sz="2400" dirty="0" smtClean="0"/>
              <a:t>的运行方式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1004" y="3924537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01004" y="3436099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51508" y="344177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97958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5531831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2482" y="2264668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2482" y="2622476"/>
            <a:ext cx="5054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65704" y="2264668"/>
            <a:ext cx="533873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101004" y="4285184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4651508" y="3924537"/>
            <a:ext cx="2436512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 smtClean="0">
                <a:sym typeface="Symbol" panose="05050102010706020507" pitchFamily="18" charset="2"/>
              </a:rPr>
              <a:t>B    B</a:t>
            </a:r>
            <a:r>
              <a:rPr lang="en-US" altLang="zh-CN" dirty="0" smtClean="0">
                <a:sym typeface="Symbol" panose="05050102010706020507" pitchFamily="18" charset="2"/>
              </a:rPr>
              <a:t> </a:t>
            </a:r>
            <a:r>
              <a:rPr lang="en-US" altLang="zh-CN" i="1" dirty="0" smtClean="0">
                <a:sym typeface="Symbol" panose="05050102010706020507" pitchFamily="18" charset="2"/>
              </a:rPr>
              <a:t></a:t>
            </a:r>
            <a:endParaRPr lang="en-AU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651508" y="4282344"/>
            <a:ext cx="2436512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endParaRPr lang="en-A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88020" y="3487214"/>
            <a:ext cx="0" cy="488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01004" y="3572405"/>
            <a:ext cx="1550504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ym typeface="Symbol" panose="05050102010706020507" pitchFamily="18" charset="2"/>
              </a:rPr>
              <a:t>B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4651508" y="3572405"/>
            <a:ext cx="2436512" cy="35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sym typeface="Symbol" panose="05050102010706020507" pitchFamily="18" charset="2"/>
              </a:rPr>
              <a:t>B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 smtClean="0">
                <a:sym typeface="Symbol" panose="05050102010706020507" pitchFamily="18" charset="2"/>
              </a:rPr>
              <a:t>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812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DFA H</a:t>
            </a:r>
            <a:r>
              <a:rPr lang="zh-CN" altLang="en-US" dirty="0" smtClean="0"/>
              <a:t>的构造</a:t>
            </a:r>
          </a:p>
          <a:p>
            <a:pPr lvl="1" eaLnBrk="1" hangingPunct="1"/>
            <a:r>
              <a:rPr lang="zh-CN" altLang="en-US" dirty="0" smtClean="0"/>
              <a:t>构造</a:t>
            </a:r>
            <a:r>
              <a:rPr lang="en-US" altLang="zh-CN" dirty="0" smtClean="0"/>
              <a:t>NFA</a:t>
            </a:r>
            <a:r>
              <a:rPr lang="zh-CN" altLang="en-US" dirty="0" smtClean="0"/>
              <a:t>的初始状态（项目）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’ </a:t>
            </a:r>
            <a:r>
              <a:rPr lang="en-US" altLang="zh-CN" dirty="0" smtClean="0">
                <a:sym typeface="Symbol" panose="05050102010706020507" pitchFamily="18" charset="2"/>
              </a:rPr>
              <a:t> </a:t>
            </a:r>
            <a:r>
              <a:rPr lang="en-US" altLang="zh-CN" i="1" dirty="0" smtClean="0">
                <a:sym typeface="Symbol" panose="05050102010706020507" pitchFamily="18" charset="2"/>
              </a:rPr>
              <a:t>S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 smtClean="0">
                <a:sym typeface="Symbol" panose="05050102010706020507" pitchFamily="18" charset="2"/>
              </a:rPr>
              <a:t>对</a:t>
            </a:r>
            <a:r>
              <a:rPr lang="en-US" altLang="zh-CN" dirty="0" smtClean="0">
                <a:sym typeface="Symbol" panose="05050102010706020507" pitchFamily="18" charset="2"/>
              </a:rPr>
              <a:t>NFA</a:t>
            </a:r>
            <a:r>
              <a:rPr lang="zh-CN" altLang="en-US" dirty="0" smtClean="0">
                <a:sym typeface="Symbol" panose="05050102010706020507" pitchFamily="18" charset="2"/>
              </a:rPr>
              <a:t>的初始状态做闭包（</a:t>
            </a:r>
            <a:r>
              <a:rPr lang="zh-CN" altLang="en-US" i="1" dirty="0" smtClean="0">
                <a:sym typeface="Symbol" panose="05050102010706020507" pitchFamily="18" charset="2"/>
              </a:rPr>
              <a:t></a:t>
            </a:r>
            <a:r>
              <a:rPr lang="en-US" altLang="zh-CN" dirty="0" smtClean="0">
                <a:sym typeface="Symbol" panose="05050102010706020507" pitchFamily="18" charset="2"/>
              </a:rPr>
              <a:t>-</a:t>
            </a:r>
            <a:r>
              <a:rPr lang="en-US" altLang="zh-CN" i="1" dirty="0" smtClean="0">
                <a:sym typeface="Symbol" panose="05050102010706020507" pitchFamily="18" charset="2"/>
              </a:rPr>
              <a:t>Closure</a:t>
            </a:r>
            <a:r>
              <a:rPr lang="zh-CN" altLang="en-US" dirty="0" smtClean="0">
                <a:sym typeface="Symbol" panose="05050102010706020507" pitchFamily="18" charset="2"/>
              </a:rPr>
              <a:t>），求</a:t>
            </a:r>
            <a:r>
              <a:rPr lang="en-US" altLang="zh-CN" dirty="0" smtClean="0">
                <a:sym typeface="Symbol" panose="05050102010706020507" pitchFamily="18" charset="2"/>
              </a:rPr>
              <a:t>DFA H</a:t>
            </a:r>
            <a:r>
              <a:rPr lang="zh-CN" altLang="en-US" dirty="0" smtClean="0">
                <a:sym typeface="Symbol" panose="05050102010706020507" pitchFamily="18" charset="2"/>
              </a:rPr>
              <a:t>的初始状态（初始项目集）</a:t>
            </a:r>
          </a:p>
          <a:p>
            <a:pPr lvl="1" eaLnBrk="1" hangingPunct="1"/>
            <a:r>
              <a:rPr lang="zh-CN" altLang="en-US" dirty="0" smtClean="0"/>
              <a:t>由</a:t>
            </a:r>
            <a:r>
              <a:rPr lang="en-US" altLang="zh-CN" dirty="0" smtClean="0"/>
              <a:t>DFA H</a:t>
            </a:r>
            <a:r>
              <a:rPr lang="zh-CN" altLang="en-US" dirty="0" smtClean="0"/>
              <a:t>的一个状态中的项目求出一个新项目，再求</a:t>
            </a:r>
            <a:r>
              <a:rPr lang="zh-CN" altLang="en-US" i="1" dirty="0" smtClean="0">
                <a:sym typeface="Symbol" panose="05050102010706020507" pitchFamily="18" charset="2"/>
              </a:rPr>
              <a:t></a:t>
            </a:r>
            <a:r>
              <a:rPr lang="en-US" altLang="zh-CN" dirty="0" smtClean="0">
                <a:sym typeface="Symbol" panose="05050102010706020507" pitchFamily="18" charset="2"/>
              </a:rPr>
              <a:t>-</a:t>
            </a:r>
            <a:r>
              <a:rPr lang="en-US" altLang="zh-CN" i="1" dirty="0" smtClean="0">
                <a:sym typeface="Symbol" panose="05050102010706020507" pitchFamily="18" charset="2"/>
              </a:rPr>
              <a:t>Closure</a:t>
            </a:r>
            <a:r>
              <a:rPr lang="zh-CN" altLang="en-US" dirty="0" smtClean="0">
                <a:sym typeface="Symbol" panose="05050102010706020507" pitchFamily="18" charset="2"/>
              </a:rPr>
              <a:t>得到新状态</a:t>
            </a:r>
          </a:p>
          <a:p>
            <a:pPr lvl="1" eaLnBrk="1" hangingPunct="1"/>
            <a:r>
              <a:rPr lang="zh-CN" altLang="en-US" dirty="0" smtClean="0">
                <a:sym typeface="Symbol" panose="05050102010706020507" pitchFamily="18" charset="2"/>
              </a:rPr>
              <a:t>反复以上直到不能求出新状态为止</a:t>
            </a:r>
          </a:p>
          <a:p>
            <a:pPr lvl="1" eaLnBrk="1" hangingPunct="1"/>
            <a:r>
              <a:rPr lang="en-US" altLang="zh-CN" dirty="0" smtClean="0">
                <a:sym typeface="Symbol" panose="05050102010706020507" pitchFamily="18" charset="2"/>
              </a:rPr>
              <a:t>DHA H</a:t>
            </a:r>
            <a:r>
              <a:rPr lang="zh-CN" altLang="en-US" dirty="0" smtClean="0">
                <a:sym typeface="Symbol" panose="05050102010706020507" pitchFamily="18" charset="2"/>
              </a:rPr>
              <a:t>的接受状态：包含项目</a:t>
            </a:r>
            <a:r>
              <a:rPr lang="en-US" altLang="zh-CN" i="1" dirty="0" smtClean="0"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  </a:t>
            </a:r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zh-CN" altLang="en-US" dirty="0" smtClean="0">
                <a:sym typeface="Symbol" panose="05050102010706020507" pitchFamily="18" charset="2"/>
              </a:rPr>
              <a:t>的状态（归约项目）</a:t>
            </a:r>
          </a:p>
        </p:txBody>
      </p:sp>
    </p:spTree>
    <p:extLst>
      <p:ext uri="{BB962C8B-B14F-4D97-AF65-F5344CB8AC3E}">
        <p14:creationId xmlns:p14="http://schemas.microsoft.com/office/powerpoint/2010/main" val="112552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4.2 CFG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PDA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zh-CN" altLang="en-US" sz="2400" smtClean="0"/>
              <a:t>下推自动机的应用</a:t>
            </a:r>
          </a:p>
          <a:p>
            <a:pPr marL="952500" lvl="1" indent="-495300" eaLnBrk="1" hangingPunct="1">
              <a:lnSpc>
                <a:spcPct val="80000"/>
              </a:lnSpc>
            </a:pPr>
            <a:r>
              <a:rPr lang="zh-CN" altLang="en-US" sz="2200" smtClean="0">
                <a:latin typeface="Times New Roman" panose="02020603050405020304" pitchFamily="18" charset="0"/>
                <a:sym typeface="Symbol" panose="05050102010706020507" pitchFamily="18" charset="2"/>
              </a:rPr>
              <a:t>例：只使用一个栈与一个状态变量，识别语言</a:t>
            </a:r>
            <a:r>
              <a:rPr lang="en-US" altLang="zh-CN" sz="22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200" smtClean="0">
                <a:latin typeface="Times New Roman" panose="02020603050405020304" pitchFamily="18" charset="0"/>
                <a:sym typeface="Symbol" panose="05050102010706020507" pitchFamily="18" charset="2"/>
              </a:rPr>
              <a:t> = { 0</a:t>
            </a:r>
            <a:r>
              <a:rPr lang="en-US" altLang="zh-CN" sz="2200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20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200" smtClean="0">
                <a:latin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sz="22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200" smtClean="0">
                <a:latin typeface="Times New Roman" panose="02020603050405020304" pitchFamily="18" charset="0"/>
                <a:sym typeface="Symbol" panose="05050102010706020507" pitchFamily="18" charset="2"/>
              </a:rPr>
              <a:t>  0 }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zh-CN" altLang="en-US" sz="2400" smtClean="0"/>
              <a:t>算法描述</a:t>
            </a:r>
          </a:p>
          <a:p>
            <a:pPr marL="952500" lvl="1" indent="-495300" eaLnBrk="1" hangingPunct="1">
              <a:lnSpc>
                <a:spcPct val="80000"/>
              </a:lnSpc>
              <a:buFontTx/>
              <a:buAutoNum type="arabicParenR"/>
            </a:pPr>
            <a:r>
              <a:rPr lang="zh-CN" altLang="en-US" sz="2200" smtClean="0"/>
              <a:t>令状态变量</a:t>
            </a:r>
            <a:r>
              <a:rPr lang="en-US" altLang="zh-CN" sz="2200" smtClean="0"/>
              <a:t>s = 0</a:t>
            </a:r>
            <a:r>
              <a:rPr lang="zh-CN" altLang="en-US" sz="2200" smtClean="0"/>
              <a:t>，</a:t>
            </a:r>
          </a:p>
          <a:p>
            <a:pPr marL="952500" lvl="1" indent="-495300" eaLnBrk="1" hangingPunct="1">
              <a:lnSpc>
                <a:spcPct val="80000"/>
              </a:lnSpc>
              <a:buFontTx/>
              <a:buAutoNum type="arabicParenR"/>
            </a:pPr>
            <a:r>
              <a:rPr lang="zh-CN" altLang="en-US" sz="2200" smtClean="0"/>
              <a:t>从左向右读入符号，重复以下动作：</a:t>
            </a:r>
          </a:p>
          <a:p>
            <a:pPr marL="952500" lvl="1" indent="-495300" eaLnBrk="1" hangingPunct="1">
              <a:lnSpc>
                <a:spcPct val="80000"/>
              </a:lnSpc>
              <a:buFontTx/>
              <a:buAutoNum type="arabicParenR"/>
            </a:pPr>
            <a:r>
              <a:rPr lang="zh-CN" altLang="en-US" sz="2200" smtClean="0"/>
              <a:t>如果</a:t>
            </a:r>
            <a:r>
              <a:rPr lang="en-US" altLang="zh-CN" sz="2200" smtClean="0"/>
              <a:t>s == 0</a:t>
            </a:r>
            <a:r>
              <a:rPr lang="zh-CN" altLang="en-US" sz="2200" smtClean="0"/>
              <a:t>，那么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3.1 </a:t>
            </a:r>
            <a:r>
              <a:rPr lang="zh-CN" altLang="en-US" sz="2000" smtClean="0"/>
              <a:t>如果</a:t>
            </a:r>
            <a:r>
              <a:rPr lang="en-US" altLang="zh-CN" sz="2000" smtClean="0"/>
              <a:t>a</a:t>
            </a:r>
            <a:r>
              <a:rPr lang="zh-CN" altLang="en-US" sz="2000" smtClean="0"/>
              <a:t>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，则压入</a:t>
            </a:r>
            <a:r>
              <a:rPr lang="en-US" altLang="zh-CN" sz="2000" smtClean="0"/>
              <a:t>0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3.2 </a:t>
            </a:r>
            <a:r>
              <a:rPr lang="zh-CN" altLang="en-US" sz="2000" smtClean="0"/>
              <a:t>如果</a:t>
            </a:r>
            <a:r>
              <a:rPr lang="en-US" altLang="zh-CN" sz="2000" smtClean="0"/>
              <a:t>a</a:t>
            </a:r>
            <a:r>
              <a:rPr lang="zh-CN" altLang="en-US" sz="2000" smtClean="0"/>
              <a:t>为</a:t>
            </a:r>
            <a:r>
              <a:rPr lang="en-US" altLang="zh-CN" sz="2000" smtClean="0"/>
              <a:t>1</a:t>
            </a:r>
            <a:r>
              <a:rPr lang="zh-CN" altLang="en-US" sz="2000" smtClean="0"/>
              <a:t>，则弹出一个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，且令</a:t>
            </a:r>
            <a:r>
              <a:rPr lang="en-US" altLang="zh-CN" sz="2000" smtClean="0"/>
              <a:t>s = 1</a:t>
            </a:r>
          </a:p>
          <a:p>
            <a:pPr marL="952500" lvl="1" indent="-495300" eaLnBrk="1" hangingPunct="1">
              <a:lnSpc>
                <a:spcPct val="80000"/>
              </a:lnSpc>
              <a:buFontTx/>
              <a:buAutoNum type="arabicParenR"/>
            </a:pPr>
            <a:r>
              <a:rPr lang="zh-CN" altLang="en-US" sz="2200" smtClean="0"/>
              <a:t>如果</a:t>
            </a:r>
            <a:r>
              <a:rPr lang="en-US" altLang="zh-CN" sz="2200" smtClean="0"/>
              <a:t>s == 1</a:t>
            </a:r>
            <a:r>
              <a:rPr lang="zh-CN" altLang="en-US" sz="2200" smtClean="0"/>
              <a:t>，那么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4.1 </a:t>
            </a:r>
            <a:r>
              <a:rPr lang="zh-CN" altLang="en-US" sz="2000" smtClean="0"/>
              <a:t>如果</a:t>
            </a:r>
            <a:r>
              <a:rPr lang="en-US" altLang="zh-CN" sz="2000" smtClean="0"/>
              <a:t>a</a:t>
            </a:r>
            <a:r>
              <a:rPr lang="zh-CN" altLang="en-US" sz="2000" smtClean="0"/>
              <a:t>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，则</a:t>
            </a:r>
            <a:r>
              <a:rPr lang="en-US" altLang="zh-CN" sz="2000" smtClean="0"/>
              <a:t>ERROR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4.2 </a:t>
            </a:r>
            <a:r>
              <a:rPr lang="zh-CN" altLang="en-US" sz="2000" smtClean="0"/>
              <a:t>如果</a:t>
            </a:r>
            <a:r>
              <a:rPr lang="en-US" altLang="zh-CN" sz="2000" smtClean="0"/>
              <a:t>a</a:t>
            </a:r>
            <a:r>
              <a:rPr lang="zh-CN" altLang="en-US" sz="2000" smtClean="0"/>
              <a:t>为</a:t>
            </a:r>
            <a:r>
              <a:rPr lang="en-US" altLang="zh-CN" sz="2000" smtClean="0"/>
              <a:t>1</a:t>
            </a:r>
            <a:r>
              <a:rPr lang="zh-CN" altLang="en-US" sz="2000" smtClean="0"/>
              <a:t>，则弹出一个</a:t>
            </a:r>
            <a:r>
              <a:rPr lang="en-US" altLang="zh-CN" sz="2000" smtClean="0"/>
              <a:t>0</a:t>
            </a:r>
          </a:p>
          <a:p>
            <a:pPr marL="952500" lvl="1" indent="-495300" eaLnBrk="1" hangingPunct="1">
              <a:lnSpc>
                <a:spcPct val="80000"/>
              </a:lnSpc>
              <a:buFontTx/>
              <a:buAutoNum type="arabicParenR"/>
            </a:pPr>
            <a:r>
              <a:rPr lang="zh-CN" altLang="en-US" sz="2200" smtClean="0"/>
              <a:t>如果输入结束，那么</a:t>
            </a:r>
            <a:r>
              <a:rPr lang="en-US" altLang="zh-CN" sz="2200" smtClean="0"/>
              <a:t>s == 1</a:t>
            </a:r>
            <a:r>
              <a:rPr lang="zh-CN" altLang="en-US" sz="2200" smtClean="0"/>
              <a:t>则接受，否则拒绝。</a:t>
            </a:r>
          </a:p>
          <a:p>
            <a:pPr marL="952500" lvl="1" indent="-495300" eaLnBrk="1" hangingPunct="1">
              <a:lnSpc>
                <a:spcPct val="80000"/>
              </a:lnSpc>
            </a:pPr>
            <a:endParaRPr lang="zh-CN" altLang="en-US" sz="2200" smtClean="0"/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4040188" y="3262313"/>
            <a:ext cx="3817937" cy="555625"/>
          </a:xfrm>
          <a:prstGeom prst="wedgeRectCallout">
            <a:avLst>
              <a:gd name="adj1" fmla="val -43764"/>
              <a:gd name="adj2" fmla="val 1377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如果空栈则</a:t>
            </a:r>
            <a:r>
              <a:rPr lang="en-US" altLang="zh-CN" sz="240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4141788" y="4160838"/>
            <a:ext cx="3817937" cy="555625"/>
          </a:xfrm>
          <a:prstGeom prst="wedgeRectCallout">
            <a:avLst>
              <a:gd name="adj1" fmla="val -43764"/>
              <a:gd name="adj2" fmla="val 1377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如果空栈则</a:t>
            </a:r>
            <a:r>
              <a:rPr lang="en-US" altLang="zh-CN" sz="240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4891088" y="6302375"/>
            <a:ext cx="3817937" cy="555625"/>
          </a:xfrm>
          <a:prstGeom prst="wedgeRectCallout">
            <a:avLst>
              <a:gd name="adj1" fmla="val -34282"/>
              <a:gd name="adj2" fmla="val -156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而且栈为空栈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12" grpId="0" animBg="1"/>
      <p:bldP spid="68613" grpId="0" animBg="1"/>
      <p:bldP spid="686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</a:p>
          <a:p>
            <a:pPr lvl="1" eaLnBrk="1" hangingPunct="1"/>
            <a:r>
              <a:rPr lang="en-US" altLang="zh-CN" smtClean="0"/>
              <a:t>1. S’ </a:t>
            </a:r>
            <a:r>
              <a:rPr lang="en-US" altLang="zh-CN" smtClean="0">
                <a:sym typeface="Symbol" panose="05050102010706020507" pitchFamily="18" charset="2"/>
              </a:rPr>
              <a:t> E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2. E </a:t>
            </a:r>
            <a:r>
              <a:rPr lang="en-US" altLang="zh-CN" smtClean="0">
                <a:sym typeface="Symbol" panose="05050102010706020507" pitchFamily="18" charset="2"/>
              </a:rPr>
              <a:t> aB 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3. </a:t>
            </a:r>
            <a:r>
              <a:rPr lang="en-US" altLang="zh-CN" smtClean="0"/>
              <a:t>E </a:t>
            </a:r>
            <a:r>
              <a:rPr lang="en-US" altLang="zh-CN" smtClean="0">
                <a:sym typeface="Symbol" panose="05050102010706020507" pitchFamily="18" charset="2"/>
              </a:rPr>
              <a:t> bA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4. A  cA 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5. A  d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6. B  cB 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7. B  d</a:t>
            </a:r>
          </a:p>
        </p:txBody>
      </p:sp>
    </p:spTree>
    <p:extLst>
      <p:ext uri="{BB962C8B-B14F-4D97-AF65-F5344CB8AC3E}">
        <p14:creationId xmlns:p14="http://schemas.microsoft.com/office/powerpoint/2010/main" val="32104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LR(0)</a:t>
            </a:r>
            <a:r>
              <a:rPr lang="zh-CN" altLang="en-US" smtClean="0"/>
              <a:t>分析方法中的冲突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项目类型：</a:t>
            </a:r>
          </a:p>
          <a:p>
            <a:pPr lvl="2" eaLnBrk="1" hangingPunct="1"/>
            <a:r>
              <a:rPr lang="zh-CN" altLang="en-US" smtClean="0">
                <a:sym typeface="Symbol" panose="05050102010706020507" pitchFamily="18" charset="2"/>
              </a:rPr>
              <a:t>归约项目，形如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 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</a:t>
            </a:r>
          </a:p>
          <a:p>
            <a:pPr lvl="2" eaLnBrk="1" hangingPunct="1"/>
            <a:r>
              <a:rPr lang="zh-CN" altLang="en-US" smtClean="0">
                <a:sym typeface="Symbol" panose="05050102010706020507" pitchFamily="18" charset="2"/>
              </a:rPr>
              <a:t>移入项目，形如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 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</a:t>
            </a:r>
            <a:r>
              <a:rPr lang="en-US" altLang="zh-CN" i="1" smtClean="0">
                <a:sym typeface="Symbol" panose="05050102010706020507" pitchFamily="18" charset="2"/>
              </a:rPr>
              <a:t>X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endParaRPr lang="en-US" altLang="zh-CN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归约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与</a:t>
            </a:r>
            <a:r>
              <a:rPr lang="zh-CN" altLang="en-US" smtClean="0">
                <a:sym typeface="Symbol" panose="05050102010706020507" pitchFamily="18" charset="2"/>
              </a:rPr>
              <a:t>归约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的冲突</a:t>
            </a:r>
          </a:p>
          <a:p>
            <a:pPr lvl="2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一个状态（项目集）中包含多个</a:t>
            </a:r>
            <a:r>
              <a:rPr lang="zh-CN" altLang="en-US" smtClean="0">
                <a:sym typeface="Symbol" panose="05050102010706020507" pitchFamily="18" charset="2"/>
              </a:rPr>
              <a:t>归约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项目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移入与</a:t>
            </a:r>
            <a:r>
              <a:rPr lang="zh-CN" altLang="en-US" smtClean="0">
                <a:sym typeface="Symbol" panose="05050102010706020507" pitchFamily="18" charset="2"/>
              </a:rPr>
              <a:t>归约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的冲突</a:t>
            </a:r>
          </a:p>
          <a:p>
            <a:pPr lvl="2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一个状态中同时包含</a:t>
            </a:r>
            <a:r>
              <a:rPr lang="zh-CN" altLang="en-US" smtClean="0">
                <a:sym typeface="Symbol" panose="05050102010706020507" pitchFamily="18" charset="2"/>
              </a:rPr>
              <a:t>归约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项目与移入项目</a:t>
            </a:r>
          </a:p>
        </p:txBody>
      </p:sp>
    </p:spTree>
    <p:extLst>
      <p:ext uri="{BB962C8B-B14F-4D97-AF65-F5344CB8AC3E}">
        <p14:creationId xmlns:p14="http://schemas.microsoft.com/office/powerpoint/2010/main" val="15019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CN" dirty="0" smtClean="0"/>
              <a:t>LR(0)</a:t>
            </a:r>
            <a:r>
              <a:rPr lang="zh-CN" altLang="en-US" dirty="0" smtClean="0"/>
              <a:t>分析器的运行</a:t>
            </a:r>
          </a:p>
          <a:p>
            <a:pPr marL="457200" lvl="1" indent="0" eaLnBrk="1" hangingPunct="1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1. </a:t>
            </a:r>
            <a:r>
              <a:rPr lang="zh-CN" altLang="en-US" dirty="0" smtClean="0">
                <a:sym typeface="Symbol" panose="05050102010706020507" pitchFamily="18" charset="2"/>
              </a:rPr>
              <a:t>压入初始状态：</a:t>
            </a:r>
            <a:r>
              <a:rPr lang="zh-CN" altLang="en-US" i="1" dirty="0" smtClean="0">
                <a:sym typeface="Symbol" panose="05050102010706020507" pitchFamily="18" charset="2"/>
              </a:rPr>
              <a:t> </a:t>
            </a:r>
            <a:r>
              <a:rPr lang="en-US" altLang="zh-CN" dirty="0" smtClean="0">
                <a:sym typeface="Symbol" panose="05050102010706020507" pitchFamily="18" charset="2"/>
              </a:rPr>
              <a:t>-</a:t>
            </a:r>
            <a:r>
              <a:rPr lang="en-US" altLang="zh-CN" i="1" dirty="0" smtClean="0">
                <a:sym typeface="Symbol" panose="05050102010706020507" pitchFamily="18" charset="2"/>
              </a:rPr>
              <a:t>Closure</a:t>
            </a:r>
            <a:r>
              <a:rPr lang="en-AU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’ </a:t>
            </a:r>
            <a:r>
              <a:rPr lang="en-US" altLang="zh-CN" dirty="0" smtClean="0">
                <a:sym typeface="Symbol" panose="05050102010706020507" pitchFamily="18" charset="2"/>
              </a:rPr>
              <a:t> </a:t>
            </a:r>
            <a:r>
              <a:rPr lang="en-US" altLang="zh-CN" i="1" dirty="0" smtClean="0">
                <a:sym typeface="Symbol" panose="05050102010706020507" pitchFamily="18" charset="2"/>
              </a:rPr>
              <a:t>S</a:t>
            </a:r>
            <a:r>
              <a:rPr lang="en-AU" altLang="zh-CN" dirty="0" smtClean="0"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ym typeface="Symbol" panose="05050102010706020507" pitchFamily="18" charset="2"/>
              </a:rPr>
              <a:t>；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2. </a:t>
            </a:r>
            <a:r>
              <a:rPr lang="zh-CN" altLang="en-US" dirty="0" smtClean="0">
                <a:sym typeface="Symbol" panose="05050102010706020507" pitchFamily="18" charset="2"/>
              </a:rPr>
              <a:t>如果栈顶状态为归约项目，则归约，否则：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dirty="0" smtClean="0">
                <a:sym typeface="Symbol" panose="05050102010706020507" pitchFamily="18" charset="2"/>
              </a:rPr>
              <a:t>2.1 </a:t>
            </a:r>
            <a:r>
              <a:rPr lang="zh-CN" altLang="en-US" dirty="0" smtClean="0">
                <a:sym typeface="Symbol" panose="05050102010706020507" pitchFamily="18" charset="2"/>
              </a:rPr>
              <a:t>如果当前状态接受输入符号，则移入当前输入符号；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dirty="0" smtClean="0">
                <a:sym typeface="Symbol" panose="05050102010706020507" pitchFamily="18" charset="2"/>
              </a:rPr>
              <a:t>2.2 </a:t>
            </a:r>
            <a:r>
              <a:rPr lang="zh-CN" altLang="en-US" dirty="0" smtClean="0">
                <a:sym typeface="Symbol" panose="05050102010706020507" pitchFamily="18" charset="2"/>
              </a:rPr>
              <a:t>否则报错；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3. </a:t>
            </a:r>
            <a:r>
              <a:rPr lang="zh-CN" altLang="en-US" dirty="0" smtClean="0">
                <a:sym typeface="Symbol" panose="05050102010706020507" pitchFamily="18" charset="2"/>
              </a:rPr>
              <a:t>如果</a:t>
            </a:r>
            <a:r>
              <a:rPr lang="en-AU" altLang="zh-CN" dirty="0" smtClean="0">
                <a:sym typeface="Symbol" panose="05050102010706020507" pitchFamily="18" charset="2"/>
              </a:rPr>
              <a:t>S</a:t>
            </a:r>
            <a:r>
              <a:rPr lang="zh-CN" altLang="en-US" dirty="0" smtClean="0">
                <a:sym typeface="Symbol" panose="05050102010706020507" pitchFamily="18" charset="2"/>
              </a:rPr>
              <a:t>被归约为</a:t>
            </a:r>
            <a:r>
              <a:rPr lang="en-AU" altLang="zh-CN" dirty="0" smtClean="0">
                <a:sym typeface="Symbol" panose="05050102010706020507" pitchFamily="18" charset="2"/>
              </a:rPr>
              <a:t>S’</a:t>
            </a:r>
            <a:r>
              <a:rPr lang="zh-CN" altLang="en-US" dirty="0" smtClean="0">
                <a:sym typeface="Symbol" panose="05050102010706020507" pitchFamily="18" charset="2"/>
              </a:rPr>
              <a:t>，且输入结束，则接受输入串，否则报错；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4. </a:t>
            </a:r>
            <a:r>
              <a:rPr lang="en-AU" altLang="zh-CN" dirty="0" err="1" smtClean="0">
                <a:sym typeface="Symbol" panose="05050102010706020507" pitchFamily="18" charset="2"/>
              </a:rPr>
              <a:t>Goto</a:t>
            </a:r>
            <a:r>
              <a:rPr lang="en-AU" altLang="zh-CN" dirty="0" smtClean="0">
                <a:sym typeface="Symbol" panose="05050102010706020507" pitchFamily="18" charset="2"/>
              </a:rPr>
              <a:t> 2</a:t>
            </a:r>
            <a:r>
              <a:rPr lang="zh-CN" altLang="en-US" dirty="0" smtClean="0">
                <a:sym typeface="Symbol" panose="05050102010706020507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0338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9188"/>
            <a:ext cx="8229600" cy="63752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预测分析表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86882" y="2606734"/>
          <a:ext cx="5085080" cy="262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208280"/>
              </a:tblGrid>
              <a:tr h="52595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595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accent2"/>
                          </a:solidFill>
                        </a:rPr>
                        <a:t>I0</a:t>
                      </a:r>
                      <a:endParaRPr lang="en-A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52595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accent2"/>
                          </a:solidFill>
                        </a:rPr>
                        <a:t>I1</a:t>
                      </a:r>
                      <a:endParaRPr lang="en-A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52595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accent2"/>
                          </a:solidFill>
                        </a:rPr>
                        <a:t>I2</a:t>
                      </a:r>
                      <a:endParaRPr lang="en-A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52595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accent2"/>
                          </a:solidFill>
                        </a:rPr>
                        <a:t>I3</a:t>
                      </a:r>
                      <a:endParaRPr lang="en-A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75717" y="2612412"/>
          <a:ext cx="3011084" cy="2612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771"/>
                <a:gridCol w="752771"/>
                <a:gridCol w="752771"/>
                <a:gridCol w="752771"/>
              </a:tblGrid>
              <a:tr h="52254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  <a:tr h="522546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mtClean="0"/>
                        <a:t>s1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22546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22546">
                <a:tc>
                  <a:txBody>
                    <a:bodyPr/>
                    <a:lstStyle/>
                    <a:p>
                      <a:r>
                        <a:rPr lang="en-AU" dirty="0" smtClean="0"/>
                        <a:t>s1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522546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68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4.5.2 LR(0)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214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LR(0)</a:t>
            </a:r>
            <a:r>
              <a:rPr lang="zh-CN" altLang="en-US" dirty="0" smtClean="0"/>
              <a:t>分析预测分析表的生成</a:t>
            </a:r>
          </a:p>
          <a:p>
            <a:pPr lvl="1" eaLnBrk="1" hangingPunct="1"/>
            <a:r>
              <a:rPr lang="zh-CN" altLang="en-US" dirty="0" smtClean="0">
                <a:sym typeface="Symbol" panose="05050102010706020507" pitchFamily="18" charset="2"/>
              </a:rPr>
              <a:t>归约状态</a:t>
            </a:r>
            <a:r>
              <a:rPr lang="en-AU" altLang="zh-CN" i="1" dirty="0" smtClean="0">
                <a:sym typeface="Symbol" panose="05050102010706020507" pitchFamily="18" charset="2"/>
              </a:rPr>
              <a:t>i</a:t>
            </a:r>
            <a:r>
              <a:rPr lang="en-AU" altLang="zh-CN" dirty="0" smtClean="0">
                <a:sym typeface="Symbol" panose="05050102010706020507" pitchFamily="18" charset="2"/>
              </a:rPr>
              <a:t>: </a:t>
            </a:r>
            <a:r>
              <a:rPr lang="en-US" altLang="zh-CN" i="1" dirty="0" smtClean="0"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  </a:t>
            </a:r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 [</a:t>
            </a:r>
            <a:r>
              <a:rPr lang="en-US" altLang="zh-CN" i="1" dirty="0" smtClean="0"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ym typeface="Symbol" panose="05050102010706020507" pitchFamily="18" charset="2"/>
              </a:rPr>
              <a:t>]</a:t>
            </a:r>
          </a:p>
          <a:p>
            <a:pPr lvl="2" eaLnBrk="1" hangingPunct="1"/>
            <a:r>
              <a:rPr lang="zh-CN" altLang="en-US" dirty="0" smtClean="0">
                <a:sym typeface="Symbol" panose="05050102010706020507" pitchFamily="18" charset="2"/>
              </a:rPr>
              <a:t>在第</a:t>
            </a:r>
            <a:r>
              <a:rPr lang="en-AU" altLang="zh-CN" dirty="0" err="1" smtClean="0">
                <a:sym typeface="Symbol" panose="05050102010706020507" pitchFamily="18" charset="2"/>
              </a:rPr>
              <a:t>i</a:t>
            </a:r>
            <a:r>
              <a:rPr lang="zh-CN" altLang="en-US" dirty="0" smtClean="0">
                <a:sym typeface="Symbol" panose="05050102010706020507" pitchFamily="18" charset="2"/>
              </a:rPr>
              <a:t>行的所有单元格上填上</a:t>
            </a:r>
            <a:r>
              <a:rPr lang="en-AU" altLang="zh-CN" i="1" dirty="0" err="1" smtClean="0">
                <a:sym typeface="Symbol" panose="05050102010706020507" pitchFamily="18" charset="2"/>
              </a:rPr>
              <a:t>r</a:t>
            </a:r>
            <a:r>
              <a:rPr lang="en-AU" altLang="zh-CN" i="1" baseline="-25000" dirty="0" err="1" smtClean="0">
                <a:sym typeface="Symbol" panose="05050102010706020507" pitchFamily="18" charset="2"/>
              </a:rPr>
              <a:t>m</a:t>
            </a:r>
            <a:endParaRPr lang="en-US" altLang="zh-CN" i="1" baseline="-25000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 smtClean="0">
                <a:sym typeface="Symbol" panose="05050102010706020507" pitchFamily="18" charset="2"/>
              </a:rPr>
              <a:t>移入状态</a:t>
            </a:r>
            <a:r>
              <a:rPr lang="en-AU" altLang="zh-CN" i="1" dirty="0" smtClean="0">
                <a:sym typeface="Symbol" panose="05050102010706020507" pitchFamily="18" charset="2"/>
              </a:rPr>
              <a:t>i</a:t>
            </a:r>
            <a:r>
              <a:rPr lang="en-AU" altLang="zh-CN" dirty="0" smtClean="0">
                <a:sym typeface="Symbol" panose="05050102010706020507" pitchFamily="18" charset="2"/>
              </a:rPr>
              <a:t>: </a:t>
            </a:r>
            <a:r>
              <a:rPr lang="en-US" altLang="zh-CN" i="1" dirty="0" smtClean="0"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  </a:t>
            </a:r>
            <a:r>
              <a:rPr lang="en-US" altLang="zh-CN" i="1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 smtClean="0">
                <a:sym typeface="Symbol" panose="05050102010706020507" pitchFamily="18" charset="2"/>
              </a:rPr>
              <a:t>X</a:t>
            </a:r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, j</a:t>
            </a:r>
            <a:r>
              <a:rPr lang="en-US" altLang="zh-CN" dirty="0" smtClean="0"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  </a:t>
            </a:r>
            <a:r>
              <a:rPr lang="en-US" altLang="zh-CN" i="1" dirty="0" smtClean="0">
                <a:sym typeface="Symbol" panose="05050102010706020507" pitchFamily="18" charset="2"/>
              </a:rPr>
              <a:t>X</a:t>
            </a:r>
            <a:r>
              <a:rPr lang="en-US" altLang="zh-CN" dirty="0" smtClean="0">
                <a:sym typeface="Symbol" panose="05050102010706020507" pitchFamily="18" charset="2"/>
              </a:rPr>
              <a:t></a:t>
            </a:r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endParaRPr lang="en-US" altLang="zh-CN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dirty="0" smtClean="0">
                <a:sym typeface="Symbol" panose="05050102010706020507" pitchFamily="18" charset="2"/>
              </a:rPr>
              <a:t>在第</a:t>
            </a:r>
            <a:r>
              <a:rPr lang="en-AU" altLang="zh-CN" i="1" dirty="0" err="1" smtClean="0">
                <a:sym typeface="Symbol" panose="05050102010706020507" pitchFamily="18" charset="2"/>
              </a:rPr>
              <a:t>i</a:t>
            </a:r>
            <a:r>
              <a:rPr lang="zh-CN" altLang="en-US" dirty="0" smtClean="0">
                <a:sym typeface="Symbol" panose="05050102010706020507" pitchFamily="18" charset="2"/>
              </a:rPr>
              <a:t>行第</a:t>
            </a:r>
            <a:r>
              <a:rPr lang="en-AU" altLang="zh-CN" i="1" dirty="0" smtClean="0"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sym typeface="Symbol" panose="05050102010706020507" pitchFamily="18" charset="2"/>
              </a:rPr>
              <a:t>列填上</a:t>
            </a:r>
            <a:r>
              <a:rPr lang="en-AU" altLang="zh-CN" i="1" dirty="0" err="1" smtClean="0">
                <a:sym typeface="Symbol" panose="05050102010706020507" pitchFamily="18" charset="2"/>
              </a:rPr>
              <a:t>s</a:t>
            </a:r>
            <a:r>
              <a:rPr lang="en-AU" altLang="zh-CN" i="1" baseline="-25000" dirty="0" err="1" smtClean="0">
                <a:sym typeface="Symbol" panose="05050102010706020507" pitchFamily="18" charset="2"/>
              </a:rPr>
              <a:t>j</a:t>
            </a:r>
            <a:endParaRPr lang="en-AU" altLang="zh-CN" i="1" baseline="-25000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 smtClean="0">
                <a:sym typeface="Symbol" panose="05050102010706020507" pitchFamily="18" charset="2"/>
              </a:rPr>
              <a:t>其它空白处为错误</a:t>
            </a:r>
          </a:p>
        </p:txBody>
      </p:sp>
    </p:spTree>
    <p:extLst>
      <p:ext uri="{BB962C8B-B14F-4D97-AF65-F5344CB8AC3E}">
        <p14:creationId xmlns:p14="http://schemas.microsoft.com/office/powerpoint/2010/main" val="27072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4.5.3 SLR(1)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400" smtClean="0"/>
              <a:t>例</a:t>
            </a:r>
          </a:p>
          <a:p>
            <a:pPr lvl="1" eaLnBrk="1" hangingPunct="1"/>
            <a:r>
              <a:rPr lang="en-US" altLang="zh-CN" sz="2200" smtClean="0"/>
              <a:t>E </a:t>
            </a:r>
            <a:r>
              <a:rPr lang="en-US" altLang="zh-CN" sz="2200" smtClean="0">
                <a:sym typeface="Symbol" panose="05050102010706020507" pitchFamily="18" charset="2"/>
              </a:rPr>
              <a:t> E + T | T</a:t>
            </a:r>
          </a:p>
          <a:p>
            <a:pPr lvl="1" eaLnBrk="1" hangingPunct="1"/>
            <a:r>
              <a:rPr lang="en-US" altLang="zh-CN" sz="2200" smtClean="0">
                <a:sym typeface="Symbol" panose="05050102010706020507" pitchFamily="18" charset="2"/>
              </a:rPr>
              <a:t>T  T * F | F</a:t>
            </a:r>
          </a:p>
          <a:p>
            <a:pPr lvl="1" eaLnBrk="1" hangingPunct="1"/>
            <a:r>
              <a:rPr lang="en-US" altLang="zh-CN" sz="2200" smtClean="0">
                <a:sym typeface="Symbol" panose="05050102010706020507" pitchFamily="18" charset="2"/>
              </a:rPr>
              <a:t>F  (E) | i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32125" y="2971800"/>
          <a:ext cx="5805488" cy="307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2589597" imgH="1369996" progId="Visio.Drawing.11">
                  <p:embed/>
                </p:oleObj>
              </mc:Choice>
              <mc:Fallback>
                <p:oleObj name="Visio" r:id="rId3" imgW="2589597" imgH="13699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2971800"/>
                        <a:ext cx="5805488" cy="307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7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4.5.3 SLR(1)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SLR(1)</a:t>
            </a:r>
            <a:r>
              <a:rPr lang="zh-CN" altLang="en-US" smtClean="0"/>
              <a:t>方法的基本思路</a:t>
            </a:r>
          </a:p>
          <a:p>
            <a:pPr lvl="1" eaLnBrk="1" hangingPunct="1"/>
            <a:r>
              <a:rPr lang="zh-CN" altLang="en-US" smtClean="0"/>
              <a:t>在某一个产生式右部出现时，在输入中向前看一个符号，以辅助句柄的判断；</a:t>
            </a:r>
          </a:p>
          <a:p>
            <a:pPr lvl="1" eaLnBrk="1" hangingPunct="1"/>
            <a:r>
              <a:rPr lang="zh-CN" altLang="en-US" smtClean="0"/>
              <a:t>如果输入符号为</a:t>
            </a:r>
            <a:r>
              <a:rPr lang="en-US" altLang="zh-CN" i="1" smtClean="0"/>
              <a:t>a</a:t>
            </a:r>
            <a:r>
              <a:rPr lang="zh-CN" altLang="en-US" smtClean="0"/>
              <a:t>，产生式</a:t>
            </a:r>
            <a:r>
              <a:rPr lang="en-US" altLang="zh-CN" i="1" smtClean="0"/>
              <a:t>A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zh-CN" altLang="en-US" smtClean="0">
                <a:sym typeface="Symbol" panose="05050102010706020507" pitchFamily="18" charset="2"/>
              </a:rPr>
              <a:t>出现在栈顶，那么当</a:t>
            </a:r>
            <a:r>
              <a:rPr lang="en-US" altLang="zh-CN" i="1" smtClean="0">
                <a:sym typeface="Symbol" panose="05050102010706020507" pitchFamily="18" charset="2"/>
              </a:rPr>
              <a:t>a </a:t>
            </a:r>
            <a:r>
              <a:rPr lang="en-US" altLang="zh-CN" smtClean="0">
                <a:sym typeface="Symbol" panose="05050102010706020507" pitchFamily="18" charset="2"/>
              </a:rPr>
              <a:t> FOLLOW(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的时候，认为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zh-CN" altLang="en-US" smtClean="0">
                <a:sym typeface="Symbol" panose="05050102010706020507" pitchFamily="18" charset="2"/>
              </a:rPr>
              <a:t>为句柄。</a:t>
            </a:r>
          </a:p>
          <a:p>
            <a:pPr lvl="1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3754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4.5.4 LR(1)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2138" cy="1336675"/>
          </a:xfrm>
        </p:spPr>
        <p:txBody>
          <a:bodyPr/>
          <a:lstStyle/>
          <a:p>
            <a:pPr marL="0" indent="0" eaLnBrk="1" hangingPunct="1"/>
            <a:r>
              <a:rPr lang="en-US" altLang="zh-CN" sz="2400" smtClean="0"/>
              <a:t>SLR(1)</a:t>
            </a:r>
            <a:r>
              <a:rPr lang="zh-CN" altLang="en-US" sz="2400" smtClean="0"/>
              <a:t>的局限：</a:t>
            </a:r>
          </a:p>
          <a:p>
            <a:pPr lvl="1" eaLnBrk="1" hangingPunct="1"/>
            <a:r>
              <a:rPr lang="en-US" altLang="zh-CN" sz="2200" smtClean="0"/>
              <a:t>S </a:t>
            </a:r>
            <a:r>
              <a:rPr lang="en-US" altLang="zh-CN" sz="2200" smtClean="0">
                <a:sym typeface="Symbol" panose="05050102010706020507" pitchFamily="18" charset="2"/>
              </a:rPr>
              <a:t> aAd | bAc | aec | bed</a:t>
            </a:r>
          </a:p>
          <a:p>
            <a:pPr lvl="1" eaLnBrk="1" hangingPunct="1"/>
            <a:r>
              <a:rPr lang="en-US" altLang="zh-CN" sz="2200" smtClean="0">
                <a:sym typeface="Symbol" panose="05050102010706020507" pitchFamily="18" charset="2"/>
              </a:rPr>
              <a:t>A  e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14375" y="3230563"/>
          <a:ext cx="7842250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3705325" imgH="1406091" progId="Visio.Drawing.11">
                  <p:embed/>
                </p:oleObj>
              </mc:Choice>
              <mc:Fallback>
                <p:oleObj name="Visio" r:id="rId3" imgW="3705325" imgH="14060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230563"/>
                        <a:ext cx="7842250" cy="297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5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4.5.4 LR(1)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LR(1)</a:t>
            </a:r>
            <a:r>
              <a:rPr lang="zh-CN" altLang="en-US" smtClean="0"/>
              <a:t>方法的基本思路</a:t>
            </a:r>
          </a:p>
          <a:p>
            <a:pPr lvl="1" eaLnBrk="1" hangingPunct="1"/>
            <a:r>
              <a:rPr lang="en-US" altLang="zh-CN" smtClean="0"/>
              <a:t>SLR</a:t>
            </a:r>
            <a:r>
              <a:rPr lang="zh-CN" altLang="en-US" smtClean="0"/>
              <a:t>只有在产生式右部出现后才判断</a:t>
            </a:r>
            <a:r>
              <a:rPr lang="en-US" altLang="zh-CN" smtClean="0"/>
              <a:t>FOLLOW</a:t>
            </a:r>
            <a:r>
              <a:rPr lang="zh-CN" altLang="en-US" smtClean="0"/>
              <a:t>函数的约束关系，</a:t>
            </a:r>
            <a:r>
              <a:rPr lang="en-US" altLang="zh-CN" smtClean="0"/>
              <a:t>LR(1)</a:t>
            </a:r>
            <a:r>
              <a:rPr lang="zh-CN" altLang="en-US" smtClean="0"/>
              <a:t>试图在</a:t>
            </a:r>
            <a:r>
              <a:rPr lang="en-US" altLang="zh-CN" smtClean="0"/>
              <a:t>FA H</a:t>
            </a:r>
            <a:r>
              <a:rPr lang="zh-CN" altLang="en-US" smtClean="0"/>
              <a:t>运行的早期引入约束条件，及早避免一些“假”的句柄，从而减少冲突的可能；</a:t>
            </a:r>
          </a:p>
          <a:p>
            <a:pPr lvl="1" eaLnBrk="1" hangingPunct="1">
              <a:buFontTx/>
              <a:buNone/>
            </a:pPr>
            <a:endParaRPr lang="zh-CN" altLang="en-US" smtClean="0"/>
          </a:p>
          <a:p>
            <a:pPr lvl="1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4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4.5.4 LR(1)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LR(1)</a:t>
            </a:r>
            <a:r>
              <a:rPr lang="zh-CN" altLang="en-US" smtClean="0"/>
              <a:t>项目</a:t>
            </a:r>
          </a:p>
          <a:p>
            <a:pPr lvl="1" eaLnBrk="1" hangingPunct="1"/>
            <a:r>
              <a:rPr lang="en-US" altLang="zh-CN" smtClean="0"/>
              <a:t>LR(1)</a:t>
            </a:r>
            <a:r>
              <a:rPr lang="zh-CN" altLang="en-US" smtClean="0"/>
              <a:t>项目的一般形式为：</a:t>
            </a:r>
            <a:r>
              <a:rPr lang="en-US" altLang="zh-CN" i="1" smtClean="0"/>
              <a:t>A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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；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其含义：如果分析栈内为</a:t>
            </a:r>
            <a:r>
              <a:rPr lang="zh-CN" altLang="en-US" i="1" smtClean="0">
                <a:sym typeface="Symbol" panose="05050102010706020507" pitchFamily="18" charset="2"/>
              </a:rPr>
              <a:t></a:t>
            </a:r>
            <a:r>
              <a:rPr lang="zh-CN" altLang="en-US" smtClean="0">
                <a:sym typeface="Symbol" panose="05050102010706020507" pitchFamily="18" charset="2"/>
              </a:rPr>
              <a:t> ，且输入符号为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zh-CN" altLang="en-US" smtClean="0">
                <a:sym typeface="Symbol" panose="05050102010706020507" pitchFamily="18" charset="2"/>
              </a:rPr>
              <a:t>，那么</a:t>
            </a:r>
            <a:r>
              <a:rPr lang="zh-CN" altLang="en-US" i="1" smtClean="0">
                <a:sym typeface="Symbol" panose="05050102010706020507" pitchFamily="18" charset="2"/>
              </a:rPr>
              <a:t></a:t>
            </a:r>
            <a:r>
              <a:rPr lang="zh-CN" altLang="en-US" smtClean="0">
                <a:sym typeface="Symbol" panose="05050102010706020507" pitchFamily="18" charset="2"/>
              </a:rPr>
              <a:t>为一个句柄；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LR(1)</a:t>
            </a:r>
            <a:r>
              <a:rPr lang="zh-CN" altLang="en-US" smtClean="0">
                <a:sym typeface="Symbol" panose="05050102010706020507" pitchFamily="18" charset="2"/>
              </a:rPr>
              <a:t>的初始项目为：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smtClean="0">
                <a:sym typeface="Symbol" panose="05050102010706020507" pitchFamily="18" charset="2"/>
              </a:rPr>
              <a:t>’  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smtClean="0">
                <a:sym typeface="Symbol" panose="05050102010706020507" pitchFamily="18" charset="2"/>
              </a:rPr>
              <a:t>, $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buFontTx/>
              <a:buNone/>
            </a:pPr>
            <a:endParaRPr lang="zh-CN" altLang="en-US" smtClean="0"/>
          </a:p>
          <a:p>
            <a:pPr lvl="1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91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4.2 CFG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PDA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下推自动机的形式定义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一个</a:t>
            </a:r>
            <a:r>
              <a:rPr lang="en-US" altLang="zh-CN" smtClean="0"/>
              <a:t>PDA </a:t>
            </a:r>
            <a:r>
              <a:rPr lang="en-US" altLang="zh-CN" i="1" smtClean="0"/>
              <a:t>M</a:t>
            </a:r>
            <a:r>
              <a:rPr lang="en-US" altLang="zh-CN" smtClean="0"/>
              <a:t>=(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smtClean="0">
                <a:latin typeface="Symbol" panose="05050102010706020507" pitchFamily="18" charset="2"/>
              </a:rPr>
              <a:t>S</a:t>
            </a:r>
            <a:r>
              <a:rPr lang="en-US" altLang="zh-CN" smtClean="0"/>
              <a:t>, 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</a:t>
            </a:r>
            <a:r>
              <a:rPr lang="en-US" altLang="zh-CN" smtClean="0"/>
              <a:t>, 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anose="05050102010706020507" pitchFamily="18" charset="2"/>
              </a:rPr>
              <a:t>d</a:t>
            </a:r>
            <a:r>
              <a:rPr lang="en-US" altLang="zh-CN" smtClean="0"/>
              <a:t>,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)</a:t>
            </a:r>
            <a:r>
              <a:rPr lang="zh-CN" altLang="en-US" smtClean="0"/>
              <a:t>，其中：</a:t>
            </a:r>
          </a:p>
          <a:p>
            <a:pPr lvl="2" eaLnBrk="1" hangingPunct="1"/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zh-CN" altLang="en-US" smtClean="0">
                <a:sym typeface="Symbol" panose="05050102010706020507" pitchFamily="18" charset="2"/>
              </a:rPr>
              <a:t>为状态集</a:t>
            </a:r>
          </a:p>
          <a:p>
            <a:pPr lvl="2" eaLnBrk="1" hangingPunct="1"/>
            <a:r>
              <a:rPr lang="zh-CN" altLang="en-US" smtClean="0">
                <a:sym typeface="Symbol" panose="05050102010706020507" pitchFamily="18" charset="2"/>
              </a:rPr>
              <a:t>为字符集</a:t>
            </a:r>
          </a:p>
          <a:p>
            <a:pPr lvl="2" eaLnBrk="1" hangingPunct="1"/>
            <a:r>
              <a:rPr lang="zh-CN" altLang="en-US" smtClean="0">
                <a:sym typeface="Symbol" panose="05050102010706020507" pitchFamily="18" charset="2"/>
              </a:rPr>
              <a:t>为栈字符集</a:t>
            </a:r>
          </a:p>
          <a:p>
            <a:pPr lvl="2" eaLnBrk="1" hangingPunct="1"/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zh-CN" altLang="en-US" smtClean="0">
                <a:sym typeface="Symbol" panose="05050102010706020507" pitchFamily="18" charset="2"/>
              </a:rPr>
              <a:t>为初始状态</a:t>
            </a:r>
          </a:p>
          <a:p>
            <a:pPr lvl="2" eaLnBrk="1" hangingPunct="1"/>
            <a:r>
              <a:rPr lang="en-US" altLang="zh-CN" i="1" smtClean="0">
                <a:sym typeface="Symbol" panose="05050102010706020507" pitchFamily="18" charset="2"/>
              </a:rPr>
              <a:t>F</a:t>
            </a:r>
            <a:r>
              <a:rPr lang="en-US" altLang="zh-CN" smtClean="0">
                <a:sym typeface="Symbol" panose="05050102010706020507" pitchFamily="18" charset="2"/>
              </a:rPr>
              <a:t> 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zh-CN" altLang="en-US" smtClean="0">
                <a:sym typeface="Symbol" panose="05050102010706020507" pitchFamily="18" charset="2"/>
              </a:rPr>
              <a:t>为接受状态集</a:t>
            </a:r>
          </a:p>
          <a:p>
            <a:pPr lvl="2" eaLnBrk="1" hangingPunct="1"/>
            <a:r>
              <a:rPr lang="zh-CN" altLang="en-US" i="1" smtClean="0">
                <a:sym typeface="Symbol" panose="05050102010706020507" pitchFamily="18" charset="2"/>
              </a:rPr>
              <a:t></a:t>
            </a:r>
            <a:r>
              <a:rPr lang="zh-CN" altLang="en-US" smtClean="0">
                <a:sym typeface="Symbol" panose="05050102010706020507" pitchFamily="18" charset="2"/>
              </a:rPr>
              <a:t>：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smtClean="0">
                <a:sym typeface="Symbol" panose="05050102010706020507" pitchFamily="18" charset="2"/>
              </a:rPr>
              <a:t>  </a:t>
            </a:r>
            <a:r>
              <a:rPr lang="en-US" altLang="zh-CN" i="1" baseline="-25000" smtClean="0">
                <a:sym typeface="Symbol" panose="05050102010706020507" pitchFamily="18" charset="2"/>
              </a:rPr>
              <a:t></a:t>
            </a:r>
            <a:r>
              <a:rPr lang="en-US" altLang="zh-CN" smtClean="0">
                <a:sym typeface="Symbol" panose="05050102010706020507" pitchFamily="18" charset="2"/>
              </a:rPr>
              <a:t>  </a:t>
            </a:r>
            <a:r>
              <a:rPr lang="en-US" altLang="zh-CN" i="1" baseline="-25000" smtClean="0">
                <a:sym typeface="Symbol" panose="05050102010706020507" pitchFamily="18" charset="2"/>
              </a:rPr>
              <a:t></a:t>
            </a:r>
            <a:r>
              <a:rPr lang="en-US" altLang="zh-CN" smtClean="0">
                <a:sym typeface="Symbol" panose="05050102010706020507" pitchFamily="18" charset="2"/>
              </a:rPr>
              <a:t> 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(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smtClean="0">
                <a:sym typeface="Symbol" panose="05050102010706020507" pitchFamily="18" charset="2"/>
              </a:rPr>
              <a:t>  </a:t>
            </a:r>
            <a:r>
              <a:rPr lang="en-US" altLang="zh-CN" i="1" baseline="-25000" smtClean="0">
                <a:sym typeface="Symbol" panose="05050102010706020507" pitchFamily="18" charset="2"/>
              </a:rPr>
              <a:t>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  <a:r>
              <a:rPr lang="zh-CN" altLang="en-US" smtClean="0">
                <a:sym typeface="Symbol" panose="05050102010706020507" pitchFamily="18" charset="2"/>
              </a:rPr>
              <a:t>， </a:t>
            </a:r>
            <a:r>
              <a:rPr lang="zh-CN" altLang="en-US" i="1" baseline="-25000" smtClean="0">
                <a:sym typeface="Symbol" panose="05050102010706020507" pitchFamily="18" charset="2"/>
              </a:rPr>
              <a:t></a:t>
            </a:r>
            <a:r>
              <a:rPr lang="zh-CN" altLang="en-US" smtClean="0">
                <a:sym typeface="Symbol" panose="05050102010706020507" pitchFamily="18" charset="2"/>
              </a:rPr>
              <a:t> </a:t>
            </a:r>
            <a:r>
              <a:rPr lang="en-US" altLang="zh-CN" smtClean="0">
                <a:sym typeface="Symbol" panose="05050102010706020507" pitchFamily="18" charset="2"/>
              </a:rPr>
              <a:t>=   { </a:t>
            </a:r>
            <a:r>
              <a:rPr lang="en-US" altLang="zh-CN" i="1" smtClean="0">
                <a:sym typeface="Symbol" panose="05050102010706020507" pitchFamily="18" charset="2"/>
              </a:rPr>
              <a:t></a:t>
            </a:r>
            <a:r>
              <a:rPr lang="en-US" altLang="zh-CN" smtClean="0">
                <a:sym typeface="Symbol" panose="05050102010706020507" pitchFamily="18" charset="2"/>
              </a:rPr>
              <a:t> }</a:t>
            </a:r>
            <a:endParaRPr lang="en-US" altLang="en-US" i="1" smtClean="0">
              <a:sym typeface="Symbol" panose="05050102010706020507" pitchFamily="18" charset="2"/>
            </a:endParaRPr>
          </a:p>
          <a:p>
            <a:pPr lvl="1" eaLnBrk="1" hangingPunct="1"/>
            <a:endParaRPr lang="en-US" altLang="zh-CN" smtClean="0"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4.5.4 LR(1)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LR(1)</a:t>
            </a:r>
            <a:r>
              <a:rPr lang="zh-CN" altLang="en-US" smtClean="0"/>
              <a:t>项目的迁移规则</a:t>
            </a:r>
          </a:p>
          <a:p>
            <a:pPr lvl="1" eaLnBrk="1" hangingPunct="1"/>
            <a:r>
              <a:rPr lang="zh-CN" altLang="en-US" smtClean="0"/>
              <a:t>如果</a:t>
            </a:r>
            <a:r>
              <a:rPr lang="en-US" altLang="zh-CN" smtClean="0"/>
              <a:t>LR(1)</a:t>
            </a:r>
            <a:r>
              <a:rPr lang="zh-CN" altLang="en-US" smtClean="0"/>
              <a:t>项目</a:t>
            </a:r>
            <a:r>
              <a:rPr lang="en-US" altLang="zh-CN" smtClean="0"/>
              <a:t>I</a:t>
            </a:r>
            <a:r>
              <a:rPr lang="zh-CN" altLang="en-US" smtClean="0"/>
              <a:t>为：</a:t>
            </a:r>
            <a:r>
              <a:rPr lang="en-US" altLang="zh-CN" i="1" smtClean="0"/>
              <a:t>A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</a:t>
            </a:r>
            <a:r>
              <a:rPr lang="en-US" altLang="zh-CN" i="1" smtClean="0">
                <a:sym typeface="Symbol" panose="05050102010706020507" pitchFamily="18" charset="2"/>
              </a:rPr>
              <a:t>b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，项目</a:t>
            </a:r>
            <a:r>
              <a:rPr lang="en-US" altLang="zh-CN" smtClean="0">
                <a:sym typeface="Symbol" panose="05050102010706020507" pitchFamily="18" charset="2"/>
              </a:rPr>
              <a:t>I’</a:t>
            </a:r>
            <a:r>
              <a:rPr lang="zh-CN" altLang="en-US" smtClean="0">
                <a:sym typeface="Symbol" panose="05050102010706020507" pitchFamily="18" charset="2"/>
              </a:rPr>
              <a:t>为</a:t>
            </a:r>
            <a:r>
              <a:rPr lang="en-US" altLang="zh-CN" i="1" smtClean="0"/>
              <a:t>A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b</a:t>
            </a:r>
            <a:r>
              <a:rPr lang="en-US" altLang="zh-CN" smtClean="0">
                <a:sym typeface="Symbol" panose="05050102010706020507" pitchFamily="18" charset="2"/>
              </a:rPr>
              <a:t></a:t>
            </a:r>
            <a:r>
              <a:rPr lang="en-US" altLang="zh-CN" i="1" smtClean="0">
                <a:sym typeface="Symbol" panose="05050102010706020507" pitchFamily="18" charset="2"/>
              </a:rPr>
              <a:t>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，那么项目</a:t>
            </a:r>
            <a:r>
              <a:rPr lang="en-US" altLang="zh-CN" smtClean="0">
                <a:sym typeface="Symbol" panose="05050102010706020507" pitchFamily="18" charset="2"/>
              </a:rPr>
              <a:t>I</a:t>
            </a:r>
            <a:r>
              <a:rPr lang="zh-CN" altLang="en-US" smtClean="0">
                <a:sym typeface="Symbol" panose="05050102010706020507" pitchFamily="18" charset="2"/>
              </a:rPr>
              <a:t>接收输入</a:t>
            </a:r>
            <a:r>
              <a:rPr lang="en-US" altLang="zh-CN" smtClean="0">
                <a:sym typeface="Symbol" panose="05050102010706020507" pitchFamily="18" charset="2"/>
              </a:rPr>
              <a:t>b</a:t>
            </a:r>
            <a:r>
              <a:rPr lang="zh-CN" altLang="en-US" smtClean="0">
                <a:sym typeface="Symbol" panose="05050102010706020507" pitchFamily="18" charset="2"/>
              </a:rPr>
              <a:t>后迁移到项目</a:t>
            </a:r>
            <a:r>
              <a:rPr lang="en-US" altLang="zh-CN" smtClean="0">
                <a:sym typeface="Symbol" panose="05050102010706020507" pitchFamily="18" charset="2"/>
              </a:rPr>
              <a:t>I’</a:t>
            </a:r>
          </a:p>
          <a:p>
            <a:pPr lvl="1" eaLnBrk="1" hangingPunct="1"/>
            <a:r>
              <a:rPr lang="zh-CN" altLang="en-US" smtClean="0"/>
              <a:t>如果</a:t>
            </a:r>
            <a:r>
              <a:rPr lang="en-US" altLang="zh-CN" smtClean="0"/>
              <a:t>LR(1)</a:t>
            </a:r>
            <a:r>
              <a:rPr lang="zh-CN" altLang="en-US" smtClean="0"/>
              <a:t>项目</a:t>
            </a:r>
            <a:r>
              <a:rPr lang="en-US" altLang="zh-CN" smtClean="0"/>
              <a:t>I</a:t>
            </a:r>
            <a:r>
              <a:rPr lang="zh-CN" altLang="en-US" smtClean="0"/>
              <a:t>为：</a:t>
            </a:r>
            <a:r>
              <a:rPr lang="en-US" altLang="zh-CN" i="1" smtClean="0"/>
              <a:t>A </a:t>
            </a:r>
            <a:r>
              <a:rPr lang="en-US" altLang="zh-CN" smtClean="0"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</a:t>
            </a:r>
            <a:r>
              <a:rPr lang="en-US" altLang="zh-CN" i="1" smtClean="0">
                <a:sym typeface="Symbol" panose="05050102010706020507" pitchFamily="18" charset="2"/>
              </a:rPr>
              <a:t>B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，而且</a:t>
            </a:r>
            <a:r>
              <a:rPr lang="en-US" altLang="zh-CN" smtClean="0">
                <a:sym typeface="Symbol" panose="05050102010706020507" pitchFamily="18" charset="2"/>
              </a:rPr>
              <a:t>B  </a:t>
            </a:r>
            <a:r>
              <a:rPr lang="en-US" altLang="zh-CN" i="1" smtClean="0">
                <a:sym typeface="Symbol" panose="05050102010706020507" pitchFamily="18" charset="2"/>
              </a:rPr>
              <a:t></a:t>
            </a:r>
            <a:r>
              <a:rPr lang="zh-CN" altLang="en-US" smtClean="0">
                <a:sym typeface="Symbol" panose="05050102010706020507" pitchFamily="18" charset="2"/>
              </a:rPr>
              <a:t>，那么从项目</a:t>
            </a:r>
            <a:r>
              <a:rPr lang="en-US" altLang="zh-CN" smtClean="0">
                <a:sym typeface="Symbol" panose="05050102010706020507" pitchFamily="18" charset="2"/>
              </a:rPr>
              <a:t>I</a:t>
            </a:r>
            <a:r>
              <a:rPr lang="zh-CN" altLang="en-US" smtClean="0">
                <a:sym typeface="Symbol" panose="05050102010706020507" pitchFamily="18" charset="2"/>
              </a:rPr>
              <a:t>到项目</a:t>
            </a:r>
            <a:r>
              <a:rPr lang="en-US" altLang="zh-CN" i="1" smtClean="0">
                <a:sym typeface="Symbol" panose="05050102010706020507" pitchFamily="18" charset="2"/>
              </a:rPr>
              <a:t>B</a:t>
            </a:r>
            <a:r>
              <a:rPr lang="en-US" altLang="zh-CN" smtClean="0">
                <a:sym typeface="Symbol" panose="05050102010706020507" pitchFamily="18" charset="2"/>
              </a:rPr>
              <a:t>  </a:t>
            </a:r>
            <a:r>
              <a:rPr lang="en-US" altLang="zh-CN" i="1" smtClean="0">
                <a:sym typeface="Symbol" panose="05050102010706020507" pitchFamily="18" charset="2"/>
              </a:rPr>
              <a:t>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c</a:t>
            </a:r>
            <a:r>
              <a:rPr lang="zh-CN" altLang="en-US" smtClean="0">
                <a:sym typeface="Symbol" panose="05050102010706020507" pitchFamily="18" charset="2"/>
              </a:rPr>
              <a:t>存在一条空转移，其中</a:t>
            </a:r>
            <a:r>
              <a:rPr lang="en-US" altLang="zh-CN" i="1" smtClean="0">
                <a:sym typeface="Symbol" panose="05050102010706020507" pitchFamily="18" charset="2"/>
              </a:rPr>
              <a:t>c</a:t>
            </a:r>
            <a:r>
              <a:rPr lang="en-US" altLang="zh-CN" smtClean="0">
                <a:sym typeface="Symbol" panose="05050102010706020507" pitchFamily="18" charset="2"/>
              </a:rPr>
              <a:t>  FIRST (</a:t>
            </a:r>
            <a:r>
              <a:rPr lang="en-US" altLang="zh-CN" i="1" smtClean="0">
                <a:sym typeface="Symbol" panose="05050102010706020507" pitchFamily="18" charset="2"/>
              </a:rPr>
              <a:t>a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  <a:endParaRPr lang="zh-CN" altLang="en-US" smtClean="0"/>
          </a:p>
          <a:p>
            <a:pPr lvl="1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457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4.5.4 LR(1)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2138" cy="1336675"/>
          </a:xfrm>
        </p:spPr>
        <p:txBody>
          <a:bodyPr/>
          <a:lstStyle/>
          <a:p>
            <a:pPr marL="0" indent="0" eaLnBrk="1" hangingPunct="1"/>
            <a:r>
              <a:rPr lang="en-US" altLang="zh-CN" sz="2400" smtClean="0"/>
              <a:t>LR(1)</a:t>
            </a:r>
            <a:r>
              <a:rPr lang="zh-CN" altLang="en-US" sz="2400" smtClean="0"/>
              <a:t>分析方法：</a:t>
            </a:r>
          </a:p>
          <a:p>
            <a:pPr lvl="1" eaLnBrk="1" hangingPunct="1"/>
            <a:r>
              <a:rPr lang="en-US" altLang="zh-CN" sz="2200" smtClean="0"/>
              <a:t>S </a:t>
            </a:r>
            <a:r>
              <a:rPr lang="en-US" altLang="zh-CN" sz="2200" smtClean="0">
                <a:sym typeface="Symbol" panose="05050102010706020507" pitchFamily="18" charset="2"/>
              </a:rPr>
              <a:t> aAd | bAc | aec | bed</a:t>
            </a:r>
          </a:p>
          <a:p>
            <a:pPr lvl="1" eaLnBrk="1" hangingPunct="1"/>
            <a:r>
              <a:rPr lang="en-US" altLang="zh-CN" sz="2200" smtClean="0">
                <a:sym typeface="Symbol" panose="05050102010706020507" pitchFamily="18" charset="2"/>
              </a:rPr>
              <a:t>A  e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14375" y="3230563"/>
          <a:ext cx="7842250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3705325" imgH="1406091" progId="Visio.Drawing.11">
                  <p:embed/>
                </p:oleObj>
              </mc:Choice>
              <mc:Fallback>
                <p:oleObj name="Visio" r:id="rId3" imgW="3705325" imgH="14060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230563"/>
                        <a:ext cx="7842250" cy="297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5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4.5.5 LALR(1)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LR(1)</a:t>
            </a:r>
            <a:r>
              <a:rPr lang="zh-CN" altLang="en-US" smtClean="0"/>
              <a:t>分析方法的主要问题</a:t>
            </a:r>
          </a:p>
          <a:p>
            <a:pPr lvl="1" eaLnBrk="1" hangingPunct="1"/>
            <a:r>
              <a:rPr lang="zh-CN" altLang="en-US" smtClean="0"/>
              <a:t>项目数量太大，使得分析表的状态数非常大。</a:t>
            </a:r>
          </a:p>
          <a:p>
            <a:pPr eaLnBrk="1" hangingPunct="1"/>
            <a:r>
              <a:rPr lang="en-US" altLang="zh-CN" smtClean="0"/>
              <a:t>LALR(1)</a:t>
            </a:r>
            <a:r>
              <a:rPr lang="zh-CN" altLang="en-US" smtClean="0"/>
              <a:t>分析方法</a:t>
            </a:r>
          </a:p>
          <a:p>
            <a:pPr lvl="1" eaLnBrk="1" hangingPunct="1"/>
            <a:r>
              <a:rPr lang="zh-CN" altLang="en-US" smtClean="0"/>
              <a:t>通过合并</a:t>
            </a:r>
            <a:r>
              <a:rPr lang="en-US" altLang="zh-CN" smtClean="0"/>
              <a:t>LR(1)</a:t>
            </a:r>
            <a:r>
              <a:rPr lang="zh-CN" altLang="en-US" smtClean="0"/>
              <a:t>项目中的同心族，达到缩减状态的目的；</a:t>
            </a:r>
          </a:p>
          <a:p>
            <a:pPr lvl="1" eaLnBrk="1" hangingPunct="1"/>
            <a:r>
              <a:rPr lang="zh-CN" altLang="en-US" smtClean="0"/>
              <a:t>合并同心族不会引入新的移入</a:t>
            </a:r>
            <a:r>
              <a:rPr lang="en-US" altLang="zh-CN" smtClean="0"/>
              <a:t>-</a:t>
            </a:r>
            <a:r>
              <a:rPr lang="zh-CN" altLang="en-US" smtClean="0"/>
              <a:t>归约的冲突，但是会引入归约</a:t>
            </a:r>
            <a:r>
              <a:rPr lang="en-US" altLang="zh-CN" smtClean="0"/>
              <a:t>-</a:t>
            </a:r>
            <a:r>
              <a:rPr lang="zh-CN" altLang="en-US" smtClean="0"/>
              <a:t>归约的冲突。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553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4.5.5 LALR(1)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89063"/>
            <a:ext cx="8364538" cy="1079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sz="2000" smtClean="0"/>
              <a:t>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S </a:t>
            </a:r>
            <a:r>
              <a:rPr lang="en-US" altLang="zh-CN" sz="2000" smtClean="0">
                <a:sym typeface="Symbol" panose="05050102010706020507" pitchFamily="18" charset="2"/>
              </a:rPr>
              <a:t> BB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ym typeface="Symbol" panose="05050102010706020507" pitchFamily="18" charset="2"/>
              </a:rPr>
              <a:t>B  aB | b</a:t>
            </a:r>
            <a:endParaRPr lang="en-US" altLang="zh-CN" sz="2000" smtClean="0"/>
          </a:p>
          <a:p>
            <a:pPr lvl="1" eaLnBrk="1" hangingPunct="1">
              <a:lnSpc>
                <a:spcPct val="90000"/>
              </a:lnSpc>
            </a:pPr>
            <a:endParaRPr lang="en-US" altLang="zh-CN" sz="2000" smtClean="0"/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1863" y="1330325"/>
          <a:ext cx="6765925" cy="453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3557738" imgH="2383857" progId="Visio.Drawing.11">
                  <p:embed/>
                </p:oleObj>
              </mc:Choice>
              <mc:Fallback>
                <p:oleObj name="Visio" r:id="rId3" imgW="3557738" imgH="23838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1330325"/>
                        <a:ext cx="6765925" cy="453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1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4.5.5 LALR(1)</a:t>
            </a:r>
            <a:r>
              <a:rPr lang="zh-CN" altLang="en-US" dirty="0" smtClean="0"/>
              <a:t>分析方法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89063"/>
            <a:ext cx="8364538" cy="552450"/>
          </a:xfrm>
        </p:spPr>
        <p:txBody>
          <a:bodyPr/>
          <a:lstStyle/>
          <a:p>
            <a:pPr marL="0" indent="0" eaLnBrk="1" hangingPunct="1"/>
            <a:r>
              <a:rPr lang="zh-CN" altLang="en-US" sz="2400" smtClean="0"/>
              <a:t>合并同心族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93800" y="2232025"/>
          <a:ext cx="6765925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3307481" imgH="1978794" progId="Visio.Drawing.11">
                  <p:embed/>
                </p:oleObj>
              </mc:Choice>
              <mc:Fallback>
                <p:oleObj name="Visio" r:id="rId3" imgW="3307481" imgH="19787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232025"/>
                        <a:ext cx="6765925" cy="404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1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4.5.6 LR</a:t>
            </a:r>
            <a:r>
              <a:rPr lang="zh-CN" altLang="en-US" dirty="0" smtClean="0"/>
              <a:t>小结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LR(k)</a:t>
            </a:r>
            <a:r>
              <a:rPr lang="zh-CN" altLang="en-US" smtClean="0"/>
              <a:t>分析方法</a:t>
            </a:r>
          </a:p>
          <a:p>
            <a:pPr lvl="1" eaLnBrk="1" hangingPunct="1"/>
            <a:r>
              <a:rPr lang="zh-CN" altLang="en-US" smtClean="0"/>
              <a:t>采用最右推导的逆过程</a:t>
            </a:r>
            <a:r>
              <a:rPr lang="en-US" altLang="zh-CN" smtClean="0"/>
              <a:t>-</a:t>
            </a:r>
            <a:r>
              <a:rPr lang="zh-CN" altLang="en-US" smtClean="0"/>
              <a:t>最左归约进行分析</a:t>
            </a:r>
          </a:p>
          <a:p>
            <a:pPr lvl="1" eaLnBrk="1" hangingPunct="1"/>
            <a:r>
              <a:rPr lang="zh-CN" altLang="en-US" smtClean="0"/>
              <a:t>通过向前预读</a:t>
            </a:r>
            <a:r>
              <a:rPr lang="en-US" altLang="zh-CN" smtClean="0"/>
              <a:t>k</a:t>
            </a:r>
            <a:r>
              <a:rPr lang="zh-CN" altLang="en-US" smtClean="0"/>
              <a:t>个符号辅助判断句柄</a:t>
            </a:r>
          </a:p>
          <a:p>
            <a:pPr eaLnBrk="1" hangingPunct="1"/>
            <a:r>
              <a:rPr lang="zh-CN" altLang="en-US" smtClean="0"/>
              <a:t>分析能力</a:t>
            </a:r>
          </a:p>
          <a:p>
            <a:pPr lvl="1" eaLnBrk="1" hangingPunct="1"/>
            <a:r>
              <a:rPr lang="en-US" altLang="zh-CN" smtClean="0"/>
              <a:t>LR(0) &lt; SLR(1) &lt; LALR(1) &lt; LR(1)</a:t>
            </a:r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356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二义性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6530"/>
                <a:ext cx="8229600" cy="4859634"/>
              </a:xfrm>
            </p:spPr>
            <p:txBody>
              <a:bodyPr/>
              <a:lstStyle/>
              <a:p>
                <a:pPr eaLnBrk="1" hangingPunct="1"/>
                <a:r>
                  <a:rPr lang="zh-CN" altLang="en-US" dirty="0" smtClean="0"/>
                  <a:t>定义</a:t>
                </a:r>
                <a:endParaRPr lang="en-US" altLang="zh-CN" dirty="0" smtClean="0"/>
              </a:p>
              <a:p>
                <a:pPr lvl="1" eaLnBrk="1" hangingPunct="1"/>
                <a:r>
                  <a:rPr lang="zh-CN" altLang="en-US" dirty="0"/>
                  <a:t>给</a:t>
                </a:r>
                <a:r>
                  <a:rPr lang="zh-CN" altLang="en-US" dirty="0" smtClean="0"/>
                  <a:t>定文法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的任意一个句子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，如果存在两个或以上与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等</a:t>
                </a:r>
                <a:r>
                  <a:rPr lang="zh-CN" altLang="en-US" dirty="0" smtClean="0"/>
                  <a:t>价的语法树，则称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为二义性文法</a:t>
                </a:r>
                <a:endParaRPr lang="en-US" altLang="zh-CN" dirty="0" smtClean="0"/>
              </a:p>
              <a:p>
                <a:pPr lvl="1" eaLnBrk="1" hangingPunct="1"/>
                <a:r>
                  <a:rPr lang="zh-CN" altLang="en-US" dirty="0"/>
                  <a:t>二义</a:t>
                </a:r>
                <a:r>
                  <a:rPr lang="zh-CN" altLang="en-US" dirty="0" smtClean="0"/>
                  <a:t>性文法一定不是</a:t>
                </a:r>
                <a:r>
                  <a:rPr lang="en-US" altLang="zh-CN" dirty="0" smtClean="0"/>
                  <a:t>LR(k)</a:t>
                </a:r>
                <a:r>
                  <a:rPr lang="zh-CN" altLang="en-US" dirty="0" smtClean="0"/>
                  <a:t>文法</a:t>
                </a:r>
                <a:endParaRPr lang="en-US" altLang="zh-CN" dirty="0" smtClean="0"/>
              </a:p>
              <a:p>
                <a:pPr lvl="1" eaLnBrk="1" hangingPunct="1"/>
                <a:r>
                  <a:rPr lang="zh-CN" altLang="en-US" dirty="0"/>
                  <a:t>二义</a:t>
                </a:r>
                <a:r>
                  <a:rPr lang="zh-CN" altLang="en-US" dirty="0" smtClean="0"/>
                  <a:t>性文法可以更方便描述语言：</a:t>
                </a:r>
                <a:endParaRPr lang="en-US" altLang="zh-CN" dirty="0" smtClean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lit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lit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6530"/>
                <a:ext cx="8229600" cy="4859634"/>
              </a:xfrm>
              <a:blipFill rotWithShape="0">
                <a:blip r:embed="rId2"/>
                <a:stretch>
                  <a:fillRect l="-1259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4.6.1 </a:t>
            </a:r>
            <a:r>
              <a:rPr lang="zh-CN" altLang="en-US" dirty="0" smtClean="0"/>
              <a:t>优先级与结合性方案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6530"/>
                <a:ext cx="8229600" cy="4859634"/>
              </a:xfrm>
            </p:spPr>
            <p:txBody>
              <a:bodyPr/>
              <a:lstStyle/>
              <a:p>
                <a:pPr eaLnBrk="1" hangingPunct="1"/>
                <a:r>
                  <a:rPr lang="zh-CN" altLang="en-US" dirty="0" smtClean="0"/>
                  <a:t>解决方法</a:t>
                </a:r>
                <a:endParaRPr lang="en-US" altLang="zh-CN" dirty="0" smtClean="0"/>
              </a:p>
              <a:p>
                <a:pPr lvl="1" eaLnBrk="1" hangingPunct="1"/>
                <a:r>
                  <a:rPr lang="zh-CN" altLang="en-US" dirty="0"/>
                  <a:t>假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个状态中存在两个项目：</a:t>
                </a:r>
                <a:endParaRPr lang="en-US" altLang="zh-CN" dirty="0" smtClean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endParaRPr lang="en-US" altLang="zh-CN" dirty="0" smtClean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dirty="0" smtClean="0"/>
              </a:p>
              <a:p>
                <a:pPr lvl="1" eaLnBrk="1" hangingPunct="1"/>
                <a:r>
                  <a:rPr lang="zh-CN" altLang="en-US" dirty="0"/>
                  <a:t>如</a:t>
                </a:r>
                <a:r>
                  <a:rPr lang="zh-CN" altLang="en-US" dirty="0" smtClean="0"/>
                  <a:t>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中的符号（运算符）的优先级比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高，则归约；</a:t>
                </a:r>
                <a:endParaRPr lang="en-US" altLang="zh-CN" dirty="0" smtClean="0"/>
              </a:p>
              <a:p>
                <a:pPr lvl="1" eaLnBrk="1" hangingPunct="1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中的符号（运算符）的优先级比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低，则</a:t>
                </a:r>
                <a:r>
                  <a:rPr lang="zh-CN" altLang="en-US" dirty="0"/>
                  <a:t>移入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 eaLnBrk="1" hangingPunct="1"/>
                <a:r>
                  <a:rPr lang="zh-CN" altLang="en-US" dirty="0" smtClean="0"/>
                  <a:t>在优先级相等的情况下：</a:t>
                </a:r>
                <a:endParaRPr lang="en-US" altLang="zh-CN" dirty="0" smtClean="0"/>
              </a:p>
              <a:p>
                <a:pPr lvl="2" eaLnBrk="1" hangingPunct="1"/>
                <a:r>
                  <a:rPr lang="zh-CN" altLang="en-US" dirty="0"/>
                  <a:t>如</a:t>
                </a:r>
                <a:r>
                  <a:rPr lang="zh-CN" altLang="en-US" dirty="0" smtClean="0"/>
                  <a:t>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是右结合的，则移入；</a:t>
                </a:r>
                <a:endParaRPr lang="en-US" altLang="zh-CN" dirty="0" smtClean="0"/>
              </a:p>
              <a:p>
                <a:pPr lvl="2" eaLnBrk="1" hangingPunct="1"/>
                <a:r>
                  <a:rPr lang="zh-CN" altLang="en-US" dirty="0"/>
                  <a:t>如</a:t>
                </a:r>
                <a:r>
                  <a:rPr lang="zh-CN" altLang="en-US" dirty="0" smtClean="0"/>
                  <a:t>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是左结合的，则归约。</a:t>
                </a:r>
                <a:endParaRPr lang="en-US" altLang="zh-CN" dirty="0"/>
              </a:p>
              <a:p>
                <a:pPr lvl="1" eaLnBrk="1" hangingPunct="1"/>
                <a:endParaRPr lang="en-US" altLang="zh-CN" dirty="0" smtClean="0"/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6530"/>
                <a:ext cx="8229600" cy="4859634"/>
              </a:xfrm>
              <a:blipFill rotWithShape="0">
                <a:blip r:embed="rId2"/>
                <a:stretch>
                  <a:fillRect l="-1259" t="-1757" b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3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4.6.1 </a:t>
            </a:r>
            <a:r>
              <a:rPr lang="zh-CN" altLang="en-US" dirty="0" smtClean="0"/>
              <a:t>优先级与结合性方案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6530"/>
                <a:ext cx="8229600" cy="545231"/>
              </a:xfrm>
            </p:spPr>
            <p:txBody>
              <a:bodyPr/>
              <a:lstStyle/>
              <a:p>
                <a:pPr eaLnBrk="1" hangingPunct="1"/>
                <a:r>
                  <a:rPr lang="zh-CN" altLang="en-US" dirty="0" smtClean="0"/>
                  <a:t>例：图中的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的冲突应该如何解决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6530"/>
                <a:ext cx="8229600" cy="545231"/>
              </a:xfrm>
              <a:blipFill rotWithShape="0">
                <a:blip r:embed="rId2"/>
                <a:stretch>
                  <a:fillRect l="-1259" t="-15730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43" y="1766324"/>
            <a:ext cx="3294057" cy="46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4.6.2 </a:t>
            </a:r>
            <a:r>
              <a:rPr lang="zh-CN" altLang="en-US" dirty="0" smtClean="0"/>
              <a:t>悬空</a:t>
            </a:r>
            <a:r>
              <a:rPr lang="en-US" altLang="zh-CN" dirty="0" smtClean="0"/>
              <a:t>-else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6530"/>
                <a:ext cx="8229600" cy="4859634"/>
              </a:xfrm>
            </p:spPr>
            <p:txBody>
              <a:bodyPr/>
              <a:lstStyle/>
              <a:p>
                <a:pPr eaLnBrk="1" hangingPunct="1"/>
                <a:r>
                  <a:rPr lang="zh-CN" altLang="en-US" dirty="0" smtClean="0"/>
                  <a:t>二义性文法</a:t>
                </a:r>
                <a:endParaRPr lang="en-US" altLang="zh-CN" dirty="0" smtClean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|</m:t>
                    </m:r>
                  </m:oMath>
                </a14:m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|</a:t>
                </a:r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 smtClean="0"/>
                  <a:t>存在移入归约冲突</a:t>
                </a:r>
                <a:endParaRPr lang="en-US" altLang="zh-CN" dirty="0" smtClean="0"/>
              </a:p>
              <a:p>
                <a:pPr lvl="2" eaLnBrk="1" hangingPunct="1"/>
                <a:r>
                  <a:rPr lang="zh-CN" altLang="en-US" dirty="0"/>
                  <a:t>此</a:t>
                </a:r>
                <a:r>
                  <a:rPr lang="zh-CN" altLang="en-US" dirty="0" smtClean="0"/>
                  <a:t>时应该移入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6530"/>
                <a:ext cx="8229600" cy="4859634"/>
              </a:xfrm>
              <a:blipFill rotWithShape="0">
                <a:blip r:embed="rId2"/>
                <a:stretch>
                  <a:fillRect l="-1259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61" y="1742651"/>
            <a:ext cx="3973172" cy="24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4.2 CFG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PDA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PDA</a:t>
            </a:r>
            <a:r>
              <a:rPr lang="zh-CN" altLang="en-US" smtClean="0"/>
              <a:t>的语言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一个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PDA </a:t>
            </a:r>
            <a:r>
              <a:rPr lang="en-US" altLang="zh-CN" i="1" smtClean="0"/>
              <a:t>M</a:t>
            </a:r>
            <a:r>
              <a:rPr lang="en-US" altLang="zh-CN" smtClean="0"/>
              <a:t>=(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smtClean="0">
                <a:latin typeface="Symbol" panose="05050102010706020507" pitchFamily="18" charset="2"/>
              </a:rPr>
              <a:t>S</a:t>
            </a:r>
            <a:r>
              <a:rPr lang="en-US" altLang="zh-CN" smtClean="0"/>
              <a:t>, 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</a:t>
            </a:r>
            <a:r>
              <a:rPr lang="en-US" altLang="zh-CN" smtClean="0"/>
              <a:t>, 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anose="05050102010706020507" pitchFamily="18" charset="2"/>
              </a:rPr>
              <a:t>d</a:t>
            </a:r>
            <a:r>
              <a:rPr lang="en-US" altLang="zh-CN" smtClean="0"/>
              <a:t>,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)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接受串</a:t>
            </a:r>
            <a:r>
              <a:rPr lang="zh-CN" altLang="en-US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mtClean="0">
                <a:sym typeface="Symbol" panose="05050102010706020507" pitchFamily="18" charset="2"/>
              </a:rPr>
              <a:t>，如果</a:t>
            </a:r>
            <a:r>
              <a:rPr lang="zh-CN" altLang="en-US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mtClean="0">
                <a:sym typeface="Symbol" panose="05050102010706020507" pitchFamily="18" charset="2"/>
              </a:rPr>
              <a:t>能够写成</a:t>
            </a:r>
            <a:r>
              <a:rPr lang="zh-CN" altLang="en-US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i="1" baseline="-25000" smtClean="0">
                <a:sym typeface="Symbol" panose="05050102010706020507" pitchFamily="18" charset="2"/>
              </a:rPr>
              <a:t>m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</a:t>
            </a:r>
            <a:r>
              <a:rPr lang="en-US" altLang="zh-CN" i="1" baseline="-25000" smtClean="0">
                <a:sym typeface="Symbol" panose="05050102010706020507" pitchFamily="18" charset="2"/>
              </a:rPr>
              <a:t></a:t>
            </a:r>
            <a:r>
              <a:rPr lang="zh-CN" altLang="en-US" smtClean="0">
                <a:sym typeface="Symbol" panose="05050102010706020507" pitchFamily="18" charset="2"/>
              </a:rPr>
              <a:t>，并且存在</a:t>
            </a:r>
            <a:r>
              <a:rPr lang="en-US" altLang="zh-CN" i="1" smtClean="0">
                <a:sym typeface="Symbol" panose="05050102010706020507" pitchFamily="18" charset="2"/>
              </a:rPr>
              <a:t>M</a:t>
            </a:r>
            <a:r>
              <a:rPr lang="zh-CN" altLang="en-US" smtClean="0">
                <a:sym typeface="Symbol" panose="05050102010706020507" pitchFamily="18" charset="2"/>
              </a:rPr>
              <a:t>的一个状态序列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i="1" smtClean="0">
                <a:sym typeface="Symbol" panose="05050102010706020507" pitchFamily="18" charset="2"/>
              </a:rPr>
              <a:t>s1</a:t>
            </a:r>
            <a:r>
              <a:rPr lang="en-US" altLang="zh-CN" smtClean="0"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sym typeface="Symbol" panose="05050102010706020507" pitchFamily="18" charset="2"/>
              </a:rPr>
              <a:t>m</a:t>
            </a:r>
            <a:r>
              <a:rPr lang="zh-CN" altLang="en-US" smtClean="0">
                <a:sym typeface="Symbol" panose="05050102010706020507" pitchFamily="18" charset="2"/>
              </a:rPr>
              <a:t>与一个栈的串序列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m</a:t>
            </a:r>
            <a:r>
              <a:rPr lang="zh-CN" altLang="en-US" smtClean="0">
                <a:sym typeface="Symbol" panose="05050102010706020507" pitchFamily="18" charset="2"/>
              </a:rPr>
              <a:t>，使得：</a:t>
            </a:r>
          </a:p>
          <a:p>
            <a:pPr lvl="2" eaLnBrk="1" hangingPunct="1"/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ym typeface="Symbol" panose="05050102010706020507" pitchFamily="18" charset="2"/>
              </a:rPr>
              <a:t></a:t>
            </a:r>
          </a:p>
          <a:p>
            <a:pPr lvl="2" eaLnBrk="1" hangingPunct="1"/>
            <a:r>
              <a:rPr lang="en-US" altLang="zh-CN" smtClean="0">
                <a:sym typeface="Symbol" panose="05050102010706020507" pitchFamily="18" charset="2"/>
              </a:rPr>
              <a:t>0</a:t>
            </a:r>
            <a:r>
              <a:rPr lang="en-US" altLang="zh-CN" i="1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</a:t>
            </a:r>
            <a:r>
              <a:rPr lang="en-US" altLang="zh-CN" i="1" smtClean="0">
                <a:sym typeface="Symbol" panose="05050102010706020507" pitchFamily="18" charset="2"/>
              </a:rPr>
              <a:t>m</a:t>
            </a:r>
            <a:r>
              <a:rPr lang="en-US" altLang="zh-CN" smtClean="0">
                <a:sym typeface="Symbol" panose="05050102010706020507" pitchFamily="18" charset="2"/>
              </a:rPr>
              <a:t>( (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baseline="-25000" smtClean="0">
                <a:sym typeface="Symbol" panose="05050102010706020507" pitchFamily="18" charset="2"/>
              </a:rPr>
              <a:t>+1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b</a:t>
            </a:r>
            <a:r>
              <a:rPr lang="en-US" altLang="zh-CN" smtClean="0">
                <a:sym typeface="Symbol" panose="05050102010706020507" pitchFamily="18" charset="2"/>
              </a:rPr>
              <a:t>)  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baseline="-25000" smtClean="0">
                <a:sym typeface="Symbol" panose="05050102010706020507" pitchFamily="18" charset="2"/>
              </a:rPr>
              <a:t>+1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c</a:t>
            </a:r>
            <a:r>
              <a:rPr lang="en-US" altLang="zh-CN" smtClean="0">
                <a:sym typeface="Symbol" panose="05050102010706020507" pitchFamily="18" charset="2"/>
              </a:rPr>
              <a:t>) )</a:t>
            </a:r>
            <a:r>
              <a:rPr lang="zh-CN" altLang="en-US" smtClean="0">
                <a:sym typeface="Symbol" panose="05050102010706020507" pitchFamily="18" charset="2"/>
              </a:rPr>
              <a:t>，其中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ym typeface="Symbol" panose="05050102010706020507" pitchFamily="18" charset="2"/>
              </a:rPr>
              <a:t>c</a:t>
            </a:r>
            <a:r>
              <a:rPr lang="zh-CN" altLang="en-US" smtClean="0">
                <a:sym typeface="Symbol" panose="05050102010706020507" pitchFamily="18" charset="2"/>
              </a:rPr>
              <a:t>， 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baseline="-25000" smtClean="0">
                <a:sym typeface="Symbol" panose="05050102010706020507" pitchFamily="18" charset="2"/>
              </a:rPr>
              <a:t>+1</a:t>
            </a:r>
            <a:r>
              <a:rPr lang="en-US" altLang="zh-CN" smtClean="0"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ym typeface="Symbol" panose="05050102010706020507" pitchFamily="18" charset="2"/>
              </a:rPr>
              <a:t>b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sym typeface="Symbol" panose="05050102010706020507" pitchFamily="18" charset="2"/>
              </a:rPr>
              <a:t>b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c</a:t>
            </a:r>
            <a:r>
              <a:rPr lang="en-US" altLang="zh-CN" smtClean="0">
                <a:sym typeface="Symbol" panose="05050102010706020507" pitchFamily="18" charset="2"/>
              </a:rPr>
              <a:t>  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</a:t>
            </a:r>
            <a:r>
              <a:rPr lang="en-US" altLang="zh-CN" i="1" baseline="-25000" smtClean="0"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  <a:r>
              <a:rPr lang="zh-CN" altLang="en-US" smtClean="0">
                <a:latin typeface="Symbol" panose="05050102010706020507" pitchFamily="18" charset="2"/>
                <a:sym typeface="Symbol" panose="05050102010706020507" pitchFamily="18" charset="2"/>
              </a:rPr>
              <a:t>，</a:t>
            </a:r>
            <a:r>
              <a:rPr lang="zh-CN" altLang="en-US" i="1" smtClean="0">
                <a:sym typeface="Symbol" panose="05050102010706020507" pitchFamily="18" charset="2"/>
              </a:rPr>
              <a:t></a:t>
            </a:r>
            <a:r>
              <a:rPr lang="zh-CN" altLang="en-US" smtClean="0">
                <a:sym typeface="Symbol" panose="05050102010706020507" pitchFamily="18" charset="2"/>
              </a:rPr>
              <a:t>  </a:t>
            </a:r>
            <a:r>
              <a:rPr lang="zh-CN" altLang="en-US" smtClean="0">
                <a:latin typeface="Symbol" panose="05050102010706020507" pitchFamily="18" charset="2"/>
                <a:sym typeface="Symbol" panose="05050102010706020507" pitchFamily="18" charset="2"/>
              </a:rPr>
              <a:t></a:t>
            </a:r>
            <a:r>
              <a:rPr lang="zh-CN" altLang="en-US" i="1" baseline="-25000" smtClean="0"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  <a:r>
              <a:rPr lang="zh-CN" altLang="en-US" baseline="30000" smtClean="0">
                <a:latin typeface="Symbol" panose="05050102010706020507" pitchFamily="18" charset="2"/>
                <a:sym typeface="Symbol" panose="05050102010706020507" pitchFamily="18" charset="2"/>
              </a:rPr>
              <a:t>*</a:t>
            </a:r>
          </a:p>
          <a:p>
            <a:pPr lvl="2" eaLnBrk="1" hangingPunct="1"/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sym typeface="Symbol" panose="05050102010706020507" pitchFamily="18" charset="2"/>
              </a:rPr>
              <a:t>m</a:t>
            </a:r>
            <a:r>
              <a:rPr lang="en-US" altLang="zh-CN" smtClean="0"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sym typeface="Symbol" panose="05050102010706020507" pitchFamily="18" charset="2"/>
              </a:rPr>
              <a:t>F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i="1" smtClean="0">
                <a:sym typeface="Symbol" panose="05050102010706020507" pitchFamily="18" charset="2"/>
              </a:rPr>
              <a:t>M</a:t>
            </a:r>
            <a:r>
              <a:rPr lang="zh-CN" altLang="en-US" smtClean="0">
                <a:sym typeface="Symbol" panose="05050102010706020507" pitchFamily="18" charset="2"/>
              </a:rPr>
              <a:t>的语言为所有</a:t>
            </a:r>
            <a:r>
              <a:rPr lang="en-US" altLang="zh-CN" i="1" smtClean="0">
                <a:sym typeface="Symbol" panose="05050102010706020507" pitchFamily="18" charset="2"/>
              </a:rPr>
              <a:t>M</a:t>
            </a:r>
            <a:r>
              <a:rPr lang="zh-CN" altLang="en-US" smtClean="0">
                <a:sym typeface="Symbol" panose="05050102010706020507" pitchFamily="18" charset="2"/>
              </a:rPr>
              <a:t>接受的串的集合</a:t>
            </a:r>
            <a:endParaRPr lang="zh-CN" altLang="en-US" i="1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 </a:t>
            </a:r>
            <a:r>
              <a:rPr lang="zh-CN" altLang="en-US" dirty="0" smtClean="0"/>
              <a:t>自上而下的分析方法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一般策略</a:t>
            </a:r>
          </a:p>
          <a:p>
            <a:pPr lvl="1" eaLnBrk="1" hangingPunct="1"/>
            <a:r>
              <a:rPr lang="zh-CN" altLang="en-US" smtClean="0"/>
              <a:t>给定一个文法</a:t>
            </a:r>
            <a:r>
              <a:rPr lang="en-US" altLang="zh-CN" smtClean="0"/>
              <a:t>G</a:t>
            </a:r>
            <a:r>
              <a:rPr lang="zh-CN" altLang="en-US" smtClean="0"/>
              <a:t>，判断一个串</a:t>
            </a:r>
            <a:r>
              <a:rPr lang="en-US" altLang="zh-CN" i="1" smtClean="0">
                <a:latin typeface="Symbol" panose="05050102010706020507" pitchFamily="18" charset="2"/>
                <a:ea typeface="华文中宋" pitchFamily="2" charset="-122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是否属于</a:t>
            </a:r>
            <a:r>
              <a:rPr lang="en-US" altLang="zh-CN" smtClean="0"/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的语言。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自</a:t>
            </a:r>
            <a:r>
              <a:rPr lang="zh-CN" altLang="en-US" smtClean="0">
                <a:latin typeface="Symbol" panose="05050102010706020507" pitchFamily="18" charset="2"/>
              </a:rPr>
              <a:t>上而下的分析方法试图从文法的开始符号推导出目标串</a:t>
            </a:r>
            <a:r>
              <a:rPr lang="en-US" altLang="zh-CN" i="1" smtClean="0">
                <a:latin typeface="Symbol" panose="05050102010706020507" pitchFamily="18" charset="2"/>
                <a:ea typeface="华文中宋" pitchFamily="2" charset="-122"/>
              </a:rPr>
              <a:t>a</a:t>
            </a:r>
            <a:r>
              <a:rPr lang="zh-CN" altLang="en-US" smtClean="0">
                <a:latin typeface="Symbol" panose="05050102010706020507" pitchFamily="18" charset="2"/>
              </a:rPr>
              <a:t>，如果成功则认为</a:t>
            </a:r>
            <a:r>
              <a:rPr lang="en-US" altLang="zh-CN" i="1" smtClean="0">
                <a:latin typeface="Symbol" panose="05050102010706020507" pitchFamily="18" charset="2"/>
                <a:ea typeface="华文中宋" pitchFamily="2" charset="-122"/>
              </a:rPr>
              <a:t>a</a:t>
            </a:r>
            <a:r>
              <a:rPr lang="zh-CN" altLang="en-US" smtClean="0">
                <a:latin typeface="Symbol" panose="05050102010706020507" pitchFamily="18" charset="2"/>
              </a:rPr>
              <a:t>属于</a:t>
            </a:r>
            <a:r>
              <a:rPr lang="en-US" altLang="zh-CN" smtClean="0"/>
              <a:t>G</a:t>
            </a:r>
            <a:r>
              <a:rPr lang="zh-CN" altLang="en-US" smtClean="0"/>
              <a:t>的语言。</a:t>
            </a:r>
          </a:p>
          <a:p>
            <a:pPr lvl="1" eaLnBrk="1" hangingPunct="1"/>
            <a:r>
              <a:rPr lang="zh-CN" altLang="en-US" smtClean="0"/>
              <a:t>由于该推导过程正好表示对应语法树从上到下的生成过程，因此称之为自上而下的分析方法。</a:t>
            </a:r>
            <a:endParaRPr lang="zh-CN" altLang="el-G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 </a:t>
            </a:r>
            <a:r>
              <a:rPr lang="zh-CN" altLang="en-US" dirty="0" smtClean="0"/>
              <a:t>自上而下的分析方法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Symbol" panose="05050102010706020507" pitchFamily="18" charset="2"/>
              </a:rPr>
              <a:t>文法</a:t>
            </a:r>
            <a:r>
              <a:rPr lang="en-US" altLang="zh-CN" smtClean="0"/>
              <a:t>G[S]:</a:t>
            </a:r>
          </a:p>
          <a:p>
            <a:pPr lvl="1" eaLnBrk="1" hangingPunct="1"/>
            <a:r>
              <a:rPr lang="en-US" altLang="zh-CN" i="1" smtClean="0"/>
              <a:t>S 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CN" smtClean="0">
                <a:sym typeface="Symbol" panose="05050102010706020507" pitchFamily="18" charset="2"/>
              </a:rPr>
              <a:t>0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smtClean="0">
                <a:sym typeface="Symbol" panose="05050102010706020507" pitchFamily="18" charset="2"/>
              </a:rPr>
              <a:t>1 | 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</a:p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分析过程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令输入串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a = 0011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分析过程即从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zh-CN" altLang="en-US" smtClean="0">
                <a:sym typeface="Symbol" panose="05050102010706020507" pitchFamily="18" charset="2"/>
              </a:rPr>
              <a:t>开始试图推导出</a:t>
            </a:r>
            <a:r>
              <a:rPr lang="en-US" altLang="zh-CN" smtClean="0">
                <a:sym typeface="Symbol" panose="05050102010706020507" pitchFamily="18" charset="2"/>
              </a:rPr>
              <a:t>0011</a:t>
            </a:r>
          </a:p>
          <a:p>
            <a:pPr lvl="1" eaLnBrk="1" hangingPunct="1"/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altLang="zh-CN" smtClean="0">
                <a:sym typeface="Symbol" panose="05050102010706020507" pitchFamily="18" charset="2"/>
              </a:rPr>
              <a:t>0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smtClean="0">
                <a:sym typeface="Symbol" panose="05050102010706020507" pitchFamily="18" charset="2"/>
              </a:rPr>
              <a:t>1 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altLang="zh-CN" smtClean="0">
                <a:sym typeface="Symbol" panose="05050102010706020507" pitchFamily="18" charset="2"/>
              </a:rPr>
              <a:t>00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smtClean="0">
                <a:sym typeface="Symbol" panose="05050102010706020507" pitchFamily="18" charset="2"/>
              </a:rPr>
              <a:t>11 </a:t>
            </a:r>
            <a:r>
              <a:rPr lang="en-US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altLang="zh-CN" smtClean="0">
                <a:sym typeface="Symbol" panose="05050102010706020507" pitchFamily="18" charset="2"/>
              </a:rPr>
              <a:t>0011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6781800" y="2109788"/>
            <a:ext cx="404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72709" name="Group 5"/>
          <p:cNvGrpSpPr>
            <a:grpSpLocks/>
          </p:cNvGrpSpPr>
          <p:nvPr/>
        </p:nvGrpSpPr>
        <p:grpSpPr bwMode="auto">
          <a:xfrm>
            <a:off x="5943600" y="2566988"/>
            <a:ext cx="2057400" cy="1174750"/>
            <a:chOff x="3744" y="1392"/>
            <a:chExt cx="1296" cy="740"/>
          </a:xfrm>
        </p:grpSpPr>
        <p:sp>
          <p:nvSpPr>
            <p:cNvPr id="12305" name="Text Box 6"/>
            <p:cNvSpPr txBox="1">
              <a:spLocks noChangeArrowheads="1"/>
            </p:cNvSpPr>
            <p:nvPr/>
          </p:nvSpPr>
          <p:spPr bwMode="auto">
            <a:xfrm>
              <a:off x="3744" y="182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306" name="Text Box 7"/>
            <p:cNvSpPr txBox="1">
              <a:spLocks noChangeArrowheads="1"/>
            </p:cNvSpPr>
            <p:nvPr/>
          </p:nvSpPr>
          <p:spPr bwMode="auto">
            <a:xfrm>
              <a:off x="4272" y="1824"/>
              <a:ext cx="25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307" name="Text Box 8"/>
            <p:cNvSpPr txBox="1">
              <a:spLocks noChangeArrowheads="1"/>
            </p:cNvSpPr>
            <p:nvPr/>
          </p:nvSpPr>
          <p:spPr bwMode="auto">
            <a:xfrm>
              <a:off x="4808" y="182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308" name="Line 9"/>
            <p:cNvSpPr>
              <a:spLocks noChangeShapeType="1"/>
            </p:cNvSpPr>
            <p:nvPr/>
          </p:nvSpPr>
          <p:spPr bwMode="auto">
            <a:xfrm flipH="1">
              <a:off x="3888" y="139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309" name="Line 10"/>
            <p:cNvSpPr>
              <a:spLocks noChangeShapeType="1"/>
            </p:cNvSpPr>
            <p:nvPr/>
          </p:nvSpPr>
          <p:spPr bwMode="auto">
            <a:xfrm>
              <a:off x="4464" y="1392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310" name="Line 11"/>
            <p:cNvSpPr>
              <a:spLocks noChangeShapeType="1"/>
            </p:cNvSpPr>
            <p:nvPr/>
          </p:nvSpPr>
          <p:spPr bwMode="auto">
            <a:xfrm flipH="1">
              <a:off x="4395" y="139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72716" name="Group 12"/>
          <p:cNvGrpSpPr>
            <a:grpSpLocks/>
          </p:cNvGrpSpPr>
          <p:nvPr/>
        </p:nvGrpSpPr>
        <p:grpSpPr bwMode="auto">
          <a:xfrm>
            <a:off x="6248400" y="3709988"/>
            <a:ext cx="1511300" cy="1022350"/>
            <a:chOff x="3936" y="2112"/>
            <a:chExt cx="952" cy="644"/>
          </a:xfrm>
        </p:grpSpPr>
        <p:sp>
          <p:nvSpPr>
            <p:cNvPr id="12299" name="Text Box 13"/>
            <p:cNvSpPr txBox="1">
              <a:spLocks noChangeArrowheads="1"/>
            </p:cNvSpPr>
            <p:nvPr/>
          </p:nvSpPr>
          <p:spPr bwMode="auto">
            <a:xfrm>
              <a:off x="3936" y="244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300" name="Text Box 14"/>
            <p:cNvSpPr txBox="1">
              <a:spLocks noChangeArrowheads="1"/>
            </p:cNvSpPr>
            <p:nvPr/>
          </p:nvSpPr>
          <p:spPr bwMode="auto">
            <a:xfrm>
              <a:off x="4272" y="2448"/>
              <a:ext cx="25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301" name="Text Box 15"/>
            <p:cNvSpPr txBox="1">
              <a:spLocks noChangeArrowheads="1"/>
            </p:cNvSpPr>
            <p:nvPr/>
          </p:nvSpPr>
          <p:spPr bwMode="auto">
            <a:xfrm>
              <a:off x="4656" y="244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302" name="Line 16"/>
            <p:cNvSpPr>
              <a:spLocks noChangeShapeType="1"/>
            </p:cNvSpPr>
            <p:nvPr/>
          </p:nvSpPr>
          <p:spPr bwMode="auto">
            <a:xfrm flipH="1">
              <a:off x="4032" y="211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303" name="Line 17"/>
            <p:cNvSpPr>
              <a:spLocks noChangeShapeType="1"/>
            </p:cNvSpPr>
            <p:nvPr/>
          </p:nvSpPr>
          <p:spPr bwMode="auto">
            <a:xfrm>
              <a:off x="4464" y="211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304" name="Line 18"/>
            <p:cNvSpPr>
              <a:spLocks noChangeShapeType="1"/>
            </p:cNvSpPr>
            <p:nvPr/>
          </p:nvSpPr>
          <p:spPr bwMode="auto">
            <a:xfrm flipH="1">
              <a:off x="4395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72723" name="Group 19"/>
          <p:cNvGrpSpPr>
            <a:grpSpLocks/>
          </p:cNvGrpSpPr>
          <p:nvPr/>
        </p:nvGrpSpPr>
        <p:grpSpPr bwMode="auto">
          <a:xfrm>
            <a:off x="6781800" y="4700588"/>
            <a:ext cx="328613" cy="1066800"/>
            <a:chOff x="4272" y="2736"/>
            <a:chExt cx="207" cy="672"/>
          </a:xfrm>
        </p:grpSpPr>
        <p:sp>
          <p:nvSpPr>
            <p:cNvPr id="12297" name="Rectangle 20"/>
            <p:cNvSpPr>
              <a:spLocks noChangeArrowheads="1"/>
            </p:cNvSpPr>
            <p:nvPr/>
          </p:nvSpPr>
          <p:spPr bwMode="auto">
            <a:xfrm>
              <a:off x="4272" y="3100"/>
              <a:ext cx="20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latin typeface="Symbol" panose="05050102010706020507" pitchFamily="18" charset="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8" name="Line 21"/>
            <p:cNvSpPr>
              <a:spLocks noChangeShapeType="1"/>
            </p:cNvSpPr>
            <p:nvPr/>
          </p:nvSpPr>
          <p:spPr bwMode="auto">
            <a:xfrm flipH="1">
              <a:off x="4395" y="27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867400" y="1614488"/>
            <a:ext cx="2157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语法树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72708" grpId="0"/>
      <p:bldP spid="7272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5352</TotalTime>
  <Words>4286</Words>
  <Application>Microsoft Office PowerPoint</Application>
  <PresentationFormat>On-screen Show (4:3)</PresentationFormat>
  <Paragraphs>637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华文中宋</vt:lpstr>
      <vt:lpstr>宋体</vt:lpstr>
      <vt:lpstr>Arial</vt:lpstr>
      <vt:lpstr>Cambria Math</vt:lpstr>
      <vt:lpstr>Lucida Console</vt:lpstr>
      <vt:lpstr>Symbol</vt:lpstr>
      <vt:lpstr>Times New Roman</vt:lpstr>
      <vt:lpstr>Wingdings</vt:lpstr>
      <vt:lpstr>默认设计模板</vt:lpstr>
      <vt:lpstr>Visio</vt:lpstr>
      <vt:lpstr>编译原理</vt:lpstr>
      <vt:lpstr>4.1 概述</vt:lpstr>
      <vt:lpstr>4.2 CFG与PDA</vt:lpstr>
      <vt:lpstr>4.2 CFG与PDA</vt:lpstr>
      <vt:lpstr>4.2 CFG与PDA</vt:lpstr>
      <vt:lpstr>4.2 CFG与PDA</vt:lpstr>
      <vt:lpstr>4.2 CFG与PDA</vt:lpstr>
      <vt:lpstr>4.3 自上而下的分析方法</vt:lpstr>
      <vt:lpstr>4.3 自上而下的分析方法</vt:lpstr>
      <vt:lpstr>4.3.1 基于PDA的分析算法</vt:lpstr>
      <vt:lpstr>4.3.1 基于PDA的分析算法</vt:lpstr>
      <vt:lpstr>4.3.1 基于PDA的分析算法</vt:lpstr>
      <vt:lpstr>4.3.1 基于PDA的分析算法</vt:lpstr>
      <vt:lpstr>4.3.1 基于PDA的分析算法</vt:lpstr>
      <vt:lpstr>4.3.2 左递归的消除</vt:lpstr>
      <vt:lpstr>4.3.2 左递归的消除</vt:lpstr>
      <vt:lpstr>4.3.2 左递归的消除</vt:lpstr>
      <vt:lpstr>4.3.3 LL(k)分析方法</vt:lpstr>
      <vt:lpstr>4.3.3 LL(k)分析方法</vt:lpstr>
      <vt:lpstr>4.3.3 LL(k)分析方法</vt:lpstr>
      <vt:lpstr>4.3.3 LL(k)分析方法</vt:lpstr>
      <vt:lpstr>4.3.3 LL(k)分析方法</vt:lpstr>
      <vt:lpstr>4.3.3 LL(k)分析方法</vt:lpstr>
      <vt:lpstr>4.3.3 LL(k)分析方法</vt:lpstr>
      <vt:lpstr>4.3.3 LL(k)分析方法</vt:lpstr>
      <vt:lpstr>4.3.3 LL(k)分析方法</vt:lpstr>
      <vt:lpstr>4.3.3 LL(k)分析方法</vt:lpstr>
      <vt:lpstr>4.4 递归下降分析方法</vt:lpstr>
      <vt:lpstr>4.4 递归下降分析方法</vt:lpstr>
      <vt:lpstr>4.4 递归下降分析方法</vt:lpstr>
      <vt:lpstr>4.5 LR分析方法</vt:lpstr>
      <vt:lpstr>4.5 LR分析方法</vt:lpstr>
      <vt:lpstr>4.5.1 基于PDA的分析方法</vt:lpstr>
      <vt:lpstr>4.5.1 基于PDA的分析方法</vt:lpstr>
      <vt:lpstr>4.5.1 基于PDA的分析方法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4.5.2 LR(0)分析方法</vt:lpstr>
      <vt:lpstr>4.5.3 SLR(1)分析方法</vt:lpstr>
      <vt:lpstr>4.5.3 SLR(1)分析方法</vt:lpstr>
      <vt:lpstr>4.5.4 LR(1)分析方法</vt:lpstr>
      <vt:lpstr>4.5.4 LR(1)分析方法</vt:lpstr>
      <vt:lpstr>4.5.4 LR(1)分析方法</vt:lpstr>
      <vt:lpstr>4.5.4 LR(1)分析方法</vt:lpstr>
      <vt:lpstr>4.5.4 LR(1)分析方法</vt:lpstr>
      <vt:lpstr>4.5.5 LALR(1)分析方法</vt:lpstr>
      <vt:lpstr>4.5.5 LALR(1)分析方法</vt:lpstr>
      <vt:lpstr>4.5.5 LALR(1)分析方法</vt:lpstr>
      <vt:lpstr>4.5.6 LR小结</vt:lpstr>
      <vt:lpstr>4.6 二义性</vt:lpstr>
      <vt:lpstr>4.6.1 优先级与结合性方案</vt:lpstr>
      <vt:lpstr>4.6.1 优先级与结合性方案</vt:lpstr>
      <vt:lpstr>4.6.2 悬空-else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Title</dc:creator>
  <cp:lastModifiedBy>Title No</cp:lastModifiedBy>
  <cp:revision>145</cp:revision>
  <cp:lastPrinted>1601-01-01T00:00:00Z</cp:lastPrinted>
  <dcterms:created xsi:type="dcterms:W3CDTF">1601-01-01T00:00:00Z</dcterms:created>
  <dcterms:modified xsi:type="dcterms:W3CDTF">2018-10-29T08:08:07Z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