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4"/>
  </p:notesMasterIdLst>
  <p:sldIdLst>
    <p:sldId id="269" r:id="rId3"/>
    <p:sldId id="431" r:id="rId4"/>
    <p:sldId id="432" r:id="rId5"/>
    <p:sldId id="433" r:id="rId6"/>
    <p:sldId id="434" r:id="rId7"/>
    <p:sldId id="435" r:id="rId8"/>
    <p:sldId id="436" r:id="rId9"/>
    <p:sldId id="437" r:id="rId10"/>
    <p:sldId id="438" r:id="rId11"/>
    <p:sldId id="439" r:id="rId12"/>
    <p:sldId id="440" r:id="rId13"/>
    <p:sldId id="441" r:id="rId14"/>
    <p:sldId id="442" r:id="rId15"/>
    <p:sldId id="443" r:id="rId16"/>
    <p:sldId id="444" r:id="rId17"/>
    <p:sldId id="445" r:id="rId18"/>
    <p:sldId id="446" r:id="rId19"/>
    <p:sldId id="447" r:id="rId20"/>
    <p:sldId id="448" r:id="rId21"/>
    <p:sldId id="449" r:id="rId22"/>
    <p:sldId id="450" r:id="rId23"/>
    <p:sldId id="451" r:id="rId24"/>
    <p:sldId id="452" r:id="rId25"/>
    <p:sldId id="453" r:id="rId26"/>
    <p:sldId id="454" r:id="rId27"/>
    <p:sldId id="455" r:id="rId28"/>
    <p:sldId id="456" r:id="rId29"/>
    <p:sldId id="457" r:id="rId30"/>
    <p:sldId id="419" r:id="rId31"/>
    <p:sldId id="420" r:id="rId32"/>
    <p:sldId id="425" r:id="rId33"/>
    <p:sldId id="426" r:id="rId34"/>
    <p:sldId id="421" r:id="rId35"/>
    <p:sldId id="422" r:id="rId36"/>
    <p:sldId id="427" r:id="rId37"/>
    <p:sldId id="423" r:id="rId38"/>
    <p:sldId id="424" r:id="rId39"/>
    <p:sldId id="428" r:id="rId40"/>
    <p:sldId id="429" r:id="rId41"/>
    <p:sldId id="402" r:id="rId42"/>
    <p:sldId id="384" r:id="rId43"/>
    <p:sldId id="385" r:id="rId44"/>
    <p:sldId id="383" r:id="rId45"/>
    <p:sldId id="386" r:id="rId46"/>
    <p:sldId id="387" r:id="rId47"/>
    <p:sldId id="392" r:id="rId48"/>
    <p:sldId id="388" r:id="rId49"/>
    <p:sldId id="389" r:id="rId50"/>
    <p:sldId id="390" r:id="rId51"/>
    <p:sldId id="391" r:id="rId52"/>
    <p:sldId id="393" r:id="rId53"/>
    <p:sldId id="394" r:id="rId54"/>
    <p:sldId id="395" r:id="rId55"/>
    <p:sldId id="396" r:id="rId56"/>
    <p:sldId id="397" r:id="rId57"/>
    <p:sldId id="398" r:id="rId58"/>
    <p:sldId id="399" r:id="rId59"/>
    <p:sldId id="400" r:id="rId60"/>
    <p:sldId id="403" r:id="rId61"/>
    <p:sldId id="298" r:id="rId62"/>
    <p:sldId id="404" r:id="rId63"/>
    <p:sldId id="300" r:id="rId65"/>
    <p:sldId id="301" r:id="rId66"/>
    <p:sldId id="303" r:id="rId67"/>
    <p:sldId id="309" r:id="rId68"/>
    <p:sldId id="405" r:id="rId69"/>
    <p:sldId id="406" r:id="rId70"/>
    <p:sldId id="407" r:id="rId71"/>
    <p:sldId id="408" r:id="rId72"/>
    <p:sldId id="334" r:id="rId73"/>
    <p:sldId id="335" r:id="rId74"/>
    <p:sldId id="409" r:id="rId75"/>
    <p:sldId id="410" r:id="rId76"/>
    <p:sldId id="336" r:id="rId77"/>
    <p:sldId id="337" r:id="rId78"/>
    <p:sldId id="338" r:id="rId79"/>
    <p:sldId id="343" r:id="rId80"/>
    <p:sldId id="346" r:id="rId81"/>
    <p:sldId id="347" r:id="rId82"/>
    <p:sldId id="355" r:id="rId83"/>
    <p:sldId id="356" r:id="rId84"/>
    <p:sldId id="357" r:id="rId85"/>
    <p:sldId id="360" r:id="rId86"/>
    <p:sldId id="411" r:id="rId87"/>
    <p:sldId id="362" r:id="rId88"/>
    <p:sldId id="363" r:id="rId89"/>
    <p:sldId id="412" r:id="rId90"/>
    <p:sldId id="366" r:id="rId91"/>
    <p:sldId id="413" r:id="rId92"/>
    <p:sldId id="414" r:id="rId93"/>
    <p:sldId id="415" r:id="rId94"/>
    <p:sldId id="417" r:id="rId95"/>
    <p:sldId id="418" r:id="rId96"/>
    <p:sldId id="371" r:id="rId97"/>
    <p:sldId id="372" r:id="rId98"/>
    <p:sldId id="373" r:id="rId99"/>
    <p:sldId id="374" r:id="rId100"/>
    <p:sldId id="430" r:id="rId101"/>
  </p:sldIdLst>
  <p:sldSz cx="9144000" cy="6858000" type="screen4x3"/>
  <p:notesSz cx="6858000" cy="9144000"/>
  <p:custDataLst>
    <p:tags r:id="rId106"/>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7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8"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6766"/>
    <p:restoredTop sz="86371"/>
  </p:normalViewPr>
  <p:slideViewPr>
    <p:cSldViewPr showGuides="1">
      <p:cViewPr varScale="1">
        <p:scale>
          <a:sx n="60" d="100"/>
          <a:sy n="60" d="100"/>
        </p:scale>
        <p:origin x="-1422" y="-96"/>
      </p:cViewPr>
      <p:guideLst>
        <p:guide orient="horz" pos="2160"/>
        <p:guide pos="2876"/>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notesMaster" Target="notesMasters/notesMaster1.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6" Type="http://schemas.openxmlformats.org/officeDocument/2006/relationships/tags" Target="tags/tag1.xml"/><Relationship Id="rId105" Type="http://schemas.openxmlformats.org/officeDocument/2006/relationships/commentAuthors" Target="commentAuthors.xml"/><Relationship Id="rId104" Type="http://schemas.openxmlformats.org/officeDocument/2006/relationships/tableStyles" Target="tableStyles.xml"/><Relationship Id="rId103" Type="http://schemas.openxmlformats.org/officeDocument/2006/relationships/viewProps" Target="viewProps.xml"/><Relationship Id="rId102" Type="http://schemas.openxmlformats.org/officeDocument/2006/relationships/presProps" Target="presProps.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8-06T23:06:23.625" idx="1">
    <p:pos x="268" y="818"/>
    <p:text>在面向对象编程中，"主动类"（Active Class）通常指的是那些具有行为或动作的类。这些类不仅仅是数据的容器，它们还包含方法来操作这些数据。主动类可以响应事件、执行任务或与用户交互。以下是一些主动类的特点：
1. **封装性**：主动类封装了数据和操作这些数据的方法。
2. **行为**：主动类具有执行操作的能力，例如处理用户输入、执行计算或与其他对象交互。
3. **事件驱动**：主动类可以响应外部事件，如用户点击按钮或接收到网络请求。
4. **状态管理**：主动类可以维护自己的状态，并根据需要更新状态。
5. **交互性**：主动类可以与用户或其他系统组件进行交互。
例如，在图形用户界面（GUI）编程中，按钮类（Button Class）就是一个典型的主动类。它不仅包含按钮的属性（如位置、大小、文本等），还包含方法来处理点击事件（如`onClick()`方法）。
下面是一个简单的Java示例，展示了一个主动类的实现：
```java
public class Button {
    // 属性
    private String label;
    private boolean isEnabled;
    // 构造器
    public Button(String label) {
        this.label = label;
        this.isEnabled = true;
    }
    // 方法
    public void click() {
        if (isEnabled) {
            System.out.println("Button " + label + " clicked!");
            // 执行点击操作
        } else {
            System.out.println("Button is disabled.");
        }
    }
    public void setEnabled(boolean isEnabled) {
        this.isEnabled = isEnabled;
    }
    // 其他方法...
}
// 使用
Button myButton = new Button("Click Me");
myButton.setEnabled(true);
myButton.click();  // 输出: Button Click Me clicked!
```
在这个例子中，`Button`类是一个主动类，因为它具有行为（`click()`方法）和状态（`isEnabled`属性）。当按钮被点击时，它能够响应事件并执行相应的操作。
主动类在软件设计中非常重要，因为它们提供了灵活性和可扩展性，使得软件系统能够更容易地适应变化和增长。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4-08-06T23:09:49.582" idx="2">
    <p:pos x="260" y="832"/>
    <p:text>在面向对象编程（OOP）中，接口（Interface）是一种定义了一组方法的规范，但不提供这些方法的具体实现。接口通常用于定义一个类必须遵守的契约，确保实现接口的类提供了接口中声明的所有方法。以下是接口的一些关键特性：
1. **抽象性**：接口只包含方法的声明，不包含实现。实现接口的类必须提供这些方法的具体实现。
2. **多态性**：接口允许不同的类以统一的方式被使用，即使这些类有不同的内部实现。
3. **松耦合**：通过接口，类之间的依赖性降低，因为类只依赖于接口而不是具体的实现。
4. **扩展性**：接口可以被多个类实现，这使得在不修改现有代码的情况下扩展功能成为可能。
5. **规范性**：接口定义了类应该如何交互，但不指定如何实现这些交互。
6. **语言支持**：许多编程语言（如Java、C#、C++等）都直接支持接口的概念，允许程序员定义和实现接口。
下面是一个Java语言中接口的简单示例：
```java
// 定义一个接口
public interface Vehicle {
    // 声明方法，没有方法体
    void start();
    void stop();
    double getFuelCapacity();
}
// 实现接口的类
public class Car implements Vehicle {
    // 实现接口中的方法
    public void start() {
        System.out.println("Car is starting.");
    }
    public void stop() {
        System.out.println("Car is stopping.");
    }
    public double getFuelCapacity() {
        return 50.0; // 示例容量
    }
}
// 使用接口
public class Test {
    public static void main(String[] args) {
        Vehicle myCar = new Car(); // 使用接口类型引用Car对象
        myCar.start();
        myCar.stop();
        System.out.println("Fuel capacity: " + myCar.getFuelCapacity());
    }
}
```
在这个示例中，`Vehicle`是一个接口，它定义了所有车辆应该具备的方法。`Car`类实现了`Vehicle`接口，并提供了这些方法的具体实现。`Test`类中的`main`方法展示了如何使用接口引用来操作`Car`对象，这展示了接口的多态性。
接口在设计大型软件系统时非常有用，因为它们提供了一种定义系统组件如何交互的方式，同时允许这些组件独立地发展和变化。
</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24-08-06T23:18:47.315" idx="3">
    <p:pos x="263" y="788"/>
    <p:text>在面向对象编程（OOP）中，对象是类的实例，它代表了现实世界中的一个实体或概念。每个对象都拥有自己的状态（属性）和行为（方法）。对象的创建过程通常称为实例化（Instantiation）。
关于您提到的命名约定，通常类名使用大写字母开头的驼峰式命名法（CamelCase），而对象名则使用小写字母开头的驼峰式命名法，有时也会在对象名后面加上下划线（_），但这并不是面向对象编程的严格规则，而是一种常见的命名习惯，用于区分类和对象。例如：
```java
// 定义一个类
class Car {
    // 属性
    String color;
    int speed;
    // 构造器
    public Car(String color, int speed) {
        this.color = color;
        this.speed = speed;
    }
    // 方法
    public void accelerate(int increment) {
        speed += increment;
        System.out.println("Accelerating: " + speed + " km/h");
    }
}
// 实例化对象
Car my_car = new Car("Red", 0); // 创建一个Car对象，颜色为红色，初始速度为0
my_car.accelerate(10); // 调用方法
```
在这个例子中，`Car` 是一个类，而 `my_car` 是 `Car` 类的一个实例，也就是一个对象。对象 `my_car` 的属性 `color` 和 `speed` 被明确地赋予了初始值 "Red" 和 0。
对象的属性值通常在创建对象时或通过对象的方法明确给出。对象可以与其他对象交互，也可以调用自身的方法来改变其状态或执行某些操作。
面向对象编程的核心概念之一就是通过实例化类来创建对象，这样可以使得代码更加模块化和易于管理。每个对象都是独立的，拥有自己的属性和方法，但它们可以通过继承和多态性与其他对象共享行为。
</p:text>
  </p:cm>
  <p:cm authorId="1" dt="2024-08-06T23:20:01.415" idx="4">
    <p:pos x="279" y="2129"/>
    <p:text>用例（Use Case）是软件工程中的一种分析方法，用于描述系统如何与用户或其他外部系统交互以完成特定的目标。用例通常用于需求收集和系统设计阶段，帮助开发者理解用户的需求和系统的功能。
以下是用例的一些关键特性：
1. **参与者（Actors）**：用例中涉及的角色，可以是人（如用户、管理员）或外部系统（如支付网关、数据库）。
2. **场景（Scenarios）**：描述用例中可能发生的不同情况或流程。每个场景都以特定的开始和结束条件为特征。
3. **主成功场景（Main Success Scenario）**：用例中的主要流程，描述了在没有异常或错误的情况下，用例如何成功执行。
4. **扩展或异常流程（Extensions/Exceptions）**：描述用例执行过程中可能发生的异常情况，以及系统如何应对这些异常。
5. **前置条件（Preconditions）**：在开始用例之前必须满足的条件。
6. **后置条件（Postconditions）**：用例执行完成后的结果或状态。
7. **触发事件（Triggers）**：触发用例执行的事件或条件。
8. **步骤（Steps）**：用例中的具体步骤，描述了参与者和系统之间的交互。
用例通常以用例图（Use Case Diagram）的形式表示，用例图是一种UML（统一建模语言）图表，用于可视化系统的功能和参与者。
下面是一个简单的用例示例，描述了一个在线购物系统的购物流程：
- **用例名称**：在线购物
- **参与者**：顾客、系统
- **前置条件**：顾客已经注册并登录到系统
- **主成功场景**：
  1. 顾客浏览商品
  2. 顾客选择商品并添加到购物车
  3. 顾客点击结算
  4. 系统显示订单详情和总价
  5. 顾客输入支付信息
  6. 系统处理支付并确认订单
  7. 顾客收到订单确认信息
- **扩展/异常流程**：
  - 如果支付失败，系统将显示错误信息并允许顾客重新输入支付信息。
- **后置条件**：顾客的订单被成功创建并支付，订单状态更新为“已支付”。
用例是理解用户需求和设计软件功能的重要工具，它们帮助开发者确保系统能够满足用户的实际需求，并提供有价值的结果。
</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24-08-06T23:22:56.128" idx="5">
    <p:pos x="193" y="830"/>
    <p:text>构件（Component）在软件工程中是一个关键概念，它指的是系统中的物理或逻辑单元，这些单元可以被独立地开发、测试、部署和替换。构件化是软件架构设计的一个重要方面，它有助于提高软件的模块化、可维护性和可扩展性。
以下是构件的一些主要特征：
1. **封装性**：构件封装了特定的功能和实现细节，对外部隐藏其内部结构。
2. **独立性**：构件可以独立于系统的其他部分进行开发和测试。
3. **可替换性**：构件设计为可被其他具有相同接口的构件替换，而不影响系统的其他部分。
4. **接口**：构件通过定义良好的接口与其他构件交互，接口规定了构件提供的功能和它所依赖的服务。
5. **重用性**：设计良好的构件可以在不同的系统或项目中重复使用。
6. **配置性**：构件可以通过配置参数来适应不同的环境或需求。
7. **依赖性**：构件可能依赖于其他构件或服务来完成其功能。
8. **版本控制**：构件可以有自己的版本号，便于管理和跟踪变更。
构件可以是软件库、框架、服务、模块或其他任何可以在软件系统中独立操作的单元。在大型软件项目中，构件化有助于团队并行工作，因为团队可以独立地开发和部署系统中的特定部分。
下面是一个构件示例，描述了一个Web应用程序中的用户认证组件：
- **功能**：提供用户登录、登出和权限检查的功能。
- **接口**：定义了如`login(username, password)`、`logout()`和`checkPermission(permission)`等方法。
- **依赖**：可能依赖于数据库组件来存储和验证用户信息。
- **实现**：使用安全的加密算法来保护用户密码，使用会话管理来跟踪用户状态。
构件化的设计允许Web应用程序的其他部分（如前端用户界面或后端业务逻辑）与用户认证组件交互，而不需要关心其内部实现细节。这样，即使认证机制发生变化，只要接口保持不变，系统的其他部分就不需要修改。
构件化是现代软件架构的核心原则之一，它有助于构建更加灵活、可靠和易于维护的软件系统。
</p:text>
  </p:cm>
  <p:cm authorId="1" dt="2024-08-07T00:07:55.772" idx="6">
    <p:pos x="137" y="2120"/>
    <p:text>在计算机科学和信息技术中，"节点"（Node）这个术语有多种含义，具体取决于上下文。以下是几种常见的节点类型及其描述：
1. **计算节点**：在分布式计算环境中，节点通常指的是执行计算任务的物理或虚拟机器。它们具备CPU、内存和存储等硬件资源，并能够独立运行操作系统和应用程序。
2. **网络节点**：在网络架构中，节点可以是任何连接到网络的设备，如计算机、服务器、路由器、交换机或打印机。每个网络节点都有其唯一的网络地址，并通过电缆或无线连接与其他节点通信。
3. **数据节点**：在数据库系统中，特别是在分布式数据库中，节点可能指的是存储数据片段的服务器或计算机。这些节点协同工作，提供数据的存储、检索和管理。
4. **集群节点**：在集群计算中，节点是指组成集群的单个计算机。集群中的节点通常为了高性能计算或高可用性而协同工作，共享工作负载和资源。
5. **区块链节点**：在区块链技术中，节点是参与网络的计算机，负责验证交易、维护账本的副本，并在某些情况下参与挖矿过程。
6. **云服务节点**：在云计算环境中，节点可能指的是云服务提供商的数据中心内的物理服务器，这些服务器提供虚拟化资源，如虚拟机、存储和网络功能。
节点的关键特性包括：
- **处理能力**：节点具备执行计算任务的能力。
- **存储能力**：节点拥有存储数据的能力，可能是临时的或持久的。
- **网络连接**：节点能够通过网络与其他节点通信。
- **独立性**：每个节点通常能够独立操作，但在分布式系统中，它们会协同工作以完成任务。
- **可扩展性**：在许多系统中，可以通过添加更多节点来扩展系统的能力。
- **故障容忍**：在设计良好的系统中，节点可能具备一定的故障容忍能力，以确保系统的高可用性。
节点是现代计算环境中的基础元素，无论是在企业数据中心、云计算平台还是分布式网络中，它们都扮演着至关重要的角色。
</p:text>
  </p:cm>
</p:cmLst>
</file>

<file path=ppt/comments/comment5.xml><?xml version="1.0" encoding="utf-8"?>
<p:cmLst xmlns:a="http://schemas.openxmlformats.org/drawingml/2006/main" xmlns:r="http://schemas.openxmlformats.org/officeDocument/2006/relationships" xmlns:p="http://schemas.openxmlformats.org/presentationml/2006/main">
  <p:cm authorId="1" dt="2024-08-07T02:46:54.360" idx="7">
    <p:pos x="306" y="818"/>
    <p:text>泛化（Generalization）在面向对象编程（OOP）中是一个核心概念，它描述了一般类（General Class）和特殊类（Specialized Class）之间的继承关系。以下是泛化关系的几个关键点：
1. **继承（Inheritance）**：
   泛化关系允许特殊类继承一般类的特性和行为。这意味着特殊类可以自动获得一般类的所有属性（如变量）和方法（如函数），并且还可以添加或修改自己的特性和行为。
2. **“是一个”（Is-a）关系**：
   泛化通常表示为“是一个”关系。例如，如果有一个一般类“动物”，那么特殊类“狗”可以被认为是“动物”的一个具体实例。这种关系强调了特殊类是一般类的一个子集。
3. **代码复用**：
   泛化允许代码复用。通过继承，特殊类可以利用一般类已经实现的功能，而不需要重新编写相同的代码。
4. **多态性（Polymorphism）**：
   泛化与多态性紧密相关。多态性允许同一个接口接受不同的数据类型。在泛化关系中，特殊类可以覆盖一般类的方法，从而实现不同的行为，但仍然可以通过一般类的引用来调用这些方法。
5. **层次结构**：
   泛化可以创建一个类层次结构，其中一般类位于顶部，特殊类位于底部。这种层次结构有助于组织和管理代码。
6. **抽象类**：
   在某些情况下，一般类可以被定义为抽象类，这意味着它不能被实例化，而是作为其他特殊类的模板。
7. **接口和抽象方法**：
   泛化还可以通过接口和抽象方法实现。接口定义了一组方法的签名，而抽象方法提供了方法的框架但没有实现。特殊类可以实现这些接口和抽象方法，以提供具体的行为。
泛化关系是面向对象设计的强大工具，它有助于创建模块化、可扩展和易于维护的代码。通过泛化，开发者可以构建灵活的系统，这些系统可以适应变化并支持新的需求。
</p:text>
  </p:cm>
</p:cmLst>
</file>

<file path=ppt/comments/comment6.xml><?xml version="1.0" encoding="utf-8"?>
<p:cmLst xmlns:a="http://schemas.openxmlformats.org/drawingml/2006/main" xmlns:r="http://schemas.openxmlformats.org/officeDocument/2006/relationships" xmlns:p="http://schemas.openxmlformats.org/presentationml/2006/main">
  <p:cm authorId="1" dt="2024-08-07T03:54:27.696" idx="8">
    <p:pos x="180" y="876"/>
    <p:text>实现（Implement）关系是面向对象编程中的一个重要概念，它涉及到泛化和依赖两种关系。以下是对这两种情况的详细解释：
1. **接口和实现它们的类或构件之间的实现关系**：
   - **接口**：在面向对象编程中，接口是一种定义了一组方法的规范，但这些方法本身不包含实现。接口通常用关键字 `interface` 来声明。
   - **实现**：一个类或构件（在某些编程语言中，构件可能是一个模块或组件）可以通过关键字 `implements` 来实现一个接口。这意味着这个类或构件必须提供接口中定义的所有方法的具体实现。
   - **泛化**：实现接口的类是接口的一个具体化，这形成了一种“是一个”（is-a）的关系，即实现类的实例可以被视为接口类型的实例。
   - **依赖**：类依赖于接口来定义它必须遵守的契约，但接口本身不依赖于任何特定的实现。
2. **用例和实现它们的协作之间的实现关系**：
   - **用例**：在软件开发中，用例（Use Case）是一种描述系统如何与用户或其他系统交互以完成特定任务的模型。
   - **实现**：用例的实现涉及到定义哪些类或对象将协作来满足用例的需求。这通常涉及到多个类的实例化和它们之间的交互。
   - **泛化**：在用例实现中，可能会有泛化关系，例如，一个更通用的类可以被用来处理多种用例，而更具体的类则处理特定用例的特定需求。
   - **依赖**：用例实现中的类依赖于彼此来完成用例的目标。例如，一个类可能依赖于另一个类的方法来获取数据或执行操作。
在你提供的文件内容中，我们可以看到两个可能的接口定义：`TV` 和 `Radio`，它们都属于 `ElectricalEquipment`。这些接口定义了电视和收音机的基本操作，如开关、音量控制和频道切换。实现这些接口的类将提供这些操作的具体实现。
例如，如果有一个具体的 `SmartTV` 类，它可能如下实现 `TV` 接口：
```java
public class SmartTV implements TV {
    public void on() { /* ... */ }
    public void off() { /* ... */ }
    public void increaseVol() { /* ... */ }
    public void decrease() { /* ... */ }
    // 其他方法和实现细节
}
```
同样，如果有一个 `DigitalRadio` 类，它可能如下实现 `Radio` 接口：
```java
public class DigitalRadio implements Radio {
    public void turnOn() { /* ... */ }
    public void turnOff() { /* ... */ }
    public void adjustVolume() { /* ... */ }
    public void changeChannel() { /* ... */ }
    // 其他方法和实现细节
}
```
在这些实现中，`SmartTV` 和 `DigitalRadio` 类依赖于它们实现的接口来定义它们必须提供的方法。同时，这些类是接口的具体化，它们展示了泛化关系中的“是一个”关系。
</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3721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721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428"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3722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722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7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buNone/>
            </a:pPr>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
        <p:nvSpPr>
          <p:cNvPr id="104451" name="Rectangle 2"/>
          <p:cNvSpPr>
            <a:spLocks noRot="1" noTextEdit="1"/>
          </p:cNvSpPr>
          <p:nvPr>
            <p:ph type="sldImg"/>
          </p:nvPr>
        </p:nvSpPr>
        <p:spPr>
          <a:ln/>
        </p:spPr>
      </p:sp>
      <p:sp>
        <p:nvSpPr>
          <p:cNvPr id="104452" name="Rectangle 3"/>
          <p:cNvSpPr>
            <a:spLocks noGrp="1"/>
          </p:cNvSpPr>
          <p:nvPr>
            <p:ph type="body" idx="1"/>
          </p:nvPr>
        </p:nvSpPr>
        <p:spPr>
          <a:ln/>
        </p:spPr>
        <p:txBody>
          <a:bodyPr wrap="square" lIns="91440" tIns="45720" rIns="91440" bIns="45720" anchor="t" anchorCtr="0"/>
          <a:p>
            <a:pPr lvl="0" eaLnBrk="1" hangingPunct="1"/>
            <a:r>
              <a:rPr lang="zh-CN" altLang="en-US" dirty="0"/>
              <a:t>注：</a:t>
            </a:r>
            <a:r>
              <a:rPr lang="en-US" altLang="zh-CN" dirty="0"/>
              <a:t>UML2.2</a:t>
            </a:r>
            <a:r>
              <a:rPr lang="zh-CN" altLang="en-US" dirty="0"/>
              <a:t>中用带箭头的虚线表示用例之间的关系。</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7170" name="Picture 8"/>
          <p:cNvPicPr>
            <a:picLocks noChangeAspect="1"/>
          </p:cNvPicPr>
          <p:nvPr userDrawn="1"/>
        </p:nvPicPr>
        <p:blipFill>
          <a:blip r:embed="rId2"/>
          <a:stretch>
            <a:fillRect/>
          </a:stretch>
        </p:blipFill>
        <p:spPr>
          <a:xfrm>
            <a:off x="0" y="0"/>
            <a:ext cx="9144000" cy="6858000"/>
          </a:xfrm>
          <a:prstGeom prst="rect">
            <a:avLst/>
          </a:prstGeom>
          <a:noFill/>
          <a:ln w="9525">
            <a:noFill/>
          </a:ln>
        </p:spPr>
      </p:pic>
      <p:sp>
        <p:nvSpPr>
          <p:cNvPr id="3074" name="Rectangle 2"/>
          <p:cNvSpPr>
            <a:spLocks noGrp="1" noChangeArrowheads="1"/>
          </p:cNvSpPr>
          <p:nvPr>
            <p:ph type="ctrTitle"/>
          </p:nvPr>
        </p:nvSpPr>
        <p:spPr>
          <a:xfrm>
            <a:off x="685800" y="2130425"/>
            <a:ext cx="7772400" cy="1470025"/>
          </a:xfrm>
        </p:spPr>
        <p:txBody>
          <a:bodyPr/>
          <a:lstStyle>
            <a:lvl1pPr>
              <a:defRPr/>
            </a:lvl1pPr>
          </a:lstStyle>
          <a:p>
            <a:r>
              <a:rPr lang="zh-CN" altLang="en-US"/>
              <a:t>单击此处编辑母版标题样式</a:t>
            </a:r>
            <a:endParaRPr lang="zh-CN" altLang="en-US"/>
          </a:p>
        </p:txBody>
      </p:sp>
      <p:sp>
        <p:nvSpPr>
          <p:cNvPr id="3075"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endParaRPr lang="zh-CN" altLang="en-US"/>
          </a:p>
        </p:txBody>
      </p:sp>
      <p:sp>
        <p:nvSpPr>
          <p:cNvPr id="9" name="Rectangle 4"/>
          <p:cNvSpPr>
            <a:spLocks noGrp="1" noChangeArrowheads="1"/>
          </p:cNvSpPr>
          <p:nvPr>
            <p:ph type="dt" sz="half" idx="2"/>
          </p:nvPr>
        </p:nvSpPr>
        <p:spPr bwMode="auto">
          <a:xfrm>
            <a:off x="457200" y="6245225"/>
            <a:ext cx="2133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Rectangle 5"/>
          <p:cNvSpPr>
            <a:spLocks noGrp="1" noChangeArrowheads="1"/>
          </p:cNvSpPr>
          <p:nvPr>
            <p:ph type="ftr" sz="quarter" idx="3"/>
          </p:nvPr>
        </p:nvSpPr>
        <p:spPr bwMode="auto">
          <a:xfrm>
            <a:off x="3124200" y="6245225"/>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Rectangle 6"/>
          <p:cNvSpPr>
            <a:spLocks noGrp="1" noChangeArrowheads="1"/>
          </p:cNvSpPr>
          <p:nvPr>
            <p:ph type="sldNum" sz="quarter" idx="4"/>
          </p:nvPr>
        </p:nvSpPr>
        <p:spPr bwMode="auto">
          <a:xfrm>
            <a:off x="6553200" y="6245225"/>
            <a:ext cx="2133600" cy="476250"/>
          </a:xfrm>
          <a:prstGeom prst="rect">
            <a:avLst/>
          </a:prstGeom>
          <a:ln>
            <a:miter lim="800000"/>
          </a:ln>
        </p:spPr>
        <p:txBody>
          <a:bodyPr vert="horz" wrap="square" lIns="91440" tIns="45720" rIns="91440" bIns="45720" numCol="1" anchor="t" anchorCtr="0" compatLnSpc="1"/>
          <a:p>
            <a:pPr algn="r">
              <a:buNone/>
            </a:pPr>
            <a:fld id="{9A0DB2DC-4C9A-4742-B13C-FB6460FD3503}" type="slidenum">
              <a:rPr lang="en-US" altLang="zh-CN" dirty="0"/>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7813" y="260350"/>
            <a:ext cx="2058987" cy="58658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0850" y="260350"/>
            <a:ext cx="6024563" cy="586581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0850" y="260350"/>
            <a:ext cx="8235950" cy="58658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rgbClr val="C00000"/>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68413"/>
            <a:ext cx="4038600"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68413"/>
            <a:ext cx="4038600"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6146" name="Picture 14"/>
          <p:cNvPicPr>
            <a:picLocks noChangeAspect="1"/>
          </p:cNvPicPr>
          <p:nvPr userDrawn="1"/>
        </p:nvPicPr>
        <p:blipFill>
          <a:blip r:embed="rId13"/>
          <a:stretch>
            <a:fillRect/>
          </a:stretch>
        </p:blipFill>
        <p:spPr>
          <a:xfrm>
            <a:off x="428625" y="260350"/>
            <a:ext cx="8280400" cy="865188"/>
          </a:xfrm>
          <a:prstGeom prst="rect">
            <a:avLst/>
          </a:prstGeom>
          <a:noFill/>
          <a:ln w="9525">
            <a:noFill/>
          </a:ln>
        </p:spPr>
      </p:pic>
      <p:sp>
        <p:nvSpPr>
          <p:cNvPr id="6147" name="Rectangle 2"/>
          <p:cNvSpPr>
            <a:spLocks noGrp="1"/>
          </p:cNvSpPr>
          <p:nvPr>
            <p:ph type="title"/>
          </p:nvPr>
        </p:nvSpPr>
        <p:spPr>
          <a:xfrm>
            <a:off x="450850" y="260350"/>
            <a:ext cx="8229600" cy="7921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6148" name="Rectangle 3"/>
          <p:cNvSpPr>
            <a:spLocks noGrp="1"/>
          </p:cNvSpPr>
          <p:nvPr>
            <p:ph type="body" idx="1"/>
          </p:nvPr>
        </p:nvSpPr>
        <p:spPr>
          <a:xfrm>
            <a:off x="457200" y="1268413"/>
            <a:ext cx="8229600" cy="485775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400">
          <a:solidFill>
            <a:schemeClr val="bg1"/>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400">
          <a:solidFill>
            <a:schemeClr val="bg1"/>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400">
          <a:solidFill>
            <a:schemeClr val="bg1"/>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400">
          <a:solidFill>
            <a:schemeClr val="bg1"/>
          </a:solidFill>
          <a:latin typeface="Arial" panose="020B0604020202020204" pitchFamily="34" charset="0"/>
          <a:ea typeface="黑体" panose="02010609060101010101" pitchFamily="49" charset="-122"/>
        </a:defRPr>
      </a:lvl6pPr>
      <a:lvl7pPr marL="914400" algn="ctr" rtl="0" fontAlgn="base">
        <a:spcBef>
          <a:spcPct val="0"/>
        </a:spcBef>
        <a:spcAft>
          <a:spcPct val="0"/>
        </a:spcAft>
        <a:defRPr sz="4400">
          <a:solidFill>
            <a:schemeClr val="bg1"/>
          </a:solidFill>
          <a:latin typeface="Arial" panose="020B0604020202020204" pitchFamily="34" charset="0"/>
          <a:ea typeface="黑体" panose="02010609060101010101" pitchFamily="49" charset="-122"/>
        </a:defRPr>
      </a:lvl7pPr>
      <a:lvl8pPr marL="1371600" algn="ctr" rtl="0" fontAlgn="base">
        <a:spcBef>
          <a:spcPct val="0"/>
        </a:spcBef>
        <a:spcAft>
          <a:spcPct val="0"/>
        </a:spcAft>
        <a:defRPr sz="4400">
          <a:solidFill>
            <a:schemeClr val="bg1"/>
          </a:solidFill>
          <a:latin typeface="Arial" panose="020B0604020202020204" pitchFamily="34" charset="0"/>
          <a:ea typeface="黑体" panose="02010609060101010101" pitchFamily="49" charset="-122"/>
        </a:defRPr>
      </a:lvl8pPr>
      <a:lvl9pPr marL="1828800" algn="ctr" rtl="0" fontAlgn="base">
        <a:spcBef>
          <a:spcPct val="0"/>
        </a:spcBef>
        <a:spcAft>
          <a:spcPct val="0"/>
        </a:spcAft>
        <a:defRPr sz="4400">
          <a:solidFill>
            <a:schemeClr val="bg1"/>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4000" b="1">
          <a:solidFill>
            <a:schemeClr val="accent2"/>
          </a:solidFill>
          <a:latin typeface="Times New Roman" panose="02020603050405020304" pitchFamily="18" charset="0"/>
          <a:ea typeface="隶书" panose="02010509060101010101" pitchFamily="49" charset="-122"/>
          <a:cs typeface="Tahoma" panose="020B0604030504040204" pitchFamily="34" charset="0"/>
        </a:defRPr>
      </a:lvl2pPr>
      <a:lvl3pPr marL="1143000" indent="-228600" algn="l" rtl="0" eaLnBrk="0" fontAlgn="base" hangingPunct="0">
        <a:spcBef>
          <a:spcPct val="20000"/>
        </a:spcBef>
        <a:spcAft>
          <a:spcPct val="0"/>
        </a:spcAft>
        <a:buClr>
          <a:srgbClr val="666699"/>
        </a:buClr>
        <a:buSzPct val="70000"/>
        <a:buFont typeface="Wingdings" panose="05000000000000000000" pitchFamily="2" charset="2"/>
        <a:buChar char="•"/>
        <a:defRPr kumimoji="1" sz="3600" b="1">
          <a:solidFill>
            <a:srgbClr val="FF0066"/>
          </a:solidFill>
          <a:latin typeface="Times New Roman" panose="02020603050405020304" pitchFamily="18" charset="0"/>
          <a:ea typeface="华文行楷" panose="02010800040101010101" pitchFamily="2" charset="-122"/>
          <a:cs typeface="Tahoma" panose="020B0604030504040204" pitchFamily="34" charset="0"/>
        </a:defRPr>
      </a:lvl3pPr>
      <a:lvl4pPr marL="1600200" indent="-228600" algn="l" rtl="0" eaLnBrk="0" fontAlgn="base" hangingPunct="0">
        <a:spcBef>
          <a:spcPct val="20000"/>
        </a:spcBef>
        <a:spcAft>
          <a:spcPct val="0"/>
        </a:spcAft>
        <a:buSzPct val="60000"/>
        <a:buFont typeface="Wingdings" panose="05000000000000000000" pitchFamily="2" charset="2"/>
        <a:buChar char="–"/>
        <a:defRPr sz="3200" b="1">
          <a:solidFill>
            <a:srgbClr val="9900CC"/>
          </a:solidFill>
          <a:latin typeface="Times New Roman" panose="02020603050405020304" pitchFamily="18" charset="0"/>
          <a:ea typeface="+mj-ea"/>
          <a:cs typeface="Tahoma" panose="020B0604030504040204" pitchFamily="34" charset="0"/>
        </a:defRPr>
      </a:lvl4pPr>
      <a:lvl5pPr marL="2057400" indent="-228600" algn="l" rtl="0" eaLnBrk="0" fontAlgn="base" hangingPunct="0">
        <a:spcBef>
          <a:spcPct val="20000"/>
        </a:spcBef>
        <a:spcAft>
          <a:spcPct val="0"/>
        </a:spcAft>
        <a:buChar char="»"/>
        <a:defRPr sz="2000">
          <a:solidFill>
            <a:schemeClr val="tx1"/>
          </a:solidFill>
          <a:latin typeface="+mn-lt"/>
          <a:ea typeface="+mj-ea"/>
        </a:defRPr>
      </a:lvl5pPr>
      <a:lvl6pPr marL="2514600" indent="-228600" algn="l" rtl="0" fontAlgn="base">
        <a:spcBef>
          <a:spcPct val="20000"/>
        </a:spcBef>
        <a:spcAft>
          <a:spcPct val="0"/>
        </a:spcAft>
        <a:buChar char="»"/>
        <a:defRPr sz="2000">
          <a:solidFill>
            <a:schemeClr val="tx1"/>
          </a:solidFill>
          <a:latin typeface="+mn-lt"/>
          <a:ea typeface="+mj-ea"/>
        </a:defRPr>
      </a:lvl6pPr>
      <a:lvl7pPr marL="2971800" indent="-228600" algn="l" rtl="0" fontAlgn="base">
        <a:spcBef>
          <a:spcPct val="20000"/>
        </a:spcBef>
        <a:spcAft>
          <a:spcPct val="0"/>
        </a:spcAft>
        <a:buChar char="»"/>
        <a:defRPr sz="2000">
          <a:solidFill>
            <a:schemeClr val="tx1"/>
          </a:solidFill>
          <a:latin typeface="+mn-lt"/>
          <a:ea typeface="+mj-ea"/>
        </a:defRPr>
      </a:lvl7pPr>
      <a:lvl8pPr marL="3429000" indent="-228600" algn="l" rtl="0" fontAlgn="base">
        <a:spcBef>
          <a:spcPct val="20000"/>
        </a:spcBef>
        <a:spcAft>
          <a:spcPct val="0"/>
        </a:spcAft>
        <a:buChar char="»"/>
        <a:defRPr sz="2000">
          <a:solidFill>
            <a:schemeClr val="tx1"/>
          </a:solidFill>
          <a:latin typeface="+mn-lt"/>
          <a:ea typeface="+mj-ea"/>
        </a:defRPr>
      </a:lvl8pPr>
      <a:lvl9pPr marL="3886200" indent="-228600" algn="l" rtl="0" fontAlgn="base">
        <a:spcBef>
          <a:spcPct val="20000"/>
        </a:spcBef>
        <a:spcAft>
          <a:spcPct val="0"/>
        </a:spcAft>
        <a:buChar char="»"/>
        <a:defRPr sz="2000">
          <a:solidFill>
            <a:schemeClr val="tx1"/>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3.xml.rels><?xml version="1.0" encoding="UTF-8" standalone="yes"?>
<Relationships xmlns="http://schemas.openxmlformats.org/package/2006/relationships"><Relationship Id="rId4" Type="http://schemas.openxmlformats.org/officeDocument/2006/relationships/comments" Target="../comments/comment3.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35.xml.rels><?xml version="1.0" encoding="UTF-8" standalone="yes"?>
<Relationships xmlns="http://schemas.openxmlformats.org/package/2006/relationships"><Relationship Id="rId4" Type="http://schemas.openxmlformats.org/officeDocument/2006/relationships/comments" Target="../comments/comment4.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jpeg"/><Relationship Id="rId1" Type="http://schemas.openxmlformats.org/officeDocument/2006/relationships/image" Target="../media/image28.jpe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jpe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jpe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54.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jpe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jpeg"/></Relationships>
</file>

<file path=ppt/slides/_rels/slide58.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slideLayout" Target="../slideLayouts/slideLayout2.xml"/><Relationship Id="rId1" Type="http://schemas.openxmlformats.org/officeDocument/2006/relationships/image" Target="../media/image39.jpe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47.wmf"/><Relationship Id="rId1" Type="http://schemas.openxmlformats.org/officeDocument/2006/relationships/oleObject" Target="../embeddings/oleObject1.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50.png"/><Relationship Id="rId1" Type="http://schemas.openxmlformats.org/officeDocument/2006/relationships/oleObject" Target="../embeddings/oleObject2.bin"/></Relationships>
</file>

<file path=ppt/slides/_rels/slide76.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51.wmf"/><Relationship Id="rId1" Type="http://schemas.openxmlformats.org/officeDocument/2006/relationships/oleObject" Target="../embeddings/oleObject3.bin"/></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2.png"/></Relationships>
</file>

<file path=ppt/slides/_rels/slide78.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53.png"/><Relationship Id="rId1" Type="http://schemas.openxmlformats.org/officeDocument/2006/relationships/oleObject" Target="../embeddings/oleObject4.bin"/></Relationships>
</file>

<file path=ppt/slides/_rels/slide79.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54.png"/><Relationship Id="rId1"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5.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6.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7.pn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8.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9.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64.wmf"/><Relationship Id="rId4" Type="http://schemas.openxmlformats.org/officeDocument/2006/relationships/image" Target="../media/image63.wmf"/><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6.png"/><Relationship Id="rId1" Type="http://schemas.openxmlformats.org/officeDocument/2006/relationships/image" Target="../media/image65.png"/></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7.png"/></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8.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p:nvPr>
        </p:nvSpPr>
        <p:spPr>
          <a:ln/>
        </p:spPr>
        <p:txBody>
          <a:bodyPr vert="horz" wrap="square" lIns="91440" tIns="45720" rIns="91440" bIns="45720" anchor="ctr" anchorCtr="0"/>
          <a:p>
            <a:pPr eaLnBrk="1" hangingPunct="1"/>
            <a:r>
              <a:rPr lang="zh-CN" altLang="en-US" dirty="0">
                <a:solidFill>
                  <a:srgbClr val="C00000"/>
                </a:solidFill>
                <a:latin typeface="+mj-lt"/>
                <a:ea typeface="+mj-ea"/>
                <a:cs typeface="+mj-cs"/>
              </a:rPr>
              <a:t>第</a:t>
            </a:r>
            <a:r>
              <a:rPr lang="en-US" altLang="zh-CN" dirty="0">
                <a:solidFill>
                  <a:srgbClr val="C00000"/>
                </a:solidFill>
                <a:latin typeface="+mj-lt"/>
                <a:ea typeface="+mj-ea"/>
                <a:cs typeface="+mj-cs"/>
              </a:rPr>
              <a:t>5</a:t>
            </a:r>
            <a:r>
              <a:rPr lang="zh-CN" altLang="en-US" dirty="0">
                <a:solidFill>
                  <a:srgbClr val="C00000"/>
                </a:solidFill>
                <a:latin typeface="+mj-lt"/>
                <a:ea typeface="+mj-ea"/>
                <a:cs typeface="+mj-cs"/>
              </a:rPr>
              <a:t>章 面向对象方法与</a:t>
            </a:r>
            <a:r>
              <a:rPr lang="en-US" altLang="zh-CN" dirty="0">
                <a:solidFill>
                  <a:srgbClr val="C00000"/>
                </a:solidFill>
                <a:latin typeface="+mj-lt"/>
                <a:ea typeface="+mj-ea"/>
                <a:cs typeface="+mj-cs"/>
              </a:rPr>
              <a:t>UML</a:t>
            </a:r>
            <a:endParaRPr lang="zh-CN" altLang="en-US" dirty="0">
              <a:solidFill>
                <a:srgbClr val="C00000"/>
              </a:solidFill>
              <a:latin typeface="+mj-lt"/>
              <a:ea typeface="+mj-ea"/>
              <a:cs typeface="+mj-cs"/>
            </a:endParaRPr>
          </a:p>
        </p:txBody>
      </p:sp>
      <p:sp>
        <p:nvSpPr>
          <p:cNvPr id="8195" name="Rectangle 3"/>
          <p:cNvSpPr>
            <a:spLocks noGrp="1"/>
          </p:cNvSpPr>
          <p:nvPr>
            <p:ph idx="1"/>
          </p:nvPr>
        </p:nvSpPr>
        <p:spPr>
          <a:ln/>
        </p:spPr>
        <p:txBody>
          <a:bodyPr vert="horz" wrap="square" lIns="91440" tIns="45720" rIns="91440" bIns="45720" anchor="t" anchorCtr="0"/>
          <a:p>
            <a:pPr eaLnBrk="1" hangingPunct="1"/>
            <a:r>
              <a:rPr lang="zh-CN" altLang="en-US" dirty="0">
                <a:solidFill>
                  <a:srgbClr val="002060"/>
                </a:solidFill>
                <a:ea typeface="宋体" panose="02010600030101010101" pitchFamily="2" charset="-122"/>
              </a:rPr>
              <a:t>面向对象的概念与开发方法</a:t>
            </a:r>
            <a:endParaRPr lang="en-US" altLang="zh-CN" dirty="0">
              <a:solidFill>
                <a:srgbClr val="002060"/>
              </a:solidFill>
              <a:ea typeface="宋体" panose="02010600030101010101" pitchFamily="2" charset="-122"/>
            </a:endParaRPr>
          </a:p>
          <a:p>
            <a:pPr eaLnBrk="1" hangingPunct="1"/>
            <a:r>
              <a:rPr lang="en-US" altLang="zh-CN" dirty="0">
                <a:solidFill>
                  <a:srgbClr val="002060"/>
                </a:solidFill>
                <a:ea typeface="宋体" panose="02010600030101010101" pitchFamily="2" charset="-122"/>
              </a:rPr>
              <a:t>UML</a:t>
            </a:r>
            <a:r>
              <a:rPr lang="zh-CN" altLang="en-US" dirty="0">
                <a:solidFill>
                  <a:srgbClr val="002060"/>
                </a:solidFill>
                <a:ea typeface="宋体" panose="02010600030101010101" pitchFamily="2" charset="-122"/>
              </a:rPr>
              <a:t>简介</a:t>
            </a:r>
            <a:endParaRPr lang="en-US" altLang="zh-CN" dirty="0">
              <a:solidFill>
                <a:srgbClr val="002060"/>
              </a:solidFill>
              <a:ea typeface="宋体" panose="02010600030101010101" pitchFamily="2" charset="-122"/>
            </a:endParaRPr>
          </a:p>
          <a:p>
            <a:pPr eaLnBrk="1" hangingPunct="1"/>
            <a:r>
              <a:rPr lang="en-US" altLang="zh-CN" dirty="0">
                <a:solidFill>
                  <a:srgbClr val="002060"/>
                </a:solidFill>
                <a:ea typeface="宋体" panose="02010600030101010101" pitchFamily="2" charset="-122"/>
              </a:rPr>
              <a:t>UML</a:t>
            </a:r>
            <a:r>
              <a:rPr lang="zh-CN" altLang="en-US" dirty="0">
                <a:solidFill>
                  <a:srgbClr val="002060"/>
                </a:solidFill>
                <a:ea typeface="宋体" panose="02010600030101010101" pitchFamily="2" charset="-122"/>
              </a:rPr>
              <a:t>的事物</a:t>
            </a:r>
            <a:endParaRPr lang="zh-CN" altLang="en-US" dirty="0">
              <a:solidFill>
                <a:srgbClr val="002060"/>
              </a:solidFill>
              <a:ea typeface="宋体" panose="02010600030101010101" pitchFamily="2" charset="-122"/>
            </a:endParaRPr>
          </a:p>
          <a:p>
            <a:pPr eaLnBrk="1" hangingPunct="1"/>
            <a:r>
              <a:rPr lang="en-US" altLang="zh-CN" dirty="0">
                <a:solidFill>
                  <a:srgbClr val="002060"/>
                </a:solidFill>
                <a:ea typeface="宋体" panose="02010600030101010101" pitchFamily="2" charset="-122"/>
              </a:rPr>
              <a:t>UML</a:t>
            </a:r>
            <a:r>
              <a:rPr lang="zh-CN" altLang="en-US" dirty="0">
                <a:solidFill>
                  <a:srgbClr val="002060"/>
                </a:solidFill>
                <a:ea typeface="宋体" panose="02010600030101010101" pitchFamily="2" charset="-122"/>
              </a:rPr>
              <a:t>的关系</a:t>
            </a:r>
            <a:endParaRPr lang="zh-CN" altLang="en-US" dirty="0">
              <a:solidFill>
                <a:srgbClr val="002060"/>
              </a:solidFill>
              <a:ea typeface="宋体" panose="02010600030101010101" pitchFamily="2" charset="-122"/>
            </a:endParaRPr>
          </a:p>
          <a:p>
            <a:pPr eaLnBrk="1" hangingPunct="1"/>
            <a:r>
              <a:rPr lang="en-US" altLang="zh-CN" dirty="0">
                <a:solidFill>
                  <a:srgbClr val="002060"/>
                </a:solidFill>
                <a:ea typeface="宋体" panose="02010600030101010101" pitchFamily="2" charset="-122"/>
              </a:rPr>
              <a:t>UML</a:t>
            </a:r>
            <a:r>
              <a:rPr lang="zh-CN" altLang="en-US" dirty="0">
                <a:solidFill>
                  <a:srgbClr val="002060"/>
                </a:solidFill>
                <a:ea typeface="宋体" panose="02010600030101010101" pitchFamily="2" charset="-122"/>
              </a:rPr>
              <a:t>的图</a:t>
            </a:r>
            <a:endParaRPr lang="zh-CN" altLang="en-US" dirty="0">
              <a:solidFill>
                <a:srgbClr val="002060"/>
              </a:solidFill>
              <a:ea typeface="宋体" panose="02010600030101010101" pitchFamily="2" charset="-122"/>
            </a:endParaRPr>
          </a:p>
          <a:p>
            <a:pPr eaLnBrk="1" hangingPunct="1"/>
            <a:r>
              <a:rPr lang="zh-CN" altLang="en-US" dirty="0">
                <a:solidFill>
                  <a:srgbClr val="002060"/>
                </a:solidFill>
                <a:ea typeface="宋体" panose="02010600030101010101" pitchFamily="2" charset="-122"/>
              </a:rPr>
              <a:t>使用和扩展</a:t>
            </a:r>
            <a:r>
              <a:rPr lang="en-US" altLang="zh-CN" dirty="0">
                <a:solidFill>
                  <a:srgbClr val="002060"/>
                </a:solidFill>
                <a:ea typeface="宋体" panose="02010600030101010101" pitchFamily="2" charset="-122"/>
              </a:rPr>
              <a:t>UML</a:t>
            </a:r>
            <a:endParaRPr lang="en-US" altLang="zh-CN" dirty="0">
              <a:solidFill>
                <a:srgbClr val="002060"/>
              </a:solidFill>
              <a:ea typeface="宋体" panose="02010600030101010101" pitchFamily="2" charset="-122"/>
            </a:endParaRPr>
          </a:p>
          <a:p>
            <a:pPr eaLnBrk="1" hangingPunct="1"/>
            <a:endParaRPr lang="en-US" altLang="zh-CN" dirty="0">
              <a:solidFill>
                <a:srgbClr val="CC0000"/>
              </a:solidFill>
              <a:ea typeface="宋体" panose="02010600030101010101" pitchFamily="2" charset="-122"/>
            </a:endParaRPr>
          </a:p>
          <a:p>
            <a:pPr eaLnBrk="1" hangingPunct="1"/>
            <a:endParaRPr lang="en-US" altLang="zh-CN" dirty="0">
              <a:solidFill>
                <a:srgbClr val="CC0000"/>
              </a:solidFill>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title"/>
          </p:nvPr>
        </p:nvSpPr>
        <p:spPr>
          <a:ln/>
        </p:spPr>
        <p:txBody>
          <a:bodyPr vert="horz" wrap="square" lIns="91440" tIns="45720" rIns="91440" bIns="45720" anchor="ctr" anchorCtr="0"/>
          <a:p>
            <a:pPr algn="l"/>
            <a:r>
              <a:rPr lang="zh-CN" altLang="en-US" sz="3600" dirty="0">
                <a:solidFill>
                  <a:srgbClr val="CC0000"/>
                </a:solidFill>
                <a:latin typeface="+mj-lt"/>
                <a:ea typeface="+mj-ea"/>
                <a:cs typeface="+mj-cs"/>
              </a:rPr>
              <a:t>对象</a:t>
            </a:r>
            <a:endParaRPr lang="zh-CN" altLang="en-US" sz="3600" dirty="0">
              <a:solidFill>
                <a:srgbClr val="CC0000"/>
              </a:solidFill>
              <a:latin typeface="+mj-lt"/>
              <a:ea typeface="+mj-ea"/>
              <a:cs typeface="+mj-cs"/>
            </a:endParaRPr>
          </a:p>
        </p:txBody>
      </p:sp>
      <p:sp>
        <p:nvSpPr>
          <p:cNvPr id="7" name="Rectangle 3"/>
          <p:cNvSpPr txBox="1">
            <a:spLocks noChangeArrowheads="1"/>
          </p:cNvSpPr>
          <p:nvPr/>
        </p:nvSpPr>
        <p:spPr bwMode="auto">
          <a:xfrm>
            <a:off x="457200" y="1268413"/>
            <a:ext cx="8229600" cy="4857750"/>
          </a:xfrm>
          <a:prstGeom prst="rect">
            <a:avLst/>
          </a:prstGeom>
          <a:noFill/>
          <a:ln w="9525">
            <a:noFill/>
            <a:miter lim="800000"/>
          </a:ln>
        </p:spPr>
        <p:txBody>
          <a:bodyPr/>
          <a:lstStyle/>
          <a:p>
            <a:pPr marL="342900" marR="0" indent="-342900" defTabSz="914400" eaLnBrk="0" hangingPunct="0">
              <a:lnSpc>
                <a:spcPct val="120000"/>
              </a:lnSpc>
              <a:spcBef>
                <a:spcPct val="20000"/>
              </a:spcBef>
              <a:buClrTx/>
              <a:buSzTx/>
              <a:buFontTx/>
              <a:buNone/>
              <a:defRPr/>
            </a:pPr>
            <a:r>
              <a:rPr kumimoji="0" lang="en-US" altLang="zh-CN" sz="2800" b="1" kern="0" cap="none" spc="0" normalizeH="0" baseline="0" noProof="0">
                <a:latin typeface="+mn-lt"/>
                <a:ea typeface="宋体" panose="02010600030101010101" pitchFamily="2" charset="-122"/>
                <a:cs typeface="+mn-cs"/>
              </a:rPr>
              <a:t>(4) </a:t>
            </a:r>
            <a:r>
              <a:rPr kumimoji="0" lang="zh-CN" altLang="en-US" sz="2800" b="1" kern="0" cap="none" spc="0" normalizeH="0" baseline="0" noProof="0">
                <a:latin typeface="+mn-lt"/>
                <a:ea typeface="宋体" panose="02010600030101010101" pitchFamily="2" charset="-122"/>
                <a:cs typeface="+mn-cs"/>
              </a:rPr>
              <a:t>交互（</a:t>
            </a:r>
            <a:r>
              <a:rPr kumimoji="0" lang="en-US" altLang="zh-CN" sz="2800" b="1" kern="0" cap="none" spc="0" normalizeH="0" baseline="0" noProof="0">
                <a:latin typeface="+mn-lt"/>
                <a:ea typeface="宋体" panose="02010600030101010101" pitchFamily="2" charset="-122"/>
                <a:cs typeface="+mn-cs"/>
              </a:rPr>
              <a:t>Interactions</a:t>
            </a:r>
            <a:r>
              <a:rPr kumimoji="0" lang="zh-CN" altLang="en-US" sz="2800" b="1" kern="0" cap="none" spc="0" normalizeH="0" baseline="0" noProof="0">
                <a:latin typeface="+mn-lt"/>
                <a:ea typeface="宋体" panose="02010600030101010101" pitchFamily="2" charset="-122"/>
                <a:cs typeface="+mn-cs"/>
              </a:rPr>
              <a:t>）── 交互表示了在两个对象之间的关系，这种类型的对象类似于在数据库设计时所涉及的“关系”实体。</a:t>
            </a:r>
            <a:endParaRPr kumimoji="0" lang="zh-CN" altLang="en-US" sz="2800" b="1" kern="0" cap="none" spc="0" normalizeH="0" baseline="0" noProof="0">
              <a:latin typeface="+mn-lt"/>
              <a:ea typeface="宋体" panose="02010600030101010101" pitchFamily="2" charset="-122"/>
              <a:cs typeface="+mn-cs"/>
            </a:endParaRPr>
          </a:p>
          <a:p>
            <a:pPr marL="342900" marR="0" indent="-342900" defTabSz="914400" eaLnBrk="0" hangingPunct="0">
              <a:lnSpc>
                <a:spcPct val="120000"/>
              </a:lnSpc>
              <a:spcBef>
                <a:spcPct val="20000"/>
              </a:spcBef>
              <a:buClrTx/>
              <a:buSzTx/>
              <a:buFontTx/>
              <a:buChar char="•"/>
              <a:defRPr/>
            </a:pPr>
            <a:r>
              <a:rPr kumimoji="0" lang="zh-CN" altLang="en-US" sz="2800" b="1" kern="0" cap="none" spc="0" normalizeH="0" baseline="0" noProof="0">
                <a:latin typeface="楷体_GB2312" pitchFamily="49" charset="-122"/>
                <a:ea typeface="楷体_GB2312" pitchFamily="49" charset="-122"/>
                <a:cs typeface="+mn-cs"/>
              </a:rPr>
              <a:t>当实体之间是多对多的关系时，利用交互对象可将其简化为两个一对多的关系。</a:t>
            </a:r>
            <a:endParaRPr kumimoji="0" lang="zh-CN" altLang="en-US" sz="2800" b="1" kern="0" cap="none" spc="0" normalizeH="0" baseline="0" noProof="0">
              <a:latin typeface="楷体_GB2312" pitchFamily="49" charset="-122"/>
              <a:ea typeface="楷体_GB2312" pitchFamily="49" charset="-122"/>
              <a:cs typeface="+mn-cs"/>
            </a:endParaRPr>
          </a:p>
          <a:p>
            <a:pPr marL="342900" marR="0" indent="-342900" defTabSz="914400" eaLnBrk="0" hangingPunct="0">
              <a:lnSpc>
                <a:spcPct val="120000"/>
              </a:lnSpc>
              <a:spcBef>
                <a:spcPct val="20000"/>
              </a:spcBef>
              <a:buClrTx/>
              <a:buSzTx/>
              <a:buFontTx/>
              <a:buChar char="•"/>
              <a:defRPr/>
            </a:pPr>
            <a:r>
              <a:rPr kumimoji="0" lang="zh-CN" altLang="en-US" sz="2800" b="1" kern="0" cap="none" spc="0" normalizeH="0" baseline="0" noProof="0">
                <a:latin typeface="楷体_GB2312" pitchFamily="49" charset="-122"/>
                <a:ea typeface="楷体_GB2312" pitchFamily="49" charset="-122"/>
                <a:cs typeface="+mn-cs"/>
              </a:rPr>
              <a:t>例如，在大学课程注册系统中，学生和课程之间的关系是多对多的关系，可设置一个</a:t>
            </a:r>
            <a:r>
              <a:rPr kumimoji="0" lang="zh-CN" altLang="en-US" sz="2800" b="1" kern="0" cap="none" spc="0" normalizeH="0" baseline="0" noProof="0">
                <a:latin typeface="Arial" panose="020B0604020202020204"/>
                <a:ea typeface="楷体_GB2312" pitchFamily="49" charset="-122"/>
                <a:cs typeface="+mn-cs"/>
              </a:rPr>
              <a:t>“</a:t>
            </a:r>
            <a:r>
              <a:rPr kumimoji="0" lang="zh-CN" altLang="en-US" sz="2800" b="1" kern="0" cap="none" spc="0" normalizeH="0" baseline="0" noProof="0">
                <a:latin typeface="楷体_GB2312" pitchFamily="49" charset="-122"/>
                <a:ea typeface="楷体_GB2312" pitchFamily="49" charset="-122"/>
                <a:cs typeface="+mn-cs"/>
              </a:rPr>
              <a:t>选课</a:t>
            </a:r>
            <a:r>
              <a:rPr kumimoji="0" lang="zh-CN" altLang="en-US" sz="2800" b="1" kern="0" cap="none" spc="0" normalizeH="0" baseline="0" noProof="0">
                <a:latin typeface="Arial" panose="020B0604020202020204"/>
                <a:ea typeface="楷体_GB2312" pitchFamily="49" charset="-122"/>
                <a:cs typeface="+mn-cs"/>
              </a:rPr>
              <a:t>”</a:t>
            </a:r>
            <a:r>
              <a:rPr kumimoji="0" lang="zh-CN" altLang="en-US" sz="2800" b="1" kern="0" cap="none" spc="0" normalizeH="0" baseline="0" noProof="0">
                <a:latin typeface="楷体_GB2312" pitchFamily="49" charset="-122"/>
                <a:ea typeface="楷体_GB2312" pitchFamily="49" charset="-122"/>
                <a:cs typeface="+mn-cs"/>
              </a:rPr>
              <a:t>交互对象来简化它们之间的关系。</a:t>
            </a:r>
            <a:endParaRPr kumimoji="0" lang="zh-CN" altLang="en-US" sz="2800" b="1" kern="0" cap="none" spc="0" normalizeH="0" baseline="0" noProof="0">
              <a:latin typeface="楷体_GB2312" pitchFamily="49" charset="-122"/>
              <a:ea typeface="楷体_GB2312" pitchFamily="49"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a:ln/>
        </p:spPr>
        <p:txBody>
          <a:bodyPr vert="horz" wrap="square" lIns="91440" tIns="45720" rIns="91440" bIns="45720" anchor="ctr" anchorCtr="0"/>
          <a:p>
            <a:pPr algn="l"/>
            <a:r>
              <a:rPr lang="zh-CN" altLang="en-US" sz="3600" dirty="0">
                <a:solidFill>
                  <a:srgbClr val="CC0000"/>
                </a:solidFill>
                <a:latin typeface="+mj-lt"/>
                <a:ea typeface="+mj-ea"/>
                <a:cs typeface="+mj-cs"/>
              </a:rPr>
              <a:t>类与封装</a:t>
            </a:r>
            <a:endParaRPr lang="zh-CN" altLang="en-US" sz="3600" dirty="0">
              <a:solidFill>
                <a:srgbClr val="CC0000"/>
              </a:solidFill>
              <a:latin typeface="+mj-lt"/>
              <a:ea typeface="+mj-ea"/>
              <a:cs typeface="+mj-cs"/>
            </a:endParaRPr>
          </a:p>
        </p:txBody>
      </p:sp>
      <p:sp>
        <p:nvSpPr>
          <p:cNvPr id="5" name="Rectangle 3"/>
          <p:cNvSpPr txBox="1">
            <a:spLocks noChangeArrowheads="1"/>
          </p:cNvSpPr>
          <p:nvPr/>
        </p:nvSpPr>
        <p:spPr bwMode="auto">
          <a:xfrm>
            <a:off x="457200" y="1268413"/>
            <a:ext cx="8229600" cy="4857750"/>
          </a:xfrm>
          <a:prstGeom prst="rect">
            <a:avLst/>
          </a:prstGeom>
          <a:noFill/>
          <a:ln w="9525">
            <a:noFill/>
            <a:miter lim="800000"/>
          </a:ln>
        </p:spPr>
        <p:txBody>
          <a:bodyPr/>
          <a:lstStyle/>
          <a:p>
            <a:pPr marL="342900" marR="0" indent="-342900" defTabSz="914400" eaLnBrk="0" hangingPunct="0">
              <a:spcBef>
                <a:spcPct val="20000"/>
              </a:spcBef>
              <a:buClrTx/>
              <a:buSzTx/>
              <a:buFontTx/>
              <a:buChar char="•"/>
              <a:defRPr/>
            </a:pPr>
            <a:r>
              <a:rPr kumimoji="0" lang="zh-CN" altLang="en-US" sz="3200" b="1" kern="0" cap="none" spc="0" normalizeH="0" baseline="0" noProof="0">
                <a:solidFill>
                  <a:schemeClr val="accent2"/>
                </a:solidFill>
                <a:latin typeface="+mn-lt"/>
                <a:ea typeface="宋体" panose="02010600030101010101" pitchFamily="2" charset="-122"/>
                <a:cs typeface="+mn-cs"/>
              </a:rPr>
              <a:t>类。</a:t>
            </a:r>
            <a:r>
              <a:rPr kumimoji="0" lang="zh-CN" altLang="en-US" sz="2400" b="1" kern="0" cap="none" spc="0" normalizeH="0" baseline="0" noProof="0">
                <a:latin typeface="楷体_GB2312" pitchFamily="49" charset="-122"/>
                <a:ea typeface="楷体_GB2312" pitchFamily="49" charset="-122"/>
                <a:cs typeface="+mn-cs"/>
              </a:rPr>
              <a:t>可以将现实生活中的对象经过抽象，映射为程序中的对象。对象在程序中是通过一种抽象数据类型来描述的，这种抽象数据类型称为类（</a:t>
            </a:r>
            <a:r>
              <a:rPr kumimoji="0" lang="en-US" altLang="zh-CN" sz="2400" b="1" kern="0" cap="none" spc="0" normalizeH="0" baseline="0" noProof="0">
                <a:latin typeface="楷体_GB2312" pitchFamily="49" charset="-122"/>
                <a:ea typeface="楷体_GB2312" pitchFamily="49" charset="-122"/>
                <a:cs typeface="+mn-cs"/>
              </a:rPr>
              <a:t>Class</a:t>
            </a:r>
            <a:r>
              <a:rPr kumimoji="0" lang="zh-CN" altLang="en-US" sz="2400" b="1" kern="0" cap="none" spc="0" normalizeH="0" baseline="0" noProof="0">
                <a:latin typeface="楷体_GB2312" pitchFamily="49" charset="-122"/>
                <a:ea typeface="楷体_GB2312" pitchFamily="49" charset="-122"/>
                <a:cs typeface="+mn-cs"/>
              </a:rPr>
              <a:t>）。 </a:t>
            </a:r>
            <a:endParaRPr kumimoji="0" lang="zh-CN" altLang="en-US" sz="2400" b="1" kern="0" cap="none" spc="0" normalizeH="0" baseline="0" noProof="0">
              <a:latin typeface="楷体_GB2312" pitchFamily="49" charset="-122"/>
              <a:ea typeface="楷体_GB2312" pitchFamily="49" charset="-122"/>
              <a:cs typeface="+mn-cs"/>
            </a:endParaRPr>
          </a:p>
          <a:p>
            <a:pPr marL="342900" marR="0" indent="-342900" defTabSz="914400" eaLnBrk="0" hangingPunct="0">
              <a:spcBef>
                <a:spcPct val="20000"/>
              </a:spcBef>
              <a:buClrTx/>
              <a:buSzTx/>
              <a:buFontTx/>
              <a:buChar char="•"/>
              <a:defRPr/>
            </a:pPr>
            <a:r>
              <a:rPr kumimoji="0" lang="zh-CN" altLang="en-US" sz="2400" b="1" kern="0" cap="none" spc="0" normalizeH="0" baseline="0" noProof="0">
                <a:latin typeface="楷体_GB2312" pitchFamily="49" charset="-122"/>
                <a:ea typeface="楷体_GB2312" pitchFamily="49" charset="-122"/>
                <a:cs typeface="+mn-cs"/>
              </a:rPr>
              <a:t>为了让计算机创建对象，必须先提供对象的定义，也就是先定义对象所属的类。例如，可以将学生对象所属的类定义为</a:t>
            </a:r>
            <a:r>
              <a:rPr kumimoji="0" lang="en-US" altLang="zh-CN" sz="2400" b="1" kern="0" cap="none" spc="0" normalizeH="0" baseline="0" noProof="0">
                <a:latin typeface="楷体_GB2312" pitchFamily="49" charset="-122"/>
                <a:ea typeface="楷体_GB2312" pitchFamily="49" charset="-122"/>
                <a:cs typeface="+mn-cs"/>
              </a:rPr>
              <a:t>Student</a:t>
            </a:r>
            <a:r>
              <a:rPr kumimoji="0" lang="zh-CN" altLang="en-US" sz="2400" b="1" kern="0" cap="none" spc="0" normalizeH="0" baseline="0" noProof="0">
                <a:latin typeface="楷体_GB2312" pitchFamily="49" charset="-122"/>
                <a:ea typeface="楷体_GB2312" pitchFamily="49" charset="-122"/>
                <a:cs typeface="+mn-cs"/>
              </a:rPr>
              <a:t>。类的图形表示如图所示。 </a:t>
            </a:r>
            <a:endParaRPr kumimoji="0" lang="zh-CN" altLang="en-US" sz="2400" b="1" kern="0" cap="none" spc="0" normalizeH="0" baseline="0" noProof="0">
              <a:latin typeface="楷体_GB2312" pitchFamily="49" charset="-122"/>
              <a:ea typeface="楷体_GB2312" pitchFamily="49" charset="-122"/>
              <a:cs typeface="+mn-cs"/>
            </a:endParaRPr>
          </a:p>
        </p:txBody>
      </p:sp>
      <p:pic>
        <p:nvPicPr>
          <p:cNvPr id="18436" name="Picture 4"/>
          <p:cNvPicPr>
            <a:picLocks noChangeAspect="1"/>
          </p:cNvPicPr>
          <p:nvPr/>
        </p:nvPicPr>
        <p:blipFill>
          <a:blip r:embed="rId1"/>
          <a:stretch>
            <a:fillRect/>
          </a:stretch>
        </p:blipFill>
        <p:spPr>
          <a:xfrm>
            <a:off x="1476375" y="3841750"/>
            <a:ext cx="6335713" cy="301625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p:cNvSpPr>
          <p:nvPr>
            <p:ph type="title"/>
          </p:nvPr>
        </p:nvSpPr>
        <p:spPr>
          <a:ln/>
        </p:spPr>
        <p:txBody>
          <a:bodyPr vert="horz" wrap="square" lIns="91440" tIns="45720" rIns="91440" bIns="45720" anchor="ctr" anchorCtr="0"/>
          <a:p>
            <a:pPr algn="l"/>
            <a:r>
              <a:rPr lang="zh-CN" altLang="en-US" sz="3600" dirty="0">
                <a:solidFill>
                  <a:srgbClr val="CC0000"/>
                </a:solidFill>
                <a:latin typeface="+mj-lt"/>
                <a:ea typeface="+mj-ea"/>
                <a:cs typeface="+mj-cs"/>
              </a:rPr>
              <a:t>类与封装</a:t>
            </a:r>
            <a:endParaRPr lang="zh-CN" altLang="en-US" sz="3600" dirty="0">
              <a:solidFill>
                <a:srgbClr val="CC0000"/>
              </a:solidFill>
              <a:latin typeface="+mj-lt"/>
              <a:ea typeface="+mj-ea"/>
              <a:cs typeface="+mj-cs"/>
            </a:endParaRPr>
          </a:p>
        </p:txBody>
      </p:sp>
      <p:sp>
        <p:nvSpPr>
          <p:cNvPr id="5" name="Rectangle 3"/>
          <p:cNvSpPr txBox="1">
            <a:spLocks noChangeArrowheads="1"/>
          </p:cNvSpPr>
          <p:nvPr/>
        </p:nvSpPr>
        <p:spPr bwMode="auto">
          <a:xfrm>
            <a:off x="457200" y="1268413"/>
            <a:ext cx="8472488" cy="4857750"/>
          </a:xfrm>
          <a:prstGeom prst="rect">
            <a:avLst/>
          </a:prstGeom>
          <a:noFill/>
          <a:ln w="9525">
            <a:noFill/>
            <a:miter lim="800000"/>
          </a:ln>
        </p:spPr>
        <p:txBody>
          <a:bodyPr/>
          <a:lstStyle/>
          <a:p>
            <a:pPr marL="342900" marR="0" indent="-342900" defTabSz="914400" eaLnBrk="0" hangingPunct="0">
              <a:spcBef>
                <a:spcPct val="20000"/>
              </a:spcBef>
              <a:buClrTx/>
              <a:buSzTx/>
              <a:buFontTx/>
              <a:buChar char="•"/>
              <a:defRPr/>
            </a:pPr>
            <a:r>
              <a:rPr kumimoji="0" lang="zh-CN" altLang="en-US" sz="3200" b="1" kern="0" cap="none" spc="0" normalizeH="0" baseline="0" noProof="0" dirty="0">
                <a:solidFill>
                  <a:schemeClr val="accent2"/>
                </a:solidFill>
                <a:latin typeface="+mn-lt"/>
                <a:ea typeface="宋体" panose="02010600030101010101" pitchFamily="2" charset="-122"/>
                <a:cs typeface="+mn-cs"/>
              </a:rPr>
              <a:t>封装。</a:t>
            </a:r>
            <a:r>
              <a:rPr kumimoji="0" lang="zh-CN" altLang="en-US" sz="2400" b="1" kern="0" cap="none" spc="0" normalizeH="0" baseline="0" noProof="0" dirty="0">
                <a:latin typeface="楷体_GB2312" pitchFamily="49" charset="-122"/>
                <a:ea typeface="楷体_GB2312" pitchFamily="49" charset="-122"/>
                <a:cs typeface="+mn-cs"/>
              </a:rPr>
              <a:t>面向对象的封装特性与其抽象特性密切相关。封装是一种信息隐蔽技术，就是利用抽象数据类型将数据和基于数据的操作封装在一起。用户只能看到对象的封装界面信息，对象的内部细节对用户是隐蔽的。 </a:t>
            </a:r>
            <a:endParaRPr kumimoji="0" lang="zh-CN" altLang="en-US" sz="2400" b="1" kern="0" cap="none" spc="0" normalizeH="0" baseline="0" noProof="0" dirty="0">
              <a:latin typeface="楷体_GB2312" pitchFamily="49" charset="-122"/>
              <a:ea typeface="楷体_GB2312" pitchFamily="49" charset="-122"/>
              <a:cs typeface="+mn-cs"/>
            </a:endParaRPr>
          </a:p>
          <a:p>
            <a:pPr marL="342900" marR="0" indent="-342900" defTabSz="914400" eaLnBrk="0" hangingPunct="0">
              <a:spcBef>
                <a:spcPct val="20000"/>
              </a:spcBef>
              <a:buClrTx/>
              <a:buSzTx/>
              <a:buFontTx/>
              <a:buChar char="•"/>
              <a:defRPr/>
            </a:pPr>
            <a:r>
              <a:rPr kumimoji="0" lang="zh-CN" altLang="en-US" sz="3200" b="1" kern="0" cap="none" spc="0" normalizeH="0" baseline="0" noProof="0" dirty="0">
                <a:latin typeface="+mn-lt"/>
                <a:ea typeface="宋体" panose="02010600030101010101" pitchFamily="2" charset="-122"/>
                <a:cs typeface="+mn-cs"/>
              </a:rPr>
              <a:t>封装的定义是：</a:t>
            </a:r>
            <a:endParaRPr kumimoji="0" lang="zh-CN" altLang="en-US" sz="3200" b="1" kern="0" cap="none" spc="0" normalizeH="0" baseline="0" noProof="0" dirty="0">
              <a:latin typeface="+mn-lt"/>
              <a:ea typeface="宋体" panose="02010600030101010101" pitchFamily="2" charset="-122"/>
              <a:cs typeface="+mn-cs"/>
            </a:endParaRPr>
          </a:p>
          <a:p>
            <a:pPr marL="342900" marR="0" indent="-342900" defTabSz="914400" eaLnBrk="0" hangingPunct="0">
              <a:spcBef>
                <a:spcPct val="20000"/>
              </a:spcBef>
              <a:buClrTx/>
              <a:buSzTx/>
              <a:buFontTx/>
              <a:buNone/>
              <a:defRPr/>
            </a:pPr>
            <a:r>
              <a:rPr kumimoji="0" lang="en-US" altLang="zh-CN" sz="2400" b="1" kern="0" cap="none" spc="0" normalizeH="0" baseline="0" noProof="0" dirty="0">
                <a:latin typeface="楷体_GB2312" pitchFamily="49" charset="-122"/>
                <a:ea typeface="楷体_GB2312" pitchFamily="49" charset="-122"/>
                <a:cs typeface="+mn-cs"/>
              </a:rPr>
              <a:t>(1) </a:t>
            </a:r>
            <a:r>
              <a:rPr kumimoji="0" lang="zh-CN" altLang="en-US" sz="2400" b="1" kern="0" cap="none" spc="0" normalizeH="0" baseline="0" noProof="0" dirty="0">
                <a:latin typeface="楷体_GB2312" pitchFamily="49" charset="-122"/>
                <a:ea typeface="楷体_GB2312" pitchFamily="49" charset="-122"/>
                <a:cs typeface="+mn-cs"/>
              </a:rPr>
              <a:t>清楚的边界，所有对象的内部信息被限定在这个边界内；</a:t>
            </a:r>
            <a:endParaRPr kumimoji="0" lang="zh-CN" altLang="en-US" sz="2400" b="1" kern="0" cap="none" spc="0" normalizeH="0" baseline="0" noProof="0" dirty="0">
              <a:latin typeface="楷体_GB2312" pitchFamily="49" charset="-122"/>
              <a:ea typeface="楷体_GB2312" pitchFamily="49" charset="-122"/>
              <a:cs typeface="+mn-cs"/>
            </a:endParaRPr>
          </a:p>
          <a:p>
            <a:pPr marL="342900" marR="0" indent="-342900" defTabSz="914400" eaLnBrk="0" hangingPunct="0">
              <a:spcBef>
                <a:spcPct val="20000"/>
              </a:spcBef>
              <a:buClrTx/>
              <a:buSzTx/>
              <a:buFontTx/>
              <a:buNone/>
              <a:defRPr/>
            </a:pPr>
            <a:r>
              <a:rPr kumimoji="0" lang="en-US" altLang="zh-CN" sz="2400" b="1" kern="0" cap="none" spc="0" normalizeH="0" baseline="0" noProof="0" dirty="0">
                <a:latin typeface="楷体_GB2312" pitchFamily="49" charset="-122"/>
                <a:ea typeface="楷体_GB2312" pitchFamily="49" charset="-122"/>
                <a:cs typeface="+mn-cs"/>
              </a:rPr>
              <a:t>(2) </a:t>
            </a:r>
            <a:r>
              <a:rPr kumimoji="0" lang="zh-CN" altLang="en-US" sz="2400" b="1" kern="0" cap="none" spc="0" normalizeH="0" baseline="0" noProof="0" dirty="0">
                <a:latin typeface="楷体_GB2312" pitchFamily="49" charset="-122"/>
                <a:ea typeface="楷体_GB2312" pitchFamily="49" charset="-122"/>
                <a:cs typeface="+mn-cs"/>
              </a:rPr>
              <a:t>接口，即对象向外界提供的方法，外界可以通过这些方法与对象进行交互；</a:t>
            </a:r>
            <a:endParaRPr kumimoji="0" lang="zh-CN" altLang="en-US" sz="2400" b="1" kern="0" cap="none" spc="0" normalizeH="0" baseline="0" noProof="0" dirty="0">
              <a:latin typeface="楷体_GB2312" pitchFamily="49" charset="-122"/>
              <a:ea typeface="楷体_GB2312" pitchFamily="49" charset="-122"/>
              <a:cs typeface="+mn-cs"/>
            </a:endParaRPr>
          </a:p>
          <a:p>
            <a:pPr marL="342900" marR="0" indent="-342900" defTabSz="914400" eaLnBrk="0" hangingPunct="0">
              <a:spcBef>
                <a:spcPct val="20000"/>
              </a:spcBef>
              <a:buClrTx/>
              <a:buSzTx/>
              <a:buFontTx/>
              <a:buNone/>
              <a:defRPr/>
            </a:pPr>
            <a:r>
              <a:rPr kumimoji="0" lang="en-US" altLang="zh-CN" sz="2400" b="1" kern="0" cap="none" spc="0" normalizeH="0" baseline="0" noProof="0" dirty="0">
                <a:latin typeface="楷体_GB2312" pitchFamily="49" charset="-122"/>
                <a:ea typeface="楷体_GB2312" pitchFamily="49" charset="-122"/>
                <a:cs typeface="+mn-cs"/>
              </a:rPr>
              <a:t>(3) </a:t>
            </a:r>
            <a:r>
              <a:rPr kumimoji="0" lang="zh-CN" altLang="en-US" sz="2400" b="1" kern="0" cap="none" spc="0" normalizeH="0" baseline="0" noProof="0" dirty="0">
                <a:latin typeface="楷体_GB2312" pitchFamily="49" charset="-122"/>
                <a:ea typeface="楷体_GB2312" pitchFamily="49" charset="-122"/>
                <a:cs typeface="+mn-cs"/>
              </a:rPr>
              <a:t>受保护的内部实现，即软件对象功能的实现细节，实现细节不能从类外访问。</a:t>
            </a:r>
            <a:endParaRPr kumimoji="0" lang="zh-CN" altLang="en-US" sz="2400" b="1" kern="0" cap="none" spc="0" normalizeH="0" baseline="0" noProof="0" dirty="0">
              <a:latin typeface="楷体_GB2312" pitchFamily="49" charset="-122"/>
              <a:ea typeface="楷体_GB2312" pitchFamily="49" charset="-122"/>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a:ln/>
        </p:spPr>
        <p:txBody>
          <a:bodyPr vert="horz" wrap="square" lIns="91440" tIns="45720" rIns="91440" bIns="45720" anchor="ctr" anchorCtr="0"/>
          <a:p>
            <a:pPr algn="l"/>
            <a:r>
              <a:rPr lang="zh-CN" altLang="en-US" sz="3600" dirty="0">
                <a:solidFill>
                  <a:srgbClr val="CC0000"/>
                </a:solidFill>
                <a:latin typeface="+mj-lt"/>
                <a:ea typeface="+mj-ea"/>
                <a:cs typeface="+mj-cs"/>
              </a:rPr>
              <a:t>继承</a:t>
            </a:r>
            <a:endParaRPr lang="zh-CN" altLang="en-US" sz="3600" dirty="0">
              <a:solidFill>
                <a:srgbClr val="CC0000"/>
              </a:solidFill>
              <a:latin typeface="+mj-lt"/>
              <a:ea typeface="+mj-ea"/>
              <a:cs typeface="+mj-cs"/>
            </a:endParaRPr>
          </a:p>
        </p:txBody>
      </p:sp>
      <p:sp>
        <p:nvSpPr>
          <p:cNvPr id="5" name="Rectangle 3"/>
          <p:cNvSpPr txBox="1">
            <a:spLocks noChangeArrowheads="1"/>
          </p:cNvSpPr>
          <p:nvPr/>
        </p:nvSpPr>
        <p:spPr bwMode="auto">
          <a:xfrm>
            <a:off x="457200" y="1268413"/>
            <a:ext cx="8229600" cy="4857750"/>
          </a:xfrm>
          <a:prstGeom prst="rect">
            <a:avLst/>
          </a:prstGeom>
          <a:noFill/>
          <a:ln w="9525">
            <a:noFill/>
            <a:miter lim="800000"/>
          </a:ln>
        </p:spPr>
        <p:txBody>
          <a:bodyPr/>
          <a:lstStyle/>
          <a:p>
            <a:pPr marL="342900" marR="0" indent="-342900" defTabSz="914400" eaLnBrk="0" hangingPunct="0">
              <a:spcBef>
                <a:spcPct val="20000"/>
              </a:spcBef>
              <a:buClrTx/>
              <a:buSzTx/>
              <a:buFontTx/>
              <a:buChar char="•"/>
              <a:defRPr/>
            </a:pPr>
            <a:r>
              <a:rPr kumimoji="0" lang="zh-CN" altLang="en-US" sz="3200" b="1" kern="0" cap="none" spc="0" normalizeH="0" baseline="0" noProof="0">
                <a:solidFill>
                  <a:schemeClr val="accent2"/>
                </a:solidFill>
                <a:latin typeface="+mn-lt"/>
                <a:ea typeface="宋体" panose="02010600030101010101" pitchFamily="2" charset="-122"/>
                <a:cs typeface="+mn-cs"/>
              </a:rPr>
              <a:t>继承</a:t>
            </a:r>
            <a:r>
              <a:rPr kumimoji="0" lang="zh-CN" altLang="en-US" sz="3200" b="1" kern="0" cap="none" spc="0" normalizeH="0" baseline="0" noProof="0">
                <a:latin typeface="+mn-lt"/>
                <a:ea typeface="宋体" panose="02010600030101010101" pitchFamily="2" charset="-122"/>
                <a:cs typeface="+mn-cs"/>
              </a:rPr>
              <a:t>。</a:t>
            </a:r>
            <a:r>
              <a:rPr kumimoji="0" lang="zh-CN" altLang="en-US" sz="2400" b="1" kern="0" cap="none" spc="0" normalizeH="0" baseline="0" noProof="0">
                <a:latin typeface="楷体_GB2312" pitchFamily="49" charset="-122"/>
                <a:ea typeface="楷体_GB2312" pitchFamily="49" charset="-122"/>
                <a:cs typeface="+mn-cs"/>
              </a:rPr>
              <a:t>继承是一种联结类的层次模型，为类的重用提供了方便，它提供了明确表述不同类之间共性的方法。 </a:t>
            </a:r>
            <a:endParaRPr kumimoji="0" lang="zh-CN" altLang="en-US" sz="2400" b="1" kern="0" cap="none" spc="0" normalizeH="0" baseline="0" noProof="0">
              <a:latin typeface="楷体_GB2312" pitchFamily="49" charset="-122"/>
              <a:ea typeface="楷体_GB2312" pitchFamily="49" charset="-122"/>
              <a:cs typeface="+mn-cs"/>
            </a:endParaRPr>
          </a:p>
          <a:p>
            <a:pPr marL="342900" marR="0" indent="-342900" defTabSz="914400" eaLnBrk="0" hangingPunct="0">
              <a:spcBef>
                <a:spcPct val="20000"/>
              </a:spcBef>
              <a:buClrTx/>
              <a:buSzTx/>
              <a:buFontTx/>
              <a:buChar char="•"/>
              <a:defRPr/>
            </a:pPr>
            <a:r>
              <a:rPr kumimoji="0" lang="zh-CN" altLang="en-US" sz="2400" b="1" kern="0" cap="none" spc="0" normalizeH="0" baseline="0" noProof="0">
                <a:latin typeface="楷体_GB2312" pitchFamily="49" charset="-122"/>
                <a:ea typeface="楷体_GB2312" pitchFamily="49" charset="-122"/>
                <a:cs typeface="+mn-cs"/>
              </a:rPr>
              <a:t>我们将公共类称为超类</a:t>
            </a:r>
            <a:r>
              <a:rPr kumimoji="0" lang="en-US" altLang="zh-CN" sz="2400" b="1" kern="0" cap="none" spc="0" normalizeH="0" baseline="0" noProof="0">
                <a:latin typeface="楷体_GB2312" pitchFamily="49" charset="-122"/>
                <a:ea typeface="楷体_GB2312" pitchFamily="49" charset="-122"/>
                <a:cs typeface="+mn-cs"/>
              </a:rPr>
              <a:t>(superclass)</a:t>
            </a:r>
            <a:r>
              <a:rPr kumimoji="0" lang="zh-CN" altLang="en-US" sz="2400" b="1" kern="0" cap="none" spc="0" normalizeH="0" baseline="0" noProof="0">
                <a:latin typeface="楷体_GB2312" pitchFamily="49" charset="-122"/>
                <a:ea typeface="楷体_GB2312" pitchFamily="49" charset="-122"/>
                <a:cs typeface="+mn-cs"/>
              </a:rPr>
              <a:t>、父类（</a:t>
            </a:r>
            <a:r>
              <a:rPr kumimoji="0" lang="en-US" altLang="zh-CN" sz="2400" b="1" kern="0" cap="none" spc="0" normalizeH="0" baseline="0" noProof="0">
                <a:latin typeface="楷体_GB2312" pitchFamily="49" charset="-122"/>
                <a:ea typeface="楷体_GB2312" pitchFamily="49" charset="-122"/>
                <a:cs typeface="+mn-cs"/>
              </a:rPr>
              <a:t>father class</a:t>
            </a:r>
            <a:r>
              <a:rPr kumimoji="0" lang="zh-CN" altLang="en-US" sz="2400" b="1" kern="0" cap="none" spc="0" normalizeH="0" baseline="0" noProof="0">
                <a:latin typeface="楷体_GB2312" pitchFamily="49" charset="-122"/>
                <a:ea typeface="楷体_GB2312" pitchFamily="49" charset="-122"/>
                <a:cs typeface="+mn-cs"/>
              </a:rPr>
              <a:t>）、祖先（</a:t>
            </a:r>
            <a:r>
              <a:rPr kumimoji="0" lang="en-US" altLang="zh-CN" sz="2400" b="1" kern="0" cap="none" spc="0" normalizeH="0" baseline="0" noProof="0">
                <a:latin typeface="楷体_GB2312" pitchFamily="49" charset="-122"/>
                <a:ea typeface="楷体_GB2312" pitchFamily="49" charset="-122"/>
                <a:cs typeface="+mn-cs"/>
              </a:rPr>
              <a:t>ancestor</a:t>
            </a:r>
            <a:r>
              <a:rPr kumimoji="0" lang="zh-CN" altLang="en-US" sz="2400" b="1" kern="0" cap="none" spc="0" normalizeH="0" baseline="0" noProof="0">
                <a:latin typeface="楷体_GB2312" pitchFamily="49" charset="-122"/>
                <a:ea typeface="楷体_GB2312" pitchFamily="49" charset="-122"/>
                <a:cs typeface="+mn-cs"/>
              </a:rPr>
              <a:t>）或基类（</a:t>
            </a:r>
            <a:r>
              <a:rPr kumimoji="0" lang="en-US" altLang="zh-CN" sz="2400" b="1" kern="0" cap="none" spc="0" normalizeH="0" baseline="0" noProof="0">
                <a:latin typeface="楷体_GB2312" pitchFamily="49" charset="-122"/>
                <a:ea typeface="楷体_GB2312" pitchFamily="49" charset="-122"/>
                <a:cs typeface="+mn-cs"/>
              </a:rPr>
              <a:t>base class</a:t>
            </a:r>
            <a:r>
              <a:rPr kumimoji="0" lang="zh-CN" altLang="en-US" sz="2400" b="1" kern="0" cap="none" spc="0" normalizeH="0" baseline="0" noProof="0">
                <a:latin typeface="楷体_GB2312" pitchFamily="49" charset="-122"/>
                <a:ea typeface="楷体_GB2312" pitchFamily="49" charset="-122"/>
                <a:cs typeface="+mn-cs"/>
              </a:rPr>
              <a:t>），而从其继承的类称为子类</a:t>
            </a:r>
            <a:r>
              <a:rPr kumimoji="0" lang="en-US" altLang="zh-CN" sz="2400" b="1" kern="0" cap="none" spc="0" normalizeH="0" baseline="0" noProof="0">
                <a:latin typeface="楷体_GB2312" pitchFamily="49" charset="-122"/>
                <a:ea typeface="楷体_GB2312" pitchFamily="49" charset="-122"/>
                <a:cs typeface="+mn-cs"/>
              </a:rPr>
              <a:t>(subclasses)</a:t>
            </a:r>
            <a:r>
              <a:rPr kumimoji="0" lang="zh-CN" altLang="en-US" sz="2400" b="1" kern="0" cap="none" spc="0" normalizeH="0" baseline="0" noProof="0">
                <a:latin typeface="楷体_GB2312" pitchFamily="49" charset="-122"/>
                <a:ea typeface="楷体_GB2312" pitchFamily="49" charset="-122"/>
                <a:cs typeface="+mn-cs"/>
              </a:rPr>
              <a:t>、后代（</a:t>
            </a:r>
            <a:r>
              <a:rPr kumimoji="0" lang="en-US" altLang="zh-CN" sz="2400" b="1" kern="0" cap="none" spc="0" normalizeH="0" baseline="0" noProof="0">
                <a:latin typeface="楷体_GB2312" pitchFamily="49" charset="-122"/>
                <a:ea typeface="楷体_GB2312" pitchFamily="49" charset="-122"/>
                <a:cs typeface="+mn-cs"/>
              </a:rPr>
              <a:t>deslendane</a:t>
            </a:r>
            <a:r>
              <a:rPr kumimoji="0" lang="zh-CN" altLang="en-US" sz="2400" b="1" kern="0" cap="none" spc="0" normalizeH="0" baseline="0" noProof="0">
                <a:latin typeface="楷体_GB2312" pitchFamily="49" charset="-122"/>
                <a:ea typeface="楷体_GB2312" pitchFamily="49" charset="-122"/>
                <a:cs typeface="+mn-cs"/>
              </a:rPr>
              <a:t>）或导出类（</a:t>
            </a:r>
            <a:r>
              <a:rPr kumimoji="0" lang="en-US" altLang="zh-CN" sz="2400" b="1" kern="0" cap="none" spc="0" normalizeH="0" baseline="0" noProof="0">
                <a:latin typeface="楷体_GB2312" pitchFamily="49" charset="-122"/>
                <a:ea typeface="楷体_GB2312" pitchFamily="49" charset="-122"/>
                <a:cs typeface="+mn-cs"/>
              </a:rPr>
              <a:t>derived class</a:t>
            </a:r>
            <a:r>
              <a:rPr kumimoji="0" lang="zh-CN" altLang="en-US" sz="2400" b="1" kern="0" cap="none" spc="0" normalizeH="0" baseline="0" noProof="0">
                <a:latin typeface="楷体_GB2312" pitchFamily="49" charset="-122"/>
                <a:ea typeface="楷体_GB2312" pitchFamily="49" charset="-122"/>
                <a:cs typeface="+mn-cs"/>
              </a:rPr>
              <a:t>）。</a:t>
            </a:r>
            <a:endParaRPr kumimoji="0" lang="zh-CN" altLang="en-US" sz="2400" b="1" kern="0" cap="none" spc="0" normalizeH="0" baseline="0" noProof="0">
              <a:latin typeface="楷体_GB2312" pitchFamily="49" charset="-122"/>
              <a:ea typeface="楷体_GB2312" pitchFamily="49" charset="-122"/>
              <a:cs typeface="+mn-cs"/>
            </a:endParaRPr>
          </a:p>
        </p:txBody>
      </p:sp>
      <p:pic>
        <p:nvPicPr>
          <p:cNvPr id="20484" name="Picture 4"/>
          <p:cNvPicPr>
            <a:picLocks noChangeAspect="1"/>
          </p:cNvPicPr>
          <p:nvPr/>
        </p:nvPicPr>
        <p:blipFill>
          <a:blip r:embed="rId1"/>
          <a:stretch>
            <a:fillRect/>
          </a:stretch>
        </p:blipFill>
        <p:spPr>
          <a:xfrm>
            <a:off x="2843213" y="3933825"/>
            <a:ext cx="4210050" cy="292417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ChangeArrowheads="1"/>
          </p:cNvSpPr>
          <p:nvPr/>
        </p:nvSpPr>
        <p:spPr bwMode="auto">
          <a:xfrm>
            <a:off x="539750" y="333375"/>
            <a:ext cx="6600825" cy="744538"/>
          </a:xfrm>
          <a:prstGeom prst="rect">
            <a:avLst/>
          </a:prstGeom>
          <a:noFill/>
          <a:ln w="9525">
            <a:noFill/>
            <a:miter lim="800000"/>
          </a:ln>
          <a:effectLst/>
        </p:spPr>
        <p:txBody>
          <a:bodyPr lIns="92075" tIns="46038" rIns="92075" bIns="46038"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C0000"/>
                </a:solidFill>
                <a:effectLst>
                  <a:outerShdw blurRad="38100" dist="38100" dir="2700000" algn="tl">
                    <a:srgbClr val="C0C0C0"/>
                  </a:outerShdw>
                </a:effectLst>
                <a:uLnTx/>
                <a:uFillTx/>
                <a:latin typeface="Times New Roman" panose="02020603050405020304" pitchFamily="18" charset="0"/>
                <a:ea typeface="仿宋_GB2312" panose="02010609030101010101" charset="-122"/>
                <a:cs typeface="+mn-cs"/>
              </a:rPr>
              <a:t>多态 </a:t>
            </a:r>
            <a:endParaRPr kumimoji="0" lang="zh-CN" altLang="en-US" sz="4400" b="1" i="0" u="none" strike="noStrike" kern="1200" cap="none" spc="0" normalizeH="0" baseline="0" noProof="0">
              <a:ln>
                <a:noFill/>
              </a:ln>
              <a:solidFill>
                <a:schemeClr val="bg1"/>
              </a:solidFill>
              <a:effectLst>
                <a:outerShdw blurRad="38100" dist="38100" dir="2700000" algn="tl">
                  <a:srgbClr val="C0C0C0"/>
                </a:outerShdw>
              </a:effectLst>
              <a:uLnTx/>
              <a:uFillTx/>
              <a:latin typeface="Times New Roman" panose="02020603050405020304" pitchFamily="18" charset="0"/>
              <a:ea typeface="仿宋_GB2312" panose="02010609030101010101" charset="-122"/>
              <a:cs typeface="+mn-cs"/>
            </a:endParaRPr>
          </a:p>
        </p:txBody>
      </p:sp>
      <p:sp>
        <p:nvSpPr>
          <p:cNvPr id="5" name="Rectangle 3"/>
          <p:cNvSpPr>
            <a:spLocks noChangeArrowheads="1"/>
          </p:cNvSpPr>
          <p:nvPr/>
        </p:nvSpPr>
        <p:spPr bwMode="auto">
          <a:xfrm>
            <a:off x="611188" y="1295400"/>
            <a:ext cx="7999413" cy="4876800"/>
          </a:xfrm>
          <a:prstGeom prst="rect">
            <a:avLst/>
          </a:prstGeom>
          <a:noFill/>
          <a:ln w="9525">
            <a:noFill/>
            <a:miter lim="800000"/>
          </a:ln>
          <a:effectLst/>
        </p:spPr>
        <p:txBody>
          <a:bodyPr lIns="92075" tIns="46038" rIns="92075" bIns="46038"/>
          <a:lstStyle/>
          <a:p>
            <a:pPr marL="342900" marR="0" lvl="0" indent="-342900" algn="just" defTabSz="914400" rtl="0" eaLnBrk="1" fontAlgn="base" latinLnBrk="0" hangingPunct="1">
              <a:lnSpc>
                <a:spcPct val="120000"/>
              </a:lnSpc>
              <a:spcBef>
                <a:spcPct val="20000"/>
              </a:spcBef>
              <a:spcAft>
                <a:spcPct val="0"/>
              </a:spcAft>
              <a:buClrTx/>
              <a:buSzTx/>
              <a:buFontTx/>
              <a:buChar char="•"/>
              <a:defRPr/>
            </a:pPr>
            <a:r>
              <a:rPr kumimoji="0"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根据为请求提供服务的对象不同可以得到不同的行为，这种现象称为</a:t>
            </a:r>
            <a:r>
              <a:rPr kumimoji="0" lang="zh-CN" altLang="en-US" sz="2800" b="1" i="0" u="none" strike="noStrike" kern="1200" cap="none" spc="0" normalizeH="0" baseline="0" noProof="0">
                <a:ln>
                  <a:noFill/>
                </a:ln>
                <a:solidFill>
                  <a:schemeClr val="tx2"/>
                </a:solidFill>
                <a:effectLst>
                  <a:outerShdw blurRad="38100" dist="38100" dir="2700000" algn="tl">
                    <a:srgbClr val="C0C0C0"/>
                  </a:outerShdw>
                </a:effectLst>
                <a:uLnTx/>
                <a:uFillTx/>
                <a:latin typeface="楷体_GB2312" pitchFamily="49" charset="-122"/>
                <a:ea typeface="楷体_GB2312" pitchFamily="49" charset="-122"/>
                <a:cs typeface="+mn-cs"/>
              </a:rPr>
              <a:t>多态</a:t>
            </a:r>
            <a:r>
              <a:rPr kumimoji="0"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a:t>
            </a:r>
            <a:endParaRPr kumimoji="0"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a:p>
            <a:pPr marL="342900" marR="0" lvl="0" indent="-342900" algn="just" defTabSz="914400" rtl="0" eaLnBrk="1" fontAlgn="base" latinLnBrk="0" hangingPunct="1">
              <a:lnSpc>
                <a:spcPct val="120000"/>
              </a:lnSpc>
              <a:spcBef>
                <a:spcPct val="20000"/>
              </a:spcBef>
              <a:spcAft>
                <a:spcPct val="0"/>
              </a:spcAft>
              <a:buClrTx/>
              <a:buSzTx/>
              <a:buFontTx/>
              <a:buChar char="•"/>
              <a:defRPr/>
            </a:pPr>
            <a:r>
              <a:rPr kumimoji="0"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在运行时对类进行实例化，并调用与实例化对象相应的方法，称为</a:t>
            </a:r>
            <a:r>
              <a:rPr kumimoji="0" lang="zh-CN" altLang="en-US" sz="2800" b="1" i="0" u="none" strike="noStrike" kern="1200" cap="none" spc="0" normalizeH="0" baseline="0" noProof="0">
                <a:ln>
                  <a:noFill/>
                </a:ln>
                <a:solidFill>
                  <a:schemeClr val="accent2"/>
                </a:solidFill>
                <a:effectLst>
                  <a:outerShdw blurRad="38100" dist="38100" dir="2700000" algn="tl">
                    <a:srgbClr val="C0C0C0"/>
                  </a:outerShdw>
                </a:effectLst>
                <a:uLnTx/>
                <a:uFillTx/>
                <a:latin typeface="楷体_GB2312" pitchFamily="49" charset="-122"/>
                <a:ea typeface="楷体_GB2312" pitchFamily="49" charset="-122"/>
                <a:cs typeface="+mn-cs"/>
              </a:rPr>
              <a:t>动态绑定</a:t>
            </a:r>
            <a:r>
              <a:rPr kumimoji="0"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a:t>
            </a:r>
            <a:r>
              <a:rPr kumimoji="0" lang="zh-CN" altLang="en-US" sz="2800" b="1" i="0" u="none" strike="noStrike" kern="1200" cap="none" spc="0" normalizeH="0" baseline="0" noProof="0">
                <a:ln>
                  <a:noFill/>
                </a:ln>
                <a:solidFill>
                  <a:schemeClr val="accent2"/>
                </a:solidFill>
                <a:effectLst>
                  <a:outerShdw blurRad="38100" dist="38100" dir="2700000" algn="tl">
                    <a:srgbClr val="C0C0C0"/>
                  </a:outerShdw>
                </a:effectLst>
                <a:uLnTx/>
                <a:uFillTx/>
                <a:latin typeface="楷体_GB2312" pitchFamily="49" charset="-122"/>
                <a:ea typeface="楷体_GB2312" pitchFamily="49" charset="-122"/>
                <a:cs typeface="+mn-cs"/>
              </a:rPr>
              <a:t>后期绑定</a:t>
            </a:r>
            <a:r>
              <a:rPr kumimoji="0"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或</a:t>
            </a:r>
            <a:r>
              <a:rPr kumimoji="0" lang="zh-CN" altLang="en-US" sz="2800" b="1" i="0" u="none" strike="noStrike" kern="1200" cap="none" spc="0" normalizeH="0" baseline="0" noProof="0">
                <a:ln>
                  <a:noFill/>
                </a:ln>
                <a:solidFill>
                  <a:schemeClr val="accent2"/>
                </a:solidFill>
                <a:effectLst>
                  <a:outerShdw blurRad="38100" dist="38100" dir="2700000" algn="tl">
                    <a:srgbClr val="C0C0C0"/>
                  </a:outerShdw>
                </a:effectLst>
                <a:uLnTx/>
                <a:uFillTx/>
                <a:latin typeface="楷体_GB2312" pitchFamily="49" charset="-122"/>
                <a:ea typeface="楷体_GB2312" pitchFamily="49" charset="-122"/>
                <a:cs typeface="+mn-cs"/>
              </a:rPr>
              <a:t>运行时绑定</a:t>
            </a:r>
            <a:r>
              <a:rPr kumimoji="0"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。相应地，如果方法的调用是在编译时确定的，则称为是</a:t>
            </a:r>
            <a:r>
              <a:rPr kumimoji="0" lang="zh-CN" altLang="en-US" sz="2800" b="1" i="0" u="none" strike="noStrike" kern="1200" cap="none" spc="0" normalizeH="0" baseline="0" noProof="0">
                <a:ln>
                  <a:noFill/>
                </a:ln>
                <a:solidFill>
                  <a:schemeClr val="accent2"/>
                </a:solidFill>
                <a:effectLst>
                  <a:outerShdw blurRad="38100" dist="38100" dir="2700000" algn="tl">
                    <a:srgbClr val="C0C0C0"/>
                  </a:outerShdw>
                </a:effectLst>
                <a:uLnTx/>
                <a:uFillTx/>
                <a:latin typeface="楷体_GB2312" pitchFamily="49" charset="-122"/>
                <a:ea typeface="楷体_GB2312" pitchFamily="49" charset="-122"/>
                <a:cs typeface="+mn-cs"/>
              </a:rPr>
              <a:t>静态绑定</a:t>
            </a:r>
            <a:r>
              <a:rPr kumimoji="0"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a:t>
            </a:r>
            <a:r>
              <a:rPr kumimoji="0" lang="zh-CN" altLang="en-US" sz="2800" b="1" i="0" u="none" strike="noStrike" kern="1200" cap="none" spc="0" normalizeH="0" baseline="0" noProof="0">
                <a:ln>
                  <a:noFill/>
                </a:ln>
                <a:solidFill>
                  <a:schemeClr val="accent2"/>
                </a:solidFill>
                <a:effectLst>
                  <a:outerShdw blurRad="38100" dist="38100" dir="2700000" algn="tl">
                    <a:srgbClr val="C0C0C0"/>
                  </a:outerShdw>
                </a:effectLst>
                <a:uLnTx/>
                <a:uFillTx/>
                <a:latin typeface="楷体_GB2312" pitchFamily="49" charset="-122"/>
                <a:ea typeface="楷体_GB2312" pitchFamily="49" charset="-122"/>
                <a:cs typeface="+mn-cs"/>
              </a:rPr>
              <a:t>前期绑定</a:t>
            </a:r>
            <a:r>
              <a:rPr kumimoji="0"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或</a:t>
            </a:r>
            <a:r>
              <a:rPr kumimoji="0" lang="zh-CN" altLang="en-US" sz="2800" b="1" i="0" u="none" strike="noStrike" kern="1200" cap="none" spc="0" normalizeH="0" baseline="0" noProof="0">
                <a:ln>
                  <a:noFill/>
                </a:ln>
                <a:solidFill>
                  <a:schemeClr val="accent2"/>
                </a:solidFill>
                <a:effectLst>
                  <a:outerShdw blurRad="38100" dist="38100" dir="2700000" algn="tl">
                    <a:srgbClr val="C0C0C0"/>
                  </a:outerShdw>
                </a:effectLst>
                <a:uLnTx/>
                <a:uFillTx/>
                <a:latin typeface="楷体_GB2312" pitchFamily="49" charset="-122"/>
                <a:ea typeface="楷体_GB2312" pitchFamily="49" charset="-122"/>
                <a:cs typeface="+mn-cs"/>
              </a:rPr>
              <a:t>编译时绑定</a:t>
            </a:r>
            <a:r>
              <a:rPr kumimoji="0"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a:t>
            </a:r>
            <a:r>
              <a:rPr kumimoji="0" lang="zh-CN" altLang="en-US" sz="28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rPr>
              <a:t> </a:t>
            </a:r>
            <a:endParaRPr kumimoji="0" lang="zh-CN" altLang="en-US" sz="28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endParaRPr>
          </a:p>
          <a:p>
            <a:pPr marL="342900" marR="0" lvl="0" indent="-342900" algn="just" defTabSz="914400" rtl="0" eaLnBrk="1" fontAlgn="base" latinLnBrk="0" hangingPunct="1">
              <a:lnSpc>
                <a:spcPct val="120000"/>
              </a:lnSpc>
              <a:spcBef>
                <a:spcPct val="20000"/>
              </a:spcBef>
              <a:spcAft>
                <a:spcPct val="0"/>
              </a:spcAft>
              <a:buClrTx/>
              <a:buSzTx/>
              <a:buFontTx/>
              <a:buChar char="•"/>
              <a:defRPr/>
            </a:pPr>
            <a:r>
              <a:rPr kumimoji="0"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通过在子类中覆盖父类的方法实现多态。</a:t>
            </a:r>
            <a:endParaRPr kumimoji="0"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a:p>
            <a:pPr marL="342900" marR="0" lvl="0" indent="-342900" algn="just" defTabSz="914400" rtl="0" eaLnBrk="1" fontAlgn="base" latinLnBrk="0" hangingPunct="1">
              <a:lnSpc>
                <a:spcPct val="120000"/>
              </a:lnSpc>
              <a:spcBef>
                <a:spcPct val="20000"/>
              </a:spcBef>
              <a:spcAft>
                <a:spcPct val="0"/>
              </a:spcAft>
              <a:buClrTx/>
              <a:buSzTx/>
              <a:buFontTx/>
              <a:buChar char="•"/>
              <a:defRPr/>
            </a:pPr>
            <a:endPar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ChangeArrowheads="1"/>
          </p:cNvSpPr>
          <p:nvPr/>
        </p:nvSpPr>
        <p:spPr bwMode="auto">
          <a:xfrm>
            <a:off x="323850" y="304800"/>
            <a:ext cx="8640763" cy="685800"/>
          </a:xfrm>
          <a:prstGeom prst="rect">
            <a:avLst/>
          </a:prstGeom>
          <a:noFill/>
          <a:ln w="9525">
            <a:noFill/>
            <a:miter lim="800000"/>
          </a:ln>
          <a:effectLst/>
        </p:spPr>
        <p:txBody>
          <a:bodyPr lIns="92075" tIns="46038" rIns="92075" bIns="46038" anchor="ct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仿宋_GB2312" panose="02010609030101010101" charset="-122"/>
                <a:cs typeface="+mn-cs"/>
              </a:rPr>
              <a:t>消息通信</a:t>
            </a:r>
            <a:endParaRPr kumimoji="0" lang="zh-CN" altLang="en-US" sz="5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anose="02010609030101010101" charset="-122"/>
              <a:cs typeface="+mn-cs"/>
            </a:endParaRPr>
          </a:p>
        </p:txBody>
      </p:sp>
      <p:sp>
        <p:nvSpPr>
          <p:cNvPr id="22531" name="Rectangle 3"/>
          <p:cNvSpPr/>
          <p:nvPr/>
        </p:nvSpPr>
        <p:spPr>
          <a:xfrm>
            <a:off x="468313" y="1341438"/>
            <a:ext cx="8351837" cy="5257800"/>
          </a:xfrm>
          <a:prstGeom prst="rect">
            <a:avLst/>
          </a:prstGeom>
          <a:noFill/>
          <a:ln w="9525">
            <a:noFill/>
          </a:ln>
        </p:spPr>
        <p:txBody>
          <a:bodyPr lIns="92075" tIns="46038" rIns="92075" bIns="46038"/>
          <a:p>
            <a:pPr marL="342900" indent="-342900">
              <a:lnSpc>
                <a:spcPct val="120000"/>
              </a:lnSpc>
              <a:spcBef>
                <a:spcPct val="20000"/>
              </a:spcBef>
              <a:buChar char="•"/>
            </a:pPr>
            <a:r>
              <a:rPr lang="zh-CN" altLang="en-US" sz="2800" b="1" dirty="0">
                <a:latin typeface="Times New Roman" panose="02020603050405020304" pitchFamily="18" charset="0"/>
                <a:ea typeface="楷体_GB2312" pitchFamily="49" charset="-122"/>
              </a:rPr>
              <a:t>消息是一个对象与另一个对象的通信单元，是要求某个对象执行类中定义的某个操作的规格说明。</a:t>
            </a:r>
            <a:endParaRPr lang="zh-CN" altLang="en-US" sz="2800" b="1" dirty="0">
              <a:latin typeface="Times New Roman" panose="02020603050405020304" pitchFamily="18" charset="0"/>
              <a:ea typeface="楷体_GB2312" pitchFamily="49" charset="-122"/>
            </a:endParaRPr>
          </a:p>
          <a:p>
            <a:pPr marL="342900" indent="-342900">
              <a:lnSpc>
                <a:spcPct val="120000"/>
              </a:lnSpc>
              <a:spcBef>
                <a:spcPct val="20000"/>
              </a:spcBef>
              <a:buChar char="•"/>
            </a:pPr>
            <a:r>
              <a:rPr lang="zh-CN" altLang="en-US" sz="2800" b="1" dirty="0">
                <a:solidFill>
                  <a:schemeClr val="hlink"/>
                </a:solidFill>
                <a:latin typeface="Times New Roman" panose="02020603050405020304" pitchFamily="18" charset="0"/>
                <a:ea typeface="楷体_GB2312" pitchFamily="49" charset="-122"/>
              </a:rPr>
              <a:t>发送给一个对象的消息定义了一个</a:t>
            </a:r>
            <a:r>
              <a:rPr lang="zh-CN" altLang="en-US" sz="2800" b="1" dirty="0">
                <a:solidFill>
                  <a:srgbClr val="FF0000"/>
                </a:solidFill>
                <a:latin typeface="Times New Roman" panose="02020603050405020304" pitchFamily="18" charset="0"/>
                <a:ea typeface="楷体_GB2312" pitchFamily="49" charset="-122"/>
              </a:rPr>
              <a:t>方法名</a:t>
            </a:r>
            <a:r>
              <a:rPr lang="zh-CN" altLang="en-US" sz="2800" b="1" dirty="0">
                <a:solidFill>
                  <a:schemeClr val="hlink"/>
                </a:solidFill>
                <a:latin typeface="Times New Roman" panose="02020603050405020304" pitchFamily="18" charset="0"/>
                <a:ea typeface="楷体_GB2312" pitchFamily="49" charset="-122"/>
              </a:rPr>
              <a:t>和一个</a:t>
            </a:r>
            <a:r>
              <a:rPr lang="zh-CN" altLang="en-US" sz="2800" b="1" dirty="0">
                <a:solidFill>
                  <a:srgbClr val="FF0000"/>
                </a:solidFill>
                <a:latin typeface="Times New Roman" panose="02020603050405020304" pitchFamily="18" charset="0"/>
                <a:ea typeface="楷体_GB2312" pitchFamily="49" charset="-122"/>
              </a:rPr>
              <a:t>参数表</a:t>
            </a:r>
            <a:r>
              <a:rPr lang="zh-CN" altLang="en-US" sz="2800" b="1" dirty="0">
                <a:latin typeface="Times New Roman" panose="02020603050405020304" pitchFamily="18" charset="0"/>
                <a:ea typeface="楷体_GB2312" pitchFamily="49" charset="-122"/>
              </a:rPr>
              <a:t>（可能是空的），并</a:t>
            </a:r>
            <a:r>
              <a:rPr lang="zh-CN" altLang="en-US" sz="2800" b="1" dirty="0">
                <a:solidFill>
                  <a:schemeClr val="hlink"/>
                </a:solidFill>
                <a:latin typeface="Times New Roman" panose="02020603050405020304" pitchFamily="18" charset="0"/>
                <a:ea typeface="楷体_GB2312" pitchFamily="49" charset="-122"/>
              </a:rPr>
              <a:t>指定某一个</a:t>
            </a:r>
            <a:r>
              <a:rPr lang="zh-CN" altLang="en-US" sz="2800" b="1" dirty="0">
                <a:solidFill>
                  <a:srgbClr val="FF0000"/>
                </a:solidFill>
                <a:latin typeface="Times New Roman" panose="02020603050405020304" pitchFamily="18" charset="0"/>
                <a:ea typeface="楷体_GB2312" pitchFamily="49" charset="-122"/>
              </a:rPr>
              <a:t>对象</a:t>
            </a:r>
            <a:r>
              <a:rPr lang="zh-CN" altLang="en-US" sz="2800" b="1" dirty="0">
                <a:latin typeface="Times New Roman" panose="02020603050405020304" pitchFamily="18" charset="0"/>
                <a:ea typeface="楷体_GB2312" pitchFamily="49" charset="-122"/>
              </a:rPr>
              <a:t>。</a:t>
            </a:r>
            <a:endParaRPr lang="zh-CN" altLang="en-US" sz="2800" b="1" dirty="0">
              <a:latin typeface="Times New Roman" panose="02020603050405020304" pitchFamily="18" charset="0"/>
              <a:ea typeface="楷体_GB2312" pitchFamily="49" charset="-122"/>
            </a:endParaRPr>
          </a:p>
          <a:p>
            <a:pPr marL="342900" indent="-342900">
              <a:lnSpc>
                <a:spcPct val="120000"/>
              </a:lnSpc>
              <a:spcBef>
                <a:spcPct val="20000"/>
              </a:spcBef>
              <a:buChar char="•"/>
            </a:pPr>
            <a:r>
              <a:rPr lang="zh-CN" altLang="en-US" sz="2800" b="1" dirty="0">
                <a:solidFill>
                  <a:schemeClr val="hlink"/>
                </a:solidFill>
                <a:latin typeface="Times New Roman" panose="02020603050405020304" pitchFamily="18" charset="0"/>
                <a:ea typeface="楷体_GB2312" pitchFamily="49" charset="-122"/>
              </a:rPr>
              <a:t>一个对象接收到消息，则调用消息中指定的</a:t>
            </a:r>
            <a:r>
              <a:rPr lang="zh-CN" altLang="en-US" sz="2800" b="1" dirty="0">
                <a:solidFill>
                  <a:srgbClr val="FF0000"/>
                </a:solidFill>
                <a:latin typeface="Times New Roman" panose="02020603050405020304" pitchFamily="18" charset="0"/>
                <a:ea typeface="楷体_GB2312" pitchFamily="49" charset="-122"/>
              </a:rPr>
              <a:t>方法</a:t>
            </a:r>
            <a:r>
              <a:rPr lang="zh-CN" altLang="en-US" sz="2800" b="1" dirty="0">
                <a:solidFill>
                  <a:schemeClr val="hlink"/>
                </a:solidFill>
                <a:latin typeface="Times New Roman" panose="02020603050405020304" pitchFamily="18" charset="0"/>
                <a:ea typeface="楷体_GB2312" pitchFamily="49" charset="-122"/>
              </a:rPr>
              <a:t>，并将</a:t>
            </a:r>
            <a:r>
              <a:rPr lang="zh-CN" altLang="en-US" sz="2800" b="1" dirty="0">
                <a:solidFill>
                  <a:srgbClr val="FF0000"/>
                </a:solidFill>
                <a:latin typeface="Times New Roman" panose="02020603050405020304" pitchFamily="18" charset="0"/>
                <a:ea typeface="楷体_GB2312" pitchFamily="49" charset="-122"/>
              </a:rPr>
              <a:t>形式参数与参数表中相应的值结合起来</a:t>
            </a:r>
            <a:r>
              <a:rPr lang="zh-CN" altLang="en-US" sz="2800" b="1" dirty="0">
                <a:latin typeface="Times New Roman" panose="02020603050405020304" pitchFamily="18" charset="0"/>
                <a:ea typeface="楷体_GB2312" pitchFamily="49" charset="-122"/>
              </a:rPr>
              <a:t>。</a:t>
            </a:r>
            <a:endParaRPr lang="zh-CN" altLang="en-US" sz="2800" b="1" dirty="0">
              <a:latin typeface="Times New Roman" panose="02020603050405020304" pitchFamily="18" charset="0"/>
              <a:ea typeface="楷体_GB2312"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p:nvPr>
        </p:nvSpPr>
        <p:spPr>
          <a:ln/>
        </p:spPr>
        <p:txBody>
          <a:bodyPr vert="horz" wrap="square" lIns="91440" tIns="45720" rIns="91440" bIns="45720" anchor="ctr" anchorCtr="0"/>
          <a:p>
            <a:pPr algn="l"/>
            <a:r>
              <a:rPr lang="zh-CN" altLang="en-US" sz="3600" b="1" dirty="0">
                <a:solidFill>
                  <a:srgbClr val="CC0000"/>
                </a:solidFill>
                <a:latin typeface="+mj-lt"/>
                <a:ea typeface="宋体" panose="02010600030101010101" pitchFamily="2" charset="-122"/>
                <a:cs typeface="+mj-cs"/>
              </a:rPr>
              <a:t>面向对象的开发方法</a:t>
            </a:r>
            <a:endParaRPr lang="zh-CN" altLang="en-US" sz="3600" b="1" dirty="0">
              <a:solidFill>
                <a:srgbClr val="CC0000"/>
              </a:solidFill>
              <a:latin typeface="+mj-lt"/>
              <a:ea typeface="宋体" panose="02010600030101010101" pitchFamily="2" charset="-122"/>
              <a:cs typeface="+mj-cs"/>
            </a:endParaRPr>
          </a:p>
        </p:txBody>
      </p:sp>
      <p:sp>
        <p:nvSpPr>
          <p:cNvPr id="5" name="Rectangle 3"/>
          <p:cNvSpPr txBox="1">
            <a:spLocks noChangeArrowheads="1"/>
          </p:cNvSpPr>
          <p:nvPr/>
        </p:nvSpPr>
        <p:spPr bwMode="auto">
          <a:xfrm>
            <a:off x="457200" y="1268413"/>
            <a:ext cx="8229600" cy="4857750"/>
          </a:xfrm>
          <a:prstGeom prst="rect">
            <a:avLst/>
          </a:prstGeom>
          <a:noFill/>
          <a:ln w="9525">
            <a:noFill/>
            <a:miter lim="800000"/>
          </a:ln>
        </p:spPr>
        <p:txBody>
          <a:bodyPr lIns="0" rIns="0" anchor="ctr"/>
          <a:lstStyle/>
          <a:p>
            <a:pPr marL="742950" marR="0" lvl="1" indent="-285750" algn="l" defTabSz="914400" rtl="0" eaLnBrk="0" fontAlgn="base" latinLnBrk="0" hangingPunct="0">
              <a:lnSpc>
                <a:spcPct val="90000"/>
              </a:lnSpc>
              <a:spcBef>
                <a:spcPct val="20000"/>
              </a:spcBef>
              <a:spcAft>
                <a:spcPct val="0"/>
              </a:spcAft>
              <a:buClr>
                <a:schemeClr val="accent2"/>
              </a:buClr>
              <a:buSzPct val="75000"/>
              <a:buFont typeface="Wingdings" panose="05000000000000000000" pitchFamily="2" charset="2"/>
              <a:buChar char="l"/>
              <a:defRPr/>
            </a:pPr>
            <a:r>
              <a:rPr kumimoji="1"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Tahoma" panose="020B0604030504040204" pitchFamily="34" charset="0"/>
              </a:rPr>
              <a:t>面向对象软件开发方法的特征</a:t>
            </a:r>
            <a:endParaRPr kumimoji="1" lang="zh-CN" altLang="en-US" sz="2800" b="0"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Tahoma" panose="020B0604030504040204" pitchFamily="34" charset="0"/>
            </a:endParaRPr>
          </a:p>
          <a:p>
            <a:pPr marL="1143000" marR="0" lvl="2" indent="-228600" algn="l" defTabSz="914400" rtl="0" eaLnBrk="0" fontAlgn="base" latinLnBrk="0" hangingPunct="0">
              <a:lnSpc>
                <a:spcPct val="90000"/>
              </a:lnSpc>
              <a:spcBef>
                <a:spcPct val="20000"/>
              </a:spcBef>
              <a:spcAft>
                <a:spcPct val="0"/>
              </a:spcAft>
              <a:buClr>
                <a:schemeClr val="accent2"/>
              </a:buClr>
              <a:buSzPct val="75000"/>
              <a:buFont typeface="Wingdings" panose="05000000000000000000" pitchFamily="2" charset="2"/>
              <a:buChar char="Ø"/>
              <a:defRPr/>
            </a:pPr>
            <a:r>
              <a:rPr kumimoji="1"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Tahoma" panose="020B0604030504040204" pitchFamily="34" charset="0"/>
              </a:rPr>
              <a:t>方法的唯一性</a:t>
            </a:r>
            <a:br>
              <a:rPr kumimoji="1"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Tahoma" panose="020B0604030504040204" pitchFamily="34" charset="0"/>
              </a:rPr>
            </a:br>
            <a:r>
              <a:rPr kumimoji="1" lang="zh-CN" altLang="en-US" sz="28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Tahoma" panose="020B0604030504040204" pitchFamily="34" charset="0"/>
              </a:rPr>
              <a:t>即方法是对软件开发过程所有阶段进行综合考虑而得到的。</a:t>
            </a:r>
            <a:endParaRPr kumimoji="1" lang="zh-CN" altLang="en-US" sz="28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Tahoma" panose="020B0604030504040204" pitchFamily="34" charset="0"/>
            </a:endParaRPr>
          </a:p>
          <a:p>
            <a:pPr marL="1143000" marR="0" lvl="2" indent="-228600" algn="l" defTabSz="914400" rtl="0" eaLnBrk="0" fontAlgn="base" latinLnBrk="0" hangingPunct="0">
              <a:lnSpc>
                <a:spcPct val="90000"/>
              </a:lnSpc>
              <a:spcBef>
                <a:spcPct val="20000"/>
              </a:spcBef>
              <a:spcAft>
                <a:spcPct val="0"/>
              </a:spcAft>
              <a:buClr>
                <a:schemeClr val="accent2"/>
              </a:buClr>
              <a:buSzPct val="75000"/>
              <a:buFont typeface="Wingdings" panose="05000000000000000000" pitchFamily="2" charset="2"/>
              <a:buChar char="Ø"/>
              <a:defRPr/>
            </a:pPr>
            <a:r>
              <a:rPr kumimoji="1"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Tahoma" panose="020B0604030504040204" pitchFamily="34" charset="0"/>
              </a:rPr>
              <a:t>从生存期的一个阶段到下一个阶段的高度连续性，</a:t>
            </a:r>
            <a:r>
              <a:rPr kumimoji="1" lang="zh-CN" altLang="en-US" sz="28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Tahoma" panose="020B0604030504040204" pitchFamily="34" charset="0"/>
              </a:rPr>
              <a:t>即生存期后一阶段的成果只是在前一阶段成果的补充和修改。</a:t>
            </a:r>
            <a:endParaRPr kumimoji="1" lang="en-US" altLang="zh-CN" sz="28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Tahoma" panose="020B0604030504040204" pitchFamily="34" charset="0"/>
            </a:endParaRPr>
          </a:p>
          <a:p>
            <a:pPr marL="1143000" marR="0" lvl="2" indent="-228600" algn="l" defTabSz="914400" rtl="0" eaLnBrk="0" fontAlgn="base" latinLnBrk="0" hangingPunct="0">
              <a:lnSpc>
                <a:spcPct val="90000"/>
              </a:lnSpc>
              <a:spcBef>
                <a:spcPct val="20000"/>
              </a:spcBef>
              <a:spcAft>
                <a:spcPct val="0"/>
              </a:spcAft>
              <a:buClr>
                <a:schemeClr val="accent2"/>
              </a:buClr>
              <a:buSzPct val="75000"/>
              <a:buFont typeface="Wingdings" panose="05000000000000000000" pitchFamily="2" charset="2"/>
              <a:buChar char="Ø"/>
              <a:defRPr/>
            </a:pPr>
            <a:r>
              <a:rPr kumimoji="1" lang="zh-CN" altLang="en-US" sz="28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Tahoma" panose="020B0604030504040204" pitchFamily="34" charset="0"/>
              </a:rPr>
              <a:t>将面向对象分析</a:t>
            </a:r>
            <a:r>
              <a:rPr kumimoji="1" lang="en-US" altLang="zh-CN" sz="28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Tahoma" panose="020B0604030504040204" pitchFamily="34" charset="0"/>
              </a:rPr>
              <a:t>(OOA)</a:t>
            </a:r>
            <a:r>
              <a:rPr kumimoji="1" lang="zh-CN" altLang="en-US" sz="28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Tahoma" panose="020B0604030504040204" pitchFamily="34" charset="0"/>
              </a:rPr>
              <a:t>、面向对象设计</a:t>
            </a:r>
            <a:r>
              <a:rPr kumimoji="1" lang="en-US" altLang="zh-CN" sz="28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Tahoma" panose="020B0604030504040204" pitchFamily="34" charset="0"/>
              </a:rPr>
              <a:t>(OOD)</a:t>
            </a:r>
            <a:r>
              <a:rPr kumimoji="1" lang="zh-CN" altLang="en-US" sz="28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Tahoma" panose="020B0604030504040204" pitchFamily="34" charset="0"/>
              </a:rPr>
              <a:t>和面向对象程序设计</a:t>
            </a:r>
            <a:r>
              <a:rPr kumimoji="1" lang="en-US" altLang="zh-CN" sz="28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Tahoma" panose="020B0604030504040204" pitchFamily="34" charset="0"/>
              </a:rPr>
              <a:t>(OOP)</a:t>
            </a:r>
            <a:r>
              <a:rPr kumimoji="1" lang="zh-CN" altLang="en-US" sz="28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Tahoma" panose="020B0604030504040204" pitchFamily="34" charset="0"/>
              </a:rPr>
              <a:t>集成到生存期的相应阶段。</a:t>
            </a:r>
            <a:endParaRPr kumimoji="1" lang="zh-CN" altLang="en-US" sz="28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Tahoma" panose="020B060403050404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ChangeArrowheads="1"/>
          </p:cNvSpPr>
          <p:nvPr/>
        </p:nvSpPr>
        <p:spPr bwMode="auto">
          <a:xfrm>
            <a:off x="395288" y="1196975"/>
            <a:ext cx="8382000" cy="4681538"/>
          </a:xfrm>
          <a:prstGeom prst="rect">
            <a:avLst/>
          </a:prstGeom>
          <a:noFill/>
          <a:ln w="9525">
            <a:noFill/>
            <a:miter lim="800000"/>
          </a:ln>
          <a:effectLst/>
        </p:spPr>
        <p:txBody>
          <a:bodyPr lIns="92075" tIns="46038" rIns="92075" bIns="46038"/>
          <a:lstStyle/>
          <a:p>
            <a:pPr marL="742950" marR="0" lvl="1" indent="-285750" algn="l" defTabSz="914400" rtl="0" eaLnBrk="1" fontAlgn="base" latinLnBrk="0" hangingPunct="1">
              <a:lnSpc>
                <a:spcPct val="120000"/>
              </a:lnSpc>
              <a:spcBef>
                <a:spcPct val="20000"/>
              </a:spcBef>
              <a:spcAft>
                <a:spcPct val="0"/>
              </a:spcAft>
              <a:buClrTx/>
              <a:buSzPct val="75000"/>
              <a:buFont typeface="Wingdings" panose="05000000000000000000" pitchFamily="2" charset="2"/>
              <a:buChar char="l"/>
              <a:defRPr/>
            </a:pPr>
            <a:r>
              <a:rPr kumimoji="1" lang="en-US" altLang="zh-CN" sz="3200" b="0" i="0" u="none" strike="noStrike" kern="1200" cap="none" spc="0" normalizeH="0" baseline="0" noProof="0">
                <a:ln>
                  <a:noFill/>
                </a:ln>
                <a:solidFill>
                  <a:schemeClr val="accent2"/>
                </a:solidFill>
                <a:effectLst>
                  <a:outerShdw blurRad="38100" dist="38100" dir="2700000" algn="tl">
                    <a:srgbClr val="C0C0C0"/>
                  </a:outerShdw>
                </a:effectLst>
                <a:uLnTx/>
                <a:uFillTx/>
                <a:latin typeface="宋体" panose="02010600030101010101" pitchFamily="2" charset="-122"/>
                <a:ea typeface="隶书" panose="02010509060101010101" pitchFamily="49" charset="-122"/>
                <a:cs typeface="Tahoma" panose="020B0604030504040204" pitchFamily="34" charset="0"/>
              </a:rPr>
              <a:t> Rumbaugh</a:t>
            </a:r>
            <a:r>
              <a:rPr kumimoji="1" lang="zh-CN" altLang="en-US" sz="3200" b="0" i="0" u="none" strike="noStrike" kern="1200" cap="none" spc="0" normalizeH="0" baseline="0" noProof="0">
                <a:ln>
                  <a:noFill/>
                </a:ln>
                <a:solidFill>
                  <a:schemeClr val="accent2"/>
                </a:solidFill>
                <a:effectLst>
                  <a:outerShdw blurRad="38100" dist="38100" dir="2700000" algn="tl">
                    <a:srgbClr val="C0C0C0"/>
                  </a:outerShdw>
                </a:effectLst>
                <a:uLnTx/>
                <a:uFillTx/>
                <a:latin typeface="宋体" panose="02010600030101010101" pitchFamily="2" charset="-122"/>
                <a:ea typeface="隶书" panose="02010509060101010101" pitchFamily="49" charset="-122"/>
                <a:cs typeface="Tahoma" panose="020B0604030504040204" pitchFamily="34" charset="0"/>
              </a:rPr>
              <a:t>方法</a:t>
            </a:r>
            <a:r>
              <a:rPr kumimoji="1" lang="zh-CN" altLang="en-US" sz="4100" b="1" i="0" u="none" strike="noStrike" kern="1200" cap="none" spc="0" normalizeH="0" baseline="0" noProof="0">
                <a:ln>
                  <a:noFill/>
                </a:ln>
                <a:solidFill>
                  <a:schemeClr val="accent2"/>
                </a:solidFill>
                <a:effectLst/>
                <a:uLnTx/>
                <a:uFillTx/>
                <a:latin typeface="宋体" panose="02010600030101010101" pitchFamily="2" charset="-122"/>
                <a:ea typeface="隶书" panose="02010509060101010101" pitchFamily="49" charset="-122"/>
                <a:cs typeface="Tahoma" panose="020B0604030504040204" pitchFamily="34" charset="0"/>
              </a:rPr>
              <a:t> </a:t>
            </a:r>
            <a:br>
              <a:rPr kumimoji="1" lang="zh-CN" altLang="en-US" sz="4100" b="1" i="0" u="none" strike="noStrike" kern="1200" cap="none" spc="0" normalizeH="0" baseline="0" noProof="0">
                <a:ln>
                  <a:noFill/>
                </a:ln>
                <a:solidFill>
                  <a:schemeClr val="accent2"/>
                </a:solidFill>
                <a:effectLst/>
                <a:uLnTx/>
                <a:uFillTx/>
                <a:latin typeface="宋体" panose="02010600030101010101" pitchFamily="2" charset="-122"/>
                <a:ea typeface="隶书" panose="02010509060101010101" pitchFamily="49" charset="-122"/>
                <a:cs typeface="Tahoma" panose="020B0604030504040204" pitchFamily="34" charset="0"/>
              </a:rPr>
            </a:br>
            <a:r>
              <a:rPr kumimoji="1" lang="en-US" altLang="zh-CN" sz="2800" b="1" i="0" u="none" strike="noStrike" kern="1200" cap="none" spc="0" normalizeH="0" baseline="0" noProof="0">
                <a:ln>
                  <a:noFill/>
                </a:ln>
                <a:solidFill>
                  <a:schemeClr val="tx2"/>
                </a:solidFill>
                <a:effectLst/>
                <a:uLnTx/>
                <a:uFillTx/>
                <a:latin typeface="楷体_GB2312" pitchFamily="49" charset="-122"/>
                <a:ea typeface="楷体_GB2312" pitchFamily="49" charset="-122"/>
                <a:cs typeface="Tahoma" panose="020B0604030504040204" pitchFamily="34" charset="0"/>
              </a:rPr>
              <a:t>Rumbaugh</a:t>
            </a:r>
            <a:r>
              <a:rPr kumimoji="1" lang="zh-CN" altLang="en-US" sz="2800" b="1" i="0" u="none" strike="noStrike" kern="1200" cap="none" spc="0" normalizeH="0" baseline="0" noProof="0">
                <a:ln>
                  <a:noFill/>
                </a:ln>
                <a:solidFill>
                  <a:schemeClr val="tx2"/>
                </a:solidFill>
                <a:effectLst/>
                <a:uLnTx/>
                <a:uFillTx/>
                <a:latin typeface="楷体_GB2312" pitchFamily="49" charset="-122"/>
                <a:ea typeface="楷体_GB2312" pitchFamily="49" charset="-122"/>
                <a:cs typeface="Tahoma" panose="020B0604030504040204" pitchFamily="34" charset="0"/>
              </a:rPr>
              <a:t>和他的同事提出的</a:t>
            </a:r>
            <a:r>
              <a:rPr kumimoji="1" lang="zh-CN" altLang="en-US" sz="2800" b="1" i="0" u="none" strike="noStrike" kern="1200" cap="none" spc="0" normalizeH="0" baseline="0" noProof="0">
                <a:ln>
                  <a:noFill/>
                </a:ln>
                <a:solidFill>
                  <a:schemeClr val="tx2"/>
                </a:solidFill>
                <a:effectLst>
                  <a:outerShdw blurRad="38100" dist="38100" dir="2700000" algn="tl">
                    <a:srgbClr val="C0C0C0"/>
                  </a:outerShdw>
                </a:effectLst>
                <a:uLnTx/>
                <a:uFillTx/>
                <a:latin typeface="楷体_GB2312" pitchFamily="49" charset="-122"/>
                <a:ea typeface="楷体_GB2312" pitchFamily="49" charset="-122"/>
                <a:cs typeface="Tahoma" panose="020B0604030504040204" pitchFamily="34" charset="0"/>
              </a:rPr>
              <a:t>对象模型化技术</a:t>
            </a:r>
            <a:r>
              <a:rPr kumimoji="1" lang="en-US" altLang="zh-CN" sz="2800" b="1" i="0" u="none" strike="noStrike" kern="1200" cap="none" spc="0" normalizeH="0" baseline="0" noProof="0">
                <a:ln>
                  <a:noFill/>
                </a:ln>
                <a:solidFill>
                  <a:schemeClr val="tx2"/>
                </a:solidFill>
                <a:effectLst>
                  <a:outerShdw blurRad="38100" dist="38100" dir="2700000" algn="tl">
                    <a:srgbClr val="C0C0C0"/>
                  </a:outerShdw>
                </a:effectLst>
                <a:uLnTx/>
                <a:uFillTx/>
                <a:latin typeface="楷体_GB2312" pitchFamily="49" charset="-122"/>
                <a:ea typeface="楷体_GB2312" pitchFamily="49" charset="-122"/>
                <a:cs typeface="Tahoma" panose="020B0604030504040204" pitchFamily="34" charset="0"/>
              </a:rPr>
              <a:t>(OMT)</a:t>
            </a:r>
            <a:r>
              <a:rPr kumimoji="1" lang="zh-CN" altLang="en-US" sz="2800" b="1" i="0" u="none" strike="noStrike" kern="1200" cap="none" spc="0" normalizeH="0" baseline="0" noProof="0">
                <a:ln>
                  <a:noFill/>
                </a:ln>
                <a:solidFill>
                  <a:schemeClr val="tx2"/>
                </a:solidFill>
                <a:effectLst/>
                <a:uLnTx/>
                <a:uFillTx/>
                <a:latin typeface="楷体_GB2312" pitchFamily="49" charset="-122"/>
                <a:ea typeface="楷体_GB2312" pitchFamily="49" charset="-122"/>
                <a:cs typeface="Tahoma" panose="020B0604030504040204" pitchFamily="34" charset="0"/>
              </a:rPr>
              <a:t>用于分析、系统设计和对象级设计。分析活动建立三个模型：</a:t>
            </a:r>
            <a:endParaRPr kumimoji="1" lang="zh-CN" altLang="en-US" sz="2800" b="1" i="0" u="none" strike="noStrike" kern="1200" cap="none" spc="0" normalizeH="0" baseline="0" noProof="0">
              <a:ln>
                <a:noFill/>
              </a:ln>
              <a:solidFill>
                <a:schemeClr val="tx2"/>
              </a:solidFill>
              <a:effectLst/>
              <a:uLnTx/>
              <a:uFillTx/>
              <a:latin typeface="楷体_GB2312" pitchFamily="49" charset="-122"/>
              <a:ea typeface="楷体_GB2312" pitchFamily="49" charset="-122"/>
              <a:cs typeface="Tahoma" panose="020B0604030504040204" pitchFamily="34" charset="0"/>
            </a:endParaRPr>
          </a:p>
          <a:p>
            <a:pPr marL="742950" marR="0" lvl="1" indent="-285750" algn="l" defTabSz="914400" rtl="0" eaLnBrk="1" fontAlgn="base" latinLnBrk="0" hangingPunct="1">
              <a:lnSpc>
                <a:spcPct val="120000"/>
              </a:lnSpc>
              <a:spcBef>
                <a:spcPct val="20000"/>
              </a:spcBef>
              <a:spcAft>
                <a:spcPct val="0"/>
              </a:spcAft>
              <a:buClrTx/>
              <a:buSzTx/>
              <a:buFont typeface="Wingdings" panose="05000000000000000000" pitchFamily="2" charset="2"/>
              <a:buChar char="Ø"/>
              <a:defRPr/>
            </a:pPr>
            <a:r>
              <a:rPr kumimoji="1" lang="zh-CN" altLang="en-US" sz="2800" b="1" i="0" u="none" strike="noStrike" kern="1200" cap="none" spc="0" normalizeH="0" baseline="0" noProof="0">
                <a:ln>
                  <a:noFill/>
                </a:ln>
                <a:solidFill>
                  <a:srgbClr val="3333FF"/>
                </a:solidFill>
                <a:effectLst>
                  <a:outerShdw blurRad="38100" dist="38100" dir="2700000" algn="tl">
                    <a:srgbClr val="C0C0C0"/>
                  </a:outerShdw>
                </a:effectLst>
                <a:uLnTx/>
                <a:uFillTx/>
                <a:latin typeface="楷体_GB2312" pitchFamily="49" charset="-122"/>
                <a:ea typeface="楷体_GB2312" pitchFamily="49" charset="-122"/>
                <a:cs typeface="Tahoma" panose="020B0604030504040204" pitchFamily="34" charset="0"/>
              </a:rPr>
              <a:t>对象模型</a:t>
            </a:r>
            <a:r>
              <a:rPr kumimoji="1" lang="en-US" altLang="zh-CN" sz="2800" b="1" i="0" u="none" strike="noStrike" kern="1200" cap="none" spc="0" normalizeH="0" baseline="0" noProof="0">
                <a:ln>
                  <a:noFill/>
                </a:ln>
                <a:solidFill>
                  <a:schemeClr val="accent2"/>
                </a:solidFill>
                <a:effectLst/>
                <a:uLnTx/>
                <a:uFillTx/>
                <a:latin typeface="楷体_GB2312" pitchFamily="49" charset="-122"/>
                <a:ea typeface="楷体_GB2312" pitchFamily="49" charset="-122"/>
                <a:cs typeface="Tahoma" panose="020B0604030504040204" pitchFamily="34" charset="0"/>
              </a:rPr>
              <a:t>(</a:t>
            </a:r>
            <a:r>
              <a:rPr kumimoji="1" lang="zh-CN" altLang="en-US" sz="2800" b="1" i="0" u="none" strike="noStrike" kern="1200" cap="none" spc="0" normalizeH="0" baseline="0" noProof="0">
                <a:ln>
                  <a:noFill/>
                </a:ln>
                <a:solidFill>
                  <a:schemeClr val="accent2"/>
                </a:solidFill>
                <a:effectLst/>
                <a:uLnTx/>
                <a:uFillTx/>
                <a:latin typeface="楷体_GB2312" pitchFamily="49" charset="-122"/>
                <a:ea typeface="楷体_GB2312" pitchFamily="49" charset="-122"/>
                <a:cs typeface="Tahoma" panose="020B0604030504040204" pitchFamily="34" charset="0"/>
              </a:rPr>
              <a:t>描述对象、类、层次和关系</a:t>
            </a:r>
            <a:r>
              <a:rPr kumimoji="1" lang="en-US" altLang="zh-CN" sz="2800" b="1" i="0" u="none" strike="noStrike" kern="1200" cap="none" spc="0" normalizeH="0" baseline="0" noProof="0">
                <a:ln>
                  <a:noFill/>
                </a:ln>
                <a:solidFill>
                  <a:schemeClr val="accent2"/>
                </a:solidFill>
                <a:effectLst/>
                <a:uLnTx/>
                <a:uFillTx/>
                <a:latin typeface="楷体_GB2312" pitchFamily="49" charset="-122"/>
                <a:ea typeface="楷体_GB2312" pitchFamily="49" charset="-122"/>
                <a:cs typeface="Tahoma" panose="020B0604030504040204" pitchFamily="34" charset="0"/>
              </a:rPr>
              <a:t>);</a:t>
            </a:r>
            <a:endParaRPr kumimoji="1" lang="en-US" altLang="zh-CN" sz="2800" b="1" i="0" u="none" strike="noStrike" kern="1200" cap="none" spc="0" normalizeH="0" baseline="0" noProof="0">
              <a:ln>
                <a:noFill/>
              </a:ln>
              <a:solidFill>
                <a:schemeClr val="accent2"/>
              </a:solidFill>
              <a:effectLst/>
              <a:uLnTx/>
              <a:uFillTx/>
              <a:latin typeface="楷体_GB2312" pitchFamily="49" charset="-122"/>
              <a:ea typeface="楷体_GB2312" pitchFamily="49" charset="-122"/>
              <a:cs typeface="Tahoma" panose="020B0604030504040204" pitchFamily="34" charset="0"/>
            </a:endParaRPr>
          </a:p>
          <a:p>
            <a:pPr marL="742950" marR="0" lvl="1" indent="-285750" algn="l" defTabSz="914400" rtl="0" eaLnBrk="1" fontAlgn="base" latinLnBrk="0" hangingPunct="1">
              <a:lnSpc>
                <a:spcPct val="120000"/>
              </a:lnSpc>
              <a:spcBef>
                <a:spcPct val="20000"/>
              </a:spcBef>
              <a:spcAft>
                <a:spcPct val="0"/>
              </a:spcAft>
              <a:buClrTx/>
              <a:buSzTx/>
              <a:buFont typeface="Wingdings" panose="05000000000000000000" pitchFamily="2" charset="2"/>
              <a:buChar char="Ø"/>
              <a:defRPr/>
            </a:pPr>
            <a:r>
              <a:rPr kumimoji="1" lang="zh-CN" altLang="en-US" sz="2800" b="1" i="0" u="none" strike="noStrike" kern="1200" cap="none" spc="0" normalizeH="0" baseline="0" noProof="0">
                <a:ln>
                  <a:noFill/>
                </a:ln>
                <a:solidFill>
                  <a:srgbClr val="3333FF"/>
                </a:solidFill>
                <a:effectLst>
                  <a:outerShdw blurRad="38100" dist="38100" dir="2700000" algn="tl">
                    <a:srgbClr val="C0C0C0"/>
                  </a:outerShdw>
                </a:effectLst>
                <a:uLnTx/>
                <a:uFillTx/>
                <a:latin typeface="楷体_GB2312" pitchFamily="49" charset="-122"/>
                <a:ea typeface="楷体_GB2312" pitchFamily="49" charset="-122"/>
                <a:cs typeface="Tahoma" panose="020B0604030504040204" pitchFamily="34" charset="0"/>
              </a:rPr>
              <a:t>动态模型</a:t>
            </a:r>
            <a:r>
              <a:rPr kumimoji="1" lang="en-US" altLang="zh-CN" sz="2800" b="1" i="0" u="none" strike="noStrike" kern="1200" cap="none" spc="0" normalizeH="0" baseline="0" noProof="0">
                <a:ln>
                  <a:noFill/>
                </a:ln>
                <a:solidFill>
                  <a:schemeClr val="accent2"/>
                </a:solidFill>
                <a:effectLst/>
                <a:uLnTx/>
                <a:uFillTx/>
                <a:latin typeface="楷体_GB2312" pitchFamily="49" charset="-122"/>
                <a:ea typeface="楷体_GB2312" pitchFamily="49" charset="-122"/>
                <a:cs typeface="Tahoma" panose="020B0604030504040204" pitchFamily="34" charset="0"/>
              </a:rPr>
              <a:t>(</a:t>
            </a:r>
            <a:r>
              <a:rPr kumimoji="1" lang="zh-CN" altLang="en-US" sz="2800" b="1" i="0" u="none" strike="noStrike" kern="1200" cap="none" spc="0" normalizeH="0" baseline="0" noProof="0">
                <a:ln>
                  <a:noFill/>
                </a:ln>
                <a:solidFill>
                  <a:schemeClr val="accent2"/>
                </a:solidFill>
                <a:effectLst/>
                <a:uLnTx/>
                <a:uFillTx/>
                <a:latin typeface="楷体_GB2312" pitchFamily="49" charset="-122"/>
                <a:ea typeface="楷体_GB2312" pitchFamily="49" charset="-122"/>
                <a:cs typeface="Tahoma" panose="020B0604030504040204" pitchFamily="34" charset="0"/>
              </a:rPr>
              <a:t>描述对象和系统的行为</a:t>
            </a:r>
            <a:r>
              <a:rPr kumimoji="1" lang="en-US" altLang="zh-CN" sz="2800" b="1" i="0" u="none" strike="noStrike" kern="1200" cap="none" spc="0" normalizeH="0" baseline="0" noProof="0">
                <a:ln>
                  <a:noFill/>
                </a:ln>
                <a:solidFill>
                  <a:schemeClr val="accent2"/>
                </a:solidFill>
                <a:effectLst/>
                <a:uLnTx/>
                <a:uFillTx/>
                <a:latin typeface="楷体_GB2312" pitchFamily="49" charset="-122"/>
                <a:ea typeface="楷体_GB2312" pitchFamily="49" charset="-122"/>
                <a:cs typeface="Tahoma" panose="020B0604030504040204" pitchFamily="34" charset="0"/>
              </a:rPr>
              <a:t>);</a:t>
            </a:r>
            <a:endParaRPr kumimoji="1" lang="en-US" altLang="zh-CN" sz="2800" b="1" i="0" u="none" strike="noStrike" kern="1200" cap="none" spc="0" normalizeH="0" baseline="0" noProof="0">
              <a:ln>
                <a:noFill/>
              </a:ln>
              <a:solidFill>
                <a:schemeClr val="accent2"/>
              </a:solidFill>
              <a:effectLst/>
              <a:uLnTx/>
              <a:uFillTx/>
              <a:latin typeface="楷体_GB2312" pitchFamily="49" charset="-122"/>
              <a:ea typeface="楷体_GB2312" pitchFamily="49" charset="-122"/>
              <a:cs typeface="Tahoma" panose="020B0604030504040204" pitchFamily="34" charset="0"/>
            </a:endParaRPr>
          </a:p>
          <a:p>
            <a:pPr marL="742950" marR="0" lvl="1" indent="-285750" algn="l" defTabSz="914400" rtl="0" eaLnBrk="1" fontAlgn="base" latinLnBrk="0" hangingPunct="1">
              <a:lnSpc>
                <a:spcPct val="120000"/>
              </a:lnSpc>
              <a:spcBef>
                <a:spcPct val="20000"/>
              </a:spcBef>
              <a:spcAft>
                <a:spcPct val="0"/>
              </a:spcAft>
              <a:buClrTx/>
              <a:buSzTx/>
              <a:buFont typeface="Wingdings" panose="05000000000000000000" pitchFamily="2" charset="2"/>
              <a:buChar char="Ø"/>
              <a:defRPr/>
            </a:pPr>
            <a:r>
              <a:rPr kumimoji="1" lang="zh-CN" altLang="en-US" sz="2800" b="1" i="0" u="none" strike="noStrike" kern="1200" cap="none" spc="0" normalizeH="0" baseline="0" noProof="0">
                <a:ln>
                  <a:noFill/>
                </a:ln>
                <a:solidFill>
                  <a:srgbClr val="3333FF"/>
                </a:solidFill>
                <a:effectLst>
                  <a:outerShdw blurRad="38100" dist="38100" dir="2700000" algn="tl">
                    <a:srgbClr val="C0C0C0"/>
                  </a:outerShdw>
                </a:effectLst>
                <a:uLnTx/>
                <a:uFillTx/>
                <a:latin typeface="楷体_GB2312" pitchFamily="49" charset="-122"/>
                <a:ea typeface="楷体_GB2312" pitchFamily="49" charset="-122"/>
                <a:cs typeface="Tahoma" panose="020B0604030504040204" pitchFamily="34" charset="0"/>
              </a:rPr>
              <a:t>功能模型</a:t>
            </a:r>
            <a:r>
              <a:rPr kumimoji="1" lang="en-US" altLang="zh-CN" sz="2800" b="1" i="0" u="none" strike="noStrike" kern="1200" cap="none" spc="0" normalizeH="0" baseline="0" noProof="0">
                <a:ln>
                  <a:noFill/>
                </a:ln>
                <a:solidFill>
                  <a:schemeClr val="accent2"/>
                </a:solidFill>
                <a:effectLst/>
                <a:uLnTx/>
                <a:uFillTx/>
                <a:latin typeface="楷体_GB2312" pitchFamily="49" charset="-122"/>
                <a:ea typeface="楷体_GB2312" pitchFamily="49" charset="-122"/>
                <a:cs typeface="Tahoma" panose="020B0604030504040204" pitchFamily="34" charset="0"/>
              </a:rPr>
              <a:t>(</a:t>
            </a:r>
            <a:r>
              <a:rPr kumimoji="1" lang="zh-CN" altLang="en-US" sz="2800" b="1" i="0" u="none" strike="noStrike" kern="1200" cap="none" spc="0" normalizeH="0" baseline="0" noProof="0">
                <a:ln>
                  <a:noFill/>
                </a:ln>
                <a:solidFill>
                  <a:schemeClr val="accent2"/>
                </a:solidFill>
                <a:effectLst/>
                <a:uLnTx/>
                <a:uFillTx/>
                <a:latin typeface="楷体_GB2312" pitchFamily="49" charset="-122"/>
                <a:ea typeface="楷体_GB2312" pitchFamily="49" charset="-122"/>
                <a:cs typeface="Tahoma" panose="020B0604030504040204" pitchFamily="34" charset="0"/>
              </a:rPr>
              <a:t>类似于高层的</a:t>
            </a:r>
            <a:r>
              <a:rPr kumimoji="1" lang="en-US" altLang="zh-CN" sz="2800" b="1" i="0" u="none" strike="noStrike" kern="1200" cap="none" spc="0" normalizeH="0" baseline="0" noProof="0">
                <a:ln>
                  <a:noFill/>
                </a:ln>
                <a:solidFill>
                  <a:schemeClr val="accent2"/>
                </a:solidFill>
                <a:effectLst/>
                <a:uLnTx/>
                <a:uFillTx/>
                <a:latin typeface="楷体_GB2312" pitchFamily="49" charset="-122"/>
                <a:ea typeface="楷体_GB2312" pitchFamily="49" charset="-122"/>
                <a:cs typeface="Tahoma" panose="020B0604030504040204" pitchFamily="34" charset="0"/>
              </a:rPr>
              <a:t>DFD</a:t>
            </a:r>
            <a:r>
              <a:rPr kumimoji="1" lang="zh-CN" altLang="en-US" sz="2800" b="1" i="0" u="none" strike="noStrike" kern="1200" cap="none" spc="0" normalizeH="0" baseline="0" noProof="0">
                <a:ln>
                  <a:noFill/>
                </a:ln>
                <a:solidFill>
                  <a:schemeClr val="accent2"/>
                </a:solidFill>
                <a:effectLst/>
                <a:uLnTx/>
                <a:uFillTx/>
                <a:latin typeface="楷体_GB2312" pitchFamily="49" charset="-122"/>
                <a:ea typeface="楷体_GB2312" pitchFamily="49" charset="-122"/>
                <a:cs typeface="Tahoma" panose="020B0604030504040204" pitchFamily="34" charset="0"/>
              </a:rPr>
              <a:t>，描述穿越系统的信息流</a:t>
            </a:r>
            <a:r>
              <a:rPr kumimoji="1" lang="en-US" altLang="zh-CN" sz="2800" b="1" i="0" u="none" strike="noStrike" kern="1200" cap="none" spc="0" normalizeH="0" baseline="0" noProof="0">
                <a:ln>
                  <a:noFill/>
                </a:ln>
                <a:solidFill>
                  <a:schemeClr val="accent2"/>
                </a:solidFill>
                <a:effectLst/>
                <a:uLnTx/>
                <a:uFillTx/>
                <a:latin typeface="楷体_GB2312" pitchFamily="49" charset="-122"/>
                <a:ea typeface="楷体_GB2312" pitchFamily="49" charset="-122"/>
                <a:cs typeface="Tahoma" panose="020B0604030504040204" pitchFamily="34" charset="0"/>
              </a:rPr>
              <a:t>)</a:t>
            </a:r>
            <a:r>
              <a:rPr kumimoji="1" lang="zh-CN" altLang="en-US" sz="2800" b="1" i="0" u="none" strike="noStrike" kern="1200" cap="none" spc="0" normalizeH="0" baseline="0" noProof="0">
                <a:ln>
                  <a:noFill/>
                </a:ln>
                <a:solidFill>
                  <a:schemeClr val="accent2"/>
                </a:solidFill>
                <a:effectLst/>
                <a:uLnTx/>
                <a:uFillTx/>
                <a:latin typeface="楷体_GB2312" pitchFamily="49" charset="-122"/>
                <a:ea typeface="楷体_GB2312" pitchFamily="49" charset="-122"/>
                <a:cs typeface="Tahoma" panose="020B0604030504040204" pitchFamily="34" charset="0"/>
              </a:rPr>
              <a:t>。</a:t>
            </a:r>
            <a:endParaRPr kumimoji="1" lang="zh-CN" altLang="en-US" sz="2800" b="1" i="0" u="none" strike="noStrike" kern="1200" cap="none" spc="0" normalizeH="0" baseline="0" noProof="0">
              <a:ln>
                <a:noFill/>
              </a:ln>
              <a:solidFill>
                <a:schemeClr val="accent2"/>
              </a:solidFill>
              <a:effectLst/>
              <a:uLnTx/>
              <a:uFillTx/>
              <a:latin typeface="楷体_GB2312" pitchFamily="49" charset="-122"/>
              <a:ea typeface="楷体_GB2312" pitchFamily="49" charset="-122"/>
              <a:cs typeface="Tahoma" panose="020B0604030504040204" pitchFamily="34" charset="0"/>
            </a:endParaRPr>
          </a:p>
          <a:p>
            <a:pPr marL="742950" marR="0" lvl="1" indent="-285750" algn="just" defTabSz="914400" rtl="0" eaLnBrk="1" fontAlgn="base" latinLnBrk="0" hangingPunct="1">
              <a:lnSpc>
                <a:spcPct val="100000"/>
              </a:lnSpc>
              <a:spcBef>
                <a:spcPct val="20000"/>
              </a:spcBef>
              <a:spcAft>
                <a:spcPct val="0"/>
              </a:spcAft>
              <a:buClrTx/>
              <a:buSzTx/>
              <a:buFontTx/>
              <a:buChar char="–"/>
              <a:defRPr/>
            </a:pPr>
            <a:endParaRPr kumimoji="1" lang="en-US" altLang="zh-CN" sz="2800" b="1" i="0" u="none" strike="noStrike" kern="1200" cap="none" spc="0" normalizeH="0" baseline="0" noProof="0">
              <a:ln>
                <a:noFill/>
              </a:ln>
              <a:solidFill>
                <a:schemeClr val="accent2"/>
              </a:solidFill>
              <a:effectLst/>
              <a:uLnTx/>
              <a:uFillTx/>
              <a:latin typeface="楷体_GB2312" pitchFamily="49" charset="-122"/>
              <a:ea typeface="楷体_GB2312" pitchFamily="49" charset="-122"/>
              <a:cs typeface="Tahoma" panose="020B0604030504040204" pitchFamily="34" charset="0"/>
            </a:endParaRPr>
          </a:p>
        </p:txBody>
      </p:sp>
      <p:sp>
        <p:nvSpPr>
          <p:cNvPr id="24579" name="Rectangle 3"/>
          <p:cNvSpPr/>
          <p:nvPr/>
        </p:nvSpPr>
        <p:spPr>
          <a:xfrm>
            <a:off x="450850" y="260350"/>
            <a:ext cx="8229600" cy="792163"/>
          </a:xfrm>
          <a:prstGeom prst="rect">
            <a:avLst/>
          </a:prstGeom>
          <a:noFill/>
          <a:ln w="9525">
            <a:noFill/>
          </a:ln>
        </p:spPr>
        <p:txBody>
          <a:bodyPr anchor="ctr" anchorCtr="0"/>
          <a:p>
            <a:r>
              <a:rPr lang="zh-CN" altLang="en-US" sz="3600" b="1" dirty="0">
                <a:solidFill>
                  <a:srgbClr val="CC0000"/>
                </a:solidFill>
                <a:latin typeface="Arial" panose="020B0604020202020204" pitchFamily="34" charset="0"/>
              </a:rPr>
              <a:t>面向对象的开发方法</a:t>
            </a:r>
            <a:endParaRPr lang="zh-CN" altLang="en-US" sz="3600" b="1" dirty="0">
              <a:solidFill>
                <a:srgbClr val="CC0000"/>
              </a:solidFill>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ChangeArrowheads="1"/>
          </p:cNvSpPr>
          <p:nvPr/>
        </p:nvSpPr>
        <p:spPr bwMode="auto">
          <a:xfrm>
            <a:off x="250825" y="1268413"/>
            <a:ext cx="8583613" cy="5327650"/>
          </a:xfrm>
          <a:prstGeom prst="rect">
            <a:avLst/>
          </a:prstGeom>
          <a:noFill/>
          <a:ln w="9525">
            <a:noFill/>
            <a:miter lim="800000"/>
          </a:ln>
          <a:effectLst/>
        </p:spPr>
        <p:txBody>
          <a:bodyPr lIns="92075" tIns="46038" rIns="92075" bIns="46038"/>
          <a:lstStyle/>
          <a:p>
            <a:pPr marL="742950" marR="0" lvl="1" indent="-285750" algn="l" defTabSz="914400" rtl="0" eaLnBrk="1" fontAlgn="base" latinLnBrk="0" hangingPunct="1">
              <a:lnSpc>
                <a:spcPct val="120000"/>
              </a:lnSpc>
              <a:spcBef>
                <a:spcPct val="20000"/>
              </a:spcBef>
              <a:spcAft>
                <a:spcPct val="0"/>
              </a:spcAft>
              <a:buClrTx/>
              <a:buSzPct val="75000"/>
              <a:buFont typeface="Wingdings" panose="05000000000000000000" pitchFamily="2" charset="2"/>
              <a:buChar char="l"/>
              <a:defRPr/>
            </a:pPr>
            <a:r>
              <a:rPr kumimoji="1" lang="en-US" altLang="zh-CN" sz="3200" b="0" i="0" u="none" strike="noStrike" kern="1200" cap="none" spc="0" normalizeH="0" baseline="0" noProof="0">
                <a:ln>
                  <a:noFill/>
                </a:ln>
                <a:solidFill>
                  <a:schemeClr val="accent2"/>
                </a:solidFill>
                <a:effectLst>
                  <a:outerShdw blurRad="38100" dist="38100" dir="2700000" algn="tl">
                    <a:srgbClr val="C0C0C0"/>
                  </a:outerShdw>
                </a:effectLst>
                <a:uLnTx/>
                <a:uFillTx/>
                <a:latin typeface="宋体" panose="02010600030101010101" pitchFamily="2" charset="-122"/>
                <a:ea typeface="隶书" panose="02010509060101010101" pitchFamily="49" charset="-122"/>
                <a:cs typeface="Tahoma" panose="020B0604030504040204" pitchFamily="34" charset="0"/>
              </a:rPr>
              <a:t> Coad</a:t>
            </a:r>
            <a:r>
              <a:rPr kumimoji="1" lang="zh-CN" altLang="en-US" sz="3200" b="0" i="0" u="none" strike="noStrike" kern="1200" cap="none" spc="0" normalizeH="0" baseline="0" noProof="0">
                <a:ln>
                  <a:noFill/>
                </a:ln>
                <a:solidFill>
                  <a:schemeClr val="accent2"/>
                </a:solidFill>
                <a:effectLst>
                  <a:outerShdw blurRad="38100" dist="38100" dir="2700000" algn="tl">
                    <a:srgbClr val="C0C0C0"/>
                  </a:outerShdw>
                </a:effectLst>
                <a:uLnTx/>
                <a:uFillTx/>
                <a:latin typeface="宋体" panose="02010600030101010101" pitchFamily="2" charset="-122"/>
                <a:ea typeface="隶书" panose="02010509060101010101" pitchFamily="49" charset="-122"/>
                <a:cs typeface="Tahoma" panose="020B0604030504040204" pitchFamily="34" charset="0"/>
              </a:rPr>
              <a:t>和</a:t>
            </a:r>
            <a:r>
              <a:rPr kumimoji="1" lang="en-US" altLang="zh-CN" sz="3200" b="0" i="0" u="none" strike="noStrike" kern="1200" cap="none" spc="0" normalizeH="0" baseline="0" noProof="0">
                <a:ln>
                  <a:noFill/>
                </a:ln>
                <a:solidFill>
                  <a:schemeClr val="accent2"/>
                </a:solidFill>
                <a:effectLst>
                  <a:outerShdw blurRad="38100" dist="38100" dir="2700000" algn="tl">
                    <a:srgbClr val="C0C0C0"/>
                  </a:outerShdw>
                </a:effectLst>
                <a:uLnTx/>
                <a:uFillTx/>
                <a:latin typeface="宋体" panose="02010600030101010101" pitchFamily="2" charset="-122"/>
                <a:ea typeface="隶书" panose="02010509060101010101" pitchFamily="49" charset="-122"/>
                <a:cs typeface="Tahoma" panose="020B0604030504040204" pitchFamily="34" charset="0"/>
              </a:rPr>
              <a:t>Yourdon</a:t>
            </a:r>
            <a:r>
              <a:rPr kumimoji="1" lang="zh-CN" altLang="en-US" sz="3200" b="0" i="0" u="none" strike="noStrike" kern="1200" cap="none" spc="0" normalizeH="0" baseline="0" noProof="0">
                <a:ln>
                  <a:noFill/>
                </a:ln>
                <a:solidFill>
                  <a:schemeClr val="accent2"/>
                </a:solidFill>
                <a:effectLst>
                  <a:outerShdw blurRad="38100" dist="38100" dir="2700000" algn="tl">
                    <a:srgbClr val="C0C0C0"/>
                  </a:outerShdw>
                </a:effectLst>
                <a:uLnTx/>
                <a:uFillTx/>
                <a:latin typeface="宋体" panose="02010600030101010101" pitchFamily="2" charset="-122"/>
                <a:ea typeface="隶书" panose="02010509060101010101" pitchFamily="49" charset="-122"/>
                <a:cs typeface="Tahoma" panose="020B0604030504040204" pitchFamily="34" charset="0"/>
              </a:rPr>
              <a:t>方法</a:t>
            </a:r>
            <a:r>
              <a:rPr kumimoji="1" lang="zh-CN" altLang="en-US" sz="4100" b="0" i="0" u="none" strike="noStrike" kern="1200" cap="none" spc="0" normalizeH="0" baseline="0" noProof="0">
                <a:ln>
                  <a:noFill/>
                </a:ln>
                <a:solidFill>
                  <a:srgbClr val="FF0000"/>
                </a:solidFill>
                <a:effectLst>
                  <a:outerShdw blurRad="38100" dist="38100" dir="2700000" algn="tl">
                    <a:srgbClr val="C0C0C0"/>
                  </a:outerShdw>
                </a:effectLst>
                <a:uLnTx/>
                <a:uFillTx/>
                <a:latin typeface="宋体" panose="02010600030101010101" pitchFamily="2" charset="-122"/>
                <a:ea typeface="隶书" panose="02010509060101010101" pitchFamily="49" charset="-122"/>
                <a:cs typeface="Tahoma" panose="020B0604030504040204" pitchFamily="34" charset="0"/>
              </a:rPr>
              <a:t> </a:t>
            </a:r>
            <a:br>
              <a:rPr kumimoji="1" lang="zh-CN" altLang="en-US" sz="4100" b="0" i="0" u="none" strike="noStrike" kern="1200" cap="none" spc="0" normalizeH="0" baseline="0" noProof="0">
                <a:ln>
                  <a:noFill/>
                </a:ln>
                <a:solidFill>
                  <a:srgbClr val="FF0000"/>
                </a:solidFill>
                <a:effectLst>
                  <a:outerShdw blurRad="38100" dist="38100" dir="2700000" algn="tl">
                    <a:srgbClr val="C0C0C0"/>
                  </a:outerShdw>
                </a:effectLst>
                <a:uLnTx/>
                <a:uFillTx/>
                <a:latin typeface="宋体" panose="02010600030101010101" pitchFamily="2" charset="-122"/>
                <a:ea typeface="隶书" panose="02010509060101010101" pitchFamily="49" charset="-122"/>
                <a:cs typeface="Tahoma" panose="020B0604030504040204" pitchFamily="34" charset="0"/>
              </a:rPr>
            </a:br>
            <a:r>
              <a:rPr kumimoji="1" lang="en-US" altLang="zh-CN" sz="2800" b="1" i="0" u="none" strike="noStrike" kern="1200" cap="none" spc="0" normalizeH="0" baseline="0" noProof="0">
                <a:ln>
                  <a:noFill/>
                </a:ln>
                <a:solidFill>
                  <a:schemeClr val="tx2"/>
                </a:solidFill>
                <a:effectLst/>
                <a:uLnTx/>
                <a:uFillTx/>
                <a:latin typeface="楷体_GB2312" pitchFamily="49" charset="-122"/>
                <a:ea typeface="楷体_GB2312" pitchFamily="49" charset="-122"/>
                <a:cs typeface="Tahoma" panose="020B0604030504040204" pitchFamily="34" charset="0"/>
              </a:rPr>
              <a:t>Coad</a:t>
            </a:r>
            <a:r>
              <a:rPr kumimoji="1" lang="zh-CN" altLang="en-US" sz="2800" b="1" i="0" u="none" strike="noStrike" kern="1200" cap="none" spc="0" normalizeH="0" baseline="0" noProof="0">
                <a:ln>
                  <a:noFill/>
                </a:ln>
                <a:solidFill>
                  <a:schemeClr val="tx2"/>
                </a:solidFill>
                <a:effectLst/>
                <a:uLnTx/>
                <a:uFillTx/>
                <a:latin typeface="楷体_GB2312" pitchFamily="49" charset="-122"/>
                <a:ea typeface="楷体_GB2312" pitchFamily="49" charset="-122"/>
                <a:cs typeface="Tahoma" panose="020B0604030504040204" pitchFamily="34" charset="0"/>
              </a:rPr>
              <a:t>和</a:t>
            </a:r>
            <a:r>
              <a:rPr kumimoji="1" lang="en-US" altLang="zh-CN" sz="2800" b="1" i="0" u="none" strike="noStrike" kern="1200" cap="none" spc="0" normalizeH="0" baseline="0" noProof="0">
                <a:ln>
                  <a:noFill/>
                </a:ln>
                <a:solidFill>
                  <a:schemeClr val="tx2"/>
                </a:solidFill>
                <a:effectLst/>
                <a:uLnTx/>
                <a:uFillTx/>
                <a:latin typeface="楷体_GB2312" pitchFamily="49" charset="-122"/>
                <a:ea typeface="楷体_GB2312" pitchFamily="49" charset="-122"/>
                <a:cs typeface="Tahoma" panose="020B0604030504040204" pitchFamily="34" charset="0"/>
              </a:rPr>
              <a:t>Yourdon</a:t>
            </a:r>
            <a:r>
              <a:rPr kumimoji="1" lang="zh-CN" altLang="en-US" sz="2800" b="1" i="0" u="none" strike="noStrike" kern="1200" cap="none" spc="0" normalizeH="0" baseline="0" noProof="0">
                <a:ln>
                  <a:noFill/>
                </a:ln>
                <a:solidFill>
                  <a:schemeClr val="tx2"/>
                </a:solidFill>
                <a:effectLst/>
                <a:uLnTx/>
                <a:uFillTx/>
                <a:latin typeface="楷体_GB2312" pitchFamily="49" charset="-122"/>
                <a:ea typeface="楷体_GB2312" pitchFamily="49" charset="-122"/>
                <a:cs typeface="Tahoma" panose="020B0604030504040204" pitchFamily="34" charset="0"/>
              </a:rPr>
              <a:t>方法常常被认为是最容易学习的</a:t>
            </a:r>
            <a:r>
              <a:rPr kumimoji="1" lang="en-US" altLang="zh-CN" sz="2800" b="1" i="0" u="none" strike="noStrike" kern="1200" cap="none" spc="0" normalizeH="0" baseline="0" noProof="0">
                <a:ln>
                  <a:noFill/>
                </a:ln>
                <a:solidFill>
                  <a:schemeClr val="tx2"/>
                </a:solidFill>
                <a:effectLst/>
                <a:uLnTx/>
                <a:uFillTx/>
                <a:latin typeface="楷体_GB2312" pitchFamily="49" charset="-122"/>
                <a:ea typeface="楷体_GB2312" pitchFamily="49" charset="-122"/>
                <a:cs typeface="Tahoma" panose="020B0604030504040204" pitchFamily="34" charset="0"/>
              </a:rPr>
              <a:t>OOA</a:t>
            </a:r>
            <a:r>
              <a:rPr kumimoji="1" lang="zh-CN" altLang="en-US" sz="2800" b="1" i="0" u="none" strike="noStrike" kern="1200" cap="none" spc="0" normalizeH="0" baseline="0" noProof="0">
                <a:ln>
                  <a:noFill/>
                </a:ln>
                <a:solidFill>
                  <a:schemeClr val="tx2"/>
                </a:solidFill>
                <a:effectLst/>
                <a:uLnTx/>
                <a:uFillTx/>
                <a:latin typeface="楷体_GB2312" pitchFamily="49" charset="-122"/>
                <a:ea typeface="楷体_GB2312" pitchFamily="49" charset="-122"/>
                <a:cs typeface="Tahoma" panose="020B0604030504040204" pitchFamily="34" charset="0"/>
              </a:rPr>
              <a:t>方法。建模符号相当简单，其</a:t>
            </a:r>
            <a:r>
              <a:rPr kumimoji="1" lang="en-US" altLang="zh-CN" sz="2800" b="1" i="0" u="none" strike="noStrike" kern="1200" cap="none" spc="0" normalizeH="0" baseline="0" noProof="0">
                <a:ln>
                  <a:noFill/>
                </a:ln>
                <a:solidFill>
                  <a:schemeClr val="tx2"/>
                </a:solidFill>
                <a:effectLst/>
                <a:uLnTx/>
                <a:uFillTx/>
                <a:latin typeface="楷体_GB2312" pitchFamily="49" charset="-122"/>
                <a:ea typeface="楷体_GB2312" pitchFamily="49" charset="-122"/>
                <a:cs typeface="Tahoma" panose="020B0604030504040204" pitchFamily="34" charset="0"/>
              </a:rPr>
              <a:t>OOA</a:t>
            </a:r>
            <a:r>
              <a:rPr kumimoji="1" lang="zh-CN" altLang="en-US" sz="2800" b="1" i="0" u="none" strike="noStrike" kern="1200" cap="none" spc="0" normalizeH="0" baseline="0" noProof="0">
                <a:ln>
                  <a:noFill/>
                </a:ln>
                <a:solidFill>
                  <a:schemeClr val="tx2"/>
                </a:solidFill>
                <a:effectLst/>
                <a:uLnTx/>
                <a:uFillTx/>
                <a:latin typeface="楷体_GB2312" pitchFamily="49" charset="-122"/>
                <a:ea typeface="楷体_GB2312" pitchFamily="49" charset="-122"/>
                <a:cs typeface="Tahoma" panose="020B0604030504040204" pitchFamily="34" charset="0"/>
              </a:rPr>
              <a:t>过程如下：</a:t>
            </a:r>
            <a:endParaRPr kumimoji="1" lang="zh-CN" altLang="en-US" sz="2800" b="1" i="0" u="none" strike="noStrike" kern="1200" cap="none" spc="0" normalizeH="0" baseline="0" noProof="0">
              <a:ln>
                <a:noFill/>
              </a:ln>
              <a:solidFill>
                <a:schemeClr val="tx2"/>
              </a:solidFill>
              <a:effectLst/>
              <a:uLnTx/>
              <a:uFillTx/>
              <a:latin typeface="楷体_GB2312" pitchFamily="49" charset="-122"/>
              <a:ea typeface="楷体_GB2312" pitchFamily="49" charset="-122"/>
              <a:cs typeface="Tahoma" panose="020B0604030504040204" pitchFamily="34" charset="0"/>
            </a:endParaRPr>
          </a:p>
          <a:p>
            <a:pPr marL="742950" marR="0" lvl="1" indent="-285750" algn="l" defTabSz="914400" rtl="0" eaLnBrk="1" fontAlgn="base" latinLnBrk="0" hangingPunct="1">
              <a:lnSpc>
                <a:spcPct val="120000"/>
              </a:lnSpc>
              <a:spcBef>
                <a:spcPct val="20000"/>
              </a:spcBef>
              <a:spcAft>
                <a:spcPct val="0"/>
              </a:spcAft>
              <a:buClrTx/>
              <a:buSzTx/>
              <a:buFontTx/>
              <a:buNone/>
              <a:defRPr/>
            </a:pPr>
            <a:r>
              <a:rPr kumimoji="1" lang="en-US" altLang="zh-CN" sz="2400" b="1" i="0" u="none" strike="noStrike" kern="1200" cap="none" spc="0" normalizeH="0" baseline="0" noProof="0">
                <a:ln>
                  <a:noFill/>
                </a:ln>
                <a:solidFill>
                  <a:schemeClr val="accent2"/>
                </a:solidFill>
                <a:effectLst/>
                <a:uLnTx/>
                <a:uFillTx/>
                <a:latin typeface="楷体_GB2312" pitchFamily="49" charset="-122"/>
                <a:ea typeface="楷体_GB2312" pitchFamily="49" charset="-122"/>
                <a:cs typeface="Tahoma" panose="020B0604030504040204" pitchFamily="34" charset="0"/>
              </a:rPr>
              <a:t>(1) </a:t>
            </a:r>
            <a:r>
              <a:rPr kumimoji="1" lang="zh-CN" altLang="en-US" sz="2400" b="1" i="0" u="none" strike="noStrike" kern="1200" cap="none" spc="0" normalizeH="0" baseline="0" noProof="0">
                <a:ln>
                  <a:noFill/>
                </a:ln>
                <a:solidFill>
                  <a:schemeClr val="accent2"/>
                </a:solidFill>
                <a:effectLst/>
                <a:uLnTx/>
                <a:uFillTx/>
                <a:latin typeface="楷体_GB2312" pitchFamily="49" charset="-122"/>
                <a:ea typeface="楷体_GB2312" pitchFamily="49" charset="-122"/>
                <a:cs typeface="Tahoma" panose="020B0604030504040204" pitchFamily="34" charset="0"/>
              </a:rPr>
              <a:t>使用</a:t>
            </a:r>
            <a:r>
              <a:rPr kumimoji="1" lang="zh-CN" altLang="en-US" sz="2400" b="1" i="0" u="none" strike="noStrike" kern="1200" cap="none" spc="0" normalizeH="0" baseline="0" noProof="0">
                <a:ln>
                  <a:noFill/>
                </a:ln>
                <a:solidFill>
                  <a:schemeClr val="accent2"/>
                </a:solidFill>
                <a:effectLst/>
                <a:uLnTx/>
                <a:uFillTx/>
                <a:latin typeface="Times New Roman" panose="02020603050405020304"/>
                <a:ea typeface="楷体_GB2312" pitchFamily="49" charset="-122"/>
                <a:cs typeface="Tahoma" panose="020B0604030504040204" pitchFamily="34" charset="0"/>
              </a:rPr>
              <a:t>“</a:t>
            </a:r>
            <a:r>
              <a:rPr kumimoji="1" lang="zh-CN" altLang="en-US" sz="2400" b="1" i="0" u="none" strike="noStrike" kern="1200" cap="none" spc="0" normalizeH="0" baseline="0" noProof="0">
                <a:ln>
                  <a:noFill/>
                </a:ln>
                <a:solidFill>
                  <a:schemeClr val="accent2"/>
                </a:solidFill>
                <a:effectLst/>
                <a:uLnTx/>
                <a:uFillTx/>
                <a:latin typeface="楷体_GB2312" pitchFamily="49" charset="-122"/>
                <a:ea typeface="楷体_GB2312" pitchFamily="49" charset="-122"/>
                <a:cs typeface="Tahoma" panose="020B0604030504040204" pitchFamily="34" charset="0"/>
              </a:rPr>
              <a:t>要找什么</a:t>
            </a:r>
            <a:r>
              <a:rPr kumimoji="1" lang="zh-CN" altLang="en-US" sz="2400" b="1" i="0" u="none" strike="noStrike" kern="1200" cap="none" spc="0" normalizeH="0" baseline="0" noProof="0">
                <a:ln>
                  <a:noFill/>
                </a:ln>
                <a:solidFill>
                  <a:schemeClr val="accent2"/>
                </a:solidFill>
                <a:effectLst/>
                <a:uLnTx/>
                <a:uFillTx/>
                <a:latin typeface="Times New Roman" panose="02020603050405020304"/>
                <a:ea typeface="楷体_GB2312" pitchFamily="49" charset="-122"/>
                <a:cs typeface="Tahoma" panose="020B0604030504040204" pitchFamily="34" charset="0"/>
              </a:rPr>
              <a:t>”</a:t>
            </a:r>
            <a:r>
              <a:rPr kumimoji="1" lang="zh-CN" altLang="en-US" sz="2400" b="1" i="0" u="none" strike="noStrike" kern="1200" cap="none" spc="0" normalizeH="0" baseline="0" noProof="0">
                <a:ln>
                  <a:noFill/>
                </a:ln>
                <a:solidFill>
                  <a:schemeClr val="accent2"/>
                </a:solidFill>
                <a:effectLst/>
                <a:uLnTx/>
                <a:uFillTx/>
                <a:latin typeface="楷体_GB2312" pitchFamily="49" charset="-122"/>
                <a:ea typeface="楷体_GB2312" pitchFamily="49" charset="-122"/>
                <a:cs typeface="Tahoma" panose="020B0604030504040204" pitchFamily="34" charset="0"/>
              </a:rPr>
              <a:t>准则标识对象；</a:t>
            </a:r>
            <a:endParaRPr kumimoji="1" lang="zh-CN" altLang="en-US" sz="2400" b="1" i="0" u="none" strike="noStrike" kern="1200" cap="none" spc="0" normalizeH="0" baseline="0" noProof="0">
              <a:ln>
                <a:noFill/>
              </a:ln>
              <a:solidFill>
                <a:schemeClr val="accent2"/>
              </a:solidFill>
              <a:effectLst/>
              <a:uLnTx/>
              <a:uFillTx/>
              <a:latin typeface="楷体_GB2312" pitchFamily="49" charset="-122"/>
              <a:ea typeface="楷体_GB2312" pitchFamily="49" charset="-122"/>
              <a:cs typeface="Tahoma" panose="020B0604030504040204" pitchFamily="34" charset="0"/>
            </a:endParaRPr>
          </a:p>
          <a:p>
            <a:pPr marL="742950" marR="0" lvl="1" indent="-285750" algn="l" defTabSz="914400" rtl="0" eaLnBrk="1" fontAlgn="base" latinLnBrk="0" hangingPunct="1">
              <a:lnSpc>
                <a:spcPct val="120000"/>
              </a:lnSpc>
              <a:spcBef>
                <a:spcPct val="20000"/>
              </a:spcBef>
              <a:spcAft>
                <a:spcPct val="0"/>
              </a:spcAft>
              <a:buClrTx/>
              <a:buSzTx/>
              <a:buFontTx/>
              <a:buNone/>
              <a:defRPr/>
            </a:pPr>
            <a:r>
              <a:rPr kumimoji="1" lang="en-US" altLang="zh-CN" sz="2400" b="1" i="0" u="none" strike="noStrike" kern="1200" cap="none" spc="0" normalizeH="0" baseline="0" noProof="0">
                <a:ln>
                  <a:noFill/>
                </a:ln>
                <a:solidFill>
                  <a:schemeClr val="accent2"/>
                </a:solidFill>
                <a:effectLst/>
                <a:uLnTx/>
                <a:uFillTx/>
                <a:latin typeface="楷体_GB2312" pitchFamily="49" charset="-122"/>
                <a:ea typeface="楷体_GB2312" pitchFamily="49" charset="-122"/>
                <a:cs typeface="Tahoma" panose="020B0604030504040204" pitchFamily="34" charset="0"/>
              </a:rPr>
              <a:t>(2) </a:t>
            </a:r>
            <a:r>
              <a:rPr kumimoji="1" lang="zh-CN" altLang="en-US" sz="2400" b="1" i="0" u="none" strike="noStrike" kern="1200" cap="none" spc="0" normalizeH="0" baseline="0" noProof="0">
                <a:ln>
                  <a:noFill/>
                </a:ln>
                <a:solidFill>
                  <a:schemeClr val="accent2"/>
                </a:solidFill>
                <a:effectLst/>
                <a:uLnTx/>
                <a:uFillTx/>
                <a:latin typeface="楷体_GB2312" pitchFamily="49" charset="-122"/>
                <a:ea typeface="楷体_GB2312" pitchFamily="49" charset="-122"/>
                <a:cs typeface="Tahoma" panose="020B0604030504040204" pitchFamily="34" charset="0"/>
              </a:rPr>
              <a:t>定义对象之间的一般化</a:t>
            </a:r>
            <a:r>
              <a:rPr kumimoji="1" lang="en-US" altLang="zh-CN" sz="2400" b="1" i="0" u="none" strike="noStrike" kern="1200" cap="none" spc="0" normalizeH="0" baseline="0" noProof="0">
                <a:ln>
                  <a:noFill/>
                </a:ln>
                <a:solidFill>
                  <a:schemeClr val="accent2"/>
                </a:solidFill>
                <a:effectLst/>
                <a:uLnTx/>
                <a:uFillTx/>
                <a:latin typeface="楷体_GB2312" pitchFamily="49" charset="-122"/>
                <a:ea typeface="楷体_GB2312" pitchFamily="49" charset="-122"/>
                <a:cs typeface="Tahoma" panose="020B0604030504040204" pitchFamily="34" charset="0"/>
              </a:rPr>
              <a:t>/</a:t>
            </a:r>
            <a:r>
              <a:rPr kumimoji="1" lang="zh-CN" altLang="en-US" sz="2400" b="1" i="0" u="none" strike="noStrike" kern="1200" cap="none" spc="0" normalizeH="0" baseline="0" noProof="0">
                <a:ln>
                  <a:noFill/>
                </a:ln>
                <a:solidFill>
                  <a:schemeClr val="accent2"/>
                </a:solidFill>
                <a:effectLst/>
                <a:uLnTx/>
                <a:uFillTx/>
                <a:latin typeface="楷体_GB2312" pitchFamily="49" charset="-122"/>
                <a:ea typeface="楷体_GB2312" pitchFamily="49" charset="-122"/>
                <a:cs typeface="Tahoma" panose="020B0604030504040204" pitchFamily="34" charset="0"/>
              </a:rPr>
              <a:t>特殊化结构（又称为分类结构）；</a:t>
            </a:r>
            <a:endParaRPr kumimoji="1" lang="zh-CN" altLang="en-US" sz="2400" b="1" i="0" u="none" strike="noStrike" kern="1200" cap="none" spc="0" normalizeH="0" baseline="0" noProof="0">
              <a:ln>
                <a:noFill/>
              </a:ln>
              <a:solidFill>
                <a:schemeClr val="accent2"/>
              </a:solidFill>
              <a:effectLst/>
              <a:uLnTx/>
              <a:uFillTx/>
              <a:latin typeface="楷体_GB2312" pitchFamily="49" charset="-122"/>
              <a:ea typeface="楷体_GB2312" pitchFamily="49" charset="-122"/>
              <a:cs typeface="Tahoma" panose="020B0604030504040204" pitchFamily="34" charset="0"/>
            </a:endParaRPr>
          </a:p>
          <a:p>
            <a:pPr marL="742950" marR="0" lvl="1" indent="-285750" algn="l" defTabSz="914400" rtl="0" eaLnBrk="1" fontAlgn="base" latinLnBrk="0" hangingPunct="1">
              <a:lnSpc>
                <a:spcPct val="120000"/>
              </a:lnSpc>
              <a:spcBef>
                <a:spcPct val="20000"/>
              </a:spcBef>
              <a:spcAft>
                <a:spcPct val="0"/>
              </a:spcAft>
              <a:buClrTx/>
              <a:buSzTx/>
              <a:buFontTx/>
              <a:buNone/>
              <a:defRPr/>
            </a:pPr>
            <a:r>
              <a:rPr kumimoji="1" lang="en-US" altLang="zh-CN" sz="2400" b="1" i="0" u="none" strike="noStrike" kern="1200" cap="none" spc="0" normalizeH="0" baseline="0" noProof="0">
                <a:ln>
                  <a:noFill/>
                </a:ln>
                <a:solidFill>
                  <a:schemeClr val="accent2"/>
                </a:solidFill>
                <a:effectLst/>
                <a:uLnTx/>
                <a:uFillTx/>
                <a:latin typeface="楷体_GB2312" pitchFamily="49" charset="-122"/>
                <a:ea typeface="楷体_GB2312" pitchFamily="49" charset="-122"/>
                <a:cs typeface="Tahoma" panose="020B0604030504040204" pitchFamily="34" charset="0"/>
              </a:rPr>
              <a:t>(3) </a:t>
            </a:r>
            <a:r>
              <a:rPr kumimoji="1" lang="zh-CN" altLang="en-US" sz="2400" b="1" i="0" u="none" strike="noStrike" kern="1200" cap="none" spc="0" normalizeH="0" baseline="0" noProof="0">
                <a:ln>
                  <a:noFill/>
                </a:ln>
                <a:solidFill>
                  <a:schemeClr val="accent2"/>
                </a:solidFill>
                <a:effectLst/>
                <a:uLnTx/>
                <a:uFillTx/>
                <a:latin typeface="楷体_GB2312" pitchFamily="49" charset="-122"/>
                <a:ea typeface="楷体_GB2312" pitchFamily="49" charset="-122"/>
                <a:cs typeface="Tahoma" panose="020B0604030504040204" pitchFamily="34" charset="0"/>
              </a:rPr>
              <a:t>定义对象之间的整体</a:t>
            </a:r>
            <a:r>
              <a:rPr kumimoji="1" lang="en-US" altLang="zh-CN" sz="2400" b="1" i="0" u="none" strike="noStrike" kern="1200" cap="none" spc="0" normalizeH="0" baseline="0" noProof="0">
                <a:ln>
                  <a:noFill/>
                </a:ln>
                <a:solidFill>
                  <a:schemeClr val="accent2"/>
                </a:solidFill>
                <a:effectLst/>
                <a:uLnTx/>
                <a:uFillTx/>
                <a:latin typeface="楷体_GB2312" pitchFamily="49" charset="-122"/>
                <a:ea typeface="楷体_GB2312" pitchFamily="49" charset="-122"/>
                <a:cs typeface="Tahoma" panose="020B0604030504040204" pitchFamily="34" charset="0"/>
              </a:rPr>
              <a:t>/</a:t>
            </a:r>
            <a:r>
              <a:rPr kumimoji="1" lang="zh-CN" altLang="en-US" sz="2400" b="1" i="0" u="none" strike="noStrike" kern="1200" cap="none" spc="0" normalizeH="0" baseline="0" noProof="0">
                <a:ln>
                  <a:noFill/>
                </a:ln>
                <a:solidFill>
                  <a:schemeClr val="accent2"/>
                </a:solidFill>
                <a:effectLst/>
                <a:uLnTx/>
                <a:uFillTx/>
                <a:latin typeface="楷体_GB2312" pitchFamily="49" charset="-122"/>
                <a:ea typeface="楷体_GB2312" pitchFamily="49" charset="-122"/>
                <a:cs typeface="Tahoma" panose="020B0604030504040204" pitchFamily="34" charset="0"/>
              </a:rPr>
              <a:t>部分结构（又称为组合结构）； </a:t>
            </a:r>
            <a:endParaRPr kumimoji="1" lang="zh-CN" altLang="en-US" sz="2400" b="1" i="0" u="none" strike="noStrike" kern="1200" cap="none" spc="0" normalizeH="0" baseline="0" noProof="0">
              <a:ln>
                <a:noFill/>
              </a:ln>
              <a:solidFill>
                <a:schemeClr val="accent2"/>
              </a:solidFill>
              <a:effectLst/>
              <a:uLnTx/>
              <a:uFillTx/>
              <a:latin typeface="楷体_GB2312" pitchFamily="49" charset="-122"/>
              <a:ea typeface="楷体_GB2312" pitchFamily="49" charset="-122"/>
              <a:cs typeface="Tahoma" panose="020B0604030504040204" pitchFamily="34" charset="0"/>
            </a:endParaRPr>
          </a:p>
          <a:p>
            <a:pPr marL="742950" marR="0" lvl="1" indent="-285750" algn="l" defTabSz="914400" rtl="0" eaLnBrk="1" fontAlgn="base" latinLnBrk="0" hangingPunct="1">
              <a:lnSpc>
                <a:spcPct val="120000"/>
              </a:lnSpc>
              <a:spcBef>
                <a:spcPct val="20000"/>
              </a:spcBef>
              <a:spcAft>
                <a:spcPct val="0"/>
              </a:spcAft>
              <a:buClrTx/>
              <a:buSzTx/>
              <a:buFontTx/>
              <a:buNone/>
              <a:defRPr/>
            </a:pPr>
            <a:r>
              <a:rPr kumimoji="1" lang="en-US" altLang="zh-CN" sz="2400" b="1" i="0" u="none" strike="noStrike" kern="1200" cap="none" spc="0" normalizeH="0" baseline="0" noProof="0">
                <a:ln>
                  <a:noFill/>
                </a:ln>
                <a:solidFill>
                  <a:schemeClr val="accent2"/>
                </a:solidFill>
                <a:effectLst/>
                <a:uLnTx/>
                <a:uFillTx/>
                <a:latin typeface="楷体_GB2312" pitchFamily="49" charset="-122"/>
                <a:ea typeface="楷体_GB2312" pitchFamily="49" charset="-122"/>
                <a:cs typeface="Tahoma" panose="020B0604030504040204" pitchFamily="34" charset="0"/>
              </a:rPr>
              <a:t>(4) </a:t>
            </a:r>
            <a:r>
              <a:rPr kumimoji="1" lang="zh-CN" altLang="en-US" sz="2400" b="1" i="0" u="none" strike="noStrike" kern="1200" cap="none" spc="0" normalizeH="0" baseline="0" noProof="0">
                <a:ln>
                  <a:noFill/>
                </a:ln>
                <a:solidFill>
                  <a:schemeClr val="accent2"/>
                </a:solidFill>
                <a:effectLst/>
                <a:uLnTx/>
                <a:uFillTx/>
                <a:latin typeface="楷体_GB2312" pitchFamily="49" charset="-122"/>
                <a:ea typeface="楷体_GB2312" pitchFamily="49" charset="-122"/>
                <a:cs typeface="Tahoma" panose="020B0604030504040204" pitchFamily="34" charset="0"/>
              </a:rPr>
              <a:t>标识主题；</a:t>
            </a:r>
            <a:endParaRPr kumimoji="1" lang="zh-CN" altLang="en-US" sz="2400" b="1" i="0" u="none" strike="noStrike" kern="1200" cap="none" spc="0" normalizeH="0" baseline="0" noProof="0">
              <a:ln>
                <a:noFill/>
              </a:ln>
              <a:solidFill>
                <a:schemeClr val="accent2"/>
              </a:solidFill>
              <a:effectLst/>
              <a:uLnTx/>
              <a:uFillTx/>
              <a:latin typeface="楷体_GB2312" pitchFamily="49" charset="-122"/>
              <a:ea typeface="楷体_GB2312" pitchFamily="49" charset="-122"/>
              <a:cs typeface="Tahoma" panose="020B0604030504040204" pitchFamily="34" charset="0"/>
            </a:endParaRPr>
          </a:p>
          <a:p>
            <a:pPr marL="742950" marR="0" lvl="1" indent="-285750" algn="l" defTabSz="914400" rtl="0" eaLnBrk="1" fontAlgn="base" latinLnBrk="0" hangingPunct="1">
              <a:lnSpc>
                <a:spcPct val="120000"/>
              </a:lnSpc>
              <a:spcBef>
                <a:spcPct val="20000"/>
              </a:spcBef>
              <a:spcAft>
                <a:spcPct val="0"/>
              </a:spcAft>
              <a:buClrTx/>
              <a:buSzTx/>
              <a:buFontTx/>
              <a:buNone/>
              <a:defRPr/>
            </a:pPr>
            <a:r>
              <a:rPr kumimoji="1" lang="en-US" altLang="zh-CN" sz="2400" b="1" i="0" u="none" strike="noStrike" kern="1200" cap="none" spc="0" normalizeH="0" baseline="0" noProof="0">
                <a:ln>
                  <a:noFill/>
                </a:ln>
                <a:solidFill>
                  <a:schemeClr val="accent2"/>
                </a:solidFill>
                <a:effectLst/>
                <a:uLnTx/>
                <a:uFillTx/>
                <a:latin typeface="楷体_GB2312" pitchFamily="49" charset="-122"/>
                <a:ea typeface="楷体_GB2312" pitchFamily="49" charset="-122"/>
                <a:cs typeface="Tahoma" panose="020B0604030504040204" pitchFamily="34" charset="0"/>
              </a:rPr>
              <a:t>(5) </a:t>
            </a:r>
            <a:r>
              <a:rPr kumimoji="1" lang="zh-CN" altLang="en-US" sz="2400" b="1" i="0" u="none" strike="noStrike" kern="1200" cap="none" spc="0" normalizeH="0" baseline="0" noProof="0">
                <a:ln>
                  <a:noFill/>
                </a:ln>
                <a:solidFill>
                  <a:schemeClr val="accent2"/>
                </a:solidFill>
                <a:effectLst/>
                <a:uLnTx/>
                <a:uFillTx/>
                <a:latin typeface="楷体_GB2312" pitchFamily="49" charset="-122"/>
                <a:ea typeface="楷体_GB2312" pitchFamily="49" charset="-122"/>
                <a:cs typeface="Tahoma" panose="020B0604030504040204" pitchFamily="34" charset="0"/>
              </a:rPr>
              <a:t>定义对象的属性及对象之间的实例连接；</a:t>
            </a:r>
            <a:endParaRPr kumimoji="1" lang="zh-CN" altLang="en-US" sz="2400" b="1" i="0" u="none" strike="noStrike" kern="1200" cap="none" spc="0" normalizeH="0" baseline="0" noProof="0">
              <a:ln>
                <a:noFill/>
              </a:ln>
              <a:solidFill>
                <a:schemeClr val="accent2"/>
              </a:solidFill>
              <a:effectLst/>
              <a:uLnTx/>
              <a:uFillTx/>
              <a:latin typeface="楷体_GB2312" pitchFamily="49" charset="-122"/>
              <a:ea typeface="楷体_GB2312" pitchFamily="49" charset="-122"/>
              <a:cs typeface="Tahoma" panose="020B0604030504040204" pitchFamily="34" charset="0"/>
            </a:endParaRPr>
          </a:p>
          <a:p>
            <a:pPr marL="742950" marR="0" lvl="1" indent="-285750" algn="l" defTabSz="914400" rtl="0" eaLnBrk="1" fontAlgn="base" latinLnBrk="0" hangingPunct="1">
              <a:lnSpc>
                <a:spcPct val="120000"/>
              </a:lnSpc>
              <a:spcBef>
                <a:spcPct val="20000"/>
              </a:spcBef>
              <a:spcAft>
                <a:spcPct val="0"/>
              </a:spcAft>
              <a:buClrTx/>
              <a:buSzTx/>
              <a:buFontTx/>
              <a:buNone/>
              <a:defRPr/>
            </a:pPr>
            <a:r>
              <a:rPr kumimoji="1" lang="en-US" altLang="zh-CN" sz="2400" b="1" i="0" u="none" strike="noStrike" kern="1200" cap="none" spc="0" normalizeH="0" baseline="0" noProof="0">
                <a:ln>
                  <a:noFill/>
                </a:ln>
                <a:solidFill>
                  <a:schemeClr val="accent2"/>
                </a:solidFill>
                <a:effectLst/>
                <a:uLnTx/>
                <a:uFillTx/>
                <a:latin typeface="楷体_GB2312" pitchFamily="49" charset="-122"/>
                <a:ea typeface="楷体_GB2312" pitchFamily="49" charset="-122"/>
                <a:cs typeface="Tahoma" panose="020B0604030504040204" pitchFamily="34" charset="0"/>
              </a:rPr>
              <a:t>(6) </a:t>
            </a:r>
            <a:r>
              <a:rPr kumimoji="1" lang="zh-CN" altLang="en-US" sz="2400" b="1" i="0" u="none" strike="noStrike" kern="1200" cap="none" spc="0" normalizeH="0" baseline="0" noProof="0">
                <a:ln>
                  <a:noFill/>
                </a:ln>
                <a:solidFill>
                  <a:schemeClr val="accent2"/>
                </a:solidFill>
                <a:effectLst/>
                <a:uLnTx/>
                <a:uFillTx/>
                <a:latin typeface="楷体_GB2312" pitchFamily="49" charset="-122"/>
                <a:ea typeface="楷体_GB2312" pitchFamily="49" charset="-122"/>
                <a:cs typeface="Tahoma" panose="020B0604030504040204" pitchFamily="34" charset="0"/>
              </a:rPr>
              <a:t>定义服务及对象之间的消息连接。</a:t>
            </a:r>
            <a:endParaRPr kumimoji="1" lang="zh-CN" altLang="en-US" sz="2400" b="1" i="0" u="none" strike="noStrike" kern="1200" cap="none" spc="0" normalizeH="0" baseline="0" noProof="0">
              <a:ln>
                <a:noFill/>
              </a:ln>
              <a:solidFill>
                <a:schemeClr val="accent2"/>
              </a:solidFill>
              <a:effectLst/>
              <a:uLnTx/>
              <a:uFillTx/>
              <a:latin typeface="楷体_GB2312" pitchFamily="49" charset="-122"/>
              <a:ea typeface="楷体_GB2312" pitchFamily="49" charset="-122"/>
              <a:cs typeface="Tahoma" panose="020B0604030504040204" pitchFamily="34" charset="0"/>
            </a:endParaRPr>
          </a:p>
        </p:txBody>
      </p:sp>
      <p:sp>
        <p:nvSpPr>
          <p:cNvPr id="25603" name="Rectangle 3"/>
          <p:cNvSpPr/>
          <p:nvPr/>
        </p:nvSpPr>
        <p:spPr>
          <a:xfrm>
            <a:off x="450850" y="260350"/>
            <a:ext cx="8229600" cy="792163"/>
          </a:xfrm>
          <a:prstGeom prst="rect">
            <a:avLst/>
          </a:prstGeom>
          <a:noFill/>
          <a:ln w="9525">
            <a:noFill/>
          </a:ln>
        </p:spPr>
        <p:txBody>
          <a:bodyPr anchor="ctr" anchorCtr="0"/>
          <a:p>
            <a:r>
              <a:rPr lang="zh-CN" altLang="en-US" sz="3600" b="1" dirty="0">
                <a:solidFill>
                  <a:srgbClr val="CC0000"/>
                </a:solidFill>
                <a:latin typeface="Arial" panose="020B0604020202020204" pitchFamily="34" charset="0"/>
              </a:rPr>
              <a:t>面向对象的开发方法</a:t>
            </a:r>
            <a:endParaRPr lang="zh-CN" altLang="en-US" sz="3600" b="1" dirty="0">
              <a:solidFill>
                <a:srgbClr val="CC0000"/>
              </a:solidFill>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ChangeArrowheads="1"/>
          </p:cNvSpPr>
          <p:nvPr/>
        </p:nvSpPr>
        <p:spPr bwMode="auto">
          <a:xfrm>
            <a:off x="468313" y="1196975"/>
            <a:ext cx="8389938" cy="5083175"/>
          </a:xfrm>
          <a:prstGeom prst="rect">
            <a:avLst/>
          </a:prstGeom>
          <a:noFill/>
          <a:ln w="9525">
            <a:noFill/>
            <a:miter lim="800000"/>
          </a:ln>
          <a:effectLst/>
        </p:spPr>
        <p:txBody>
          <a:bodyPr lIns="92075" tIns="46038" rIns="92075" bIns="46038"/>
          <a:lstStyle/>
          <a:p>
            <a:pPr marL="742950" marR="0" lvl="1" indent="-28575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Char char="l"/>
              <a:defRPr/>
            </a:pPr>
            <a:r>
              <a:rPr kumimoji="1" lang="en-US" altLang="zh-CN" sz="3200" b="0"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宋体" panose="02010600030101010101" pitchFamily="2" charset="-122"/>
                <a:ea typeface="隶书" panose="02010509060101010101" pitchFamily="49" charset="-122"/>
                <a:cs typeface="Tahoma" panose="020B0604030504040204" pitchFamily="34" charset="0"/>
              </a:rPr>
              <a:t> </a:t>
            </a:r>
            <a:r>
              <a:rPr kumimoji="1" lang="en-US" altLang="zh-CN" sz="3200" b="0" i="0" u="none" strike="noStrike" kern="1200" cap="none" spc="0" normalizeH="0" baseline="0" noProof="0" dirty="0" err="1">
                <a:ln>
                  <a:noFill/>
                </a:ln>
                <a:solidFill>
                  <a:schemeClr val="accent2"/>
                </a:solidFill>
                <a:effectLst>
                  <a:outerShdw blurRad="38100" dist="38100" dir="2700000" algn="tl">
                    <a:srgbClr val="C0C0C0"/>
                  </a:outerShdw>
                </a:effectLst>
                <a:uLnTx/>
                <a:uFillTx/>
                <a:latin typeface="宋体" panose="02010600030101010101" pitchFamily="2" charset="-122"/>
                <a:ea typeface="隶书" panose="02010509060101010101" pitchFamily="49" charset="-122"/>
                <a:cs typeface="Tahoma" panose="020B0604030504040204" pitchFamily="34" charset="0"/>
              </a:rPr>
              <a:t>Booch</a:t>
            </a:r>
            <a:r>
              <a:rPr kumimoji="1" lang="zh-CN" altLang="en-US" sz="3200" b="0"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宋体" panose="02010600030101010101" pitchFamily="2" charset="-122"/>
                <a:ea typeface="隶书" panose="02010509060101010101" pitchFamily="49" charset="-122"/>
                <a:cs typeface="Tahoma" panose="020B0604030504040204" pitchFamily="34" charset="0"/>
              </a:rPr>
              <a:t>方法</a:t>
            </a:r>
            <a:r>
              <a:rPr kumimoji="1" lang="zh-CN" altLang="en-US" sz="28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Tahoma" panose="020B0604030504040204" pitchFamily="34" charset="0"/>
              </a:rPr>
              <a:t>     </a:t>
            </a:r>
            <a:endParaRPr kumimoji="1" lang="zh-CN" altLang="en-US" sz="28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Tahoma" panose="020B0604030504040204" pitchFamily="34" charset="0"/>
            </a:endParaRPr>
          </a:p>
          <a:p>
            <a:pPr marL="742950" marR="0" lvl="1" indent="-28575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defRPr/>
            </a:pPr>
            <a:r>
              <a:rPr kumimoji="1" lang="zh-CN" altLang="en-US" sz="28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Tahoma" panose="020B0604030504040204" pitchFamily="34" charset="0"/>
              </a:rPr>
              <a:t>包含“微开发过程”和“宏开发过程”两个过程。 </a:t>
            </a:r>
            <a:endParaRPr kumimoji="1" lang="en-US" altLang="zh-CN" sz="28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Tahoma" panose="020B0604030504040204" pitchFamily="34" charset="0"/>
            </a:endParaRPr>
          </a:p>
          <a:p>
            <a:pPr marL="742950" marR="0" lvl="1" indent="-28575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defRPr/>
            </a:pPr>
            <a:r>
              <a:rPr kumimoji="1" lang="en-US" altLang="zh-CN" sz="28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Tahoma" panose="020B0604030504040204" pitchFamily="34" charset="0"/>
              </a:rPr>
              <a:t>OOA </a:t>
            </a:r>
            <a:r>
              <a:rPr kumimoji="1" lang="zh-CN" altLang="en-US" sz="28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Tahoma" panose="020B0604030504040204" pitchFamily="34" charset="0"/>
              </a:rPr>
              <a:t>宏观开发过程如下：</a:t>
            </a:r>
            <a:endParaRPr kumimoji="1" lang="zh-CN" altLang="en-US" sz="28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Tahoma" panose="020B0604030504040204" pitchFamily="34" charset="0"/>
            </a:endParaRPr>
          </a:p>
          <a:p>
            <a:pPr marL="742950" marR="0" lvl="1" indent="-28575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Ø"/>
              <a:defRPr/>
            </a:pPr>
            <a:r>
              <a:rPr kumimoji="1" lang="zh-CN" altLang="en-US" sz="2800" b="1" i="0" u="none" strike="noStrike" kern="1200" cap="none" spc="0" normalizeH="0" baseline="0" noProof="0" dirty="0">
                <a:ln>
                  <a:noFill/>
                </a:ln>
                <a:solidFill>
                  <a:schemeClr val="accent2"/>
                </a:solidFill>
                <a:effectLst/>
                <a:uLnTx/>
                <a:uFillTx/>
                <a:latin typeface="楷体_GB2312" pitchFamily="49" charset="-122"/>
                <a:ea typeface="楷体_GB2312" pitchFamily="49" charset="-122"/>
                <a:cs typeface="Tahoma" panose="020B0604030504040204" pitchFamily="34" charset="0"/>
              </a:rPr>
              <a:t>标识类和对象；</a:t>
            </a:r>
            <a:endParaRPr kumimoji="1" lang="zh-CN" altLang="en-US" sz="2800" b="1" i="0" u="none" strike="noStrike" kern="1200" cap="none" spc="0" normalizeH="0" baseline="0" noProof="0" dirty="0">
              <a:ln>
                <a:noFill/>
              </a:ln>
              <a:solidFill>
                <a:schemeClr val="accent2"/>
              </a:solidFill>
              <a:effectLst/>
              <a:uLnTx/>
              <a:uFillTx/>
              <a:latin typeface="楷体_GB2312" pitchFamily="49" charset="-122"/>
              <a:ea typeface="楷体_GB2312" pitchFamily="49" charset="-122"/>
              <a:cs typeface="Tahoma" panose="020B0604030504040204" pitchFamily="34" charset="0"/>
            </a:endParaRPr>
          </a:p>
          <a:p>
            <a:pPr marL="742950" marR="0" lvl="1" indent="-28575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Ø"/>
              <a:defRPr/>
            </a:pPr>
            <a:r>
              <a:rPr kumimoji="1" lang="zh-CN" altLang="en-US" sz="2800" b="1" i="0" u="none" strike="noStrike" kern="1200" cap="none" spc="0" normalizeH="0" baseline="0" noProof="0" dirty="0">
                <a:ln>
                  <a:noFill/>
                </a:ln>
                <a:solidFill>
                  <a:schemeClr val="accent2"/>
                </a:solidFill>
                <a:effectLst/>
                <a:uLnTx/>
                <a:uFillTx/>
                <a:latin typeface="楷体_GB2312" pitchFamily="49" charset="-122"/>
                <a:ea typeface="楷体_GB2312" pitchFamily="49" charset="-122"/>
                <a:cs typeface="Tahoma" panose="020B0604030504040204" pitchFamily="34" charset="0"/>
              </a:rPr>
              <a:t>标识类和对象的语义；</a:t>
            </a:r>
            <a:endParaRPr kumimoji="1" lang="zh-CN" altLang="en-US" sz="2800" b="1" i="0" u="none" strike="noStrike" kern="1200" cap="none" spc="0" normalizeH="0" baseline="0" noProof="0" dirty="0">
              <a:ln>
                <a:noFill/>
              </a:ln>
              <a:solidFill>
                <a:schemeClr val="accent2"/>
              </a:solidFill>
              <a:effectLst/>
              <a:uLnTx/>
              <a:uFillTx/>
              <a:latin typeface="楷体_GB2312" pitchFamily="49" charset="-122"/>
              <a:ea typeface="楷体_GB2312" pitchFamily="49" charset="-122"/>
              <a:cs typeface="Tahoma" panose="020B0604030504040204" pitchFamily="34" charset="0"/>
            </a:endParaRPr>
          </a:p>
          <a:p>
            <a:pPr marL="742950" marR="0" lvl="1" indent="-28575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Ø"/>
              <a:defRPr/>
            </a:pPr>
            <a:r>
              <a:rPr kumimoji="1" lang="zh-CN" altLang="en-US" sz="2800" b="1" i="0" u="none" strike="noStrike" kern="1200" cap="none" spc="0" normalizeH="0" baseline="0" noProof="0" dirty="0">
                <a:ln>
                  <a:noFill/>
                </a:ln>
                <a:solidFill>
                  <a:schemeClr val="accent2"/>
                </a:solidFill>
                <a:effectLst/>
                <a:uLnTx/>
                <a:uFillTx/>
                <a:latin typeface="楷体_GB2312" pitchFamily="49" charset="-122"/>
                <a:ea typeface="楷体_GB2312" pitchFamily="49" charset="-122"/>
                <a:cs typeface="Tahoma" panose="020B0604030504040204" pitchFamily="34" charset="0"/>
              </a:rPr>
              <a:t>标识类和对象间的关系；</a:t>
            </a:r>
            <a:endParaRPr kumimoji="1" lang="zh-CN" altLang="en-US" sz="2800" b="1" i="0" u="none" strike="noStrike" kern="1200" cap="none" spc="0" normalizeH="0" baseline="0" noProof="0" dirty="0">
              <a:ln>
                <a:noFill/>
              </a:ln>
              <a:solidFill>
                <a:schemeClr val="accent2"/>
              </a:solidFill>
              <a:effectLst/>
              <a:uLnTx/>
              <a:uFillTx/>
              <a:latin typeface="楷体_GB2312" pitchFamily="49" charset="-122"/>
              <a:ea typeface="楷体_GB2312" pitchFamily="49" charset="-122"/>
              <a:cs typeface="Tahoma" panose="020B0604030504040204" pitchFamily="34" charset="0"/>
            </a:endParaRPr>
          </a:p>
          <a:p>
            <a:pPr marL="742950" marR="0" lvl="1" indent="-28575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Ø"/>
              <a:defRPr/>
            </a:pPr>
            <a:r>
              <a:rPr kumimoji="1" lang="zh-CN" altLang="en-US" sz="2800" b="1" i="0" u="none" strike="noStrike" kern="1200" cap="none" spc="0" normalizeH="0" baseline="0" noProof="0" dirty="0">
                <a:ln>
                  <a:noFill/>
                </a:ln>
                <a:solidFill>
                  <a:schemeClr val="accent2"/>
                </a:solidFill>
                <a:effectLst/>
                <a:uLnTx/>
                <a:uFillTx/>
                <a:latin typeface="楷体_GB2312" pitchFamily="49" charset="-122"/>
                <a:ea typeface="楷体_GB2312" pitchFamily="49" charset="-122"/>
                <a:cs typeface="Tahoma" panose="020B0604030504040204" pitchFamily="34" charset="0"/>
              </a:rPr>
              <a:t>进行一系列精化；</a:t>
            </a:r>
            <a:endParaRPr kumimoji="1" lang="zh-CN" altLang="en-US" sz="2800" b="1" i="0" u="none" strike="noStrike" kern="1200" cap="none" spc="0" normalizeH="0" baseline="0" noProof="0" dirty="0">
              <a:ln>
                <a:noFill/>
              </a:ln>
              <a:solidFill>
                <a:schemeClr val="accent2"/>
              </a:solidFill>
              <a:effectLst/>
              <a:uLnTx/>
              <a:uFillTx/>
              <a:latin typeface="楷体_GB2312" pitchFamily="49" charset="-122"/>
              <a:ea typeface="楷体_GB2312" pitchFamily="49" charset="-122"/>
              <a:cs typeface="Tahoma" panose="020B0604030504040204" pitchFamily="34" charset="0"/>
            </a:endParaRPr>
          </a:p>
          <a:p>
            <a:pPr marL="742950" marR="0" lvl="1" indent="-28575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Ø"/>
              <a:defRPr/>
            </a:pPr>
            <a:r>
              <a:rPr kumimoji="1" lang="zh-CN" altLang="en-US" sz="2800" b="1" i="0" u="none" strike="noStrike" kern="1200" cap="none" spc="0" normalizeH="0" baseline="0" noProof="0" dirty="0">
                <a:ln>
                  <a:noFill/>
                </a:ln>
                <a:solidFill>
                  <a:schemeClr val="accent2"/>
                </a:solidFill>
                <a:effectLst/>
                <a:uLnTx/>
                <a:uFillTx/>
                <a:latin typeface="楷体_GB2312" pitchFamily="49" charset="-122"/>
                <a:ea typeface="楷体_GB2312" pitchFamily="49" charset="-122"/>
                <a:cs typeface="Tahoma" panose="020B0604030504040204" pitchFamily="34" charset="0"/>
              </a:rPr>
              <a:t>实现类和对象。</a:t>
            </a:r>
            <a:endParaRPr kumimoji="1" lang="zh-CN" altLang="en-US" sz="2800" b="1" i="0" u="none" strike="noStrike" kern="1200" cap="none" spc="0" normalizeH="0" baseline="0" noProof="0" dirty="0">
              <a:ln>
                <a:noFill/>
              </a:ln>
              <a:solidFill>
                <a:schemeClr val="accent2"/>
              </a:solidFill>
              <a:effectLst/>
              <a:uLnTx/>
              <a:uFillTx/>
              <a:latin typeface="楷体_GB2312" pitchFamily="49" charset="-122"/>
              <a:ea typeface="楷体_GB2312" pitchFamily="49" charset="-122"/>
              <a:cs typeface="Tahoma" panose="020B0604030504040204" pitchFamily="34" charset="0"/>
            </a:endParaRPr>
          </a:p>
        </p:txBody>
      </p:sp>
      <p:sp>
        <p:nvSpPr>
          <p:cNvPr id="26627" name="Rectangle 3"/>
          <p:cNvSpPr/>
          <p:nvPr/>
        </p:nvSpPr>
        <p:spPr>
          <a:xfrm>
            <a:off x="450850" y="260350"/>
            <a:ext cx="8229600" cy="792163"/>
          </a:xfrm>
          <a:prstGeom prst="rect">
            <a:avLst/>
          </a:prstGeom>
          <a:noFill/>
          <a:ln w="9525">
            <a:noFill/>
          </a:ln>
        </p:spPr>
        <p:txBody>
          <a:bodyPr anchor="ctr" anchorCtr="0"/>
          <a:p>
            <a:r>
              <a:rPr lang="zh-CN" altLang="en-US" sz="3600" b="1" dirty="0">
                <a:solidFill>
                  <a:srgbClr val="CC0000"/>
                </a:solidFill>
                <a:latin typeface="Arial" panose="020B0604020202020204" pitchFamily="34" charset="0"/>
              </a:rPr>
              <a:t>面向对象的开发方法</a:t>
            </a:r>
            <a:endParaRPr lang="zh-CN" altLang="en-US" sz="3600" b="1" dirty="0">
              <a:solidFill>
                <a:srgbClr val="CC0000"/>
              </a:solidFill>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title"/>
          </p:nvPr>
        </p:nvSpPr>
        <p:spPr>
          <a:ln/>
        </p:spPr>
        <p:txBody>
          <a:bodyPr vert="horz" wrap="square" lIns="91440" tIns="45720" rIns="91440" bIns="45720" anchor="ctr" anchorCtr="0"/>
          <a:p>
            <a:pPr/>
            <a:r>
              <a:rPr lang="en-US" altLang="zh-CN" dirty="0">
                <a:solidFill>
                  <a:srgbClr val="C00000"/>
                </a:solidFill>
                <a:latin typeface="+mj-lt"/>
                <a:ea typeface="+mj-ea"/>
                <a:cs typeface="+mj-cs"/>
              </a:rPr>
              <a:t> 5.1 </a:t>
            </a:r>
            <a:r>
              <a:rPr lang="zh-CN" altLang="en-US" dirty="0">
                <a:solidFill>
                  <a:srgbClr val="C00000"/>
                </a:solidFill>
                <a:latin typeface="+mj-lt"/>
                <a:ea typeface="+mj-ea"/>
                <a:cs typeface="+mj-cs"/>
              </a:rPr>
              <a:t>面向对象的概念与开发方法</a:t>
            </a:r>
            <a:endParaRPr lang="zh-CN" altLang="en-US" dirty="0">
              <a:solidFill>
                <a:srgbClr val="C00000"/>
              </a:solidFill>
              <a:latin typeface="+mj-lt"/>
              <a:ea typeface="+mj-ea"/>
              <a:cs typeface="+mj-cs"/>
            </a:endParaRPr>
          </a:p>
        </p:txBody>
      </p:sp>
      <p:sp>
        <p:nvSpPr>
          <p:cNvPr id="5" name="Rectangle 3"/>
          <p:cNvSpPr txBox="1">
            <a:spLocks noChangeArrowheads="1"/>
          </p:cNvSpPr>
          <p:nvPr/>
        </p:nvSpPr>
        <p:spPr bwMode="auto">
          <a:xfrm>
            <a:off x="457200" y="1268413"/>
            <a:ext cx="8229600" cy="4857750"/>
          </a:xfrm>
          <a:prstGeom prst="rect">
            <a:avLst/>
          </a:prstGeom>
          <a:noFill/>
          <a:ln w="9525">
            <a:noFill/>
            <a:miter lim="800000"/>
          </a:ln>
        </p:spPr>
        <p:txBody>
          <a:bodyPr/>
          <a:lstStyle/>
          <a:p>
            <a:pPr marL="342900" marR="0" indent="-342900" defTabSz="914400" eaLnBrk="0" hangingPunct="0">
              <a:spcBef>
                <a:spcPct val="20000"/>
              </a:spcBef>
              <a:buClrTx/>
              <a:buSzTx/>
              <a:buFontTx/>
              <a:buChar char="•"/>
              <a:defRPr/>
            </a:pPr>
            <a:r>
              <a:rPr kumimoji="0" lang="zh-CN" altLang="en-US" sz="2800" b="1" kern="0" cap="none" spc="0" normalizeH="0" baseline="0" noProof="0">
                <a:latin typeface="楷体_GB2312" pitchFamily="49" charset="-122"/>
                <a:ea typeface="楷体_GB2312" pitchFamily="49" charset="-122"/>
                <a:cs typeface="+mn-cs"/>
              </a:rPr>
              <a:t>现实世界就是由各种对象组成的，如建筑物、人、汽车、动物、植物等。</a:t>
            </a:r>
            <a:endParaRPr kumimoji="0" lang="zh-CN" altLang="en-US" sz="2800" b="1" kern="0" cap="none" spc="0" normalizeH="0" baseline="0" noProof="0">
              <a:latin typeface="楷体_GB2312" pitchFamily="49" charset="-122"/>
              <a:ea typeface="楷体_GB2312" pitchFamily="49" charset="-122"/>
              <a:cs typeface="+mn-cs"/>
            </a:endParaRPr>
          </a:p>
          <a:p>
            <a:pPr marL="342900" marR="0" indent="-342900" defTabSz="914400" eaLnBrk="0" hangingPunct="0">
              <a:spcBef>
                <a:spcPct val="20000"/>
              </a:spcBef>
              <a:buClrTx/>
              <a:buSzTx/>
              <a:buFontTx/>
              <a:buChar char="•"/>
              <a:defRPr/>
            </a:pPr>
            <a:r>
              <a:rPr kumimoji="0" lang="zh-CN" altLang="en-US" sz="2800" b="1" kern="0" cap="none" spc="0" normalizeH="0" baseline="0" noProof="0">
                <a:latin typeface="楷体_GB2312" pitchFamily="49" charset="-122"/>
                <a:ea typeface="楷体_GB2312" pitchFamily="49" charset="-122"/>
                <a:cs typeface="+mn-cs"/>
              </a:rPr>
              <a:t>复杂的对象可以由简单的对象组成。 </a:t>
            </a:r>
            <a:endParaRPr kumimoji="0" lang="zh-CN" altLang="en-US" sz="2800" b="1" kern="0" cap="none" spc="0" normalizeH="0" baseline="0" noProof="0">
              <a:latin typeface="楷体_GB2312" pitchFamily="49" charset="-122"/>
              <a:ea typeface="楷体_GB2312" pitchFamily="49" charset="-122"/>
              <a:cs typeface="+mn-cs"/>
            </a:endParaRPr>
          </a:p>
          <a:p>
            <a:pPr marL="342900" marR="0" indent="-342900" defTabSz="914400" eaLnBrk="0" hangingPunct="0">
              <a:spcBef>
                <a:spcPct val="20000"/>
              </a:spcBef>
              <a:buClrTx/>
              <a:buSzTx/>
              <a:buFontTx/>
              <a:buChar char="•"/>
              <a:defRPr/>
            </a:pPr>
            <a:r>
              <a:rPr kumimoji="0" lang="zh-CN" altLang="en-US" sz="2800" b="1" kern="0" cap="none" spc="0" normalizeH="0" baseline="0" noProof="0">
                <a:latin typeface="楷体_GB2312" pitchFamily="49" charset="-122"/>
                <a:ea typeface="楷体_GB2312" pitchFamily="49" charset="-122"/>
                <a:cs typeface="+mn-cs"/>
              </a:rPr>
              <a:t>在研究对象时主要考虑对象的属性和行为，有些不同的对象会呈现相同或相似的属性和行为，如轿车、卡车、面包车。</a:t>
            </a:r>
            <a:endParaRPr kumimoji="0" lang="zh-CN" altLang="en-US" sz="2800" b="1" kern="0" cap="none" spc="0" normalizeH="0" baseline="0" noProof="0">
              <a:latin typeface="楷体_GB2312" pitchFamily="49" charset="-122"/>
              <a:ea typeface="楷体_GB2312" pitchFamily="49" charset="-122"/>
              <a:cs typeface="+mn-cs"/>
            </a:endParaRPr>
          </a:p>
          <a:p>
            <a:pPr marL="342900" marR="0" indent="-342900" defTabSz="914400" eaLnBrk="0" hangingPunct="0">
              <a:spcBef>
                <a:spcPct val="20000"/>
              </a:spcBef>
              <a:buClrTx/>
              <a:buSzTx/>
              <a:buFontTx/>
              <a:buChar char="•"/>
              <a:defRPr/>
            </a:pPr>
            <a:r>
              <a:rPr kumimoji="0" lang="zh-CN" altLang="en-US" sz="2800" b="1" kern="0" cap="none" spc="0" normalizeH="0" baseline="0" noProof="0">
                <a:latin typeface="楷体_GB2312" pitchFamily="49" charset="-122"/>
                <a:ea typeface="楷体_GB2312" pitchFamily="49" charset="-122"/>
                <a:cs typeface="+mn-cs"/>
              </a:rPr>
              <a:t>通常将属性及行为相同或相似的对象归为一类。</a:t>
            </a:r>
            <a:endParaRPr kumimoji="0" lang="zh-CN" altLang="en-US" sz="2800" b="1" kern="0" cap="none" spc="0" normalizeH="0" baseline="0" noProof="0">
              <a:latin typeface="楷体_GB2312" pitchFamily="49" charset="-122"/>
              <a:ea typeface="楷体_GB2312" pitchFamily="49" charset="-122"/>
              <a:cs typeface="+mn-cs"/>
            </a:endParaRPr>
          </a:p>
          <a:p>
            <a:pPr marL="342900" marR="0" indent="-342900" defTabSz="914400" eaLnBrk="0" hangingPunct="0">
              <a:spcBef>
                <a:spcPct val="20000"/>
              </a:spcBef>
              <a:buClrTx/>
              <a:buSzTx/>
              <a:buFontTx/>
              <a:buChar char="•"/>
              <a:defRPr/>
            </a:pPr>
            <a:r>
              <a:rPr kumimoji="0" lang="zh-CN" altLang="en-US" sz="2800" b="1" kern="0" cap="none" spc="0" normalizeH="0" baseline="0" noProof="0">
                <a:latin typeface="楷体_GB2312" pitchFamily="49" charset="-122"/>
                <a:ea typeface="楷体_GB2312" pitchFamily="49" charset="-122"/>
                <a:cs typeface="+mn-cs"/>
              </a:rPr>
              <a:t>类可以看成是对象的抽象，代表了此类对象所具有的共有属性和行为。 </a:t>
            </a:r>
            <a:endParaRPr kumimoji="0" lang="zh-CN" altLang="en-US" sz="2800" b="1" kern="0" cap="none" spc="0" normalizeH="0" baseline="0" noProof="0" dirty="0">
              <a:latin typeface="楷体_GB2312" pitchFamily="49" charset="-122"/>
              <a:ea typeface="楷体_GB2312" pitchFamily="49"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ChangeArrowheads="1"/>
          </p:cNvSpPr>
          <p:nvPr/>
        </p:nvSpPr>
        <p:spPr bwMode="auto">
          <a:xfrm>
            <a:off x="395288" y="1268413"/>
            <a:ext cx="8351838" cy="5181600"/>
          </a:xfrm>
          <a:prstGeom prst="rect">
            <a:avLst/>
          </a:prstGeom>
          <a:noFill/>
          <a:ln w="9525">
            <a:noFill/>
            <a:miter lim="800000"/>
          </a:ln>
          <a:effectLst/>
        </p:spPr>
        <p:txBody>
          <a:bodyPr lIns="92075" tIns="46038" rIns="92075" bIns="46038"/>
          <a:lstStyle/>
          <a:p>
            <a:pPr marL="742950" marR="0" lvl="1" indent="-28575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Char char="l"/>
              <a:defRPr/>
            </a:pPr>
            <a:r>
              <a:rPr kumimoji="1" lang="en-US" altLang="zh-CN" sz="3200" b="0"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宋体" panose="02010600030101010101" pitchFamily="2" charset="-122"/>
                <a:ea typeface="隶书" panose="02010509060101010101" pitchFamily="49" charset="-122"/>
                <a:cs typeface="Tahoma" panose="020B0604030504040204" pitchFamily="34" charset="0"/>
              </a:rPr>
              <a:t> Jacobson</a:t>
            </a:r>
            <a:r>
              <a:rPr kumimoji="1" lang="zh-CN" altLang="en-US" sz="3200" b="0"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宋体" panose="02010600030101010101" pitchFamily="2" charset="-122"/>
                <a:ea typeface="隶书" panose="02010509060101010101" pitchFamily="49" charset="-122"/>
                <a:cs typeface="Tahoma" panose="020B0604030504040204" pitchFamily="34" charset="0"/>
              </a:rPr>
              <a:t>方法</a:t>
            </a:r>
            <a:endParaRPr kumimoji="1" lang="zh-CN" altLang="en-US" sz="3200" b="0"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宋体" panose="02010600030101010101" pitchFamily="2" charset="-122"/>
              <a:ea typeface="隶书" panose="02010509060101010101" pitchFamily="49" charset="-122"/>
              <a:cs typeface="Tahoma" panose="020B0604030504040204" pitchFamily="34" charset="0"/>
            </a:endParaRPr>
          </a:p>
          <a:p>
            <a:pPr marL="742950" marR="0" lvl="1" indent="-285750" algn="l" defTabSz="914400" rtl="0" eaLnBrk="1" fontAlgn="base" latinLnBrk="0" hangingPunct="1">
              <a:lnSpc>
                <a:spcPct val="120000"/>
              </a:lnSpc>
              <a:spcBef>
                <a:spcPct val="20000"/>
              </a:spcBef>
              <a:spcAft>
                <a:spcPct val="0"/>
              </a:spcAft>
              <a:buClr>
                <a:schemeClr val="tx2"/>
              </a:buClr>
              <a:buSzPct val="75000"/>
              <a:buFont typeface="Monotype Sorts" pitchFamily="2" charset="2"/>
              <a:buNone/>
              <a:defRPr/>
            </a:pPr>
            <a:r>
              <a:rPr kumimoji="1" lang="zh-CN" altLang="en-US" sz="28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Tahoma" panose="020B0604030504040204" pitchFamily="34" charset="0"/>
              </a:rPr>
              <a:t>  也称为</a:t>
            </a:r>
            <a:r>
              <a:rPr kumimoji="1" lang="en-US" altLang="zh-CN" sz="28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Tahoma" panose="020B0604030504040204" pitchFamily="34" charset="0"/>
              </a:rPr>
              <a:t>OOSE(</a:t>
            </a:r>
            <a:r>
              <a:rPr kumimoji="1" lang="zh-CN" altLang="en-US" sz="28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Tahoma" panose="020B0604030504040204" pitchFamily="34" charset="0"/>
              </a:rPr>
              <a:t>面向对象软件工程</a:t>
            </a:r>
            <a:r>
              <a:rPr kumimoji="1" lang="en-US" altLang="zh-CN" sz="28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Tahoma" panose="020B0604030504040204" pitchFamily="34" charset="0"/>
              </a:rPr>
              <a:t>)</a:t>
            </a:r>
            <a:r>
              <a:rPr kumimoji="1" lang="zh-CN" altLang="en-US" sz="28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Tahoma" panose="020B0604030504040204" pitchFamily="34" charset="0"/>
              </a:rPr>
              <a:t>，其特点是特别强调使用</a:t>
            </a:r>
            <a:r>
              <a:rPr kumimoji="1" lang="zh-CN" altLang="en-US" sz="2800" b="1" i="0" u="none" strike="noStrike" kern="1200" cap="none" spc="0" normalizeH="0" baseline="0" noProof="0" dirty="0">
                <a:ln>
                  <a:noFill/>
                </a:ln>
                <a:solidFill>
                  <a:schemeClr val="tx2"/>
                </a:solidFill>
                <a:effectLst/>
                <a:uLnTx/>
                <a:uFillTx/>
                <a:latin typeface="楷体_GB2312" pitchFamily="49" charset="-122"/>
                <a:ea typeface="楷体_GB2312" pitchFamily="49" charset="-122"/>
                <a:cs typeface="Tahoma" panose="020B0604030504040204" pitchFamily="34" charset="0"/>
              </a:rPr>
              <a:t>用例</a:t>
            </a:r>
            <a:r>
              <a:rPr kumimoji="1" lang="en-US" altLang="zh-CN" sz="2800" b="1" i="0" u="none" strike="noStrike" kern="1200" cap="none" spc="0" normalizeH="0" baseline="0" noProof="0" dirty="0">
                <a:ln>
                  <a:noFill/>
                </a:ln>
                <a:solidFill>
                  <a:schemeClr val="tx1"/>
                </a:solidFill>
                <a:effectLst/>
                <a:uLnTx/>
                <a:uFillTx/>
                <a:latin typeface="Times New Roman" panose="02020603050405020304"/>
                <a:ea typeface="楷体_GB2312" pitchFamily="49" charset="-122"/>
                <a:cs typeface="Tahoma" panose="020B0604030504040204" pitchFamily="34" charset="0"/>
              </a:rPr>
              <a:t>——</a:t>
            </a:r>
            <a:r>
              <a:rPr kumimoji="1" lang="zh-CN" altLang="en-US" sz="28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Tahoma" panose="020B0604030504040204" pitchFamily="34" charset="0"/>
              </a:rPr>
              <a:t>用以描述用户和产品或系统间如何交互的场景。</a:t>
            </a:r>
            <a:endParaRPr kumimoji="1" lang="zh-CN" altLang="en-US" sz="28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Tahoma" panose="020B0604030504040204" pitchFamily="34" charset="0"/>
            </a:endParaRPr>
          </a:p>
          <a:p>
            <a:pPr marL="742950" marR="0" lvl="1" indent="-285750" algn="l" defTabSz="914400" rtl="0" eaLnBrk="1" fontAlgn="base" latinLnBrk="0" hangingPunct="1">
              <a:lnSpc>
                <a:spcPct val="120000"/>
              </a:lnSpc>
              <a:spcBef>
                <a:spcPct val="20000"/>
              </a:spcBef>
              <a:spcAft>
                <a:spcPct val="0"/>
              </a:spcAft>
              <a:buClr>
                <a:schemeClr val="tx2"/>
              </a:buClr>
              <a:buSzPct val="75000"/>
              <a:buFont typeface="Monotype Sorts" pitchFamily="2" charset="2"/>
              <a:buNone/>
              <a:defRPr/>
            </a:pPr>
            <a:r>
              <a:rPr kumimoji="1" lang="zh-CN" altLang="en-US" sz="28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Tahoma" panose="020B0604030504040204" pitchFamily="34" charset="0"/>
              </a:rPr>
              <a:t>过程如下：</a:t>
            </a:r>
            <a:endParaRPr kumimoji="1" lang="zh-CN" altLang="en-US" sz="28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Tahoma" panose="020B0604030504040204" pitchFamily="34" charset="0"/>
            </a:endParaRPr>
          </a:p>
          <a:p>
            <a:pPr marL="742950" marR="0" lvl="1" indent="-285750" algn="l" defTabSz="914400" rtl="0" eaLnBrk="1" fontAlgn="base" latinLnBrk="0" hangingPunct="1">
              <a:lnSpc>
                <a:spcPct val="120000"/>
              </a:lnSpc>
              <a:spcBef>
                <a:spcPct val="20000"/>
              </a:spcBef>
              <a:spcAft>
                <a:spcPct val="0"/>
              </a:spcAft>
              <a:buClr>
                <a:schemeClr val="tx2"/>
              </a:buClr>
              <a:buSzPct val="75000"/>
              <a:buFont typeface="Wingdings" panose="05000000000000000000" pitchFamily="2" charset="2"/>
              <a:buChar char="Ø"/>
              <a:defRPr/>
            </a:pPr>
            <a:r>
              <a:rPr kumimoji="1" lang="zh-CN" altLang="en-US" sz="2800" b="1" i="0" u="none" strike="noStrike" kern="1200" cap="none" spc="0" normalizeH="0" baseline="0" noProof="0" dirty="0">
                <a:ln>
                  <a:noFill/>
                </a:ln>
                <a:solidFill>
                  <a:schemeClr val="accent2"/>
                </a:solidFill>
                <a:effectLst/>
                <a:uLnTx/>
                <a:uFillTx/>
                <a:latin typeface="楷体_GB2312" pitchFamily="49" charset="-122"/>
                <a:ea typeface="楷体_GB2312" pitchFamily="49" charset="-122"/>
                <a:cs typeface="Tahoma" panose="020B0604030504040204" pitchFamily="34" charset="0"/>
              </a:rPr>
              <a:t>标识系统的用户和他们的整体责任</a:t>
            </a:r>
            <a:endParaRPr kumimoji="1" lang="zh-CN" altLang="en-US" sz="2800" b="1" i="0" u="none" strike="noStrike" kern="1200" cap="none" spc="0" normalizeH="0" baseline="0" noProof="0" dirty="0">
              <a:ln>
                <a:noFill/>
              </a:ln>
              <a:solidFill>
                <a:schemeClr val="accent2"/>
              </a:solidFill>
              <a:effectLst/>
              <a:uLnTx/>
              <a:uFillTx/>
              <a:latin typeface="楷体_GB2312" pitchFamily="49" charset="-122"/>
              <a:ea typeface="楷体_GB2312" pitchFamily="49" charset="-122"/>
              <a:cs typeface="Tahoma" panose="020B0604030504040204" pitchFamily="34" charset="0"/>
            </a:endParaRPr>
          </a:p>
          <a:p>
            <a:pPr marL="742950" marR="0" lvl="1" indent="-285750" algn="l" defTabSz="914400" rtl="0" eaLnBrk="1" fontAlgn="base" latinLnBrk="0" hangingPunct="1">
              <a:lnSpc>
                <a:spcPct val="120000"/>
              </a:lnSpc>
              <a:spcBef>
                <a:spcPct val="20000"/>
              </a:spcBef>
              <a:spcAft>
                <a:spcPct val="0"/>
              </a:spcAft>
              <a:buClr>
                <a:schemeClr val="tx2"/>
              </a:buClr>
              <a:buSzPct val="75000"/>
              <a:buFont typeface="Wingdings" panose="05000000000000000000" pitchFamily="2" charset="2"/>
              <a:buChar char="Ø"/>
              <a:defRPr/>
            </a:pPr>
            <a:r>
              <a:rPr kumimoji="1" lang="zh-CN" altLang="en-US" sz="2800" b="1" i="0" u="none" strike="noStrike" kern="1200" cap="none" spc="0" normalizeH="0" baseline="0" noProof="0" dirty="0">
                <a:ln>
                  <a:noFill/>
                </a:ln>
                <a:solidFill>
                  <a:schemeClr val="accent2"/>
                </a:solidFill>
                <a:effectLst/>
                <a:uLnTx/>
                <a:uFillTx/>
                <a:latin typeface="楷体_GB2312" pitchFamily="49" charset="-122"/>
                <a:ea typeface="楷体_GB2312" pitchFamily="49" charset="-122"/>
                <a:cs typeface="Tahoma" panose="020B0604030504040204" pitchFamily="34" charset="0"/>
              </a:rPr>
              <a:t>构造需求模型</a:t>
            </a:r>
            <a:endParaRPr kumimoji="1" lang="zh-CN" altLang="en-US" sz="2800" b="1" i="0" u="none" strike="noStrike" kern="1200" cap="none" spc="0" normalizeH="0" baseline="0" noProof="0" dirty="0">
              <a:ln>
                <a:noFill/>
              </a:ln>
              <a:solidFill>
                <a:schemeClr val="accent2"/>
              </a:solidFill>
              <a:effectLst/>
              <a:uLnTx/>
              <a:uFillTx/>
              <a:latin typeface="楷体_GB2312" pitchFamily="49" charset="-122"/>
              <a:ea typeface="楷体_GB2312" pitchFamily="49" charset="-122"/>
              <a:cs typeface="Tahoma" panose="020B0604030504040204" pitchFamily="34" charset="0"/>
            </a:endParaRPr>
          </a:p>
          <a:p>
            <a:pPr marL="742950" marR="0" lvl="1" indent="-285750" algn="l" defTabSz="914400" rtl="0" eaLnBrk="1" fontAlgn="base" latinLnBrk="0" hangingPunct="1">
              <a:lnSpc>
                <a:spcPct val="120000"/>
              </a:lnSpc>
              <a:spcBef>
                <a:spcPct val="20000"/>
              </a:spcBef>
              <a:spcAft>
                <a:spcPct val="0"/>
              </a:spcAft>
              <a:buClr>
                <a:schemeClr val="tx2"/>
              </a:buClr>
              <a:buSzPct val="75000"/>
              <a:buFont typeface="Wingdings" panose="05000000000000000000" pitchFamily="2" charset="2"/>
              <a:buChar char="Ø"/>
              <a:defRPr/>
            </a:pPr>
            <a:r>
              <a:rPr kumimoji="1" lang="zh-CN" altLang="en-US" sz="2800" b="1" i="0" u="none" strike="noStrike" kern="1200" cap="none" spc="0" normalizeH="0" baseline="0" noProof="0" dirty="0">
                <a:ln>
                  <a:noFill/>
                </a:ln>
                <a:solidFill>
                  <a:schemeClr val="accent2"/>
                </a:solidFill>
                <a:effectLst/>
                <a:uLnTx/>
                <a:uFillTx/>
                <a:latin typeface="楷体_GB2312" pitchFamily="49" charset="-122"/>
                <a:ea typeface="楷体_GB2312" pitchFamily="49" charset="-122"/>
                <a:cs typeface="Tahoma" panose="020B0604030504040204" pitchFamily="34" charset="0"/>
              </a:rPr>
              <a:t>构造分析模型</a:t>
            </a:r>
            <a:r>
              <a:rPr kumimoji="1" lang="zh-CN" altLang="en-US" sz="30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Tahoma" panose="020B0604030504040204" pitchFamily="34" charset="0"/>
              </a:rPr>
              <a:t>  </a:t>
            </a:r>
            <a:endParaRPr kumimoji="1" lang="zh-CN" altLang="en-US" sz="30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Tahoma" panose="020B0604030504040204" pitchFamily="34" charset="0"/>
            </a:endParaRPr>
          </a:p>
        </p:txBody>
      </p:sp>
      <p:sp>
        <p:nvSpPr>
          <p:cNvPr id="27651" name="Rectangle 3"/>
          <p:cNvSpPr/>
          <p:nvPr/>
        </p:nvSpPr>
        <p:spPr>
          <a:xfrm>
            <a:off x="450850" y="260350"/>
            <a:ext cx="8229600" cy="792163"/>
          </a:xfrm>
          <a:prstGeom prst="rect">
            <a:avLst/>
          </a:prstGeom>
          <a:noFill/>
          <a:ln w="9525">
            <a:noFill/>
          </a:ln>
        </p:spPr>
        <p:txBody>
          <a:bodyPr anchor="ctr" anchorCtr="0"/>
          <a:p>
            <a:r>
              <a:rPr lang="zh-CN" altLang="en-US" sz="3600" b="1" dirty="0">
                <a:solidFill>
                  <a:srgbClr val="CC0000"/>
                </a:solidFill>
                <a:latin typeface="Arial" panose="020B0604020202020204" pitchFamily="34" charset="0"/>
              </a:rPr>
              <a:t>面向对象的开发方法</a:t>
            </a:r>
            <a:endParaRPr lang="zh-CN" altLang="en-US" sz="3600" b="1" dirty="0">
              <a:solidFill>
                <a:srgbClr val="CC0000"/>
              </a:solidFill>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p:nvPr>
        </p:nvSpPr>
        <p:spPr>
          <a:ln/>
        </p:spPr>
        <p:txBody>
          <a:bodyPr vert="horz" wrap="square" lIns="91440" tIns="45720" rIns="91440" bIns="45720" anchor="ctr" anchorCtr="0"/>
          <a:p>
            <a:pPr/>
            <a:r>
              <a:rPr lang="en-US" altLang="zh-CN" dirty="0">
                <a:solidFill>
                  <a:srgbClr val="C00000"/>
                </a:solidFill>
                <a:latin typeface="+mj-lt"/>
                <a:ea typeface="+mj-ea"/>
                <a:cs typeface="+mj-cs"/>
              </a:rPr>
              <a:t>5.2 UML</a:t>
            </a:r>
            <a:r>
              <a:rPr lang="zh-CN" altLang="en-US" dirty="0">
                <a:solidFill>
                  <a:srgbClr val="C00000"/>
                </a:solidFill>
                <a:latin typeface="+mj-lt"/>
                <a:ea typeface="+mj-ea"/>
                <a:cs typeface="+mj-cs"/>
              </a:rPr>
              <a:t>简介</a:t>
            </a:r>
            <a:endParaRPr lang="zh-CN" altLang="en-US" dirty="0">
              <a:solidFill>
                <a:srgbClr val="C00000"/>
              </a:solidFill>
              <a:latin typeface="+mj-lt"/>
              <a:ea typeface="+mj-ea"/>
              <a:cs typeface="+mj-cs"/>
            </a:endParaRPr>
          </a:p>
        </p:txBody>
      </p:sp>
      <p:sp>
        <p:nvSpPr>
          <p:cNvPr id="5" name="Rectangle 3"/>
          <p:cNvSpPr txBox="1">
            <a:spLocks noChangeArrowheads="1"/>
          </p:cNvSpPr>
          <p:nvPr/>
        </p:nvSpPr>
        <p:spPr bwMode="auto">
          <a:xfrm>
            <a:off x="457200" y="1268413"/>
            <a:ext cx="8229600" cy="4857750"/>
          </a:xfrm>
          <a:prstGeom prst="rect">
            <a:avLst/>
          </a:prstGeom>
          <a:noFill/>
          <a:ln w="9525">
            <a:noFill/>
            <a:miter lim="800000"/>
          </a:ln>
        </p:spPr>
        <p:txBody>
          <a:bodyPr/>
          <a:lstStyle/>
          <a:p>
            <a:pPr marL="342900" marR="0" indent="-342900" defTabSz="914400" eaLnBrk="0" hangingPunct="0">
              <a:spcBef>
                <a:spcPct val="20000"/>
              </a:spcBef>
              <a:buClrTx/>
              <a:buSzTx/>
              <a:buFontTx/>
              <a:buChar char="•"/>
              <a:defRPr/>
            </a:pPr>
            <a:r>
              <a:rPr kumimoji="0" lang="zh-CN" altLang="en-US" sz="3200" b="1" kern="0" cap="none" spc="0" normalizeH="0" baseline="0" noProof="0">
                <a:latin typeface="楷体_GB2312" pitchFamily="49" charset="-122"/>
                <a:ea typeface="楷体_GB2312" pitchFamily="49" charset="-122"/>
                <a:cs typeface="+mn-cs"/>
              </a:rPr>
              <a:t>面向对象的建模语言很多，目前使用最广泛的是统一建模语言</a:t>
            </a:r>
            <a:r>
              <a:rPr kumimoji="0" lang="en-US" altLang="zh-CN" sz="3200" b="1" kern="0" cap="none" spc="0" normalizeH="0" baseline="0" noProof="0">
                <a:latin typeface="楷体_GB2312" pitchFamily="49" charset="-122"/>
                <a:ea typeface="楷体_GB2312" pitchFamily="49" charset="-122"/>
                <a:cs typeface="+mn-cs"/>
              </a:rPr>
              <a:t>(UML</a:t>
            </a:r>
            <a:r>
              <a:rPr kumimoji="0" lang="zh-CN" altLang="en-US" sz="3200" b="1" kern="0" cap="none" spc="0" normalizeH="0" baseline="0" noProof="0">
                <a:latin typeface="楷体_GB2312" pitchFamily="49" charset="-122"/>
                <a:ea typeface="楷体_GB2312" pitchFamily="49" charset="-122"/>
                <a:cs typeface="+mn-cs"/>
              </a:rPr>
              <a:t>，</a:t>
            </a:r>
            <a:r>
              <a:rPr kumimoji="0" lang="en-US" altLang="zh-CN" sz="3200" b="1" kern="0" cap="none" spc="0" normalizeH="0" baseline="0" noProof="0">
                <a:latin typeface="楷体_GB2312" pitchFamily="49" charset="-122"/>
                <a:ea typeface="楷体_GB2312" pitchFamily="49" charset="-122"/>
                <a:cs typeface="+mn-cs"/>
              </a:rPr>
              <a:t>Unified Modeling Language)</a:t>
            </a:r>
            <a:r>
              <a:rPr kumimoji="0" lang="zh-CN" altLang="en-US" sz="3200" b="1" kern="0" cap="none" spc="0" normalizeH="0" baseline="0" noProof="0">
                <a:latin typeface="楷体_GB2312" pitchFamily="49" charset="-122"/>
                <a:ea typeface="楷体_GB2312" pitchFamily="49" charset="-122"/>
                <a:cs typeface="+mn-cs"/>
              </a:rPr>
              <a:t>；</a:t>
            </a:r>
            <a:endParaRPr kumimoji="0" lang="zh-CN" altLang="en-US" sz="3200" b="1" kern="0" cap="none" spc="0" normalizeH="0" baseline="0" noProof="0">
              <a:latin typeface="楷体_GB2312" pitchFamily="49" charset="-122"/>
              <a:ea typeface="楷体_GB2312" pitchFamily="49" charset="-122"/>
              <a:cs typeface="+mn-cs"/>
            </a:endParaRPr>
          </a:p>
          <a:p>
            <a:pPr marL="342900" marR="0" indent="-342900" defTabSz="914400" eaLnBrk="0" hangingPunct="0">
              <a:spcBef>
                <a:spcPct val="20000"/>
              </a:spcBef>
              <a:buClrTx/>
              <a:buSzTx/>
              <a:buFontTx/>
              <a:buChar char="•"/>
              <a:defRPr/>
            </a:pPr>
            <a:r>
              <a:rPr kumimoji="0" lang="zh-CN" altLang="en-US" sz="3200" b="1" kern="0" cap="none" spc="0" normalizeH="0" baseline="0" noProof="0">
                <a:latin typeface="楷体_GB2312" pitchFamily="49" charset="-122"/>
                <a:ea typeface="楷体_GB2312" pitchFamily="49" charset="-122"/>
                <a:cs typeface="+mn-cs"/>
              </a:rPr>
              <a:t>它将</a:t>
            </a:r>
            <a:r>
              <a:rPr kumimoji="0" lang="en-US" altLang="zh-CN" sz="3200" b="1" kern="0" cap="none" spc="0" normalizeH="0" baseline="0" noProof="0">
                <a:latin typeface="楷体_GB2312" pitchFamily="49" charset="-122"/>
                <a:ea typeface="楷体_GB2312" pitchFamily="49" charset="-122"/>
                <a:cs typeface="+mn-cs"/>
              </a:rPr>
              <a:t>Booch</a:t>
            </a:r>
            <a:r>
              <a:rPr kumimoji="0" lang="zh-CN" altLang="en-US" sz="3200" b="1" kern="0" cap="none" spc="0" normalizeH="0" baseline="0" noProof="0">
                <a:latin typeface="楷体_GB2312" pitchFamily="49" charset="-122"/>
                <a:ea typeface="楷体_GB2312" pitchFamily="49" charset="-122"/>
                <a:cs typeface="+mn-cs"/>
              </a:rPr>
              <a:t>、</a:t>
            </a:r>
            <a:r>
              <a:rPr kumimoji="0" lang="en-US" altLang="zh-CN" sz="3200" b="1" kern="0" cap="none" spc="0" normalizeH="0" baseline="0" noProof="0">
                <a:latin typeface="楷体_GB2312" pitchFamily="49" charset="-122"/>
                <a:ea typeface="楷体_GB2312" pitchFamily="49" charset="-122"/>
                <a:cs typeface="+mn-cs"/>
              </a:rPr>
              <a:t>Rumbaugh</a:t>
            </a:r>
            <a:r>
              <a:rPr kumimoji="0" lang="zh-CN" altLang="en-US" sz="3200" b="1" kern="0" cap="none" spc="0" normalizeH="0" baseline="0" noProof="0">
                <a:latin typeface="楷体_GB2312" pitchFamily="49" charset="-122"/>
                <a:ea typeface="楷体_GB2312" pitchFamily="49" charset="-122"/>
                <a:cs typeface="+mn-cs"/>
              </a:rPr>
              <a:t>和</a:t>
            </a:r>
            <a:r>
              <a:rPr kumimoji="0" lang="en-US" altLang="zh-CN" sz="3200" b="1" kern="0" cap="none" spc="0" normalizeH="0" baseline="0" noProof="0">
                <a:latin typeface="楷体_GB2312" pitchFamily="49" charset="-122"/>
                <a:ea typeface="楷体_GB2312" pitchFamily="49" charset="-122"/>
                <a:cs typeface="+mn-cs"/>
              </a:rPr>
              <a:t>Jacobson</a:t>
            </a:r>
            <a:r>
              <a:rPr kumimoji="0" lang="zh-CN" altLang="en-US" sz="3200" b="1" kern="0" cap="none" spc="0" normalizeH="0" baseline="0" noProof="0">
                <a:latin typeface="楷体_GB2312" pitchFamily="49" charset="-122"/>
                <a:ea typeface="楷体_GB2312" pitchFamily="49" charset="-122"/>
                <a:cs typeface="+mn-cs"/>
              </a:rPr>
              <a:t>等各自独立的</a:t>
            </a:r>
            <a:r>
              <a:rPr kumimoji="0" lang="en-US" altLang="zh-CN" sz="3200" b="1" kern="0" cap="none" spc="0" normalizeH="0" baseline="0" noProof="0">
                <a:latin typeface="楷体_GB2312" pitchFamily="49" charset="-122"/>
                <a:ea typeface="楷体_GB2312" pitchFamily="49" charset="-122"/>
                <a:cs typeface="+mn-cs"/>
              </a:rPr>
              <a:t>OOA</a:t>
            </a:r>
            <a:r>
              <a:rPr kumimoji="0" lang="zh-CN" altLang="en-US" sz="3200" b="1" kern="0" cap="none" spc="0" normalizeH="0" baseline="0" noProof="0">
                <a:latin typeface="楷体_GB2312" pitchFamily="49" charset="-122"/>
                <a:ea typeface="楷体_GB2312" pitchFamily="49" charset="-122"/>
                <a:cs typeface="+mn-cs"/>
              </a:rPr>
              <a:t>和</a:t>
            </a:r>
            <a:r>
              <a:rPr kumimoji="0" lang="en-US" altLang="zh-CN" sz="3200" b="1" kern="0" cap="none" spc="0" normalizeH="0" baseline="0" noProof="0">
                <a:latin typeface="楷体_GB2312" pitchFamily="49" charset="-122"/>
                <a:ea typeface="楷体_GB2312" pitchFamily="49" charset="-122"/>
                <a:cs typeface="+mn-cs"/>
              </a:rPr>
              <a:t>OOD</a:t>
            </a:r>
            <a:r>
              <a:rPr kumimoji="0" lang="zh-CN" altLang="en-US" sz="3200" b="1" kern="0" cap="none" spc="0" normalizeH="0" baseline="0" noProof="0">
                <a:latin typeface="楷体_GB2312" pitchFamily="49" charset="-122"/>
                <a:ea typeface="楷体_GB2312" pitchFamily="49" charset="-122"/>
                <a:cs typeface="+mn-cs"/>
              </a:rPr>
              <a:t>方法中最优秀的特色组合成一个统一的方法。 </a:t>
            </a:r>
            <a:endParaRPr kumimoji="0" lang="zh-CN" altLang="en-US" sz="3200" b="1" kern="0" cap="none" spc="0" normalizeH="0" baseline="0" noProof="0">
              <a:solidFill>
                <a:srgbClr val="CC0000"/>
              </a:solidFill>
              <a:latin typeface="楷体_GB2312" pitchFamily="49" charset="-122"/>
              <a:ea typeface="楷体_GB2312" pitchFamily="49" charset="-122"/>
              <a:cs typeface="+mn-cs"/>
            </a:endParaRPr>
          </a:p>
          <a:p>
            <a:pPr marL="342900" marR="0" indent="-342900" defTabSz="914400" eaLnBrk="0" hangingPunct="0">
              <a:spcBef>
                <a:spcPct val="20000"/>
              </a:spcBef>
              <a:buClrTx/>
              <a:buSzTx/>
              <a:buFontTx/>
              <a:buChar char="•"/>
              <a:defRPr/>
            </a:pPr>
            <a:endParaRPr kumimoji="0" lang="en-US" altLang="zh-CN" sz="3200" b="1" kern="0" cap="none" spc="0" normalizeH="0" baseline="0" noProof="0">
              <a:latin typeface="楷体_GB2312" pitchFamily="49" charset="-122"/>
              <a:ea typeface="楷体_GB2312" pitchFamily="49" charset="-122"/>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a:spLocks noGrp="1"/>
          </p:cNvSpPr>
          <p:nvPr>
            <p:ph type="title"/>
          </p:nvPr>
        </p:nvSpPr>
        <p:spPr>
          <a:ln/>
        </p:spPr>
        <p:txBody>
          <a:bodyPr vert="horz" wrap="square" lIns="91440" tIns="45720" rIns="91440" bIns="45720" anchor="ctr" anchorCtr="0"/>
          <a:p>
            <a:pPr algn="l"/>
            <a:r>
              <a:rPr lang="en-US" altLang="zh-CN" sz="3600" b="1" dirty="0">
                <a:solidFill>
                  <a:srgbClr val="CC0000"/>
                </a:solidFill>
                <a:latin typeface="宋体" panose="02010600030101010101" pitchFamily="2" charset="-122"/>
                <a:ea typeface="宋体" panose="02010600030101010101" pitchFamily="2" charset="-122"/>
                <a:cs typeface="+mj-cs"/>
              </a:rPr>
              <a:t>UML</a:t>
            </a:r>
            <a:r>
              <a:rPr lang="zh-CN" altLang="en-US" sz="3600" b="1" dirty="0">
                <a:solidFill>
                  <a:srgbClr val="CC0000"/>
                </a:solidFill>
                <a:latin typeface="宋体" panose="02010600030101010101" pitchFamily="2" charset="-122"/>
                <a:ea typeface="宋体" panose="02010600030101010101" pitchFamily="2" charset="-122"/>
                <a:cs typeface="+mj-cs"/>
              </a:rPr>
              <a:t>的产生和发展</a:t>
            </a:r>
            <a:endParaRPr lang="zh-CN" altLang="en-US" sz="3600" b="1" dirty="0">
              <a:solidFill>
                <a:srgbClr val="CC0000"/>
              </a:solidFill>
              <a:latin typeface="宋体" panose="02010600030101010101" pitchFamily="2" charset="-122"/>
              <a:ea typeface="宋体" panose="02010600030101010101" pitchFamily="2" charset="-122"/>
              <a:cs typeface="+mj-cs"/>
            </a:endParaRPr>
          </a:p>
        </p:txBody>
      </p:sp>
      <p:sp>
        <p:nvSpPr>
          <p:cNvPr id="7" name="Rectangle 3"/>
          <p:cNvSpPr txBox="1">
            <a:spLocks noChangeArrowheads="1"/>
          </p:cNvSpPr>
          <p:nvPr/>
        </p:nvSpPr>
        <p:spPr bwMode="auto">
          <a:xfrm>
            <a:off x="457200" y="1268413"/>
            <a:ext cx="8507413" cy="5256213"/>
          </a:xfrm>
          <a:prstGeom prst="rect">
            <a:avLst/>
          </a:prstGeom>
          <a:noFill/>
          <a:ln w="9525">
            <a:noFill/>
            <a:miter lim="800000"/>
          </a:ln>
        </p:spPr>
        <p:txBody>
          <a:bodyPr/>
          <a:lstStyle/>
          <a:p>
            <a:pPr marL="342900" marR="0" indent="-342900" defTabSz="914400" eaLnBrk="0" hangingPunct="0">
              <a:lnSpc>
                <a:spcPct val="125000"/>
              </a:lnSpc>
              <a:spcBef>
                <a:spcPct val="20000"/>
              </a:spcBef>
              <a:buClr>
                <a:schemeClr val="accent2"/>
              </a:buClr>
              <a:buSzPct val="75000"/>
              <a:buFont typeface="Wingdings" panose="05000000000000000000" pitchFamily="2" charset="2"/>
              <a:buNone/>
              <a:defRPr/>
            </a:pPr>
            <a:r>
              <a:rPr kumimoji="0" lang="en-US" altLang="zh-CN" sz="2000" kern="0" cap="none" spc="0" normalizeH="0" baseline="0" noProof="0" dirty="0">
                <a:latin typeface="+mn-lt"/>
                <a:ea typeface="宋体" panose="02010600030101010101" pitchFamily="2" charset="-122"/>
                <a:cs typeface="+mn-cs"/>
              </a:rPr>
              <a:t>     UML(Unified Modeling Language)</a:t>
            </a:r>
            <a:r>
              <a:rPr kumimoji="0" lang="zh-CN" altLang="en-US" sz="2000" kern="0" cap="none" spc="0" normalizeH="0" baseline="0" noProof="0" dirty="0">
                <a:latin typeface="+mn-lt"/>
                <a:ea typeface="宋体" panose="02010600030101010101" pitchFamily="2" charset="-122"/>
                <a:cs typeface="+mn-cs"/>
              </a:rPr>
              <a:t>的概念于</a:t>
            </a:r>
            <a:r>
              <a:rPr kumimoji="0" lang="en-US" altLang="zh-CN" sz="2000" kern="0" cap="none" spc="0" normalizeH="0" baseline="0" noProof="0" dirty="0">
                <a:latin typeface="+mn-lt"/>
                <a:ea typeface="宋体" panose="02010600030101010101" pitchFamily="2" charset="-122"/>
                <a:cs typeface="+mn-cs"/>
              </a:rPr>
              <a:t>1996</a:t>
            </a:r>
            <a:r>
              <a:rPr kumimoji="0" lang="zh-CN" altLang="en-US" sz="2000" kern="0" cap="none" spc="0" normalizeH="0" baseline="0" noProof="0" dirty="0">
                <a:latin typeface="+mn-lt"/>
                <a:ea typeface="宋体" panose="02010600030101010101" pitchFamily="2" charset="-122"/>
                <a:cs typeface="+mn-cs"/>
              </a:rPr>
              <a:t>年由面向对象方法领域的三位著名专家</a:t>
            </a:r>
            <a:r>
              <a:rPr kumimoji="0" lang="en-US" altLang="zh-CN" sz="2000" kern="0" cap="none" spc="0" normalizeH="0" baseline="0" noProof="0" dirty="0">
                <a:latin typeface="+mn-lt"/>
                <a:ea typeface="宋体" panose="02010600030101010101" pitchFamily="2" charset="-122"/>
                <a:cs typeface="+mn-cs"/>
              </a:rPr>
              <a:t>Grady </a:t>
            </a:r>
            <a:r>
              <a:rPr kumimoji="0" lang="en-US" altLang="zh-CN" sz="2000" kern="0" cap="none" spc="0" normalizeH="0" baseline="0" noProof="0" dirty="0" err="1">
                <a:latin typeface="+mn-lt"/>
                <a:ea typeface="宋体" panose="02010600030101010101" pitchFamily="2" charset="-122"/>
                <a:cs typeface="+mn-cs"/>
              </a:rPr>
              <a:t>Booch</a:t>
            </a:r>
            <a:r>
              <a:rPr kumimoji="0" lang="zh-CN" altLang="en-US" sz="2000" kern="0" cap="none" spc="0" normalizeH="0" baseline="0" noProof="0" dirty="0">
                <a:latin typeface="+mn-lt"/>
                <a:ea typeface="宋体" panose="02010600030101010101" pitchFamily="2" charset="-122"/>
                <a:cs typeface="+mn-cs"/>
              </a:rPr>
              <a:t>，</a:t>
            </a:r>
            <a:r>
              <a:rPr kumimoji="0" lang="en-US" altLang="zh-CN" sz="2000" kern="0" cap="none" spc="0" normalizeH="0" baseline="0" noProof="0" dirty="0">
                <a:latin typeface="+mn-lt"/>
                <a:ea typeface="宋体" panose="02010600030101010101" pitchFamily="2" charset="-122"/>
                <a:cs typeface="+mn-cs"/>
              </a:rPr>
              <a:t>James </a:t>
            </a:r>
            <a:r>
              <a:rPr kumimoji="0" lang="en-US" altLang="zh-CN" sz="2000" kern="0" cap="none" spc="0" normalizeH="0" baseline="0" noProof="0" dirty="0" err="1">
                <a:latin typeface="+mn-lt"/>
                <a:ea typeface="宋体" panose="02010600030101010101" pitchFamily="2" charset="-122"/>
                <a:cs typeface="+mn-cs"/>
              </a:rPr>
              <a:t>Rumbaugh</a:t>
            </a:r>
            <a:r>
              <a:rPr kumimoji="0" lang="zh-CN" altLang="en-US" sz="2000" kern="0" cap="none" spc="0" normalizeH="0" baseline="0" noProof="0" dirty="0">
                <a:latin typeface="+mn-lt"/>
                <a:ea typeface="宋体" panose="02010600030101010101" pitchFamily="2" charset="-122"/>
                <a:cs typeface="+mn-cs"/>
              </a:rPr>
              <a:t>和</a:t>
            </a:r>
            <a:r>
              <a:rPr kumimoji="0" lang="en-US" altLang="zh-CN" sz="2000" kern="0" cap="none" spc="0" normalizeH="0" baseline="0" noProof="0" dirty="0" err="1">
                <a:latin typeface="+mn-lt"/>
                <a:ea typeface="宋体" panose="02010600030101010101" pitchFamily="2" charset="-122"/>
                <a:cs typeface="+mn-cs"/>
              </a:rPr>
              <a:t>Ivar</a:t>
            </a:r>
            <a:r>
              <a:rPr kumimoji="0" lang="en-US" altLang="zh-CN" sz="2000" kern="0" cap="none" spc="0" normalizeH="0" baseline="0" noProof="0" dirty="0">
                <a:latin typeface="+mn-lt"/>
                <a:ea typeface="宋体" panose="02010600030101010101" pitchFamily="2" charset="-122"/>
                <a:cs typeface="+mn-cs"/>
              </a:rPr>
              <a:t> Jacobson</a:t>
            </a:r>
            <a:r>
              <a:rPr kumimoji="0" lang="zh-CN" altLang="en-US" sz="2000" kern="0" cap="none" spc="0" normalizeH="0" baseline="0" noProof="0" dirty="0">
                <a:latin typeface="+mn-lt"/>
                <a:ea typeface="宋体" panose="02010600030101010101" pitchFamily="2" charset="-122"/>
                <a:cs typeface="+mn-cs"/>
              </a:rPr>
              <a:t>提出的。</a:t>
            </a:r>
            <a:endParaRPr kumimoji="0" lang="zh-CN" altLang="en-US" sz="2000" kern="0" cap="none" spc="0" normalizeH="0" baseline="0" noProof="0" dirty="0">
              <a:latin typeface="+mn-lt"/>
              <a:ea typeface="宋体" panose="02010600030101010101" pitchFamily="2" charset="-122"/>
              <a:cs typeface="+mn-cs"/>
            </a:endParaRPr>
          </a:p>
          <a:p>
            <a:pPr marL="342900" marR="0" indent="-342900" defTabSz="914400" eaLnBrk="0" hangingPunct="0">
              <a:lnSpc>
                <a:spcPct val="135000"/>
              </a:lnSpc>
              <a:spcBef>
                <a:spcPct val="20000"/>
              </a:spcBef>
              <a:buClrTx/>
              <a:buSzTx/>
              <a:buFontTx/>
              <a:buChar char="•"/>
              <a:defRPr/>
            </a:pPr>
            <a:r>
              <a:rPr kumimoji="0" lang="en-US" altLang="zh-CN" sz="2000" kern="0" cap="none" spc="0" normalizeH="0" baseline="0" noProof="0" dirty="0">
                <a:latin typeface="+mn-lt"/>
                <a:ea typeface="宋体" panose="02010600030101010101" pitchFamily="2" charset="-122"/>
                <a:cs typeface="+mn-cs"/>
              </a:rPr>
              <a:t>1996</a:t>
            </a:r>
            <a:r>
              <a:rPr kumimoji="0" lang="zh-CN" altLang="en-US" sz="2000" kern="0" cap="none" spc="0" normalizeH="0" baseline="0" noProof="0" dirty="0">
                <a:latin typeface="+mn-lt"/>
                <a:ea typeface="宋体" panose="02010600030101010101" pitchFamily="2" charset="-122"/>
                <a:cs typeface="+mn-cs"/>
              </a:rPr>
              <a:t>年</a:t>
            </a:r>
            <a:r>
              <a:rPr kumimoji="0" lang="en-US" altLang="zh-CN" sz="2000" kern="0" cap="none" spc="0" normalizeH="0" baseline="0" noProof="0" dirty="0">
                <a:latin typeface="+mn-lt"/>
                <a:ea typeface="宋体" panose="02010600030101010101" pitchFamily="2" charset="-122"/>
                <a:cs typeface="+mn-cs"/>
              </a:rPr>
              <a:t>6</a:t>
            </a:r>
            <a:r>
              <a:rPr kumimoji="0" lang="zh-CN" altLang="en-US" sz="2000" kern="0" cap="none" spc="0" normalizeH="0" baseline="0" noProof="0" dirty="0">
                <a:latin typeface="+mn-lt"/>
                <a:ea typeface="宋体" panose="02010600030101010101" pitchFamily="2" charset="-122"/>
                <a:cs typeface="+mn-cs"/>
              </a:rPr>
              <a:t>月和</a:t>
            </a:r>
            <a:r>
              <a:rPr kumimoji="0" lang="en-US" altLang="zh-CN" sz="2000" kern="0" cap="none" spc="0" normalizeH="0" baseline="0" noProof="0" dirty="0">
                <a:latin typeface="+mn-lt"/>
                <a:ea typeface="宋体" panose="02010600030101010101" pitchFamily="2" charset="-122"/>
                <a:cs typeface="+mn-cs"/>
              </a:rPr>
              <a:t>10</a:t>
            </a:r>
            <a:r>
              <a:rPr kumimoji="0" lang="zh-CN" altLang="en-US" sz="2000" kern="0" cap="none" spc="0" normalizeH="0" baseline="0" noProof="0" dirty="0">
                <a:latin typeface="+mn-lt"/>
                <a:ea typeface="宋体" panose="02010600030101010101" pitchFamily="2" charset="-122"/>
                <a:cs typeface="+mn-cs"/>
              </a:rPr>
              <a:t>月分别发布了</a:t>
            </a:r>
            <a:r>
              <a:rPr kumimoji="0" lang="en-US" altLang="zh-CN" sz="2000" kern="0" cap="none" spc="0" normalizeH="0" baseline="0" noProof="0" dirty="0">
                <a:latin typeface="+mn-lt"/>
                <a:ea typeface="宋体" panose="02010600030101010101" pitchFamily="2" charset="-122"/>
                <a:cs typeface="+mn-cs"/>
              </a:rPr>
              <a:t>UML0.9, UML0.91</a:t>
            </a:r>
            <a:endParaRPr kumimoji="0" lang="zh-CN" altLang="en-US" sz="2000" kern="0" cap="none" spc="0" normalizeH="0" baseline="0" noProof="0" dirty="0">
              <a:latin typeface="+mn-lt"/>
              <a:ea typeface="宋体" panose="02010600030101010101" pitchFamily="2" charset="-122"/>
              <a:cs typeface="+mn-cs"/>
            </a:endParaRPr>
          </a:p>
          <a:p>
            <a:pPr marL="342900" marR="0" indent="-342900" defTabSz="914400" eaLnBrk="0" hangingPunct="0">
              <a:lnSpc>
                <a:spcPct val="135000"/>
              </a:lnSpc>
              <a:spcBef>
                <a:spcPct val="20000"/>
              </a:spcBef>
              <a:buClrTx/>
              <a:buSzTx/>
              <a:buFontTx/>
              <a:buChar char="•"/>
              <a:defRPr/>
            </a:pPr>
            <a:r>
              <a:rPr kumimoji="0" lang="en-US" altLang="zh-CN" sz="2000" kern="0" cap="none" spc="0" normalizeH="0" baseline="0" noProof="0" dirty="0">
                <a:latin typeface="+mn-lt"/>
                <a:ea typeface="宋体" panose="02010600030101010101" pitchFamily="2" charset="-122"/>
                <a:cs typeface="+mn-cs"/>
              </a:rPr>
              <a:t>1997</a:t>
            </a:r>
            <a:r>
              <a:rPr kumimoji="0" lang="zh-CN" altLang="en-US" sz="2000" kern="0" cap="none" spc="0" normalizeH="0" baseline="0" noProof="0" dirty="0">
                <a:latin typeface="+mn-lt"/>
                <a:ea typeface="宋体" panose="02010600030101010101" pitchFamily="2" charset="-122"/>
                <a:cs typeface="+mn-cs"/>
              </a:rPr>
              <a:t>年</a:t>
            </a:r>
            <a:r>
              <a:rPr kumimoji="0" lang="en-US" altLang="zh-CN" sz="2000" kern="0" cap="none" spc="0" normalizeH="0" baseline="0" noProof="0" dirty="0">
                <a:latin typeface="+mn-lt"/>
                <a:ea typeface="宋体" panose="02010600030101010101" pitchFamily="2" charset="-122"/>
                <a:cs typeface="+mn-cs"/>
              </a:rPr>
              <a:t>1</a:t>
            </a:r>
            <a:r>
              <a:rPr kumimoji="0" lang="zh-CN" altLang="en-US" sz="2000" kern="0" cap="none" spc="0" normalizeH="0" baseline="0" noProof="0" dirty="0">
                <a:latin typeface="+mn-lt"/>
                <a:ea typeface="宋体" panose="02010600030101010101" pitchFamily="2" charset="-122"/>
                <a:cs typeface="+mn-cs"/>
              </a:rPr>
              <a:t>月，</a:t>
            </a:r>
            <a:r>
              <a:rPr kumimoji="0" lang="en-US" altLang="zh-CN" sz="2000" kern="0" cap="none" spc="0" normalizeH="0" baseline="0" noProof="0" dirty="0">
                <a:latin typeface="+mn-lt"/>
                <a:ea typeface="宋体" panose="02010600030101010101" pitchFamily="2" charset="-122"/>
                <a:cs typeface="+mn-cs"/>
              </a:rPr>
              <a:t>UML1.0</a:t>
            </a:r>
            <a:r>
              <a:rPr kumimoji="0" lang="zh-CN" altLang="en-US" sz="2000" kern="0" cap="none" spc="0" normalizeH="0" baseline="0" noProof="0" dirty="0">
                <a:latin typeface="+mn-lt"/>
                <a:ea typeface="宋体" panose="02010600030101010101" pitchFamily="2" charset="-122"/>
                <a:cs typeface="+mn-cs"/>
              </a:rPr>
              <a:t>被提交给对象管理组织</a:t>
            </a:r>
            <a:r>
              <a:rPr kumimoji="0" lang="en-US" altLang="zh-CN" sz="2000" kern="0" cap="none" spc="0" normalizeH="0" baseline="0" noProof="0" dirty="0">
                <a:latin typeface="+mn-lt"/>
                <a:ea typeface="宋体" panose="02010600030101010101" pitchFamily="2" charset="-122"/>
                <a:cs typeface="+mn-cs"/>
              </a:rPr>
              <a:t>OMG</a:t>
            </a:r>
            <a:endParaRPr kumimoji="0" lang="zh-CN" altLang="en-US" sz="2000" kern="0" cap="none" spc="0" normalizeH="0" baseline="0" noProof="0" dirty="0">
              <a:latin typeface="+mn-lt"/>
              <a:ea typeface="宋体" panose="02010600030101010101" pitchFamily="2" charset="-122"/>
              <a:cs typeface="+mn-cs"/>
            </a:endParaRPr>
          </a:p>
          <a:p>
            <a:pPr marL="342900" marR="0" indent="-342900" defTabSz="914400" eaLnBrk="0" hangingPunct="0">
              <a:lnSpc>
                <a:spcPct val="135000"/>
              </a:lnSpc>
              <a:spcBef>
                <a:spcPct val="20000"/>
              </a:spcBef>
              <a:buClrTx/>
              <a:buSzTx/>
              <a:buFontTx/>
              <a:buChar char="•"/>
              <a:defRPr/>
            </a:pPr>
            <a:r>
              <a:rPr kumimoji="0" lang="en-US" altLang="zh-CN" sz="2000" kern="0" cap="none" spc="0" normalizeH="0" baseline="0" noProof="0" dirty="0">
                <a:latin typeface="+mn-lt"/>
                <a:ea typeface="宋体" panose="02010600030101010101" pitchFamily="2" charset="-122"/>
                <a:cs typeface="+mn-cs"/>
              </a:rPr>
              <a:t>1997</a:t>
            </a:r>
            <a:r>
              <a:rPr kumimoji="0" lang="zh-CN" altLang="en-US" sz="2000" kern="0" cap="none" spc="0" normalizeH="0" baseline="0" noProof="0" dirty="0">
                <a:latin typeface="+mn-lt"/>
                <a:ea typeface="宋体" panose="02010600030101010101" pitchFamily="2" charset="-122"/>
                <a:cs typeface="+mn-cs"/>
              </a:rPr>
              <a:t>年</a:t>
            </a:r>
            <a:r>
              <a:rPr kumimoji="0" lang="en-US" altLang="zh-CN" sz="2000" kern="0" cap="none" spc="0" normalizeH="0" baseline="0" noProof="0" dirty="0">
                <a:latin typeface="+mn-lt"/>
                <a:ea typeface="宋体" panose="02010600030101010101" pitchFamily="2" charset="-122"/>
                <a:cs typeface="+mn-cs"/>
              </a:rPr>
              <a:t>9</a:t>
            </a:r>
            <a:r>
              <a:rPr kumimoji="0" lang="zh-CN" altLang="en-US" sz="2000" kern="0" cap="none" spc="0" normalizeH="0" baseline="0" noProof="0" dirty="0">
                <a:latin typeface="+mn-lt"/>
                <a:ea typeface="宋体" panose="02010600030101010101" pitchFamily="2" charset="-122"/>
                <a:cs typeface="+mn-cs"/>
              </a:rPr>
              <a:t>月，提交</a:t>
            </a:r>
            <a:r>
              <a:rPr kumimoji="0" lang="en-US" altLang="zh-CN" sz="2000" kern="0" cap="none" spc="0" normalizeH="0" baseline="0" noProof="0" dirty="0">
                <a:latin typeface="+mn-lt"/>
                <a:ea typeface="宋体" panose="02010600030101010101" pitchFamily="2" charset="-122"/>
                <a:cs typeface="+mn-cs"/>
              </a:rPr>
              <a:t>UML1.1</a:t>
            </a:r>
            <a:r>
              <a:rPr kumimoji="0" lang="zh-CN" altLang="en-US" sz="2000" kern="0" cap="none" spc="0" normalizeH="0" baseline="0" noProof="0" dirty="0">
                <a:latin typeface="+mn-lt"/>
                <a:ea typeface="宋体" panose="02010600030101010101" pitchFamily="2" charset="-122"/>
                <a:cs typeface="+mn-cs"/>
              </a:rPr>
              <a:t>，</a:t>
            </a:r>
            <a:r>
              <a:rPr kumimoji="0" lang="en-US" altLang="zh-CN" sz="2000" kern="0" cap="none" spc="0" normalizeH="0" baseline="0" noProof="0" dirty="0">
                <a:latin typeface="+mn-lt"/>
                <a:ea typeface="宋体" panose="02010600030101010101" pitchFamily="2" charset="-122"/>
                <a:cs typeface="+mn-cs"/>
              </a:rPr>
              <a:t>1997</a:t>
            </a:r>
            <a:r>
              <a:rPr kumimoji="0" lang="zh-CN" altLang="en-US" sz="2000" kern="0" cap="none" spc="0" normalizeH="0" baseline="0" noProof="0" dirty="0">
                <a:latin typeface="+mn-lt"/>
                <a:ea typeface="宋体" panose="02010600030101010101" pitchFamily="2" charset="-122"/>
                <a:cs typeface="+mn-cs"/>
              </a:rPr>
              <a:t>年</a:t>
            </a:r>
            <a:r>
              <a:rPr kumimoji="0" lang="en-US" altLang="zh-CN" sz="2000" kern="0" cap="none" spc="0" normalizeH="0" baseline="0" noProof="0" dirty="0">
                <a:latin typeface="+mn-lt"/>
                <a:ea typeface="宋体" panose="02010600030101010101" pitchFamily="2" charset="-122"/>
                <a:cs typeface="+mn-cs"/>
              </a:rPr>
              <a:t>11</a:t>
            </a:r>
            <a:r>
              <a:rPr kumimoji="0" lang="zh-CN" altLang="en-US" sz="2000" kern="0" cap="none" spc="0" normalizeH="0" baseline="0" noProof="0" dirty="0">
                <a:latin typeface="+mn-lt"/>
                <a:ea typeface="宋体" panose="02010600030101010101" pitchFamily="2" charset="-122"/>
                <a:cs typeface="+mn-cs"/>
              </a:rPr>
              <a:t>月被</a:t>
            </a:r>
            <a:r>
              <a:rPr kumimoji="0" lang="en-US" altLang="zh-CN" sz="2000" kern="0" cap="none" spc="0" normalizeH="0" baseline="0" noProof="0" dirty="0">
                <a:latin typeface="+mn-lt"/>
                <a:ea typeface="宋体" panose="02010600030101010101" pitchFamily="2" charset="-122"/>
                <a:cs typeface="+mn-cs"/>
              </a:rPr>
              <a:t>OMG</a:t>
            </a:r>
            <a:r>
              <a:rPr kumimoji="0" lang="zh-CN" altLang="en-US" sz="2000" kern="0" cap="none" spc="0" normalizeH="0" baseline="0" noProof="0" dirty="0">
                <a:latin typeface="+mn-lt"/>
                <a:ea typeface="宋体" panose="02010600030101010101" pitchFamily="2" charset="-122"/>
                <a:cs typeface="+mn-cs"/>
              </a:rPr>
              <a:t>采纳作为基于面向对象技术的标准建模语言</a:t>
            </a:r>
            <a:endParaRPr kumimoji="0" lang="zh-CN" altLang="en-US" sz="2000" kern="0" cap="none" spc="0" normalizeH="0" baseline="0" noProof="0" dirty="0">
              <a:latin typeface="+mn-lt"/>
              <a:ea typeface="宋体" panose="02010600030101010101" pitchFamily="2" charset="-122"/>
              <a:cs typeface="+mn-cs"/>
            </a:endParaRPr>
          </a:p>
          <a:p>
            <a:pPr marL="342900" marR="0" indent="-342900" defTabSz="914400" eaLnBrk="0" hangingPunct="0">
              <a:lnSpc>
                <a:spcPct val="135000"/>
              </a:lnSpc>
              <a:spcBef>
                <a:spcPct val="20000"/>
              </a:spcBef>
              <a:buClrTx/>
              <a:buSzTx/>
              <a:buFontTx/>
              <a:buChar char="•"/>
              <a:defRPr/>
            </a:pPr>
            <a:r>
              <a:rPr kumimoji="0" lang="en-US" altLang="zh-CN" sz="2000" kern="0" cap="none" spc="0" normalizeH="0" baseline="0" noProof="0" dirty="0">
                <a:latin typeface="+mn-lt"/>
                <a:ea typeface="宋体" panose="02010600030101010101" pitchFamily="2" charset="-122"/>
                <a:cs typeface="+mn-cs"/>
              </a:rPr>
              <a:t>1998</a:t>
            </a:r>
            <a:r>
              <a:rPr kumimoji="0" lang="zh-CN" altLang="en-US" sz="2000" kern="0" cap="none" spc="0" normalizeH="0" baseline="0" noProof="0" dirty="0">
                <a:latin typeface="+mn-lt"/>
                <a:ea typeface="宋体" panose="02010600030101010101" pitchFamily="2" charset="-122"/>
                <a:cs typeface="+mn-cs"/>
              </a:rPr>
              <a:t>、</a:t>
            </a:r>
            <a:r>
              <a:rPr kumimoji="0" lang="en-US" altLang="zh-CN" sz="2000" kern="0" cap="none" spc="0" normalizeH="0" baseline="0" noProof="0" dirty="0">
                <a:latin typeface="+mn-lt"/>
                <a:ea typeface="宋体" panose="02010600030101010101" pitchFamily="2" charset="-122"/>
                <a:cs typeface="+mn-cs"/>
              </a:rPr>
              <a:t>2000</a:t>
            </a:r>
            <a:r>
              <a:rPr kumimoji="0" lang="zh-CN" altLang="en-US" sz="2000" kern="0" cap="none" spc="0" normalizeH="0" baseline="0" noProof="0" dirty="0">
                <a:latin typeface="+mn-lt"/>
                <a:ea typeface="宋体" panose="02010600030101010101" pitchFamily="2" charset="-122"/>
                <a:cs typeface="+mn-cs"/>
              </a:rPr>
              <a:t>、</a:t>
            </a:r>
            <a:r>
              <a:rPr kumimoji="0" lang="en-US" altLang="zh-CN" sz="2000" kern="0" cap="none" spc="0" normalizeH="0" baseline="0" noProof="0" dirty="0">
                <a:latin typeface="+mn-lt"/>
                <a:ea typeface="宋体" panose="02010600030101010101" pitchFamily="2" charset="-122"/>
                <a:cs typeface="+mn-cs"/>
              </a:rPr>
              <a:t>2001</a:t>
            </a:r>
            <a:r>
              <a:rPr kumimoji="0" lang="zh-CN" altLang="en-US" sz="2000" kern="0" cap="none" spc="0" normalizeH="0" baseline="0" noProof="0" dirty="0">
                <a:latin typeface="+mn-lt"/>
                <a:ea typeface="宋体" panose="02010600030101010101" pitchFamily="2" charset="-122"/>
                <a:cs typeface="+mn-cs"/>
              </a:rPr>
              <a:t>、</a:t>
            </a:r>
            <a:r>
              <a:rPr kumimoji="0" lang="en-US" altLang="zh-CN" sz="2000" kern="0" cap="none" spc="0" normalizeH="0" baseline="0" noProof="0" dirty="0">
                <a:latin typeface="+mn-lt"/>
                <a:ea typeface="宋体" panose="02010600030101010101" pitchFamily="2" charset="-122"/>
                <a:cs typeface="+mn-cs"/>
              </a:rPr>
              <a:t>2003</a:t>
            </a:r>
            <a:r>
              <a:rPr kumimoji="0" lang="zh-CN" altLang="en-US" sz="2000" kern="0" cap="none" spc="0" normalizeH="0" baseline="0" noProof="0" dirty="0">
                <a:latin typeface="+mn-lt"/>
                <a:ea typeface="宋体" panose="02010600030101010101" pitchFamily="2" charset="-122"/>
                <a:cs typeface="+mn-cs"/>
              </a:rPr>
              <a:t>、</a:t>
            </a:r>
            <a:r>
              <a:rPr kumimoji="0" lang="en-US" altLang="zh-CN" sz="2000" kern="0" cap="none" spc="0" normalizeH="0" baseline="0" noProof="0" dirty="0">
                <a:latin typeface="+mn-lt"/>
                <a:ea typeface="宋体" panose="02010600030101010101" pitchFamily="2" charset="-122"/>
                <a:cs typeface="+mn-cs"/>
              </a:rPr>
              <a:t>2005</a:t>
            </a:r>
            <a:r>
              <a:rPr kumimoji="0" lang="zh-CN" altLang="en-US" sz="2000" kern="0" cap="none" spc="0" normalizeH="0" baseline="0" noProof="0" dirty="0">
                <a:latin typeface="+mn-lt"/>
                <a:ea typeface="宋体" panose="02010600030101010101" pitchFamily="2" charset="-122"/>
                <a:cs typeface="+mn-cs"/>
              </a:rPr>
              <a:t>年分别发布了</a:t>
            </a:r>
            <a:r>
              <a:rPr kumimoji="0" lang="en-US" altLang="zh-CN" sz="2000" kern="0" cap="none" spc="0" normalizeH="0" baseline="0" noProof="0" dirty="0">
                <a:latin typeface="+mn-lt"/>
                <a:ea typeface="宋体" panose="02010600030101010101" pitchFamily="2" charset="-122"/>
                <a:cs typeface="+mn-cs"/>
              </a:rPr>
              <a:t>UML1.2</a:t>
            </a:r>
            <a:r>
              <a:rPr kumimoji="0" lang="zh-CN" altLang="en-US" sz="2000" kern="0" cap="none" spc="0" normalizeH="0" baseline="0" noProof="0" dirty="0">
                <a:latin typeface="+mn-lt"/>
                <a:ea typeface="宋体" panose="02010600030101010101" pitchFamily="2" charset="-122"/>
                <a:cs typeface="+mn-cs"/>
              </a:rPr>
              <a:t>、</a:t>
            </a:r>
            <a:r>
              <a:rPr kumimoji="0" lang="en-US" altLang="zh-CN" sz="2000" kern="0" cap="none" spc="0" normalizeH="0" baseline="0" noProof="0" dirty="0">
                <a:latin typeface="+mn-lt"/>
                <a:ea typeface="宋体" panose="02010600030101010101" pitchFamily="2" charset="-122"/>
                <a:cs typeface="+mn-cs"/>
              </a:rPr>
              <a:t>UML1.3</a:t>
            </a:r>
            <a:r>
              <a:rPr kumimoji="0" lang="zh-CN" altLang="en-US" sz="2000" kern="0" cap="none" spc="0" normalizeH="0" baseline="0" noProof="0" dirty="0">
                <a:latin typeface="+mn-lt"/>
                <a:ea typeface="宋体" panose="02010600030101010101" pitchFamily="2" charset="-122"/>
                <a:cs typeface="+mn-cs"/>
              </a:rPr>
              <a:t>、</a:t>
            </a:r>
            <a:r>
              <a:rPr kumimoji="0" lang="en-US" altLang="zh-CN" sz="2000" kern="0" cap="none" spc="0" normalizeH="0" baseline="0" noProof="0" dirty="0">
                <a:latin typeface="+mn-lt"/>
                <a:ea typeface="宋体" panose="02010600030101010101" pitchFamily="2" charset="-122"/>
                <a:cs typeface="+mn-cs"/>
              </a:rPr>
              <a:t>UML1.4</a:t>
            </a:r>
            <a:r>
              <a:rPr kumimoji="0" lang="zh-CN" altLang="en-US" sz="2000" kern="0" cap="none" spc="0" normalizeH="0" baseline="0" noProof="0" dirty="0">
                <a:latin typeface="+mn-lt"/>
                <a:ea typeface="宋体" panose="02010600030101010101" pitchFamily="2" charset="-122"/>
                <a:cs typeface="+mn-cs"/>
              </a:rPr>
              <a:t>、 </a:t>
            </a:r>
            <a:r>
              <a:rPr kumimoji="0" lang="en-US" altLang="zh-CN" sz="2000" kern="0" cap="none" spc="0" normalizeH="0" baseline="0" noProof="0" dirty="0">
                <a:latin typeface="+mn-lt"/>
                <a:ea typeface="宋体" panose="02010600030101010101" pitchFamily="2" charset="-122"/>
                <a:cs typeface="+mn-cs"/>
              </a:rPr>
              <a:t>UML1.5</a:t>
            </a:r>
            <a:r>
              <a:rPr kumimoji="0" lang="zh-CN" altLang="en-US" sz="2000" kern="0" cap="none" spc="0" normalizeH="0" baseline="0" noProof="0" dirty="0">
                <a:latin typeface="+mn-lt"/>
                <a:ea typeface="宋体" panose="02010600030101010101" pitchFamily="2" charset="-122"/>
                <a:cs typeface="+mn-cs"/>
              </a:rPr>
              <a:t>、 </a:t>
            </a:r>
            <a:r>
              <a:rPr kumimoji="0" lang="en-US" altLang="zh-CN" sz="2000" kern="0" cap="none" spc="0" normalizeH="0" baseline="0" noProof="0" dirty="0">
                <a:latin typeface="+mn-lt"/>
                <a:ea typeface="宋体" panose="02010600030101010101" pitchFamily="2" charset="-122"/>
                <a:cs typeface="+mn-cs"/>
              </a:rPr>
              <a:t>UML2.0</a:t>
            </a:r>
            <a:endParaRPr kumimoji="0" lang="zh-CN" altLang="en-US" sz="2000" kern="0" cap="none" spc="0" normalizeH="0" baseline="0" noProof="0" dirty="0">
              <a:latin typeface="+mn-lt"/>
              <a:ea typeface="宋体" panose="02010600030101010101" pitchFamily="2" charset="-122"/>
              <a:cs typeface="+mn-cs"/>
            </a:endParaRPr>
          </a:p>
          <a:p>
            <a:pPr marL="342900" marR="0" indent="-342900" defTabSz="914400" eaLnBrk="0" hangingPunct="0">
              <a:lnSpc>
                <a:spcPct val="135000"/>
              </a:lnSpc>
              <a:spcBef>
                <a:spcPct val="20000"/>
              </a:spcBef>
              <a:buClrTx/>
              <a:buSzTx/>
              <a:buFontTx/>
              <a:buChar char="•"/>
              <a:defRPr/>
            </a:pPr>
            <a:r>
              <a:rPr kumimoji="0" lang="en-US" altLang="zh-CN" sz="2000" kern="0" cap="none" spc="0" normalizeH="0" baseline="0" noProof="0" dirty="0">
                <a:latin typeface="+mn-lt"/>
                <a:ea typeface="宋体" panose="02010600030101010101" pitchFamily="2" charset="-122"/>
                <a:cs typeface="+mn-cs"/>
              </a:rPr>
              <a:t>2011</a:t>
            </a:r>
            <a:r>
              <a:rPr kumimoji="0" lang="zh-CN" altLang="en-US" sz="2000" kern="0" cap="none" spc="0" normalizeH="0" baseline="0" noProof="0" dirty="0">
                <a:latin typeface="+mn-lt"/>
                <a:ea typeface="宋体" panose="02010600030101010101" pitchFamily="2" charset="-122"/>
                <a:cs typeface="+mn-cs"/>
              </a:rPr>
              <a:t>年发布了</a:t>
            </a:r>
            <a:r>
              <a:rPr kumimoji="0" lang="en-US" altLang="zh-CN" sz="2000" kern="0" cap="none" spc="0" normalizeH="0" baseline="0" noProof="0" dirty="0">
                <a:latin typeface="+mn-lt"/>
                <a:ea typeface="宋体" panose="02010600030101010101" pitchFamily="2" charset="-122"/>
                <a:cs typeface="+mn-cs"/>
              </a:rPr>
              <a:t>UML2.4</a:t>
            </a:r>
            <a:r>
              <a:rPr kumimoji="0" lang="zh-CN" altLang="en-US" sz="2000" kern="0" cap="none" spc="0" normalizeH="0" baseline="0" noProof="0" dirty="0">
                <a:latin typeface="+mn-lt"/>
                <a:ea typeface="宋体" panose="02010600030101010101" pitchFamily="2" charset="-122"/>
                <a:cs typeface="+mn-cs"/>
              </a:rPr>
              <a:t>，</a:t>
            </a:r>
            <a:r>
              <a:rPr kumimoji="0" lang="en-US" altLang="zh-CN" sz="2000" kern="0" cap="none" spc="0" normalizeH="0" baseline="0" noProof="0" dirty="0">
                <a:latin typeface="+mn-lt"/>
                <a:ea typeface="宋体" panose="02010600030101010101" pitchFamily="2" charset="-122"/>
                <a:cs typeface="+mn-cs"/>
              </a:rPr>
              <a:t>UML2.4.1</a:t>
            </a:r>
            <a:endParaRPr kumimoji="0" lang="zh-CN" altLang="en-US" sz="2000" kern="0" cap="none" spc="0" normalizeH="0" baseline="0" noProof="0" dirty="0">
              <a:latin typeface="+mn-lt"/>
              <a:ea typeface="宋体" panose="02010600030101010101" pitchFamily="2" charset="-122"/>
              <a:cs typeface="+mn-cs"/>
            </a:endParaRPr>
          </a:p>
          <a:p>
            <a:pPr marL="342900" marR="0" indent="-342900" defTabSz="914400" eaLnBrk="0" hangingPunct="0">
              <a:lnSpc>
                <a:spcPct val="135000"/>
              </a:lnSpc>
              <a:spcBef>
                <a:spcPct val="20000"/>
              </a:spcBef>
              <a:buClrTx/>
              <a:buSzTx/>
              <a:buFontTx/>
              <a:buChar char="•"/>
              <a:defRPr/>
            </a:pPr>
            <a:r>
              <a:rPr kumimoji="0" lang="en-US" altLang="zh-CN" sz="2000" kern="0" cap="none" spc="0" normalizeH="0" baseline="0" noProof="0" dirty="0">
                <a:latin typeface="+mn-lt"/>
                <a:ea typeface="宋体" panose="02010600030101010101" pitchFamily="2" charset="-122"/>
                <a:cs typeface="+mn-cs"/>
              </a:rPr>
              <a:t>2013</a:t>
            </a:r>
            <a:r>
              <a:rPr kumimoji="0" lang="zh-CN" altLang="en-US" sz="2000" kern="0" cap="none" spc="0" normalizeH="0" baseline="0" noProof="0" dirty="0">
                <a:latin typeface="+mn-lt"/>
                <a:ea typeface="宋体" panose="02010600030101010101" pitchFamily="2" charset="-122"/>
                <a:cs typeface="+mn-cs"/>
              </a:rPr>
              <a:t>年发布了</a:t>
            </a:r>
            <a:r>
              <a:rPr kumimoji="0" lang="en-US" altLang="zh-CN" sz="2000" kern="0" cap="none" spc="0" normalizeH="0" baseline="0" noProof="0" dirty="0">
                <a:latin typeface="+mn-lt"/>
                <a:ea typeface="宋体" panose="02010600030101010101" pitchFamily="2" charset="-122"/>
                <a:cs typeface="+mn-cs"/>
              </a:rPr>
              <a:t>UML2.5</a:t>
            </a:r>
            <a:endParaRPr kumimoji="0" lang="en-US" altLang="zh-CN" sz="2000" kern="0" cap="none" spc="0" normalizeH="0" baseline="0" noProof="0" dirty="0">
              <a:latin typeface="+mn-lt"/>
              <a:ea typeface="宋体" panose="02010600030101010101" pitchFamily="2" charset="-122"/>
              <a:cs typeface="+mn-cs"/>
            </a:endParaRPr>
          </a:p>
          <a:p>
            <a:pPr marL="342900" marR="0" indent="-342900" defTabSz="914400" eaLnBrk="0" hangingPunct="0">
              <a:lnSpc>
                <a:spcPct val="80000"/>
              </a:lnSpc>
              <a:spcBef>
                <a:spcPct val="20000"/>
              </a:spcBef>
              <a:buClrTx/>
              <a:buSzTx/>
              <a:buFontTx/>
              <a:buChar char="•"/>
              <a:defRPr/>
            </a:pPr>
            <a:endParaRPr kumimoji="0" lang="en-US" altLang="zh-CN" sz="2000" b="1" kern="0" cap="none" spc="0" normalizeH="0" baseline="0" noProof="0" dirty="0">
              <a:latin typeface="+mn-lt"/>
              <a:ea typeface="宋体" panose="02010600030101010101" pitchFamily="2" charset="-122"/>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22" name="Picture 2"/>
          <p:cNvPicPr>
            <a:picLocks noChangeAspect="1"/>
          </p:cNvPicPr>
          <p:nvPr/>
        </p:nvPicPr>
        <p:blipFill>
          <a:blip r:embed="rId1"/>
          <a:stretch>
            <a:fillRect/>
          </a:stretch>
        </p:blipFill>
        <p:spPr>
          <a:xfrm>
            <a:off x="450850" y="1341120"/>
            <a:ext cx="8229600" cy="4526280"/>
          </a:xfrm>
          <a:prstGeom prst="rect">
            <a:avLst/>
          </a:prstGeom>
          <a:noFill/>
          <a:ln w="9525">
            <a:noFill/>
          </a:ln>
        </p:spPr>
      </p:pic>
      <p:sp>
        <p:nvSpPr>
          <p:cNvPr id="30723" name="Rectangle 3"/>
          <p:cNvSpPr/>
          <p:nvPr/>
        </p:nvSpPr>
        <p:spPr>
          <a:xfrm>
            <a:off x="450850" y="260350"/>
            <a:ext cx="8229600" cy="792163"/>
          </a:xfrm>
          <a:prstGeom prst="rect">
            <a:avLst/>
          </a:prstGeom>
          <a:noFill/>
          <a:ln w="9525">
            <a:noFill/>
          </a:ln>
        </p:spPr>
        <p:txBody>
          <a:bodyPr anchor="ctr" anchorCtr="0"/>
          <a:p>
            <a:r>
              <a:rPr lang="en-US" altLang="zh-CN" sz="3600" b="1" dirty="0">
                <a:solidFill>
                  <a:srgbClr val="CC0000"/>
                </a:solidFill>
                <a:latin typeface="宋体" panose="02010600030101010101" pitchFamily="2" charset="-122"/>
              </a:rPr>
              <a:t>UML</a:t>
            </a:r>
            <a:r>
              <a:rPr lang="zh-CN" altLang="en-US" sz="3600" b="1" dirty="0">
                <a:solidFill>
                  <a:srgbClr val="CC0000"/>
                </a:solidFill>
                <a:latin typeface="宋体" panose="02010600030101010101" pitchFamily="2" charset="-122"/>
              </a:rPr>
              <a:t>的产生和发展</a:t>
            </a:r>
            <a:endParaRPr lang="zh-CN" altLang="en-US" sz="3600" b="1" dirty="0">
              <a:solidFill>
                <a:srgbClr val="CC0000"/>
              </a:solidFill>
              <a:latin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Text Box 2"/>
          <p:cNvSpPr txBox="1"/>
          <p:nvPr/>
        </p:nvSpPr>
        <p:spPr>
          <a:xfrm>
            <a:off x="450533" y="1196658"/>
            <a:ext cx="8305800" cy="5196840"/>
          </a:xfrm>
          <a:prstGeom prst="rect">
            <a:avLst/>
          </a:prstGeom>
          <a:noFill/>
          <a:ln w="9525">
            <a:noFill/>
          </a:ln>
        </p:spPr>
        <p:txBody>
          <a:bodyPr>
            <a:spAutoFit/>
          </a:bodyPr>
          <a:p>
            <a:pPr>
              <a:lnSpc>
                <a:spcPct val="125000"/>
              </a:lnSpc>
              <a:spcBef>
                <a:spcPct val="20000"/>
              </a:spcBef>
              <a:buSzPct val="90000"/>
            </a:pPr>
            <a:r>
              <a:rPr lang="en-US" altLang="zh-CN" sz="2800" b="1" dirty="0">
                <a:solidFill>
                  <a:srgbClr val="0000FF"/>
                </a:solidFill>
                <a:latin typeface="楷体_GB2312" pitchFamily="49" charset="-122"/>
                <a:ea typeface="楷体_GB2312" pitchFamily="49" charset="-122"/>
              </a:rPr>
              <a:t>(1)</a:t>
            </a:r>
            <a:r>
              <a:rPr lang="zh-CN" altLang="en-US" sz="2800" b="1" dirty="0">
                <a:solidFill>
                  <a:srgbClr val="0000FF"/>
                </a:solidFill>
                <a:latin typeface="楷体_GB2312" pitchFamily="49" charset="-122"/>
                <a:ea typeface="楷体_GB2312" pitchFamily="49" charset="-122"/>
              </a:rPr>
              <a:t>统一标准</a:t>
            </a:r>
            <a:r>
              <a:rPr lang="zh-CN" altLang="en-US" sz="2800" b="1" dirty="0">
                <a:latin typeface="楷体_GB2312" pitchFamily="49" charset="-122"/>
                <a:ea typeface="楷体_GB2312" pitchFamily="49" charset="-122"/>
              </a:rPr>
              <a:t> </a:t>
            </a:r>
            <a:endParaRPr lang="zh-CN" altLang="en-US" sz="2800" b="1" dirty="0">
              <a:latin typeface="楷体_GB2312" pitchFamily="49" charset="-122"/>
              <a:ea typeface="楷体_GB2312" pitchFamily="49" charset="-122"/>
            </a:endParaRPr>
          </a:p>
          <a:p>
            <a:pPr>
              <a:lnSpc>
                <a:spcPct val="125000"/>
              </a:lnSpc>
              <a:spcBef>
                <a:spcPct val="20000"/>
              </a:spcBef>
              <a:buSzPct val="90000"/>
            </a:pPr>
            <a:r>
              <a:rPr lang="zh-CN" altLang="en-US" sz="2800" b="1" dirty="0">
                <a:latin typeface="楷体_GB2312" pitchFamily="49" charset="-122"/>
                <a:ea typeface="楷体_GB2312" pitchFamily="49" charset="-122"/>
              </a:rPr>
              <a:t>    </a:t>
            </a:r>
            <a:r>
              <a:rPr lang="en-US" altLang="zh-CN" sz="2800" b="1" dirty="0">
                <a:latin typeface="楷体_GB2312" pitchFamily="49" charset="-122"/>
                <a:ea typeface="楷体_GB2312" pitchFamily="49" charset="-122"/>
              </a:rPr>
              <a:t>UML</a:t>
            </a:r>
            <a:r>
              <a:rPr lang="zh-CN" altLang="en-US" sz="2800" b="1" dirty="0">
                <a:latin typeface="楷体_GB2312" pitchFamily="49" charset="-122"/>
                <a:ea typeface="楷体_GB2312" pitchFamily="49" charset="-122"/>
              </a:rPr>
              <a:t>不仅统一了</a:t>
            </a:r>
            <a:r>
              <a:rPr lang="en-US" altLang="zh-CN" sz="2800" b="1" dirty="0">
                <a:latin typeface="楷体_GB2312" pitchFamily="49" charset="-122"/>
                <a:ea typeface="楷体_GB2312" pitchFamily="49" charset="-122"/>
              </a:rPr>
              <a:t>Booch</a:t>
            </a:r>
            <a:r>
              <a:rPr lang="zh-CN" altLang="en-US" sz="2800" b="1" dirty="0">
                <a:latin typeface="楷体_GB2312" pitchFamily="49" charset="-122"/>
                <a:ea typeface="楷体_GB2312" pitchFamily="49" charset="-122"/>
              </a:rPr>
              <a:t>、</a:t>
            </a:r>
            <a:r>
              <a:rPr lang="en-US" altLang="zh-CN" sz="2800" b="1" dirty="0">
                <a:latin typeface="楷体_GB2312" pitchFamily="49" charset="-122"/>
                <a:ea typeface="楷体_GB2312" pitchFamily="49" charset="-122"/>
              </a:rPr>
              <a:t>OMT</a:t>
            </a:r>
            <a:r>
              <a:rPr lang="zh-CN" altLang="en-US" sz="2800" b="1" dirty="0">
                <a:latin typeface="楷体_GB2312" pitchFamily="49" charset="-122"/>
                <a:ea typeface="楷体_GB2312" pitchFamily="49" charset="-122"/>
              </a:rPr>
              <a:t>和</a:t>
            </a:r>
            <a:r>
              <a:rPr lang="en-US" altLang="zh-CN" sz="2800" b="1" dirty="0">
                <a:latin typeface="楷体_GB2312" pitchFamily="49" charset="-122"/>
                <a:ea typeface="楷体_GB2312" pitchFamily="49" charset="-122"/>
              </a:rPr>
              <a:t>OOSE</a:t>
            </a:r>
            <a:r>
              <a:rPr lang="zh-CN" altLang="en-US" sz="2800" b="1" dirty="0">
                <a:latin typeface="楷体_GB2312" pitchFamily="49" charset="-122"/>
                <a:ea typeface="楷体_GB2312" pitchFamily="49" charset="-122"/>
              </a:rPr>
              <a:t>等方法中的基本概念，还吸取了面向对象技术领域中其他流派的长处，其中也包括非</a:t>
            </a:r>
            <a:r>
              <a:rPr lang="en-US" altLang="zh-CN" sz="2800" b="1" dirty="0">
                <a:latin typeface="楷体_GB2312" pitchFamily="49" charset="-122"/>
                <a:ea typeface="楷体_GB2312" pitchFamily="49" charset="-122"/>
              </a:rPr>
              <a:t>OO</a:t>
            </a:r>
            <a:r>
              <a:rPr lang="zh-CN" altLang="en-US" sz="2800" b="1" dirty="0">
                <a:latin typeface="楷体_GB2312" pitchFamily="49" charset="-122"/>
                <a:ea typeface="楷体_GB2312" pitchFamily="49" charset="-122"/>
              </a:rPr>
              <a:t>方法的影响。已经成为</a:t>
            </a:r>
            <a:r>
              <a:rPr lang="en-US" altLang="zh-CN" sz="2800" b="1" dirty="0">
                <a:latin typeface="楷体_GB2312" pitchFamily="49" charset="-122"/>
                <a:ea typeface="楷体_GB2312" pitchFamily="49" charset="-122"/>
              </a:rPr>
              <a:t>OMG</a:t>
            </a:r>
            <a:r>
              <a:rPr lang="zh-CN" altLang="en-US" sz="2800" b="1" dirty="0">
                <a:latin typeface="楷体_GB2312" pitchFamily="49" charset="-122"/>
                <a:ea typeface="楷体_GB2312" pitchFamily="49" charset="-122"/>
              </a:rPr>
              <a:t>的标准。</a:t>
            </a:r>
            <a:endParaRPr lang="zh-CN" altLang="en-US" sz="2800" b="1" dirty="0">
              <a:latin typeface="楷体_GB2312" pitchFamily="49" charset="-122"/>
              <a:ea typeface="楷体_GB2312" pitchFamily="49" charset="-122"/>
            </a:endParaRPr>
          </a:p>
          <a:p>
            <a:pPr>
              <a:lnSpc>
                <a:spcPct val="125000"/>
              </a:lnSpc>
              <a:spcBef>
                <a:spcPct val="20000"/>
              </a:spcBef>
              <a:buSzPct val="90000"/>
            </a:pPr>
            <a:r>
              <a:rPr lang="en-US" altLang="zh-CN" sz="2800" b="1" dirty="0">
                <a:solidFill>
                  <a:srgbClr val="0000FF"/>
                </a:solidFill>
                <a:latin typeface="楷体_GB2312" pitchFamily="49" charset="-122"/>
                <a:ea typeface="楷体_GB2312" pitchFamily="49" charset="-122"/>
              </a:rPr>
              <a:t>(2)</a:t>
            </a:r>
            <a:r>
              <a:rPr lang="zh-CN" altLang="en-US" sz="2800" b="1" dirty="0">
                <a:solidFill>
                  <a:srgbClr val="0000FF"/>
                </a:solidFill>
                <a:latin typeface="楷体_GB2312" pitchFamily="49" charset="-122"/>
                <a:ea typeface="楷体_GB2312" pitchFamily="49" charset="-122"/>
              </a:rPr>
              <a:t>面向对象</a:t>
            </a:r>
            <a:endParaRPr lang="zh-CN" altLang="en-US" sz="2800" b="1" dirty="0">
              <a:latin typeface="楷体_GB2312" pitchFamily="49" charset="-122"/>
              <a:ea typeface="楷体_GB2312" pitchFamily="49" charset="-122"/>
            </a:endParaRPr>
          </a:p>
          <a:p>
            <a:pPr>
              <a:lnSpc>
                <a:spcPct val="125000"/>
              </a:lnSpc>
              <a:spcBef>
                <a:spcPct val="20000"/>
              </a:spcBef>
              <a:buSzPct val="90000"/>
            </a:pPr>
            <a:r>
              <a:rPr lang="zh-CN" altLang="en-US" sz="2800" b="1" dirty="0">
                <a:latin typeface="楷体_GB2312" pitchFamily="49" charset="-122"/>
                <a:ea typeface="楷体_GB2312" pitchFamily="49" charset="-122"/>
              </a:rPr>
              <a:t>    </a:t>
            </a:r>
            <a:r>
              <a:rPr lang="en-US" altLang="zh-CN" sz="2800" b="1" dirty="0">
                <a:latin typeface="楷体_GB2312" pitchFamily="49" charset="-122"/>
                <a:ea typeface="楷体_GB2312" pitchFamily="49" charset="-122"/>
              </a:rPr>
              <a:t>UML</a:t>
            </a:r>
            <a:r>
              <a:rPr lang="zh-CN" altLang="en-US" sz="2800" b="1" dirty="0">
                <a:latin typeface="楷体_GB2312" pitchFamily="49" charset="-122"/>
                <a:ea typeface="楷体_GB2312" pitchFamily="49" charset="-122"/>
              </a:rPr>
              <a:t>支持面向对象技术的主要概念，它提供了一批基本的表示模型元素的图形和方法，能简洁明了地表达面向对象的各种概念和模型元素。</a:t>
            </a:r>
            <a:endParaRPr lang="zh-CN" altLang="en-US" sz="2800" b="1" dirty="0">
              <a:latin typeface="楷体_GB2312" pitchFamily="49" charset="-122"/>
              <a:ea typeface="楷体_GB2312" pitchFamily="49" charset="-122"/>
            </a:endParaRPr>
          </a:p>
        </p:txBody>
      </p:sp>
      <p:sp>
        <p:nvSpPr>
          <p:cNvPr id="31747" name="Rectangle 3"/>
          <p:cNvSpPr/>
          <p:nvPr/>
        </p:nvSpPr>
        <p:spPr>
          <a:xfrm>
            <a:off x="450850" y="260350"/>
            <a:ext cx="8229600" cy="792163"/>
          </a:xfrm>
          <a:prstGeom prst="rect">
            <a:avLst/>
          </a:prstGeom>
          <a:noFill/>
          <a:ln w="9525">
            <a:noFill/>
          </a:ln>
        </p:spPr>
        <p:txBody>
          <a:bodyPr anchor="ctr" anchorCtr="0"/>
          <a:p>
            <a:r>
              <a:rPr lang="en-US" altLang="zh-CN" sz="3600" b="1" dirty="0">
                <a:solidFill>
                  <a:srgbClr val="CC0000"/>
                </a:solidFill>
                <a:latin typeface="宋体" panose="02010600030101010101" pitchFamily="2" charset="-122"/>
              </a:rPr>
              <a:t>UML</a:t>
            </a:r>
            <a:r>
              <a:rPr lang="zh-CN" altLang="en-US" sz="3600" b="1" dirty="0">
                <a:solidFill>
                  <a:srgbClr val="CC0000"/>
                </a:solidFill>
                <a:latin typeface="宋体" panose="02010600030101010101" pitchFamily="2" charset="-122"/>
              </a:rPr>
              <a:t>的特点</a:t>
            </a:r>
            <a:endParaRPr lang="zh-CN" altLang="en-US" sz="3600" b="1" dirty="0">
              <a:solidFill>
                <a:srgbClr val="CC0000"/>
              </a:solidFill>
              <a:latin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Text Box 2"/>
          <p:cNvSpPr txBox="1"/>
          <p:nvPr/>
        </p:nvSpPr>
        <p:spPr>
          <a:xfrm>
            <a:off x="468313" y="1484313"/>
            <a:ext cx="8362950" cy="4702175"/>
          </a:xfrm>
          <a:prstGeom prst="rect">
            <a:avLst/>
          </a:prstGeom>
          <a:noFill/>
          <a:ln w="9525">
            <a:noFill/>
          </a:ln>
        </p:spPr>
        <p:txBody>
          <a:bodyPr>
            <a:spAutoFit/>
          </a:bodyPr>
          <a:p>
            <a:pPr>
              <a:lnSpc>
                <a:spcPct val="125000"/>
              </a:lnSpc>
              <a:spcBef>
                <a:spcPct val="20000"/>
              </a:spcBef>
              <a:buSzPct val="90000"/>
            </a:pPr>
            <a:r>
              <a:rPr lang="en-US" altLang="zh-CN" sz="2800" b="1" dirty="0">
                <a:solidFill>
                  <a:srgbClr val="0000FF"/>
                </a:solidFill>
                <a:latin typeface="楷体_GB2312" pitchFamily="49" charset="-122"/>
                <a:ea typeface="楷体_GB2312" pitchFamily="49" charset="-122"/>
              </a:rPr>
              <a:t>(3)</a:t>
            </a:r>
            <a:r>
              <a:rPr lang="zh-CN" altLang="en-US" sz="2800" b="1" dirty="0">
                <a:solidFill>
                  <a:srgbClr val="0000FF"/>
                </a:solidFill>
                <a:latin typeface="楷体_GB2312" pitchFamily="49" charset="-122"/>
                <a:ea typeface="楷体_GB2312" pitchFamily="49" charset="-122"/>
              </a:rPr>
              <a:t>可视化，表达能力强大</a:t>
            </a:r>
            <a:endParaRPr lang="zh-CN" altLang="en-US" sz="2800" b="1" dirty="0">
              <a:solidFill>
                <a:srgbClr val="0000FF"/>
              </a:solidFill>
              <a:latin typeface="楷体_GB2312" pitchFamily="49" charset="-122"/>
              <a:ea typeface="楷体_GB2312" pitchFamily="49" charset="-122"/>
            </a:endParaRPr>
          </a:p>
          <a:p>
            <a:pPr>
              <a:lnSpc>
                <a:spcPct val="125000"/>
              </a:lnSpc>
              <a:spcBef>
                <a:spcPct val="20000"/>
              </a:spcBef>
              <a:buSzPct val="90000"/>
            </a:pPr>
            <a:r>
              <a:rPr lang="en-US" altLang="zh-CN" sz="2800" b="1" dirty="0">
                <a:latin typeface="楷体_GB2312" pitchFamily="49" charset="-122"/>
                <a:ea typeface="楷体_GB2312" pitchFamily="49" charset="-122"/>
              </a:rPr>
              <a:t>UML</a:t>
            </a:r>
            <a:r>
              <a:rPr lang="zh-CN" altLang="en-US" sz="2800" b="1" dirty="0">
                <a:latin typeface="楷体_GB2312" pitchFamily="49" charset="-122"/>
                <a:ea typeface="楷体_GB2312" pitchFamily="49" charset="-122"/>
              </a:rPr>
              <a:t>是一种图形化语言，用</a:t>
            </a:r>
            <a:r>
              <a:rPr lang="en-US" altLang="zh-CN" sz="2800" b="1" dirty="0">
                <a:latin typeface="楷体_GB2312" pitchFamily="49" charset="-122"/>
                <a:ea typeface="楷体_GB2312" pitchFamily="49" charset="-122"/>
              </a:rPr>
              <a:t>UML</a:t>
            </a:r>
            <a:r>
              <a:rPr lang="zh-CN" altLang="en-US" sz="2800" b="1" dirty="0">
                <a:latin typeface="楷体_GB2312" pitchFamily="49" charset="-122"/>
                <a:ea typeface="楷体_GB2312" pitchFamily="49" charset="-122"/>
              </a:rPr>
              <a:t>的模型图形能清晰地表示系统的逻辑模型或实现模型。</a:t>
            </a:r>
            <a:r>
              <a:rPr lang="en-US" altLang="zh-CN" sz="2800" b="1" dirty="0">
                <a:latin typeface="楷体_GB2312" pitchFamily="49" charset="-122"/>
                <a:ea typeface="楷体_GB2312" pitchFamily="49" charset="-122"/>
              </a:rPr>
              <a:t>UML</a:t>
            </a:r>
            <a:r>
              <a:rPr lang="zh-CN" altLang="en-US" sz="2800" b="1" dirty="0">
                <a:latin typeface="楷体_GB2312" pitchFamily="49" charset="-122"/>
                <a:ea typeface="楷体_GB2312" pitchFamily="49" charset="-122"/>
              </a:rPr>
              <a:t>还提供了语言的扩展机制，用户可以根据需要增加定义自己的构造型、标记值和约束等。 </a:t>
            </a:r>
            <a:endParaRPr lang="zh-CN" altLang="en-US" sz="2800" b="1" dirty="0">
              <a:latin typeface="楷体_GB2312" pitchFamily="49" charset="-122"/>
              <a:ea typeface="楷体_GB2312" pitchFamily="49" charset="-122"/>
            </a:endParaRPr>
          </a:p>
          <a:p>
            <a:pPr>
              <a:lnSpc>
                <a:spcPct val="125000"/>
              </a:lnSpc>
              <a:spcBef>
                <a:spcPct val="20000"/>
              </a:spcBef>
              <a:buSzPct val="90000"/>
            </a:pPr>
            <a:r>
              <a:rPr lang="en-US" altLang="zh-CN" sz="2800" b="1" dirty="0">
                <a:solidFill>
                  <a:srgbClr val="0000FF"/>
                </a:solidFill>
                <a:latin typeface="楷体_GB2312" pitchFamily="49" charset="-122"/>
                <a:ea typeface="楷体_GB2312" pitchFamily="49" charset="-122"/>
              </a:rPr>
              <a:t>(4)</a:t>
            </a:r>
            <a:r>
              <a:rPr lang="zh-CN" altLang="en-US" sz="2800" b="1" dirty="0">
                <a:solidFill>
                  <a:srgbClr val="0000FF"/>
                </a:solidFill>
                <a:latin typeface="楷体_GB2312" pitchFamily="49" charset="-122"/>
                <a:ea typeface="楷体_GB2312" pitchFamily="49" charset="-122"/>
              </a:rPr>
              <a:t>独立于过程</a:t>
            </a:r>
            <a:r>
              <a:rPr lang="zh-CN" altLang="en-US" sz="2400" dirty="0">
                <a:latin typeface="Times New Roman" panose="02020603050405020304" pitchFamily="18" charset="0"/>
              </a:rPr>
              <a:t> </a:t>
            </a:r>
            <a:r>
              <a:rPr lang="zh-CN" altLang="en-US" sz="2800" b="1" dirty="0">
                <a:latin typeface="楷体_GB2312" pitchFamily="49" charset="-122"/>
                <a:ea typeface="楷体_GB2312" pitchFamily="49" charset="-122"/>
              </a:rPr>
              <a:t> </a:t>
            </a:r>
            <a:endParaRPr lang="zh-CN" altLang="en-US" sz="2800" b="1" dirty="0">
              <a:latin typeface="楷体_GB2312" pitchFamily="49" charset="-122"/>
              <a:ea typeface="楷体_GB2312" pitchFamily="49" charset="-122"/>
            </a:endParaRPr>
          </a:p>
          <a:p>
            <a:pPr>
              <a:lnSpc>
                <a:spcPct val="125000"/>
              </a:lnSpc>
              <a:spcBef>
                <a:spcPct val="20000"/>
              </a:spcBef>
              <a:buSzPct val="90000"/>
            </a:pPr>
            <a:r>
              <a:rPr lang="zh-CN" altLang="en-US" sz="2800" b="1" dirty="0">
                <a:latin typeface="楷体_GB2312" pitchFamily="49" charset="-122"/>
                <a:ea typeface="楷体_GB2312" pitchFamily="49" charset="-122"/>
              </a:rPr>
              <a:t> </a:t>
            </a:r>
            <a:r>
              <a:rPr lang="en-US" altLang="zh-CN" sz="2800" b="1" dirty="0">
                <a:latin typeface="楷体_GB2312" pitchFamily="49" charset="-122"/>
                <a:ea typeface="楷体_GB2312" pitchFamily="49" charset="-122"/>
              </a:rPr>
              <a:t>UML</a:t>
            </a:r>
            <a:r>
              <a:rPr lang="zh-CN" altLang="en-US" sz="2800" b="1" dirty="0">
                <a:latin typeface="楷体_GB2312" pitchFamily="49" charset="-122"/>
                <a:ea typeface="楷体_GB2312" pitchFamily="49" charset="-122"/>
              </a:rPr>
              <a:t>是系统建模的语言，不依赖特定的开发过程。</a:t>
            </a:r>
            <a:endParaRPr lang="zh-CN" altLang="en-US" sz="2800" b="1" dirty="0">
              <a:latin typeface="楷体_GB2312" pitchFamily="49" charset="-122"/>
              <a:ea typeface="楷体_GB2312" pitchFamily="49" charset="-122"/>
            </a:endParaRPr>
          </a:p>
          <a:p>
            <a:pPr>
              <a:lnSpc>
                <a:spcPct val="125000"/>
              </a:lnSpc>
              <a:spcBef>
                <a:spcPct val="20000"/>
              </a:spcBef>
              <a:buSzPct val="90000"/>
            </a:pPr>
            <a:endParaRPr lang="en-US" altLang="zh-CN" sz="2800" b="1" dirty="0">
              <a:latin typeface="楷体_GB2312" pitchFamily="49" charset="-122"/>
              <a:ea typeface="楷体_GB2312" pitchFamily="49" charset="-122"/>
            </a:endParaRPr>
          </a:p>
        </p:txBody>
      </p:sp>
      <p:sp>
        <p:nvSpPr>
          <p:cNvPr id="32771" name="Rectangle 3"/>
          <p:cNvSpPr/>
          <p:nvPr/>
        </p:nvSpPr>
        <p:spPr>
          <a:xfrm>
            <a:off x="450850" y="260350"/>
            <a:ext cx="8229600" cy="792163"/>
          </a:xfrm>
          <a:prstGeom prst="rect">
            <a:avLst/>
          </a:prstGeom>
          <a:noFill/>
          <a:ln w="9525">
            <a:noFill/>
          </a:ln>
        </p:spPr>
        <p:txBody>
          <a:bodyPr anchor="ctr" anchorCtr="0"/>
          <a:p>
            <a:r>
              <a:rPr lang="en-US" altLang="zh-CN" sz="3600" b="1" dirty="0">
                <a:solidFill>
                  <a:srgbClr val="CC0000"/>
                </a:solidFill>
                <a:latin typeface="宋体" panose="02010600030101010101" pitchFamily="2" charset="-122"/>
              </a:rPr>
              <a:t>UML</a:t>
            </a:r>
            <a:r>
              <a:rPr lang="zh-CN" altLang="en-US" sz="3600" b="1" dirty="0">
                <a:solidFill>
                  <a:srgbClr val="CC0000"/>
                </a:solidFill>
                <a:latin typeface="宋体" panose="02010600030101010101" pitchFamily="2" charset="-122"/>
              </a:rPr>
              <a:t>的特点</a:t>
            </a:r>
            <a:endParaRPr lang="zh-CN" altLang="en-US" sz="3600" b="1" dirty="0">
              <a:solidFill>
                <a:srgbClr val="CC0000"/>
              </a:solidFill>
              <a:latin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Text Box 2"/>
          <p:cNvSpPr txBox="1"/>
          <p:nvPr/>
        </p:nvSpPr>
        <p:spPr>
          <a:xfrm>
            <a:off x="395288" y="1412875"/>
            <a:ext cx="8362950" cy="4702175"/>
          </a:xfrm>
          <a:prstGeom prst="rect">
            <a:avLst/>
          </a:prstGeom>
          <a:noFill/>
          <a:ln w="9525">
            <a:noFill/>
          </a:ln>
        </p:spPr>
        <p:txBody>
          <a:bodyPr>
            <a:spAutoFit/>
          </a:bodyPr>
          <a:p>
            <a:pPr>
              <a:lnSpc>
                <a:spcPct val="125000"/>
              </a:lnSpc>
              <a:spcBef>
                <a:spcPct val="20000"/>
              </a:spcBef>
              <a:buSzPct val="90000"/>
            </a:pPr>
            <a:r>
              <a:rPr lang="en-US" altLang="zh-CN" sz="2800" b="1" dirty="0">
                <a:solidFill>
                  <a:srgbClr val="0000FF"/>
                </a:solidFill>
                <a:latin typeface="楷体_GB2312" pitchFamily="49" charset="-122"/>
                <a:ea typeface="楷体_GB2312" pitchFamily="49" charset="-122"/>
              </a:rPr>
              <a:t>(5) </a:t>
            </a:r>
            <a:r>
              <a:rPr lang="zh-CN" altLang="en-US" sz="2800" b="1" dirty="0">
                <a:solidFill>
                  <a:srgbClr val="0000FF"/>
                </a:solidFill>
                <a:latin typeface="楷体_GB2312" pitchFamily="49" charset="-122"/>
                <a:ea typeface="楷体_GB2312" pitchFamily="49" charset="-122"/>
              </a:rPr>
              <a:t>容易掌握使用</a:t>
            </a:r>
            <a:r>
              <a:rPr lang="zh-CN" altLang="en-US" sz="2800" b="1" dirty="0">
                <a:latin typeface="楷体_GB2312" pitchFamily="49" charset="-122"/>
                <a:ea typeface="楷体_GB2312" pitchFamily="49" charset="-122"/>
              </a:rPr>
              <a:t> </a:t>
            </a:r>
            <a:endParaRPr lang="zh-CN" altLang="en-US" sz="2800" b="1" dirty="0">
              <a:latin typeface="楷体_GB2312" pitchFamily="49" charset="-122"/>
              <a:ea typeface="楷体_GB2312" pitchFamily="49" charset="-122"/>
            </a:endParaRPr>
          </a:p>
          <a:p>
            <a:pPr>
              <a:lnSpc>
                <a:spcPct val="125000"/>
              </a:lnSpc>
              <a:spcBef>
                <a:spcPct val="20000"/>
              </a:spcBef>
              <a:buSzPct val="90000"/>
            </a:pPr>
            <a:r>
              <a:rPr lang="zh-CN" altLang="en-US" sz="2800" b="1" dirty="0">
                <a:latin typeface="楷体_GB2312" pitchFamily="49" charset="-122"/>
                <a:ea typeface="楷体_GB2312" pitchFamily="49" charset="-122"/>
              </a:rPr>
              <a:t>    </a:t>
            </a:r>
            <a:r>
              <a:rPr lang="en-US" altLang="zh-CN" sz="2800" b="1" dirty="0">
                <a:latin typeface="楷体_GB2312" pitchFamily="49" charset="-122"/>
                <a:ea typeface="楷体_GB2312" pitchFamily="49" charset="-122"/>
              </a:rPr>
              <a:t>UML</a:t>
            </a:r>
            <a:r>
              <a:rPr lang="zh-CN" altLang="en-US" sz="2800" b="1" dirty="0">
                <a:latin typeface="楷体_GB2312" pitchFamily="49" charset="-122"/>
                <a:ea typeface="楷体_GB2312" pitchFamily="49" charset="-122"/>
              </a:rPr>
              <a:t>概念明确，建模表示法简洁明了，图形结构清晰，容易掌握使用。 </a:t>
            </a:r>
            <a:endParaRPr lang="zh-CN" altLang="en-US" sz="2800" b="1" dirty="0">
              <a:latin typeface="楷体_GB2312" pitchFamily="49" charset="-122"/>
              <a:ea typeface="楷体_GB2312" pitchFamily="49" charset="-122"/>
            </a:endParaRPr>
          </a:p>
          <a:p>
            <a:pPr>
              <a:lnSpc>
                <a:spcPct val="125000"/>
              </a:lnSpc>
              <a:spcBef>
                <a:spcPct val="20000"/>
              </a:spcBef>
              <a:buSzPct val="90000"/>
            </a:pPr>
            <a:r>
              <a:rPr lang="en-US" altLang="zh-CN" sz="2800" b="1" dirty="0">
                <a:solidFill>
                  <a:srgbClr val="0000FF"/>
                </a:solidFill>
                <a:latin typeface="楷体_GB2312" pitchFamily="49" charset="-122"/>
                <a:ea typeface="楷体_GB2312" pitchFamily="49" charset="-122"/>
              </a:rPr>
              <a:t>(6)</a:t>
            </a:r>
            <a:r>
              <a:rPr lang="zh-CN" altLang="en-US" sz="2800" b="1" dirty="0">
                <a:solidFill>
                  <a:srgbClr val="0000FF"/>
                </a:solidFill>
                <a:latin typeface="楷体_GB2312" pitchFamily="49" charset="-122"/>
                <a:ea typeface="楷体_GB2312" pitchFamily="49" charset="-122"/>
              </a:rPr>
              <a:t>与编程语言的关系</a:t>
            </a:r>
            <a:r>
              <a:rPr lang="zh-CN" altLang="en-US" sz="2800" b="1" dirty="0">
                <a:latin typeface="楷体_GB2312" pitchFamily="49" charset="-122"/>
                <a:ea typeface="楷体_GB2312" pitchFamily="49" charset="-122"/>
              </a:rPr>
              <a:t> </a:t>
            </a:r>
            <a:endParaRPr lang="zh-CN" altLang="en-US" sz="2800" b="1" dirty="0">
              <a:latin typeface="楷体_GB2312" pitchFamily="49" charset="-122"/>
              <a:ea typeface="楷体_GB2312" pitchFamily="49" charset="-122"/>
            </a:endParaRPr>
          </a:p>
          <a:p>
            <a:pPr>
              <a:lnSpc>
                <a:spcPct val="125000"/>
              </a:lnSpc>
              <a:spcBef>
                <a:spcPct val="20000"/>
              </a:spcBef>
              <a:buSzPct val="90000"/>
            </a:pPr>
            <a:r>
              <a:rPr lang="zh-CN" altLang="en-US" sz="2800" b="1" dirty="0">
                <a:latin typeface="楷体_GB2312" pitchFamily="49" charset="-122"/>
                <a:ea typeface="楷体_GB2312" pitchFamily="49" charset="-122"/>
              </a:rPr>
              <a:t>    支持</a:t>
            </a:r>
            <a:r>
              <a:rPr lang="en-US" altLang="zh-CN" sz="2800" b="1" dirty="0">
                <a:latin typeface="楷体_GB2312" pitchFamily="49" charset="-122"/>
                <a:ea typeface="楷体_GB2312" pitchFamily="49" charset="-122"/>
              </a:rPr>
              <a:t>UML</a:t>
            </a:r>
            <a:r>
              <a:rPr lang="zh-CN" altLang="en-US" sz="2800" b="1" dirty="0">
                <a:latin typeface="楷体_GB2312" pitchFamily="49" charset="-122"/>
                <a:ea typeface="楷体_GB2312" pitchFamily="49" charset="-122"/>
              </a:rPr>
              <a:t>的一些</a:t>
            </a:r>
            <a:r>
              <a:rPr lang="en-US" altLang="zh-CN" sz="2800" b="1" dirty="0">
                <a:latin typeface="楷体_GB2312" pitchFamily="49" charset="-122"/>
                <a:ea typeface="楷体_GB2312" pitchFamily="49" charset="-122"/>
              </a:rPr>
              <a:t>CASE</a:t>
            </a:r>
            <a:r>
              <a:rPr lang="zh-CN" altLang="en-US" sz="2800" b="1" dirty="0">
                <a:latin typeface="楷体_GB2312" pitchFamily="49" charset="-122"/>
                <a:ea typeface="楷体_GB2312" pitchFamily="49" charset="-122"/>
              </a:rPr>
              <a:t>工具（如</a:t>
            </a:r>
            <a:r>
              <a:rPr lang="en-US" altLang="zh-CN" sz="2800" b="1" dirty="0">
                <a:latin typeface="楷体_GB2312" pitchFamily="49" charset="-122"/>
                <a:ea typeface="楷体_GB2312" pitchFamily="49" charset="-122"/>
              </a:rPr>
              <a:t>Rose</a:t>
            </a:r>
            <a:r>
              <a:rPr lang="zh-CN" altLang="en-US" sz="2800" b="1" dirty="0">
                <a:latin typeface="楷体_GB2312" pitchFamily="49" charset="-122"/>
                <a:ea typeface="楷体_GB2312" pitchFamily="49" charset="-122"/>
              </a:rPr>
              <a:t>）可以根据 </a:t>
            </a:r>
            <a:r>
              <a:rPr lang="en-US" altLang="zh-CN" sz="2800" b="1" dirty="0">
                <a:latin typeface="楷体_GB2312" pitchFamily="49" charset="-122"/>
                <a:ea typeface="楷体_GB2312" pitchFamily="49" charset="-122"/>
              </a:rPr>
              <a:t>UML</a:t>
            </a:r>
            <a:r>
              <a:rPr lang="zh-CN" altLang="en-US" sz="2800" b="1" dirty="0">
                <a:latin typeface="楷体_GB2312" pitchFamily="49" charset="-122"/>
                <a:ea typeface="楷体_GB2312" pitchFamily="49" charset="-122"/>
              </a:rPr>
              <a:t>所建立的系统模型自动产生</a:t>
            </a:r>
            <a:r>
              <a:rPr lang="en-US" altLang="zh-CN" sz="2800" b="1" dirty="0">
                <a:latin typeface="楷体_GB2312" pitchFamily="49" charset="-122"/>
                <a:ea typeface="楷体_GB2312" pitchFamily="49" charset="-122"/>
              </a:rPr>
              <a:t>Java</a:t>
            </a:r>
            <a:r>
              <a:rPr lang="zh-CN" altLang="en-US" sz="2800" b="1" dirty="0">
                <a:latin typeface="楷体_GB2312" pitchFamily="49" charset="-122"/>
                <a:ea typeface="楷体_GB2312" pitchFamily="49" charset="-122"/>
              </a:rPr>
              <a:t>、</a:t>
            </a:r>
            <a:r>
              <a:rPr lang="en-US" altLang="zh-CN" sz="2800" b="1" dirty="0">
                <a:latin typeface="楷体_GB2312" pitchFamily="49" charset="-122"/>
                <a:ea typeface="楷体_GB2312" pitchFamily="49" charset="-122"/>
              </a:rPr>
              <a:t>C++ </a:t>
            </a:r>
            <a:r>
              <a:rPr lang="zh-CN" altLang="en-US" sz="2800" b="1" dirty="0">
                <a:latin typeface="楷体_GB2312" pitchFamily="49" charset="-122"/>
                <a:ea typeface="楷体_GB2312" pitchFamily="49" charset="-122"/>
              </a:rPr>
              <a:t>等代码框架。 </a:t>
            </a:r>
            <a:endParaRPr lang="zh-CN" altLang="en-US" sz="2800" b="1" dirty="0">
              <a:latin typeface="楷体_GB2312" pitchFamily="49" charset="-122"/>
              <a:ea typeface="楷体_GB2312" pitchFamily="49" charset="-122"/>
            </a:endParaRPr>
          </a:p>
          <a:p>
            <a:pPr>
              <a:lnSpc>
                <a:spcPct val="125000"/>
              </a:lnSpc>
              <a:spcBef>
                <a:spcPct val="20000"/>
              </a:spcBef>
              <a:buSzPct val="90000"/>
            </a:pPr>
            <a:endParaRPr lang="en-US" altLang="zh-CN" sz="2800" b="1" dirty="0">
              <a:latin typeface="楷体_GB2312" pitchFamily="49" charset="-122"/>
              <a:ea typeface="楷体_GB2312" pitchFamily="49" charset="-122"/>
            </a:endParaRPr>
          </a:p>
        </p:txBody>
      </p:sp>
      <p:sp>
        <p:nvSpPr>
          <p:cNvPr id="33795" name="Rectangle 3"/>
          <p:cNvSpPr/>
          <p:nvPr/>
        </p:nvSpPr>
        <p:spPr>
          <a:xfrm>
            <a:off x="450850" y="260350"/>
            <a:ext cx="8229600" cy="792163"/>
          </a:xfrm>
          <a:prstGeom prst="rect">
            <a:avLst/>
          </a:prstGeom>
          <a:noFill/>
          <a:ln w="9525">
            <a:noFill/>
          </a:ln>
        </p:spPr>
        <p:txBody>
          <a:bodyPr anchor="ctr" anchorCtr="0"/>
          <a:p>
            <a:r>
              <a:rPr lang="en-US" altLang="zh-CN" sz="3600" b="1" dirty="0">
                <a:solidFill>
                  <a:srgbClr val="CC0000"/>
                </a:solidFill>
                <a:latin typeface="宋体" panose="02010600030101010101" pitchFamily="2" charset="-122"/>
              </a:rPr>
              <a:t>UML</a:t>
            </a:r>
            <a:r>
              <a:rPr lang="zh-CN" altLang="en-US" sz="3600" b="1" dirty="0">
                <a:solidFill>
                  <a:srgbClr val="CC0000"/>
                </a:solidFill>
                <a:latin typeface="宋体" panose="02010600030101010101" pitchFamily="2" charset="-122"/>
              </a:rPr>
              <a:t>的特点</a:t>
            </a:r>
            <a:endParaRPr lang="zh-CN" altLang="en-US" sz="3600" b="1" dirty="0">
              <a:solidFill>
                <a:srgbClr val="CC0000"/>
              </a:solidFill>
              <a:latin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3"/>
          <p:cNvSpPr/>
          <p:nvPr/>
        </p:nvSpPr>
        <p:spPr>
          <a:xfrm>
            <a:off x="450850" y="260350"/>
            <a:ext cx="8229600" cy="792163"/>
          </a:xfrm>
          <a:prstGeom prst="rect">
            <a:avLst/>
          </a:prstGeom>
          <a:noFill/>
          <a:ln w="9525">
            <a:noFill/>
          </a:ln>
        </p:spPr>
        <p:txBody>
          <a:bodyPr anchor="ctr" anchorCtr="0"/>
          <a:p>
            <a:r>
              <a:rPr lang="en-US" altLang="zh-CN" sz="3600" b="1" dirty="0">
                <a:solidFill>
                  <a:srgbClr val="CC0000"/>
                </a:solidFill>
                <a:latin typeface="宋体" panose="02010600030101010101" pitchFamily="2" charset="-122"/>
              </a:rPr>
              <a:t>UML</a:t>
            </a:r>
            <a:r>
              <a:rPr lang="zh-CN" altLang="en-US" sz="3600" b="1" dirty="0">
                <a:solidFill>
                  <a:srgbClr val="CC0000"/>
                </a:solidFill>
                <a:latin typeface="宋体" panose="02010600030101010101" pitchFamily="2" charset="-122"/>
              </a:rPr>
              <a:t>的基本模型</a:t>
            </a:r>
            <a:endParaRPr lang="zh-CN" altLang="en-US" sz="3600" b="1" dirty="0">
              <a:solidFill>
                <a:srgbClr val="CC0000"/>
              </a:solidFill>
              <a:latin typeface="宋体" panose="02010600030101010101" pitchFamily="2" charset="-122"/>
            </a:endParaRPr>
          </a:p>
        </p:txBody>
      </p:sp>
      <p:sp>
        <p:nvSpPr>
          <p:cNvPr id="34819" name="Text Box 4"/>
          <p:cNvSpPr txBox="1"/>
          <p:nvPr/>
        </p:nvSpPr>
        <p:spPr>
          <a:xfrm>
            <a:off x="428625" y="1285875"/>
            <a:ext cx="8207375" cy="2930525"/>
          </a:xfrm>
          <a:prstGeom prst="rect">
            <a:avLst/>
          </a:prstGeom>
          <a:noFill/>
          <a:ln w="9525">
            <a:noFill/>
          </a:ln>
        </p:spPr>
        <p:txBody>
          <a:bodyPr>
            <a:spAutoFit/>
          </a:bodyPr>
          <a:p>
            <a:pPr>
              <a:lnSpc>
                <a:spcPct val="125000"/>
              </a:lnSpc>
              <a:spcBef>
                <a:spcPct val="20000"/>
              </a:spcBef>
              <a:buClr>
                <a:schemeClr val="accent2"/>
              </a:buClr>
              <a:buSzPct val="75000"/>
              <a:buFont typeface="Wingdings" panose="05000000000000000000" pitchFamily="2" charset="2"/>
              <a:buChar char="Ø"/>
            </a:pPr>
            <a:r>
              <a:rPr lang="en-US" altLang="zh-CN" sz="2800" b="1" dirty="0">
                <a:latin typeface="楷体_GB2312" pitchFamily="49" charset="-122"/>
                <a:ea typeface="楷体_GB2312" pitchFamily="49" charset="-122"/>
              </a:rPr>
              <a:t> UML</a:t>
            </a:r>
            <a:r>
              <a:rPr lang="zh-CN" altLang="en-US" sz="2800" b="1" dirty="0">
                <a:latin typeface="楷体_GB2312" pitchFamily="49" charset="-122"/>
                <a:ea typeface="楷体_GB2312" pitchFamily="49" charset="-122"/>
              </a:rPr>
              <a:t>符号为开发者或开发工具使用这些图形符号和文本语法为系统建模提供了标准。</a:t>
            </a:r>
            <a:endParaRPr lang="zh-CN" altLang="en-US" sz="2800" b="1" dirty="0">
              <a:latin typeface="楷体_GB2312" pitchFamily="49" charset="-122"/>
              <a:ea typeface="楷体_GB2312" pitchFamily="49" charset="-122"/>
            </a:endParaRPr>
          </a:p>
          <a:p>
            <a:pPr>
              <a:lnSpc>
                <a:spcPct val="125000"/>
              </a:lnSpc>
              <a:spcBef>
                <a:spcPct val="20000"/>
              </a:spcBef>
              <a:buClr>
                <a:schemeClr val="accent2"/>
              </a:buClr>
              <a:buSzPct val="75000"/>
              <a:buFont typeface="Wingdings" panose="05000000000000000000" pitchFamily="2" charset="2"/>
              <a:buChar char="Ø"/>
            </a:pPr>
            <a:r>
              <a:rPr lang="zh-CN" altLang="en-US" sz="2800" b="1" dirty="0">
                <a:latin typeface="楷体_GB2312" pitchFamily="49" charset="-122"/>
                <a:ea typeface="楷体_GB2312" pitchFamily="49" charset="-122"/>
              </a:rPr>
              <a:t> 这些图形符号和文字所表达的是应用级的模型，在语义上它是</a:t>
            </a:r>
            <a:r>
              <a:rPr lang="en-US" altLang="zh-CN" sz="2800" b="1" dirty="0">
                <a:latin typeface="楷体_GB2312" pitchFamily="49" charset="-122"/>
                <a:ea typeface="楷体_GB2312" pitchFamily="49" charset="-122"/>
              </a:rPr>
              <a:t>UML</a:t>
            </a:r>
            <a:r>
              <a:rPr lang="zh-CN" altLang="en-US" sz="2800" b="1" dirty="0">
                <a:latin typeface="楷体_GB2312" pitchFamily="49" charset="-122"/>
                <a:ea typeface="楷体_GB2312" pitchFamily="49" charset="-122"/>
              </a:rPr>
              <a:t>元模型的实例。</a:t>
            </a:r>
            <a:endParaRPr lang="zh-CN" altLang="en-US" sz="2800" b="1" dirty="0">
              <a:latin typeface="楷体_GB2312" pitchFamily="49" charset="-122"/>
              <a:ea typeface="楷体_GB2312" pitchFamily="49" charset="-122"/>
            </a:endParaRPr>
          </a:p>
          <a:p>
            <a:pPr>
              <a:lnSpc>
                <a:spcPct val="125000"/>
              </a:lnSpc>
              <a:spcBef>
                <a:spcPct val="20000"/>
              </a:spcBef>
              <a:buClr>
                <a:schemeClr val="accent2"/>
              </a:buClr>
              <a:buSzPct val="75000"/>
              <a:buFont typeface="Wingdings" panose="05000000000000000000" pitchFamily="2" charset="2"/>
              <a:buChar char="Ø"/>
            </a:pPr>
            <a:r>
              <a:rPr lang="en-US" altLang="zh-CN" sz="2800" b="1" dirty="0">
                <a:latin typeface="楷体_GB2312" pitchFamily="49" charset="-122"/>
                <a:ea typeface="楷体_GB2312" pitchFamily="49" charset="-122"/>
              </a:rPr>
              <a:t>UML</a:t>
            </a:r>
            <a:r>
              <a:rPr lang="zh-CN" altLang="en-US" sz="2800" b="1" dirty="0">
                <a:latin typeface="楷体_GB2312" pitchFamily="49" charset="-122"/>
                <a:ea typeface="楷体_GB2312" pitchFamily="49" charset="-122"/>
              </a:rPr>
              <a:t>模型由事物、关系和图组成 。 </a:t>
            </a:r>
            <a:endParaRPr lang="zh-CN" altLang="en-US" sz="2800" b="1" dirty="0">
              <a:latin typeface="楷体_GB2312" pitchFamily="49" charset="-122"/>
              <a:ea typeface="楷体_GB2312" pitchFamily="49"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5842" name="Picture 2"/>
          <p:cNvPicPr>
            <a:picLocks noChangeAspect="1"/>
          </p:cNvPicPr>
          <p:nvPr/>
        </p:nvPicPr>
        <p:blipFill>
          <a:blip r:embed="rId1"/>
          <a:stretch>
            <a:fillRect/>
          </a:stretch>
        </p:blipFill>
        <p:spPr>
          <a:xfrm>
            <a:off x="2000250" y="1214438"/>
            <a:ext cx="4537075" cy="5643562"/>
          </a:xfrm>
          <a:prstGeom prst="rect">
            <a:avLst/>
          </a:prstGeom>
          <a:noFill/>
          <a:ln w="9525">
            <a:noFill/>
          </a:ln>
        </p:spPr>
      </p:pic>
      <p:sp>
        <p:nvSpPr>
          <p:cNvPr id="35843" name="Rectangle 3"/>
          <p:cNvSpPr/>
          <p:nvPr/>
        </p:nvSpPr>
        <p:spPr>
          <a:xfrm>
            <a:off x="450850" y="260350"/>
            <a:ext cx="8229600" cy="792163"/>
          </a:xfrm>
          <a:prstGeom prst="rect">
            <a:avLst/>
          </a:prstGeom>
          <a:noFill/>
          <a:ln w="9525">
            <a:noFill/>
          </a:ln>
        </p:spPr>
        <p:txBody>
          <a:bodyPr anchor="ctr" anchorCtr="0"/>
          <a:p>
            <a:r>
              <a:rPr lang="en-US" altLang="zh-CN" sz="3600" b="1" dirty="0">
                <a:solidFill>
                  <a:srgbClr val="CC0000"/>
                </a:solidFill>
                <a:latin typeface="宋体" panose="02010600030101010101" pitchFamily="2" charset="-122"/>
              </a:rPr>
              <a:t>UML</a:t>
            </a:r>
            <a:r>
              <a:rPr lang="zh-CN" altLang="en-US" sz="3600" b="1" dirty="0">
                <a:solidFill>
                  <a:srgbClr val="CC0000"/>
                </a:solidFill>
                <a:latin typeface="宋体" panose="02010600030101010101" pitchFamily="2" charset="-122"/>
              </a:rPr>
              <a:t>的基本模型</a:t>
            </a:r>
            <a:endParaRPr lang="zh-CN" altLang="en-US" sz="3600" b="1" dirty="0">
              <a:solidFill>
                <a:srgbClr val="CC0000"/>
              </a:solidFill>
              <a:latin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p:cNvSpPr>
          <p:nvPr>
            <p:ph type="title"/>
          </p:nvPr>
        </p:nvSpPr>
        <p:spPr>
          <a:ln/>
        </p:spPr>
        <p:txBody>
          <a:bodyPr vert="horz" wrap="square" lIns="91440" tIns="45720" rIns="91440" bIns="45720" anchor="ctr" anchorCtr="0"/>
          <a:p>
            <a:pPr eaLnBrk="1" hangingPunct="1"/>
            <a:r>
              <a:rPr lang="en-US" altLang="zh-CN" dirty="0">
                <a:solidFill>
                  <a:srgbClr val="C00000"/>
                </a:solidFill>
                <a:latin typeface="+mj-lt"/>
                <a:ea typeface="+mj-ea"/>
                <a:cs typeface="+mj-cs"/>
              </a:rPr>
              <a:t>5.3 UML</a:t>
            </a:r>
            <a:r>
              <a:rPr lang="zh-CN" altLang="en-US" dirty="0">
                <a:solidFill>
                  <a:srgbClr val="C00000"/>
                </a:solidFill>
                <a:latin typeface="+mj-lt"/>
                <a:ea typeface="+mj-ea"/>
                <a:cs typeface="+mj-cs"/>
              </a:rPr>
              <a:t>的事物</a:t>
            </a:r>
            <a:endParaRPr lang="zh-CN" altLang="en-US" dirty="0">
              <a:solidFill>
                <a:srgbClr val="C00000"/>
              </a:solidFill>
              <a:latin typeface="+mj-lt"/>
              <a:ea typeface="+mj-ea"/>
              <a:cs typeface="+mj-cs"/>
            </a:endParaRPr>
          </a:p>
        </p:txBody>
      </p:sp>
      <p:sp>
        <p:nvSpPr>
          <p:cNvPr id="36867" name="Rectangle 3"/>
          <p:cNvSpPr>
            <a:spLocks noGrp="1"/>
          </p:cNvSpPr>
          <p:nvPr>
            <p:ph idx="1"/>
          </p:nvPr>
        </p:nvSpPr>
        <p:spPr>
          <a:ln/>
        </p:spPr>
        <p:txBody>
          <a:bodyPr vert="horz" wrap="square" lIns="91440" tIns="45720" rIns="91440" bIns="45720" anchor="t" anchorCtr="0"/>
          <a:p>
            <a:pPr eaLnBrk="1" hangingPunct="1"/>
            <a:r>
              <a:rPr lang="zh-CN" altLang="en-US" sz="2400" dirty="0">
                <a:latin typeface="楷体_GB2312" pitchFamily="49" charset="-122"/>
                <a:ea typeface="楷体_GB2312" pitchFamily="49" charset="-122"/>
              </a:rPr>
              <a:t>事物是对模型中最具代表性成分的抽象，在</a:t>
            </a:r>
            <a:r>
              <a:rPr lang="en-US" altLang="zh-CN" sz="2400" dirty="0">
                <a:latin typeface="楷体_GB2312" pitchFamily="49" charset="-122"/>
                <a:ea typeface="楷体_GB2312" pitchFamily="49" charset="-122"/>
              </a:rPr>
              <a:t>UML</a:t>
            </a:r>
            <a:r>
              <a:rPr lang="zh-CN" altLang="en-US" sz="2400" dirty="0">
                <a:latin typeface="楷体_GB2312" pitchFamily="49" charset="-122"/>
                <a:ea typeface="楷体_GB2312" pitchFamily="49" charset="-122"/>
              </a:rPr>
              <a:t>中，可以分为结构事物、行为事物、分组事物和注释事物</a:t>
            </a:r>
            <a:r>
              <a:rPr lang="en-US" altLang="zh-CN" sz="2400" dirty="0">
                <a:latin typeface="楷体_GB2312" pitchFamily="49" charset="-122"/>
                <a:ea typeface="楷体_GB2312" pitchFamily="49" charset="-122"/>
              </a:rPr>
              <a:t>4</a:t>
            </a:r>
            <a:r>
              <a:rPr lang="zh-CN" altLang="en-US" sz="2400" dirty="0">
                <a:latin typeface="楷体_GB2312" pitchFamily="49" charset="-122"/>
                <a:ea typeface="楷体_GB2312" pitchFamily="49" charset="-122"/>
              </a:rPr>
              <a:t>类。 </a:t>
            </a:r>
            <a:endParaRPr lang="zh-CN" altLang="en-US" sz="2400" dirty="0">
              <a:latin typeface="楷体_GB2312" pitchFamily="49" charset="-122"/>
              <a:ea typeface="楷体_GB2312" pitchFamily="49" charset="-122"/>
            </a:endParaRPr>
          </a:p>
        </p:txBody>
      </p:sp>
      <p:pic>
        <p:nvPicPr>
          <p:cNvPr id="36868" name="Picture 4"/>
          <p:cNvPicPr>
            <a:picLocks noChangeAspect="1"/>
          </p:cNvPicPr>
          <p:nvPr/>
        </p:nvPicPr>
        <p:blipFill>
          <a:blip r:embed="rId1"/>
          <a:stretch>
            <a:fillRect/>
          </a:stretch>
        </p:blipFill>
        <p:spPr>
          <a:xfrm>
            <a:off x="1258888" y="2492375"/>
            <a:ext cx="6911975" cy="3744913"/>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a:ln/>
        </p:spPr>
        <p:txBody>
          <a:bodyPr vert="horz" wrap="square" lIns="91440" tIns="45720" rIns="91440" bIns="45720" anchor="ctr" anchorCtr="0"/>
          <a:p>
            <a:pPr/>
            <a:r>
              <a:rPr lang="en-US" altLang="zh-CN" dirty="0">
                <a:solidFill>
                  <a:srgbClr val="C00000"/>
                </a:solidFill>
                <a:latin typeface="+mj-lt"/>
                <a:ea typeface="+mj-ea"/>
                <a:cs typeface="+mj-cs"/>
              </a:rPr>
              <a:t> 5.1 </a:t>
            </a:r>
            <a:r>
              <a:rPr lang="zh-CN" altLang="en-US" dirty="0">
                <a:solidFill>
                  <a:srgbClr val="C00000"/>
                </a:solidFill>
                <a:latin typeface="+mj-lt"/>
                <a:ea typeface="+mj-ea"/>
                <a:cs typeface="+mj-cs"/>
              </a:rPr>
              <a:t>面向对象的概念与开发方法</a:t>
            </a:r>
            <a:endParaRPr lang="zh-CN" altLang="en-US" dirty="0">
              <a:solidFill>
                <a:srgbClr val="C00000"/>
              </a:solidFill>
              <a:latin typeface="+mj-lt"/>
              <a:ea typeface="+mj-ea"/>
              <a:cs typeface="+mj-cs"/>
            </a:endParaRPr>
          </a:p>
        </p:txBody>
      </p:sp>
      <p:sp>
        <p:nvSpPr>
          <p:cNvPr id="5" name="Rectangle 3"/>
          <p:cNvSpPr txBox="1">
            <a:spLocks noChangeArrowheads="1"/>
          </p:cNvSpPr>
          <p:nvPr/>
        </p:nvSpPr>
        <p:spPr bwMode="auto">
          <a:xfrm>
            <a:off x="457200" y="1268413"/>
            <a:ext cx="8229600" cy="4857750"/>
          </a:xfrm>
          <a:prstGeom prst="rect">
            <a:avLst/>
          </a:prstGeom>
          <a:noFill/>
          <a:ln w="9525">
            <a:noFill/>
            <a:miter lim="800000"/>
          </a:ln>
        </p:spPr>
        <p:txBody>
          <a:bodyPr/>
          <a:lstStyle/>
          <a:p>
            <a:pPr marL="342900" marR="0" indent="-342900" defTabSz="914400" eaLnBrk="0" hangingPunct="0">
              <a:spcBef>
                <a:spcPct val="20000"/>
              </a:spcBef>
              <a:buClrTx/>
              <a:buSzTx/>
              <a:buFontTx/>
              <a:buChar char="•"/>
              <a:defRPr/>
            </a:pPr>
            <a:r>
              <a:rPr kumimoji="0" lang="en-US" altLang="zh-CN" sz="3200" b="1" kern="0" cap="none" spc="0" normalizeH="0" baseline="0" noProof="0">
                <a:latin typeface="+mn-lt"/>
                <a:ea typeface="宋体" panose="02010600030101010101" pitchFamily="2" charset="-122"/>
                <a:cs typeface="+mn-cs"/>
              </a:rPr>
              <a:t>Coad</a:t>
            </a:r>
            <a:r>
              <a:rPr kumimoji="0" lang="zh-CN" altLang="en-US" sz="3200" b="1" kern="0" cap="none" spc="0" normalizeH="0" baseline="0" noProof="0">
                <a:latin typeface="+mn-lt"/>
                <a:ea typeface="宋体" panose="02010600030101010101" pitchFamily="2" charset="-122"/>
                <a:cs typeface="+mn-cs"/>
              </a:rPr>
              <a:t>和</a:t>
            </a:r>
            <a:r>
              <a:rPr kumimoji="0" lang="en-US" altLang="zh-CN" sz="3200" b="1" kern="0" cap="none" spc="0" normalizeH="0" baseline="0" noProof="0">
                <a:latin typeface="+mn-lt"/>
                <a:ea typeface="宋体" panose="02010600030101010101" pitchFamily="2" charset="-122"/>
                <a:cs typeface="+mn-cs"/>
              </a:rPr>
              <a:t>Yourdon</a:t>
            </a:r>
            <a:r>
              <a:rPr kumimoji="0" lang="zh-CN" altLang="en-US" sz="3200" b="1" kern="0" cap="none" spc="0" normalizeH="0" baseline="0" noProof="0">
                <a:latin typeface="+mn-lt"/>
                <a:ea typeface="宋体" panose="02010600030101010101" pitchFamily="2" charset="-122"/>
                <a:cs typeface="+mn-cs"/>
              </a:rPr>
              <a:t>给出了“面向对象”的一个定义：</a:t>
            </a:r>
            <a:endParaRPr kumimoji="0" lang="zh-CN" altLang="en-US" sz="3200" b="1" kern="0" cap="none" spc="0" normalizeH="0" baseline="0" noProof="0">
              <a:latin typeface="+mn-lt"/>
              <a:ea typeface="宋体" panose="02010600030101010101" pitchFamily="2" charset="-122"/>
              <a:cs typeface="+mn-cs"/>
            </a:endParaRPr>
          </a:p>
          <a:p>
            <a:pPr marL="342900" marR="0" indent="-342900" defTabSz="914400" eaLnBrk="0" hangingPunct="0">
              <a:spcBef>
                <a:spcPct val="20000"/>
              </a:spcBef>
              <a:buClrTx/>
              <a:buSzTx/>
              <a:buFontTx/>
              <a:buNone/>
              <a:defRPr/>
            </a:pPr>
            <a:r>
              <a:rPr kumimoji="0" lang="zh-CN" altLang="en-US" sz="3200" b="1" kern="0" cap="none" spc="0" normalizeH="0" baseline="0" noProof="0">
                <a:latin typeface="+mn-lt"/>
                <a:ea typeface="宋体" panose="02010600030101010101" pitchFamily="2" charset="-122"/>
                <a:cs typeface="+mn-cs"/>
              </a:rPr>
              <a:t>     </a:t>
            </a:r>
            <a:r>
              <a:rPr kumimoji="0" lang="zh-CN" altLang="en-US" sz="3200" b="1" kern="0" cap="none" spc="0" normalizeH="0" baseline="0" noProof="0">
                <a:solidFill>
                  <a:schemeClr val="accent2"/>
                </a:solidFill>
                <a:latin typeface="+mn-lt"/>
                <a:ea typeface="宋体" panose="02010600030101010101" pitchFamily="2" charset="-122"/>
                <a:cs typeface="+mn-cs"/>
              </a:rPr>
              <a:t>面向对象＝对象＋类＋继承＋消息通信</a:t>
            </a:r>
            <a:endParaRPr kumimoji="0" lang="zh-CN" altLang="en-US" sz="3200" b="1" kern="0" cap="none" spc="0" normalizeH="0" baseline="0" noProof="0">
              <a:solidFill>
                <a:schemeClr val="accent2"/>
              </a:solidFill>
              <a:latin typeface="+mn-lt"/>
              <a:ea typeface="宋体" panose="02010600030101010101" pitchFamily="2" charset="-122"/>
              <a:cs typeface="+mn-cs"/>
            </a:endParaRPr>
          </a:p>
          <a:p>
            <a:pPr marL="342900" marR="0" indent="-342900" defTabSz="914400" eaLnBrk="0" hangingPunct="0">
              <a:spcBef>
                <a:spcPct val="20000"/>
              </a:spcBef>
              <a:buClrTx/>
              <a:buSzTx/>
              <a:buFontTx/>
              <a:buChar char="•"/>
              <a:defRPr/>
            </a:pPr>
            <a:r>
              <a:rPr kumimoji="0" lang="zh-CN" altLang="en-US" sz="3200" b="1" kern="0" cap="none" spc="0" normalizeH="0" baseline="0" noProof="0">
                <a:latin typeface="楷体_GB2312" pitchFamily="49" charset="-122"/>
                <a:ea typeface="楷体_GB2312" pitchFamily="49" charset="-122"/>
                <a:cs typeface="+mn-cs"/>
              </a:rPr>
              <a:t>如果一个系统是使用这样</a:t>
            </a:r>
            <a:r>
              <a:rPr kumimoji="0" lang="en-US" altLang="zh-CN" sz="3200" b="1" kern="0" cap="none" spc="0" normalizeH="0" baseline="0" noProof="0">
                <a:latin typeface="楷体_GB2312" pitchFamily="49" charset="-122"/>
                <a:ea typeface="楷体_GB2312" pitchFamily="49" charset="-122"/>
                <a:cs typeface="+mn-cs"/>
              </a:rPr>
              <a:t>4</a:t>
            </a:r>
            <a:r>
              <a:rPr kumimoji="0" lang="zh-CN" altLang="en-US" sz="3200" b="1" kern="0" cap="none" spc="0" normalizeH="0" baseline="0" noProof="0">
                <a:latin typeface="楷体_GB2312" pitchFamily="49" charset="-122"/>
                <a:ea typeface="楷体_GB2312" pitchFamily="49" charset="-122"/>
                <a:cs typeface="+mn-cs"/>
              </a:rPr>
              <a:t>个概念设计和实现的，则可认为这个系统是面向对象的。</a:t>
            </a:r>
            <a:r>
              <a:rPr kumimoji="0" lang="zh-CN" altLang="en-US" sz="3200" b="1" kern="0" cap="none" spc="0" normalizeH="0" baseline="0" noProof="0">
                <a:latin typeface="+mn-lt"/>
                <a:ea typeface="宋体" panose="02010600030101010101" pitchFamily="2" charset="-122"/>
                <a:cs typeface="+mn-cs"/>
              </a:rPr>
              <a:t> </a:t>
            </a:r>
            <a:endParaRPr kumimoji="0" lang="zh-CN" altLang="en-US" sz="3200" b="1" kern="0" cap="none" spc="0" normalizeH="0" baseline="0" noProof="0" dirty="0">
              <a:latin typeface="+mn-lt"/>
              <a:ea typeface="宋体" panose="02010600030101010101" pitchFamily="2"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a:spLocks noGrp="1"/>
          </p:cNvSpPr>
          <p:nvPr>
            <p:ph type="title"/>
          </p:nvPr>
        </p:nvSpPr>
        <p:spPr>
          <a:ln/>
        </p:spPr>
        <p:txBody>
          <a:bodyPr vert="horz" wrap="square" lIns="91440" tIns="45720" rIns="91440" bIns="45720" anchor="ctr" anchorCtr="0"/>
          <a:p>
            <a:pPr algn="l" eaLnBrk="1" hangingPunct="1"/>
            <a:r>
              <a:rPr lang="zh-CN" altLang="en-US" sz="3600" b="1" dirty="0">
                <a:solidFill>
                  <a:srgbClr val="CC0000"/>
                </a:solidFill>
                <a:latin typeface="宋体" panose="02010600030101010101" pitchFamily="2" charset="-122"/>
                <a:ea typeface="宋体" panose="02010600030101010101" pitchFamily="2" charset="-122"/>
                <a:cs typeface="+mj-cs"/>
              </a:rPr>
              <a:t>结构事物</a:t>
            </a:r>
            <a:endParaRPr lang="zh-CN" altLang="en-US" sz="3600" b="1" dirty="0">
              <a:solidFill>
                <a:srgbClr val="CC0000"/>
              </a:solidFill>
              <a:latin typeface="宋体" panose="02010600030101010101" pitchFamily="2" charset="-122"/>
              <a:ea typeface="宋体" panose="02010600030101010101" pitchFamily="2" charset="-122"/>
              <a:cs typeface="+mj-cs"/>
            </a:endParaRPr>
          </a:p>
        </p:txBody>
      </p:sp>
      <p:sp>
        <p:nvSpPr>
          <p:cNvPr id="37891" name="Rectangle 3"/>
          <p:cNvSpPr>
            <a:spLocks noGrp="1"/>
          </p:cNvSpPr>
          <p:nvPr>
            <p:ph idx="1"/>
          </p:nvPr>
        </p:nvSpPr>
        <p:spPr>
          <a:xfrm>
            <a:off x="457200" y="1268413"/>
            <a:ext cx="8362950" cy="5184775"/>
          </a:xfrm>
          <a:ln/>
        </p:spPr>
        <p:txBody>
          <a:bodyPr vert="horz" wrap="square" lIns="91440" tIns="45720" rIns="91440" bIns="45720" anchor="t" anchorCtr="0"/>
          <a:p>
            <a:pPr eaLnBrk="1" hangingPunct="1"/>
            <a:r>
              <a:rPr lang="zh-CN" altLang="en-US" dirty="0">
                <a:latin typeface="宋体" panose="02010600030101010101" pitchFamily="2" charset="-122"/>
                <a:ea typeface="宋体" panose="02010600030101010101" pitchFamily="2" charset="-122"/>
              </a:rPr>
              <a:t>结构事物是</a:t>
            </a:r>
            <a:r>
              <a:rPr lang="en-US" altLang="zh-CN" dirty="0">
                <a:latin typeface="宋体" panose="02010600030101010101" pitchFamily="2" charset="-122"/>
                <a:ea typeface="宋体" panose="02010600030101010101" pitchFamily="2" charset="-122"/>
              </a:rPr>
              <a:t>UML</a:t>
            </a:r>
            <a:r>
              <a:rPr lang="zh-CN" altLang="en-US" dirty="0">
                <a:latin typeface="宋体" panose="02010600030101010101" pitchFamily="2" charset="-122"/>
                <a:ea typeface="宋体" panose="02010600030101010101" pitchFamily="2" charset="-122"/>
              </a:rPr>
              <a:t>模型的静态部分，主要用来描述概念的或物理的元素，包括类、主动类、接口、对象、用例、参与者、协作、构件和节点等。</a:t>
            </a:r>
            <a:endParaRPr lang="zh-CN" altLang="en-US" dirty="0">
              <a:latin typeface="宋体" panose="02010600030101010101" pitchFamily="2" charset="-122"/>
              <a:ea typeface="宋体" panose="02010600030101010101" pitchFamily="2" charset="-122"/>
            </a:endParaRPr>
          </a:p>
          <a:p>
            <a:pPr eaLnBrk="1" hangingPunct="1">
              <a:buNone/>
            </a:pP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1</a:t>
            </a:r>
            <a:r>
              <a:rPr lang="zh-CN" altLang="en-US" sz="2800" dirty="0">
                <a:latin typeface="楷体_GB2312" pitchFamily="49" charset="-122"/>
                <a:ea typeface="楷体_GB2312" pitchFamily="49" charset="-122"/>
              </a:rPr>
              <a:t>）类（</a:t>
            </a:r>
            <a:r>
              <a:rPr lang="en-US" altLang="zh-CN" sz="2800" dirty="0">
                <a:latin typeface="楷体_GB2312" pitchFamily="49" charset="-122"/>
                <a:ea typeface="楷体_GB2312" pitchFamily="49" charset="-122"/>
              </a:rPr>
              <a:t>class</a:t>
            </a:r>
            <a:r>
              <a:rPr lang="zh-CN" altLang="en-US" sz="2800" dirty="0">
                <a:latin typeface="楷体_GB2312" pitchFamily="49" charset="-122"/>
                <a:ea typeface="楷体_GB2312" pitchFamily="49" charset="-122"/>
              </a:rPr>
              <a:t>）── 类用带有类名、属性和操作的矩形框来表示。</a:t>
            </a:r>
            <a:endParaRPr lang="zh-CN" altLang="en-US" sz="2800" dirty="0">
              <a:latin typeface="楷体_GB2312" pitchFamily="49" charset="-122"/>
              <a:ea typeface="楷体_GB2312" pitchFamily="49" charset="-122"/>
            </a:endParaRPr>
          </a:p>
        </p:txBody>
      </p:sp>
      <p:pic>
        <p:nvPicPr>
          <p:cNvPr id="37892" name="Picture 4"/>
          <p:cNvPicPr>
            <a:picLocks noChangeAspect="1"/>
          </p:cNvPicPr>
          <p:nvPr/>
        </p:nvPicPr>
        <p:blipFill>
          <a:blip r:embed="rId1"/>
          <a:stretch>
            <a:fillRect/>
          </a:stretch>
        </p:blipFill>
        <p:spPr>
          <a:xfrm>
            <a:off x="6156325" y="3860800"/>
            <a:ext cx="1571625" cy="2781300"/>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p:cNvSpPr>
          <p:nvPr>
            <p:ph type="title"/>
          </p:nvPr>
        </p:nvSpPr>
        <p:spPr>
          <a:ln/>
        </p:spPr>
        <p:txBody>
          <a:bodyPr vert="horz" wrap="square" lIns="91440" tIns="45720" rIns="91440" bIns="45720" anchor="ctr" anchorCtr="0"/>
          <a:p>
            <a:pPr algn="l" eaLnBrk="1" hangingPunct="1"/>
            <a:r>
              <a:rPr lang="zh-CN" altLang="en-US" sz="3600" b="1" dirty="0">
                <a:solidFill>
                  <a:srgbClr val="CC0000"/>
                </a:solidFill>
                <a:latin typeface="宋体" panose="02010600030101010101" pitchFamily="2" charset="-122"/>
                <a:ea typeface="宋体" panose="02010600030101010101" pitchFamily="2" charset="-122"/>
                <a:cs typeface="+mj-cs"/>
              </a:rPr>
              <a:t>结构事物</a:t>
            </a:r>
            <a:endParaRPr lang="zh-CN" altLang="en-US" sz="3600" b="1" dirty="0">
              <a:solidFill>
                <a:srgbClr val="CC0000"/>
              </a:solidFill>
              <a:latin typeface="宋体" panose="02010600030101010101" pitchFamily="2" charset="-122"/>
              <a:ea typeface="宋体" panose="02010600030101010101" pitchFamily="2" charset="-122"/>
              <a:cs typeface="+mj-cs"/>
            </a:endParaRPr>
          </a:p>
        </p:txBody>
      </p:sp>
      <p:sp>
        <p:nvSpPr>
          <p:cNvPr id="38915" name="Rectangle 3"/>
          <p:cNvSpPr>
            <a:spLocks noGrp="1"/>
          </p:cNvSpPr>
          <p:nvPr>
            <p:ph idx="1"/>
          </p:nvPr>
        </p:nvSpPr>
        <p:spPr>
          <a:ln/>
        </p:spPr>
        <p:txBody>
          <a:bodyPr vert="horz" wrap="square" lIns="91440" tIns="45720" rIns="91440" bIns="45720" anchor="t" anchorCtr="0"/>
          <a:p>
            <a:pPr eaLnBrk="1" hangingPunct="1">
              <a:buNone/>
            </a:pP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2</a:t>
            </a:r>
            <a:r>
              <a:rPr lang="zh-CN" altLang="en-US" sz="2800" dirty="0">
                <a:latin typeface="楷体_GB2312" pitchFamily="49" charset="-122"/>
                <a:ea typeface="楷体_GB2312" pitchFamily="49" charset="-122"/>
              </a:rPr>
              <a:t>）主动类（</a:t>
            </a:r>
            <a:r>
              <a:rPr lang="en-US" altLang="zh-CN" sz="2800" dirty="0">
                <a:latin typeface="楷体_GB2312" pitchFamily="49" charset="-122"/>
                <a:ea typeface="楷体_GB2312" pitchFamily="49" charset="-122"/>
              </a:rPr>
              <a:t>active class</a:t>
            </a:r>
            <a:r>
              <a:rPr lang="zh-CN" altLang="en-US" sz="2800" dirty="0">
                <a:latin typeface="楷体_GB2312" pitchFamily="49" charset="-122"/>
                <a:ea typeface="楷体_GB2312" pitchFamily="49" charset="-122"/>
              </a:rPr>
              <a:t>）── 主动类的实例应具有一个或多个进程或线程，能够启动控制活动。</a:t>
            </a:r>
            <a:endParaRPr lang="zh-CN" altLang="en-US" sz="2800" dirty="0">
              <a:ea typeface="宋体" panose="02010600030101010101" pitchFamily="2" charset="-122"/>
            </a:endParaRPr>
          </a:p>
        </p:txBody>
      </p:sp>
      <p:pic>
        <p:nvPicPr>
          <p:cNvPr id="38916" name="Picture 4"/>
          <p:cNvPicPr>
            <a:picLocks noChangeAspect="1"/>
          </p:cNvPicPr>
          <p:nvPr/>
        </p:nvPicPr>
        <p:blipFill>
          <a:blip r:embed="rId1"/>
          <a:stretch>
            <a:fillRect/>
          </a:stretch>
        </p:blipFill>
        <p:spPr>
          <a:xfrm>
            <a:off x="3635375" y="2636838"/>
            <a:ext cx="2754313" cy="2879725"/>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3"/>
          <p:cNvSpPr>
            <a:spLocks noGrp="1"/>
          </p:cNvSpPr>
          <p:nvPr>
            <p:ph idx="1"/>
          </p:nvPr>
        </p:nvSpPr>
        <p:spPr>
          <a:ln/>
        </p:spPr>
        <p:txBody>
          <a:bodyPr vert="horz" wrap="square" lIns="91440" tIns="45720" rIns="91440" bIns="45720" anchor="t" anchorCtr="0"/>
          <a:p>
            <a:pPr eaLnBrk="1" hangingPunct="1">
              <a:buNone/>
            </a:pP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3</a:t>
            </a:r>
            <a:r>
              <a:rPr lang="zh-CN" altLang="en-US" sz="2800" dirty="0">
                <a:latin typeface="楷体_GB2312" pitchFamily="49" charset="-122"/>
                <a:ea typeface="楷体_GB2312" pitchFamily="49" charset="-122"/>
              </a:rPr>
              <a:t>）接口（</a:t>
            </a:r>
            <a:r>
              <a:rPr lang="en-US" altLang="zh-CN" sz="2800" dirty="0">
                <a:latin typeface="楷体_GB2312" pitchFamily="49" charset="-122"/>
                <a:ea typeface="楷体_GB2312" pitchFamily="49" charset="-122"/>
              </a:rPr>
              <a:t>interface</a:t>
            </a:r>
            <a:r>
              <a:rPr lang="zh-CN" altLang="en-US" sz="2800" dirty="0">
                <a:latin typeface="楷体_GB2312" pitchFamily="49" charset="-122"/>
                <a:ea typeface="楷体_GB2312" pitchFamily="49" charset="-122"/>
              </a:rPr>
              <a:t>）── 描述了一个类或构件的一组外部可用的服务（操作）集。</a:t>
            </a:r>
            <a:endParaRPr lang="zh-CN" altLang="en-US" sz="2800" dirty="0">
              <a:latin typeface="楷体_GB2312" pitchFamily="49" charset="-122"/>
              <a:ea typeface="楷体_GB2312" pitchFamily="49" charset="-122"/>
            </a:endParaRPr>
          </a:p>
          <a:p>
            <a:pPr eaLnBrk="1" hangingPunct="1">
              <a:buNone/>
            </a:pPr>
            <a:r>
              <a:rPr lang="zh-CN" altLang="en-US" sz="2800" dirty="0">
                <a:latin typeface="楷体_GB2312" pitchFamily="49" charset="-122"/>
                <a:ea typeface="楷体_GB2312" pitchFamily="49" charset="-122"/>
              </a:rPr>
              <a:t>  接口定义的是一组操作的描述，而不是操作的实现。</a:t>
            </a:r>
            <a:endParaRPr lang="zh-CN" altLang="en-US" sz="2800" dirty="0">
              <a:latin typeface="楷体_GB2312" pitchFamily="49" charset="-122"/>
              <a:ea typeface="楷体_GB2312" pitchFamily="49" charset="-122"/>
            </a:endParaRPr>
          </a:p>
          <a:p>
            <a:pPr eaLnBrk="1" hangingPunct="1">
              <a:buNone/>
            </a:pPr>
            <a:r>
              <a:rPr lang="zh-CN" altLang="en-US" sz="2800" dirty="0">
                <a:latin typeface="楷体_GB2312" pitchFamily="49" charset="-122"/>
                <a:ea typeface="楷体_GB2312" pitchFamily="49" charset="-122"/>
              </a:rPr>
              <a:t>  一般将接口画成从实现它的类或构件引出的圆圈，接口体现了使用与实现分离的原则。</a:t>
            </a:r>
            <a:endParaRPr lang="zh-CN" altLang="en-US" sz="2800" dirty="0">
              <a:latin typeface="楷体_GB2312" pitchFamily="49" charset="-122"/>
              <a:ea typeface="楷体_GB2312" pitchFamily="49" charset="-122"/>
            </a:endParaRPr>
          </a:p>
          <a:p>
            <a:pPr eaLnBrk="1" hangingPunct="1"/>
            <a:endParaRPr lang="en-US" altLang="zh-CN" sz="2800" dirty="0">
              <a:ea typeface="宋体" panose="02010600030101010101" pitchFamily="2" charset="-122"/>
            </a:endParaRPr>
          </a:p>
        </p:txBody>
      </p:sp>
      <p:pic>
        <p:nvPicPr>
          <p:cNvPr id="39939" name="Picture 4"/>
          <p:cNvPicPr>
            <a:picLocks noChangeAspect="1"/>
          </p:cNvPicPr>
          <p:nvPr/>
        </p:nvPicPr>
        <p:blipFill>
          <a:blip r:embed="rId1"/>
          <a:stretch>
            <a:fillRect/>
          </a:stretch>
        </p:blipFill>
        <p:spPr>
          <a:xfrm>
            <a:off x="3924300" y="4365625"/>
            <a:ext cx="2447925" cy="1860550"/>
          </a:xfrm>
          <a:prstGeom prst="rect">
            <a:avLst/>
          </a:prstGeom>
          <a:noFill/>
          <a:ln w="9525">
            <a:noFill/>
          </a:ln>
        </p:spPr>
      </p:pic>
      <p:sp>
        <p:nvSpPr>
          <p:cNvPr id="39940" name="Rectangle 2"/>
          <p:cNvSpPr>
            <a:spLocks noGrp="1"/>
          </p:cNvSpPr>
          <p:nvPr>
            <p:ph type="title"/>
          </p:nvPr>
        </p:nvSpPr>
        <p:spPr>
          <a:ln/>
        </p:spPr>
        <p:txBody>
          <a:bodyPr vert="horz" wrap="square" lIns="91440" tIns="45720" rIns="91440" bIns="45720" anchor="ctr" anchorCtr="0"/>
          <a:p>
            <a:pPr algn="l" eaLnBrk="1" hangingPunct="1"/>
            <a:r>
              <a:rPr lang="zh-CN" altLang="en-US" sz="3600" b="1" dirty="0">
                <a:solidFill>
                  <a:srgbClr val="CC0000"/>
                </a:solidFill>
                <a:latin typeface="宋体" panose="02010600030101010101" pitchFamily="2" charset="-122"/>
                <a:ea typeface="宋体" panose="02010600030101010101" pitchFamily="2" charset="-122"/>
                <a:cs typeface="+mj-cs"/>
              </a:rPr>
              <a:t>结构事物</a:t>
            </a:r>
            <a:endParaRPr lang="zh-CN" altLang="en-US" sz="3600" b="1" dirty="0">
              <a:solidFill>
                <a:srgbClr val="CC0000"/>
              </a:solidFill>
              <a:latin typeface="宋体" panose="02010600030101010101" pitchFamily="2" charset="-122"/>
              <a:ea typeface="宋体" panose="02010600030101010101" pitchFamily="2" charset="-122"/>
              <a:cs typeface="+mj-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p:cNvSpPr>
          <p:nvPr>
            <p:ph type="title"/>
          </p:nvPr>
        </p:nvSpPr>
        <p:spPr>
          <a:ln/>
        </p:spPr>
        <p:txBody>
          <a:bodyPr vert="horz" wrap="square" lIns="91440" tIns="45720" rIns="91440" bIns="45720" anchor="ctr" anchorCtr="0"/>
          <a:p>
            <a:pPr algn="l" eaLnBrk="1" hangingPunct="1"/>
            <a:r>
              <a:rPr lang="zh-CN" altLang="en-US" sz="3600" b="1" dirty="0">
                <a:solidFill>
                  <a:srgbClr val="CC0000"/>
                </a:solidFill>
                <a:latin typeface="宋体" panose="02010600030101010101" pitchFamily="2" charset="-122"/>
                <a:ea typeface="宋体" panose="02010600030101010101" pitchFamily="2" charset="-122"/>
                <a:cs typeface="+mj-cs"/>
              </a:rPr>
              <a:t>结构事物</a:t>
            </a:r>
            <a:endParaRPr lang="zh-CN" altLang="en-US" sz="3600" b="1" dirty="0">
              <a:solidFill>
                <a:srgbClr val="CC0000"/>
              </a:solidFill>
              <a:latin typeface="宋体" panose="02010600030101010101" pitchFamily="2" charset="-122"/>
              <a:ea typeface="宋体" panose="02010600030101010101" pitchFamily="2" charset="-122"/>
              <a:cs typeface="+mj-cs"/>
            </a:endParaRPr>
          </a:p>
        </p:txBody>
      </p:sp>
      <p:sp>
        <p:nvSpPr>
          <p:cNvPr id="40963" name="Rectangle 3"/>
          <p:cNvSpPr>
            <a:spLocks noGrp="1"/>
          </p:cNvSpPr>
          <p:nvPr>
            <p:ph idx="1"/>
          </p:nvPr>
        </p:nvSpPr>
        <p:spPr>
          <a:xfrm>
            <a:off x="457200" y="1268413"/>
            <a:ext cx="5122863" cy="4857750"/>
          </a:xfrm>
          <a:ln/>
        </p:spPr>
        <p:txBody>
          <a:bodyPr vert="horz" wrap="square" lIns="91440" tIns="45720" rIns="91440" bIns="45720" anchor="t" anchorCtr="0"/>
          <a:p>
            <a:pPr eaLnBrk="1" hangingPunct="1">
              <a:buNone/>
            </a:pP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4</a:t>
            </a:r>
            <a:r>
              <a:rPr lang="zh-CN" altLang="en-US" sz="2400" dirty="0">
                <a:latin typeface="楷体_GB2312" pitchFamily="49" charset="-122"/>
                <a:ea typeface="楷体_GB2312" pitchFamily="49" charset="-122"/>
              </a:rPr>
              <a:t>）对象（</a:t>
            </a:r>
            <a:r>
              <a:rPr lang="en-US" altLang="zh-CN" sz="2400" dirty="0">
                <a:latin typeface="楷体_GB2312" pitchFamily="49" charset="-122"/>
                <a:ea typeface="楷体_GB2312" pitchFamily="49" charset="-122"/>
              </a:rPr>
              <a:t>object</a:t>
            </a:r>
            <a:r>
              <a:rPr lang="zh-CN" altLang="en-US" sz="2400" dirty="0">
                <a:latin typeface="楷体_GB2312" pitchFamily="49" charset="-122"/>
                <a:ea typeface="楷体_GB2312" pitchFamily="49" charset="-122"/>
              </a:rPr>
              <a:t>）── 对象是类的实例，其名字下边加下划线，对象的属性值需明确给出。</a:t>
            </a:r>
            <a:endParaRPr lang="zh-CN" altLang="en-US" sz="2400" dirty="0">
              <a:latin typeface="楷体_GB2312" pitchFamily="49" charset="-122"/>
              <a:ea typeface="楷体_GB2312" pitchFamily="49" charset="-122"/>
            </a:endParaRPr>
          </a:p>
          <a:p>
            <a:pPr eaLnBrk="1" hangingPunct="1">
              <a:buNone/>
            </a:pPr>
            <a:endParaRPr lang="zh-CN" altLang="en-US" sz="2400" dirty="0">
              <a:latin typeface="楷体_GB2312" pitchFamily="49" charset="-122"/>
              <a:ea typeface="楷体_GB2312" pitchFamily="49" charset="-122"/>
            </a:endParaRPr>
          </a:p>
          <a:p>
            <a:pPr eaLnBrk="1" hangingPunct="1">
              <a:buNone/>
            </a:pPr>
            <a:endParaRPr lang="zh-CN" altLang="en-US" sz="2400" dirty="0">
              <a:latin typeface="楷体_GB2312" pitchFamily="49" charset="-122"/>
              <a:ea typeface="楷体_GB2312" pitchFamily="49" charset="-122"/>
            </a:endParaRPr>
          </a:p>
          <a:p>
            <a:pPr eaLnBrk="1" hangingPunct="1">
              <a:buNone/>
            </a:pP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5</a:t>
            </a:r>
            <a:r>
              <a:rPr lang="zh-CN" altLang="en-US" sz="2400" dirty="0">
                <a:latin typeface="楷体_GB2312" pitchFamily="49" charset="-122"/>
                <a:ea typeface="楷体_GB2312" pitchFamily="49" charset="-122"/>
              </a:rPr>
              <a:t>）用例（</a:t>
            </a:r>
            <a:r>
              <a:rPr lang="en-US" altLang="zh-CN" sz="2400" dirty="0">
                <a:latin typeface="楷体_GB2312" pitchFamily="49" charset="-122"/>
                <a:ea typeface="楷体_GB2312" pitchFamily="49" charset="-122"/>
              </a:rPr>
              <a:t>use case</a:t>
            </a:r>
            <a:r>
              <a:rPr lang="zh-CN" altLang="en-US" sz="2400" dirty="0">
                <a:latin typeface="楷体_GB2312" pitchFamily="49" charset="-122"/>
                <a:ea typeface="楷体_GB2312" pitchFamily="49" charset="-122"/>
              </a:rPr>
              <a:t>）── 也称用况，用于表示系统想要实现的行为，即描述一组动作序列（即场景）。而系统执行这组动作后将产生一个对特定参与者有价值的结果。</a:t>
            </a:r>
            <a:endParaRPr lang="zh-CN" altLang="en-US" sz="2400" dirty="0">
              <a:latin typeface="楷体_GB2312" pitchFamily="49" charset="-122"/>
              <a:ea typeface="楷体_GB2312" pitchFamily="49" charset="-122"/>
            </a:endParaRPr>
          </a:p>
        </p:txBody>
      </p:sp>
      <p:pic>
        <p:nvPicPr>
          <p:cNvPr id="40964" name="Picture 4"/>
          <p:cNvPicPr>
            <a:picLocks noChangeAspect="1"/>
          </p:cNvPicPr>
          <p:nvPr/>
        </p:nvPicPr>
        <p:blipFill>
          <a:blip r:embed="rId1"/>
          <a:stretch>
            <a:fillRect/>
          </a:stretch>
        </p:blipFill>
        <p:spPr>
          <a:xfrm>
            <a:off x="6443663" y="1484313"/>
            <a:ext cx="1800225" cy="1562100"/>
          </a:xfrm>
          <a:prstGeom prst="rect">
            <a:avLst/>
          </a:prstGeom>
          <a:noFill/>
          <a:ln w="9525">
            <a:noFill/>
          </a:ln>
        </p:spPr>
      </p:pic>
      <p:pic>
        <p:nvPicPr>
          <p:cNvPr id="40965" name="Picture 5"/>
          <p:cNvPicPr>
            <a:picLocks noChangeAspect="1"/>
          </p:cNvPicPr>
          <p:nvPr/>
        </p:nvPicPr>
        <p:blipFill>
          <a:blip r:embed="rId2"/>
          <a:stretch>
            <a:fillRect/>
          </a:stretch>
        </p:blipFill>
        <p:spPr>
          <a:xfrm>
            <a:off x="6300788" y="3716338"/>
            <a:ext cx="2078037" cy="1341437"/>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p:cNvSpPr>
          <p:nvPr>
            <p:ph type="title"/>
          </p:nvPr>
        </p:nvSpPr>
        <p:spPr>
          <a:ln/>
        </p:spPr>
        <p:txBody>
          <a:bodyPr vert="horz" wrap="square" lIns="91440" tIns="45720" rIns="91440" bIns="45720" anchor="ctr" anchorCtr="0"/>
          <a:p>
            <a:pPr algn="l" eaLnBrk="1" hangingPunct="1"/>
            <a:r>
              <a:rPr lang="zh-CN" altLang="en-US" sz="3600" b="1" dirty="0">
                <a:solidFill>
                  <a:srgbClr val="CC0000"/>
                </a:solidFill>
                <a:latin typeface="宋体" panose="02010600030101010101" pitchFamily="2" charset="-122"/>
                <a:ea typeface="宋体" panose="02010600030101010101" pitchFamily="2" charset="-122"/>
                <a:cs typeface="+mj-cs"/>
              </a:rPr>
              <a:t>结构事物</a:t>
            </a:r>
            <a:endParaRPr lang="zh-CN" altLang="en-US" sz="3600" b="1" dirty="0">
              <a:solidFill>
                <a:srgbClr val="CC0000"/>
              </a:solidFill>
              <a:latin typeface="宋体" panose="02010600030101010101" pitchFamily="2" charset="-122"/>
              <a:ea typeface="宋体" panose="02010600030101010101" pitchFamily="2" charset="-122"/>
              <a:cs typeface="+mj-cs"/>
            </a:endParaRPr>
          </a:p>
        </p:txBody>
      </p:sp>
      <p:sp>
        <p:nvSpPr>
          <p:cNvPr id="41987" name="Rectangle 3"/>
          <p:cNvSpPr>
            <a:spLocks noGrp="1"/>
          </p:cNvSpPr>
          <p:nvPr>
            <p:ph idx="1"/>
          </p:nvPr>
        </p:nvSpPr>
        <p:spPr>
          <a:xfrm>
            <a:off x="457200" y="1268413"/>
            <a:ext cx="5122863" cy="4857750"/>
          </a:xfrm>
          <a:ln/>
        </p:spPr>
        <p:txBody>
          <a:bodyPr vert="horz" wrap="square" lIns="91440" tIns="45720" rIns="91440" bIns="45720" anchor="t" anchorCtr="0"/>
          <a:p>
            <a:pPr eaLnBrk="1" hangingPunct="1">
              <a:buNone/>
            </a:pP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6</a:t>
            </a:r>
            <a:r>
              <a:rPr lang="zh-CN" altLang="en-US" sz="2400" dirty="0">
                <a:latin typeface="楷体_GB2312" pitchFamily="49" charset="-122"/>
                <a:ea typeface="楷体_GB2312" pitchFamily="49" charset="-122"/>
              </a:rPr>
              <a:t>）参与者（</a:t>
            </a:r>
            <a:r>
              <a:rPr lang="en-US" altLang="zh-CN" sz="2400" dirty="0">
                <a:latin typeface="楷体_GB2312" pitchFamily="49" charset="-122"/>
                <a:ea typeface="楷体_GB2312" pitchFamily="49" charset="-122"/>
              </a:rPr>
              <a:t>actor</a:t>
            </a:r>
            <a:r>
              <a:rPr lang="zh-CN" altLang="en-US" sz="2400" dirty="0">
                <a:latin typeface="楷体_GB2312" pitchFamily="49" charset="-122"/>
                <a:ea typeface="楷体_GB2312" pitchFamily="49" charset="-122"/>
              </a:rPr>
              <a:t>）── 也称角色，是指与系统有信息交互关系的人、软件系统或硬件设备，在图形上用简化的小木头人表示。</a:t>
            </a:r>
            <a:endParaRPr lang="zh-CN" altLang="en-US" sz="2400" dirty="0">
              <a:latin typeface="楷体_GB2312" pitchFamily="49" charset="-122"/>
              <a:ea typeface="楷体_GB2312" pitchFamily="49" charset="-122"/>
            </a:endParaRPr>
          </a:p>
          <a:p>
            <a:pPr eaLnBrk="1" hangingPunct="1">
              <a:buNone/>
            </a:pP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7</a:t>
            </a:r>
            <a:r>
              <a:rPr lang="zh-CN" altLang="en-US" sz="2400" dirty="0">
                <a:latin typeface="楷体_GB2312" pitchFamily="49" charset="-122"/>
                <a:ea typeface="楷体_GB2312" pitchFamily="49" charset="-122"/>
              </a:rPr>
              <a:t>）协作（</a:t>
            </a:r>
            <a:r>
              <a:rPr lang="en-US" altLang="zh-CN" sz="2400" dirty="0">
                <a:latin typeface="楷体_GB2312" pitchFamily="49" charset="-122"/>
                <a:ea typeface="楷体_GB2312" pitchFamily="49" charset="-122"/>
              </a:rPr>
              <a:t>collaboration</a:t>
            </a:r>
            <a:r>
              <a:rPr lang="zh-CN" altLang="en-US" sz="2400" dirty="0">
                <a:latin typeface="楷体_GB2312" pitchFamily="49" charset="-122"/>
                <a:ea typeface="楷体_GB2312" pitchFamily="49" charset="-122"/>
              </a:rPr>
              <a:t>）── 用例仅描述要实现的行为，不描述这些行为的实现。这种实现用协作描述。</a:t>
            </a:r>
            <a:endParaRPr lang="zh-CN" altLang="en-US" sz="2400" dirty="0">
              <a:latin typeface="楷体_GB2312" pitchFamily="49" charset="-122"/>
              <a:ea typeface="楷体_GB2312" pitchFamily="49" charset="-122"/>
            </a:endParaRPr>
          </a:p>
          <a:p>
            <a:pPr eaLnBrk="1" hangingPunct="1">
              <a:buNone/>
            </a:pPr>
            <a:r>
              <a:rPr lang="zh-CN" altLang="en-US" sz="2400" dirty="0">
                <a:latin typeface="楷体_GB2312" pitchFamily="49" charset="-122"/>
                <a:ea typeface="楷体_GB2312" pitchFamily="49" charset="-122"/>
              </a:rPr>
              <a:t>  协作定义交互，描述一组角色实体和其他实体如何通过协同工作来完成一个功能或行为。类可以参与几个协作。</a:t>
            </a:r>
            <a:endParaRPr lang="zh-CN" altLang="en-US" sz="2400" dirty="0">
              <a:latin typeface="楷体_GB2312" pitchFamily="49" charset="-122"/>
              <a:ea typeface="楷体_GB2312" pitchFamily="49" charset="-122"/>
            </a:endParaRPr>
          </a:p>
        </p:txBody>
      </p:sp>
      <p:pic>
        <p:nvPicPr>
          <p:cNvPr id="41988" name="Picture 4"/>
          <p:cNvPicPr>
            <a:picLocks noChangeAspect="1"/>
          </p:cNvPicPr>
          <p:nvPr/>
        </p:nvPicPr>
        <p:blipFill>
          <a:blip r:embed="rId1"/>
          <a:stretch>
            <a:fillRect/>
          </a:stretch>
        </p:blipFill>
        <p:spPr>
          <a:xfrm>
            <a:off x="6881813" y="1412875"/>
            <a:ext cx="1293812" cy="1584325"/>
          </a:xfrm>
          <a:prstGeom prst="rect">
            <a:avLst/>
          </a:prstGeom>
          <a:noFill/>
          <a:ln w="9525">
            <a:noFill/>
          </a:ln>
        </p:spPr>
      </p:pic>
      <p:pic>
        <p:nvPicPr>
          <p:cNvPr id="41989" name="Picture 5"/>
          <p:cNvPicPr>
            <a:picLocks noChangeAspect="1"/>
          </p:cNvPicPr>
          <p:nvPr/>
        </p:nvPicPr>
        <p:blipFill>
          <a:blip r:embed="rId2"/>
          <a:stretch>
            <a:fillRect/>
          </a:stretch>
        </p:blipFill>
        <p:spPr>
          <a:xfrm>
            <a:off x="6516688" y="3500438"/>
            <a:ext cx="2105025" cy="1400175"/>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p:cNvSpPr>
          <p:nvPr>
            <p:ph type="title"/>
          </p:nvPr>
        </p:nvSpPr>
        <p:spPr>
          <a:ln/>
        </p:spPr>
        <p:txBody>
          <a:bodyPr vert="horz" wrap="square" lIns="91440" tIns="45720" rIns="91440" bIns="45720" anchor="ctr" anchorCtr="0"/>
          <a:p>
            <a:pPr algn="l" eaLnBrk="1" hangingPunct="1"/>
            <a:r>
              <a:rPr lang="zh-CN" altLang="en-US" sz="3600" b="1" dirty="0">
                <a:solidFill>
                  <a:srgbClr val="CC0000"/>
                </a:solidFill>
                <a:latin typeface="宋体" panose="02010600030101010101" pitchFamily="2" charset="-122"/>
                <a:ea typeface="宋体" panose="02010600030101010101" pitchFamily="2" charset="-122"/>
                <a:cs typeface="+mj-cs"/>
              </a:rPr>
              <a:t>结构事物</a:t>
            </a:r>
            <a:endParaRPr lang="zh-CN" altLang="en-US" sz="3600" b="1" dirty="0">
              <a:solidFill>
                <a:srgbClr val="CC0000"/>
              </a:solidFill>
              <a:latin typeface="宋体" panose="02010600030101010101" pitchFamily="2" charset="-122"/>
              <a:ea typeface="宋体" panose="02010600030101010101" pitchFamily="2" charset="-122"/>
              <a:cs typeface="+mj-cs"/>
            </a:endParaRPr>
          </a:p>
        </p:txBody>
      </p:sp>
      <p:sp>
        <p:nvSpPr>
          <p:cNvPr id="43011" name="Rectangle 3"/>
          <p:cNvSpPr>
            <a:spLocks noGrp="1"/>
          </p:cNvSpPr>
          <p:nvPr>
            <p:ph idx="1"/>
          </p:nvPr>
        </p:nvSpPr>
        <p:spPr>
          <a:xfrm>
            <a:off x="468313" y="1268413"/>
            <a:ext cx="5327650" cy="4857750"/>
          </a:xfrm>
          <a:ln/>
        </p:spPr>
        <p:txBody>
          <a:bodyPr vert="horz" wrap="square" lIns="91440" tIns="45720" rIns="91440" bIns="45720" anchor="t" anchorCtr="0"/>
          <a:p>
            <a:pPr eaLnBrk="1" hangingPunct="1">
              <a:buNone/>
            </a:pP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8</a:t>
            </a:r>
            <a:r>
              <a:rPr lang="zh-CN" altLang="en-US" sz="2400" dirty="0">
                <a:latin typeface="楷体_GB2312" pitchFamily="49" charset="-122"/>
                <a:ea typeface="楷体_GB2312" pitchFamily="49" charset="-122"/>
              </a:rPr>
              <a:t>）构件（</a:t>
            </a:r>
            <a:r>
              <a:rPr lang="en-US" altLang="zh-CN" sz="2400" dirty="0">
                <a:latin typeface="楷体_GB2312" pitchFamily="49" charset="-122"/>
                <a:ea typeface="楷体_GB2312" pitchFamily="49" charset="-122"/>
              </a:rPr>
              <a:t>component</a:t>
            </a:r>
            <a:r>
              <a:rPr lang="zh-CN" altLang="en-US" sz="2400" dirty="0">
                <a:latin typeface="楷体_GB2312" pitchFamily="49" charset="-122"/>
                <a:ea typeface="楷体_GB2312" pitchFamily="49" charset="-122"/>
              </a:rPr>
              <a:t>）── 也称组件，是系统中物理的、可替代的部件。它通常是描述一些逻辑元素的物理包。</a:t>
            </a:r>
            <a:endParaRPr lang="zh-CN" altLang="en-US" sz="2400" dirty="0">
              <a:latin typeface="楷体_GB2312" pitchFamily="49" charset="-122"/>
              <a:ea typeface="楷体_GB2312" pitchFamily="49" charset="-122"/>
            </a:endParaRPr>
          </a:p>
          <a:p>
            <a:pPr eaLnBrk="1" hangingPunct="1">
              <a:buNone/>
            </a:pPr>
            <a:endParaRPr lang="zh-CN" altLang="en-US" sz="2400" dirty="0">
              <a:latin typeface="楷体_GB2312" pitchFamily="49" charset="-122"/>
              <a:ea typeface="楷体_GB2312" pitchFamily="49" charset="-122"/>
            </a:endParaRPr>
          </a:p>
          <a:p>
            <a:pPr eaLnBrk="1" hangingPunct="1">
              <a:buNone/>
            </a:pP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9</a:t>
            </a:r>
            <a:r>
              <a:rPr lang="zh-CN" altLang="en-US" sz="2400" dirty="0">
                <a:latin typeface="楷体_GB2312" pitchFamily="49" charset="-122"/>
                <a:ea typeface="楷体_GB2312" pitchFamily="49" charset="-122"/>
              </a:rPr>
              <a:t>）节点（</a:t>
            </a:r>
            <a:r>
              <a:rPr lang="en-US" altLang="zh-CN" sz="2400" dirty="0">
                <a:latin typeface="楷体_GB2312" pitchFamily="49" charset="-122"/>
                <a:ea typeface="楷体_GB2312" pitchFamily="49" charset="-122"/>
              </a:rPr>
              <a:t>node</a:t>
            </a:r>
            <a:r>
              <a:rPr lang="zh-CN" altLang="en-US" sz="2400" dirty="0">
                <a:latin typeface="楷体_GB2312" pitchFamily="49" charset="-122"/>
                <a:ea typeface="楷体_GB2312" pitchFamily="49" charset="-122"/>
              </a:rPr>
              <a:t>）── 是在运行时存在的物理元素。它代表一种可计算的资源，通常具有一定的记忆能力和处理能力。</a:t>
            </a:r>
            <a:endParaRPr lang="zh-CN" altLang="en-US" sz="2400" dirty="0">
              <a:latin typeface="楷体_GB2312" pitchFamily="49" charset="-122"/>
              <a:ea typeface="楷体_GB2312" pitchFamily="49" charset="-122"/>
            </a:endParaRPr>
          </a:p>
          <a:p>
            <a:pPr eaLnBrk="1" hangingPunct="1"/>
            <a:endParaRPr lang="en-US" altLang="zh-CN" dirty="0">
              <a:ea typeface="宋体" panose="02010600030101010101" pitchFamily="2" charset="-122"/>
            </a:endParaRPr>
          </a:p>
        </p:txBody>
      </p:sp>
      <p:pic>
        <p:nvPicPr>
          <p:cNvPr id="43012" name="Picture 4"/>
          <p:cNvPicPr>
            <a:picLocks noChangeAspect="1"/>
          </p:cNvPicPr>
          <p:nvPr/>
        </p:nvPicPr>
        <p:blipFill>
          <a:blip r:embed="rId1"/>
          <a:stretch>
            <a:fillRect/>
          </a:stretch>
        </p:blipFill>
        <p:spPr>
          <a:xfrm>
            <a:off x="6156325" y="1341438"/>
            <a:ext cx="1971675" cy="1819275"/>
          </a:xfrm>
          <a:prstGeom prst="rect">
            <a:avLst/>
          </a:prstGeom>
          <a:noFill/>
          <a:ln w="9525">
            <a:noFill/>
          </a:ln>
        </p:spPr>
      </p:pic>
      <p:pic>
        <p:nvPicPr>
          <p:cNvPr id="43013" name="Picture 5"/>
          <p:cNvPicPr>
            <a:picLocks noChangeAspect="1"/>
          </p:cNvPicPr>
          <p:nvPr/>
        </p:nvPicPr>
        <p:blipFill>
          <a:blip r:embed="rId2"/>
          <a:stretch>
            <a:fillRect/>
          </a:stretch>
        </p:blipFill>
        <p:spPr>
          <a:xfrm>
            <a:off x="6227763" y="3573463"/>
            <a:ext cx="2016125" cy="1909762"/>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p:cNvSpPr>
          <p:nvPr>
            <p:ph type="title"/>
          </p:nvPr>
        </p:nvSpPr>
        <p:spPr>
          <a:ln/>
        </p:spPr>
        <p:txBody>
          <a:bodyPr vert="horz" wrap="square" lIns="91440" tIns="45720" rIns="91440" bIns="45720" anchor="ctr" anchorCtr="0"/>
          <a:p>
            <a:pPr algn="l" eaLnBrk="1" hangingPunct="1"/>
            <a:r>
              <a:rPr lang="zh-CN" altLang="en-US" sz="3600" b="1" dirty="0">
                <a:solidFill>
                  <a:srgbClr val="CC0000"/>
                </a:solidFill>
                <a:latin typeface="宋体" panose="02010600030101010101" pitchFamily="2" charset="-122"/>
                <a:ea typeface="宋体" panose="02010600030101010101" pitchFamily="2" charset="-122"/>
                <a:cs typeface="+mj-cs"/>
              </a:rPr>
              <a:t>行为事物</a:t>
            </a:r>
            <a:endParaRPr lang="zh-CN" altLang="en-US" sz="3600" b="1" dirty="0">
              <a:solidFill>
                <a:srgbClr val="CC0000"/>
              </a:solidFill>
              <a:latin typeface="宋体" panose="02010600030101010101" pitchFamily="2" charset="-122"/>
              <a:ea typeface="宋体" panose="02010600030101010101" pitchFamily="2" charset="-122"/>
              <a:cs typeface="+mj-cs"/>
            </a:endParaRPr>
          </a:p>
        </p:txBody>
      </p:sp>
      <p:sp>
        <p:nvSpPr>
          <p:cNvPr id="44035" name="Rectangle 3"/>
          <p:cNvSpPr>
            <a:spLocks noGrp="1"/>
          </p:cNvSpPr>
          <p:nvPr>
            <p:ph idx="1"/>
          </p:nvPr>
        </p:nvSpPr>
        <p:spPr>
          <a:ln/>
        </p:spPr>
        <p:txBody>
          <a:bodyPr vert="horz" wrap="square" lIns="91440" tIns="45720" rIns="91440" bIns="45720" anchor="t" anchorCtr="0"/>
          <a:p>
            <a:pPr eaLnBrk="1" hangingPunct="1"/>
            <a:r>
              <a:rPr lang="zh-CN" altLang="en-US" sz="2800" dirty="0">
                <a:ea typeface="宋体" panose="02010600030101010101" pitchFamily="2" charset="-122"/>
              </a:rPr>
              <a:t>行为事物是</a:t>
            </a:r>
            <a:r>
              <a:rPr lang="en-US" altLang="zh-CN" sz="2800" dirty="0">
                <a:ea typeface="宋体" panose="02010600030101010101" pitchFamily="2" charset="-122"/>
              </a:rPr>
              <a:t>UML</a:t>
            </a:r>
            <a:r>
              <a:rPr lang="zh-CN" altLang="en-US" sz="2800" dirty="0">
                <a:ea typeface="宋体" panose="02010600030101010101" pitchFamily="2" charset="-122"/>
              </a:rPr>
              <a:t>模型的动态部分，包括两类：</a:t>
            </a:r>
            <a:endParaRPr lang="zh-CN" altLang="en-US" sz="2800" dirty="0">
              <a:ea typeface="宋体" panose="02010600030101010101" pitchFamily="2" charset="-122"/>
            </a:endParaRPr>
          </a:p>
          <a:p>
            <a:pPr eaLnBrk="1" hangingPunct="1">
              <a:buNone/>
            </a:pP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1</a:t>
            </a:r>
            <a:r>
              <a:rPr lang="zh-CN" altLang="en-US" sz="2400" dirty="0">
                <a:latin typeface="楷体_GB2312" pitchFamily="49" charset="-122"/>
                <a:ea typeface="楷体_GB2312" pitchFamily="49" charset="-122"/>
              </a:rPr>
              <a:t>）交互（</a:t>
            </a:r>
            <a:r>
              <a:rPr lang="en-US" altLang="zh-CN" sz="2400" dirty="0">
                <a:latin typeface="楷体_GB2312" pitchFamily="49" charset="-122"/>
                <a:ea typeface="楷体_GB2312" pitchFamily="49" charset="-122"/>
              </a:rPr>
              <a:t>interaction</a:t>
            </a:r>
            <a:r>
              <a:rPr lang="zh-CN" altLang="en-US" sz="2400" dirty="0">
                <a:latin typeface="楷体_GB2312" pitchFamily="49" charset="-122"/>
                <a:ea typeface="楷体_GB2312" pitchFamily="49" charset="-122"/>
              </a:rPr>
              <a:t>）── 交互由在特定的上下文环境中共同完成一定任务的一组对象之间传递的消息组成。如图所示。交互涉及的元素包括消息、动作序列（由一个消息所引起的行为）和链（对象间的连接）。</a:t>
            </a:r>
            <a:endParaRPr lang="zh-CN" altLang="en-US" sz="2400" dirty="0">
              <a:latin typeface="楷体_GB2312" pitchFamily="49" charset="-122"/>
              <a:ea typeface="楷体_GB2312" pitchFamily="49" charset="-122"/>
            </a:endParaRPr>
          </a:p>
        </p:txBody>
      </p:sp>
      <p:pic>
        <p:nvPicPr>
          <p:cNvPr id="44036" name="Picture 4" descr="未标题-16 拷贝"/>
          <p:cNvPicPr>
            <a:picLocks noChangeAspect="1"/>
          </p:cNvPicPr>
          <p:nvPr/>
        </p:nvPicPr>
        <p:blipFill>
          <a:blip r:embed="rId1"/>
          <a:stretch>
            <a:fillRect/>
          </a:stretch>
        </p:blipFill>
        <p:spPr>
          <a:xfrm>
            <a:off x="1908175" y="3716338"/>
            <a:ext cx="5040313" cy="1355725"/>
          </a:xfrm>
          <a:prstGeom prst="rect">
            <a:avLst/>
          </a:prstGeom>
          <a:noFill/>
          <a:ln w="9525">
            <a:noFill/>
          </a:ln>
        </p:spPr>
      </p:pic>
      <p:sp>
        <p:nvSpPr>
          <p:cNvPr id="44037" name="Text Box 5"/>
          <p:cNvSpPr txBox="1"/>
          <p:nvPr/>
        </p:nvSpPr>
        <p:spPr>
          <a:xfrm>
            <a:off x="2700338" y="5876925"/>
            <a:ext cx="4176712" cy="457200"/>
          </a:xfrm>
          <a:prstGeom prst="rect">
            <a:avLst/>
          </a:prstGeom>
          <a:noFill/>
          <a:ln w="9525">
            <a:noFill/>
          </a:ln>
        </p:spPr>
        <p:txBody>
          <a:bodyPr>
            <a:spAutoFit/>
          </a:bodyPr>
          <a:p>
            <a:pPr algn="ctr">
              <a:spcBef>
                <a:spcPct val="50000"/>
              </a:spcBef>
            </a:pPr>
            <a:r>
              <a:rPr lang="zh-CN" altLang="en-US" sz="2400" b="1" dirty="0">
                <a:latin typeface="Arial" panose="020B0604020202020204" pitchFamily="34" charset="0"/>
                <a:ea typeface="楷体_GB2312" pitchFamily="49" charset="-122"/>
              </a:rPr>
              <a:t>对象之间的交互</a:t>
            </a:r>
            <a:endParaRPr lang="zh-CN" altLang="en-US" sz="2400" b="1" dirty="0">
              <a:latin typeface="Arial" panose="020B0604020202020204" pitchFamily="34" charset="0"/>
              <a:ea typeface="楷体_GB2312" pitchFamily="49"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Grp="1"/>
          </p:cNvSpPr>
          <p:nvPr>
            <p:ph type="title"/>
          </p:nvPr>
        </p:nvSpPr>
        <p:spPr>
          <a:ln/>
        </p:spPr>
        <p:txBody>
          <a:bodyPr vert="horz" wrap="square" lIns="91440" tIns="45720" rIns="91440" bIns="45720" anchor="ctr" anchorCtr="0"/>
          <a:p>
            <a:pPr algn="l" eaLnBrk="1" hangingPunct="1"/>
            <a:r>
              <a:rPr lang="zh-CN" altLang="en-US" sz="3600" b="1" dirty="0">
                <a:solidFill>
                  <a:srgbClr val="CC0000"/>
                </a:solidFill>
                <a:latin typeface="宋体" panose="02010600030101010101" pitchFamily="2" charset="-122"/>
                <a:ea typeface="宋体" panose="02010600030101010101" pitchFamily="2" charset="-122"/>
                <a:cs typeface="+mj-cs"/>
              </a:rPr>
              <a:t>行为事物</a:t>
            </a:r>
            <a:endParaRPr lang="zh-CN" altLang="en-US" sz="3600" b="1" dirty="0">
              <a:solidFill>
                <a:srgbClr val="CC0000"/>
              </a:solidFill>
              <a:latin typeface="宋体" panose="02010600030101010101" pitchFamily="2" charset="-122"/>
              <a:ea typeface="宋体" panose="02010600030101010101" pitchFamily="2" charset="-122"/>
              <a:cs typeface="+mj-cs"/>
            </a:endParaRPr>
          </a:p>
        </p:txBody>
      </p:sp>
      <p:sp>
        <p:nvSpPr>
          <p:cNvPr id="45059" name="Rectangle 3"/>
          <p:cNvSpPr>
            <a:spLocks noGrp="1"/>
          </p:cNvSpPr>
          <p:nvPr>
            <p:ph idx="1"/>
          </p:nvPr>
        </p:nvSpPr>
        <p:spPr>
          <a:ln/>
        </p:spPr>
        <p:txBody>
          <a:bodyPr vert="horz" wrap="square" lIns="91440" tIns="45720" rIns="91440" bIns="45720" anchor="t" anchorCtr="0"/>
          <a:p>
            <a:pPr eaLnBrk="1" hangingPunct="1">
              <a:buNone/>
            </a:pP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2</a:t>
            </a:r>
            <a:r>
              <a:rPr lang="zh-CN" altLang="en-US" sz="2800" dirty="0">
                <a:latin typeface="楷体_GB2312" pitchFamily="49" charset="-122"/>
                <a:ea typeface="楷体_GB2312" pitchFamily="49" charset="-122"/>
              </a:rPr>
              <a:t>）状态机（</a:t>
            </a:r>
            <a:r>
              <a:rPr lang="en-US" altLang="zh-CN" sz="2800" dirty="0">
                <a:latin typeface="楷体_GB2312" pitchFamily="49" charset="-122"/>
                <a:ea typeface="楷体_GB2312" pitchFamily="49" charset="-122"/>
              </a:rPr>
              <a:t>state machine</a:t>
            </a:r>
            <a:r>
              <a:rPr lang="zh-CN" altLang="en-US" sz="2800" dirty="0">
                <a:latin typeface="楷体_GB2312" pitchFamily="49" charset="-122"/>
                <a:ea typeface="楷体_GB2312" pitchFamily="49" charset="-122"/>
              </a:rPr>
              <a:t>）── 描述了一个对象或一个交互在生存周期内响应事件所经历的状态序列，单个类或者一组类之间协作的行为都可以用状态机来描述。</a:t>
            </a:r>
            <a:endParaRPr lang="zh-CN" altLang="en-US" sz="2800" dirty="0">
              <a:latin typeface="楷体_GB2312" pitchFamily="49" charset="-122"/>
              <a:ea typeface="楷体_GB2312" pitchFamily="49" charset="-122"/>
            </a:endParaRPr>
          </a:p>
          <a:p>
            <a:pPr eaLnBrk="1" hangingPunct="1">
              <a:buNone/>
            </a:pPr>
            <a:r>
              <a:rPr lang="zh-CN" altLang="en-US" sz="2800" dirty="0">
                <a:latin typeface="楷体_GB2312" pitchFamily="49" charset="-122"/>
                <a:ea typeface="楷体_GB2312" pitchFamily="49" charset="-122"/>
              </a:rPr>
              <a:t>  状态机涉及到状态、变迁和活动，其中状态用圆角矩形来表示。</a:t>
            </a:r>
            <a:r>
              <a:rPr lang="zh-CN" altLang="en-US" dirty="0">
                <a:ea typeface="宋体" panose="02010600030101010101" pitchFamily="2" charset="-122"/>
              </a:rPr>
              <a:t> </a:t>
            </a:r>
            <a:endParaRPr lang="zh-CN" altLang="en-US" dirty="0">
              <a:ea typeface="宋体" panose="02010600030101010101" pitchFamily="2" charset="-122"/>
            </a:endParaRPr>
          </a:p>
        </p:txBody>
      </p:sp>
      <p:pic>
        <p:nvPicPr>
          <p:cNvPr id="45060" name="Picture 4"/>
          <p:cNvPicPr>
            <a:picLocks noChangeAspect="1"/>
          </p:cNvPicPr>
          <p:nvPr/>
        </p:nvPicPr>
        <p:blipFill>
          <a:blip r:embed="rId1"/>
          <a:stretch>
            <a:fillRect/>
          </a:stretch>
        </p:blipFill>
        <p:spPr>
          <a:xfrm>
            <a:off x="5435600" y="4149725"/>
            <a:ext cx="2089150" cy="1603375"/>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Grp="1"/>
          </p:cNvSpPr>
          <p:nvPr>
            <p:ph type="title"/>
          </p:nvPr>
        </p:nvSpPr>
        <p:spPr>
          <a:ln/>
        </p:spPr>
        <p:txBody>
          <a:bodyPr vert="horz" wrap="square" lIns="91440" tIns="45720" rIns="91440" bIns="45720" anchor="ctr" anchorCtr="0"/>
          <a:p>
            <a:pPr algn="l" eaLnBrk="1" hangingPunct="1"/>
            <a:r>
              <a:rPr lang="zh-CN" altLang="en-US" sz="3600" b="1" dirty="0">
                <a:solidFill>
                  <a:srgbClr val="CC0000"/>
                </a:solidFill>
                <a:latin typeface="宋体" panose="02010600030101010101" pitchFamily="2" charset="-122"/>
                <a:ea typeface="宋体" panose="02010600030101010101" pitchFamily="2" charset="-122"/>
                <a:cs typeface="+mj-cs"/>
              </a:rPr>
              <a:t>分组事物</a:t>
            </a:r>
            <a:endParaRPr lang="zh-CN" altLang="en-US" sz="3600" b="1" dirty="0">
              <a:solidFill>
                <a:srgbClr val="CC0000"/>
              </a:solidFill>
              <a:latin typeface="宋体" panose="02010600030101010101" pitchFamily="2" charset="-122"/>
              <a:ea typeface="宋体" panose="02010600030101010101" pitchFamily="2" charset="-122"/>
              <a:cs typeface="+mj-cs"/>
            </a:endParaRPr>
          </a:p>
        </p:txBody>
      </p:sp>
      <p:sp>
        <p:nvSpPr>
          <p:cNvPr id="46083" name="Rectangle 3"/>
          <p:cNvSpPr>
            <a:spLocks noGrp="1"/>
          </p:cNvSpPr>
          <p:nvPr>
            <p:ph idx="1"/>
          </p:nvPr>
        </p:nvSpPr>
        <p:spPr>
          <a:ln/>
        </p:spPr>
        <p:txBody>
          <a:bodyPr vert="horz" wrap="square" lIns="91440" tIns="45720" rIns="91440" bIns="45720" anchor="t" anchorCtr="0"/>
          <a:p>
            <a:pPr eaLnBrk="1" hangingPunct="1"/>
            <a:r>
              <a:rPr lang="zh-CN" altLang="en-US" sz="2800" dirty="0">
                <a:latin typeface="楷体_GB2312" pitchFamily="49" charset="-122"/>
                <a:ea typeface="楷体_GB2312" pitchFamily="49" charset="-122"/>
              </a:rPr>
              <a:t>分组事物是</a:t>
            </a:r>
            <a:r>
              <a:rPr lang="en-US" altLang="zh-CN" sz="2800" dirty="0">
                <a:latin typeface="楷体_GB2312" pitchFamily="49" charset="-122"/>
                <a:ea typeface="楷体_GB2312" pitchFamily="49" charset="-122"/>
              </a:rPr>
              <a:t>UML</a:t>
            </a:r>
            <a:r>
              <a:rPr lang="zh-CN" altLang="en-US" sz="2800" dirty="0">
                <a:latin typeface="楷体_GB2312" pitchFamily="49" charset="-122"/>
                <a:ea typeface="楷体_GB2312" pitchFamily="49" charset="-122"/>
              </a:rPr>
              <a:t>模型的组织部分。它的作用是为了降低模型复杂性。</a:t>
            </a:r>
            <a:endParaRPr lang="zh-CN" altLang="en-US" sz="2800" dirty="0">
              <a:latin typeface="楷体_GB2312" pitchFamily="49" charset="-122"/>
              <a:ea typeface="楷体_GB2312" pitchFamily="49" charset="-122"/>
            </a:endParaRPr>
          </a:p>
          <a:p>
            <a:pPr eaLnBrk="1" hangingPunct="1"/>
            <a:r>
              <a:rPr lang="en-US" altLang="zh-CN" sz="2800" dirty="0">
                <a:latin typeface="楷体_GB2312" pitchFamily="49" charset="-122"/>
                <a:ea typeface="楷体_GB2312" pitchFamily="49" charset="-122"/>
              </a:rPr>
              <a:t>UML</a:t>
            </a:r>
            <a:r>
              <a:rPr lang="zh-CN" altLang="en-US" sz="2800" dirty="0">
                <a:latin typeface="楷体_GB2312" pitchFamily="49" charset="-122"/>
                <a:ea typeface="楷体_GB2312" pitchFamily="49" charset="-122"/>
              </a:rPr>
              <a:t>中的分组事物是包（</a:t>
            </a:r>
            <a:r>
              <a:rPr lang="en-US" altLang="zh-CN" sz="2800" dirty="0">
                <a:latin typeface="楷体_GB2312" pitchFamily="49" charset="-122"/>
                <a:ea typeface="楷体_GB2312" pitchFamily="49" charset="-122"/>
              </a:rPr>
              <a:t>package</a:t>
            </a:r>
            <a:r>
              <a:rPr lang="zh-CN" altLang="en-US" sz="2800" dirty="0">
                <a:latin typeface="楷体_GB2312" pitchFamily="49" charset="-122"/>
                <a:ea typeface="楷体_GB2312" pitchFamily="49" charset="-122"/>
              </a:rPr>
              <a:t>）。</a:t>
            </a:r>
            <a:endParaRPr lang="zh-CN" altLang="en-US" sz="2800" dirty="0">
              <a:latin typeface="楷体_GB2312" pitchFamily="49" charset="-122"/>
              <a:ea typeface="楷体_GB2312" pitchFamily="49" charset="-122"/>
            </a:endParaRPr>
          </a:p>
          <a:p>
            <a:pPr eaLnBrk="1" hangingPunct="1"/>
            <a:r>
              <a:rPr lang="zh-CN" altLang="en-US" sz="2800" dirty="0">
                <a:latin typeface="楷体_GB2312" pitchFamily="49" charset="-122"/>
                <a:ea typeface="楷体_GB2312" pitchFamily="49" charset="-122"/>
              </a:rPr>
              <a:t>包是把模型元素组织成组的机制，结构事物、行为事物甚至其他分组事物都可以放进包内。 </a:t>
            </a:r>
            <a:endParaRPr lang="zh-CN" altLang="en-US" sz="2800" dirty="0">
              <a:latin typeface="楷体_GB2312" pitchFamily="49" charset="-122"/>
              <a:ea typeface="楷体_GB2312" pitchFamily="49" charset="-122"/>
            </a:endParaRPr>
          </a:p>
        </p:txBody>
      </p:sp>
      <p:pic>
        <p:nvPicPr>
          <p:cNvPr id="46084" name="Picture 4"/>
          <p:cNvPicPr>
            <a:picLocks noChangeAspect="1"/>
          </p:cNvPicPr>
          <p:nvPr/>
        </p:nvPicPr>
        <p:blipFill>
          <a:blip r:embed="rId1"/>
          <a:stretch>
            <a:fillRect/>
          </a:stretch>
        </p:blipFill>
        <p:spPr>
          <a:xfrm>
            <a:off x="4643438" y="3933825"/>
            <a:ext cx="1819275" cy="1781175"/>
          </a:xfrm>
          <a:prstGeom prst="rect">
            <a:avLst/>
          </a:prstGeom>
          <a:noFill/>
          <a:ln w="9525">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a:spLocks noGrp="1"/>
          </p:cNvSpPr>
          <p:nvPr>
            <p:ph type="title"/>
          </p:nvPr>
        </p:nvSpPr>
        <p:spPr>
          <a:ln/>
        </p:spPr>
        <p:txBody>
          <a:bodyPr vert="horz" wrap="square" lIns="91440" tIns="45720" rIns="91440" bIns="45720" anchor="ctr" anchorCtr="0"/>
          <a:p>
            <a:pPr algn="l" eaLnBrk="1" hangingPunct="1"/>
            <a:r>
              <a:rPr lang="zh-CN" altLang="en-US" sz="3600" b="1" dirty="0">
                <a:solidFill>
                  <a:srgbClr val="CC0000"/>
                </a:solidFill>
                <a:latin typeface="宋体" panose="02010600030101010101" pitchFamily="2" charset="-122"/>
                <a:ea typeface="宋体" panose="02010600030101010101" pitchFamily="2" charset="-122"/>
                <a:cs typeface="+mj-cs"/>
              </a:rPr>
              <a:t>注释事物</a:t>
            </a:r>
            <a:endParaRPr lang="zh-CN" altLang="en-US" sz="3600" b="1" dirty="0">
              <a:solidFill>
                <a:srgbClr val="CC0000"/>
              </a:solidFill>
              <a:latin typeface="宋体" panose="02010600030101010101" pitchFamily="2" charset="-122"/>
              <a:ea typeface="宋体" panose="02010600030101010101" pitchFamily="2" charset="-122"/>
              <a:cs typeface="+mj-cs"/>
            </a:endParaRPr>
          </a:p>
        </p:txBody>
      </p:sp>
      <p:sp>
        <p:nvSpPr>
          <p:cNvPr id="47107" name="Rectangle 3"/>
          <p:cNvSpPr>
            <a:spLocks noGrp="1"/>
          </p:cNvSpPr>
          <p:nvPr>
            <p:ph idx="1"/>
          </p:nvPr>
        </p:nvSpPr>
        <p:spPr>
          <a:ln/>
        </p:spPr>
        <p:txBody>
          <a:bodyPr vert="horz" wrap="square" lIns="91440" tIns="45720" rIns="91440" bIns="45720" anchor="t" anchorCtr="0"/>
          <a:p>
            <a:pPr eaLnBrk="1" hangingPunct="1"/>
            <a:r>
              <a:rPr lang="zh-CN" altLang="en-US" sz="2800" dirty="0">
                <a:latin typeface="楷体_GB2312" pitchFamily="49" charset="-122"/>
                <a:ea typeface="楷体_GB2312" pitchFamily="49" charset="-122"/>
              </a:rPr>
              <a:t>注释事物是</a:t>
            </a:r>
            <a:r>
              <a:rPr lang="en-US" altLang="zh-CN" sz="2800" dirty="0">
                <a:latin typeface="楷体_GB2312" pitchFamily="49" charset="-122"/>
                <a:ea typeface="楷体_GB2312" pitchFamily="49" charset="-122"/>
              </a:rPr>
              <a:t>UML</a:t>
            </a:r>
            <a:r>
              <a:rPr lang="zh-CN" altLang="en-US" sz="2800" dirty="0">
                <a:latin typeface="楷体_GB2312" pitchFamily="49" charset="-122"/>
                <a:ea typeface="楷体_GB2312" pitchFamily="49" charset="-122"/>
              </a:rPr>
              <a:t>模型的解释部分，它们用来描述和标注模型的任何元素。</a:t>
            </a:r>
            <a:endParaRPr lang="zh-CN" altLang="en-US" sz="2800" dirty="0">
              <a:latin typeface="楷体_GB2312" pitchFamily="49" charset="-122"/>
              <a:ea typeface="楷体_GB2312" pitchFamily="49" charset="-122"/>
            </a:endParaRPr>
          </a:p>
          <a:p>
            <a:pPr eaLnBrk="1" hangingPunct="1"/>
            <a:r>
              <a:rPr lang="zh-CN" altLang="en-US" sz="2800" dirty="0">
                <a:latin typeface="楷体_GB2312" pitchFamily="49" charset="-122"/>
                <a:ea typeface="楷体_GB2312" pitchFamily="49" charset="-122"/>
              </a:rPr>
              <a:t>通常可以用注释修饰带有约束或者解释的图。 </a:t>
            </a:r>
            <a:endParaRPr lang="zh-CN" altLang="en-US" sz="2800" dirty="0">
              <a:latin typeface="楷体_GB2312" pitchFamily="49" charset="-122"/>
              <a:ea typeface="楷体_GB2312" pitchFamily="49" charset="-122"/>
            </a:endParaRPr>
          </a:p>
        </p:txBody>
      </p:sp>
      <p:pic>
        <p:nvPicPr>
          <p:cNvPr id="47108" name="Picture 4"/>
          <p:cNvPicPr>
            <a:picLocks noChangeAspect="1"/>
          </p:cNvPicPr>
          <p:nvPr/>
        </p:nvPicPr>
        <p:blipFill>
          <a:blip r:embed="rId1"/>
          <a:stretch>
            <a:fillRect/>
          </a:stretch>
        </p:blipFill>
        <p:spPr>
          <a:xfrm>
            <a:off x="3779838" y="3284538"/>
            <a:ext cx="2287587" cy="151765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title"/>
          </p:nvPr>
        </p:nvSpPr>
        <p:spPr>
          <a:ln/>
        </p:spPr>
        <p:txBody>
          <a:bodyPr vert="horz" wrap="square" lIns="91440" tIns="45720" rIns="91440" bIns="45720" anchor="ctr" anchorCtr="0"/>
          <a:p>
            <a:pPr algn="l"/>
            <a:r>
              <a:rPr lang="zh-CN" altLang="en-US" sz="3600" dirty="0">
                <a:solidFill>
                  <a:srgbClr val="CC0000"/>
                </a:solidFill>
                <a:latin typeface="+mj-lt"/>
                <a:ea typeface="+mj-ea"/>
                <a:cs typeface="+mj-cs"/>
              </a:rPr>
              <a:t>对象</a:t>
            </a:r>
            <a:endParaRPr lang="zh-CN" altLang="en-US" sz="3600" dirty="0">
              <a:solidFill>
                <a:srgbClr val="CC0000"/>
              </a:solidFill>
              <a:latin typeface="+mj-lt"/>
              <a:ea typeface="+mj-ea"/>
              <a:cs typeface="+mj-cs"/>
            </a:endParaRPr>
          </a:p>
        </p:txBody>
      </p:sp>
      <p:sp>
        <p:nvSpPr>
          <p:cNvPr id="7" name="Rectangle 3"/>
          <p:cNvSpPr txBox="1">
            <a:spLocks noChangeArrowheads="1"/>
          </p:cNvSpPr>
          <p:nvPr/>
        </p:nvSpPr>
        <p:spPr bwMode="auto">
          <a:xfrm>
            <a:off x="457200" y="1268413"/>
            <a:ext cx="8229600" cy="4857750"/>
          </a:xfrm>
          <a:prstGeom prst="rect">
            <a:avLst/>
          </a:prstGeom>
          <a:noFill/>
          <a:ln w="9525">
            <a:noFill/>
            <a:miter lim="800000"/>
          </a:ln>
        </p:spPr>
        <p:txBody>
          <a:bodyPr/>
          <a:lstStyle/>
          <a:p>
            <a:pPr marL="342900" marR="0" indent="-342900" defTabSz="914400" eaLnBrk="0" hangingPunct="0">
              <a:spcBef>
                <a:spcPct val="20000"/>
              </a:spcBef>
              <a:buClrTx/>
              <a:buSzTx/>
              <a:buFontTx/>
              <a:buChar char="•"/>
              <a:defRPr/>
            </a:pPr>
            <a:r>
              <a:rPr kumimoji="0" lang="zh-CN" altLang="en-US" sz="2400" b="1" kern="0" cap="none" spc="0" normalizeH="0" baseline="0" noProof="0">
                <a:latin typeface="楷体_GB2312" pitchFamily="49" charset="-122"/>
                <a:ea typeface="楷体_GB2312" pitchFamily="49" charset="-122"/>
                <a:cs typeface="+mn-cs"/>
              </a:rPr>
              <a:t>对象是包含现实世界物体特征的抽象实体，它反映了系统为之保存信息和（或）与它交互的能力。 </a:t>
            </a:r>
            <a:endParaRPr kumimoji="0" lang="zh-CN" altLang="en-US" sz="2400" b="1" kern="0" cap="none" spc="0" normalizeH="0" baseline="0" noProof="0">
              <a:latin typeface="楷体_GB2312" pitchFamily="49" charset="-122"/>
              <a:ea typeface="楷体_GB2312" pitchFamily="49" charset="-122"/>
              <a:cs typeface="+mn-cs"/>
            </a:endParaRPr>
          </a:p>
          <a:p>
            <a:pPr marL="342900" marR="0" indent="-342900" defTabSz="914400" eaLnBrk="0" hangingPunct="0">
              <a:spcBef>
                <a:spcPct val="20000"/>
              </a:spcBef>
              <a:buClrTx/>
              <a:buSzTx/>
              <a:buFontTx/>
              <a:buChar char="•"/>
              <a:defRPr/>
            </a:pPr>
            <a:r>
              <a:rPr kumimoji="0" lang="zh-CN" altLang="en-US" sz="2400" b="1" kern="0" cap="none" spc="0" normalizeH="0" baseline="0" noProof="0">
                <a:latin typeface="楷体_GB2312" pitchFamily="49" charset="-122"/>
                <a:ea typeface="楷体_GB2312" pitchFamily="49" charset="-122"/>
                <a:cs typeface="+mn-cs"/>
              </a:rPr>
              <a:t>例如，</a:t>
            </a:r>
            <a:r>
              <a:rPr kumimoji="0" lang="en-US" altLang="zh-CN" sz="2400" b="1" kern="0" cap="none" spc="0" normalizeH="0" baseline="0" noProof="0">
                <a:latin typeface="楷体_GB2312" pitchFamily="49" charset="-122"/>
                <a:ea typeface="楷体_GB2312" pitchFamily="49" charset="-122"/>
                <a:cs typeface="+mn-cs"/>
              </a:rPr>
              <a:t>Student</a:t>
            </a:r>
            <a:r>
              <a:rPr kumimoji="0" lang="zh-CN" altLang="en-US" sz="2400" b="1" kern="0" cap="none" spc="0" normalizeH="0" baseline="0" noProof="0">
                <a:latin typeface="楷体_GB2312" pitchFamily="49" charset="-122"/>
                <a:ea typeface="楷体_GB2312" pitchFamily="49" charset="-122"/>
                <a:cs typeface="+mn-cs"/>
              </a:rPr>
              <a:t>对象的数据可能有姓名、性别、出生日期、家庭住址、电话号码等，其操作可能是对这些数据值的赋值及更改。 </a:t>
            </a:r>
            <a:endParaRPr kumimoji="0" lang="zh-CN" altLang="en-US" sz="2400" b="1" kern="0" cap="none" spc="0" normalizeH="0" baseline="0" noProof="0">
              <a:latin typeface="楷体_GB2312" pitchFamily="49" charset="-122"/>
              <a:ea typeface="楷体_GB2312" pitchFamily="49" charset="-122"/>
              <a:cs typeface="+mn-cs"/>
            </a:endParaRPr>
          </a:p>
        </p:txBody>
      </p:sp>
      <p:pic>
        <p:nvPicPr>
          <p:cNvPr id="11268" name="Picture 4"/>
          <p:cNvPicPr>
            <a:picLocks noChangeAspect="1"/>
          </p:cNvPicPr>
          <p:nvPr/>
        </p:nvPicPr>
        <p:blipFill>
          <a:blip r:embed="rId1"/>
          <a:stretch>
            <a:fillRect/>
          </a:stretch>
        </p:blipFill>
        <p:spPr>
          <a:xfrm>
            <a:off x="323850" y="3644900"/>
            <a:ext cx="8820150" cy="2730500"/>
          </a:xfrm>
          <a:prstGeom prst="rect">
            <a:avLst/>
          </a:prstGeom>
          <a:noFill/>
          <a:ln w="9525">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a:spLocks noGrp="1"/>
          </p:cNvSpPr>
          <p:nvPr>
            <p:ph type="title"/>
          </p:nvPr>
        </p:nvSpPr>
        <p:spPr>
          <a:ln/>
        </p:spPr>
        <p:txBody>
          <a:bodyPr vert="horz" wrap="square" lIns="91440" tIns="45720" rIns="91440" bIns="45720" anchor="ctr" anchorCtr="0"/>
          <a:p>
            <a:pPr eaLnBrk="1" hangingPunct="1"/>
            <a:r>
              <a:rPr lang="en-US" altLang="zh-CN" dirty="0">
                <a:solidFill>
                  <a:srgbClr val="C00000"/>
                </a:solidFill>
                <a:latin typeface="+mj-lt"/>
                <a:ea typeface="+mj-ea"/>
                <a:cs typeface="+mj-cs"/>
              </a:rPr>
              <a:t>5.4 UML</a:t>
            </a:r>
            <a:r>
              <a:rPr lang="zh-CN" altLang="en-US" dirty="0">
                <a:solidFill>
                  <a:srgbClr val="C00000"/>
                </a:solidFill>
                <a:latin typeface="+mj-lt"/>
                <a:ea typeface="+mj-ea"/>
                <a:cs typeface="+mj-cs"/>
              </a:rPr>
              <a:t>的关系</a:t>
            </a:r>
            <a:endParaRPr lang="zh-CN" altLang="en-US" dirty="0">
              <a:solidFill>
                <a:srgbClr val="C00000"/>
              </a:solidFill>
              <a:latin typeface="+mj-lt"/>
              <a:ea typeface="+mj-ea"/>
              <a:cs typeface="+mj-cs"/>
            </a:endParaRPr>
          </a:p>
        </p:txBody>
      </p:sp>
      <p:pic>
        <p:nvPicPr>
          <p:cNvPr id="48131" name="Picture 4" descr="未标题-17 拷贝"/>
          <p:cNvPicPr>
            <a:picLocks noChangeAspect="1"/>
          </p:cNvPicPr>
          <p:nvPr/>
        </p:nvPicPr>
        <p:blipFill>
          <a:blip r:embed="rId1"/>
          <a:stretch>
            <a:fillRect/>
          </a:stretch>
        </p:blipFill>
        <p:spPr>
          <a:xfrm>
            <a:off x="971550" y="1844675"/>
            <a:ext cx="7342188" cy="2152650"/>
          </a:xfrm>
          <a:prstGeom prst="rect">
            <a:avLst/>
          </a:prstGeom>
          <a:noFill/>
          <a:ln w="9525">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a:spLocks noGrp="1"/>
          </p:cNvSpPr>
          <p:nvPr>
            <p:ph type="title"/>
          </p:nvPr>
        </p:nvSpPr>
        <p:spPr>
          <a:ln/>
        </p:spPr>
        <p:txBody>
          <a:bodyPr vert="horz" wrap="square" lIns="91440" tIns="45720" rIns="91440" bIns="45720" anchor="ctr" anchorCtr="0"/>
          <a:p>
            <a:pPr algn="l" eaLnBrk="1" hangingPunct="1"/>
            <a:r>
              <a:rPr lang="zh-CN" altLang="en-US" sz="3600" b="1" dirty="0">
                <a:solidFill>
                  <a:srgbClr val="CC0000"/>
                </a:solidFill>
                <a:latin typeface="+mj-lt"/>
                <a:ea typeface="+mj-ea"/>
                <a:cs typeface="+mj-cs"/>
              </a:rPr>
              <a:t>依赖关系</a:t>
            </a:r>
            <a:endParaRPr lang="zh-CN" altLang="en-US" sz="3600" b="1" dirty="0">
              <a:solidFill>
                <a:srgbClr val="CC0000"/>
              </a:solidFill>
              <a:latin typeface="+mj-lt"/>
              <a:ea typeface="+mj-ea"/>
              <a:cs typeface="+mj-cs"/>
            </a:endParaRPr>
          </a:p>
        </p:txBody>
      </p:sp>
      <p:sp>
        <p:nvSpPr>
          <p:cNvPr id="49155" name="Rectangle 3"/>
          <p:cNvSpPr>
            <a:spLocks noGrp="1"/>
          </p:cNvSpPr>
          <p:nvPr>
            <p:ph idx="1"/>
          </p:nvPr>
        </p:nvSpPr>
        <p:spPr>
          <a:ln/>
        </p:spPr>
        <p:txBody>
          <a:bodyPr vert="horz" wrap="square" lIns="91440" tIns="45720" rIns="91440" bIns="45720" anchor="t" anchorCtr="0"/>
          <a:p>
            <a:pPr eaLnBrk="1" hangingPunct="1"/>
            <a:r>
              <a:rPr lang="zh-CN" altLang="en-US" sz="2800" dirty="0">
                <a:latin typeface="楷体_GB2312" pitchFamily="49" charset="-122"/>
                <a:ea typeface="楷体_GB2312" pitchFamily="49" charset="-122"/>
              </a:rPr>
              <a:t>依赖</a:t>
            </a:r>
            <a:r>
              <a:rPr lang="en-US" altLang="zh-CN" sz="2800" dirty="0">
                <a:latin typeface="楷体_GB2312" pitchFamily="49" charset="-122"/>
                <a:ea typeface="楷体_GB2312" pitchFamily="49" charset="-122"/>
              </a:rPr>
              <a:t>(Dependency)</a:t>
            </a:r>
            <a:r>
              <a:rPr lang="zh-CN" altLang="en-US" sz="2800" dirty="0">
                <a:latin typeface="楷体_GB2312" pitchFamily="49" charset="-122"/>
                <a:ea typeface="楷体_GB2312" pitchFamily="49" charset="-122"/>
              </a:rPr>
              <a:t>是两个事物之间的语义关系，其中一个事物发生变化会影响到另一个事物的语    义，它用一个虚线箭头表示。</a:t>
            </a:r>
            <a:endParaRPr lang="zh-CN" altLang="en-US" sz="2800" dirty="0">
              <a:latin typeface="楷体_GB2312" pitchFamily="49" charset="-122"/>
              <a:ea typeface="楷体_GB2312" pitchFamily="49" charset="-122"/>
            </a:endParaRPr>
          </a:p>
          <a:p>
            <a:pPr eaLnBrk="1" hangingPunct="1"/>
            <a:r>
              <a:rPr lang="zh-CN" altLang="en-US" sz="2800" dirty="0">
                <a:latin typeface="楷体_GB2312" pitchFamily="49" charset="-122"/>
                <a:ea typeface="楷体_GB2312" pitchFamily="49" charset="-122"/>
              </a:rPr>
              <a:t>虚线箭头的方向从源事物指向目标事物，表示源事物依赖于目标事物。 </a:t>
            </a:r>
            <a:endParaRPr lang="zh-CN" altLang="en-US" sz="2800" dirty="0">
              <a:latin typeface="楷体_GB2312" pitchFamily="49" charset="-122"/>
              <a:ea typeface="楷体_GB2312" pitchFamily="49" charset="-122"/>
            </a:endParaRPr>
          </a:p>
        </p:txBody>
      </p:sp>
      <p:pic>
        <p:nvPicPr>
          <p:cNvPr id="49156" name="Picture 4" descr="未标题-18 拷贝"/>
          <p:cNvPicPr>
            <a:picLocks noChangeAspect="1"/>
          </p:cNvPicPr>
          <p:nvPr/>
        </p:nvPicPr>
        <p:blipFill>
          <a:blip r:embed="rId1"/>
          <a:stretch>
            <a:fillRect/>
          </a:stretch>
        </p:blipFill>
        <p:spPr>
          <a:xfrm>
            <a:off x="2195513" y="4005263"/>
            <a:ext cx="4752975" cy="1533525"/>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4"/>
          <p:cNvSpPr>
            <a:spLocks noGrp="1"/>
          </p:cNvSpPr>
          <p:nvPr>
            <p:ph type="title"/>
          </p:nvPr>
        </p:nvSpPr>
        <p:spPr>
          <a:ln/>
        </p:spPr>
        <p:txBody>
          <a:bodyPr vert="horz" wrap="square" lIns="91440" tIns="45720" rIns="91440" bIns="45720" anchor="ctr" anchorCtr="0"/>
          <a:p>
            <a:pPr algn="l" eaLnBrk="1" hangingPunct="1"/>
            <a:r>
              <a:rPr lang="zh-CN" altLang="en-US" sz="3600" b="1" dirty="0">
                <a:solidFill>
                  <a:srgbClr val="CC0000"/>
                </a:solidFill>
                <a:latin typeface="+mj-lt"/>
                <a:ea typeface="+mj-ea"/>
                <a:cs typeface="+mj-cs"/>
              </a:rPr>
              <a:t>依赖关系</a:t>
            </a:r>
            <a:endParaRPr lang="zh-CN" altLang="en-US" sz="3600" b="1" dirty="0">
              <a:solidFill>
                <a:srgbClr val="CC0000"/>
              </a:solidFill>
              <a:latin typeface="+mj-lt"/>
              <a:ea typeface="+mj-ea"/>
              <a:cs typeface="+mj-cs"/>
            </a:endParaRPr>
          </a:p>
        </p:txBody>
      </p:sp>
      <p:pic>
        <p:nvPicPr>
          <p:cNvPr id="50179" name="Picture 5"/>
          <p:cNvPicPr>
            <a:picLocks noChangeAspect="1"/>
          </p:cNvPicPr>
          <p:nvPr/>
        </p:nvPicPr>
        <p:blipFill>
          <a:blip r:embed="rId1"/>
          <a:stretch>
            <a:fillRect/>
          </a:stretch>
        </p:blipFill>
        <p:spPr>
          <a:xfrm>
            <a:off x="468313" y="1341438"/>
            <a:ext cx="8313737" cy="4686300"/>
          </a:xfrm>
          <a:prstGeom prst="rect">
            <a:avLst/>
          </a:prstGeom>
          <a:noFill/>
          <a:ln w="9525">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4"/>
          <p:cNvSpPr>
            <a:spLocks noGrp="1"/>
          </p:cNvSpPr>
          <p:nvPr>
            <p:ph type="title"/>
          </p:nvPr>
        </p:nvSpPr>
        <p:spPr>
          <a:ln/>
        </p:spPr>
        <p:txBody>
          <a:bodyPr vert="horz" wrap="square" lIns="91440" tIns="45720" rIns="91440" bIns="45720" anchor="ctr" anchorCtr="0"/>
          <a:p>
            <a:pPr algn="l" eaLnBrk="1" hangingPunct="1"/>
            <a:r>
              <a:rPr lang="zh-CN" altLang="en-US" sz="3600" b="1" dirty="0">
                <a:solidFill>
                  <a:srgbClr val="CC0000"/>
                </a:solidFill>
                <a:latin typeface="+mj-lt"/>
                <a:ea typeface="+mj-ea"/>
                <a:cs typeface="+mj-cs"/>
              </a:rPr>
              <a:t>依赖关系</a:t>
            </a:r>
            <a:endParaRPr lang="zh-CN" altLang="en-US" sz="3600" b="1" dirty="0">
              <a:solidFill>
                <a:srgbClr val="CC0000"/>
              </a:solidFill>
              <a:latin typeface="+mj-lt"/>
              <a:ea typeface="+mj-ea"/>
              <a:cs typeface="+mj-cs"/>
            </a:endParaRPr>
          </a:p>
        </p:txBody>
      </p:sp>
      <p:pic>
        <p:nvPicPr>
          <p:cNvPr id="51203" name="Picture 5"/>
          <p:cNvPicPr>
            <a:picLocks noChangeAspect="1"/>
          </p:cNvPicPr>
          <p:nvPr/>
        </p:nvPicPr>
        <p:blipFill>
          <a:blip r:embed="rId1"/>
          <a:stretch>
            <a:fillRect/>
          </a:stretch>
        </p:blipFill>
        <p:spPr>
          <a:xfrm>
            <a:off x="468313" y="1381125"/>
            <a:ext cx="8208962" cy="4095750"/>
          </a:xfrm>
          <a:prstGeom prst="rect">
            <a:avLst/>
          </a:prstGeom>
          <a:noFill/>
          <a:ln w="9525">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a:spLocks noGrp="1"/>
          </p:cNvSpPr>
          <p:nvPr>
            <p:ph type="title"/>
          </p:nvPr>
        </p:nvSpPr>
        <p:spPr>
          <a:ln/>
        </p:spPr>
        <p:txBody>
          <a:bodyPr vert="horz" wrap="square" lIns="91440" tIns="45720" rIns="91440" bIns="45720" anchor="ctr" anchorCtr="0"/>
          <a:p>
            <a:pPr algn="l" eaLnBrk="1" hangingPunct="1"/>
            <a:r>
              <a:rPr lang="zh-CN" altLang="en-US" sz="3600" b="1" dirty="0">
                <a:solidFill>
                  <a:srgbClr val="CC0000"/>
                </a:solidFill>
                <a:latin typeface="+mj-lt"/>
                <a:ea typeface="+mj-ea"/>
                <a:cs typeface="+mj-cs"/>
              </a:rPr>
              <a:t>关联关系</a:t>
            </a:r>
            <a:endParaRPr lang="zh-CN" altLang="en-US" sz="3600" b="1" dirty="0">
              <a:solidFill>
                <a:srgbClr val="CC0000"/>
              </a:solidFill>
              <a:latin typeface="+mj-lt"/>
              <a:ea typeface="+mj-ea"/>
              <a:cs typeface="+mj-cs"/>
            </a:endParaRPr>
          </a:p>
        </p:txBody>
      </p:sp>
      <p:sp>
        <p:nvSpPr>
          <p:cNvPr id="52227" name="Rectangle 3"/>
          <p:cNvSpPr>
            <a:spLocks noGrp="1"/>
          </p:cNvSpPr>
          <p:nvPr>
            <p:ph idx="1"/>
          </p:nvPr>
        </p:nvSpPr>
        <p:spPr>
          <a:ln/>
        </p:spPr>
        <p:txBody>
          <a:bodyPr vert="horz" wrap="square" lIns="91440" tIns="45720" rIns="91440" bIns="45720" anchor="t" anchorCtr="0"/>
          <a:p>
            <a:pPr eaLnBrk="1" hangingPunct="1"/>
            <a:r>
              <a:rPr lang="zh-CN" altLang="en-US" sz="2800" dirty="0">
                <a:latin typeface="楷体_GB2312" pitchFamily="49" charset="-122"/>
                <a:ea typeface="楷体_GB2312" pitchFamily="49" charset="-122"/>
              </a:rPr>
              <a:t>关联</a:t>
            </a:r>
            <a:r>
              <a:rPr lang="en-US" altLang="zh-CN" sz="2800" dirty="0">
                <a:latin typeface="楷体_GB2312" pitchFamily="49" charset="-122"/>
                <a:ea typeface="楷体_GB2312" pitchFamily="49" charset="-122"/>
              </a:rPr>
              <a:t>(association)</a:t>
            </a:r>
            <a:r>
              <a:rPr lang="zh-CN" altLang="en-US" sz="2800" dirty="0">
                <a:latin typeface="楷体_GB2312" pitchFamily="49" charset="-122"/>
                <a:ea typeface="楷体_GB2312" pitchFamily="49" charset="-122"/>
              </a:rPr>
              <a:t>是一种结构关系，它描述了两个或多个类的实例之间的连接关系，是一种特殊的依赖。 </a:t>
            </a:r>
            <a:endParaRPr lang="zh-CN" altLang="en-US" sz="2800" dirty="0">
              <a:latin typeface="楷体_GB2312" pitchFamily="49" charset="-122"/>
              <a:ea typeface="楷体_GB2312" pitchFamily="49" charset="-122"/>
            </a:endParaRPr>
          </a:p>
          <a:p>
            <a:pPr eaLnBrk="1" hangingPunct="1"/>
            <a:r>
              <a:rPr lang="zh-CN" altLang="en-US" sz="2800" dirty="0">
                <a:latin typeface="楷体_GB2312" pitchFamily="49" charset="-122"/>
                <a:ea typeface="楷体_GB2312" pitchFamily="49" charset="-122"/>
              </a:rPr>
              <a:t>关联分为</a:t>
            </a:r>
            <a:r>
              <a:rPr lang="zh-CN" altLang="en-US" sz="2800" dirty="0">
                <a:solidFill>
                  <a:srgbClr val="CC0000"/>
                </a:solidFill>
                <a:latin typeface="楷体_GB2312" pitchFamily="49" charset="-122"/>
                <a:ea typeface="楷体_GB2312" pitchFamily="49" charset="-122"/>
              </a:rPr>
              <a:t>普通关联</a:t>
            </a:r>
            <a:r>
              <a:rPr lang="zh-CN" altLang="en-US" sz="2800" dirty="0">
                <a:latin typeface="楷体_GB2312" pitchFamily="49" charset="-122"/>
                <a:ea typeface="楷体_GB2312" pitchFamily="49" charset="-122"/>
              </a:rPr>
              <a:t>、</a:t>
            </a:r>
            <a:r>
              <a:rPr lang="zh-CN" altLang="en-US" sz="2800" dirty="0">
                <a:solidFill>
                  <a:srgbClr val="CC0000"/>
                </a:solidFill>
                <a:latin typeface="楷体_GB2312" pitchFamily="49" charset="-122"/>
                <a:ea typeface="楷体_GB2312" pitchFamily="49" charset="-122"/>
              </a:rPr>
              <a:t>限定关联</a:t>
            </a:r>
            <a:r>
              <a:rPr lang="zh-CN" altLang="en-US" sz="2800" dirty="0">
                <a:latin typeface="楷体_GB2312" pitchFamily="49" charset="-122"/>
                <a:ea typeface="楷体_GB2312" pitchFamily="49" charset="-122"/>
              </a:rPr>
              <a:t>、</a:t>
            </a:r>
            <a:r>
              <a:rPr lang="zh-CN" altLang="en-US" sz="2800" dirty="0">
                <a:solidFill>
                  <a:srgbClr val="CC0000"/>
                </a:solidFill>
                <a:latin typeface="楷体_GB2312" pitchFamily="49" charset="-122"/>
                <a:ea typeface="楷体_GB2312" pitchFamily="49" charset="-122"/>
              </a:rPr>
              <a:t>关联类</a:t>
            </a:r>
            <a:r>
              <a:rPr lang="zh-CN" altLang="en-US" sz="2800" dirty="0">
                <a:latin typeface="楷体_GB2312" pitchFamily="49" charset="-122"/>
                <a:ea typeface="楷体_GB2312" pitchFamily="49" charset="-122"/>
              </a:rPr>
              <a:t>，以及</a:t>
            </a:r>
            <a:r>
              <a:rPr lang="zh-CN" altLang="en-US" sz="2800" dirty="0">
                <a:solidFill>
                  <a:srgbClr val="CC0000"/>
                </a:solidFill>
                <a:latin typeface="楷体_GB2312" pitchFamily="49" charset="-122"/>
                <a:ea typeface="楷体_GB2312" pitchFamily="49" charset="-122"/>
              </a:rPr>
              <a:t>聚合与复合</a:t>
            </a:r>
            <a:r>
              <a:rPr lang="zh-CN" altLang="en-US" sz="2800" dirty="0">
                <a:latin typeface="楷体_GB2312" pitchFamily="49" charset="-122"/>
                <a:ea typeface="楷体_GB2312" pitchFamily="49" charset="-122"/>
              </a:rPr>
              <a:t>。</a:t>
            </a:r>
            <a:endParaRPr lang="zh-CN" altLang="en-US" sz="2800" dirty="0">
              <a:latin typeface="楷体_GB2312" pitchFamily="49" charset="-122"/>
              <a:ea typeface="楷体_GB2312" pitchFamily="49"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p:cNvSpPr>
          <p:nvPr>
            <p:ph type="title"/>
          </p:nvPr>
        </p:nvSpPr>
        <p:spPr>
          <a:ln/>
        </p:spPr>
        <p:txBody>
          <a:bodyPr vert="horz" wrap="square" lIns="91440" tIns="45720" rIns="91440" bIns="45720" anchor="ctr" anchorCtr="0"/>
          <a:p>
            <a:pPr algn="l" eaLnBrk="1" hangingPunct="1"/>
            <a:r>
              <a:rPr lang="zh-CN" altLang="en-US" sz="3600" b="1" dirty="0">
                <a:solidFill>
                  <a:srgbClr val="CC0000"/>
                </a:solidFill>
                <a:latin typeface="+mj-lt"/>
                <a:ea typeface="+mj-ea"/>
                <a:cs typeface="+mj-cs"/>
              </a:rPr>
              <a:t>关联关系</a:t>
            </a:r>
            <a:r>
              <a:rPr lang="en-US" altLang="zh-CN" sz="3600" b="1" dirty="0">
                <a:solidFill>
                  <a:srgbClr val="CC0000"/>
                </a:solidFill>
                <a:latin typeface="+mj-lt"/>
                <a:ea typeface="+mj-ea"/>
                <a:cs typeface="+mj-cs"/>
              </a:rPr>
              <a:t>——</a:t>
            </a:r>
            <a:r>
              <a:rPr lang="zh-CN" altLang="en-US" sz="3200" b="1" dirty="0">
                <a:solidFill>
                  <a:schemeClr val="accent2"/>
                </a:solidFill>
                <a:latin typeface="+mj-lt"/>
                <a:ea typeface="+mj-ea"/>
                <a:cs typeface="+mj-cs"/>
              </a:rPr>
              <a:t>普通关联</a:t>
            </a:r>
            <a:endParaRPr lang="zh-CN" altLang="en-US" sz="3200" b="1" dirty="0">
              <a:solidFill>
                <a:schemeClr val="accent2"/>
              </a:solidFill>
              <a:latin typeface="+mj-lt"/>
              <a:ea typeface="+mj-ea"/>
              <a:cs typeface="+mj-cs"/>
            </a:endParaRPr>
          </a:p>
        </p:txBody>
      </p:sp>
      <p:sp>
        <p:nvSpPr>
          <p:cNvPr id="53251" name="Rectangle 3"/>
          <p:cNvSpPr>
            <a:spLocks noGrp="1"/>
          </p:cNvSpPr>
          <p:nvPr>
            <p:ph idx="1"/>
          </p:nvPr>
        </p:nvSpPr>
        <p:spPr>
          <a:ln/>
        </p:spPr>
        <p:txBody>
          <a:bodyPr vert="horz" wrap="square" lIns="91440" tIns="45720" rIns="91440" bIns="45720" anchor="t" anchorCtr="0"/>
          <a:p>
            <a:pPr eaLnBrk="1" hangingPunct="1"/>
            <a:r>
              <a:rPr lang="zh-CN" altLang="en-US" sz="2800" dirty="0">
                <a:ea typeface="楷体_GB2312" pitchFamily="49" charset="-122"/>
              </a:rPr>
              <a:t>普通关联是最常见的关联关系，只要类与类之间存在连接关系就可以用普通关联表示。普通关联又分为</a:t>
            </a:r>
            <a:r>
              <a:rPr lang="zh-CN" altLang="en-US" sz="2800" dirty="0">
                <a:solidFill>
                  <a:schemeClr val="accent2"/>
                </a:solidFill>
                <a:ea typeface="楷体_GB2312" pitchFamily="49" charset="-122"/>
              </a:rPr>
              <a:t>二元关联</a:t>
            </a:r>
            <a:r>
              <a:rPr lang="zh-CN" altLang="en-US" sz="2800" dirty="0">
                <a:ea typeface="楷体_GB2312" pitchFamily="49" charset="-122"/>
              </a:rPr>
              <a:t>和</a:t>
            </a:r>
            <a:r>
              <a:rPr lang="zh-CN" altLang="en-US" sz="2800" dirty="0">
                <a:solidFill>
                  <a:schemeClr val="accent2"/>
                </a:solidFill>
                <a:ea typeface="楷体_GB2312" pitchFamily="49" charset="-122"/>
              </a:rPr>
              <a:t>多元关联</a:t>
            </a:r>
            <a:r>
              <a:rPr lang="zh-CN" altLang="en-US" sz="2800" dirty="0">
                <a:ea typeface="楷体_GB2312" pitchFamily="49" charset="-122"/>
              </a:rPr>
              <a:t>。</a:t>
            </a:r>
            <a:endParaRPr lang="zh-CN" altLang="en-US" sz="2800" dirty="0">
              <a:ea typeface="楷体_GB2312" pitchFamily="49" charset="-122"/>
            </a:endParaRPr>
          </a:p>
          <a:p>
            <a:pPr eaLnBrk="1" hangingPunct="1"/>
            <a:r>
              <a:rPr lang="zh-CN" altLang="en-US" sz="2800" dirty="0">
                <a:ea typeface="楷体_GB2312" pitchFamily="49" charset="-122"/>
              </a:rPr>
              <a:t>二元关联描述两个类之间的关联，用两个类之间的一条直线来表示，直线上可写上关联名。</a:t>
            </a:r>
            <a:r>
              <a:rPr lang="zh-CN" altLang="en-US" dirty="0">
                <a:ea typeface="宋体" panose="02010600030101010101" pitchFamily="2" charset="-122"/>
              </a:rPr>
              <a:t> </a:t>
            </a:r>
            <a:endParaRPr lang="zh-CN" altLang="en-US" sz="2800" dirty="0">
              <a:ea typeface="楷体_GB2312" pitchFamily="49" charset="-122"/>
            </a:endParaRPr>
          </a:p>
          <a:p>
            <a:pPr eaLnBrk="1" hangingPunct="1"/>
            <a:endParaRPr lang="en-US" altLang="zh-CN" sz="2800" dirty="0">
              <a:ea typeface="楷体_GB2312" pitchFamily="49" charset="-122"/>
            </a:endParaRPr>
          </a:p>
        </p:txBody>
      </p:sp>
      <p:pic>
        <p:nvPicPr>
          <p:cNvPr id="53252" name="Picture 4"/>
          <p:cNvPicPr>
            <a:picLocks noChangeAspect="1"/>
          </p:cNvPicPr>
          <p:nvPr/>
        </p:nvPicPr>
        <p:blipFill>
          <a:blip r:embed="rId1"/>
          <a:stretch>
            <a:fillRect/>
          </a:stretch>
        </p:blipFill>
        <p:spPr>
          <a:xfrm>
            <a:off x="1476375" y="4221163"/>
            <a:ext cx="6265863" cy="1104900"/>
          </a:xfrm>
          <a:prstGeom prst="rect">
            <a:avLst/>
          </a:prstGeom>
          <a:noFill/>
          <a:ln w="9525">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a:spLocks noGrp="1"/>
          </p:cNvSpPr>
          <p:nvPr>
            <p:ph type="title"/>
          </p:nvPr>
        </p:nvSpPr>
        <p:spPr>
          <a:ln/>
        </p:spPr>
        <p:txBody>
          <a:bodyPr vert="horz" wrap="square" lIns="91440" tIns="45720" rIns="91440" bIns="45720" anchor="ctr" anchorCtr="0"/>
          <a:p>
            <a:pPr algn="l" eaLnBrk="1" hangingPunct="1"/>
            <a:r>
              <a:rPr lang="zh-CN" altLang="en-US" sz="3600" b="1" dirty="0">
                <a:solidFill>
                  <a:srgbClr val="CC0000"/>
                </a:solidFill>
                <a:latin typeface="+mj-lt"/>
                <a:ea typeface="+mj-ea"/>
                <a:cs typeface="+mj-cs"/>
              </a:rPr>
              <a:t>关联关系</a:t>
            </a:r>
            <a:r>
              <a:rPr lang="en-US" altLang="zh-CN" sz="3600" b="1" dirty="0">
                <a:solidFill>
                  <a:srgbClr val="CC0000"/>
                </a:solidFill>
                <a:latin typeface="+mj-lt"/>
                <a:ea typeface="+mj-ea"/>
                <a:cs typeface="+mj-cs"/>
              </a:rPr>
              <a:t>——</a:t>
            </a:r>
            <a:r>
              <a:rPr lang="zh-CN" altLang="en-US" sz="3200" b="1" dirty="0">
                <a:solidFill>
                  <a:schemeClr val="accent2"/>
                </a:solidFill>
                <a:latin typeface="+mj-lt"/>
                <a:ea typeface="+mj-ea"/>
                <a:cs typeface="+mj-cs"/>
              </a:rPr>
              <a:t>普通关联</a:t>
            </a:r>
            <a:endParaRPr lang="zh-CN" altLang="en-US" sz="3200" b="1" dirty="0">
              <a:solidFill>
                <a:schemeClr val="accent2"/>
              </a:solidFill>
              <a:latin typeface="+mj-lt"/>
              <a:ea typeface="+mj-ea"/>
              <a:cs typeface="+mj-cs"/>
            </a:endParaRPr>
          </a:p>
        </p:txBody>
      </p:sp>
      <p:sp>
        <p:nvSpPr>
          <p:cNvPr id="54275" name="Rectangle 3"/>
          <p:cNvSpPr>
            <a:spLocks noGrp="1"/>
          </p:cNvSpPr>
          <p:nvPr>
            <p:ph idx="1"/>
          </p:nvPr>
        </p:nvSpPr>
        <p:spPr>
          <a:xfrm>
            <a:off x="457200" y="1268413"/>
            <a:ext cx="8435975" cy="4857750"/>
          </a:xfrm>
          <a:ln/>
        </p:spPr>
        <p:txBody>
          <a:bodyPr vert="horz" wrap="square" lIns="91440" tIns="45720" rIns="91440" bIns="45720" anchor="t" anchorCtr="0"/>
          <a:p>
            <a:pPr eaLnBrk="1" hangingPunct="1"/>
            <a:r>
              <a:rPr lang="zh-CN" altLang="en-US" sz="2800" dirty="0">
                <a:solidFill>
                  <a:schemeClr val="accent2"/>
                </a:solidFill>
                <a:latin typeface="楷体_GB2312" pitchFamily="49" charset="-122"/>
                <a:ea typeface="楷体_GB2312" pitchFamily="49" charset="-122"/>
              </a:rPr>
              <a:t>多重性</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multiplicity</a:t>
            </a:r>
            <a:r>
              <a:rPr lang="zh-CN" altLang="en-US" sz="2800" dirty="0">
                <a:latin typeface="楷体_GB2312" pitchFamily="49" charset="-122"/>
                <a:ea typeface="楷体_GB2312" pitchFamily="49" charset="-122"/>
              </a:rPr>
              <a:t>）：多重性表明在一个关联的两端连接的类实例个数的对应关系，即一端的类的多少个实例对象可以与另一端的类的一个实例相关。</a:t>
            </a:r>
            <a:endParaRPr lang="zh-CN" altLang="en-US" sz="2800" dirty="0">
              <a:latin typeface="楷体_GB2312" pitchFamily="49" charset="-122"/>
              <a:ea typeface="楷体_GB2312" pitchFamily="49" charset="-122"/>
            </a:endParaRPr>
          </a:p>
          <a:p>
            <a:pPr eaLnBrk="1" hangingPunct="1"/>
            <a:r>
              <a:rPr lang="zh-CN" altLang="en-US" sz="2800" dirty="0">
                <a:latin typeface="楷体_GB2312" pitchFamily="49" charset="-122"/>
                <a:ea typeface="楷体_GB2312" pitchFamily="49" charset="-122"/>
              </a:rPr>
              <a:t>如果图中没有明确标出关联的多重性，则默认的多重性为</a:t>
            </a:r>
            <a:r>
              <a:rPr lang="en-US" altLang="zh-CN" sz="2800" dirty="0">
                <a:latin typeface="楷体_GB2312" pitchFamily="49" charset="-122"/>
                <a:ea typeface="楷体_GB2312" pitchFamily="49" charset="-122"/>
              </a:rPr>
              <a:t>1</a:t>
            </a:r>
            <a:r>
              <a:rPr lang="zh-CN" altLang="en-US" sz="2800" dirty="0">
                <a:latin typeface="楷体_GB2312" pitchFamily="49" charset="-122"/>
                <a:ea typeface="楷体_GB2312" pitchFamily="49" charset="-122"/>
              </a:rPr>
              <a:t>。 </a:t>
            </a:r>
            <a:endParaRPr lang="zh-CN" altLang="en-US" sz="2800" dirty="0">
              <a:latin typeface="楷体_GB2312" pitchFamily="49" charset="-122"/>
              <a:ea typeface="楷体_GB2312" pitchFamily="49" charset="-122"/>
            </a:endParaRPr>
          </a:p>
        </p:txBody>
      </p:sp>
      <p:pic>
        <p:nvPicPr>
          <p:cNvPr id="54276" name="Picture 5"/>
          <p:cNvPicPr>
            <a:picLocks noChangeAspect="1"/>
          </p:cNvPicPr>
          <p:nvPr/>
        </p:nvPicPr>
        <p:blipFill>
          <a:blip r:embed="rId1"/>
          <a:stretch>
            <a:fillRect/>
          </a:stretch>
        </p:blipFill>
        <p:spPr>
          <a:xfrm>
            <a:off x="2555875" y="3716338"/>
            <a:ext cx="4679950" cy="1951037"/>
          </a:xfrm>
          <a:prstGeom prst="rect">
            <a:avLst/>
          </a:prstGeom>
          <a:noFill/>
          <a:ln w="9525">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p:cNvSpPr>
          <p:nvPr>
            <p:ph type="title"/>
          </p:nvPr>
        </p:nvSpPr>
        <p:spPr>
          <a:ln/>
        </p:spPr>
        <p:txBody>
          <a:bodyPr vert="horz" wrap="square" lIns="91440" tIns="45720" rIns="91440" bIns="45720" anchor="ctr" anchorCtr="0"/>
          <a:p>
            <a:pPr algn="l" eaLnBrk="1" hangingPunct="1"/>
            <a:r>
              <a:rPr lang="zh-CN" altLang="en-US" sz="3600" b="1" dirty="0">
                <a:solidFill>
                  <a:srgbClr val="CC0000"/>
                </a:solidFill>
                <a:latin typeface="+mj-lt"/>
                <a:ea typeface="+mj-ea"/>
                <a:cs typeface="+mj-cs"/>
              </a:rPr>
              <a:t>关联关系</a:t>
            </a:r>
            <a:r>
              <a:rPr lang="en-US" altLang="zh-CN" sz="3600" b="1" dirty="0">
                <a:solidFill>
                  <a:srgbClr val="CC0000"/>
                </a:solidFill>
                <a:latin typeface="+mj-lt"/>
                <a:ea typeface="+mj-ea"/>
                <a:cs typeface="+mj-cs"/>
              </a:rPr>
              <a:t>——</a:t>
            </a:r>
            <a:r>
              <a:rPr lang="zh-CN" altLang="en-US" sz="3200" b="1" dirty="0">
                <a:solidFill>
                  <a:schemeClr val="accent2"/>
                </a:solidFill>
                <a:latin typeface="+mj-lt"/>
                <a:ea typeface="+mj-ea"/>
                <a:cs typeface="+mj-cs"/>
              </a:rPr>
              <a:t>普通关联</a:t>
            </a:r>
            <a:endParaRPr lang="zh-CN" altLang="en-US" sz="3200" b="1" dirty="0">
              <a:solidFill>
                <a:schemeClr val="accent2"/>
              </a:solidFill>
              <a:latin typeface="+mj-lt"/>
              <a:ea typeface="+mj-ea"/>
              <a:cs typeface="+mj-cs"/>
            </a:endParaRPr>
          </a:p>
        </p:txBody>
      </p:sp>
      <p:sp>
        <p:nvSpPr>
          <p:cNvPr id="55299" name="Rectangle 3"/>
          <p:cNvSpPr>
            <a:spLocks noGrp="1"/>
          </p:cNvSpPr>
          <p:nvPr>
            <p:ph idx="1"/>
          </p:nvPr>
        </p:nvSpPr>
        <p:spPr>
          <a:ln/>
        </p:spPr>
        <p:txBody>
          <a:bodyPr vert="horz" wrap="square" lIns="91440" tIns="45720" rIns="91440" bIns="45720" anchor="t" anchorCtr="0"/>
          <a:p>
            <a:pPr eaLnBrk="1" hangingPunct="1"/>
            <a:r>
              <a:rPr lang="zh-CN" altLang="en-US" sz="2800" dirty="0">
                <a:solidFill>
                  <a:schemeClr val="accent2"/>
                </a:solidFill>
                <a:latin typeface="楷体_GB2312" pitchFamily="49" charset="-122"/>
                <a:ea typeface="楷体_GB2312" pitchFamily="49" charset="-122"/>
              </a:rPr>
              <a:t>角色</a:t>
            </a:r>
            <a:r>
              <a:rPr lang="zh-CN" altLang="en-US" sz="2800" dirty="0">
                <a:latin typeface="楷体_GB2312" pitchFamily="49" charset="-122"/>
                <a:ea typeface="楷体_GB2312" pitchFamily="49" charset="-122"/>
              </a:rPr>
              <a:t>：关联端点上还可以附加角色名，表示类的实例在这个关联中扮演的角色。</a:t>
            </a:r>
            <a:r>
              <a:rPr lang="en-US" altLang="zh-CN" sz="2800" dirty="0">
                <a:latin typeface="楷体_GB2312" pitchFamily="49" charset="-122"/>
                <a:ea typeface="楷体_GB2312" pitchFamily="49" charset="-122"/>
              </a:rPr>
              <a:t>UML</a:t>
            </a:r>
            <a:r>
              <a:rPr lang="zh-CN" altLang="en-US" sz="2800" dirty="0">
                <a:latin typeface="楷体_GB2312" pitchFamily="49" charset="-122"/>
                <a:ea typeface="楷体_GB2312" pitchFamily="49" charset="-122"/>
              </a:rPr>
              <a:t>还允许一个类与它自身关联。</a:t>
            </a:r>
            <a:r>
              <a:rPr lang="zh-CN" altLang="en-US" dirty="0">
                <a:ea typeface="宋体" panose="02010600030101010101" pitchFamily="2" charset="-122"/>
              </a:rPr>
              <a:t> </a:t>
            </a:r>
            <a:endParaRPr lang="zh-CN" altLang="en-US" dirty="0">
              <a:ea typeface="宋体" panose="02010600030101010101" pitchFamily="2" charset="-122"/>
            </a:endParaRPr>
          </a:p>
        </p:txBody>
      </p:sp>
      <p:pic>
        <p:nvPicPr>
          <p:cNvPr id="55300" name="Picture 4" descr="未标题-20 拷贝"/>
          <p:cNvPicPr>
            <a:picLocks noChangeAspect="1"/>
          </p:cNvPicPr>
          <p:nvPr/>
        </p:nvPicPr>
        <p:blipFill>
          <a:blip r:embed="rId1"/>
          <a:stretch>
            <a:fillRect/>
          </a:stretch>
        </p:blipFill>
        <p:spPr>
          <a:xfrm>
            <a:off x="2339975" y="3068638"/>
            <a:ext cx="4202113" cy="882650"/>
          </a:xfrm>
          <a:prstGeom prst="rect">
            <a:avLst/>
          </a:prstGeom>
          <a:noFill/>
          <a:ln w="9525">
            <a:noFill/>
          </a:ln>
        </p:spPr>
      </p:pic>
      <p:pic>
        <p:nvPicPr>
          <p:cNvPr id="55301" name="Picture 5" descr="未标题-21 拷贝"/>
          <p:cNvPicPr>
            <a:picLocks noChangeAspect="1"/>
          </p:cNvPicPr>
          <p:nvPr/>
        </p:nvPicPr>
        <p:blipFill>
          <a:blip r:embed="rId2"/>
          <a:stretch>
            <a:fillRect/>
          </a:stretch>
        </p:blipFill>
        <p:spPr>
          <a:xfrm>
            <a:off x="2339975" y="4652963"/>
            <a:ext cx="4537075" cy="1125537"/>
          </a:xfrm>
          <a:prstGeom prst="rect">
            <a:avLst/>
          </a:prstGeom>
          <a:noFill/>
          <a:ln w="9525">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a:spLocks noGrp="1"/>
          </p:cNvSpPr>
          <p:nvPr>
            <p:ph type="title"/>
          </p:nvPr>
        </p:nvSpPr>
        <p:spPr>
          <a:ln/>
        </p:spPr>
        <p:txBody>
          <a:bodyPr vert="horz" wrap="square" lIns="91440" tIns="45720" rIns="91440" bIns="45720" anchor="ctr" anchorCtr="0"/>
          <a:p>
            <a:pPr algn="l" eaLnBrk="1" hangingPunct="1"/>
            <a:r>
              <a:rPr lang="zh-CN" altLang="en-US" sz="3600" b="1" dirty="0">
                <a:solidFill>
                  <a:srgbClr val="CC0000"/>
                </a:solidFill>
                <a:latin typeface="+mj-lt"/>
                <a:ea typeface="+mj-ea"/>
                <a:cs typeface="+mj-cs"/>
              </a:rPr>
              <a:t>关联关系</a:t>
            </a:r>
            <a:r>
              <a:rPr lang="en-US" altLang="zh-CN" sz="3600" b="1" dirty="0">
                <a:solidFill>
                  <a:srgbClr val="CC0000"/>
                </a:solidFill>
                <a:latin typeface="+mj-lt"/>
                <a:ea typeface="+mj-ea"/>
                <a:cs typeface="+mj-cs"/>
              </a:rPr>
              <a:t>——</a:t>
            </a:r>
            <a:r>
              <a:rPr lang="zh-CN" altLang="en-US" sz="3200" b="1" dirty="0">
                <a:solidFill>
                  <a:schemeClr val="accent2"/>
                </a:solidFill>
                <a:latin typeface="+mj-lt"/>
                <a:ea typeface="+mj-ea"/>
                <a:cs typeface="+mj-cs"/>
              </a:rPr>
              <a:t>普通关联</a:t>
            </a:r>
            <a:endParaRPr lang="zh-CN" altLang="en-US" sz="3200" b="1" dirty="0">
              <a:solidFill>
                <a:schemeClr val="accent2"/>
              </a:solidFill>
              <a:latin typeface="+mj-lt"/>
              <a:ea typeface="+mj-ea"/>
              <a:cs typeface="+mj-cs"/>
            </a:endParaRPr>
          </a:p>
        </p:txBody>
      </p:sp>
      <p:sp>
        <p:nvSpPr>
          <p:cNvPr id="56323" name="Rectangle 3"/>
          <p:cNvSpPr>
            <a:spLocks noGrp="1"/>
          </p:cNvSpPr>
          <p:nvPr>
            <p:ph idx="1"/>
          </p:nvPr>
        </p:nvSpPr>
        <p:spPr>
          <a:ln/>
        </p:spPr>
        <p:txBody>
          <a:bodyPr vert="horz" wrap="square" lIns="91440" tIns="45720" rIns="91440" bIns="45720" anchor="t" anchorCtr="0"/>
          <a:p>
            <a:pPr eaLnBrk="1" hangingPunct="1"/>
            <a:r>
              <a:rPr lang="zh-CN" altLang="en-US" sz="2800" dirty="0">
                <a:solidFill>
                  <a:schemeClr val="accent2"/>
                </a:solidFill>
                <a:latin typeface="楷体_GB2312" pitchFamily="49" charset="-122"/>
                <a:ea typeface="楷体_GB2312" pitchFamily="49" charset="-122"/>
              </a:rPr>
              <a:t>多元关联</a:t>
            </a:r>
            <a:r>
              <a:rPr lang="zh-CN" altLang="en-US" sz="2800" dirty="0">
                <a:latin typeface="楷体_GB2312" pitchFamily="49" charset="-122"/>
                <a:ea typeface="楷体_GB2312" pitchFamily="49" charset="-122"/>
              </a:rPr>
              <a:t>：多元关联是指</a:t>
            </a:r>
            <a:r>
              <a:rPr lang="en-US" altLang="zh-CN" sz="2800" dirty="0">
                <a:latin typeface="楷体_GB2312" pitchFamily="49" charset="-122"/>
                <a:ea typeface="楷体_GB2312" pitchFamily="49" charset="-122"/>
              </a:rPr>
              <a:t>3</a:t>
            </a:r>
            <a:r>
              <a:rPr lang="zh-CN" altLang="en-US" sz="2800" dirty="0">
                <a:latin typeface="楷体_GB2312" pitchFamily="49" charset="-122"/>
                <a:ea typeface="楷体_GB2312" pitchFamily="49" charset="-122"/>
              </a:rPr>
              <a:t>个或</a:t>
            </a:r>
            <a:r>
              <a:rPr lang="en-US" altLang="zh-CN" sz="2800" dirty="0">
                <a:latin typeface="楷体_GB2312" pitchFamily="49" charset="-122"/>
                <a:ea typeface="楷体_GB2312" pitchFamily="49" charset="-122"/>
              </a:rPr>
              <a:t>3</a:t>
            </a:r>
            <a:r>
              <a:rPr lang="zh-CN" altLang="en-US" sz="2800" dirty="0">
                <a:latin typeface="楷体_GB2312" pitchFamily="49" charset="-122"/>
                <a:ea typeface="楷体_GB2312" pitchFamily="49" charset="-122"/>
              </a:rPr>
              <a:t>个以上类之间的关联。</a:t>
            </a:r>
            <a:endParaRPr lang="zh-CN" altLang="en-US" sz="2800" dirty="0">
              <a:latin typeface="楷体_GB2312" pitchFamily="49" charset="-122"/>
              <a:ea typeface="楷体_GB2312" pitchFamily="49" charset="-122"/>
            </a:endParaRPr>
          </a:p>
          <a:p>
            <a:pPr eaLnBrk="1" hangingPunct="1"/>
            <a:r>
              <a:rPr lang="zh-CN" altLang="en-US" sz="2800" dirty="0">
                <a:latin typeface="楷体_GB2312" pitchFamily="49" charset="-122"/>
                <a:ea typeface="楷体_GB2312" pitchFamily="49" charset="-122"/>
              </a:rPr>
              <a:t>多元关联由一个菱形，以及由菱形引出的通向各个相关类的直线组成，关联名可标在菱形的旁边，在关联的端点也可以标上多重性等信息。 </a:t>
            </a:r>
            <a:endParaRPr lang="zh-CN" altLang="en-US" sz="2800" dirty="0">
              <a:latin typeface="楷体_GB2312" pitchFamily="49" charset="-122"/>
              <a:ea typeface="楷体_GB2312" pitchFamily="49" charset="-122"/>
            </a:endParaRPr>
          </a:p>
        </p:txBody>
      </p:sp>
      <p:pic>
        <p:nvPicPr>
          <p:cNvPr id="56324" name="Picture 4" descr="未标题-22 拷贝"/>
          <p:cNvPicPr>
            <a:picLocks noChangeAspect="1"/>
          </p:cNvPicPr>
          <p:nvPr/>
        </p:nvPicPr>
        <p:blipFill>
          <a:blip r:embed="rId1"/>
          <a:stretch>
            <a:fillRect/>
          </a:stretch>
        </p:blipFill>
        <p:spPr>
          <a:xfrm>
            <a:off x="1331913" y="3933825"/>
            <a:ext cx="6553200" cy="2101850"/>
          </a:xfrm>
          <a:prstGeom prst="rect">
            <a:avLst/>
          </a:prstGeom>
          <a:noFill/>
          <a:ln w="9525">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a:spLocks noGrp="1"/>
          </p:cNvSpPr>
          <p:nvPr>
            <p:ph type="title"/>
          </p:nvPr>
        </p:nvSpPr>
        <p:spPr>
          <a:ln/>
        </p:spPr>
        <p:txBody>
          <a:bodyPr vert="horz" wrap="square" lIns="91440" tIns="45720" rIns="91440" bIns="45720" anchor="ctr" anchorCtr="0"/>
          <a:p>
            <a:pPr algn="l" eaLnBrk="1" hangingPunct="1"/>
            <a:r>
              <a:rPr lang="zh-CN" altLang="en-US" sz="3600" b="1" dirty="0">
                <a:solidFill>
                  <a:srgbClr val="CC0000"/>
                </a:solidFill>
                <a:latin typeface="+mj-lt"/>
                <a:ea typeface="+mj-ea"/>
                <a:cs typeface="+mj-cs"/>
              </a:rPr>
              <a:t>关联关系</a:t>
            </a:r>
            <a:r>
              <a:rPr lang="en-US" altLang="zh-CN" sz="3600" b="1" dirty="0">
                <a:solidFill>
                  <a:srgbClr val="CC0000"/>
                </a:solidFill>
                <a:latin typeface="+mj-lt"/>
                <a:ea typeface="+mj-ea"/>
                <a:cs typeface="+mj-cs"/>
              </a:rPr>
              <a:t>——</a:t>
            </a:r>
            <a:r>
              <a:rPr lang="zh-CN" altLang="en-US" sz="3200" b="1" dirty="0">
                <a:solidFill>
                  <a:schemeClr val="accent2"/>
                </a:solidFill>
                <a:latin typeface="+mj-lt"/>
                <a:ea typeface="+mj-ea"/>
                <a:cs typeface="+mj-cs"/>
              </a:rPr>
              <a:t>限定关联</a:t>
            </a:r>
            <a:endParaRPr lang="zh-CN" altLang="en-US" sz="3200" b="1" dirty="0">
              <a:solidFill>
                <a:schemeClr val="accent2"/>
              </a:solidFill>
              <a:latin typeface="+mj-lt"/>
              <a:ea typeface="+mj-ea"/>
              <a:cs typeface="+mj-cs"/>
            </a:endParaRPr>
          </a:p>
        </p:txBody>
      </p:sp>
      <p:sp>
        <p:nvSpPr>
          <p:cNvPr id="57347" name="Rectangle 3"/>
          <p:cNvSpPr>
            <a:spLocks noGrp="1"/>
          </p:cNvSpPr>
          <p:nvPr>
            <p:ph idx="1"/>
          </p:nvPr>
        </p:nvSpPr>
        <p:spPr>
          <a:ln/>
        </p:spPr>
        <p:txBody>
          <a:bodyPr vert="horz" wrap="square" lIns="91440" tIns="45720" rIns="91440" bIns="45720" anchor="t" anchorCtr="0"/>
          <a:p>
            <a:pPr eaLnBrk="1" hangingPunct="1"/>
            <a:r>
              <a:rPr lang="zh-CN" altLang="en-US" sz="2800" dirty="0">
                <a:latin typeface="楷体_GB2312" pitchFamily="49" charset="-122"/>
                <a:ea typeface="楷体_GB2312" pitchFamily="49" charset="-122"/>
              </a:rPr>
              <a:t>限定关联通常用在一对多或多对多的关联关系中，可以把模型中的多重性从一对多变成一对一，或将多对多简化成多对一。</a:t>
            </a:r>
            <a:endParaRPr lang="zh-CN" altLang="en-US" sz="2800" dirty="0">
              <a:latin typeface="楷体_GB2312" pitchFamily="49" charset="-122"/>
              <a:ea typeface="楷体_GB2312" pitchFamily="49" charset="-122"/>
            </a:endParaRPr>
          </a:p>
          <a:p>
            <a:pPr eaLnBrk="1" hangingPunct="1"/>
            <a:r>
              <a:rPr lang="zh-CN" altLang="en-US" sz="2800" dirty="0">
                <a:latin typeface="楷体_GB2312" pitchFamily="49" charset="-122"/>
                <a:ea typeface="楷体_GB2312" pitchFamily="49" charset="-122"/>
              </a:rPr>
              <a:t>在类图中把限定词（</a:t>
            </a:r>
            <a:r>
              <a:rPr lang="en-US" altLang="zh-CN" sz="2800" dirty="0">
                <a:latin typeface="楷体_GB2312" pitchFamily="49" charset="-122"/>
                <a:ea typeface="楷体_GB2312" pitchFamily="49" charset="-122"/>
              </a:rPr>
              <a:t>qualifier</a:t>
            </a:r>
            <a:r>
              <a:rPr lang="zh-CN" altLang="en-US" sz="2800" dirty="0">
                <a:latin typeface="楷体_GB2312" pitchFamily="49" charset="-122"/>
                <a:ea typeface="楷体_GB2312" pitchFamily="49" charset="-122"/>
              </a:rPr>
              <a:t>）放在关联关系末端的一个小方框内。</a:t>
            </a:r>
            <a:r>
              <a:rPr lang="zh-CN" altLang="en-US" dirty="0">
                <a:ea typeface="宋体" panose="02010600030101010101" pitchFamily="2" charset="-122"/>
              </a:rPr>
              <a:t> </a:t>
            </a:r>
            <a:endParaRPr lang="zh-CN" altLang="en-US" dirty="0">
              <a:ea typeface="宋体" panose="02010600030101010101" pitchFamily="2" charset="-122"/>
            </a:endParaRPr>
          </a:p>
        </p:txBody>
      </p:sp>
      <p:pic>
        <p:nvPicPr>
          <p:cNvPr id="57348" name="Picture 4" descr="未标题-23 拷贝"/>
          <p:cNvPicPr>
            <a:picLocks noChangeAspect="1"/>
          </p:cNvPicPr>
          <p:nvPr/>
        </p:nvPicPr>
        <p:blipFill>
          <a:blip r:embed="rId1"/>
          <a:stretch>
            <a:fillRect/>
          </a:stretch>
        </p:blipFill>
        <p:spPr>
          <a:xfrm>
            <a:off x="827088" y="4149725"/>
            <a:ext cx="7489825" cy="84455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a:ln/>
        </p:spPr>
        <p:txBody>
          <a:bodyPr vert="horz" wrap="square" lIns="91440" tIns="45720" rIns="91440" bIns="45720" anchor="ctr" anchorCtr="0"/>
          <a:p>
            <a:pPr algn="l"/>
            <a:r>
              <a:rPr lang="zh-CN" altLang="en-US" sz="3600" dirty="0">
                <a:solidFill>
                  <a:srgbClr val="CC0000"/>
                </a:solidFill>
                <a:latin typeface="+mj-lt"/>
                <a:ea typeface="+mj-ea"/>
                <a:cs typeface="+mj-cs"/>
              </a:rPr>
              <a:t>对象</a:t>
            </a:r>
            <a:endParaRPr lang="zh-CN" altLang="en-US" sz="3600" dirty="0">
              <a:solidFill>
                <a:srgbClr val="CC0000"/>
              </a:solidFill>
              <a:latin typeface="+mj-lt"/>
              <a:ea typeface="+mj-ea"/>
              <a:cs typeface="+mj-cs"/>
            </a:endParaRPr>
          </a:p>
        </p:txBody>
      </p:sp>
      <p:sp>
        <p:nvSpPr>
          <p:cNvPr id="7" name="Rectangle 3"/>
          <p:cNvSpPr txBox="1">
            <a:spLocks noChangeArrowheads="1"/>
          </p:cNvSpPr>
          <p:nvPr/>
        </p:nvSpPr>
        <p:spPr bwMode="auto">
          <a:xfrm>
            <a:off x="457200" y="1268413"/>
            <a:ext cx="8229600" cy="4857750"/>
          </a:xfrm>
          <a:prstGeom prst="rect">
            <a:avLst/>
          </a:prstGeom>
          <a:noFill/>
          <a:ln w="9525">
            <a:noFill/>
            <a:miter lim="800000"/>
          </a:ln>
        </p:spPr>
        <p:txBody>
          <a:bodyPr/>
          <a:lstStyle/>
          <a:p>
            <a:pPr marL="342900" marR="0" indent="-342900" defTabSz="914400" eaLnBrk="0" hangingPunct="0">
              <a:lnSpc>
                <a:spcPct val="90000"/>
              </a:lnSpc>
              <a:spcBef>
                <a:spcPct val="20000"/>
              </a:spcBef>
              <a:buClrTx/>
              <a:buSzTx/>
              <a:buFontTx/>
              <a:buChar char="•"/>
              <a:defRPr/>
            </a:pPr>
            <a:r>
              <a:rPr kumimoji="0" lang="zh-CN" altLang="en-US" sz="2800" b="1" kern="0" cap="none" spc="0" normalizeH="0" baseline="0" noProof="0" dirty="0">
                <a:latin typeface="+mn-lt"/>
                <a:ea typeface="宋体" panose="02010600030101010101" pitchFamily="2" charset="-122"/>
                <a:cs typeface="+mn-cs"/>
              </a:rPr>
              <a:t>对象与后面讲的类具有几乎完全相同的表示形式，主要差别是对象的名字下面要加一条下划线。对象名有下列三种表示格式：</a:t>
            </a:r>
            <a:endParaRPr kumimoji="0" lang="zh-CN" altLang="en-US" sz="2800" b="1" kern="0" cap="none" spc="0" normalizeH="0" baseline="0" noProof="0" dirty="0">
              <a:latin typeface="+mn-lt"/>
              <a:ea typeface="宋体" panose="02010600030101010101" pitchFamily="2" charset="-122"/>
              <a:cs typeface="+mn-cs"/>
            </a:endParaRPr>
          </a:p>
          <a:p>
            <a:pPr marL="342900" marR="0" indent="-342900" defTabSz="914400" eaLnBrk="0" hangingPunct="0">
              <a:lnSpc>
                <a:spcPct val="90000"/>
              </a:lnSpc>
              <a:spcBef>
                <a:spcPct val="20000"/>
              </a:spcBef>
              <a:buClrTx/>
              <a:buSzTx/>
              <a:buFontTx/>
              <a:buNone/>
              <a:defRPr/>
            </a:pPr>
            <a:r>
              <a:rPr kumimoji="0" lang="en-US" altLang="zh-CN" sz="2400" b="1" kern="0" cap="none" spc="0" normalizeH="0" baseline="0" noProof="0" dirty="0">
                <a:latin typeface="楷体_GB2312" pitchFamily="49" charset="-122"/>
                <a:ea typeface="楷体_GB2312" pitchFamily="49" charset="-122"/>
                <a:cs typeface="+mn-cs"/>
              </a:rPr>
              <a:t>(1) </a:t>
            </a:r>
            <a:r>
              <a:rPr kumimoji="0" lang="zh-CN" altLang="en-US" sz="2400" b="1" kern="0" cap="none" spc="0" normalizeH="0" baseline="0" noProof="0" dirty="0">
                <a:latin typeface="楷体_GB2312" pitchFamily="49" charset="-122"/>
                <a:ea typeface="楷体_GB2312" pitchFamily="49" charset="-122"/>
                <a:cs typeface="+mn-cs"/>
              </a:rPr>
              <a:t>第一种格式是对象名在前，类名在后，中间用冒号连接。形如：</a:t>
            </a:r>
            <a:endParaRPr kumimoji="0" lang="zh-CN" altLang="en-US" sz="2400" b="1" u="sng" kern="0" cap="none" spc="0" normalizeH="0" baseline="0" noProof="0" dirty="0">
              <a:latin typeface="楷体_GB2312" pitchFamily="49" charset="-122"/>
              <a:ea typeface="楷体_GB2312" pitchFamily="49" charset="-122"/>
              <a:cs typeface="+mn-cs"/>
            </a:endParaRPr>
          </a:p>
          <a:p>
            <a:pPr marL="342900" marR="0" indent="-342900" defTabSz="914400" eaLnBrk="0" hangingPunct="0">
              <a:lnSpc>
                <a:spcPct val="90000"/>
              </a:lnSpc>
              <a:spcBef>
                <a:spcPct val="20000"/>
              </a:spcBef>
              <a:buClrTx/>
              <a:buSzTx/>
              <a:buFontTx/>
              <a:buNone/>
              <a:defRPr/>
            </a:pPr>
            <a:r>
              <a:rPr kumimoji="0" lang="zh-CN" altLang="en-US" sz="2400" b="1" kern="0" cap="none" spc="0" normalizeH="0" baseline="0" noProof="0" dirty="0">
                <a:latin typeface="楷体_GB2312" pitchFamily="49" charset="-122"/>
                <a:ea typeface="楷体_GB2312" pitchFamily="49" charset="-122"/>
                <a:cs typeface="+mn-cs"/>
              </a:rPr>
              <a:t>           </a:t>
            </a:r>
            <a:r>
              <a:rPr kumimoji="0" lang="zh-CN" altLang="en-US" sz="2400" b="1" u="sng" kern="0" cap="none" spc="0" normalizeH="0" baseline="0" noProof="0" dirty="0">
                <a:solidFill>
                  <a:schemeClr val="accent2"/>
                </a:solidFill>
                <a:latin typeface="楷体_GB2312" pitchFamily="49" charset="-122"/>
                <a:ea typeface="楷体_GB2312" pitchFamily="49" charset="-122"/>
                <a:cs typeface="+mn-cs"/>
              </a:rPr>
              <a:t>对象名：类名</a:t>
            </a:r>
            <a:endParaRPr kumimoji="0" lang="zh-CN" altLang="en-US" sz="2400" b="1" kern="0" cap="none" spc="0" normalizeH="0" baseline="0" noProof="0" dirty="0">
              <a:solidFill>
                <a:schemeClr val="accent1"/>
              </a:solidFill>
              <a:latin typeface="楷体_GB2312" pitchFamily="49" charset="-122"/>
              <a:ea typeface="楷体_GB2312" pitchFamily="49" charset="-122"/>
              <a:cs typeface="+mn-cs"/>
            </a:endParaRPr>
          </a:p>
          <a:p>
            <a:pPr marL="342900" marR="0" indent="-342900" defTabSz="914400" eaLnBrk="0" hangingPunct="0">
              <a:lnSpc>
                <a:spcPct val="90000"/>
              </a:lnSpc>
              <a:spcBef>
                <a:spcPct val="20000"/>
              </a:spcBef>
              <a:buClrTx/>
              <a:buSzTx/>
              <a:buFontTx/>
              <a:buNone/>
              <a:defRPr/>
            </a:pPr>
            <a:r>
              <a:rPr kumimoji="0" lang="en-US" altLang="zh-CN" sz="2400" b="1" kern="0" cap="none" spc="0" normalizeH="0" baseline="0" noProof="0" dirty="0">
                <a:latin typeface="楷体_GB2312" pitchFamily="49" charset="-122"/>
                <a:ea typeface="楷体_GB2312" pitchFamily="49" charset="-122"/>
                <a:cs typeface="+mn-cs"/>
              </a:rPr>
              <a:t>(2) </a:t>
            </a:r>
            <a:r>
              <a:rPr kumimoji="0" lang="zh-CN" altLang="en-US" sz="2400" b="1" kern="0" cap="none" spc="0" normalizeH="0" baseline="0" noProof="0" dirty="0">
                <a:latin typeface="楷体_GB2312" pitchFamily="49" charset="-122"/>
                <a:ea typeface="楷体_GB2312" pitchFamily="49" charset="-122"/>
                <a:cs typeface="+mn-cs"/>
              </a:rPr>
              <a:t>第二种格式形如：</a:t>
            </a:r>
            <a:endParaRPr kumimoji="0" lang="zh-CN" altLang="en-US" sz="2400" b="1" u="sng" kern="0" cap="none" spc="0" normalizeH="0" baseline="0" noProof="0" dirty="0">
              <a:latin typeface="楷体_GB2312" pitchFamily="49" charset="-122"/>
              <a:ea typeface="楷体_GB2312" pitchFamily="49" charset="-122"/>
              <a:cs typeface="+mn-cs"/>
            </a:endParaRPr>
          </a:p>
          <a:p>
            <a:pPr marL="342900" marR="0" indent="-342900" defTabSz="914400" eaLnBrk="0" hangingPunct="0">
              <a:lnSpc>
                <a:spcPct val="90000"/>
              </a:lnSpc>
              <a:spcBef>
                <a:spcPct val="20000"/>
              </a:spcBef>
              <a:buClrTx/>
              <a:buSzTx/>
              <a:buFontTx/>
              <a:buNone/>
              <a:defRPr/>
            </a:pPr>
            <a:r>
              <a:rPr kumimoji="0" lang="zh-CN" altLang="en-US" sz="2400" b="1" kern="0" cap="none" spc="0" normalizeH="0" baseline="0" noProof="0" dirty="0">
                <a:latin typeface="楷体_GB2312" pitchFamily="49" charset="-122"/>
                <a:ea typeface="楷体_GB2312" pitchFamily="49" charset="-122"/>
                <a:cs typeface="+mn-cs"/>
              </a:rPr>
              <a:t>           </a:t>
            </a:r>
            <a:r>
              <a:rPr kumimoji="0" lang="zh-CN" altLang="en-US" sz="2400" b="1" u="sng" kern="0" cap="none" spc="0" normalizeH="0" baseline="0" noProof="0" dirty="0">
                <a:solidFill>
                  <a:schemeClr val="accent2"/>
                </a:solidFill>
                <a:latin typeface="楷体_GB2312" pitchFamily="49" charset="-122"/>
                <a:ea typeface="楷体_GB2312" pitchFamily="49" charset="-122"/>
                <a:cs typeface="+mn-cs"/>
              </a:rPr>
              <a:t>：类名</a:t>
            </a:r>
            <a:endParaRPr kumimoji="0" lang="zh-CN" altLang="en-US" sz="2400" b="1" kern="0" cap="none" spc="0" normalizeH="0" baseline="0" noProof="0" dirty="0">
              <a:solidFill>
                <a:schemeClr val="accent2"/>
              </a:solidFill>
              <a:latin typeface="楷体_GB2312" pitchFamily="49" charset="-122"/>
              <a:ea typeface="楷体_GB2312" pitchFamily="49" charset="-122"/>
              <a:cs typeface="+mn-cs"/>
            </a:endParaRPr>
          </a:p>
          <a:p>
            <a:pPr marL="342900" marR="0" indent="-342900" defTabSz="914400" eaLnBrk="0" hangingPunct="0">
              <a:lnSpc>
                <a:spcPct val="90000"/>
              </a:lnSpc>
              <a:spcBef>
                <a:spcPct val="20000"/>
              </a:spcBef>
              <a:buClrTx/>
              <a:buSzTx/>
              <a:buFontTx/>
              <a:buNone/>
              <a:defRPr/>
            </a:pPr>
            <a:r>
              <a:rPr kumimoji="0" lang="zh-CN" altLang="en-US" sz="2400" b="1" kern="0" cap="none" spc="0" normalizeH="0" baseline="0" noProof="0" dirty="0">
                <a:latin typeface="楷体_GB2312" pitchFamily="49" charset="-122"/>
                <a:ea typeface="楷体_GB2312" pitchFamily="49" charset="-122"/>
                <a:cs typeface="+mn-cs"/>
              </a:rPr>
              <a:t>  这种格式用于尚未给对象命名的情况，注意，类名前的冒号不能省略。</a:t>
            </a:r>
            <a:endParaRPr kumimoji="0" lang="zh-CN" altLang="en-US" sz="2400" b="1" kern="0" cap="none" spc="0" normalizeH="0" baseline="0" noProof="0" dirty="0">
              <a:latin typeface="楷体_GB2312" pitchFamily="49" charset="-122"/>
              <a:ea typeface="楷体_GB2312" pitchFamily="49" charset="-122"/>
              <a:cs typeface="+mn-cs"/>
            </a:endParaRPr>
          </a:p>
          <a:p>
            <a:pPr marL="342900" marR="0" indent="-342900" defTabSz="914400" eaLnBrk="0" hangingPunct="0">
              <a:lnSpc>
                <a:spcPct val="90000"/>
              </a:lnSpc>
              <a:spcBef>
                <a:spcPct val="20000"/>
              </a:spcBef>
              <a:buClrTx/>
              <a:buSzTx/>
              <a:buFontTx/>
              <a:buNone/>
              <a:defRPr/>
            </a:pPr>
            <a:r>
              <a:rPr kumimoji="0" lang="en-US" altLang="zh-CN" sz="2400" b="1" kern="0" cap="none" spc="0" normalizeH="0" baseline="0" noProof="0" dirty="0">
                <a:latin typeface="楷体_GB2312" pitchFamily="49" charset="-122"/>
                <a:ea typeface="楷体_GB2312" pitchFamily="49" charset="-122"/>
                <a:cs typeface="+mn-cs"/>
              </a:rPr>
              <a:t>(3) </a:t>
            </a:r>
            <a:r>
              <a:rPr kumimoji="0" lang="zh-CN" altLang="en-US" sz="2400" b="1" kern="0" cap="none" spc="0" normalizeH="0" baseline="0" noProof="0" dirty="0">
                <a:latin typeface="楷体_GB2312" pitchFamily="49" charset="-122"/>
                <a:ea typeface="楷体_GB2312" pitchFamily="49" charset="-122"/>
                <a:cs typeface="+mn-cs"/>
              </a:rPr>
              <a:t>第三种格式形如：</a:t>
            </a:r>
            <a:endParaRPr kumimoji="0" lang="zh-CN" altLang="en-US" sz="2400" b="1" u="sng" kern="0" cap="none" spc="0" normalizeH="0" baseline="0" noProof="0" dirty="0">
              <a:latin typeface="楷体_GB2312" pitchFamily="49" charset="-122"/>
              <a:ea typeface="楷体_GB2312" pitchFamily="49" charset="-122"/>
              <a:cs typeface="+mn-cs"/>
            </a:endParaRPr>
          </a:p>
          <a:p>
            <a:pPr marL="342900" marR="0" indent="-342900" defTabSz="914400" eaLnBrk="0" hangingPunct="0">
              <a:lnSpc>
                <a:spcPct val="90000"/>
              </a:lnSpc>
              <a:spcBef>
                <a:spcPct val="20000"/>
              </a:spcBef>
              <a:buClrTx/>
              <a:buSzTx/>
              <a:buFontTx/>
              <a:buNone/>
              <a:defRPr/>
            </a:pPr>
            <a:r>
              <a:rPr kumimoji="0" lang="zh-CN" altLang="en-US" sz="2400" b="1" kern="0" cap="none" spc="0" normalizeH="0" baseline="0" noProof="0" dirty="0">
                <a:solidFill>
                  <a:schemeClr val="accent2"/>
                </a:solidFill>
                <a:latin typeface="楷体_GB2312" pitchFamily="49" charset="-122"/>
                <a:ea typeface="楷体_GB2312" pitchFamily="49" charset="-122"/>
                <a:cs typeface="+mn-cs"/>
              </a:rPr>
              <a:t>           </a:t>
            </a:r>
            <a:r>
              <a:rPr kumimoji="0" lang="zh-CN" altLang="en-US" sz="2400" b="1" u="sng" kern="0" cap="none" spc="0" normalizeH="0" baseline="0" noProof="0" dirty="0">
                <a:solidFill>
                  <a:schemeClr val="accent2"/>
                </a:solidFill>
                <a:latin typeface="楷体_GB2312" pitchFamily="49" charset="-122"/>
                <a:ea typeface="楷体_GB2312" pitchFamily="49" charset="-122"/>
                <a:cs typeface="+mn-cs"/>
              </a:rPr>
              <a:t>对象名</a:t>
            </a:r>
            <a:endParaRPr kumimoji="0" lang="zh-CN" altLang="en-US" sz="2400" b="1" kern="0" cap="none" spc="0" normalizeH="0" baseline="0" noProof="0" dirty="0">
              <a:latin typeface="楷体_GB2312" pitchFamily="49" charset="-122"/>
              <a:ea typeface="楷体_GB2312" pitchFamily="49" charset="-122"/>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a:spLocks noGrp="1"/>
          </p:cNvSpPr>
          <p:nvPr>
            <p:ph type="title"/>
          </p:nvPr>
        </p:nvSpPr>
        <p:spPr>
          <a:ln/>
        </p:spPr>
        <p:txBody>
          <a:bodyPr vert="horz" wrap="square" lIns="91440" tIns="45720" rIns="91440" bIns="45720" anchor="ctr" anchorCtr="0"/>
          <a:p>
            <a:pPr algn="l" eaLnBrk="1" hangingPunct="1"/>
            <a:r>
              <a:rPr lang="zh-CN" altLang="en-US" sz="3600" b="1" dirty="0">
                <a:solidFill>
                  <a:srgbClr val="CC0000"/>
                </a:solidFill>
                <a:latin typeface="+mj-lt"/>
                <a:ea typeface="+mj-ea"/>
                <a:cs typeface="+mj-cs"/>
              </a:rPr>
              <a:t>关联关系</a:t>
            </a:r>
            <a:r>
              <a:rPr lang="en-US" altLang="zh-CN" sz="3600" b="1" dirty="0">
                <a:solidFill>
                  <a:srgbClr val="CC0000"/>
                </a:solidFill>
                <a:latin typeface="+mj-lt"/>
                <a:ea typeface="+mj-ea"/>
                <a:cs typeface="+mj-cs"/>
              </a:rPr>
              <a:t>——</a:t>
            </a:r>
            <a:r>
              <a:rPr lang="zh-CN" altLang="en-US" sz="3200" b="1" dirty="0">
                <a:solidFill>
                  <a:schemeClr val="accent2"/>
                </a:solidFill>
                <a:latin typeface="+mj-lt"/>
                <a:ea typeface="+mj-ea"/>
                <a:cs typeface="+mj-cs"/>
              </a:rPr>
              <a:t>关联类</a:t>
            </a:r>
            <a:endParaRPr lang="zh-CN" altLang="en-US" sz="3200" b="1" dirty="0">
              <a:solidFill>
                <a:schemeClr val="accent2"/>
              </a:solidFill>
              <a:latin typeface="+mj-lt"/>
              <a:ea typeface="+mj-ea"/>
              <a:cs typeface="+mj-cs"/>
            </a:endParaRPr>
          </a:p>
        </p:txBody>
      </p:sp>
      <p:sp>
        <p:nvSpPr>
          <p:cNvPr id="58371" name="Rectangle 3"/>
          <p:cNvSpPr>
            <a:spLocks noGrp="1"/>
          </p:cNvSpPr>
          <p:nvPr>
            <p:ph idx="1"/>
          </p:nvPr>
        </p:nvSpPr>
        <p:spPr>
          <a:ln/>
        </p:spPr>
        <p:txBody>
          <a:bodyPr vert="horz" wrap="square" lIns="91440" tIns="45720" rIns="91440" bIns="45720" anchor="t" anchorCtr="0"/>
          <a:p>
            <a:pPr eaLnBrk="1" hangingPunct="1"/>
            <a:r>
              <a:rPr lang="zh-CN" altLang="en-US" sz="2400" dirty="0">
                <a:latin typeface="楷体_GB2312" pitchFamily="49" charset="-122"/>
                <a:ea typeface="楷体_GB2312" pitchFamily="49" charset="-122"/>
              </a:rPr>
              <a:t>在关联关系比较简单的情况下，关联关系的语义用关联关系的名字来概括。</a:t>
            </a:r>
            <a:endParaRPr lang="zh-CN" altLang="en-US" sz="2400" dirty="0">
              <a:latin typeface="楷体_GB2312" pitchFamily="49" charset="-122"/>
              <a:ea typeface="楷体_GB2312" pitchFamily="49" charset="-122"/>
            </a:endParaRPr>
          </a:p>
          <a:p>
            <a:pPr eaLnBrk="1" hangingPunct="1"/>
            <a:r>
              <a:rPr lang="zh-CN" altLang="en-US" sz="2400" dirty="0">
                <a:latin typeface="楷体_GB2312" pitchFamily="49" charset="-122"/>
                <a:ea typeface="楷体_GB2312" pitchFamily="49" charset="-122"/>
              </a:rPr>
              <a:t>但在某些情况下，需要对关联关系的语义做详细的定义、存储和访问，为此可以建立</a:t>
            </a:r>
            <a:r>
              <a:rPr lang="zh-CN" altLang="en-US" sz="2400" dirty="0">
                <a:solidFill>
                  <a:schemeClr val="accent2"/>
                </a:solidFill>
                <a:latin typeface="楷体_GB2312" pitchFamily="49" charset="-122"/>
                <a:ea typeface="楷体_GB2312" pitchFamily="49" charset="-122"/>
              </a:rPr>
              <a:t>关联类</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association class</a:t>
            </a:r>
            <a:r>
              <a:rPr lang="zh-CN" altLang="en-US" sz="2400" dirty="0">
                <a:latin typeface="楷体_GB2312" pitchFamily="49" charset="-122"/>
                <a:ea typeface="楷体_GB2312" pitchFamily="49" charset="-122"/>
              </a:rPr>
              <a:t>），用来描述关联的属性。</a:t>
            </a:r>
            <a:endParaRPr lang="zh-CN" altLang="en-US" sz="2400" dirty="0">
              <a:latin typeface="楷体_GB2312" pitchFamily="49" charset="-122"/>
              <a:ea typeface="楷体_GB2312" pitchFamily="49" charset="-122"/>
            </a:endParaRPr>
          </a:p>
          <a:p>
            <a:pPr eaLnBrk="1" hangingPunct="1"/>
            <a:r>
              <a:rPr lang="zh-CN" altLang="en-US" sz="2400" dirty="0">
                <a:latin typeface="楷体_GB2312" pitchFamily="49" charset="-122"/>
                <a:ea typeface="楷体_GB2312" pitchFamily="49" charset="-122"/>
              </a:rPr>
              <a:t>关联中的每个链与关联类的一个实例相联系。关联类通过一条虚线与关联连接。</a:t>
            </a:r>
            <a:r>
              <a:rPr lang="zh-CN" altLang="en-US" sz="2400" dirty="0">
                <a:ea typeface="宋体" panose="02010600030101010101" pitchFamily="2" charset="-122"/>
              </a:rPr>
              <a:t> </a:t>
            </a:r>
            <a:endParaRPr lang="zh-CN" altLang="en-US" sz="2400" dirty="0">
              <a:ea typeface="宋体" panose="02010600030101010101" pitchFamily="2" charset="-122"/>
            </a:endParaRPr>
          </a:p>
        </p:txBody>
      </p:sp>
      <p:pic>
        <p:nvPicPr>
          <p:cNvPr id="58372" name="Picture 4" descr="未标题-24 拷贝"/>
          <p:cNvPicPr>
            <a:picLocks noChangeAspect="1"/>
          </p:cNvPicPr>
          <p:nvPr/>
        </p:nvPicPr>
        <p:blipFill>
          <a:blip r:embed="rId1"/>
          <a:stretch>
            <a:fillRect/>
          </a:stretch>
        </p:blipFill>
        <p:spPr>
          <a:xfrm>
            <a:off x="2268538" y="4292600"/>
            <a:ext cx="5903912" cy="2152650"/>
          </a:xfrm>
          <a:prstGeom prst="rect">
            <a:avLst/>
          </a:prstGeom>
          <a:noFill/>
          <a:ln w="9525">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p:cNvSpPr>
          <p:nvPr>
            <p:ph type="title"/>
          </p:nvPr>
        </p:nvSpPr>
        <p:spPr>
          <a:ln/>
        </p:spPr>
        <p:txBody>
          <a:bodyPr vert="horz" wrap="square" lIns="91440" tIns="45720" rIns="91440" bIns="45720" anchor="ctr" anchorCtr="0"/>
          <a:p>
            <a:pPr algn="l" eaLnBrk="1" hangingPunct="1"/>
            <a:r>
              <a:rPr lang="zh-CN" altLang="en-US" sz="3600" b="1" dirty="0">
                <a:solidFill>
                  <a:srgbClr val="CC0000"/>
                </a:solidFill>
                <a:latin typeface="+mj-lt"/>
                <a:ea typeface="+mj-ea"/>
                <a:cs typeface="+mj-cs"/>
              </a:rPr>
              <a:t>关联关系</a:t>
            </a:r>
            <a:r>
              <a:rPr lang="en-US" altLang="zh-CN" sz="3600" b="1" dirty="0">
                <a:solidFill>
                  <a:srgbClr val="CC0000"/>
                </a:solidFill>
                <a:latin typeface="+mj-lt"/>
                <a:ea typeface="+mj-ea"/>
                <a:cs typeface="+mj-cs"/>
              </a:rPr>
              <a:t>——</a:t>
            </a:r>
            <a:r>
              <a:rPr lang="zh-CN" altLang="en-US" sz="3200" b="1" dirty="0">
                <a:solidFill>
                  <a:schemeClr val="accent2"/>
                </a:solidFill>
                <a:latin typeface="+mj-lt"/>
                <a:ea typeface="+mj-ea"/>
                <a:cs typeface="+mj-cs"/>
              </a:rPr>
              <a:t>聚合</a:t>
            </a:r>
            <a:endParaRPr lang="zh-CN" altLang="en-US" sz="3200" b="1" dirty="0">
              <a:solidFill>
                <a:schemeClr val="accent2"/>
              </a:solidFill>
              <a:latin typeface="+mj-lt"/>
              <a:ea typeface="+mj-ea"/>
              <a:cs typeface="+mj-cs"/>
            </a:endParaRPr>
          </a:p>
        </p:txBody>
      </p:sp>
      <p:sp>
        <p:nvSpPr>
          <p:cNvPr id="59395" name="Rectangle 3"/>
          <p:cNvSpPr>
            <a:spLocks noGrp="1"/>
          </p:cNvSpPr>
          <p:nvPr>
            <p:ph idx="1"/>
          </p:nvPr>
        </p:nvSpPr>
        <p:spPr>
          <a:ln/>
        </p:spPr>
        <p:txBody>
          <a:bodyPr vert="horz" wrap="square" lIns="91440" tIns="45720" rIns="91440" bIns="45720" anchor="t" anchorCtr="0"/>
          <a:p>
            <a:pPr eaLnBrk="1" hangingPunct="1"/>
            <a:r>
              <a:rPr lang="zh-CN" altLang="en-US" sz="2800" dirty="0">
                <a:solidFill>
                  <a:schemeClr val="accent2"/>
                </a:solidFill>
                <a:latin typeface="楷体_GB2312" pitchFamily="49" charset="-122"/>
                <a:ea typeface="楷体_GB2312" pitchFamily="49" charset="-122"/>
              </a:rPr>
              <a:t>聚合</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Aggregation</a:t>
            </a:r>
            <a:r>
              <a:rPr lang="zh-CN" altLang="en-US" sz="2800" dirty="0">
                <a:latin typeface="楷体_GB2312" pitchFamily="49" charset="-122"/>
                <a:ea typeface="楷体_GB2312" pitchFamily="49" charset="-122"/>
              </a:rPr>
              <a:t>）也称为</a:t>
            </a:r>
            <a:r>
              <a:rPr lang="zh-CN" altLang="en-US" sz="2800" dirty="0">
                <a:solidFill>
                  <a:schemeClr val="accent2"/>
                </a:solidFill>
                <a:latin typeface="楷体_GB2312" pitchFamily="49" charset="-122"/>
                <a:ea typeface="楷体_GB2312" pitchFamily="49" charset="-122"/>
              </a:rPr>
              <a:t>聚集</a:t>
            </a:r>
            <a:r>
              <a:rPr lang="zh-CN" altLang="en-US" sz="2800" dirty="0">
                <a:latin typeface="楷体_GB2312" pitchFamily="49" charset="-122"/>
                <a:ea typeface="楷体_GB2312" pitchFamily="49" charset="-122"/>
              </a:rPr>
              <a:t>，是一种特殊的关联。它描述了整体和部分之间的结构关系。</a:t>
            </a:r>
            <a:endParaRPr lang="zh-CN" altLang="en-US" sz="2800" dirty="0">
              <a:latin typeface="楷体_GB2312" pitchFamily="49" charset="-122"/>
              <a:ea typeface="楷体_GB2312" pitchFamily="49" charset="-122"/>
            </a:endParaRPr>
          </a:p>
          <a:p>
            <a:pPr eaLnBrk="1" hangingPunct="1"/>
            <a:r>
              <a:rPr lang="zh-CN" altLang="en-US" sz="2800" dirty="0">
                <a:latin typeface="楷体_GB2312" pitchFamily="49" charset="-122"/>
                <a:ea typeface="楷体_GB2312" pitchFamily="49" charset="-122"/>
              </a:rPr>
              <a:t>两种特殊的聚合关系：</a:t>
            </a:r>
            <a:r>
              <a:rPr lang="zh-CN" altLang="en-US" sz="2800" dirty="0">
                <a:solidFill>
                  <a:schemeClr val="accent2"/>
                </a:solidFill>
                <a:latin typeface="楷体_GB2312" pitchFamily="49" charset="-122"/>
                <a:ea typeface="楷体_GB2312" pitchFamily="49" charset="-122"/>
              </a:rPr>
              <a:t>共享聚合</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shared aggregation</a:t>
            </a:r>
            <a:r>
              <a:rPr lang="zh-CN" altLang="en-US" sz="2800" dirty="0">
                <a:latin typeface="楷体_GB2312" pitchFamily="49" charset="-122"/>
                <a:ea typeface="楷体_GB2312" pitchFamily="49" charset="-122"/>
              </a:rPr>
              <a:t>）和</a:t>
            </a:r>
            <a:r>
              <a:rPr lang="zh-CN" altLang="en-US" sz="2800" dirty="0">
                <a:solidFill>
                  <a:schemeClr val="accent2"/>
                </a:solidFill>
                <a:latin typeface="楷体_GB2312" pitchFamily="49" charset="-122"/>
                <a:ea typeface="楷体_GB2312" pitchFamily="49" charset="-122"/>
              </a:rPr>
              <a:t>复合聚合</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composition aggregation</a:t>
            </a:r>
            <a:r>
              <a:rPr lang="zh-CN" altLang="en-US" sz="2800" dirty="0">
                <a:latin typeface="楷体_GB2312" pitchFamily="49" charset="-122"/>
                <a:ea typeface="楷体_GB2312" pitchFamily="49" charset="-122"/>
              </a:rPr>
              <a:t>）。</a:t>
            </a:r>
            <a:endParaRPr lang="zh-CN" altLang="en-US" sz="2800" dirty="0">
              <a:latin typeface="楷体_GB2312" pitchFamily="49" charset="-122"/>
              <a:ea typeface="楷体_GB2312" pitchFamily="49" charset="-122"/>
            </a:endParaRPr>
          </a:p>
          <a:p>
            <a:pPr eaLnBrk="1" hangingPunct="1"/>
            <a:r>
              <a:rPr lang="zh-CN" altLang="en-US" sz="2800" dirty="0">
                <a:latin typeface="楷体_GB2312" pitchFamily="49" charset="-122"/>
                <a:ea typeface="楷体_GB2312" pitchFamily="49" charset="-122"/>
              </a:rPr>
              <a:t>如果在聚合关系中处于部分方的实例可同时参与多个处于整体方实例的构成，则该聚合称为</a:t>
            </a:r>
            <a:r>
              <a:rPr lang="zh-CN" altLang="en-US" sz="2800" dirty="0">
                <a:solidFill>
                  <a:schemeClr val="accent2"/>
                </a:solidFill>
                <a:latin typeface="楷体_GB2312" pitchFamily="49" charset="-122"/>
                <a:ea typeface="楷体_GB2312" pitchFamily="49" charset="-122"/>
              </a:rPr>
              <a:t>共享聚合</a:t>
            </a:r>
            <a:r>
              <a:rPr lang="zh-CN" altLang="en-US" sz="2800" dirty="0">
                <a:latin typeface="楷体_GB2312" pitchFamily="49" charset="-122"/>
                <a:ea typeface="楷体_GB2312" pitchFamily="49" charset="-122"/>
              </a:rPr>
              <a:t>。 </a:t>
            </a:r>
            <a:endParaRPr lang="zh-CN" altLang="en-US" sz="2800" dirty="0">
              <a:latin typeface="楷体_GB2312" pitchFamily="49" charset="-122"/>
              <a:ea typeface="楷体_GB2312" pitchFamily="49" charset="-122"/>
            </a:endParaRPr>
          </a:p>
        </p:txBody>
      </p:sp>
      <p:pic>
        <p:nvPicPr>
          <p:cNvPr id="59396" name="Picture 4"/>
          <p:cNvPicPr>
            <a:picLocks noChangeAspect="1"/>
          </p:cNvPicPr>
          <p:nvPr/>
        </p:nvPicPr>
        <p:blipFill>
          <a:blip r:embed="rId1"/>
          <a:stretch>
            <a:fillRect/>
          </a:stretch>
        </p:blipFill>
        <p:spPr>
          <a:xfrm>
            <a:off x="3851275" y="5013325"/>
            <a:ext cx="3673475" cy="1193800"/>
          </a:xfrm>
          <a:prstGeom prst="rect">
            <a:avLst/>
          </a:prstGeom>
          <a:noFill/>
          <a:ln w="9525">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2"/>
          <p:cNvSpPr>
            <a:spLocks noGrp="1"/>
          </p:cNvSpPr>
          <p:nvPr>
            <p:ph type="title"/>
          </p:nvPr>
        </p:nvSpPr>
        <p:spPr>
          <a:ln/>
        </p:spPr>
        <p:txBody>
          <a:bodyPr vert="horz" wrap="square" lIns="91440" tIns="45720" rIns="91440" bIns="45720" anchor="ctr" anchorCtr="0"/>
          <a:p>
            <a:pPr algn="l" eaLnBrk="1" hangingPunct="1"/>
            <a:r>
              <a:rPr lang="zh-CN" altLang="en-US" sz="3600" b="1" dirty="0">
                <a:solidFill>
                  <a:srgbClr val="CC0000"/>
                </a:solidFill>
                <a:latin typeface="+mj-lt"/>
                <a:ea typeface="+mj-ea"/>
                <a:cs typeface="+mj-cs"/>
              </a:rPr>
              <a:t>关联关系</a:t>
            </a:r>
            <a:r>
              <a:rPr lang="en-US" altLang="zh-CN" sz="3600" b="1" dirty="0">
                <a:solidFill>
                  <a:srgbClr val="CC0000"/>
                </a:solidFill>
                <a:latin typeface="+mj-lt"/>
                <a:ea typeface="+mj-ea"/>
                <a:cs typeface="+mj-cs"/>
              </a:rPr>
              <a:t>——</a:t>
            </a:r>
            <a:r>
              <a:rPr lang="zh-CN" altLang="en-US" sz="3200" b="1" dirty="0">
                <a:solidFill>
                  <a:schemeClr val="accent2"/>
                </a:solidFill>
                <a:latin typeface="+mj-lt"/>
                <a:ea typeface="+mj-ea"/>
                <a:cs typeface="+mj-cs"/>
              </a:rPr>
              <a:t>聚合</a:t>
            </a:r>
            <a:endParaRPr lang="zh-CN" altLang="en-US" sz="3200" b="1" dirty="0">
              <a:solidFill>
                <a:schemeClr val="accent2"/>
              </a:solidFill>
              <a:latin typeface="+mj-lt"/>
              <a:ea typeface="+mj-ea"/>
              <a:cs typeface="+mj-cs"/>
            </a:endParaRPr>
          </a:p>
        </p:txBody>
      </p:sp>
      <p:sp>
        <p:nvSpPr>
          <p:cNvPr id="60419" name="Rectangle 3"/>
          <p:cNvSpPr>
            <a:spLocks noGrp="1"/>
          </p:cNvSpPr>
          <p:nvPr>
            <p:ph idx="1"/>
          </p:nvPr>
        </p:nvSpPr>
        <p:spPr>
          <a:ln/>
        </p:spPr>
        <p:txBody>
          <a:bodyPr vert="horz" wrap="square" lIns="91440" tIns="45720" rIns="91440" bIns="45720" anchor="t" anchorCtr="0"/>
          <a:p>
            <a:pPr eaLnBrk="1" hangingPunct="1"/>
            <a:r>
              <a:rPr lang="zh-CN" altLang="en-US" sz="2800" dirty="0">
                <a:latin typeface="楷体_GB2312" pitchFamily="49" charset="-122"/>
                <a:ea typeface="楷体_GB2312" pitchFamily="49" charset="-122"/>
              </a:rPr>
              <a:t>如果部分类完全隶属于整体类，部分类需要与整体类共存，一旦整体类不存在了，则部分类也会随之消失，或失去存在价值，则这种聚合称为</a:t>
            </a:r>
            <a:r>
              <a:rPr lang="zh-CN" altLang="en-US" sz="2800" dirty="0">
                <a:solidFill>
                  <a:schemeClr val="accent2"/>
                </a:solidFill>
                <a:latin typeface="楷体_GB2312" pitchFamily="49" charset="-122"/>
                <a:ea typeface="楷体_GB2312" pitchFamily="49" charset="-122"/>
              </a:rPr>
              <a:t>复合聚合</a:t>
            </a:r>
            <a:r>
              <a:rPr lang="zh-CN" altLang="en-US" sz="2800" dirty="0">
                <a:latin typeface="楷体_GB2312" pitchFamily="49" charset="-122"/>
                <a:ea typeface="楷体_GB2312" pitchFamily="49" charset="-122"/>
              </a:rPr>
              <a:t>。 </a:t>
            </a:r>
            <a:endParaRPr lang="zh-CN" altLang="en-US" sz="2800" dirty="0">
              <a:latin typeface="楷体_GB2312" pitchFamily="49" charset="-122"/>
              <a:ea typeface="楷体_GB2312" pitchFamily="49" charset="-122"/>
            </a:endParaRPr>
          </a:p>
        </p:txBody>
      </p:sp>
      <p:pic>
        <p:nvPicPr>
          <p:cNvPr id="60420" name="Picture 4"/>
          <p:cNvPicPr>
            <a:picLocks noChangeAspect="1"/>
          </p:cNvPicPr>
          <p:nvPr/>
        </p:nvPicPr>
        <p:blipFill>
          <a:blip r:embed="rId1"/>
          <a:stretch>
            <a:fillRect/>
          </a:stretch>
        </p:blipFill>
        <p:spPr>
          <a:xfrm>
            <a:off x="2555875" y="3716338"/>
            <a:ext cx="4608513" cy="1611312"/>
          </a:xfrm>
          <a:prstGeom prst="rect">
            <a:avLst/>
          </a:prstGeom>
          <a:noFill/>
          <a:ln w="9525">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a:spLocks noGrp="1"/>
          </p:cNvSpPr>
          <p:nvPr>
            <p:ph type="title"/>
          </p:nvPr>
        </p:nvSpPr>
        <p:spPr>
          <a:ln/>
        </p:spPr>
        <p:txBody>
          <a:bodyPr vert="horz" wrap="square" lIns="91440" tIns="45720" rIns="91440" bIns="45720" anchor="ctr" anchorCtr="0"/>
          <a:p>
            <a:pPr algn="l" eaLnBrk="1" hangingPunct="1"/>
            <a:r>
              <a:rPr lang="zh-CN" altLang="en-US" sz="3600" b="1" dirty="0">
                <a:solidFill>
                  <a:srgbClr val="CC0000"/>
                </a:solidFill>
                <a:latin typeface="+mj-lt"/>
                <a:ea typeface="+mj-ea"/>
                <a:cs typeface="+mj-cs"/>
              </a:rPr>
              <a:t>关联关系</a:t>
            </a:r>
            <a:r>
              <a:rPr lang="en-US" altLang="zh-CN" sz="3600" b="1" dirty="0">
                <a:solidFill>
                  <a:srgbClr val="CC0000"/>
                </a:solidFill>
                <a:latin typeface="+mj-lt"/>
                <a:ea typeface="+mj-ea"/>
                <a:cs typeface="+mj-cs"/>
              </a:rPr>
              <a:t>——</a:t>
            </a:r>
            <a:r>
              <a:rPr lang="zh-CN" altLang="en-US" sz="3200" b="1" dirty="0">
                <a:solidFill>
                  <a:schemeClr val="accent2"/>
                </a:solidFill>
                <a:latin typeface="+mj-lt"/>
                <a:ea typeface="+mj-ea"/>
                <a:cs typeface="+mj-cs"/>
              </a:rPr>
              <a:t>导航</a:t>
            </a:r>
            <a:endParaRPr lang="zh-CN" altLang="en-US" sz="3200" b="1" dirty="0">
              <a:solidFill>
                <a:schemeClr val="accent2"/>
              </a:solidFill>
              <a:latin typeface="+mj-lt"/>
              <a:ea typeface="+mj-ea"/>
              <a:cs typeface="+mj-cs"/>
            </a:endParaRPr>
          </a:p>
        </p:txBody>
      </p:sp>
      <p:sp>
        <p:nvSpPr>
          <p:cNvPr id="61443" name="Rectangle 3"/>
          <p:cNvSpPr>
            <a:spLocks noGrp="1"/>
          </p:cNvSpPr>
          <p:nvPr>
            <p:ph idx="1"/>
          </p:nvPr>
        </p:nvSpPr>
        <p:spPr>
          <a:ln/>
        </p:spPr>
        <p:txBody>
          <a:bodyPr vert="horz" wrap="square" lIns="91440" tIns="45720" rIns="91440" bIns="45720" anchor="t" anchorCtr="0"/>
          <a:p>
            <a:pPr eaLnBrk="1" hangingPunct="1"/>
            <a:r>
              <a:rPr lang="zh-CN" altLang="en-US" sz="2800" dirty="0">
                <a:solidFill>
                  <a:schemeClr val="accent2"/>
                </a:solidFill>
                <a:latin typeface="楷体_GB2312" pitchFamily="49" charset="-122"/>
                <a:ea typeface="楷体_GB2312" pitchFamily="49" charset="-122"/>
              </a:rPr>
              <a:t>导航</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navigability</a:t>
            </a:r>
            <a:r>
              <a:rPr lang="zh-CN" altLang="en-US" sz="2800" dirty="0">
                <a:latin typeface="楷体_GB2312" pitchFamily="49" charset="-122"/>
                <a:ea typeface="楷体_GB2312" pitchFamily="49" charset="-122"/>
              </a:rPr>
              <a:t>）是关联关系的一种特性，它通过在关联的一个端点上加箭头来表示导航的方向。</a:t>
            </a:r>
            <a:endParaRPr lang="zh-CN" altLang="en-US" sz="2800" dirty="0">
              <a:latin typeface="楷体_GB2312" pitchFamily="49" charset="-122"/>
              <a:ea typeface="楷体_GB2312" pitchFamily="49" charset="-122"/>
            </a:endParaRPr>
          </a:p>
        </p:txBody>
      </p:sp>
      <p:pic>
        <p:nvPicPr>
          <p:cNvPr id="61444" name="Picture 5"/>
          <p:cNvPicPr>
            <a:picLocks noChangeAspect="1"/>
          </p:cNvPicPr>
          <p:nvPr/>
        </p:nvPicPr>
        <p:blipFill>
          <a:blip r:embed="rId1"/>
          <a:stretch>
            <a:fillRect/>
          </a:stretch>
        </p:blipFill>
        <p:spPr>
          <a:xfrm>
            <a:off x="3059113" y="2565400"/>
            <a:ext cx="3744912" cy="3678238"/>
          </a:xfrm>
          <a:prstGeom prst="rect">
            <a:avLst/>
          </a:prstGeom>
          <a:noFill/>
          <a:ln w="9525">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2"/>
          <p:cNvSpPr>
            <a:spLocks noGrp="1"/>
          </p:cNvSpPr>
          <p:nvPr>
            <p:ph type="title"/>
          </p:nvPr>
        </p:nvSpPr>
        <p:spPr>
          <a:ln/>
        </p:spPr>
        <p:txBody>
          <a:bodyPr vert="horz" wrap="square" lIns="91440" tIns="45720" rIns="91440" bIns="45720" anchor="ctr" anchorCtr="0"/>
          <a:p>
            <a:pPr algn="l" eaLnBrk="1" hangingPunct="1"/>
            <a:r>
              <a:rPr lang="zh-CN" altLang="en-US" sz="3600" b="1" dirty="0">
                <a:solidFill>
                  <a:srgbClr val="CC0000"/>
                </a:solidFill>
                <a:latin typeface="+mj-lt"/>
                <a:ea typeface="+mj-ea"/>
                <a:cs typeface="+mj-cs"/>
              </a:rPr>
              <a:t>泛化关系</a:t>
            </a:r>
            <a:endParaRPr lang="zh-CN" altLang="en-US" sz="3200" b="1" dirty="0">
              <a:solidFill>
                <a:schemeClr val="accent2"/>
              </a:solidFill>
              <a:latin typeface="+mj-lt"/>
              <a:ea typeface="+mj-ea"/>
              <a:cs typeface="+mj-cs"/>
            </a:endParaRPr>
          </a:p>
        </p:txBody>
      </p:sp>
      <p:sp>
        <p:nvSpPr>
          <p:cNvPr id="62467" name="Rectangle 3"/>
          <p:cNvSpPr>
            <a:spLocks noGrp="1"/>
          </p:cNvSpPr>
          <p:nvPr>
            <p:ph idx="1"/>
          </p:nvPr>
        </p:nvSpPr>
        <p:spPr>
          <a:ln/>
        </p:spPr>
        <p:txBody>
          <a:bodyPr vert="horz" wrap="square" lIns="91440" tIns="45720" rIns="91440" bIns="45720" anchor="t" anchorCtr="0"/>
          <a:p>
            <a:pPr eaLnBrk="1" hangingPunct="1">
              <a:lnSpc>
                <a:spcPct val="90000"/>
              </a:lnSpc>
            </a:pPr>
            <a:r>
              <a:rPr lang="zh-CN" altLang="en-US" sz="2800" dirty="0">
                <a:latin typeface="楷体_GB2312" pitchFamily="49" charset="-122"/>
                <a:ea typeface="楷体_GB2312" pitchFamily="49" charset="-122"/>
              </a:rPr>
              <a:t>泛化</a:t>
            </a:r>
            <a:r>
              <a:rPr lang="en-US" altLang="zh-CN" sz="2800" dirty="0">
                <a:latin typeface="楷体_GB2312" pitchFamily="49" charset="-122"/>
                <a:ea typeface="楷体_GB2312" pitchFamily="49" charset="-122"/>
              </a:rPr>
              <a:t>(generalization)</a:t>
            </a:r>
            <a:r>
              <a:rPr lang="zh-CN" altLang="en-US" sz="2800" dirty="0">
                <a:latin typeface="楷体_GB2312" pitchFamily="49" charset="-122"/>
                <a:ea typeface="楷体_GB2312" pitchFamily="49" charset="-122"/>
              </a:rPr>
              <a:t>关系就是一般类和特殊类之间的继承关系。</a:t>
            </a:r>
            <a:endParaRPr lang="zh-CN" altLang="en-US" sz="2800" dirty="0">
              <a:latin typeface="楷体_GB2312" pitchFamily="49" charset="-122"/>
              <a:ea typeface="楷体_GB2312" pitchFamily="49" charset="-122"/>
            </a:endParaRPr>
          </a:p>
          <a:p>
            <a:pPr eaLnBrk="1" hangingPunct="1">
              <a:lnSpc>
                <a:spcPct val="90000"/>
              </a:lnSpc>
            </a:pPr>
            <a:r>
              <a:rPr lang="zh-CN" altLang="en-US" sz="2800" dirty="0">
                <a:latin typeface="楷体_GB2312" pitchFamily="49" charset="-122"/>
                <a:ea typeface="楷体_GB2312" pitchFamily="49" charset="-122"/>
              </a:rPr>
              <a:t>在</a:t>
            </a:r>
            <a:r>
              <a:rPr lang="en-US" altLang="zh-CN" sz="2800" dirty="0">
                <a:latin typeface="楷体_GB2312" pitchFamily="49" charset="-122"/>
                <a:ea typeface="楷体_GB2312" pitchFamily="49" charset="-122"/>
              </a:rPr>
              <a:t>UML</a:t>
            </a:r>
            <a:r>
              <a:rPr lang="zh-CN" altLang="en-US" sz="2800" dirty="0">
                <a:latin typeface="楷体_GB2312" pitchFamily="49" charset="-122"/>
                <a:ea typeface="楷体_GB2312" pitchFamily="49" charset="-122"/>
              </a:rPr>
              <a:t>中，</a:t>
            </a:r>
            <a:r>
              <a:rPr lang="zh-CN" altLang="en-US" sz="2800" dirty="0">
                <a:solidFill>
                  <a:schemeClr val="accent2"/>
                </a:solidFill>
                <a:latin typeface="楷体_GB2312" pitchFamily="49" charset="-122"/>
                <a:ea typeface="楷体_GB2312" pitchFamily="49" charset="-122"/>
              </a:rPr>
              <a:t>一般类</a:t>
            </a:r>
            <a:r>
              <a:rPr lang="zh-CN" altLang="en-US" sz="2800" dirty="0">
                <a:latin typeface="楷体_GB2312" pitchFamily="49" charset="-122"/>
                <a:ea typeface="楷体_GB2312" pitchFamily="49" charset="-122"/>
              </a:rPr>
              <a:t>亦称</a:t>
            </a:r>
            <a:r>
              <a:rPr lang="zh-CN" altLang="en-US" sz="2800" dirty="0">
                <a:solidFill>
                  <a:schemeClr val="accent2"/>
                </a:solidFill>
                <a:latin typeface="楷体_GB2312" pitchFamily="49" charset="-122"/>
                <a:ea typeface="楷体_GB2312" pitchFamily="49" charset="-122"/>
              </a:rPr>
              <a:t>泛化类</a:t>
            </a:r>
            <a:r>
              <a:rPr lang="zh-CN" altLang="en-US" sz="2800" dirty="0">
                <a:latin typeface="楷体_GB2312" pitchFamily="49" charset="-122"/>
                <a:ea typeface="楷体_GB2312" pitchFamily="49" charset="-122"/>
              </a:rPr>
              <a:t>，</a:t>
            </a:r>
            <a:r>
              <a:rPr lang="zh-CN" altLang="en-US" sz="2800" dirty="0">
                <a:solidFill>
                  <a:schemeClr val="accent2"/>
                </a:solidFill>
                <a:latin typeface="楷体_GB2312" pitchFamily="49" charset="-122"/>
                <a:ea typeface="楷体_GB2312" pitchFamily="49" charset="-122"/>
              </a:rPr>
              <a:t>特殊类</a:t>
            </a:r>
            <a:r>
              <a:rPr lang="zh-CN" altLang="en-US" sz="2800" dirty="0">
                <a:latin typeface="楷体_GB2312" pitchFamily="49" charset="-122"/>
                <a:ea typeface="楷体_GB2312" pitchFamily="49" charset="-122"/>
              </a:rPr>
              <a:t>亦称</a:t>
            </a:r>
            <a:r>
              <a:rPr lang="zh-CN" altLang="en-US" sz="2800" dirty="0">
                <a:solidFill>
                  <a:schemeClr val="accent2"/>
                </a:solidFill>
                <a:latin typeface="楷体_GB2312" pitchFamily="49" charset="-122"/>
                <a:ea typeface="楷体_GB2312" pitchFamily="49" charset="-122"/>
              </a:rPr>
              <a:t>特化类</a:t>
            </a:r>
            <a:r>
              <a:rPr lang="zh-CN" altLang="en-US" sz="2800" dirty="0">
                <a:latin typeface="楷体_GB2312" pitchFamily="49" charset="-122"/>
                <a:ea typeface="楷体_GB2312" pitchFamily="49" charset="-122"/>
              </a:rPr>
              <a:t>。</a:t>
            </a:r>
            <a:endParaRPr lang="zh-CN" altLang="en-US" sz="2800" dirty="0">
              <a:latin typeface="楷体_GB2312" pitchFamily="49" charset="-122"/>
              <a:ea typeface="楷体_GB2312" pitchFamily="49" charset="-122"/>
            </a:endParaRPr>
          </a:p>
          <a:p>
            <a:pPr eaLnBrk="1" hangingPunct="1">
              <a:lnSpc>
                <a:spcPct val="90000"/>
              </a:lnSpc>
            </a:pPr>
            <a:r>
              <a:rPr lang="zh-CN" altLang="en-US" sz="2800" dirty="0">
                <a:latin typeface="楷体_GB2312" pitchFamily="49" charset="-122"/>
                <a:ea typeface="楷体_GB2312" pitchFamily="49" charset="-122"/>
              </a:rPr>
              <a:t>泛化针对类型而不针对实例，因为一个类可以继承另一个类，但一个对象不能继承另一个对象。</a:t>
            </a:r>
            <a:endParaRPr lang="zh-CN" altLang="en-US" sz="2800" dirty="0">
              <a:latin typeface="楷体_GB2312" pitchFamily="49" charset="-122"/>
              <a:ea typeface="楷体_GB2312" pitchFamily="49" charset="-122"/>
            </a:endParaRPr>
          </a:p>
          <a:p>
            <a:pPr eaLnBrk="1" hangingPunct="1">
              <a:lnSpc>
                <a:spcPct val="90000"/>
              </a:lnSpc>
            </a:pPr>
            <a:r>
              <a:rPr lang="zh-CN" altLang="en-US" sz="2800" dirty="0">
                <a:latin typeface="楷体_GB2312" pitchFamily="49" charset="-122"/>
                <a:ea typeface="楷体_GB2312" pitchFamily="49" charset="-122"/>
              </a:rPr>
              <a:t>泛化可进一步划分成</a:t>
            </a:r>
            <a:r>
              <a:rPr lang="zh-CN" altLang="en-US" sz="2800" dirty="0">
                <a:solidFill>
                  <a:schemeClr val="accent2"/>
                </a:solidFill>
                <a:latin typeface="楷体_GB2312" pitchFamily="49" charset="-122"/>
                <a:ea typeface="楷体_GB2312" pitchFamily="49" charset="-122"/>
              </a:rPr>
              <a:t>普通泛化</a:t>
            </a:r>
            <a:r>
              <a:rPr lang="zh-CN" altLang="en-US" sz="2800" dirty="0">
                <a:latin typeface="楷体_GB2312" pitchFamily="49" charset="-122"/>
                <a:ea typeface="楷体_GB2312" pitchFamily="49" charset="-122"/>
              </a:rPr>
              <a:t>和</a:t>
            </a:r>
            <a:r>
              <a:rPr lang="zh-CN" altLang="en-US" sz="2800" dirty="0">
                <a:solidFill>
                  <a:schemeClr val="accent2"/>
                </a:solidFill>
                <a:latin typeface="楷体_GB2312" pitchFamily="49" charset="-122"/>
                <a:ea typeface="楷体_GB2312" pitchFamily="49" charset="-122"/>
              </a:rPr>
              <a:t>受限泛化</a:t>
            </a:r>
            <a:r>
              <a:rPr lang="zh-CN" altLang="en-US" sz="2800" dirty="0">
                <a:latin typeface="楷体_GB2312" pitchFamily="49" charset="-122"/>
                <a:ea typeface="楷体_GB2312" pitchFamily="49" charset="-122"/>
              </a:rPr>
              <a:t>两类。</a:t>
            </a:r>
            <a:endParaRPr lang="zh-CN" altLang="en-US" sz="2800" dirty="0">
              <a:latin typeface="楷体_GB2312" pitchFamily="49" charset="-122"/>
              <a:ea typeface="楷体_GB2312" pitchFamily="49"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Grp="1"/>
          </p:cNvSpPr>
          <p:nvPr>
            <p:ph type="title"/>
          </p:nvPr>
        </p:nvSpPr>
        <p:spPr>
          <a:ln/>
        </p:spPr>
        <p:txBody>
          <a:bodyPr vert="horz" wrap="square" lIns="91440" tIns="45720" rIns="91440" bIns="45720" anchor="ctr" anchorCtr="0"/>
          <a:p>
            <a:pPr algn="l" eaLnBrk="1" hangingPunct="1"/>
            <a:r>
              <a:rPr lang="zh-CN" altLang="en-US" sz="3600" b="1" dirty="0">
                <a:solidFill>
                  <a:srgbClr val="CC0000"/>
                </a:solidFill>
                <a:latin typeface="+mj-lt"/>
                <a:ea typeface="+mj-ea"/>
                <a:cs typeface="+mj-cs"/>
              </a:rPr>
              <a:t>泛化关系</a:t>
            </a:r>
            <a:r>
              <a:rPr lang="en-US" altLang="zh-CN" sz="3600" b="1" dirty="0">
                <a:solidFill>
                  <a:srgbClr val="CC0000"/>
                </a:solidFill>
                <a:latin typeface="+mj-lt"/>
                <a:ea typeface="+mj-ea"/>
                <a:cs typeface="+mj-cs"/>
              </a:rPr>
              <a:t>——</a:t>
            </a:r>
            <a:r>
              <a:rPr lang="zh-CN" altLang="en-US" sz="3200" b="1" dirty="0">
                <a:solidFill>
                  <a:schemeClr val="accent2"/>
                </a:solidFill>
                <a:latin typeface="+mj-lt"/>
                <a:ea typeface="+mj-ea"/>
                <a:cs typeface="+mj-cs"/>
              </a:rPr>
              <a:t>普通泛化</a:t>
            </a:r>
            <a:endParaRPr lang="zh-CN" altLang="en-US" sz="3200" b="1" dirty="0">
              <a:solidFill>
                <a:schemeClr val="accent2"/>
              </a:solidFill>
              <a:latin typeface="+mj-lt"/>
              <a:ea typeface="+mj-ea"/>
              <a:cs typeface="+mj-cs"/>
            </a:endParaRPr>
          </a:p>
        </p:txBody>
      </p:sp>
      <p:sp>
        <p:nvSpPr>
          <p:cNvPr id="63491" name="Rectangle 3"/>
          <p:cNvSpPr>
            <a:spLocks noGrp="1"/>
          </p:cNvSpPr>
          <p:nvPr>
            <p:ph idx="1"/>
          </p:nvPr>
        </p:nvSpPr>
        <p:spPr>
          <a:ln/>
        </p:spPr>
        <p:txBody>
          <a:bodyPr vert="horz" wrap="square" lIns="91440" tIns="45720" rIns="91440" bIns="45720" anchor="t" anchorCtr="0"/>
          <a:p>
            <a:pPr eaLnBrk="1" hangingPunct="1"/>
            <a:r>
              <a:rPr lang="zh-CN" altLang="en-US" sz="2800" dirty="0">
                <a:latin typeface="楷体_GB2312" pitchFamily="49" charset="-122"/>
                <a:ea typeface="楷体_GB2312" pitchFamily="49" charset="-122"/>
              </a:rPr>
              <a:t>普通泛化与前面讲过的继承基本相同。但在泛化关系中常遇到</a:t>
            </a:r>
            <a:r>
              <a:rPr lang="zh-CN" altLang="en-US" sz="2800" dirty="0">
                <a:solidFill>
                  <a:schemeClr val="accent2"/>
                </a:solidFill>
                <a:latin typeface="楷体_GB2312" pitchFamily="49" charset="-122"/>
                <a:ea typeface="楷体_GB2312" pitchFamily="49" charset="-122"/>
              </a:rPr>
              <a:t>抽象类</a:t>
            </a:r>
            <a:r>
              <a:rPr lang="zh-CN" altLang="en-US" sz="2800" dirty="0">
                <a:latin typeface="楷体_GB2312" pitchFamily="49" charset="-122"/>
                <a:ea typeface="楷体_GB2312" pitchFamily="49" charset="-122"/>
              </a:rPr>
              <a:t>。</a:t>
            </a:r>
            <a:endParaRPr lang="zh-CN" altLang="en-US" sz="2800" dirty="0">
              <a:latin typeface="楷体_GB2312" pitchFamily="49" charset="-122"/>
              <a:ea typeface="楷体_GB2312" pitchFamily="49" charset="-122"/>
            </a:endParaRPr>
          </a:p>
          <a:p>
            <a:pPr eaLnBrk="1" hangingPunct="1"/>
            <a:r>
              <a:rPr lang="zh-CN" altLang="en-US" sz="2800" dirty="0">
                <a:latin typeface="楷体_GB2312" pitchFamily="49" charset="-122"/>
                <a:ea typeface="楷体_GB2312" pitchFamily="49" charset="-122"/>
              </a:rPr>
              <a:t>一般称没有具体对象的类为抽象类。抽象类通常作为父类，用于描述其他类（子类）的公共属性和行为。</a:t>
            </a:r>
            <a:endParaRPr lang="zh-CN" altLang="en-US" sz="2800" dirty="0">
              <a:latin typeface="楷体_GB2312" pitchFamily="49" charset="-122"/>
              <a:ea typeface="楷体_GB2312" pitchFamily="49" charset="-122"/>
            </a:endParaRPr>
          </a:p>
        </p:txBody>
      </p:sp>
      <p:pic>
        <p:nvPicPr>
          <p:cNvPr id="63492" name="Picture 4"/>
          <p:cNvPicPr>
            <a:picLocks noChangeAspect="1"/>
          </p:cNvPicPr>
          <p:nvPr/>
        </p:nvPicPr>
        <p:blipFill>
          <a:blip r:embed="rId1"/>
          <a:stretch>
            <a:fillRect/>
          </a:stretch>
        </p:blipFill>
        <p:spPr>
          <a:xfrm>
            <a:off x="2195513" y="3500438"/>
            <a:ext cx="6156325" cy="2516187"/>
          </a:xfrm>
          <a:prstGeom prst="rect">
            <a:avLst/>
          </a:prstGeom>
          <a:noFill/>
          <a:ln w="9525">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2"/>
          <p:cNvSpPr>
            <a:spLocks noGrp="1"/>
          </p:cNvSpPr>
          <p:nvPr>
            <p:ph type="title"/>
          </p:nvPr>
        </p:nvSpPr>
        <p:spPr>
          <a:ln/>
        </p:spPr>
        <p:txBody>
          <a:bodyPr vert="horz" wrap="square" lIns="91440" tIns="45720" rIns="91440" bIns="45720" anchor="ctr" anchorCtr="0"/>
          <a:p>
            <a:pPr algn="l" eaLnBrk="1" hangingPunct="1"/>
            <a:r>
              <a:rPr lang="zh-CN" altLang="en-US" sz="3600" b="1" dirty="0">
                <a:solidFill>
                  <a:srgbClr val="CC0000"/>
                </a:solidFill>
                <a:latin typeface="+mj-lt"/>
                <a:ea typeface="+mj-ea"/>
                <a:cs typeface="+mj-cs"/>
              </a:rPr>
              <a:t>泛化关系</a:t>
            </a:r>
            <a:r>
              <a:rPr lang="en-US" altLang="zh-CN" sz="3600" b="1" dirty="0">
                <a:solidFill>
                  <a:srgbClr val="CC0000"/>
                </a:solidFill>
                <a:latin typeface="+mj-lt"/>
                <a:ea typeface="+mj-ea"/>
                <a:cs typeface="+mj-cs"/>
              </a:rPr>
              <a:t>——</a:t>
            </a:r>
            <a:r>
              <a:rPr lang="zh-CN" altLang="en-US" sz="3200" b="1" dirty="0">
                <a:solidFill>
                  <a:schemeClr val="accent2"/>
                </a:solidFill>
                <a:latin typeface="+mj-lt"/>
                <a:ea typeface="+mj-ea"/>
                <a:cs typeface="+mj-cs"/>
              </a:rPr>
              <a:t>普通泛化</a:t>
            </a:r>
            <a:endParaRPr lang="zh-CN" altLang="en-US" sz="3200" b="1" dirty="0">
              <a:solidFill>
                <a:schemeClr val="accent2"/>
              </a:solidFill>
              <a:latin typeface="+mj-lt"/>
              <a:ea typeface="+mj-ea"/>
              <a:cs typeface="+mj-cs"/>
            </a:endParaRPr>
          </a:p>
        </p:txBody>
      </p:sp>
      <p:sp>
        <p:nvSpPr>
          <p:cNvPr id="64515" name="Rectangle 3"/>
          <p:cNvSpPr>
            <a:spLocks noGrp="1"/>
          </p:cNvSpPr>
          <p:nvPr>
            <p:ph idx="1"/>
          </p:nvPr>
        </p:nvSpPr>
        <p:spPr>
          <a:ln/>
        </p:spPr>
        <p:txBody>
          <a:bodyPr vert="horz" wrap="square" lIns="91440" tIns="45720" rIns="91440" bIns="45720" anchor="t" anchorCtr="0"/>
          <a:p>
            <a:pPr eaLnBrk="1" hangingPunct="1"/>
            <a:r>
              <a:rPr lang="zh-CN" altLang="en-US" sz="2800" dirty="0">
                <a:ea typeface="宋体" panose="02010600030101010101" pitchFamily="2" charset="-122"/>
              </a:rPr>
              <a:t>普通泛化可以分为多重继承和单继承。</a:t>
            </a:r>
            <a:r>
              <a:rPr lang="zh-CN" altLang="en-US" sz="2800" dirty="0">
                <a:solidFill>
                  <a:schemeClr val="accent2"/>
                </a:solidFill>
                <a:ea typeface="宋体" panose="02010600030101010101" pitchFamily="2" charset="-122"/>
              </a:rPr>
              <a:t>多重继承</a:t>
            </a:r>
            <a:r>
              <a:rPr lang="zh-CN" altLang="en-US" sz="2800" dirty="0">
                <a:ea typeface="宋体" panose="02010600030101010101" pitchFamily="2" charset="-122"/>
              </a:rPr>
              <a:t>是指一个子类可同时继承多个上层父类。</a:t>
            </a:r>
            <a:endParaRPr lang="zh-CN" altLang="en-US" sz="2800" dirty="0">
              <a:ea typeface="宋体" panose="02010600030101010101" pitchFamily="2" charset="-122"/>
            </a:endParaRPr>
          </a:p>
        </p:txBody>
      </p:sp>
      <p:pic>
        <p:nvPicPr>
          <p:cNvPr id="64516" name="Picture 4" descr="未标题-28 拷贝"/>
          <p:cNvPicPr>
            <a:picLocks noChangeAspect="1"/>
          </p:cNvPicPr>
          <p:nvPr/>
        </p:nvPicPr>
        <p:blipFill>
          <a:blip r:embed="rId1"/>
          <a:stretch>
            <a:fillRect/>
          </a:stretch>
        </p:blipFill>
        <p:spPr>
          <a:xfrm>
            <a:off x="3708400" y="2852738"/>
            <a:ext cx="2166938" cy="2879725"/>
          </a:xfrm>
          <a:prstGeom prst="rect">
            <a:avLst/>
          </a:prstGeom>
          <a:noFill/>
          <a:ln w="9525">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p:cNvSpPr>
          <p:nvPr>
            <p:ph type="title"/>
          </p:nvPr>
        </p:nvSpPr>
        <p:spPr>
          <a:ln/>
        </p:spPr>
        <p:txBody>
          <a:bodyPr vert="horz" wrap="square" lIns="91440" tIns="45720" rIns="91440" bIns="45720" anchor="ctr" anchorCtr="0"/>
          <a:p>
            <a:pPr algn="l" eaLnBrk="1" hangingPunct="1"/>
            <a:r>
              <a:rPr lang="zh-CN" altLang="en-US" sz="3600" b="1" dirty="0">
                <a:solidFill>
                  <a:srgbClr val="CC0000"/>
                </a:solidFill>
                <a:latin typeface="+mj-lt"/>
                <a:ea typeface="+mj-ea"/>
                <a:cs typeface="+mj-cs"/>
              </a:rPr>
              <a:t>泛化关系</a:t>
            </a:r>
            <a:r>
              <a:rPr lang="en-US" altLang="zh-CN" sz="3600" b="1" dirty="0">
                <a:solidFill>
                  <a:srgbClr val="CC0000"/>
                </a:solidFill>
                <a:latin typeface="+mj-lt"/>
                <a:ea typeface="+mj-ea"/>
                <a:cs typeface="+mj-cs"/>
              </a:rPr>
              <a:t>——</a:t>
            </a:r>
            <a:r>
              <a:rPr lang="zh-CN" altLang="en-US" sz="3200" b="1" dirty="0">
                <a:solidFill>
                  <a:schemeClr val="accent2"/>
                </a:solidFill>
                <a:latin typeface="+mj-lt"/>
                <a:ea typeface="+mj-ea"/>
                <a:cs typeface="+mj-cs"/>
              </a:rPr>
              <a:t>受限泛化</a:t>
            </a:r>
            <a:endParaRPr lang="zh-CN" altLang="en-US" sz="3200" b="1" dirty="0">
              <a:solidFill>
                <a:schemeClr val="accent2"/>
              </a:solidFill>
              <a:latin typeface="+mj-lt"/>
              <a:ea typeface="+mj-ea"/>
              <a:cs typeface="+mj-cs"/>
            </a:endParaRPr>
          </a:p>
        </p:txBody>
      </p:sp>
      <p:sp>
        <p:nvSpPr>
          <p:cNvPr id="65539" name="Rectangle 3"/>
          <p:cNvSpPr>
            <a:spLocks noGrp="1"/>
          </p:cNvSpPr>
          <p:nvPr>
            <p:ph idx="1"/>
          </p:nvPr>
        </p:nvSpPr>
        <p:spPr>
          <a:ln/>
        </p:spPr>
        <p:txBody>
          <a:bodyPr vert="horz" wrap="square" lIns="91440" tIns="45720" rIns="91440" bIns="45720" anchor="t" anchorCtr="0"/>
          <a:p>
            <a:pPr eaLnBrk="1" hangingPunct="1"/>
            <a:r>
              <a:rPr lang="zh-CN" altLang="en-US" sz="2800" dirty="0">
                <a:latin typeface="楷体_GB2312" pitchFamily="49" charset="-122"/>
                <a:ea typeface="楷体_GB2312" pitchFamily="49" charset="-122"/>
              </a:rPr>
              <a:t>受限泛化关系是指泛化具有约束条件。</a:t>
            </a:r>
            <a:endParaRPr lang="zh-CN" altLang="en-US" sz="2800" dirty="0">
              <a:latin typeface="楷体_GB2312" pitchFamily="49" charset="-122"/>
              <a:ea typeface="楷体_GB2312" pitchFamily="49" charset="-122"/>
            </a:endParaRPr>
          </a:p>
          <a:p>
            <a:pPr eaLnBrk="1" hangingPunct="1"/>
            <a:r>
              <a:rPr lang="zh-CN" altLang="en-US" sz="2800" dirty="0">
                <a:latin typeface="楷体_GB2312" pitchFamily="49" charset="-122"/>
                <a:ea typeface="楷体_GB2312" pitchFamily="49" charset="-122"/>
              </a:rPr>
              <a:t>一般有</a:t>
            </a:r>
            <a:r>
              <a:rPr lang="en-US" altLang="zh-CN" sz="2800" dirty="0">
                <a:latin typeface="楷体_GB2312" pitchFamily="49" charset="-122"/>
                <a:ea typeface="楷体_GB2312" pitchFamily="49" charset="-122"/>
              </a:rPr>
              <a:t>4</a:t>
            </a:r>
            <a:r>
              <a:rPr lang="zh-CN" altLang="en-US" sz="2800" dirty="0">
                <a:latin typeface="楷体_GB2312" pitchFamily="49" charset="-122"/>
                <a:ea typeface="楷体_GB2312" pitchFamily="49" charset="-122"/>
              </a:rPr>
              <a:t>种约束：</a:t>
            </a:r>
            <a:r>
              <a:rPr lang="zh-CN" altLang="en-US" sz="2800" dirty="0">
                <a:solidFill>
                  <a:schemeClr val="accent2"/>
                </a:solidFill>
                <a:latin typeface="楷体_GB2312" pitchFamily="49" charset="-122"/>
                <a:ea typeface="楷体_GB2312" pitchFamily="49" charset="-122"/>
              </a:rPr>
              <a:t>交叠</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overlapping</a:t>
            </a:r>
            <a:r>
              <a:rPr lang="zh-CN" altLang="en-US" sz="2800" dirty="0">
                <a:latin typeface="楷体_GB2312" pitchFamily="49" charset="-122"/>
                <a:ea typeface="楷体_GB2312" pitchFamily="49" charset="-122"/>
              </a:rPr>
              <a:t>）、</a:t>
            </a:r>
            <a:r>
              <a:rPr lang="zh-CN" altLang="en-US" sz="2800" dirty="0">
                <a:solidFill>
                  <a:schemeClr val="accent2"/>
                </a:solidFill>
                <a:latin typeface="楷体_GB2312" pitchFamily="49" charset="-122"/>
                <a:ea typeface="楷体_GB2312" pitchFamily="49" charset="-122"/>
              </a:rPr>
              <a:t>不相交</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disjoint</a:t>
            </a:r>
            <a:r>
              <a:rPr lang="zh-CN" altLang="en-US" sz="2800" dirty="0">
                <a:latin typeface="楷体_GB2312" pitchFamily="49" charset="-122"/>
                <a:ea typeface="楷体_GB2312" pitchFamily="49" charset="-122"/>
              </a:rPr>
              <a:t>）、</a:t>
            </a:r>
            <a:r>
              <a:rPr lang="zh-CN" altLang="en-US" sz="2800" dirty="0">
                <a:solidFill>
                  <a:schemeClr val="accent2"/>
                </a:solidFill>
                <a:latin typeface="楷体_GB2312" pitchFamily="49" charset="-122"/>
                <a:ea typeface="楷体_GB2312" pitchFamily="49" charset="-122"/>
              </a:rPr>
              <a:t>完全</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complete</a:t>
            </a:r>
            <a:r>
              <a:rPr lang="zh-CN" altLang="en-US" sz="2800" dirty="0">
                <a:latin typeface="楷体_GB2312" pitchFamily="49" charset="-122"/>
                <a:ea typeface="楷体_GB2312" pitchFamily="49" charset="-122"/>
              </a:rPr>
              <a:t>）和</a:t>
            </a:r>
            <a:r>
              <a:rPr lang="zh-CN" altLang="en-US" sz="2800" dirty="0">
                <a:solidFill>
                  <a:schemeClr val="accent2"/>
                </a:solidFill>
                <a:latin typeface="楷体_GB2312" pitchFamily="49" charset="-122"/>
                <a:ea typeface="楷体_GB2312" pitchFamily="49" charset="-122"/>
              </a:rPr>
              <a:t>不完全</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incomplate</a:t>
            </a:r>
            <a:r>
              <a:rPr lang="zh-CN" altLang="en-US" sz="2800" dirty="0">
                <a:latin typeface="楷体_GB2312" pitchFamily="49" charset="-122"/>
                <a:ea typeface="楷体_GB2312" pitchFamily="49" charset="-122"/>
              </a:rPr>
              <a:t>）。 </a:t>
            </a:r>
            <a:endParaRPr lang="zh-CN" altLang="en-US" sz="2800" dirty="0">
              <a:latin typeface="楷体_GB2312" pitchFamily="49" charset="-122"/>
              <a:ea typeface="楷体_GB2312" pitchFamily="49" charset="-122"/>
            </a:endParaRPr>
          </a:p>
        </p:txBody>
      </p:sp>
      <p:pic>
        <p:nvPicPr>
          <p:cNvPr id="65540" name="Picture 4" descr="未标题-29 拷贝"/>
          <p:cNvPicPr>
            <a:picLocks noChangeAspect="1"/>
          </p:cNvPicPr>
          <p:nvPr/>
        </p:nvPicPr>
        <p:blipFill>
          <a:blip r:embed="rId1"/>
          <a:stretch>
            <a:fillRect/>
          </a:stretch>
        </p:blipFill>
        <p:spPr>
          <a:xfrm>
            <a:off x="3059113" y="3429000"/>
            <a:ext cx="5040312" cy="2290763"/>
          </a:xfrm>
          <a:prstGeom prst="rect">
            <a:avLst/>
          </a:prstGeom>
          <a:noFill/>
          <a:ln w="9525">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2"/>
          <p:cNvSpPr>
            <a:spLocks noGrp="1"/>
          </p:cNvSpPr>
          <p:nvPr>
            <p:ph type="title"/>
          </p:nvPr>
        </p:nvSpPr>
        <p:spPr>
          <a:ln/>
        </p:spPr>
        <p:txBody>
          <a:bodyPr vert="horz" wrap="square" lIns="91440" tIns="45720" rIns="91440" bIns="45720" anchor="ctr" anchorCtr="0"/>
          <a:p>
            <a:pPr algn="l" eaLnBrk="1" hangingPunct="1"/>
            <a:r>
              <a:rPr lang="zh-CN" altLang="en-US" sz="3600" b="1" dirty="0">
                <a:solidFill>
                  <a:srgbClr val="CC0000"/>
                </a:solidFill>
                <a:latin typeface="+mj-lt"/>
                <a:ea typeface="+mj-ea"/>
                <a:cs typeface="+mj-cs"/>
              </a:rPr>
              <a:t>实现关系</a:t>
            </a:r>
            <a:endParaRPr lang="zh-CN" altLang="en-US" sz="3200" b="1" dirty="0">
              <a:solidFill>
                <a:schemeClr val="accent2"/>
              </a:solidFill>
              <a:latin typeface="+mj-lt"/>
              <a:ea typeface="+mj-ea"/>
              <a:cs typeface="+mj-cs"/>
            </a:endParaRPr>
          </a:p>
        </p:txBody>
      </p:sp>
      <p:sp>
        <p:nvSpPr>
          <p:cNvPr id="66563" name="Rectangle 3"/>
          <p:cNvSpPr>
            <a:spLocks noGrp="1"/>
          </p:cNvSpPr>
          <p:nvPr>
            <p:ph idx="1"/>
          </p:nvPr>
        </p:nvSpPr>
        <p:spPr>
          <a:ln/>
        </p:spPr>
        <p:txBody>
          <a:bodyPr vert="horz" wrap="square" lIns="91440" tIns="45720" rIns="91440" bIns="45720" anchor="t" anchorCtr="0"/>
          <a:p>
            <a:pPr eaLnBrk="1" hangingPunct="1"/>
            <a:r>
              <a:rPr lang="zh-CN" altLang="en-US" sz="2800" dirty="0">
                <a:latin typeface="楷体_GB2312" pitchFamily="49" charset="-122"/>
                <a:ea typeface="楷体_GB2312" pitchFamily="49" charset="-122"/>
              </a:rPr>
              <a:t>实现</a:t>
            </a:r>
            <a:r>
              <a:rPr lang="en-US" altLang="zh-CN" sz="2800" dirty="0">
                <a:latin typeface="楷体_GB2312" pitchFamily="49" charset="-122"/>
                <a:ea typeface="楷体_GB2312" pitchFamily="49" charset="-122"/>
              </a:rPr>
              <a:t>(implement)</a:t>
            </a:r>
            <a:r>
              <a:rPr lang="zh-CN" altLang="en-US" sz="2800" dirty="0">
                <a:latin typeface="楷体_GB2312" pitchFamily="49" charset="-122"/>
                <a:ea typeface="楷体_GB2312" pitchFamily="49" charset="-122"/>
              </a:rPr>
              <a:t>是泛化关系和依赖关系的结合，也是类之间的语义关系，通常在以下两种情况出现实现关系：</a:t>
            </a:r>
            <a:endParaRPr lang="zh-CN" altLang="en-US" sz="2800" dirty="0">
              <a:latin typeface="楷体_GB2312" pitchFamily="49" charset="-122"/>
              <a:ea typeface="楷体_GB2312" pitchFamily="49" charset="-122"/>
            </a:endParaRPr>
          </a:p>
          <a:p>
            <a:pPr eaLnBrk="1" hangingPunct="1">
              <a:buNone/>
            </a:pPr>
            <a:r>
              <a:rPr lang="en-US" altLang="zh-CN" sz="2800" dirty="0">
                <a:latin typeface="楷体_GB2312" pitchFamily="49" charset="-122"/>
                <a:ea typeface="楷体_GB2312" pitchFamily="49" charset="-122"/>
              </a:rPr>
              <a:t>(1)</a:t>
            </a:r>
            <a:r>
              <a:rPr lang="zh-CN" altLang="en-US" sz="2800" dirty="0">
                <a:latin typeface="楷体_GB2312" pitchFamily="49" charset="-122"/>
                <a:ea typeface="楷体_GB2312" pitchFamily="49" charset="-122"/>
              </a:rPr>
              <a:t>接口和实现它们的类或构件之间；</a:t>
            </a:r>
            <a:endParaRPr lang="zh-CN" altLang="en-US" sz="2800" dirty="0">
              <a:latin typeface="楷体_GB2312" pitchFamily="49" charset="-122"/>
              <a:ea typeface="楷体_GB2312" pitchFamily="49" charset="-122"/>
            </a:endParaRPr>
          </a:p>
          <a:p>
            <a:pPr eaLnBrk="1" hangingPunct="1">
              <a:buNone/>
            </a:pPr>
            <a:r>
              <a:rPr lang="en-US" altLang="zh-CN" sz="2800" dirty="0">
                <a:latin typeface="楷体_GB2312" pitchFamily="49" charset="-122"/>
                <a:ea typeface="楷体_GB2312" pitchFamily="49" charset="-122"/>
              </a:rPr>
              <a:t>(2)</a:t>
            </a:r>
            <a:r>
              <a:rPr lang="zh-CN" altLang="en-US" sz="2800" dirty="0">
                <a:latin typeface="楷体_GB2312" pitchFamily="49" charset="-122"/>
                <a:ea typeface="楷体_GB2312" pitchFamily="49" charset="-122"/>
              </a:rPr>
              <a:t>用例和实现它们的协作之间。</a:t>
            </a:r>
            <a:endParaRPr lang="zh-CN" altLang="en-US" sz="2800" dirty="0">
              <a:latin typeface="楷体_GB2312" pitchFamily="49" charset="-122"/>
              <a:ea typeface="楷体_GB2312" pitchFamily="49" charset="-122"/>
            </a:endParaRPr>
          </a:p>
        </p:txBody>
      </p:sp>
      <p:pic>
        <p:nvPicPr>
          <p:cNvPr id="66564" name="Picture 4" descr="未标题-30 拷贝"/>
          <p:cNvPicPr>
            <a:picLocks noChangeAspect="1"/>
          </p:cNvPicPr>
          <p:nvPr/>
        </p:nvPicPr>
        <p:blipFill>
          <a:blip r:embed="rId1"/>
          <a:stretch>
            <a:fillRect/>
          </a:stretch>
        </p:blipFill>
        <p:spPr>
          <a:xfrm>
            <a:off x="3851275" y="3860800"/>
            <a:ext cx="4321175" cy="2773363"/>
          </a:xfrm>
          <a:prstGeom prst="rect">
            <a:avLst/>
          </a:prstGeom>
          <a:noFill/>
          <a:ln w="9525">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a:spLocks noGrp="1"/>
          </p:cNvSpPr>
          <p:nvPr>
            <p:ph type="title"/>
          </p:nvPr>
        </p:nvSpPr>
        <p:spPr>
          <a:ln/>
        </p:spPr>
        <p:txBody>
          <a:bodyPr vert="horz" wrap="square" lIns="91440" tIns="45720" rIns="91440" bIns="45720" anchor="ctr" anchorCtr="0"/>
          <a:p>
            <a:pPr eaLnBrk="1" hangingPunct="1"/>
            <a:r>
              <a:rPr lang="en-US" altLang="zh-CN" dirty="0">
                <a:solidFill>
                  <a:srgbClr val="C00000"/>
                </a:solidFill>
                <a:latin typeface="+mj-lt"/>
                <a:ea typeface="+mj-ea"/>
                <a:cs typeface="+mj-cs"/>
              </a:rPr>
              <a:t>5.5 UML</a:t>
            </a:r>
            <a:r>
              <a:rPr lang="zh-CN" altLang="en-US" dirty="0">
                <a:solidFill>
                  <a:srgbClr val="C00000"/>
                </a:solidFill>
                <a:latin typeface="+mj-lt"/>
                <a:ea typeface="+mj-ea"/>
                <a:cs typeface="+mj-cs"/>
              </a:rPr>
              <a:t>的图</a:t>
            </a:r>
            <a:endParaRPr lang="zh-CN" altLang="en-US" dirty="0">
              <a:solidFill>
                <a:srgbClr val="C00000"/>
              </a:solidFill>
              <a:latin typeface="+mj-lt"/>
              <a:ea typeface="+mj-ea"/>
              <a:cs typeface="+mj-cs"/>
            </a:endParaRPr>
          </a:p>
        </p:txBody>
      </p:sp>
      <p:pic>
        <p:nvPicPr>
          <p:cNvPr id="67587" name="图片 4"/>
          <p:cNvPicPr>
            <a:picLocks noChangeAspect="1"/>
          </p:cNvPicPr>
          <p:nvPr/>
        </p:nvPicPr>
        <p:blipFill>
          <a:blip r:embed="rId1"/>
          <a:stretch>
            <a:fillRect/>
          </a:stretch>
        </p:blipFill>
        <p:spPr>
          <a:xfrm>
            <a:off x="428625" y="1500188"/>
            <a:ext cx="8220075" cy="4071937"/>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p:nvPr>
        </p:nvSpPr>
        <p:spPr>
          <a:ln/>
        </p:spPr>
        <p:txBody>
          <a:bodyPr vert="horz" wrap="square" lIns="91440" tIns="45720" rIns="91440" bIns="45720" anchor="ctr" anchorCtr="0"/>
          <a:p>
            <a:pPr algn="l"/>
            <a:r>
              <a:rPr lang="zh-CN" altLang="en-US" sz="3600" dirty="0">
                <a:solidFill>
                  <a:srgbClr val="CC0000"/>
                </a:solidFill>
                <a:latin typeface="+mj-lt"/>
                <a:ea typeface="+mj-ea"/>
                <a:cs typeface="+mj-cs"/>
              </a:rPr>
              <a:t>对象</a:t>
            </a:r>
            <a:endParaRPr lang="zh-CN" altLang="en-US" sz="3600" dirty="0">
              <a:solidFill>
                <a:srgbClr val="CC0000"/>
              </a:solidFill>
              <a:latin typeface="+mj-lt"/>
              <a:ea typeface="+mj-ea"/>
              <a:cs typeface="+mj-cs"/>
            </a:endParaRPr>
          </a:p>
        </p:txBody>
      </p:sp>
      <p:sp>
        <p:nvSpPr>
          <p:cNvPr id="7" name="Rectangle 3"/>
          <p:cNvSpPr txBox="1">
            <a:spLocks noChangeArrowheads="1"/>
          </p:cNvSpPr>
          <p:nvPr/>
        </p:nvSpPr>
        <p:spPr bwMode="auto">
          <a:xfrm>
            <a:off x="457200" y="1268413"/>
            <a:ext cx="8401050" cy="4857750"/>
          </a:xfrm>
          <a:prstGeom prst="rect">
            <a:avLst/>
          </a:prstGeom>
          <a:noFill/>
          <a:ln w="9525">
            <a:noFill/>
            <a:miter lim="800000"/>
          </a:ln>
        </p:spPr>
        <p:txBody>
          <a:bodyPr/>
          <a:lstStyle/>
          <a:p>
            <a:pPr marL="342900" marR="0" indent="-342900" defTabSz="914400" eaLnBrk="0" hangingPunct="0">
              <a:spcBef>
                <a:spcPct val="20000"/>
              </a:spcBef>
              <a:buClrTx/>
              <a:buSzTx/>
              <a:buFontTx/>
              <a:buChar char="•"/>
              <a:defRPr/>
            </a:pPr>
            <a:r>
              <a:rPr kumimoji="0" lang="zh-CN" altLang="en-US" sz="3200" b="1" kern="0" cap="none" spc="0" normalizeH="0" baseline="0" noProof="0" dirty="0">
                <a:latin typeface="+mn-lt"/>
                <a:ea typeface="宋体" panose="02010600030101010101" pitchFamily="2" charset="-122"/>
                <a:cs typeface="+mn-cs"/>
              </a:rPr>
              <a:t>对象有两个层次的概念：</a:t>
            </a:r>
            <a:endParaRPr kumimoji="0" lang="zh-CN" altLang="en-US" sz="3200" b="1" kern="0" cap="none" spc="0" normalizeH="0" baseline="0" noProof="0" dirty="0">
              <a:latin typeface="+mn-lt"/>
              <a:ea typeface="宋体" panose="02010600030101010101" pitchFamily="2" charset="-122"/>
              <a:cs typeface="+mn-cs"/>
            </a:endParaRPr>
          </a:p>
          <a:p>
            <a:pPr marL="342900" marR="0" indent="-342900" defTabSz="914400" eaLnBrk="0" hangingPunct="0">
              <a:spcBef>
                <a:spcPct val="20000"/>
              </a:spcBef>
              <a:buClrTx/>
              <a:buSzTx/>
              <a:buFontTx/>
              <a:buNone/>
              <a:defRPr/>
            </a:pPr>
            <a:r>
              <a:rPr kumimoji="0" lang="en-US" altLang="zh-CN" sz="2800" b="1" kern="0" cap="none" spc="0" normalizeH="0" baseline="0" noProof="0" dirty="0">
                <a:latin typeface="楷体_GB2312" pitchFamily="49" charset="-122"/>
                <a:ea typeface="楷体_GB2312" pitchFamily="49" charset="-122"/>
                <a:cs typeface="+mn-cs"/>
              </a:rPr>
              <a:t>(1) </a:t>
            </a:r>
            <a:r>
              <a:rPr kumimoji="0" lang="zh-CN" altLang="en-US" sz="2800" b="1" kern="0" cap="none" spc="0" normalizeH="0" baseline="0" noProof="0" dirty="0">
                <a:latin typeface="楷体_GB2312" pitchFamily="49" charset="-122"/>
                <a:ea typeface="楷体_GB2312" pitchFamily="49" charset="-122"/>
                <a:cs typeface="+mn-cs"/>
              </a:rPr>
              <a:t>现实生活中对象指的是客观世界的实体。可以是可见的有形对象，如人、学生、汽车、房屋等；也可以是抽象的逻辑对象，如银行帐号，生日。</a:t>
            </a:r>
            <a:endParaRPr kumimoji="0" lang="zh-CN" altLang="en-US" sz="2800" b="1" kern="0" cap="none" spc="0" normalizeH="0" baseline="0" noProof="0" dirty="0">
              <a:latin typeface="楷体_GB2312" pitchFamily="49" charset="-122"/>
              <a:ea typeface="楷体_GB2312" pitchFamily="49" charset="-122"/>
              <a:cs typeface="+mn-cs"/>
            </a:endParaRPr>
          </a:p>
          <a:p>
            <a:pPr marL="342900" marR="0" indent="-342900" defTabSz="914400" eaLnBrk="0" hangingPunct="0">
              <a:spcBef>
                <a:spcPct val="20000"/>
              </a:spcBef>
              <a:buClrTx/>
              <a:buSzTx/>
              <a:buFontTx/>
              <a:buNone/>
              <a:defRPr/>
            </a:pPr>
            <a:r>
              <a:rPr kumimoji="0" lang="en-US" altLang="zh-CN" sz="2800" b="1" kern="0" cap="none" spc="0" normalizeH="0" baseline="0" noProof="0" dirty="0">
                <a:latin typeface="楷体_GB2312" pitchFamily="49" charset="-122"/>
                <a:ea typeface="楷体_GB2312" pitchFamily="49" charset="-122"/>
                <a:cs typeface="+mn-cs"/>
              </a:rPr>
              <a:t>(2) </a:t>
            </a:r>
            <a:r>
              <a:rPr kumimoji="0" lang="zh-CN" altLang="en-US" sz="2800" b="1" kern="0" cap="none" spc="0" normalizeH="0" baseline="0" noProof="0" dirty="0">
                <a:latin typeface="楷体_GB2312" pitchFamily="49" charset="-122"/>
                <a:ea typeface="楷体_GB2312" pitchFamily="49" charset="-122"/>
                <a:cs typeface="+mn-cs"/>
              </a:rPr>
              <a:t>程序中对象就是一组变量和相关方法的集合，其中变量表明对象的状态，方法表明对象所具有的行为。</a:t>
            </a:r>
            <a:endParaRPr kumimoji="0" lang="zh-CN" altLang="en-US" sz="2800" b="1" kern="0" cap="none" spc="0" normalizeH="0" baseline="0" noProof="0" dirty="0">
              <a:latin typeface="楷体_GB2312" pitchFamily="49" charset="-122"/>
              <a:ea typeface="楷体_GB2312" pitchFamily="49" charset="-122"/>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2"/>
          <p:cNvSpPr>
            <a:spLocks noGrp="1"/>
          </p:cNvSpPr>
          <p:nvPr>
            <p:ph idx="1"/>
          </p:nvPr>
        </p:nvSpPr>
        <p:spPr>
          <a:xfrm>
            <a:off x="323850" y="1295400"/>
            <a:ext cx="8610600" cy="5302250"/>
          </a:xfrm>
          <a:ln/>
        </p:spPr>
        <p:txBody>
          <a:bodyPr vert="horz" wrap="square" lIns="91440" tIns="45720" rIns="91440" bIns="45720" anchor="t" anchorCtr="0"/>
          <a:p>
            <a:pPr eaLnBrk="1" hangingPunct="1">
              <a:lnSpc>
                <a:spcPct val="115000"/>
              </a:lnSpc>
              <a:buNone/>
            </a:pPr>
            <a:r>
              <a:rPr lang="en-US" altLang="zh-CN" sz="2800" dirty="0">
                <a:latin typeface="楷体_GB2312" pitchFamily="49" charset="-122"/>
                <a:ea typeface="楷体_GB2312" pitchFamily="49" charset="-122"/>
              </a:rPr>
              <a:t>1. </a:t>
            </a:r>
            <a:r>
              <a:rPr lang="zh-CN" altLang="en-US" sz="2800" dirty="0">
                <a:latin typeface="楷体_GB2312" pitchFamily="49" charset="-122"/>
                <a:ea typeface="楷体_GB2312" pitchFamily="49" charset="-122"/>
              </a:rPr>
              <a:t>用例模型</a:t>
            </a:r>
            <a:endParaRPr lang="zh-CN" altLang="en-US" sz="2800" dirty="0">
              <a:latin typeface="楷体_GB2312" pitchFamily="49" charset="-122"/>
              <a:ea typeface="楷体_GB2312" pitchFamily="49" charset="-122"/>
            </a:endParaRPr>
          </a:p>
          <a:p>
            <a:pPr eaLnBrk="1" hangingPunct="1">
              <a:lnSpc>
                <a:spcPct val="115000"/>
              </a:lnSpc>
              <a:buNone/>
            </a:pPr>
            <a:r>
              <a:rPr lang="zh-CN" altLang="en-US" sz="2800" dirty="0">
                <a:latin typeface="楷体_GB2312" pitchFamily="49" charset="-122"/>
                <a:ea typeface="楷体_GB2312" pitchFamily="49" charset="-122"/>
              </a:rPr>
              <a:t>  用例模型描述的是外部执行者</a:t>
            </a:r>
            <a:r>
              <a:rPr lang="en-US" altLang="zh-CN" sz="2800" dirty="0">
                <a:latin typeface="楷体_GB2312" pitchFamily="49" charset="-122"/>
                <a:ea typeface="楷体_GB2312" pitchFamily="49" charset="-122"/>
              </a:rPr>
              <a:t>(actor)</a:t>
            </a:r>
            <a:r>
              <a:rPr lang="zh-CN" altLang="en-US" sz="2800" dirty="0">
                <a:latin typeface="楷体_GB2312" pitchFamily="49" charset="-122"/>
                <a:ea typeface="楷体_GB2312" pitchFamily="49" charset="-122"/>
              </a:rPr>
              <a:t>所理解的系统功能。用例模型用于需求分析阶段，它的建立是系统开发者和用户反复讨论的结果，描述了开发者和用户对需求规格达成的共识。</a:t>
            </a:r>
            <a:endParaRPr lang="zh-CN" altLang="en-US" sz="2800" dirty="0">
              <a:latin typeface="楷体_GB2312" pitchFamily="49" charset="-122"/>
              <a:ea typeface="楷体_GB2312" pitchFamily="49" charset="-122"/>
            </a:endParaRPr>
          </a:p>
          <a:p>
            <a:pPr eaLnBrk="1" hangingPunct="1">
              <a:lnSpc>
                <a:spcPct val="115000"/>
              </a:lnSpc>
              <a:buNone/>
            </a:pPr>
            <a:r>
              <a:rPr lang="zh-CN" altLang="en-US" sz="2800" dirty="0">
                <a:latin typeface="楷体_GB2312" pitchFamily="49" charset="-122"/>
                <a:ea typeface="楷体_GB2312" pitchFamily="49" charset="-122"/>
              </a:rPr>
              <a:t>  在</a:t>
            </a:r>
            <a:r>
              <a:rPr lang="en-US" altLang="zh-CN" sz="2800" dirty="0">
                <a:latin typeface="楷体_GB2312" pitchFamily="49" charset="-122"/>
                <a:ea typeface="楷体_GB2312" pitchFamily="49" charset="-122"/>
              </a:rPr>
              <a:t>UML</a:t>
            </a:r>
            <a:r>
              <a:rPr lang="zh-CN" altLang="en-US" sz="2800" dirty="0">
                <a:latin typeface="楷体_GB2312" pitchFamily="49" charset="-122"/>
                <a:ea typeface="楷体_GB2312" pitchFamily="49" charset="-122"/>
              </a:rPr>
              <a:t>中，一个用例模型由若干个用例图来描述，用例图的主要元素是</a:t>
            </a:r>
            <a:r>
              <a:rPr lang="zh-CN" altLang="en-US" sz="2800" dirty="0">
                <a:solidFill>
                  <a:srgbClr val="7F63E5"/>
                </a:solidFill>
                <a:latin typeface="楷体_GB2312" pitchFamily="49" charset="-122"/>
                <a:ea typeface="楷体_GB2312" pitchFamily="49" charset="-122"/>
              </a:rPr>
              <a:t>用例</a:t>
            </a:r>
            <a:r>
              <a:rPr lang="zh-CN" altLang="en-US" sz="2800" dirty="0">
                <a:latin typeface="楷体_GB2312" pitchFamily="49" charset="-122"/>
                <a:ea typeface="楷体_GB2312" pitchFamily="49" charset="-122"/>
              </a:rPr>
              <a:t>和</a:t>
            </a:r>
            <a:r>
              <a:rPr lang="zh-CN" altLang="en-US" sz="2800" dirty="0">
                <a:solidFill>
                  <a:srgbClr val="7F63E5"/>
                </a:solidFill>
                <a:latin typeface="楷体_GB2312" pitchFamily="49" charset="-122"/>
                <a:ea typeface="楷体_GB2312" pitchFamily="49" charset="-122"/>
              </a:rPr>
              <a:t>执行者</a:t>
            </a:r>
            <a:r>
              <a:rPr lang="zh-CN" altLang="en-US" sz="2800" dirty="0">
                <a:latin typeface="楷体_GB2312" pitchFamily="49" charset="-122"/>
                <a:ea typeface="楷体_GB2312" pitchFamily="49" charset="-122"/>
              </a:rPr>
              <a:t>。</a:t>
            </a:r>
            <a:endParaRPr lang="zh-CN" altLang="en-US" sz="2800" dirty="0">
              <a:latin typeface="楷体_GB2312" pitchFamily="49" charset="-122"/>
              <a:ea typeface="楷体_GB2312" pitchFamily="49" charset="-122"/>
            </a:endParaRPr>
          </a:p>
          <a:p>
            <a:pPr algn="just" eaLnBrk="1" hangingPunct="1">
              <a:lnSpc>
                <a:spcPct val="110000"/>
              </a:lnSpc>
              <a:buSzPct val="85000"/>
              <a:buFont typeface="宋体" panose="02010600030101010101" pitchFamily="2" charset="-122"/>
              <a:buNone/>
            </a:pPr>
            <a:r>
              <a:rPr lang="zh-CN" altLang="en-US" sz="2800" dirty="0">
                <a:latin typeface="楷体_GB2312" pitchFamily="49" charset="-122"/>
                <a:ea typeface="楷体_GB2312" pitchFamily="49" charset="-122"/>
              </a:rPr>
              <a:t>　用例图是包括执行者、由系统边界（一个矩形）封闭的一组用例，执行者和用例之间的关联、用例间关系以及执行者的泛化的图。</a:t>
            </a:r>
            <a:endParaRPr lang="zh-CN" altLang="en-US" sz="2800" dirty="0">
              <a:latin typeface="楷体_GB2312" pitchFamily="49" charset="-122"/>
              <a:ea typeface="楷体_GB2312" pitchFamily="49" charset="-122"/>
            </a:endParaRPr>
          </a:p>
        </p:txBody>
      </p:sp>
      <p:sp>
        <p:nvSpPr>
          <p:cNvPr id="68611" name="Text Box 3"/>
          <p:cNvSpPr txBox="1"/>
          <p:nvPr/>
        </p:nvSpPr>
        <p:spPr>
          <a:xfrm>
            <a:off x="611188" y="404813"/>
            <a:ext cx="4800600" cy="641350"/>
          </a:xfrm>
          <a:prstGeom prst="rect">
            <a:avLst/>
          </a:prstGeom>
          <a:noFill/>
          <a:ln w="9525">
            <a:noFill/>
          </a:ln>
        </p:spPr>
        <p:txBody>
          <a:bodyPr>
            <a:spAutoFit/>
          </a:bodyPr>
          <a:p>
            <a:pPr>
              <a:spcBef>
                <a:spcPct val="50000"/>
              </a:spcBef>
            </a:pPr>
            <a:r>
              <a:rPr lang="zh-CN" altLang="en-US" sz="3600" b="1" dirty="0">
                <a:solidFill>
                  <a:srgbClr val="CC0000"/>
                </a:solidFill>
                <a:latin typeface="Tahoma" panose="020B0604030504040204" pitchFamily="34" charset="0"/>
              </a:rPr>
              <a:t>用例图</a:t>
            </a:r>
            <a:endParaRPr lang="zh-CN" altLang="en-US" sz="3600" b="1" dirty="0">
              <a:solidFill>
                <a:srgbClr val="CC0000"/>
              </a:solidFill>
              <a:latin typeface="Tahoma" panose="020B0604030504040204" pitchFamily="34" charset="0"/>
            </a:endParaRPr>
          </a:p>
        </p:txBody>
      </p:sp>
    </p:spTree>
  </p:cSld>
  <p:clrMapOvr>
    <a:masterClrMapping/>
  </p:clrMapOvr>
  <p:transition>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Grp="1"/>
          </p:cNvSpPr>
          <p:nvPr>
            <p:ph type="title"/>
          </p:nvPr>
        </p:nvSpPr>
        <p:spPr>
          <a:ln/>
        </p:spPr>
        <p:txBody>
          <a:bodyPr vert="horz" wrap="square" lIns="91440" tIns="45720" rIns="91440" bIns="45720" anchor="ctr" anchorCtr="0"/>
          <a:p>
            <a:pPr algn="l" eaLnBrk="1" hangingPunct="1"/>
            <a:r>
              <a:rPr lang="zh-CN" altLang="en-US" sz="3600" b="1" dirty="0">
                <a:solidFill>
                  <a:srgbClr val="CC0000"/>
                </a:solidFill>
                <a:latin typeface="+mj-lt"/>
                <a:ea typeface="+mj-ea"/>
                <a:cs typeface="+mj-cs"/>
              </a:rPr>
              <a:t>用例图</a:t>
            </a:r>
            <a:endParaRPr lang="zh-CN" altLang="en-US" sz="3600" b="1" dirty="0">
              <a:solidFill>
                <a:srgbClr val="CC0000"/>
              </a:solidFill>
              <a:latin typeface="+mj-lt"/>
              <a:ea typeface="+mj-ea"/>
              <a:cs typeface="+mj-cs"/>
            </a:endParaRPr>
          </a:p>
        </p:txBody>
      </p:sp>
      <p:sp>
        <p:nvSpPr>
          <p:cNvPr id="69635" name="Text Box 5"/>
          <p:cNvSpPr txBox="1"/>
          <p:nvPr/>
        </p:nvSpPr>
        <p:spPr>
          <a:xfrm>
            <a:off x="3132138" y="6165850"/>
            <a:ext cx="3455987" cy="457200"/>
          </a:xfrm>
          <a:prstGeom prst="rect">
            <a:avLst/>
          </a:prstGeom>
          <a:noFill/>
          <a:ln w="9525">
            <a:noFill/>
          </a:ln>
        </p:spPr>
        <p:txBody>
          <a:bodyPr>
            <a:spAutoFit/>
          </a:bodyPr>
          <a:p>
            <a:pPr algn="ctr">
              <a:spcBef>
                <a:spcPct val="50000"/>
              </a:spcBef>
            </a:pPr>
            <a:r>
              <a:rPr lang="zh-CN" altLang="en-US" sz="2400" b="1" dirty="0">
                <a:solidFill>
                  <a:schemeClr val="accent2"/>
                </a:solidFill>
                <a:latin typeface="Arial" panose="020B0604020202020204" pitchFamily="34" charset="0"/>
                <a:ea typeface="楷体_GB2312" pitchFamily="49" charset="-122"/>
              </a:rPr>
              <a:t>用例图的建模元素</a:t>
            </a:r>
            <a:endParaRPr lang="zh-CN" altLang="en-US" sz="2400" b="1" dirty="0">
              <a:solidFill>
                <a:schemeClr val="accent2"/>
              </a:solidFill>
              <a:latin typeface="Arial" panose="020B0604020202020204" pitchFamily="34" charset="0"/>
              <a:ea typeface="楷体_GB2312" pitchFamily="49" charset="-122"/>
            </a:endParaRPr>
          </a:p>
        </p:txBody>
      </p:sp>
      <p:pic>
        <p:nvPicPr>
          <p:cNvPr id="69636" name="图片 5"/>
          <p:cNvPicPr>
            <a:picLocks noChangeAspect="1"/>
          </p:cNvPicPr>
          <p:nvPr/>
        </p:nvPicPr>
        <p:blipFill>
          <a:blip r:embed="rId1"/>
          <a:stretch>
            <a:fillRect/>
          </a:stretch>
        </p:blipFill>
        <p:spPr>
          <a:xfrm>
            <a:off x="1500188" y="1285875"/>
            <a:ext cx="6500812" cy="4645025"/>
          </a:xfrm>
          <a:prstGeom prst="rect">
            <a:avLst/>
          </a:prstGeom>
          <a:noFill/>
          <a:ln w="9525">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2"/>
          <p:cNvSpPr>
            <a:spLocks noGrp="1"/>
          </p:cNvSpPr>
          <p:nvPr>
            <p:ph idx="1"/>
          </p:nvPr>
        </p:nvSpPr>
        <p:spPr>
          <a:xfrm>
            <a:off x="500063" y="1285875"/>
            <a:ext cx="8215312" cy="3816350"/>
          </a:xfrm>
          <a:ln/>
        </p:spPr>
        <p:txBody>
          <a:bodyPr vert="horz" wrap="square" lIns="91440" tIns="45720" rIns="91440" bIns="45720" anchor="t" anchorCtr="0"/>
          <a:p>
            <a:pPr eaLnBrk="1" hangingPunct="1">
              <a:lnSpc>
                <a:spcPct val="110000"/>
              </a:lnSpc>
              <a:spcBef>
                <a:spcPct val="10000"/>
              </a:spcBef>
              <a:buNone/>
            </a:pPr>
            <a:r>
              <a:rPr lang="en-US" altLang="zh-CN" dirty="0">
                <a:latin typeface="楷体_GB2312" pitchFamily="49" charset="-122"/>
                <a:ea typeface="楷体_GB2312" pitchFamily="49" charset="-122"/>
              </a:rPr>
              <a:t>2. </a:t>
            </a:r>
            <a:r>
              <a:rPr lang="zh-CN" altLang="en-US" dirty="0">
                <a:latin typeface="楷体_GB2312" pitchFamily="49" charset="-122"/>
                <a:ea typeface="楷体_GB2312" pitchFamily="49" charset="-122"/>
              </a:rPr>
              <a:t>用例之间的关系</a:t>
            </a:r>
            <a:endParaRPr lang="zh-CN" altLang="en-US" b="0" dirty="0">
              <a:latin typeface="楷体_GB2312" pitchFamily="49" charset="-122"/>
              <a:ea typeface="楷体_GB2312" pitchFamily="49" charset="-122"/>
            </a:endParaRPr>
          </a:p>
          <a:p>
            <a:pPr eaLnBrk="1" hangingPunct="1">
              <a:lnSpc>
                <a:spcPct val="120000"/>
              </a:lnSpc>
              <a:spcBef>
                <a:spcPct val="10000"/>
              </a:spcBef>
              <a:buNone/>
            </a:pPr>
            <a:r>
              <a:rPr lang="zh-CN" altLang="en-US" b="0" dirty="0">
                <a:latin typeface="楷体_GB2312" pitchFamily="49" charset="-122"/>
                <a:ea typeface="楷体_GB2312" pitchFamily="49" charset="-122"/>
              </a:rPr>
              <a:t>  </a:t>
            </a:r>
            <a:r>
              <a:rPr lang="zh-CN" altLang="en-US" sz="2800" dirty="0">
                <a:latin typeface="楷体_GB2312" pitchFamily="49" charset="-122"/>
                <a:ea typeface="楷体_GB2312" pitchFamily="49" charset="-122"/>
              </a:rPr>
              <a:t>用例之间可以有</a:t>
            </a:r>
            <a:r>
              <a:rPr lang="zh-CN" altLang="en-US" sz="2800" dirty="0">
                <a:solidFill>
                  <a:srgbClr val="0B18BB"/>
                </a:solidFill>
                <a:latin typeface="楷体_GB2312" pitchFamily="49" charset="-122"/>
                <a:ea typeface="楷体_GB2312" pitchFamily="49" charset="-122"/>
              </a:rPr>
              <a:t>泛化</a:t>
            </a:r>
            <a:r>
              <a:rPr lang="zh-CN" altLang="en-US" sz="2800" dirty="0">
                <a:latin typeface="楷体_GB2312" pitchFamily="49" charset="-122"/>
                <a:ea typeface="楷体_GB2312" pitchFamily="49" charset="-122"/>
              </a:rPr>
              <a:t>、</a:t>
            </a:r>
            <a:r>
              <a:rPr lang="zh-CN" altLang="en-US" sz="2800" dirty="0">
                <a:solidFill>
                  <a:srgbClr val="0B18BB"/>
                </a:solidFill>
                <a:latin typeface="楷体_GB2312" pitchFamily="49" charset="-122"/>
                <a:ea typeface="楷体_GB2312" pitchFamily="49" charset="-122"/>
              </a:rPr>
              <a:t>扩展</a:t>
            </a:r>
            <a:r>
              <a:rPr lang="zh-CN" altLang="en-US" sz="2800" dirty="0">
                <a:latin typeface="楷体_GB2312" pitchFamily="49" charset="-122"/>
                <a:ea typeface="楷体_GB2312" pitchFamily="49" charset="-122"/>
              </a:rPr>
              <a:t>、</a:t>
            </a:r>
            <a:r>
              <a:rPr lang="zh-CN" altLang="en-US" sz="2800" dirty="0">
                <a:solidFill>
                  <a:srgbClr val="0B18BB"/>
                </a:solidFill>
                <a:latin typeface="楷体_GB2312" pitchFamily="49" charset="-122"/>
                <a:ea typeface="楷体_GB2312" pitchFamily="49" charset="-122"/>
              </a:rPr>
              <a:t>使用（包含）</a:t>
            </a:r>
            <a:r>
              <a:rPr lang="zh-CN" altLang="en-US" sz="2800" dirty="0">
                <a:latin typeface="楷体_GB2312" pitchFamily="49" charset="-122"/>
                <a:ea typeface="楷体_GB2312" pitchFamily="49" charset="-122"/>
              </a:rPr>
              <a:t>三种关系。</a:t>
            </a:r>
            <a:endParaRPr lang="en-US" altLang="zh-CN" sz="2800" dirty="0">
              <a:latin typeface="楷体_GB2312" pitchFamily="49" charset="-122"/>
              <a:ea typeface="楷体_GB2312" pitchFamily="49" charset="-122"/>
            </a:endParaRPr>
          </a:p>
          <a:p>
            <a:pPr>
              <a:lnSpc>
                <a:spcPct val="110000"/>
              </a:lnSpc>
              <a:spcBef>
                <a:spcPct val="10000"/>
              </a:spcBef>
              <a:buNone/>
            </a:pPr>
            <a:r>
              <a:rPr lang="en-US" altLang="zh-CN" sz="2800" dirty="0">
                <a:latin typeface="楷体_GB2312" pitchFamily="49" charset="-122"/>
                <a:ea typeface="楷体_GB2312" pitchFamily="49" charset="-122"/>
              </a:rPr>
              <a:t>(1)</a:t>
            </a:r>
            <a:r>
              <a:rPr lang="en-US" altLang="zh-CN" sz="2800" dirty="0">
                <a:solidFill>
                  <a:schemeClr val="accent2"/>
                </a:solidFill>
                <a:latin typeface="楷体_GB2312" pitchFamily="49" charset="-122"/>
                <a:ea typeface="楷体_GB2312" pitchFamily="49" charset="-122"/>
              </a:rPr>
              <a:t> </a:t>
            </a:r>
            <a:r>
              <a:rPr lang="zh-CN" altLang="en-US" sz="2800" dirty="0">
                <a:solidFill>
                  <a:schemeClr val="accent2"/>
                </a:solidFill>
                <a:latin typeface="楷体_GB2312" pitchFamily="49" charset="-122"/>
                <a:ea typeface="楷体_GB2312" pitchFamily="49" charset="-122"/>
              </a:rPr>
              <a:t>泛化关系</a:t>
            </a:r>
            <a:endParaRPr lang="zh-CN" altLang="en-US" sz="2800" dirty="0">
              <a:latin typeface="楷体_GB2312" pitchFamily="49" charset="-122"/>
              <a:ea typeface="楷体_GB2312" pitchFamily="49" charset="-122"/>
            </a:endParaRPr>
          </a:p>
          <a:p>
            <a:pPr>
              <a:lnSpc>
                <a:spcPct val="110000"/>
              </a:lnSpc>
              <a:spcBef>
                <a:spcPct val="10000"/>
              </a:spcBef>
            </a:pPr>
            <a:r>
              <a:rPr lang="zh-CN" altLang="en-US" sz="2800" dirty="0">
                <a:latin typeface="楷体_GB2312" pitchFamily="49" charset="-122"/>
                <a:ea typeface="楷体_GB2312" pitchFamily="49" charset="-122"/>
              </a:rPr>
              <a:t>用例泛化是指一个用例可以被特别列举为一个或多个子用例。</a:t>
            </a:r>
            <a:endParaRPr lang="en-US" altLang="zh-CN" sz="2800" dirty="0">
              <a:latin typeface="楷体_GB2312" pitchFamily="49" charset="-122"/>
              <a:ea typeface="楷体_GB2312" pitchFamily="49" charset="-122"/>
            </a:endParaRPr>
          </a:p>
          <a:p>
            <a:pPr>
              <a:lnSpc>
                <a:spcPct val="110000"/>
              </a:lnSpc>
              <a:spcBef>
                <a:spcPct val="10000"/>
              </a:spcBef>
            </a:pPr>
            <a:endParaRPr lang="zh-CN" altLang="en-US" sz="2800" dirty="0">
              <a:latin typeface="楷体_GB2312" pitchFamily="49" charset="-122"/>
              <a:ea typeface="楷体_GB2312" pitchFamily="49" charset="-122"/>
            </a:endParaRPr>
          </a:p>
        </p:txBody>
      </p:sp>
      <p:sp>
        <p:nvSpPr>
          <p:cNvPr id="70659" name="Rectangle 3"/>
          <p:cNvSpPr>
            <a:spLocks noGrp="1"/>
          </p:cNvSpPr>
          <p:nvPr>
            <p:ph type="title"/>
          </p:nvPr>
        </p:nvSpPr>
        <p:spPr>
          <a:ln/>
        </p:spPr>
        <p:txBody>
          <a:bodyPr vert="horz" wrap="square" lIns="91440" tIns="45720" rIns="91440" bIns="45720" anchor="ctr" anchorCtr="0"/>
          <a:p>
            <a:pPr algn="l" eaLnBrk="1" hangingPunct="1"/>
            <a:r>
              <a:rPr lang="zh-CN" altLang="en-US" sz="3600" b="1" dirty="0">
                <a:solidFill>
                  <a:srgbClr val="CC0000"/>
                </a:solidFill>
                <a:latin typeface="+mj-lt"/>
                <a:ea typeface="+mj-ea"/>
                <a:cs typeface="+mj-cs"/>
              </a:rPr>
              <a:t>用例图</a:t>
            </a:r>
            <a:endParaRPr lang="zh-CN" altLang="en-US" sz="3600" b="1" dirty="0">
              <a:solidFill>
                <a:srgbClr val="CC0000"/>
              </a:solidFill>
              <a:latin typeface="+mj-lt"/>
              <a:ea typeface="+mj-ea"/>
              <a:cs typeface="+mj-cs"/>
            </a:endParaRPr>
          </a:p>
        </p:txBody>
      </p:sp>
    </p:spTree>
  </p:cSld>
  <p:clrMapOvr>
    <a:masterClrMapping/>
  </p:clrMapOvr>
  <p:transition>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2"/>
          <p:cNvSpPr/>
          <p:nvPr/>
        </p:nvSpPr>
        <p:spPr>
          <a:xfrm>
            <a:off x="539750" y="1158875"/>
            <a:ext cx="8291513" cy="4791075"/>
          </a:xfrm>
          <a:prstGeom prst="rect">
            <a:avLst/>
          </a:prstGeom>
          <a:noFill/>
          <a:ln w="9525">
            <a:noFill/>
          </a:ln>
        </p:spPr>
        <p:txBody>
          <a:bodyPr lIns="92075" tIns="46038" rIns="92075" bIns="46038"/>
          <a:p>
            <a:pPr marL="342900" indent="-342900">
              <a:lnSpc>
                <a:spcPct val="110000"/>
              </a:lnSpc>
              <a:spcBef>
                <a:spcPct val="10000"/>
              </a:spcBef>
            </a:pPr>
            <a:r>
              <a:rPr lang="en-US" altLang="zh-CN" sz="2800" b="1" dirty="0">
                <a:latin typeface="楷体_GB2312" pitchFamily="49" charset="-122"/>
                <a:ea typeface="楷体_GB2312" pitchFamily="49" charset="-122"/>
              </a:rPr>
              <a:t>(2)</a:t>
            </a:r>
            <a:r>
              <a:rPr lang="en-US" altLang="zh-CN" sz="2800" b="1" dirty="0">
                <a:solidFill>
                  <a:schemeClr val="accent2"/>
                </a:solidFill>
                <a:latin typeface="楷体_GB2312" pitchFamily="49" charset="-122"/>
                <a:ea typeface="楷体_GB2312" pitchFamily="49" charset="-122"/>
              </a:rPr>
              <a:t> </a:t>
            </a:r>
            <a:r>
              <a:rPr lang="zh-CN" altLang="en-US" sz="2800" b="1" dirty="0">
                <a:solidFill>
                  <a:schemeClr val="accent2"/>
                </a:solidFill>
                <a:latin typeface="楷体_GB2312" pitchFamily="49" charset="-122"/>
                <a:ea typeface="楷体_GB2312" pitchFamily="49" charset="-122"/>
              </a:rPr>
              <a:t>扩展关系</a:t>
            </a:r>
            <a:endParaRPr lang="zh-CN" altLang="en-US" sz="2800" b="1" dirty="0">
              <a:latin typeface="楷体_GB2312" pitchFamily="49" charset="-122"/>
              <a:ea typeface="楷体_GB2312" pitchFamily="49" charset="-122"/>
            </a:endParaRPr>
          </a:p>
          <a:p>
            <a:pPr marL="342900" indent="-342900">
              <a:lnSpc>
                <a:spcPct val="110000"/>
              </a:lnSpc>
              <a:spcBef>
                <a:spcPct val="10000"/>
              </a:spcBef>
              <a:buChar char="•"/>
            </a:pPr>
            <a:r>
              <a:rPr lang="zh-CN" altLang="en-US" sz="2400" b="1" dirty="0">
                <a:latin typeface="楷体_GB2312" pitchFamily="49" charset="-122"/>
                <a:ea typeface="楷体_GB2312" pitchFamily="49" charset="-122"/>
              </a:rPr>
              <a:t>向一个用例中加入一些新的动作后构成了另一个用例，这两个用例之间的关系就是扩展关系，后者通过继承前者的一些行为得来，通常把后者称为扩展用例。</a:t>
            </a:r>
            <a:endParaRPr lang="zh-CN" altLang="en-US" sz="2400" b="1" dirty="0">
              <a:latin typeface="楷体_GB2312" pitchFamily="49" charset="-122"/>
              <a:ea typeface="楷体_GB2312" pitchFamily="49" charset="-122"/>
            </a:endParaRPr>
          </a:p>
          <a:p>
            <a:pPr>
              <a:lnSpc>
                <a:spcPct val="110000"/>
              </a:lnSpc>
              <a:spcBef>
                <a:spcPct val="10000"/>
              </a:spcBef>
            </a:pPr>
            <a:endParaRPr lang="zh-CN" altLang="en-US" sz="2400" b="1" dirty="0">
              <a:latin typeface="楷体_GB2312" pitchFamily="49" charset="-122"/>
              <a:ea typeface="楷体_GB2312" pitchFamily="49" charset="-122"/>
            </a:endParaRPr>
          </a:p>
          <a:p>
            <a:pPr marL="342900" indent="-342900">
              <a:lnSpc>
                <a:spcPct val="110000"/>
              </a:lnSpc>
              <a:spcBef>
                <a:spcPct val="10000"/>
              </a:spcBef>
            </a:pPr>
            <a:r>
              <a:rPr lang="en-US" altLang="zh-CN" sz="2800" b="1" dirty="0">
                <a:latin typeface="楷体_GB2312" pitchFamily="49" charset="-122"/>
                <a:ea typeface="楷体_GB2312" pitchFamily="49" charset="-122"/>
              </a:rPr>
              <a:t>(3) </a:t>
            </a:r>
            <a:r>
              <a:rPr lang="zh-CN" altLang="en-US" sz="2800" b="1" dirty="0">
                <a:solidFill>
                  <a:schemeClr val="accent2"/>
                </a:solidFill>
                <a:latin typeface="楷体_GB2312" pitchFamily="49" charset="-122"/>
                <a:ea typeface="楷体_GB2312" pitchFamily="49" charset="-122"/>
              </a:rPr>
              <a:t>使用（包含）关系</a:t>
            </a:r>
            <a:endParaRPr lang="zh-CN" altLang="en-US" sz="2800" b="1" dirty="0">
              <a:latin typeface="楷体_GB2312" pitchFamily="49" charset="-122"/>
              <a:ea typeface="楷体_GB2312" pitchFamily="49" charset="-122"/>
            </a:endParaRPr>
          </a:p>
          <a:p>
            <a:pPr marL="342900" indent="-342900">
              <a:lnSpc>
                <a:spcPct val="110000"/>
              </a:lnSpc>
              <a:spcBef>
                <a:spcPct val="10000"/>
              </a:spcBef>
              <a:buChar char="•"/>
            </a:pPr>
            <a:r>
              <a:rPr lang="zh-CN" altLang="en-US" sz="2400" b="1" dirty="0">
                <a:latin typeface="楷体_GB2312" pitchFamily="49" charset="-122"/>
                <a:ea typeface="楷体_GB2312" pitchFamily="49" charset="-122"/>
              </a:rPr>
              <a:t>当一个用例使用另一个用例时，这两个用例之间就构成了使用关系。</a:t>
            </a:r>
            <a:endParaRPr lang="zh-CN" altLang="en-US" sz="2400" b="1" dirty="0">
              <a:latin typeface="楷体_GB2312" pitchFamily="49" charset="-122"/>
              <a:ea typeface="楷体_GB2312" pitchFamily="49" charset="-122"/>
            </a:endParaRPr>
          </a:p>
          <a:p>
            <a:pPr marL="342900" indent="-342900">
              <a:lnSpc>
                <a:spcPct val="110000"/>
              </a:lnSpc>
              <a:spcBef>
                <a:spcPct val="10000"/>
              </a:spcBef>
              <a:buChar char="•"/>
            </a:pPr>
            <a:r>
              <a:rPr lang="zh-CN" altLang="en-US" sz="2400" b="1" dirty="0">
                <a:latin typeface="楷体_GB2312" pitchFamily="49" charset="-122"/>
                <a:ea typeface="楷体_GB2312" pitchFamily="49" charset="-122"/>
              </a:rPr>
              <a:t>当有一大块相似的动作存在于几个用例，又不想重复描述该动作，将重复的部分分离为一个用例，两用例间关系称为使用关系。</a:t>
            </a:r>
            <a:endParaRPr lang="zh-CN" altLang="en-US" sz="2400" b="1" dirty="0">
              <a:latin typeface="楷体_GB2312" pitchFamily="49" charset="-122"/>
              <a:ea typeface="楷体_GB2312" pitchFamily="49" charset="-122"/>
            </a:endParaRPr>
          </a:p>
        </p:txBody>
      </p:sp>
      <p:sp>
        <p:nvSpPr>
          <p:cNvPr id="71683" name="Rectangle 4"/>
          <p:cNvSpPr/>
          <p:nvPr/>
        </p:nvSpPr>
        <p:spPr>
          <a:xfrm>
            <a:off x="450850" y="260350"/>
            <a:ext cx="8229600" cy="792163"/>
          </a:xfrm>
          <a:prstGeom prst="rect">
            <a:avLst/>
          </a:prstGeom>
          <a:noFill/>
          <a:ln w="9525">
            <a:noFill/>
          </a:ln>
        </p:spPr>
        <p:txBody>
          <a:bodyPr anchor="ctr" anchorCtr="0"/>
          <a:p>
            <a:r>
              <a:rPr lang="zh-CN" altLang="en-US" sz="3600" b="1" dirty="0">
                <a:solidFill>
                  <a:srgbClr val="CC0000"/>
                </a:solidFill>
                <a:latin typeface="Arial" panose="020B0604020202020204" pitchFamily="34" charset="0"/>
                <a:ea typeface="黑体" panose="02010609060101010101" pitchFamily="49" charset="-122"/>
              </a:rPr>
              <a:t>用例图</a:t>
            </a:r>
            <a:endParaRPr lang="zh-CN" altLang="en-US" sz="3600" b="1" dirty="0">
              <a:solidFill>
                <a:srgbClr val="CC0000"/>
              </a:solidFill>
              <a:latin typeface="Arial" panose="020B0604020202020204" pitchFamily="34" charset="0"/>
              <a:ea typeface="黑体" panose="02010609060101010101" pitchFamily="49"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Text Box 3"/>
          <p:cNvSpPr txBox="1"/>
          <p:nvPr/>
        </p:nvSpPr>
        <p:spPr>
          <a:xfrm>
            <a:off x="2051050" y="404813"/>
            <a:ext cx="5041900" cy="519112"/>
          </a:xfrm>
          <a:prstGeom prst="rect">
            <a:avLst/>
          </a:prstGeom>
          <a:noFill/>
          <a:ln w="12700">
            <a:noFill/>
          </a:ln>
        </p:spPr>
        <p:txBody>
          <a:bodyPr>
            <a:spAutoFit/>
          </a:bodyPr>
          <a:p>
            <a:pPr algn="ctr">
              <a:spcBef>
                <a:spcPct val="50000"/>
              </a:spcBef>
            </a:pPr>
            <a:r>
              <a:rPr lang="zh-CN" altLang="en-US" sz="2800" b="1" dirty="0">
                <a:latin typeface="Times New Roman" panose="02020603050405020304" pitchFamily="18" charset="0"/>
                <a:ea typeface="楷体_GB2312" pitchFamily="49" charset="-122"/>
              </a:rPr>
              <a:t>银行储蓄系统的用例图</a:t>
            </a:r>
            <a:endParaRPr lang="zh-CN" altLang="en-US" sz="2800" b="1" dirty="0">
              <a:latin typeface="Times New Roman" panose="02020603050405020304" pitchFamily="18" charset="0"/>
              <a:ea typeface="楷体_GB2312" pitchFamily="49" charset="-122"/>
            </a:endParaRPr>
          </a:p>
        </p:txBody>
      </p:sp>
      <p:pic>
        <p:nvPicPr>
          <p:cNvPr id="72707" name="Picture 5"/>
          <p:cNvPicPr>
            <a:picLocks noChangeAspect="1"/>
          </p:cNvPicPr>
          <p:nvPr/>
        </p:nvPicPr>
        <p:blipFill>
          <a:blip r:embed="rId1"/>
          <a:stretch>
            <a:fillRect/>
          </a:stretch>
        </p:blipFill>
        <p:spPr>
          <a:xfrm>
            <a:off x="1403350" y="1125538"/>
            <a:ext cx="6697663" cy="5505450"/>
          </a:xfrm>
          <a:prstGeom prst="rect">
            <a:avLst/>
          </a:prstGeom>
          <a:noFill/>
          <a:ln w="9525">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2"/>
          <p:cNvSpPr>
            <a:spLocks noGrp="1"/>
          </p:cNvSpPr>
          <p:nvPr>
            <p:ph idx="1"/>
          </p:nvPr>
        </p:nvSpPr>
        <p:spPr>
          <a:xfrm>
            <a:off x="304800" y="333375"/>
            <a:ext cx="8534400" cy="5911850"/>
          </a:xfrm>
          <a:ln/>
        </p:spPr>
        <p:txBody>
          <a:bodyPr vert="horz" wrap="square" lIns="91440" tIns="45720" rIns="91440" bIns="45720" anchor="t" anchorCtr="0"/>
          <a:p>
            <a:pPr eaLnBrk="1" hangingPunct="1">
              <a:lnSpc>
                <a:spcPct val="115000"/>
              </a:lnSpc>
              <a:buNone/>
            </a:pPr>
            <a:r>
              <a:rPr lang="en-US" altLang="zh-CN" sz="3600" dirty="0">
                <a:solidFill>
                  <a:srgbClr val="CC0000"/>
                </a:solidFill>
                <a:latin typeface="楷体_GB2312" pitchFamily="49" charset="-122"/>
                <a:ea typeface="宋体" panose="02010600030101010101" pitchFamily="2" charset="-122"/>
              </a:rPr>
              <a:t> </a:t>
            </a:r>
            <a:r>
              <a:rPr lang="zh-CN" altLang="en-US" sz="3600" dirty="0">
                <a:solidFill>
                  <a:srgbClr val="CC0000"/>
                </a:solidFill>
                <a:latin typeface="楷体_GB2312" pitchFamily="49" charset="-122"/>
                <a:ea typeface="宋体" panose="02010600030101010101" pitchFamily="2" charset="-122"/>
              </a:rPr>
              <a:t>类图</a:t>
            </a:r>
            <a:endParaRPr lang="zh-CN" altLang="en-US" sz="3600" dirty="0">
              <a:solidFill>
                <a:srgbClr val="CC0000"/>
              </a:solidFill>
              <a:latin typeface="宋体" panose="02010600030101010101" pitchFamily="2" charset="-122"/>
              <a:ea typeface="宋体" panose="02010600030101010101" pitchFamily="2" charset="-122"/>
            </a:endParaRPr>
          </a:p>
          <a:p>
            <a:pPr eaLnBrk="1" hangingPunct="1">
              <a:lnSpc>
                <a:spcPct val="115000"/>
              </a:lnSpc>
              <a:buClr>
                <a:schemeClr val="accent2"/>
              </a:buClr>
              <a:buSzPct val="75000"/>
              <a:buFont typeface="Wingdings" panose="05000000000000000000" pitchFamily="2" charset="2"/>
              <a:buChar char="Ø"/>
            </a:pPr>
            <a:r>
              <a:rPr lang="zh-CN" altLang="en-US" sz="2800" dirty="0">
                <a:latin typeface="楷体_GB2312" pitchFamily="49" charset="-122"/>
                <a:ea typeface="楷体_GB2312" pitchFamily="49" charset="-122"/>
              </a:rPr>
              <a:t>类图描述类和类与类之间的静态关系，它是从静态角度表示系统的，因此类图属于一种静态模型。</a:t>
            </a:r>
            <a:r>
              <a:rPr lang="zh-CN" altLang="en-US" sz="2800" dirty="0">
                <a:highlight>
                  <a:srgbClr val="FFFF00"/>
                </a:highlight>
                <a:latin typeface="楷体_GB2312" pitchFamily="49" charset="-122"/>
                <a:ea typeface="楷体_GB2312" pitchFamily="49" charset="-122"/>
              </a:rPr>
              <a:t>类图是构建其他图的基础，没有类图就没有状态图、协作图等其他图，也就无法表示系统其他方面的特性。</a:t>
            </a:r>
            <a:r>
              <a:rPr lang="zh-CN" altLang="en-US" sz="2800" dirty="0">
                <a:latin typeface="楷体_GB2312" pitchFamily="49" charset="-122"/>
                <a:ea typeface="楷体_GB2312" pitchFamily="49" charset="-122"/>
              </a:rPr>
              <a:t>      </a:t>
            </a:r>
            <a:endParaRPr lang="zh-CN" altLang="en-US" sz="2800" dirty="0">
              <a:latin typeface="楷体_GB2312" pitchFamily="49" charset="-122"/>
              <a:ea typeface="楷体_GB2312" pitchFamily="49" charset="-122"/>
            </a:endParaRPr>
          </a:p>
          <a:p>
            <a:pPr eaLnBrk="1" hangingPunct="1">
              <a:lnSpc>
                <a:spcPct val="115000"/>
              </a:lnSpc>
              <a:buClr>
                <a:schemeClr val="accent2"/>
              </a:buClr>
              <a:buSzPct val="75000"/>
              <a:buFont typeface="Wingdings" panose="05000000000000000000" pitchFamily="2" charset="2"/>
              <a:buChar char="Ø"/>
            </a:pPr>
            <a:r>
              <a:rPr lang="zh-CN" altLang="en-US" sz="2800" dirty="0">
                <a:latin typeface="楷体_GB2312" pitchFamily="49" charset="-122"/>
                <a:ea typeface="楷体_GB2312" pitchFamily="49" charset="-122"/>
              </a:rPr>
              <a:t>类图显示了类（及其接口）、类的内部结构以及与其他类的联系。联系是指类元之间的联系，在类的建模中可以使用</a:t>
            </a:r>
            <a:r>
              <a:rPr lang="zh-CN" altLang="en-US" sz="2800" dirty="0">
                <a:solidFill>
                  <a:schemeClr val="accent2"/>
                </a:solidFill>
                <a:latin typeface="楷体_GB2312" pitchFamily="49" charset="-122"/>
                <a:ea typeface="楷体_GB2312" pitchFamily="49" charset="-122"/>
              </a:rPr>
              <a:t>关联</a:t>
            </a:r>
            <a:r>
              <a:rPr lang="zh-CN" altLang="en-US" sz="2800" dirty="0">
                <a:latin typeface="楷体_GB2312" pitchFamily="49" charset="-122"/>
                <a:ea typeface="楷体_GB2312" pitchFamily="49" charset="-122"/>
              </a:rPr>
              <a:t>、</a:t>
            </a:r>
            <a:r>
              <a:rPr lang="zh-CN" altLang="en-US" sz="2800" dirty="0">
                <a:solidFill>
                  <a:schemeClr val="accent2"/>
                </a:solidFill>
                <a:latin typeface="楷体_GB2312" pitchFamily="49" charset="-122"/>
                <a:ea typeface="楷体_GB2312" pitchFamily="49" charset="-122"/>
              </a:rPr>
              <a:t>聚合</a:t>
            </a:r>
            <a:r>
              <a:rPr lang="zh-CN" altLang="en-US" sz="2800" dirty="0">
                <a:latin typeface="楷体_GB2312" pitchFamily="49" charset="-122"/>
                <a:ea typeface="楷体_GB2312" pitchFamily="49" charset="-122"/>
              </a:rPr>
              <a:t>和</a:t>
            </a:r>
            <a:r>
              <a:rPr lang="zh-CN" altLang="en-US" sz="2800" dirty="0">
                <a:solidFill>
                  <a:schemeClr val="accent2"/>
                </a:solidFill>
                <a:latin typeface="楷体_GB2312" pitchFamily="49" charset="-122"/>
                <a:ea typeface="楷体_GB2312" pitchFamily="49" charset="-122"/>
              </a:rPr>
              <a:t>泛化</a:t>
            </a:r>
            <a:r>
              <a:rPr lang="zh-CN" altLang="en-US" sz="2800" dirty="0">
                <a:latin typeface="楷体_GB2312" pitchFamily="49" charset="-122"/>
                <a:ea typeface="楷体_GB2312" pitchFamily="49" charset="-122"/>
              </a:rPr>
              <a:t>（继承）关系。</a:t>
            </a:r>
            <a:endParaRPr lang="zh-CN" altLang="en-US" sz="2800" dirty="0">
              <a:latin typeface="楷体_GB2312" pitchFamily="49" charset="-122"/>
              <a:ea typeface="楷体_GB2312" pitchFamily="49" charset="-122"/>
            </a:endParaRPr>
          </a:p>
        </p:txBody>
      </p:sp>
    </p:spTree>
  </p:cSld>
  <p:clrMapOvr>
    <a:masterClrMapping/>
  </p:clrMapOvr>
  <p:transition>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2"/>
          <p:cNvSpPr>
            <a:spLocks noGrp="1"/>
          </p:cNvSpPr>
          <p:nvPr>
            <p:ph type="title"/>
          </p:nvPr>
        </p:nvSpPr>
        <p:spPr>
          <a:ln/>
        </p:spPr>
        <p:txBody>
          <a:bodyPr vert="horz" wrap="square" lIns="91440" tIns="45720" rIns="91440" bIns="45720" anchor="ctr" anchorCtr="0"/>
          <a:p>
            <a:pPr algn="l" eaLnBrk="1" hangingPunct="1"/>
            <a:r>
              <a:rPr lang="zh-CN" altLang="en-US" sz="3200" dirty="0">
                <a:solidFill>
                  <a:srgbClr val="CC0000"/>
                </a:solidFill>
                <a:latin typeface="+mj-lt"/>
                <a:ea typeface="+mj-ea"/>
                <a:cs typeface="+mj-cs"/>
              </a:rPr>
              <a:t>银行储蓄系统的核心类图</a:t>
            </a:r>
            <a:endParaRPr lang="zh-CN" altLang="en-US" sz="3200" dirty="0">
              <a:solidFill>
                <a:srgbClr val="CC0000"/>
              </a:solidFill>
              <a:latin typeface="+mj-lt"/>
              <a:ea typeface="+mj-ea"/>
              <a:cs typeface="+mj-cs"/>
            </a:endParaRPr>
          </a:p>
        </p:txBody>
      </p:sp>
      <p:pic>
        <p:nvPicPr>
          <p:cNvPr id="74755" name="Picture 4"/>
          <p:cNvPicPr>
            <a:picLocks noChangeAspect="1"/>
          </p:cNvPicPr>
          <p:nvPr/>
        </p:nvPicPr>
        <p:blipFill>
          <a:blip r:embed="rId1"/>
          <a:stretch>
            <a:fillRect/>
          </a:stretch>
        </p:blipFill>
        <p:spPr>
          <a:xfrm>
            <a:off x="2339975" y="1484313"/>
            <a:ext cx="5184775" cy="5111750"/>
          </a:xfrm>
          <a:prstGeom prst="rect">
            <a:avLst/>
          </a:prstGeom>
          <a:noFill/>
          <a:ln w="9525">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2"/>
          <p:cNvSpPr>
            <a:spLocks noGrp="1"/>
          </p:cNvSpPr>
          <p:nvPr>
            <p:ph type="title"/>
          </p:nvPr>
        </p:nvSpPr>
        <p:spPr>
          <a:ln/>
        </p:spPr>
        <p:txBody>
          <a:bodyPr vert="horz" wrap="square" lIns="91440" tIns="45720" rIns="91440" bIns="45720" anchor="ctr" anchorCtr="0"/>
          <a:p>
            <a:pPr algn="l" eaLnBrk="1" hangingPunct="1"/>
            <a:r>
              <a:rPr lang="zh-CN" altLang="en-US" sz="3200" dirty="0">
                <a:solidFill>
                  <a:srgbClr val="CC0000"/>
                </a:solidFill>
                <a:latin typeface="+mj-lt"/>
                <a:ea typeface="+mj-ea"/>
                <a:cs typeface="+mj-cs"/>
              </a:rPr>
              <a:t>教学管理系统的类图</a:t>
            </a:r>
            <a:endParaRPr lang="zh-CN" altLang="en-US" sz="3200" dirty="0">
              <a:solidFill>
                <a:srgbClr val="CC0000"/>
              </a:solidFill>
              <a:latin typeface="+mj-lt"/>
              <a:ea typeface="+mj-ea"/>
              <a:cs typeface="+mj-cs"/>
            </a:endParaRPr>
          </a:p>
        </p:txBody>
      </p:sp>
      <p:pic>
        <p:nvPicPr>
          <p:cNvPr id="75779" name="Picture 5"/>
          <p:cNvPicPr>
            <a:picLocks noChangeAspect="1"/>
          </p:cNvPicPr>
          <p:nvPr/>
        </p:nvPicPr>
        <p:blipFill>
          <a:blip r:embed="rId1"/>
          <a:stretch>
            <a:fillRect/>
          </a:stretch>
        </p:blipFill>
        <p:spPr>
          <a:xfrm>
            <a:off x="900113" y="1412875"/>
            <a:ext cx="7561262" cy="4564063"/>
          </a:xfrm>
          <a:prstGeom prst="rect">
            <a:avLst/>
          </a:prstGeom>
          <a:noFill/>
          <a:ln w="9525">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2"/>
          <p:cNvSpPr>
            <a:spLocks noGrp="1"/>
          </p:cNvSpPr>
          <p:nvPr>
            <p:ph type="title"/>
          </p:nvPr>
        </p:nvSpPr>
        <p:spPr>
          <a:ln/>
        </p:spPr>
        <p:txBody>
          <a:bodyPr vert="horz" wrap="square" lIns="91440" tIns="45720" rIns="91440" bIns="45720" anchor="ctr" anchorCtr="0"/>
          <a:p>
            <a:pPr algn="l" eaLnBrk="1" hangingPunct="1"/>
            <a:r>
              <a:rPr lang="zh-CN" altLang="en-US" sz="3200" dirty="0">
                <a:solidFill>
                  <a:srgbClr val="CC0000"/>
                </a:solidFill>
                <a:latin typeface="+mj-lt"/>
                <a:ea typeface="+mj-ea"/>
                <a:cs typeface="+mj-cs"/>
              </a:rPr>
              <a:t>关联类</a:t>
            </a:r>
            <a:endParaRPr lang="zh-CN" altLang="en-US" sz="3200" dirty="0">
              <a:solidFill>
                <a:srgbClr val="CC0000"/>
              </a:solidFill>
              <a:latin typeface="+mj-lt"/>
              <a:ea typeface="+mj-ea"/>
              <a:cs typeface="+mj-cs"/>
            </a:endParaRPr>
          </a:p>
        </p:txBody>
      </p:sp>
      <p:sp>
        <p:nvSpPr>
          <p:cNvPr id="76803" name="Rectangle 3"/>
          <p:cNvSpPr>
            <a:spLocks noGrp="1"/>
          </p:cNvSpPr>
          <p:nvPr>
            <p:ph idx="1"/>
          </p:nvPr>
        </p:nvSpPr>
        <p:spPr>
          <a:ln/>
        </p:spPr>
        <p:txBody>
          <a:bodyPr vert="horz" wrap="square" lIns="91440" tIns="45720" rIns="91440" bIns="45720" anchor="t" anchorCtr="0"/>
          <a:p>
            <a:pPr eaLnBrk="1" hangingPunct="1"/>
            <a:r>
              <a:rPr lang="zh-CN" altLang="en-US" sz="2400" dirty="0">
                <a:latin typeface="楷体_GB2312" pitchFamily="49" charset="-122"/>
                <a:ea typeface="楷体_GB2312" pitchFamily="49" charset="-122"/>
              </a:rPr>
              <a:t>关联类是指表示其他类之间关联关系的类。当一个关联具有自己的属性并需要存储它们时，就需要用关联类建模。关联类用虚线连接在两个类之间的联系上。 </a:t>
            </a:r>
            <a:endParaRPr lang="zh-CN" altLang="en-US" sz="2400" dirty="0">
              <a:latin typeface="楷体_GB2312" pitchFamily="49" charset="-122"/>
              <a:ea typeface="楷体_GB2312" pitchFamily="49" charset="-122"/>
            </a:endParaRPr>
          </a:p>
        </p:txBody>
      </p:sp>
      <p:pic>
        <p:nvPicPr>
          <p:cNvPr id="76804" name="Picture 4"/>
          <p:cNvPicPr>
            <a:picLocks noChangeAspect="1"/>
          </p:cNvPicPr>
          <p:nvPr/>
        </p:nvPicPr>
        <p:blipFill>
          <a:blip r:embed="rId1"/>
          <a:stretch>
            <a:fillRect/>
          </a:stretch>
        </p:blipFill>
        <p:spPr>
          <a:xfrm>
            <a:off x="1763713" y="2708275"/>
            <a:ext cx="6119812" cy="3543300"/>
          </a:xfrm>
          <a:prstGeom prst="rect">
            <a:avLst/>
          </a:prstGeom>
          <a:noFill/>
          <a:ln w="9525">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2"/>
          <p:cNvSpPr>
            <a:spLocks noGrp="1"/>
          </p:cNvSpPr>
          <p:nvPr>
            <p:ph type="title"/>
          </p:nvPr>
        </p:nvSpPr>
        <p:spPr>
          <a:ln/>
        </p:spPr>
        <p:txBody>
          <a:bodyPr vert="horz" wrap="square" lIns="91440" tIns="45720" rIns="91440" bIns="45720" anchor="ctr" anchorCtr="0"/>
          <a:p>
            <a:pPr algn="l" eaLnBrk="1" hangingPunct="1"/>
            <a:r>
              <a:rPr lang="zh-CN" altLang="en-US" sz="3600" dirty="0">
                <a:solidFill>
                  <a:srgbClr val="CC0000"/>
                </a:solidFill>
                <a:latin typeface="+mj-lt"/>
                <a:ea typeface="+mj-ea"/>
                <a:cs typeface="+mj-cs"/>
              </a:rPr>
              <a:t>交互图</a:t>
            </a:r>
            <a:endParaRPr lang="zh-CN" altLang="en-US" sz="3600" dirty="0">
              <a:solidFill>
                <a:srgbClr val="CC0000"/>
              </a:solidFill>
              <a:latin typeface="+mj-lt"/>
              <a:ea typeface="+mj-ea"/>
              <a:cs typeface="+mj-cs"/>
            </a:endParaRPr>
          </a:p>
        </p:txBody>
      </p:sp>
      <p:sp>
        <p:nvSpPr>
          <p:cNvPr id="77827" name="Rectangle 3"/>
          <p:cNvSpPr>
            <a:spLocks noGrp="1"/>
          </p:cNvSpPr>
          <p:nvPr>
            <p:ph idx="1"/>
          </p:nvPr>
        </p:nvSpPr>
        <p:spPr>
          <a:xfrm>
            <a:off x="457200" y="1268413"/>
            <a:ext cx="8435975" cy="4857750"/>
          </a:xfrm>
          <a:ln/>
        </p:spPr>
        <p:txBody>
          <a:bodyPr vert="horz" wrap="square" lIns="91440" tIns="45720" rIns="91440" bIns="45720" anchor="t" anchorCtr="0"/>
          <a:p>
            <a:pPr eaLnBrk="1" hangingPunct="1"/>
            <a:r>
              <a:rPr lang="en-US" altLang="zh-CN" sz="2800" dirty="0">
                <a:latin typeface="楷体_GB2312" pitchFamily="49" charset="-122"/>
                <a:ea typeface="楷体_GB2312" pitchFamily="49" charset="-122"/>
              </a:rPr>
              <a:t>UML</a:t>
            </a:r>
            <a:r>
              <a:rPr lang="zh-CN" altLang="en-US" sz="2800" dirty="0">
                <a:latin typeface="楷体_GB2312" pitchFamily="49" charset="-122"/>
                <a:ea typeface="楷体_GB2312" pitchFamily="49" charset="-122"/>
              </a:rPr>
              <a:t>中有两种类型的交互图：顺序图和协作图。</a:t>
            </a:r>
            <a:endParaRPr lang="zh-CN" altLang="en-US" sz="2800" dirty="0">
              <a:latin typeface="楷体_GB2312" pitchFamily="49" charset="-122"/>
              <a:ea typeface="楷体_GB2312" pitchFamily="49" charset="-122"/>
            </a:endParaRPr>
          </a:p>
          <a:p>
            <a:pPr eaLnBrk="1" hangingPunct="1"/>
            <a:r>
              <a:rPr lang="zh-CN" altLang="en-US" sz="2800" dirty="0">
                <a:latin typeface="楷体_GB2312" pitchFamily="49" charset="-122"/>
                <a:ea typeface="楷体_GB2312" pitchFamily="49" charset="-122"/>
              </a:rPr>
              <a:t>顺序图描述对象之间的动态交互关系，着重表现对象间消息传递的时间顺序。顺序图中的符号如下</a:t>
            </a:r>
            <a:r>
              <a:rPr lang="en-US" altLang="zh-CN" sz="2800" dirty="0">
                <a:latin typeface="楷体_GB2312" pitchFamily="49" charset="-122"/>
                <a:ea typeface="楷体_GB2312" pitchFamily="49" charset="-122"/>
              </a:rPr>
              <a:t>:</a:t>
            </a:r>
            <a:r>
              <a:rPr lang="en-US" altLang="zh-CN" dirty="0">
                <a:ea typeface="宋体" panose="02010600030101010101" pitchFamily="2" charset="-122"/>
              </a:rPr>
              <a:t>  </a:t>
            </a:r>
            <a:r>
              <a:rPr lang="en-US" altLang="zh-CN" dirty="0">
                <a:latin typeface="楷体_GB2312" pitchFamily="49" charset="-122"/>
                <a:ea typeface="楷体_GB2312" pitchFamily="49" charset="-122"/>
              </a:rPr>
              <a:t> </a:t>
            </a:r>
            <a:endParaRPr lang="en-US" altLang="zh-CN" dirty="0">
              <a:latin typeface="楷体_GB2312" pitchFamily="49" charset="-122"/>
              <a:ea typeface="楷体_GB2312" pitchFamily="49" charset="-122"/>
            </a:endParaRPr>
          </a:p>
        </p:txBody>
      </p:sp>
      <p:pic>
        <p:nvPicPr>
          <p:cNvPr id="77828" name="Picture 4"/>
          <p:cNvPicPr>
            <a:picLocks noChangeAspect="1"/>
          </p:cNvPicPr>
          <p:nvPr/>
        </p:nvPicPr>
        <p:blipFill>
          <a:blip r:embed="rId1"/>
          <a:stretch>
            <a:fillRect/>
          </a:stretch>
        </p:blipFill>
        <p:spPr>
          <a:xfrm>
            <a:off x="2051050" y="2781300"/>
            <a:ext cx="6192838" cy="380365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a:xfrm>
            <a:off x="450850" y="260350"/>
            <a:ext cx="8329613" cy="792163"/>
          </a:xfrm>
          <a:ln/>
        </p:spPr>
        <p:txBody>
          <a:bodyPr vert="horz" wrap="square" lIns="91440" tIns="45720" rIns="91440" bIns="45720" anchor="ctr" anchorCtr="0"/>
          <a:p>
            <a:pPr algn="l"/>
            <a:r>
              <a:rPr lang="zh-CN" altLang="en-US" sz="3600" dirty="0">
                <a:solidFill>
                  <a:srgbClr val="CC0000"/>
                </a:solidFill>
                <a:latin typeface="+mj-lt"/>
                <a:ea typeface="+mj-ea"/>
                <a:cs typeface="+mj-cs"/>
              </a:rPr>
              <a:t>对象</a:t>
            </a:r>
            <a:endParaRPr lang="zh-CN" altLang="en-US" sz="3600" dirty="0">
              <a:solidFill>
                <a:srgbClr val="CC0000"/>
              </a:solidFill>
              <a:latin typeface="+mj-lt"/>
              <a:ea typeface="+mj-ea"/>
              <a:cs typeface="+mj-cs"/>
            </a:endParaRPr>
          </a:p>
        </p:txBody>
      </p:sp>
      <p:sp>
        <p:nvSpPr>
          <p:cNvPr id="7" name="Rectangle 3"/>
          <p:cNvSpPr txBox="1">
            <a:spLocks noChangeArrowheads="1"/>
          </p:cNvSpPr>
          <p:nvPr/>
        </p:nvSpPr>
        <p:spPr bwMode="auto">
          <a:xfrm>
            <a:off x="457200" y="1268413"/>
            <a:ext cx="8115300" cy="4857750"/>
          </a:xfrm>
          <a:prstGeom prst="rect">
            <a:avLst/>
          </a:prstGeom>
          <a:noFill/>
          <a:ln w="9525">
            <a:noFill/>
            <a:miter lim="800000"/>
          </a:ln>
        </p:spPr>
        <p:txBody>
          <a:bodyPr/>
          <a:lstStyle/>
          <a:p>
            <a:pPr marL="609600" marR="0" indent="-609600" defTabSz="914400" eaLnBrk="0" hangingPunct="0">
              <a:spcBef>
                <a:spcPct val="20000"/>
              </a:spcBef>
              <a:buClrTx/>
              <a:buSzTx/>
              <a:buFontTx/>
              <a:buChar char="•"/>
              <a:defRPr/>
            </a:pPr>
            <a:r>
              <a:rPr kumimoji="0" lang="zh-CN" altLang="en-US" sz="2800" b="1" kern="0" cap="none" spc="0" normalizeH="0" baseline="0" noProof="0" dirty="0">
                <a:latin typeface="+mn-lt"/>
                <a:ea typeface="宋体" panose="02010600030101010101" pitchFamily="2" charset="-122"/>
                <a:cs typeface="+mn-cs"/>
              </a:rPr>
              <a:t>可以将程序中的对象分为</a:t>
            </a:r>
            <a:r>
              <a:rPr kumimoji="0" lang="en-US" altLang="zh-CN" sz="2800" b="1" kern="0" cap="none" spc="0" normalizeH="0" baseline="0" noProof="0" dirty="0">
                <a:latin typeface="+mn-lt"/>
                <a:ea typeface="宋体" panose="02010600030101010101" pitchFamily="2" charset="-122"/>
                <a:cs typeface="+mn-cs"/>
              </a:rPr>
              <a:t>5</a:t>
            </a:r>
            <a:r>
              <a:rPr kumimoji="0" lang="zh-CN" altLang="en-US" sz="2800" b="1" kern="0" cap="none" spc="0" normalizeH="0" baseline="0" noProof="0" dirty="0">
                <a:latin typeface="+mn-lt"/>
                <a:ea typeface="宋体" panose="02010600030101010101" pitchFamily="2" charset="-122"/>
                <a:cs typeface="+mn-cs"/>
              </a:rPr>
              <a:t>类：</a:t>
            </a:r>
            <a:r>
              <a:rPr kumimoji="0" lang="zh-CN" altLang="en-US" sz="2800" b="1" kern="0" cap="none" spc="0" normalizeH="0" baseline="0" noProof="0" dirty="0">
                <a:solidFill>
                  <a:schemeClr val="accent2"/>
                </a:solidFill>
                <a:latin typeface="+mn-lt"/>
                <a:ea typeface="宋体" panose="02010600030101010101" pitchFamily="2" charset="-122"/>
                <a:cs typeface="+mn-cs"/>
              </a:rPr>
              <a:t>物理对象，角色，事件，交互，规格说明</a:t>
            </a:r>
            <a:r>
              <a:rPr kumimoji="0" lang="zh-CN" altLang="en-US" sz="2800" b="1" kern="0" cap="none" spc="0" normalizeH="0" baseline="0" noProof="0" dirty="0">
                <a:latin typeface="+mn-lt"/>
                <a:ea typeface="宋体" panose="02010600030101010101" pitchFamily="2" charset="-122"/>
                <a:cs typeface="+mn-cs"/>
              </a:rPr>
              <a:t>。</a:t>
            </a:r>
            <a:r>
              <a:rPr kumimoji="0" lang="zh-CN" altLang="en-US" sz="3200" b="1" kern="0" cap="none" spc="0" normalizeH="0" baseline="0" noProof="0" dirty="0">
                <a:latin typeface="+mn-lt"/>
                <a:ea typeface="宋体" panose="02010600030101010101" pitchFamily="2" charset="-122"/>
                <a:cs typeface="+mn-cs"/>
              </a:rPr>
              <a:t> </a:t>
            </a:r>
            <a:endParaRPr kumimoji="0" lang="zh-CN" altLang="en-US" sz="3200" b="1" kern="0" cap="none" spc="0" normalizeH="0" baseline="0" noProof="0" dirty="0">
              <a:latin typeface="+mn-lt"/>
              <a:ea typeface="宋体" panose="02010600030101010101" pitchFamily="2" charset="-122"/>
              <a:cs typeface="+mn-cs"/>
            </a:endParaRPr>
          </a:p>
          <a:p>
            <a:pPr marL="609600" marR="0" indent="-609600" defTabSz="914400" eaLnBrk="0" hangingPunct="0">
              <a:spcBef>
                <a:spcPct val="20000"/>
              </a:spcBef>
              <a:buClrTx/>
              <a:buSzTx/>
              <a:buFontTx/>
              <a:buAutoNum type="arabicParenBoth"/>
              <a:defRPr/>
            </a:pPr>
            <a:r>
              <a:rPr kumimoji="0" lang="zh-CN" altLang="en-US" sz="2400" b="1" kern="0" cap="none" spc="0" normalizeH="0" baseline="0" noProof="0" dirty="0">
                <a:latin typeface="楷体_GB2312" pitchFamily="49" charset="-122"/>
                <a:ea typeface="楷体_GB2312" pitchFamily="49" charset="-122"/>
                <a:cs typeface="+mn-cs"/>
              </a:rPr>
              <a:t>物理对象（</a:t>
            </a:r>
            <a:r>
              <a:rPr kumimoji="0" lang="en-US" altLang="zh-CN" sz="2400" b="1" kern="0" cap="none" spc="0" normalizeH="0" baseline="0" noProof="0" dirty="0">
                <a:latin typeface="楷体_GB2312" pitchFamily="49" charset="-122"/>
                <a:ea typeface="楷体_GB2312" pitchFamily="49" charset="-122"/>
                <a:cs typeface="+mn-cs"/>
              </a:rPr>
              <a:t>Physical Objects</a:t>
            </a:r>
            <a:r>
              <a:rPr kumimoji="0" lang="zh-CN" altLang="en-US" sz="2400" b="1" kern="0" cap="none" spc="0" normalizeH="0" baseline="0" noProof="0" dirty="0">
                <a:latin typeface="楷体_GB2312" pitchFamily="49" charset="-122"/>
                <a:ea typeface="楷体_GB2312" pitchFamily="49" charset="-122"/>
                <a:cs typeface="+mn-cs"/>
              </a:rPr>
              <a:t>）── 物理对象是最易识别的对象，通常可以在问题领域的描述中找到，它们的属性可以标识和测量。</a:t>
            </a:r>
            <a:endParaRPr kumimoji="0" lang="zh-CN" altLang="en-US" sz="2400" b="1" kern="0" cap="none" spc="0" normalizeH="0" baseline="0" noProof="0" dirty="0">
              <a:latin typeface="楷体_GB2312" pitchFamily="49" charset="-122"/>
              <a:ea typeface="楷体_GB2312" pitchFamily="49" charset="-122"/>
              <a:cs typeface="+mn-cs"/>
            </a:endParaRPr>
          </a:p>
          <a:p>
            <a:pPr marL="609600" marR="0" indent="-609600" defTabSz="914400" eaLnBrk="0" hangingPunct="0">
              <a:spcBef>
                <a:spcPct val="20000"/>
              </a:spcBef>
              <a:buClrTx/>
              <a:buSzTx/>
              <a:buFontTx/>
              <a:buNone/>
              <a:defRPr/>
            </a:pPr>
            <a:r>
              <a:rPr kumimoji="0" lang="zh-CN" altLang="en-US" sz="2400" b="1" kern="0" cap="none" spc="0" normalizeH="0" baseline="0" noProof="0" dirty="0">
                <a:latin typeface="楷体_GB2312" pitchFamily="49" charset="-122"/>
                <a:ea typeface="楷体_GB2312" pitchFamily="49" charset="-122"/>
                <a:cs typeface="+mn-cs"/>
              </a:rPr>
              <a:t>    例如，大学课程注册系统中的学生对象；一个网络管理系统中各种网络物理资源对象（如开关、</a:t>
            </a:r>
            <a:r>
              <a:rPr kumimoji="0" lang="en-US" altLang="zh-CN" sz="2400" b="1" kern="0" cap="none" spc="0" normalizeH="0" baseline="0" noProof="0" dirty="0">
                <a:latin typeface="楷体_GB2312" pitchFamily="49" charset="-122"/>
                <a:ea typeface="楷体_GB2312" pitchFamily="49" charset="-122"/>
                <a:cs typeface="+mn-cs"/>
              </a:rPr>
              <a:t>CPU</a:t>
            </a:r>
            <a:r>
              <a:rPr kumimoji="0" lang="zh-CN" altLang="en-US" sz="2400" b="1" kern="0" cap="none" spc="0" normalizeH="0" baseline="0" noProof="0" dirty="0">
                <a:latin typeface="楷体_GB2312" pitchFamily="49" charset="-122"/>
                <a:ea typeface="楷体_GB2312" pitchFamily="49" charset="-122"/>
                <a:cs typeface="+mn-cs"/>
              </a:rPr>
              <a:t>和打印机）都是物理对象。</a:t>
            </a:r>
            <a:endParaRPr kumimoji="0" lang="zh-CN" altLang="en-US" sz="2400" b="1" kern="0" cap="none" spc="0" normalizeH="0" baseline="0" noProof="0" dirty="0">
              <a:latin typeface="楷体_GB2312" pitchFamily="49" charset="-122"/>
              <a:ea typeface="楷体_GB2312" pitchFamily="49" charset="-122"/>
              <a:cs typeface="+mn-cs"/>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26" name="Object 3"/>
          <p:cNvGraphicFramePr/>
          <p:nvPr/>
        </p:nvGraphicFramePr>
        <p:xfrm>
          <a:off x="1908175" y="1916113"/>
          <a:ext cx="4968875" cy="2046287"/>
        </p:xfrm>
        <a:graphic>
          <a:graphicData uri="http://schemas.openxmlformats.org/presentationml/2006/ole">
            <mc:AlternateContent xmlns:mc="http://schemas.openxmlformats.org/markup-compatibility/2006">
              <mc:Choice xmlns:v="urn:schemas-microsoft-com:vml" Requires="v">
                <p:oleObj spid="_x0000_s3080" name="" r:id="rId1" imgW="3886200" imgH="1600200" progId="Imaging.Document">
                  <p:embed/>
                </p:oleObj>
              </mc:Choice>
              <mc:Fallback>
                <p:oleObj name="" r:id="rId1" imgW="3886200" imgH="1600200" progId="Imaging.Document">
                  <p:embed/>
                  <p:pic>
                    <p:nvPicPr>
                      <p:cNvPr id="0" name="图片 3079"/>
                      <p:cNvPicPr/>
                      <p:nvPr/>
                    </p:nvPicPr>
                    <p:blipFill>
                      <a:blip r:embed="rId2"/>
                      <a:stretch>
                        <a:fillRect/>
                      </a:stretch>
                    </p:blipFill>
                    <p:spPr>
                      <a:xfrm>
                        <a:off x="1908175" y="1916113"/>
                        <a:ext cx="4968875" cy="2046287"/>
                      </a:xfrm>
                      <a:prstGeom prst="rect">
                        <a:avLst/>
                      </a:prstGeom>
                      <a:noFill/>
                      <a:ln w="38100">
                        <a:noFill/>
                        <a:miter/>
                      </a:ln>
                    </p:spPr>
                  </p:pic>
                </p:oleObj>
              </mc:Fallback>
            </mc:AlternateContent>
          </a:graphicData>
        </a:graphic>
      </p:graphicFrame>
      <p:sp>
        <p:nvSpPr>
          <p:cNvPr id="1027" name="Text Box 4"/>
          <p:cNvSpPr txBox="1"/>
          <p:nvPr/>
        </p:nvSpPr>
        <p:spPr>
          <a:xfrm>
            <a:off x="3708400" y="4652963"/>
            <a:ext cx="1708150" cy="457200"/>
          </a:xfrm>
          <a:prstGeom prst="rect">
            <a:avLst/>
          </a:prstGeom>
          <a:noFill/>
          <a:ln w="9525">
            <a:noFill/>
          </a:ln>
        </p:spPr>
        <p:txBody>
          <a:bodyPr wrap="none">
            <a:spAutoFit/>
          </a:bodyPr>
          <a:p>
            <a:r>
              <a:rPr lang="zh-CN" altLang="en-US" sz="2400" dirty="0">
                <a:latin typeface="Times New Roman" panose="02020603050405020304" pitchFamily="18" charset="0"/>
              </a:rPr>
              <a:t>消息的类型</a:t>
            </a:r>
            <a:endParaRPr lang="zh-CN" altLang="en-US" sz="2400" dirty="0">
              <a:latin typeface="Times New Roman" panose="02020603050405020304" pitchFamily="18" charset="0"/>
            </a:endParaRPr>
          </a:p>
        </p:txBody>
      </p:sp>
      <p:sp>
        <p:nvSpPr>
          <p:cNvPr id="1028" name="Rectangle 5"/>
          <p:cNvSpPr/>
          <p:nvPr/>
        </p:nvSpPr>
        <p:spPr>
          <a:xfrm>
            <a:off x="450850" y="260350"/>
            <a:ext cx="8229600" cy="792163"/>
          </a:xfrm>
          <a:prstGeom prst="rect">
            <a:avLst/>
          </a:prstGeom>
          <a:noFill/>
          <a:ln w="9525">
            <a:noFill/>
          </a:ln>
        </p:spPr>
        <p:txBody>
          <a:bodyPr anchor="ctr" anchorCtr="0"/>
          <a:p>
            <a:r>
              <a:rPr lang="zh-CN" altLang="en-US" sz="3600" dirty="0">
                <a:solidFill>
                  <a:srgbClr val="CC0000"/>
                </a:solidFill>
                <a:latin typeface="Arial" panose="020B0604020202020204" pitchFamily="34" charset="0"/>
                <a:ea typeface="黑体" panose="02010609060101010101" pitchFamily="49" charset="-122"/>
              </a:rPr>
              <a:t>交互图</a:t>
            </a:r>
            <a:endParaRPr lang="zh-CN" altLang="en-US" sz="3600" dirty="0">
              <a:solidFill>
                <a:srgbClr val="CC0000"/>
              </a:solidFill>
              <a:latin typeface="Arial" panose="020B0604020202020204" pitchFamily="34" charset="0"/>
              <a:ea typeface="黑体" panose="02010609060101010101" pitchFamily="49"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2514" name="Rectangle 2"/>
          <p:cNvSpPr>
            <a:spLocks noGrp="1" noChangeArrowheads="1"/>
          </p:cNvSpPr>
          <p:nvPr>
            <p:ph idx="1"/>
          </p:nvPr>
        </p:nvSpPr>
        <p:spPr>
          <a:xfrm>
            <a:off x="468313" y="404813"/>
            <a:ext cx="8280400" cy="604837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en-US" altLang="zh-CN"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UML</a:t>
            </a:r>
            <a:r>
              <a:rPr kumimoji="0"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定义了三种消息</a:t>
            </a:r>
            <a:r>
              <a:rPr kumimoji="0" lang="en-US" altLang="zh-CN"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a:t>
            </a:r>
            <a:endParaRPr kumimoji="0" lang="en-US" altLang="zh-CN"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0" lang="en-US" altLang="zh-CN" sz="2800" b="0"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28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楷体_GB2312" pitchFamily="49" charset="-122"/>
                <a:ea typeface="楷体_GB2312" pitchFamily="49" charset="-122"/>
                <a:cs typeface="+mn-cs"/>
              </a:rPr>
              <a:t>简单消息</a:t>
            </a:r>
            <a:r>
              <a:rPr kumimoji="0"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：表示简单的控制流，它只是表示控制从一个对象传给另一个对象，而没有描述通信的任何细节。</a:t>
            </a:r>
            <a:endParaRPr kumimoji="0"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28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楷体_GB2312" pitchFamily="49" charset="-122"/>
                <a:ea typeface="楷体_GB2312" pitchFamily="49" charset="-122"/>
                <a:cs typeface="+mn-cs"/>
              </a:rPr>
              <a:t>同步消息</a:t>
            </a:r>
            <a:r>
              <a:rPr kumimoji="0"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：表示嵌套的控制流，操作的调用是一种典型的同步消息。调用者发出消息后必须等待消息返回，只有当处理消息的操作执行完毕后，调用者才可以继续执行自己的操作。</a:t>
            </a:r>
            <a:endParaRPr kumimoji="0"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28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楷体_GB2312" pitchFamily="49" charset="-122"/>
                <a:ea typeface="楷体_GB2312" pitchFamily="49" charset="-122"/>
                <a:cs typeface="+mn-cs"/>
              </a:rPr>
              <a:t>异步消息</a:t>
            </a:r>
            <a:r>
              <a:rPr kumimoji="0"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：表示异步控制流，发送者发出消息后不用等待消息处理完就可以继续执行自己的操作。异步消息主要用于描述实时系统中的并发行为。</a:t>
            </a:r>
            <a:endParaRPr kumimoji="0"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Tree>
  </p:cSld>
  <p:clrMapOvr>
    <a:masterClrMapping/>
  </p:clrMapOvr>
  <p:transition>
    <p:rand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033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smtClean="0">
                <a:ln>
                  <a:noFill/>
                </a:ln>
                <a:solidFill>
                  <a:srgbClr val="CC0000"/>
                </a:solidFill>
                <a:effectLst>
                  <a:outerShdw blurRad="38100" dist="38100" dir="2700000" algn="tl">
                    <a:srgbClr val="C0C0C0"/>
                  </a:outerShdw>
                </a:effectLst>
                <a:uLnTx/>
                <a:uFillTx/>
                <a:latin typeface="楷体_GB2312" pitchFamily="49" charset="-122"/>
                <a:ea typeface="楷体_GB2312" pitchFamily="49" charset="-122"/>
                <a:cs typeface="+mj-cs"/>
              </a:rPr>
              <a:t>取款用例的顺序图</a:t>
            </a:r>
            <a:endParaRPr kumimoji="0" lang="zh-CN" altLang="en-US" sz="3200" b="1" i="0" u="none" strike="noStrike" kern="0" cap="none" spc="0" normalizeH="0" baseline="0" noProof="0" smtClean="0">
              <a:ln>
                <a:noFill/>
              </a:ln>
              <a:solidFill>
                <a:srgbClr val="CC0000"/>
              </a:solidFill>
              <a:effectLst>
                <a:outerShdw blurRad="38100" dist="38100" dir="2700000" algn="tl">
                  <a:srgbClr val="C0C0C0"/>
                </a:outerShdw>
              </a:effectLst>
              <a:uLnTx/>
              <a:uFillTx/>
              <a:latin typeface="楷体_GB2312" pitchFamily="49" charset="-122"/>
              <a:ea typeface="楷体_GB2312" pitchFamily="49" charset="-122"/>
              <a:cs typeface="+mj-cs"/>
            </a:endParaRPr>
          </a:p>
        </p:txBody>
      </p:sp>
      <p:pic>
        <p:nvPicPr>
          <p:cNvPr id="79875" name="Picture 4"/>
          <p:cNvPicPr>
            <a:picLocks noChangeAspect="1"/>
          </p:cNvPicPr>
          <p:nvPr/>
        </p:nvPicPr>
        <p:blipFill>
          <a:blip r:embed="rId1"/>
          <a:stretch>
            <a:fillRect/>
          </a:stretch>
        </p:blipFill>
        <p:spPr>
          <a:xfrm>
            <a:off x="539750" y="1628775"/>
            <a:ext cx="8604250" cy="4287838"/>
          </a:xfrm>
          <a:prstGeom prst="rect">
            <a:avLst/>
          </a:prstGeom>
          <a:noFill/>
          <a:ln w="9525">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136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0" cap="none" spc="0" normalizeH="0" baseline="0" noProof="0" dirty="0" smtClean="0">
                <a:ln>
                  <a:noFill/>
                </a:ln>
                <a:solidFill>
                  <a:srgbClr val="CC0000"/>
                </a:solidFill>
                <a:effectLst>
                  <a:outerShdw blurRad="38100" dist="38100" dir="2700000" algn="tl">
                    <a:srgbClr val="C0C0C0"/>
                  </a:outerShdw>
                </a:effectLst>
                <a:uLnTx/>
                <a:uFillTx/>
                <a:latin typeface="楷体_GB2312" pitchFamily="49" charset="-122"/>
                <a:ea typeface="楷体_GB2312" pitchFamily="49" charset="-122"/>
                <a:cs typeface="+mj-cs"/>
              </a:rPr>
              <a:t>通信图</a:t>
            </a:r>
            <a:endParaRPr kumimoji="0" lang="zh-CN" altLang="en-US" sz="3600" b="1" i="0" u="none" strike="noStrike" kern="0" cap="none" spc="0" normalizeH="0" baseline="0" noProof="0" dirty="0" smtClean="0">
              <a:ln>
                <a:noFill/>
              </a:ln>
              <a:solidFill>
                <a:srgbClr val="CC0000"/>
              </a:solidFill>
              <a:effectLst>
                <a:outerShdw blurRad="38100" dist="38100" dir="2700000" algn="tl">
                  <a:srgbClr val="C0C0C0"/>
                </a:outerShdw>
              </a:effectLst>
              <a:uLnTx/>
              <a:uFillTx/>
              <a:latin typeface="楷体_GB2312" pitchFamily="49" charset="-122"/>
              <a:ea typeface="楷体_GB2312" pitchFamily="49" charset="-122"/>
              <a:cs typeface="+mj-cs"/>
            </a:endParaRPr>
          </a:p>
        </p:txBody>
      </p:sp>
      <p:sp>
        <p:nvSpPr>
          <p:cNvPr id="80899" name="Rectangle 3"/>
          <p:cNvSpPr>
            <a:spLocks noGrp="1"/>
          </p:cNvSpPr>
          <p:nvPr>
            <p:ph idx="1"/>
          </p:nvPr>
        </p:nvSpPr>
        <p:spPr>
          <a:ln/>
        </p:spPr>
        <p:txBody>
          <a:bodyPr vert="horz" wrap="square" lIns="91440" tIns="45720" rIns="91440" bIns="45720" anchor="t" anchorCtr="0"/>
          <a:p>
            <a:pPr eaLnBrk="1" hangingPunct="1"/>
            <a:r>
              <a:rPr lang="zh-CN" altLang="en-US" sz="2400" dirty="0">
                <a:highlight>
                  <a:srgbClr val="FFFF00"/>
                </a:highlight>
                <a:ea typeface="楷体_GB2312" pitchFamily="49" charset="-122"/>
              </a:rPr>
              <a:t>通信图是顺序图的一种变化形式</a:t>
            </a:r>
            <a:r>
              <a:rPr lang="zh-CN" altLang="en-US" sz="2400" dirty="0">
                <a:ea typeface="楷体_GB2312" pitchFamily="49" charset="-122"/>
              </a:rPr>
              <a:t>，用于描述相互协作的对象间的交互关系和链接关系。</a:t>
            </a:r>
            <a:r>
              <a:rPr lang="zh-CN" altLang="en-US" dirty="0">
                <a:ea typeface="宋体" panose="02010600030101010101" pitchFamily="2" charset="-122"/>
              </a:rPr>
              <a:t> </a:t>
            </a:r>
            <a:endParaRPr lang="zh-CN" altLang="en-US" dirty="0">
              <a:ea typeface="宋体" panose="02010600030101010101" pitchFamily="2" charset="-122"/>
            </a:endParaRPr>
          </a:p>
        </p:txBody>
      </p:sp>
      <p:pic>
        <p:nvPicPr>
          <p:cNvPr id="80900" name="Picture 4"/>
          <p:cNvPicPr>
            <a:picLocks noChangeAspect="1"/>
          </p:cNvPicPr>
          <p:nvPr/>
        </p:nvPicPr>
        <p:blipFill>
          <a:blip r:embed="rId1"/>
          <a:stretch>
            <a:fillRect/>
          </a:stretch>
        </p:blipFill>
        <p:spPr>
          <a:xfrm>
            <a:off x="755650" y="2276475"/>
            <a:ext cx="7777163" cy="3448050"/>
          </a:xfrm>
          <a:prstGeom prst="rect">
            <a:avLst/>
          </a:prstGeom>
          <a:noFill/>
          <a:ln w="9525">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3538" name="Rectangle 2"/>
          <p:cNvSpPr>
            <a:spLocks noGrp="1" noChangeArrowheads="1"/>
          </p:cNvSpPr>
          <p:nvPr>
            <p:ph idx="1"/>
          </p:nvPr>
        </p:nvSpPr>
        <p:spPr>
          <a:xfrm>
            <a:off x="468313" y="1268413"/>
            <a:ext cx="8280400" cy="5410200"/>
          </a:xfrm>
        </p:spPr>
        <p:txBody>
          <a:bodyPr vert="horz" wrap="square" lIns="91440" tIns="45720" rIns="91440" bIns="45720" numCol="1" anchor="t" anchorCtr="0" compatLnSpc="1"/>
          <a:lstStyle/>
          <a:p>
            <a:pPr marL="342900" marR="0" lvl="0" indent="-342900" algn="l" defTabSz="914400" rtl="0" eaLnBrk="1" fontAlgn="base" latinLnBrk="0" hangingPunct="1">
              <a:lnSpc>
                <a:spcPct val="110000"/>
              </a:lnSpc>
              <a:spcBef>
                <a:spcPct val="20000"/>
              </a:spcBef>
              <a:spcAft>
                <a:spcPct val="0"/>
              </a:spcAft>
              <a:buClrTx/>
              <a:buSzTx/>
              <a:buFontTx/>
              <a:buNone/>
              <a:defRPr/>
            </a:pPr>
            <a:r>
              <a:rPr kumimoji="0" lang="en-US" altLang="zh-CN" sz="2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宋体" panose="02010600030101010101" pitchFamily="2" charset="-122"/>
                <a:cs typeface="+mn-cs"/>
              </a:rPr>
              <a:t>  </a:t>
            </a:r>
            <a:r>
              <a:rPr kumimoji="0"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宋体" panose="02010600030101010101" pitchFamily="2" charset="-122"/>
                <a:cs typeface="+mn-cs"/>
              </a:rPr>
              <a:t>状态图描述一个特定对象的所有可能的状态以及引起状态转换的事件。大多数面向对象技术都用状态图表示单个对象在其生命期中的行为。一个状态图包括一系列状态、事件以及状态之间的转移。</a:t>
            </a:r>
            <a:endParaRPr kumimoji="0"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宋体" panose="02010600030101010101" pitchFamily="2" charset="-122"/>
              <a:cs typeface="+mn-cs"/>
            </a:endParaRPr>
          </a:p>
          <a:p>
            <a:pPr marL="342900" marR="0" lvl="0" indent="-342900" algn="l" defTabSz="914400" rtl="0" eaLnBrk="1" fontAlgn="base" latinLnBrk="0" hangingPunct="1">
              <a:lnSpc>
                <a:spcPct val="110000"/>
              </a:lnSpc>
              <a:spcBef>
                <a:spcPct val="20000"/>
              </a:spcBef>
              <a:spcAft>
                <a:spcPct val="0"/>
              </a:spcAft>
              <a:buClrTx/>
              <a:buSzTx/>
              <a:buFontTx/>
              <a:buNone/>
              <a:defRPr/>
            </a:pPr>
            <a:r>
              <a:rPr kumimoji="0" lang="en-US"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1.  </a:t>
            </a:r>
            <a:r>
              <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状态</a:t>
            </a:r>
            <a:endPar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10000"/>
              </a:lnSpc>
              <a:spcBef>
                <a:spcPct val="20000"/>
              </a:spcBef>
              <a:spcAft>
                <a:spcPct val="0"/>
              </a:spcAft>
              <a:buClrTx/>
              <a:buSzTx/>
              <a:buFontTx/>
              <a:buChar char="•"/>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所有对象都具有状态，状态是对象执行了一系列活动的结果。当某个事件发生后，对象的状态将发生变化。在状态图中定义的状态可能有：</a:t>
            </a:r>
            <a:r>
              <a:rPr kumimoji="0" lang="zh-CN" altLang="en-US" sz="24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n-cs"/>
              </a:rPr>
              <a:t>初态</a:t>
            </a:r>
            <a:r>
              <a:rPr kumimoji="0" lang="en-US"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a:t>
            </a:r>
            <a:r>
              <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初始状态</a:t>
            </a:r>
            <a:r>
              <a:rPr kumimoji="0" lang="en-US"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a:t>
            </a:r>
            <a:r>
              <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a:t>
            </a:r>
            <a:r>
              <a:rPr kumimoji="0" lang="zh-CN" altLang="en-US" sz="24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n-cs"/>
              </a:rPr>
              <a:t>终态</a:t>
            </a:r>
            <a:r>
              <a:rPr kumimoji="0" lang="en-US"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a:t>
            </a:r>
            <a:r>
              <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最终状态</a:t>
            </a:r>
            <a:r>
              <a:rPr kumimoji="0" lang="en-US"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a:t>
            </a:r>
            <a:r>
              <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a:t>
            </a:r>
            <a:r>
              <a:rPr kumimoji="0" lang="zh-CN" altLang="en-US" sz="24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n-cs"/>
              </a:rPr>
              <a:t>中间状态</a:t>
            </a:r>
            <a:r>
              <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和</a:t>
            </a:r>
            <a:r>
              <a:rPr kumimoji="0" lang="zh-CN" altLang="en-US" sz="24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n-cs"/>
              </a:rPr>
              <a:t>复合状态</a:t>
            </a:r>
            <a:r>
              <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a:t>
            </a:r>
            <a:endPar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10000"/>
              </a:lnSpc>
              <a:spcBef>
                <a:spcPct val="20000"/>
              </a:spcBef>
              <a:spcAft>
                <a:spcPct val="0"/>
              </a:spcAft>
              <a:buClrTx/>
              <a:buSzTx/>
              <a:buFontTx/>
              <a:buChar char="•"/>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在一张状态图中只能有</a:t>
            </a:r>
            <a:r>
              <a:rPr kumimoji="0" lang="zh-CN" altLang="en-US" sz="24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n-cs"/>
              </a:rPr>
              <a:t>一个初态</a:t>
            </a:r>
            <a:r>
              <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，而</a:t>
            </a:r>
            <a:r>
              <a:rPr kumimoji="0" lang="zh-CN" altLang="en-US" sz="24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n-cs"/>
              </a:rPr>
              <a:t>终态则可以有多个</a:t>
            </a:r>
            <a:r>
              <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a:t>
            </a:r>
            <a:endPar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193539" name="Rectangle 3"/>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rgbClr val="CC0000"/>
                </a:solidFill>
                <a:effectLst>
                  <a:outerShdw blurRad="38100" dist="38100" dir="2700000" algn="tl">
                    <a:srgbClr val="C0C0C0"/>
                  </a:outerShdw>
                </a:effectLst>
                <a:uLnTx/>
                <a:uFillTx/>
                <a:latin typeface="+mj-lt"/>
                <a:ea typeface="+mj-ea"/>
                <a:cs typeface="+mj-cs"/>
              </a:rPr>
              <a:t>状态图</a:t>
            </a:r>
            <a:endParaRPr kumimoji="0" lang="zh-CN" altLang="en-US" sz="3600" b="1" i="0" u="none" strike="noStrike" kern="0" cap="none" spc="0" normalizeH="0" baseline="0" noProof="0" smtClean="0">
              <a:ln>
                <a:noFill/>
              </a:ln>
              <a:solidFill>
                <a:srgbClr val="CC0000"/>
              </a:solidFill>
              <a:effectLst>
                <a:outerShdw blurRad="38100" dist="38100" dir="2700000" algn="tl">
                  <a:srgbClr val="C0C0C0"/>
                </a:outerShdw>
              </a:effectLst>
              <a:uLnTx/>
              <a:uFillTx/>
              <a:latin typeface="+mj-lt"/>
              <a:ea typeface="+mj-ea"/>
              <a:cs typeface="+mj-cs"/>
            </a:endParaRPr>
          </a:p>
        </p:txBody>
      </p:sp>
    </p:spTree>
  </p:cSld>
  <p:clrMapOvr>
    <a:masterClrMapping/>
  </p:clrMapOvr>
  <p:transition>
    <p:rand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050" name="Object 2"/>
          <p:cNvGraphicFramePr/>
          <p:nvPr/>
        </p:nvGraphicFramePr>
        <p:xfrm>
          <a:off x="366713" y="1700213"/>
          <a:ext cx="8777287" cy="2819400"/>
        </p:xfrm>
        <a:graphic>
          <a:graphicData uri="http://schemas.openxmlformats.org/presentationml/2006/ole">
            <mc:AlternateContent xmlns:mc="http://schemas.openxmlformats.org/markup-compatibility/2006">
              <mc:Choice xmlns:v="urn:schemas-microsoft-com:vml" Requires="v">
                <p:oleObj spid="_x0000_s3076" name="" r:id="rId1" imgW="5514975" imgH="1771650" progId="Paint.Picture">
                  <p:embed/>
                </p:oleObj>
              </mc:Choice>
              <mc:Fallback>
                <p:oleObj name="" r:id="rId1" imgW="5514975" imgH="1771650" progId="Paint.Picture">
                  <p:embed/>
                  <p:pic>
                    <p:nvPicPr>
                      <p:cNvPr id="0" name="图片 3075"/>
                      <p:cNvPicPr/>
                      <p:nvPr/>
                    </p:nvPicPr>
                    <p:blipFill>
                      <a:blip r:embed="rId2"/>
                      <a:stretch>
                        <a:fillRect/>
                      </a:stretch>
                    </p:blipFill>
                    <p:spPr>
                      <a:xfrm>
                        <a:off x="366713" y="1700213"/>
                        <a:ext cx="8777287" cy="2819400"/>
                      </a:xfrm>
                      <a:prstGeom prst="rect">
                        <a:avLst/>
                      </a:prstGeom>
                      <a:noFill/>
                      <a:ln w="38100">
                        <a:noFill/>
                        <a:miter/>
                      </a:ln>
                    </p:spPr>
                  </p:pic>
                </p:oleObj>
              </mc:Fallback>
            </mc:AlternateContent>
          </a:graphicData>
        </a:graphic>
      </p:graphicFrame>
      <p:sp>
        <p:nvSpPr>
          <p:cNvPr id="2051" name="Text Box 3"/>
          <p:cNvSpPr txBox="1"/>
          <p:nvPr/>
        </p:nvSpPr>
        <p:spPr>
          <a:xfrm>
            <a:off x="3059113" y="4848225"/>
            <a:ext cx="2622550" cy="457200"/>
          </a:xfrm>
          <a:prstGeom prst="rect">
            <a:avLst/>
          </a:prstGeom>
          <a:noFill/>
          <a:ln w="9525">
            <a:noFill/>
          </a:ln>
        </p:spPr>
        <p:txBody>
          <a:bodyPr wrap="none">
            <a:spAutoFit/>
          </a:bodyPr>
          <a:p>
            <a:r>
              <a:rPr lang="zh-CN" altLang="en-US" sz="2400" dirty="0">
                <a:latin typeface="Times New Roman" panose="02020603050405020304" pitchFamily="18" charset="0"/>
              </a:rPr>
              <a:t>支票对象的状态图</a:t>
            </a:r>
            <a:endParaRPr lang="zh-CN" altLang="en-US" sz="2400" dirty="0">
              <a:latin typeface="Times New Roman" panose="02020603050405020304" pitchFamily="18" charset="0"/>
            </a:endParaRPr>
          </a:p>
        </p:txBody>
      </p:sp>
      <p:sp>
        <p:nvSpPr>
          <p:cNvPr id="194564" name="Rectangle 4"/>
          <p:cNvSpPr>
            <a:spLocks noChangeArrowheads="1"/>
          </p:cNvSpPr>
          <p:nvPr/>
        </p:nvSpPr>
        <p:spPr bwMode="auto">
          <a:xfrm>
            <a:off x="450850" y="260350"/>
            <a:ext cx="8229600" cy="792163"/>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200" cap="none" spc="0" normalizeH="0" baseline="0" noProof="0">
                <a:ln>
                  <a:noFill/>
                </a:ln>
                <a:solidFill>
                  <a:srgbClr val="CC000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状态图</a:t>
            </a:r>
            <a:endParaRPr kumimoji="0" lang="zh-CN" altLang="en-US" sz="3600" b="1" i="0" u="none" strike="noStrike" kern="1200" cap="none" spc="0" normalizeH="0" baseline="0" noProof="0">
              <a:ln>
                <a:noFill/>
              </a:ln>
              <a:solidFill>
                <a:srgbClr val="CC000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5586" name="Rectangle 2"/>
          <p:cNvSpPr>
            <a:spLocks noGrp="1" noChangeArrowheads="1"/>
          </p:cNvSpPr>
          <p:nvPr>
            <p:ph idx="1"/>
          </p:nvPr>
        </p:nvSpPr>
        <p:spPr>
          <a:xfrm>
            <a:off x="560388" y="1412875"/>
            <a:ext cx="8332788" cy="2362200"/>
          </a:xfrm>
        </p:spPr>
        <p:txBody>
          <a:bodyPr vert="horz" wrap="square" lIns="91440" tIns="45720" rIns="91440" bIns="45720" numCol="1" anchor="t" anchorCtr="0" compatLnSpc="1"/>
          <a:lstStyle/>
          <a:p>
            <a:pPr marL="342900" marR="0" lvl="0" indent="-342900" algn="l" defTabSz="914400" rtl="0" eaLnBrk="1" fontAlgn="base" latinLnBrk="0" hangingPunct="1">
              <a:lnSpc>
                <a:spcPct val="115000"/>
              </a:lnSpc>
              <a:spcBef>
                <a:spcPct val="20000"/>
              </a:spcBef>
              <a:spcAft>
                <a:spcPct val="0"/>
              </a:spcAft>
              <a:buClrTx/>
              <a:buSzTx/>
              <a:buFontTx/>
              <a:buChar char="•"/>
              <a:defRPr/>
            </a:pPr>
            <a:r>
              <a:rPr kumimoji="0" lang="zh-CN" altLang="en-US" sz="28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n-cs"/>
              </a:rPr>
              <a:t>中间状态</a:t>
            </a:r>
            <a:r>
              <a:rPr kumimoji="0"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用</a:t>
            </a:r>
            <a:r>
              <a:rPr kumimoji="0" lang="zh-CN" altLang="en-US" sz="28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楷体_GB2312" pitchFamily="49" charset="-122"/>
                <a:ea typeface="楷体_GB2312" pitchFamily="49" charset="-122"/>
                <a:cs typeface="+mn-cs"/>
              </a:rPr>
              <a:t>圆角矩形</a:t>
            </a:r>
            <a:r>
              <a:rPr kumimoji="0"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表示，可能包含三个部分，第一部分为</a:t>
            </a:r>
            <a:r>
              <a:rPr kumimoji="0" lang="zh-CN" altLang="en-US" sz="28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n-cs"/>
              </a:rPr>
              <a:t>状态的名称</a:t>
            </a:r>
            <a:r>
              <a:rPr kumimoji="0"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；第二部分为</a:t>
            </a:r>
            <a:r>
              <a:rPr kumimoji="0" lang="zh-CN" altLang="en-US" sz="28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n-cs"/>
              </a:rPr>
              <a:t>状态变量的名字和值</a:t>
            </a:r>
            <a:r>
              <a:rPr kumimoji="0"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，这部分是可选的；第三部分是</a:t>
            </a:r>
            <a:r>
              <a:rPr kumimoji="0" lang="zh-CN" altLang="en-US" sz="28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n-cs"/>
              </a:rPr>
              <a:t>活动表</a:t>
            </a:r>
            <a:r>
              <a:rPr kumimoji="0"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，这部分也是可选的。</a:t>
            </a:r>
            <a:endParaRPr kumimoji="0" lang="zh-CN" altLang="en-US" sz="2800" b="1" i="0" u="none" strike="noStrike" kern="0" cap="none" spc="0" normalizeH="0" baseline="0" noProof="0" dirty="0" smtClean="0">
              <a:ln>
                <a:noFill/>
              </a:ln>
              <a:solidFill>
                <a:schemeClr val="tx1"/>
              </a:solidFill>
              <a:effectLst/>
              <a:uLnTx/>
              <a:uFillTx/>
              <a:latin typeface="+mn-lt"/>
              <a:ea typeface="楷体_GB2312" pitchFamily="49" charset="-122"/>
              <a:cs typeface="+mn-cs"/>
            </a:endParaRPr>
          </a:p>
        </p:txBody>
      </p:sp>
      <p:graphicFrame>
        <p:nvGraphicFramePr>
          <p:cNvPr id="3074" name="Object 3"/>
          <p:cNvGraphicFramePr/>
          <p:nvPr/>
        </p:nvGraphicFramePr>
        <p:xfrm>
          <a:off x="2627313" y="3500438"/>
          <a:ext cx="4572000" cy="2374900"/>
        </p:xfrm>
        <a:graphic>
          <a:graphicData uri="http://schemas.openxmlformats.org/presentationml/2006/ole">
            <mc:AlternateContent xmlns:mc="http://schemas.openxmlformats.org/markup-compatibility/2006">
              <mc:Choice xmlns:v="urn:schemas-microsoft-com:vml" Requires="v">
                <p:oleObj spid="_x0000_s3077" name="" r:id="rId1" imgW="3886200" imgH="2019300" progId="Imaging.Document">
                  <p:embed/>
                </p:oleObj>
              </mc:Choice>
              <mc:Fallback>
                <p:oleObj name="" r:id="rId1" imgW="3886200" imgH="2019300" progId="Imaging.Document">
                  <p:embed/>
                  <p:pic>
                    <p:nvPicPr>
                      <p:cNvPr id="0" name="图片 3076"/>
                      <p:cNvPicPr/>
                      <p:nvPr/>
                    </p:nvPicPr>
                    <p:blipFill>
                      <a:blip r:embed="rId2"/>
                      <a:stretch>
                        <a:fillRect/>
                      </a:stretch>
                    </p:blipFill>
                    <p:spPr>
                      <a:xfrm>
                        <a:off x="2627313" y="3500438"/>
                        <a:ext cx="4572000" cy="2374900"/>
                      </a:xfrm>
                      <a:prstGeom prst="rect">
                        <a:avLst/>
                      </a:prstGeom>
                      <a:noFill/>
                      <a:ln w="38100">
                        <a:noFill/>
                        <a:miter/>
                      </a:ln>
                    </p:spPr>
                  </p:pic>
                </p:oleObj>
              </mc:Fallback>
            </mc:AlternateContent>
          </a:graphicData>
        </a:graphic>
      </p:graphicFrame>
      <p:sp>
        <p:nvSpPr>
          <p:cNvPr id="3076" name="Text Box 4"/>
          <p:cNvSpPr txBox="1"/>
          <p:nvPr/>
        </p:nvSpPr>
        <p:spPr>
          <a:xfrm>
            <a:off x="4067175" y="6092825"/>
            <a:ext cx="1403350" cy="457200"/>
          </a:xfrm>
          <a:prstGeom prst="rect">
            <a:avLst/>
          </a:prstGeom>
          <a:noFill/>
          <a:ln w="9525">
            <a:noFill/>
          </a:ln>
        </p:spPr>
        <p:txBody>
          <a:bodyPr wrap="none">
            <a:spAutoFit/>
          </a:bodyPr>
          <a:p>
            <a:r>
              <a:rPr lang="zh-CN" altLang="en-US" sz="2400" dirty="0">
                <a:latin typeface="Times New Roman" panose="02020603050405020304" pitchFamily="18" charset="0"/>
              </a:rPr>
              <a:t>中间状态</a:t>
            </a:r>
            <a:endParaRPr lang="zh-CN" altLang="en-US" sz="2400" dirty="0">
              <a:latin typeface="Times New Roman" panose="02020603050405020304" pitchFamily="18" charset="0"/>
            </a:endParaRPr>
          </a:p>
        </p:txBody>
      </p:sp>
      <p:sp>
        <p:nvSpPr>
          <p:cNvPr id="195589" name="Rectangle 5"/>
          <p:cNvSpPr>
            <a:spLocks noChangeArrowheads="1"/>
          </p:cNvSpPr>
          <p:nvPr/>
        </p:nvSpPr>
        <p:spPr bwMode="auto">
          <a:xfrm>
            <a:off x="450850" y="260350"/>
            <a:ext cx="8229600" cy="792163"/>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200" cap="none" spc="0" normalizeH="0" baseline="0" noProof="0">
                <a:ln>
                  <a:noFill/>
                </a:ln>
                <a:solidFill>
                  <a:srgbClr val="CC000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状态图</a:t>
            </a:r>
            <a:endParaRPr kumimoji="0" lang="zh-CN" altLang="en-US" sz="3600" b="1" i="0" u="none" strike="noStrike" kern="1200" cap="none" spc="0" normalizeH="0" baseline="0" noProof="0">
              <a:ln>
                <a:noFill/>
              </a:ln>
              <a:solidFill>
                <a:srgbClr val="CC000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endParaRPr>
          </a:p>
        </p:txBody>
      </p:sp>
    </p:spTree>
  </p:cSld>
  <p:clrMapOvr>
    <a:masterClrMapping/>
  </p:clrMapOvr>
  <p:transition>
    <p:rand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Text Box 2"/>
          <p:cNvSpPr txBox="1"/>
          <p:nvPr/>
        </p:nvSpPr>
        <p:spPr>
          <a:xfrm>
            <a:off x="2555875" y="5734050"/>
            <a:ext cx="4676775" cy="457200"/>
          </a:xfrm>
          <a:prstGeom prst="rect">
            <a:avLst/>
          </a:prstGeom>
          <a:noFill/>
          <a:ln w="9525">
            <a:noFill/>
          </a:ln>
        </p:spPr>
        <p:txBody>
          <a:bodyPr wrap="none">
            <a:spAutoFit/>
          </a:bodyPr>
          <a:p>
            <a:r>
              <a:rPr lang="zh-CN" altLang="en-US" sz="2400" b="1" dirty="0">
                <a:latin typeface="Times New Roman" panose="02020603050405020304" pitchFamily="18" charset="0"/>
              </a:rPr>
              <a:t>电梯的状态图</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本状态图没有终点</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p:txBody>
      </p:sp>
      <p:pic>
        <p:nvPicPr>
          <p:cNvPr id="82947" name="Picture 5"/>
          <p:cNvPicPr>
            <a:picLocks noChangeAspect="1"/>
          </p:cNvPicPr>
          <p:nvPr/>
        </p:nvPicPr>
        <p:blipFill>
          <a:blip r:embed="rId1"/>
          <a:stretch>
            <a:fillRect/>
          </a:stretch>
        </p:blipFill>
        <p:spPr>
          <a:xfrm>
            <a:off x="1403350" y="1196975"/>
            <a:ext cx="6913563" cy="4341813"/>
          </a:xfrm>
          <a:prstGeom prst="rect">
            <a:avLst/>
          </a:prstGeom>
          <a:noFill/>
          <a:ln w="9525">
            <a:noFill/>
          </a:ln>
        </p:spPr>
      </p:pic>
      <p:sp>
        <p:nvSpPr>
          <p:cNvPr id="200710" name="Rectangle 6"/>
          <p:cNvSpPr>
            <a:spLocks noChangeArrowheads="1"/>
          </p:cNvSpPr>
          <p:nvPr/>
        </p:nvSpPr>
        <p:spPr bwMode="auto">
          <a:xfrm>
            <a:off x="450850" y="260350"/>
            <a:ext cx="8229600" cy="792163"/>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200" cap="none" spc="0" normalizeH="0" baseline="0" noProof="0">
                <a:ln>
                  <a:noFill/>
                </a:ln>
                <a:solidFill>
                  <a:srgbClr val="CC000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状态图</a:t>
            </a:r>
            <a:endParaRPr kumimoji="0" lang="zh-CN" altLang="en-US" sz="3600" b="1" i="0" u="none" strike="noStrike" kern="1200" cap="none" spc="0" normalizeH="0" baseline="0" noProof="0">
              <a:ln>
                <a:noFill/>
              </a:ln>
              <a:solidFill>
                <a:srgbClr val="CC000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endParaRPr>
          </a:p>
        </p:txBody>
      </p:sp>
    </p:spTree>
  </p:cSld>
  <p:clrMapOvr>
    <a:masterClrMapping/>
  </p:clrMapOvr>
  <p:transition>
    <p:rand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098" name="Object 2"/>
          <p:cNvGraphicFramePr/>
          <p:nvPr/>
        </p:nvGraphicFramePr>
        <p:xfrm>
          <a:off x="914400" y="1524000"/>
          <a:ext cx="7467600" cy="4478338"/>
        </p:xfrm>
        <a:graphic>
          <a:graphicData uri="http://schemas.openxmlformats.org/presentationml/2006/ole">
            <mc:AlternateContent xmlns:mc="http://schemas.openxmlformats.org/markup-compatibility/2006">
              <mc:Choice xmlns:v="urn:schemas-microsoft-com:vml" Requires="v">
                <p:oleObj spid="_x0000_s3078" name="" r:id="rId1" imgW="6115050" imgH="3667125" progId="Paint.Picture">
                  <p:embed/>
                </p:oleObj>
              </mc:Choice>
              <mc:Fallback>
                <p:oleObj name="" r:id="rId1" imgW="6115050" imgH="3667125" progId="Paint.Picture">
                  <p:embed/>
                  <p:pic>
                    <p:nvPicPr>
                      <p:cNvPr id="0" name="图片 3077"/>
                      <p:cNvPicPr/>
                      <p:nvPr/>
                    </p:nvPicPr>
                    <p:blipFill>
                      <a:blip r:embed="rId2"/>
                      <a:stretch>
                        <a:fillRect/>
                      </a:stretch>
                    </p:blipFill>
                    <p:spPr>
                      <a:xfrm>
                        <a:off x="914400" y="1524000"/>
                        <a:ext cx="7467600" cy="4478338"/>
                      </a:xfrm>
                      <a:prstGeom prst="rect">
                        <a:avLst/>
                      </a:prstGeom>
                      <a:noFill/>
                      <a:ln w="38100">
                        <a:noFill/>
                        <a:miter/>
                      </a:ln>
                    </p:spPr>
                  </p:pic>
                </p:oleObj>
              </mc:Fallback>
            </mc:AlternateContent>
          </a:graphicData>
        </a:graphic>
      </p:graphicFrame>
      <p:sp>
        <p:nvSpPr>
          <p:cNvPr id="203779" name="Text Box 3"/>
          <p:cNvSpPr txBox="1">
            <a:spLocks noChangeArrowheads="1"/>
          </p:cNvSpPr>
          <p:nvPr/>
        </p:nvSpPr>
        <p:spPr bwMode="auto">
          <a:xfrm>
            <a:off x="457200" y="381000"/>
            <a:ext cx="8305800" cy="946150"/>
          </a:xfrm>
          <a:prstGeom prst="rect">
            <a:avLst/>
          </a:prstGeom>
          <a:noFill/>
          <a:ln w="12700" cap="sq">
            <a:noFill/>
            <a:miter lim="800000"/>
            <a:headEnd type="none" w="sm" len="sm"/>
            <a:tailEnd type="none" w="med" len="lg"/>
          </a:ln>
          <a:effectLst/>
        </p:spPr>
        <p:txBody>
          <a:bodyPr>
            <a:spAutoFit/>
          </a:bodyPr>
          <a:lstStyle/>
          <a:p>
            <a:pPr marR="0" defTabSz="914400">
              <a:spcBef>
                <a:spcPct val="50000"/>
              </a:spcBef>
              <a:buClrTx/>
              <a:buSzTx/>
              <a:buFontTx/>
              <a:buNone/>
              <a:defRPr/>
            </a:pPr>
            <a:r>
              <a:rPr kumimoji="1" lang="zh-CN" altLang="en-US" sz="2800" b="1"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例</a:t>
            </a:r>
            <a:r>
              <a:rPr kumimoji="1" lang="en-US" altLang="zh-CN" sz="2800" b="1"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a:t>
            </a:r>
            <a:r>
              <a:rPr kumimoji="1" lang="zh-CN" altLang="en-US" sz="2800" b="1"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带有事件说明的状态转换的例子</a:t>
            </a:r>
            <a:r>
              <a:rPr kumimoji="1" lang="en-US" altLang="zh-CN" sz="2800" b="1"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a:t>
            </a:r>
            <a:r>
              <a:rPr kumimoji="1" lang="zh-CN" altLang="en-US" sz="2800" b="1"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在上楼及下楼事件中增加参数</a:t>
            </a:r>
            <a:r>
              <a:rPr kumimoji="1" lang="en-US" altLang="zh-CN" sz="2800" b="1"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floor.</a:t>
            </a:r>
            <a:endParaRPr kumimoji="1" lang="en-US" altLang="zh-CN" sz="2800" b="1"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endParaRPr>
          </a:p>
        </p:txBody>
      </p:sp>
      <p:sp>
        <p:nvSpPr>
          <p:cNvPr id="4100" name="Text Box 4"/>
          <p:cNvSpPr txBox="1"/>
          <p:nvPr/>
        </p:nvSpPr>
        <p:spPr>
          <a:xfrm>
            <a:off x="1763713" y="6165850"/>
            <a:ext cx="5761037" cy="457200"/>
          </a:xfrm>
          <a:prstGeom prst="rect">
            <a:avLst/>
          </a:prstGeom>
          <a:noFill/>
          <a:ln w="12700">
            <a:noFill/>
          </a:ln>
        </p:spPr>
        <p:txBody>
          <a:bodyPr>
            <a:spAutoFit/>
          </a:bodyPr>
          <a:p>
            <a:pPr algn="ctr">
              <a:spcBef>
                <a:spcPct val="50000"/>
              </a:spcBef>
            </a:pPr>
            <a:r>
              <a:rPr lang="zh-CN" altLang="en-US" sz="2400" b="1" dirty="0">
                <a:latin typeface="Times New Roman" panose="02020603050405020304" pitchFamily="18" charset="0"/>
              </a:rPr>
              <a:t>带有事件说明的状态转换</a:t>
            </a:r>
            <a:endParaRPr lang="zh-CN" altLang="en-US" sz="2400" b="1" dirty="0">
              <a:latin typeface="Times New Roman" panose="02020603050405020304"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122" name="Object 2"/>
          <p:cNvGraphicFramePr/>
          <p:nvPr/>
        </p:nvGraphicFramePr>
        <p:xfrm>
          <a:off x="990600" y="1341438"/>
          <a:ext cx="7543800" cy="4522787"/>
        </p:xfrm>
        <a:graphic>
          <a:graphicData uri="http://schemas.openxmlformats.org/presentationml/2006/ole">
            <mc:AlternateContent xmlns:mc="http://schemas.openxmlformats.org/markup-compatibility/2006">
              <mc:Choice xmlns:v="urn:schemas-microsoft-com:vml" Requires="v">
                <p:oleObj spid="_x0000_s3079" name="" r:id="rId1" imgW="6134100" imgH="3676650" progId="Paint.Picture">
                  <p:embed/>
                </p:oleObj>
              </mc:Choice>
              <mc:Fallback>
                <p:oleObj name="" r:id="rId1" imgW="6134100" imgH="3676650" progId="Paint.Picture">
                  <p:embed/>
                  <p:pic>
                    <p:nvPicPr>
                      <p:cNvPr id="0" name="图片 3078"/>
                      <p:cNvPicPr/>
                      <p:nvPr/>
                    </p:nvPicPr>
                    <p:blipFill>
                      <a:blip r:embed="rId2"/>
                      <a:stretch>
                        <a:fillRect/>
                      </a:stretch>
                    </p:blipFill>
                    <p:spPr>
                      <a:xfrm>
                        <a:off x="990600" y="1341438"/>
                        <a:ext cx="7543800" cy="4522787"/>
                      </a:xfrm>
                      <a:prstGeom prst="rect">
                        <a:avLst/>
                      </a:prstGeom>
                      <a:noFill/>
                      <a:ln w="38100">
                        <a:noFill/>
                        <a:miter/>
                      </a:ln>
                    </p:spPr>
                  </p:pic>
                </p:oleObj>
              </mc:Fallback>
            </mc:AlternateContent>
          </a:graphicData>
        </a:graphic>
      </p:graphicFrame>
      <p:sp>
        <p:nvSpPr>
          <p:cNvPr id="204803" name="Text Box 3"/>
          <p:cNvSpPr txBox="1">
            <a:spLocks noChangeArrowheads="1"/>
          </p:cNvSpPr>
          <p:nvPr/>
        </p:nvSpPr>
        <p:spPr bwMode="auto">
          <a:xfrm>
            <a:off x="381000" y="381000"/>
            <a:ext cx="8153400" cy="1187450"/>
          </a:xfrm>
          <a:prstGeom prst="rect">
            <a:avLst/>
          </a:prstGeom>
          <a:noFill/>
          <a:ln w="12700" cap="sq">
            <a:noFill/>
            <a:miter lim="800000"/>
            <a:headEnd type="none" w="sm" len="sm"/>
            <a:tailEnd type="none" w="med" len="lg"/>
          </a:ln>
          <a:effectLst/>
        </p:spPr>
        <p:txBody>
          <a:bodyPr>
            <a:spAutoFit/>
          </a:bodyPr>
          <a:lstStyle/>
          <a:p>
            <a:pPr marR="0" defTabSz="914400">
              <a:spcBef>
                <a:spcPct val="50000"/>
              </a:spcBef>
              <a:buClrTx/>
              <a:buSzTx/>
              <a:buFontTx/>
              <a:buNone/>
              <a:defRPr/>
            </a:pPr>
            <a:r>
              <a:rPr kumimoji="1" lang="zh-CN" altLang="en-US" sz="2400" b="1"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在</a:t>
            </a:r>
            <a:r>
              <a:rPr kumimoji="1" lang="zh-CN" altLang="en-US" sz="2400" b="1" kern="1200" cap="none" spc="0" normalizeH="0" baseline="0" noProof="0">
                <a:effectLst>
                  <a:outerShdw blurRad="38100" dist="38100" dir="2700000" algn="tl">
                    <a:srgbClr val="C0C0C0"/>
                  </a:outerShdw>
                </a:effectLst>
                <a:latin typeface="Times New Roman" panose="02020603050405020304"/>
                <a:ea typeface="楷体_GB2312" pitchFamily="49" charset="-122"/>
                <a:cs typeface="+mn-cs"/>
              </a:rPr>
              <a:t>“</a:t>
            </a:r>
            <a:r>
              <a:rPr kumimoji="1" lang="zh-CN" altLang="en-US" sz="2400" b="1"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空闲</a:t>
            </a:r>
            <a:r>
              <a:rPr kumimoji="1" lang="zh-CN" altLang="en-US" sz="2400" b="1" kern="1200" cap="none" spc="0" normalizeH="0" baseline="0" noProof="0">
                <a:effectLst>
                  <a:outerShdw blurRad="38100" dist="38100" dir="2700000" algn="tl">
                    <a:srgbClr val="C0C0C0"/>
                  </a:outerShdw>
                </a:effectLst>
                <a:latin typeface="Times New Roman" panose="02020603050405020304"/>
                <a:ea typeface="楷体_GB2312" pitchFamily="49" charset="-122"/>
                <a:cs typeface="+mn-cs"/>
              </a:rPr>
              <a:t>”</a:t>
            </a:r>
            <a:r>
              <a:rPr kumimoji="1" lang="zh-CN" altLang="en-US" sz="2400" b="1"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状态</a:t>
            </a:r>
            <a:r>
              <a:rPr kumimoji="1" lang="en-US" altLang="zh-CN" sz="2400" b="1"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a:t>
            </a:r>
            <a:r>
              <a:rPr kumimoji="1" lang="zh-CN" altLang="en-US" sz="2400" b="1"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将属性</a:t>
            </a:r>
            <a:r>
              <a:rPr kumimoji="1" lang="en-US" altLang="zh-CN" sz="2400" b="1"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timer</a:t>
            </a:r>
            <a:r>
              <a:rPr kumimoji="1" lang="zh-CN" altLang="en-US" sz="2400" b="1"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的值置</a:t>
            </a:r>
            <a:r>
              <a:rPr kumimoji="1" lang="en-US" altLang="zh-CN" sz="2400" b="1"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0,</a:t>
            </a:r>
            <a:r>
              <a:rPr kumimoji="1" lang="zh-CN" altLang="en-US" sz="2400" b="1"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然后连续递增</a:t>
            </a:r>
            <a:r>
              <a:rPr kumimoji="1" lang="en-US" altLang="zh-CN" sz="2400" b="1"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timer</a:t>
            </a:r>
            <a:r>
              <a:rPr kumimoji="1" lang="zh-CN" altLang="en-US" sz="2400" b="1"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的值</a:t>
            </a:r>
            <a:r>
              <a:rPr kumimoji="1" lang="en-US" altLang="zh-CN" sz="2400" b="1"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a:t>
            </a:r>
            <a:r>
              <a:rPr kumimoji="1" lang="zh-CN" altLang="en-US" sz="2400" b="1"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直到</a:t>
            </a:r>
            <a:r>
              <a:rPr kumimoji="1" lang="zh-CN" altLang="en-US" sz="2400" b="1" kern="1200" cap="none" spc="0" normalizeH="0" baseline="0" noProof="0">
                <a:effectLst>
                  <a:outerShdw blurRad="38100" dist="38100" dir="2700000" algn="tl">
                    <a:srgbClr val="C0C0C0"/>
                  </a:outerShdw>
                </a:effectLst>
                <a:latin typeface="Times New Roman" panose="02020603050405020304"/>
                <a:ea typeface="楷体_GB2312" pitchFamily="49" charset="-122"/>
                <a:cs typeface="+mn-cs"/>
              </a:rPr>
              <a:t>“</a:t>
            </a:r>
            <a:r>
              <a:rPr kumimoji="1" lang="zh-CN" altLang="en-US" sz="2400" b="1"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上楼</a:t>
            </a:r>
            <a:r>
              <a:rPr kumimoji="1" lang="zh-CN" altLang="en-US" sz="2400" b="1" kern="1200" cap="none" spc="0" normalizeH="0" baseline="0" noProof="0">
                <a:effectLst>
                  <a:outerShdw blurRad="38100" dist="38100" dir="2700000" algn="tl">
                    <a:srgbClr val="C0C0C0"/>
                  </a:outerShdw>
                </a:effectLst>
                <a:latin typeface="Times New Roman" panose="02020603050405020304"/>
                <a:ea typeface="楷体_GB2312" pitchFamily="49" charset="-122"/>
                <a:cs typeface="+mn-cs"/>
              </a:rPr>
              <a:t>”</a:t>
            </a:r>
            <a:r>
              <a:rPr kumimoji="1" lang="zh-CN" altLang="en-US" sz="2400" b="1"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或</a:t>
            </a:r>
            <a:r>
              <a:rPr kumimoji="1" lang="zh-CN" altLang="en-US" sz="2400" b="1" kern="1200" cap="none" spc="0" normalizeH="0" baseline="0" noProof="0">
                <a:effectLst>
                  <a:outerShdw blurRad="38100" dist="38100" dir="2700000" algn="tl">
                    <a:srgbClr val="C0C0C0"/>
                  </a:outerShdw>
                </a:effectLst>
                <a:latin typeface="Times New Roman" panose="02020603050405020304"/>
                <a:ea typeface="楷体_GB2312" pitchFamily="49" charset="-122"/>
                <a:cs typeface="+mn-cs"/>
              </a:rPr>
              <a:t>“</a:t>
            </a:r>
            <a:r>
              <a:rPr kumimoji="1" lang="zh-CN" altLang="en-US" sz="2400" b="1"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下楼</a:t>
            </a:r>
            <a:r>
              <a:rPr kumimoji="1" lang="zh-CN" altLang="en-US" sz="2400" b="1" kern="1200" cap="none" spc="0" normalizeH="0" baseline="0" noProof="0">
                <a:effectLst>
                  <a:outerShdw blurRad="38100" dist="38100" dir="2700000" algn="tl">
                    <a:srgbClr val="C0C0C0"/>
                  </a:outerShdw>
                </a:effectLst>
                <a:latin typeface="Times New Roman" panose="02020603050405020304"/>
                <a:ea typeface="楷体_GB2312" pitchFamily="49" charset="-122"/>
                <a:cs typeface="+mn-cs"/>
              </a:rPr>
              <a:t>”</a:t>
            </a:r>
            <a:r>
              <a:rPr kumimoji="1" lang="zh-CN" altLang="en-US" sz="2400" b="1"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事件发生</a:t>
            </a:r>
            <a:r>
              <a:rPr kumimoji="1" lang="en-US" altLang="zh-CN" sz="2400" b="1"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a:t>
            </a:r>
            <a:r>
              <a:rPr kumimoji="1" lang="zh-CN" altLang="en-US" sz="2400" b="1"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或守卫条件</a:t>
            </a:r>
            <a:r>
              <a:rPr kumimoji="1" lang="zh-CN" altLang="en-US" sz="2400" b="1" kern="1200" cap="none" spc="0" normalizeH="0" baseline="0" noProof="0">
                <a:effectLst>
                  <a:outerShdw blurRad="38100" dist="38100" dir="2700000" algn="tl">
                    <a:srgbClr val="C0C0C0"/>
                  </a:outerShdw>
                </a:effectLst>
                <a:latin typeface="Times New Roman" panose="02020603050405020304"/>
                <a:ea typeface="楷体_GB2312" pitchFamily="49" charset="-122"/>
                <a:cs typeface="+mn-cs"/>
              </a:rPr>
              <a:t>“</a:t>
            </a:r>
            <a:r>
              <a:rPr kumimoji="1" lang="en-US" altLang="zh-CN" sz="2400" b="1"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timer=</a:t>
            </a:r>
            <a:r>
              <a:rPr kumimoji="1" lang="zh-CN" altLang="en-US" sz="2400" b="1"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超时值</a:t>
            </a:r>
            <a:r>
              <a:rPr kumimoji="1" lang="zh-CN" altLang="en-US" sz="2400" b="1" kern="1200" cap="none" spc="0" normalizeH="0" baseline="0" noProof="0">
                <a:effectLst>
                  <a:outerShdw blurRad="38100" dist="38100" dir="2700000" algn="tl">
                    <a:srgbClr val="C0C0C0"/>
                  </a:outerShdw>
                </a:effectLst>
                <a:latin typeface="Times New Roman" panose="02020603050405020304"/>
                <a:ea typeface="楷体_GB2312" pitchFamily="49" charset="-122"/>
                <a:cs typeface="+mn-cs"/>
              </a:rPr>
              <a:t>”</a:t>
            </a:r>
            <a:r>
              <a:rPr kumimoji="1" lang="zh-CN" altLang="en-US" sz="2400" b="1"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a:t>
            </a:r>
            <a:endParaRPr kumimoji="1" lang="zh-CN" altLang="en-US" sz="2400" b="1"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endParaRPr>
          </a:p>
        </p:txBody>
      </p:sp>
      <p:sp>
        <p:nvSpPr>
          <p:cNvPr id="5124" name="Text Box 4"/>
          <p:cNvSpPr txBox="1"/>
          <p:nvPr/>
        </p:nvSpPr>
        <p:spPr>
          <a:xfrm>
            <a:off x="1763713" y="5948363"/>
            <a:ext cx="5761037" cy="457200"/>
          </a:xfrm>
          <a:prstGeom prst="rect">
            <a:avLst/>
          </a:prstGeom>
          <a:noFill/>
          <a:ln w="12700">
            <a:noFill/>
          </a:ln>
        </p:spPr>
        <p:txBody>
          <a:bodyPr>
            <a:spAutoFit/>
          </a:bodyPr>
          <a:p>
            <a:pPr algn="ctr">
              <a:spcBef>
                <a:spcPct val="50000"/>
              </a:spcBef>
            </a:pPr>
            <a:r>
              <a:rPr lang="zh-CN" altLang="en-US" sz="2400" b="1" dirty="0">
                <a:latin typeface="Times New Roman" panose="02020603050405020304" pitchFamily="18" charset="0"/>
              </a:rPr>
              <a:t>加上属性的状态转换</a:t>
            </a:r>
            <a:endParaRPr lang="zh-CN" altLang="en-US" sz="2400" b="1" dirty="0">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title"/>
          </p:nvPr>
        </p:nvSpPr>
        <p:spPr>
          <a:ln/>
        </p:spPr>
        <p:txBody>
          <a:bodyPr vert="horz" wrap="square" lIns="91440" tIns="45720" rIns="91440" bIns="45720" anchor="ctr" anchorCtr="0"/>
          <a:p>
            <a:pPr algn="l"/>
            <a:r>
              <a:rPr lang="zh-CN" altLang="en-US" sz="3600" dirty="0">
                <a:solidFill>
                  <a:srgbClr val="CC0000"/>
                </a:solidFill>
                <a:latin typeface="+mj-lt"/>
                <a:ea typeface="+mj-ea"/>
                <a:cs typeface="+mj-cs"/>
              </a:rPr>
              <a:t>对象</a:t>
            </a:r>
            <a:endParaRPr lang="zh-CN" altLang="en-US" sz="3600" dirty="0">
              <a:solidFill>
                <a:srgbClr val="CC0000"/>
              </a:solidFill>
              <a:latin typeface="+mj-lt"/>
              <a:ea typeface="+mj-ea"/>
              <a:cs typeface="+mj-cs"/>
            </a:endParaRPr>
          </a:p>
        </p:txBody>
      </p:sp>
      <p:sp>
        <p:nvSpPr>
          <p:cNvPr id="7" name="Rectangle 3"/>
          <p:cNvSpPr txBox="1">
            <a:spLocks noChangeArrowheads="1"/>
          </p:cNvSpPr>
          <p:nvPr/>
        </p:nvSpPr>
        <p:spPr bwMode="auto">
          <a:xfrm>
            <a:off x="457200" y="1268413"/>
            <a:ext cx="8229600" cy="4857750"/>
          </a:xfrm>
          <a:prstGeom prst="rect">
            <a:avLst/>
          </a:prstGeom>
          <a:noFill/>
          <a:ln w="9525">
            <a:noFill/>
            <a:miter lim="800000"/>
          </a:ln>
        </p:spPr>
        <p:txBody>
          <a:bodyPr/>
          <a:lstStyle/>
          <a:p>
            <a:pPr marL="342900" marR="0" indent="-342900" defTabSz="914400" eaLnBrk="0" hangingPunct="0">
              <a:spcBef>
                <a:spcPct val="20000"/>
              </a:spcBef>
              <a:buClrTx/>
              <a:buSzTx/>
              <a:buFontTx/>
              <a:buNone/>
              <a:defRPr/>
            </a:pPr>
            <a:r>
              <a:rPr kumimoji="0" lang="en-US" altLang="zh-CN" sz="3200" b="1" kern="0" cap="none" spc="0" normalizeH="0" baseline="0" noProof="0">
                <a:latin typeface="+mn-lt"/>
                <a:ea typeface="宋体" panose="02010600030101010101" pitchFamily="2" charset="-122"/>
                <a:cs typeface="+mn-cs"/>
              </a:rPr>
              <a:t>(2) </a:t>
            </a:r>
            <a:r>
              <a:rPr kumimoji="0" lang="zh-CN" altLang="en-US" sz="3200" b="1" kern="0" cap="none" spc="0" normalizeH="0" baseline="0" noProof="0">
                <a:latin typeface="+mn-lt"/>
                <a:ea typeface="宋体" panose="02010600030101010101" pitchFamily="2" charset="-122"/>
                <a:cs typeface="+mn-cs"/>
              </a:rPr>
              <a:t>角色（</a:t>
            </a:r>
            <a:r>
              <a:rPr kumimoji="0" lang="en-US" altLang="zh-CN" sz="3200" b="1" kern="0" cap="none" spc="0" normalizeH="0" baseline="0" noProof="0">
                <a:latin typeface="+mn-lt"/>
                <a:ea typeface="宋体" panose="02010600030101010101" pitchFamily="2" charset="-122"/>
                <a:cs typeface="+mn-cs"/>
              </a:rPr>
              <a:t>Roles</a:t>
            </a:r>
            <a:r>
              <a:rPr kumimoji="0" lang="zh-CN" altLang="en-US" sz="3200" b="1" kern="0" cap="none" spc="0" normalizeH="0" baseline="0" noProof="0">
                <a:latin typeface="+mn-lt"/>
                <a:ea typeface="宋体" panose="02010600030101010101" pitchFamily="2" charset="-122"/>
                <a:cs typeface="+mn-cs"/>
              </a:rPr>
              <a:t>）── 一个实体的角色也可以抽象成一个单独的对象。角色对象的操作是由角色提供的技能。</a:t>
            </a:r>
            <a:endParaRPr kumimoji="0" lang="zh-CN" altLang="en-US" sz="3200" b="1" kern="0" cap="none" spc="0" normalizeH="0" baseline="0" noProof="0">
              <a:latin typeface="+mn-lt"/>
              <a:ea typeface="宋体" panose="02010600030101010101" pitchFamily="2" charset="-122"/>
              <a:cs typeface="+mn-cs"/>
            </a:endParaRPr>
          </a:p>
          <a:p>
            <a:pPr marL="342900" marR="0" indent="-342900" defTabSz="914400" eaLnBrk="0" hangingPunct="0">
              <a:spcBef>
                <a:spcPct val="20000"/>
              </a:spcBef>
              <a:buClrTx/>
              <a:buSzTx/>
              <a:buFontTx/>
              <a:buChar char="•"/>
              <a:defRPr/>
            </a:pPr>
            <a:r>
              <a:rPr kumimoji="0" lang="zh-CN" altLang="en-US" sz="2400" b="1" kern="0" cap="none" spc="0" normalizeH="0" baseline="0" noProof="0">
                <a:latin typeface="楷体_GB2312" pitchFamily="49" charset="-122"/>
                <a:ea typeface="楷体_GB2312" pitchFamily="49" charset="-122"/>
                <a:cs typeface="+mn-cs"/>
              </a:rPr>
              <a:t>例如，一个面向对象系统中通常有</a:t>
            </a:r>
            <a:r>
              <a:rPr kumimoji="0" lang="zh-CN" altLang="en-US" sz="2400" b="1" kern="0" cap="none" spc="0" normalizeH="0" baseline="0" noProof="0">
                <a:latin typeface="Arial" panose="020B0604020202020204"/>
                <a:ea typeface="楷体_GB2312" pitchFamily="49" charset="-122"/>
                <a:cs typeface="+mn-cs"/>
              </a:rPr>
              <a:t>“</a:t>
            </a:r>
            <a:r>
              <a:rPr kumimoji="0" lang="zh-CN" altLang="en-US" sz="2400" b="1" kern="0" cap="none" spc="0" normalizeH="0" baseline="0" noProof="0">
                <a:latin typeface="楷体_GB2312" pitchFamily="49" charset="-122"/>
                <a:ea typeface="楷体_GB2312" pitchFamily="49" charset="-122"/>
                <a:cs typeface="+mn-cs"/>
              </a:rPr>
              <a:t>管理器</a:t>
            </a:r>
            <a:r>
              <a:rPr kumimoji="0" lang="zh-CN" altLang="en-US" sz="2400" b="1" kern="0" cap="none" spc="0" normalizeH="0" baseline="0" noProof="0">
                <a:latin typeface="Arial" panose="020B0604020202020204"/>
                <a:ea typeface="楷体_GB2312" pitchFamily="49" charset="-122"/>
                <a:cs typeface="+mn-cs"/>
              </a:rPr>
              <a:t>”</a:t>
            </a:r>
            <a:r>
              <a:rPr kumimoji="0" lang="zh-CN" altLang="en-US" sz="2400" b="1" kern="0" cap="none" spc="0" normalizeH="0" baseline="0" noProof="0">
                <a:latin typeface="楷体_GB2312" pitchFamily="49" charset="-122"/>
                <a:ea typeface="楷体_GB2312" pitchFamily="49" charset="-122"/>
                <a:cs typeface="+mn-cs"/>
              </a:rPr>
              <a:t>对象，它履行协调系统资源的角色。一个窗口系统中通常有</a:t>
            </a:r>
            <a:r>
              <a:rPr kumimoji="0" lang="zh-CN" altLang="en-US" sz="2400" b="1" kern="0" cap="none" spc="0" normalizeH="0" baseline="0" noProof="0">
                <a:latin typeface="Arial" panose="020B0604020202020204"/>
                <a:ea typeface="楷体_GB2312" pitchFamily="49" charset="-122"/>
                <a:cs typeface="+mn-cs"/>
              </a:rPr>
              <a:t>“</a:t>
            </a:r>
            <a:r>
              <a:rPr kumimoji="0" lang="zh-CN" altLang="en-US" sz="2400" b="1" kern="0" cap="none" spc="0" normalizeH="0" baseline="0" noProof="0">
                <a:latin typeface="楷体_GB2312" pitchFamily="49" charset="-122"/>
                <a:ea typeface="楷体_GB2312" pitchFamily="49" charset="-122"/>
                <a:cs typeface="+mn-cs"/>
              </a:rPr>
              <a:t>窗口管理器</a:t>
            </a:r>
            <a:r>
              <a:rPr kumimoji="0" lang="zh-CN" altLang="en-US" sz="2400" b="1" kern="0" cap="none" spc="0" normalizeH="0" baseline="0" noProof="0">
                <a:latin typeface="Arial" panose="020B0604020202020204"/>
                <a:ea typeface="楷体_GB2312" pitchFamily="49" charset="-122"/>
                <a:cs typeface="+mn-cs"/>
              </a:rPr>
              <a:t>”</a:t>
            </a:r>
            <a:r>
              <a:rPr kumimoji="0" lang="zh-CN" altLang="en-US" sz="2400" b="1" kern="0" cap="none" spc="0" normalizeH="0" baseline="0" noProof="0">
                <a:latin typeface="楷体_GB2312" pitchFamily="49" charset="-122"/>
                <a:ea typeface="楷体_GB2312" pitchFamily="49" charset="-122"/>
                <a:cs typeface="+mn-cs"/>
              </a:rPr>
              <a:t>对象，它扮演协调鼠标器按钮和其他窗口操作的角色。特别地，一个实际的物理对象可能同时承担几个角色。</a:t>
            </a:r>
            <a:endParaRPr kumimoji="0" lang="zh-CN" altLang="en-US" sz="2400" b="1" kern="0" cap="none" spc="0" normalizeH="0" baseline="0" noProof="0">
              <a:latin typeface="楷体_GB2312" pitchFamily="49" charset="-122"/>
              <a:ea typeface="楷体_GB2312" pitchFamily="49" charset="-122"/>
              <a:cs typeface="+mn-cs"/>
            </a:endParaRPr>
          </a:p>
          <a:p>
            <a:pPr marL="342900" marR="0" indent="-342900" defTabSz="914400" eaLnBrk="0" hangingPunct="0">
              <a:spcBef>
                <a:spcPct val="20000"/>
              </a:spcBef>
              <a:buClrTx/>
              <a:buSzTx/>
              <a:buFontTx/>
              <a:buChar char="•"/>
              <a:defRPr/>
            </a:pPr>
            <a:r>
              <a:rPr kumimoji="0" lang="zh-CN" altLang="en-US" sz="2400" b="1" kern="0" cap="none" spc="0" normalizeH="0" baseline="0" noProof="0">
                <a:latin typeface="楷体_GB2312" pitchFamily="49" charset="-122"/>
                <a:ea typeface="楷体_GB2312" pitchFamily="49" charset="-122"/>
                <a:cs typeface="+mn-cs"/>
              </a:rPr>
              <a:t>例如，一个退休教师同时扮演退休者和教师的角色。</a:t>
            </a:r>
            <a:endParaRPr kumimoji="0" lang="zh-CN" altLang="en-US" sz="2400" b="1" kern="0" cap="none" spc="0" normalizeH="0" baseline="0" noProof="0" dirty="0">
              <a:latin typeface="楷体_GB2312" pitchFamily="49" charset="-122"/>
              <a:ea typeface="楷体_GB2312" pitchFamily="49" charset="-122"/>
              <a:cs typeface="+mn-cs"/>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2"/>
          <p:cNvSpPr>
            <a:spLocks noGrp="1"/>
          </p:cNvSpPr>
          <p:nvPr>
            <p:ph idx="1"/>
          </p:nvPr>
        </p:nvSpPr>
        <p:spPr>
          <a:xfrm>
            <a:off x="395288" y="1268413"/>
            <a:ext cx="8077200" cy="4824412"/>
          </a:xfrm>
          <a:ln/>
        </p:spPr>
        <p:txBody>
          <a:bodyPr vert="horz" wrap="square" lIns="91440" tIns="45720" rIns="91440" bIns="45720" anchor="t" anchorCtr="0"/>
          <a:p>
            <a:pPr eaLnBrk="1" hangingPunct="1">
              <a:lnSpc>
                <a:spcPct val="120000"/>
              </a:lnSpc>
              <a:buClr>
                <a:schemeClr val="accent2"/>
              </a:buClr>
              <a:buSzPct val="75000"/>
              <a:buFont typeface="Wingdings" panose="05000000000000000000" pitchFamily="2" charset="2"/>
              <a:buChar char="Ø"/>
            </a:pPr>
            <a:r>
              <a:rPr lang="zh-CN" altLang="en-US" sz="2800" dirty="0">
                <a:latin typeface="楷体_GB2312" pitchFamily="49" charset="-122"/>
                <a:ea typeface="楷体_GB2312" pitchFamily="49" charset="-122"/>
              </a:rPr>
              <a:t>活动图用来捕捉用例的活动，使用框图的方式显示动作及其结果。</a:t>
            </a:r>
            <a:endParaRPr lang="zh-CN" altLang="en-US" sz="2800" dirty="0">
              <a:latin typeface="楷体_GB2312" pitchFamily="49" charset="-122"/>
              <a:ea typeface="楷体_GB2312" pitchFamily="49" charset="-122"/>
            </a:endParaRPr>
          </a:p>
          <a:p>
            <a:pPr eaLnBrk="1" hangingPunct="1">
              <a:lnSpc>
                <a:spcPct val="120000"/>
              </a:lnSpc>
              <a:buClr>
                <a:schemeClr val="accent2"/>
              </a:buClr>
              <a:buSzPct val="75000"/>
              <a:buFont typeface="Wingdings" panose="05000000000000000000" pitchFamily="2" charset="2"/>
              <a:buChar char="Ø"/>
            </a:pPr>
            <a:r>
              <a:rPr lang="zh-CN" altLang="en-US" sz="2800" dirty="0">
                <a:latin typeface="楷体_GB2312" pitchFamily="49" charset="-122"/>
                <a:ea typeface="楷体_GB2312" pitchFamily="49" charset="-122"/>
              </a:rPr>
              <a:t>活动图是一个流图，描述了从活动到活动的流。</a:t>
            </a:r>
            <a:endParaRPr lang="zh-CN" altLang="en-US" sz="2800" dirty="0">
              <a:latin typeface="楷体_GB2312" pitchFamily="49" charset="-122"/>
              <a:ea typeface="楷体_GB2312" pitchFamily="49" charset="-122"/>
            </a:endParaRPr>
          </a:p>
          <a:p>
            <a:pPr eaLnBrk="1" hangingPunct="1">
              <a:lnSpc>
                <a:spcPct val="120000"/>
              </a:lnSpc>
              <a:buClr>
                <a:schemeClr val="accent2"/>
              </a:buClr>
              <a:buSzPct val="75000"/>
              <a:buFont typeface="Wingdings" panose="05000000000000000000" pitchFamily="2" charset="2"/>
              <a:buChar char="Ø"/>
            </a:pPr>
            <a:r>
              <a:rPr lang="zh-CN" altLang="en-US" sz="2800" dirty="0">
                <a:latin typeface="楷体_GB2312" pitchFamily="49" charset="-122"/>
                <a:ea typeface="楷体_GB2312" pitchFamily="49" charset="-122"/>
              </a:rPr>
              <a:t>它是另一种描述交互的方式，它描述采取何种动作，动作的结果是什么</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动作状态改变</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，何时发生</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动作序列</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，以及在何处发生</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泳道</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 </a:t>
            </a:r>
            <a:endParaRPr lang="zh-CN" altLang="en-US" sz="2800" dirty="0">
              <a:latin typeface="楷体_GB2312" pitchFamily="49" charset="-122"/>
              <a:ea typeface="楷体_GB2312" pitchFamily="49" charset="-122"/>
            </a:endParaRPr>
          </a:p>
        </p:txBody>
      </p:sp>
      <p:sp>
        <p:nvSpPr>
          <p:cNvPr id="212995" name="Rectangle 3"/>
          <p:cNvSpPr>
            <a:spLocks noChangeArrowheads="1"/>
          </p:cNvSpPr>
          <p:nvPr/>
        </p:nvSpPr>
        <p:spPr bwMode="auto">
          <a:xfrm>
            <a:off x="450850" y="260350"/>
            <a:ext cx="8229600" cy="792163"/>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200" cap="none" spc="0" normalizeH="0" baseline="0" noProof="0">
                <a:ln>
                  <a:noFill/>
                </a:ln>
                <a:solidFill>
                  <a:srgbClr val="CC000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活动图</a:t>
            </a:r>
            <a:endParaRPr kumimoji="0" lang="zh-CN" altLang="en-US" sz="3600" b="1" i="0" u="none" strike="noStrike" kern="1200" cap="none" spc="0" normalizeH="0" baseline="0" noProof="0">
              <a:ln>
                <a:noFill/>
              </a:ln>
              <a:solidFill>
                <a:srgbClr val="CC000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endParaRPr>
          </a:p>
        </p:txBody>
      </p:sp>
    </p:spTree>
  </p:cSld>
  <p:clrMapOvr>
    <a:masterClrMapping/>
  </p:clrMapOvr>
  <p:transition>
    <p:rand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4994" name="Picture 2"/>
          <p:cNvPicPr>
            <a:picLocks noChangeAspect="1"/>
          </p:cNvPicPr>
          <p:nvPr/>
        </p:nvPicPr>
        <p:blipFill>
          <a:blip r:embed="rId1"/>
          <a:stretch>
            <a:fillRect/>
          </a:stretch>
        </p:blipFill>
        <p:spPr>
          <a:xfrm>
            <a:off x="1258888" y="476250"/>
            <a:ext cx="6696075" cy="5456238"/>
          </a:xfrm>
          <a:prstGeom prst="rect">
            <a:avLst/>
          </a:prstGeom>
          <a:noFill/>
          <a:ln w="9525">
            <a:noFill/>
          </a:ln>
        </p:spPr>
      </p:pic>
      <p:sp>
        <p:nvSpPr>
          <p:cNvPr id="84995" name="Text Box 3"/>
          <p:cNvSpPr txBox="1"/>
          <p:nvPr/>
        </p:nvSpPr>
        <p:spPr>
          <a:xfrm>
            <a:off x="3440113" y="5999163"/>
            <a:ext cx="2328862" cy="457200"/>
          </a:xfrm>
          <a:prstGeom prst="rect">
            <a:avLst/>
          </a:prstGeom>
          <a:noFill/>
          <a:ln w="9525">
            <a:noFill/>
          </a:ln>
        </p:spPr>
        <p:txBody>
          <a:bodyPr wrap="none">
            <a:spAutoFit/>
          </a:bodyPr>
          <a:p>
            <a:pPr algn="ctr"/>
            <a:r>
              <a:rPr lang="zh-CN" altLang="en-US" sz="2400" b="1" dirty="0">
                <a:latin typeface="楷体_GB2312" pitchFamily="49" charset="-122"/>
                <a:ea typeface="楷体_GB2312" pitchFamily="49" charset="-122"/>
              </a:rPr>
              <a:t>活动图中的符号</a:t>
            </a:r>
            <a:endParaRPr lang="zh-CN" altLang="en-US" sz="2400" b="1" dirty="0">
              <a:latin typeface="楷体_GB2312" pitchFamily="49" charset="-122"/>
              <a:ea typeface="楷体_GB2312" pitchFamily="49"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Text Box 2"/>
          <p:cNvSpPr txBox="1"/>
          <p:nvPr/>
        </p:nvSpPr>
        <p:spPr>
          <a:xfrm>
            <a:off x="2195513" y="6165850"/>
            <a:ext cx="4943475" cy="457200"/>
          </a:xfrm>
          <a:prstGeom prst="rect">
            <a:avLst/>
          </a:prstGeom>
          <a:noFill/>
          <a:ln w="9525">
            <a:noFill/>
          </a:ln>
        </p:spPr>
        <p:txBody>
          <a:bodyPr>
            <a:spAutoFit/>
          </a:bodyPr>
          <a:p>
            <a:pPr algn="ctr"/>
            <a:r>
              <a:rPr lang="zh-CN" altLang="en-US" sz="2400" b="1" dirty="0">
                <a:latin typeface="楷体_GB2312" pitchFamily="49" charset="-122"/>
                <a:ea typeface="楷体_GB2312" pitchFamily="49" charset="-122"/>
              </a:rPr>
              <a:t>取款用例的活动图</a:t>
            </a:r>
            <a:endParaRPr lang="zh-CN" altLang="en-US" sz="2400" b="1" dirty="0">
              <a:latin typeface="楷体_GB2312" pitchFamily="49" charset="-122"/>
              <a:ea typeface="楷体_GB2312" pitchFamily="49" charset="-122"/>
            </a:endParaRPr>
          </a:p>
        </p:txBody>
      </p:sp>
      <p:pic>
        <p:nvPicPr>
          <p:cNvPr id="86019" name="Picture 4"/>
          <p:cNvPicPr>
            <a:picLocks noChangeAspect="1"/>
          </p:cNvPicPr>
          <p:nvPr/>
        </p:nvPicPr>
        <p:blipFill>
          <a:blip r:embed="rId1"/>
          <a:stretch>
            <a:fillRect/>
          </a:stretch>
        </p:blipFill>
        <p:spPr>
          <a:xfrm>
            <a:off x="971550" y="404813"/>
            <a:ext cx="7416800" cy="5705475"/>
          </a:xfrm>
          <a:prstGeom prst="rect">
            <a:avLst/>
          </a:prstGeom>
          <a:noFill/>
          <a:ln w="9525">
            <a:noFill/>
          </a:ln>
        </p:spPr>
      </p:pic>
    </p:spTree>
  </p:cSld>
  <p:clrMapOvr>
    <a:masterClrMapping/>
  </p:clrMapOvr>
  <p:transition>
    <p:rand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2"/>
          <p:cNvSpPr>
            <a:spLocks noGrp="1"/>
          </p:cNvSpPr>
          <p:nvPr>
            <p:ph idx="1"/>
          </p:nvPr>
        </p:nvSpPr>
        <p:spPr>
          <a:xfrm>
            <a:off x="457200" y="1484313"/>
            <a:ext cx="8153400" cy="4992687"/>
          </a:xfrm>
          <a:ln/>
        </p:spPr>
        <p:txBody>
          <a:bodyPr vert="horz" wrap="square" lIns="91440" tIns="45720" rIns="91440" bIns="45720" anchor="t" anchorCtr="0"/>
          <a:p>
            <a:pPr eaLnBrk="1" hangingPunct="1">
              <a:lnSpc>
                <a:spcPct val="130000"/>
              </a:lnSpc>
              <a:spcBef>
                <a:spcPct val="10000"/>
              </a:spcBef>
              <a:buClr>
                <a:srgbClr val="CC0000"/>
              </a:buClr>
              <a:buSzPct val="75000"/>
              <a:buFont typeface="Wingdings" panose="05000000000000000000" pitchFamily="2" charset="2"/>
              <a:buChar char="Ø"/>
            </a:pPr>
            <a:r>
              <a:rPr lang="zh-CN" altLang="en-US" sz="2800" dirty="0">
                <a:latin typeface="楷体_GB2312" pitchFamily="49" charset="-122"/>
                <a:ea typeface="楷体_GB2312" pitchFamily="49" charset="-122"/>
              </a:rPr>
              <a:t>构件图描述软件构件及构件之间的依赖关系，显示代码的静态结构。</a:t>
            </a:r>
            <a:endParaRPr lang="zh-CN" altLang="en-US" sz="2800" dirty="0">
              <a:latin typeface="楷体_GB2312" pitchFamily="49" charset="-122"/>
              <a:ea typeface="楷体_GB2312" pitchFamily="49" charset="-122"/>
            </a:endParaRPr>
          </a:p>
          <a:p>
            <a:pPr eaLnBrk="1" hangingPunct="1">
              <a:lnSpc>
                <a:spcPct val="130000"/>
              </a:lnSpc>
              <a:spcBef>
                <a:spcPct val="10000"/>
              </a:spcBef>
              <a:buClr>
                <a:srgbClr val="CC0000"/>
              </a:buClr>
              <a:buSzPct val="75000"/>
              <a:buFont typeface="Wingdings" panose="05000000000000000000" pitchFamily="2" charset="2"/>
              <a:buChar char="Ø"/>
            </a:pPr>
            <a:r>
              <a:rPr lang="zh-CN" altLang="en-US" sz="2800" dirty="0">
                <a:latin typeface="楷体_GB2312" pitchFamily="49" charset="-122"/>
                <a:ea typeface="楷体_GB2312" pitchFamily="49" charset="-122"/>
              </a:rPr>
              <a:t>构件是逻辑架构中定义的概念和功能</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例如，类、对象及它们之间的关系</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在物理架构中的实现。典型情况下，构件是开发环境中的实现文件。</a:t>
            </a:r>
            <a:endParaRPr lang="zh-CN" altLang="en-US" sz="2800" dirty="0">
              <a:latin typeface="楷体_GB2312" pitchFamily="49" charset="-122"/>
              <a:ea typeface="楷体_GB2312" pitchFamily="49" charset="-122"/>
            </a:endParaRPr>
          </a:p>
        </p:txBody>
      </p:sp>
      <p:sp>
        <p:nvSpPr>
          <p:cNvPr id="218116" name="Rectangle 4"/>
          <p:cNvSpPr>
            <a:spLocks noChangeArrowheads="1"/>
          </p:cNvSpPr>
          <p:nvPr/>
        </p:nvSpPr>
        <p:spPr bwMode="auto">
          <a:xfrm>
            <a:off x="450850" y="260350"/>
            <a:ext cx="8229600" cy="792163"/>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200" cap="none" spc="0" normalizeH="0" baseline="0" noProof="0">
                <a:ln>
                  <a:noFill/>
                </a:ln>
                <a:solidFill>
                  <a:srgbClr val="CC000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构件图</a:t>
            </a:r>
            <a:endParaRPr kumimoji="0" lang="zh-CN" altLang="en-US" sz="3600" b="1" i="0" u="none" strike="noStrike" kern="1200" cap="none" spc="0" normalizeH="0" baseline="0" noProof="0">
              <a:ln>
                <a:noFill/>
              </a:ln>
              <a:solidFill>
                <a:srgbClr val="CC000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endParaRPr>
          </a:p>
        </p:txBody>
      </p:sp>
    </p:spTree>
  </p:cSld>
  <p:clrMapOvr>
    <a:masterClrMapping/>
  </p:clrMapOvr>
  <p:transition>
    <p:random/>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4"/>
          <p:cNvSpPr>
            <a:spLocks noGrp="1"/>
          </p:cNvSpPr>
          <p:nvPr>
            <p:ph idx="1"/>
          </p:nvPr>
        </p:nvSpPr>
        <p:spPr>
          <a:xfrm>
            <a:off x="468313" y="1412875"/>
            <a:ext cx="8153400" cy="4321175"/>
          </a:xfrm>
          <a:ln/>
        </p:spPr>
        <p:txBody>
          <a:bodyPr vert="horz" wrap="square" lIns="91440" tIns="45720" rIns="91440" bIns="45720" anchor="t" anchorCtr="0"/>
          <a:p>
            <a:pPr eaLnBrk="1" hangingPunct="1">
              <a:buNone/>
            </a:pPr>
            <a:r>
              <a:rPr lang="zh-CN" altLang="en-US" sz="2800" dirty="0">
                <a:latin typeface="楷体_GB2312" pitchFamily="49" charset="-122"/>
                <a:ea typeface="楷体_GB2312" pitchFamily="49" charset="-122"/>
              </a:rPr>
              <a:t>软件构件可以是下述的任何一种构件。</a:t>
            </a:r>
            <a:endParaRPr lang="zh-CN" altLang="en-US" sz="2800" dirty="0">
              <a:latin typeface="楷体_GB2312" pitchFamily="49" charset="-122"/>
              <a:ea typeface="楷体_GB2312" pitchFamily="49" charset="-122"/>
            </a:endParaRPr>
          </a:p>
          <a:p>
            <a:pPr eaLnBrk="1" hangingPunct="1"/>
            <a:r>
              <a:rPr lang="zh-CN" altLang="en-US" sz="2800" dirty="0">
                <a:solidFill>
                  <a:srgbClr val="CC0000"/>
                </a:solidFill>
                <a:latin typeface="楷体_GB2312" pitchFamily="49" charset="-122"/>
                <a:ea typeface="楷体_GB2312" pitchFamily="49" charset="-122"/>
              </a:rPr>
              <a:t>源构件</a:t>
            </a:r>
            <a:r>
              <a:rPr lang="zh-CN" altLang="en-US" sz="2800" dirty="0">
                <a:latin typeface="楷体_GB2312" pitchFamily="49" charset="-122"/>
                <a:ea typeface="楷体_GB2312" pitchFamily="49" charset="-122"/>
              </a:rPr>
              <a:t>：源构件仅在编译时才有意义。典型情况下，它是实现一个或多个类的源代码文件。</a:t>
            </a:r>
            <a:endParaRPr lang="zh-CN" altLang="en-US" sz="2800" dirty="0">
              <a:latin typeface="楷体_GB2312" pitchFamily="49" charset="-122"/>
              <a:ea typeface="楷体_GB2312" pitchFamily="49" charset="-122"/>
            </a:endParaRPr>
          </a:p>
          <a:p>
            <a:pPr eaLnBrk="1" hangingPunct="1"/>
            <a:r>
              <a:rPr lang="zh-CN" altLang="en-US" sz="2800" dirty="0">
                <a:solidFill>
                  <a:srgbClr val="CC0000"/>
                </a:solidFill>
                <a:latin typeface="楷体_GB2312" pitchFamily="49" charset="-122"/>
                <a:ea typeface="楷体_GB2312" pitchFamily="49" charset="-122"/>
              </a:rPr>
              <a:t>二进制构件</a:t>
            </a:r>
            <a:r>
              <a:rPr lang="zh-CN" altLang="en-US" sz="2800" dirty="0">
                <a:latin typeface="楷体_GB2312" pitchFamily="49" charset="-122"/>
                <a:ea typeface="楷体_GB2312" pitchFamily="49" charset="-122"/>
              </a:rPr>
              <a:t>：典型情况下，二进制构件是对象代码，它是源构件的编译结果。</a:t>
            </a:r>
            <a:endParaRPr lang="zh-CN" altLang="en-US" sz="2800" dirty="0">
              <a:latin typeface="楷体_GB2312" pitchFamily="49" charset="-122"/>
              <a:ea typeface="楷体_GB2312" pitchFamily="49" charset="-122"/>
            </a:endParaRPr>
          </a:p>
          <a:p>
            <a:pPr eaLnBrk="1" hangingPunct="1"/>
            <a:r>
              <a:rPr lang="zh-CN" altLang="en-US" sz="2800" dirty="0">
                <a:solidFill>
                  <a:srgbClr val="CC0000"/>
                </a:solidFill>
                <a:latin typeface="楷体_GB2312" pitchFamily="49" charset="-122"/>
                <a:ea typeface="楷体_GB2312" pitchFamily="49" charset="-122"/>
              </a:rPr>
              <a:t>可执行构件</a:t>
            </a:r>
            <a:r>
              <a:rPr lang="zh-CN" altLang="en-US" sz="2800" dirty="0">
                <a:latin typeface="楷体_GB2312" pitchFamily="49" charset="-122"/>
                <a:ea typeface="楷体_GB2312" pitchFamily="49" charset="-122"/>
              </a:rPr>
              <a:t>：可执行构件是一个可执行的程序文件，它是链接所有二进制构件所得到的结果。一个可执行构件代表在处理器</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计算机</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上运行的可执行单元。</a:t>
            </a:r>
            <a:endParaRPr lang="zh-CN" altLang="en-US" sz="2800" dirty="0">
              <a:latin typeface="楷体_GB2312" pitchFamily="49" charset="-122"/>
              <a:ea typeface="楷体_GB2312" pitchFamily="49" charset="-122"/>
            </a:endParaRPr>
          </a:p>
        </p:txBody>
      </p:sp>
      <p:sp>
        <p:nvSpPr>
          <p:cNvPr id="272389" name="Rectangle 5"/>
          <p:cNvSpPr>
            <a:spLocks noChangeArrowheads="1"/>
          </p:cNvSpPr>
          <p:nvPr/>
        </p:nvSpPr>
        <p:spPr bwMode="auto">
          <a:xfrm>
            <a:off x="450850" y="260350"/>
            <a:ext cx="8229600" cy="792163"/>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200" cap="none" spc="0" normalizeH="0" baseline="0" noProof="0">
                <a:ln>
                  <a:noFill/>
                </a:ln>
                <a:solidFill>
                  <a:srgbClr val="CC000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构件图</a:t>
            </a:r>
            <a:endParaRPr kumimoji="0" lang="zh-CN" altLang="en-US" sz="3600" b="1" i="0" u="none" strike="noStrike" kern="1200" cap="none" spc="0" normalizeH="0" baseline="0" noProof="0">
              <a:ln>
                <a:noFill/>
              </a:ln>
              <a:solidFill>
                <a:srgbClr val="CC000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Text Box 2"/>
          <p:cNvSpPr txBox="1"/>
          <p:nvPr/>
        </p:nvSpPr>
        <p:spPr>
          <a:xfrm>
            <a:off x="3492500" y="5541963"/>
            <a:ext cx="2635250" cy="457200"/>
          </a:xfrm>
          <a:prstGeom prst="rect">
            <a:avLst/>
          </a:prstGeom>
          <a:noFill/>
          <a:ln w="9525">
            <a:noFill/>
          </a:ln>
        </p:spPr>
        <p:txBody>
          <a:bodyPr wrap="none">
            <a:spAutoFit/>
          </a:bodyPr>
          <a:p>
            <a:r>
              <a:rPr lang="zh-CN" altLang="en-US" sz="2400" b="1" dirty="0">
                <a:latin typeface="Times New Roman" panose="02020603050405020304" pitchFamily="18" charset="0"/>
                <a:ea typeface="楷体_GB2312" pitchFamily="49" charset="-122"/>
              </a:rPr>
              <a:t>画图系统的构件图</a:t>
            </a:r>
            <a:endParaRPr lang="zh-CN" altLang="en-US" sz="2400" b="1" dirty="0">
              <a:latin typeface="Times New Roman" panose="02020603050405020304" pitchFamily="18" charset="0"/>
              <a:ea typeface="楷体_GB2312" pitchFamily="49" charset="-122"/>
            </a:endParaRPr>
          </a:p>
        </p:txBody>
      </p:sp>
      <p:pic>
        <p:nvPicPr>
          <p:cNvPr id="89091" name="Picture 3"/>
          <p:cNvPicPr>
            <a:picLocks noChangeAspect="1"/>
          </p:cNvPicPr>
          <p:nvPr/>
        </p:nvPicPr>
        <p:blipFill>
          <a:blip r:embed="rId1"/>
          <a:stretch>
            <a:fillRect/>
          </a:stretch>
        </p:blipFill>
        <p:spPr>
          <a:xfrm>
            <a:off x="1258888" y="836613"/>
            <a:ext cx="6551612" cy="4346575"/>
          </a:xfrm>
          <a:prstGeom prst="rect">
            <a:avLst/>
          </a:prstGeom>
          <a:noFill/>
          <a:ln w="9525">
            <a:noFill/>
          </a:ln>
        </p:spPr>
      </p:pic>
    </p:spTree>
  </p:cSld>
  <p:clrMapOvr>
    <a:masterClrMapping/>
  </p:clrMapOvr>
  <p:transition>
    <p:random/>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0114" name="Picture 2"/>
          <p:cNvPicPr>
            <a:picLocks noChangeAspect="1"/>
          </p:cNvPicPr>
          <p:nvPr/>
        </p:nvPicPr>
        <p:blipFill>
          <a:blip r:embed="rId1"/>
          <a:stretch>
            <a:fillRect/>
          </a:stretch>
        </p:blipFill>
        <p:spPr>
          <a:xfrm>
            <a:off x="971550" y="333375"/>
            <a:ext cx="6948488" cy="5411788"/>
          </a:xfrm>
          <a:prstGeom prst="rect">
            <a:avLst/>
          </a:prstGeom>
          <a:noFill/>
          <a:ln w="9525">
            <a:noFill/>
          </a:ln>
        </p:spPr>
      </p:pic>
      <p:sp>
        <p:nvSpPr>
          <p:cNvPr id="90115" name="Text Box 3"/>
          <p:cNvSpPr txBox="1"/>
          <p:nvPr/>
        </p:nvSpPr>
        <p:spPr>
          <a:xfrm>
            <a:off x="3276600" y="5999163"/>
            <a:ext cx="3248025" cy="457200"/>
          </a:xfrm>
          <a:prstGeom prst="rect">
            <a:avLst/>
          </a:prstGeom>
          <a:noFill/>
          <a:ln w="9525">
            <a:noFill/>
          </a:ln>
        </p:spPr>
        <p:txBody>
          <a:bodyPr wrap="none">
            <a:spAutoFit/>
          </a:bodyPr>
          <a:p>
            <a:r>
              <a:rPr lang="zh-CN" altLang="en-US" sz="2400" b="1" dirty="0">
                <a:latin typeface="Times New Roman" panose="02020603050405020304" pitchFamily="18" charset="0"/>
                <a:ea typeface="楷体_GB2312" pitchFamily="49" charset="-122"/>
              </a:rPr>
              <a:t>银行储蓄系统的构件图</a:t>
            </a:r>
            <a:endParaRPr lang="zh-CN" altLang="en-US" sz="2400" b="1" dirty="0">
              <a:latin typeface="Times New Roman" panose="02020603050405020304" pitchFamily="18" charset="0"/>
              <a:ea typeface="楷体_GB2312" pitchFamily="49"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3"/>
          <p:cNvSpPr>
            <a:spLocks noGrp="1"/>
          </p:cNvSpPr>
          <p:nvPr>
            <p:ph idx="1"/>
          </p:nvPr>
        </p:nvSpPr>
        <p:spPr>
          <a:xfrm>
            <a:off x="457200" y="1268413"/>
            <a:ext cx="8507413" cy="4857750"/>
          </a:xfrm>
          <a:ln/>
        </p:spPr>
        <p:txBody>
          <a:bodyPr vert="horz" wrap="square" lIns="91440" tIns="45720" rIns="91440" bIns="45720" anchor="t" anchorCtr="0"/>
          <a:p>
            <a:pPr eaLnBrk="1" hangingPunct="1"/>
            <a:r>
              <a:rPr lang="zh-CN" altLang="en-US" sz="2800" dirty="0">
                <a:ea typeface="楷体_GB2312" pitchFamily="49" charset="-122"/>
              </a:rPr>
              <a:t>部署图描述处理器、设备和连接，它显示系统硬件的物理拓扑结构及在此结构上执行的软件。</a:t>
            </a:r>
            <a:endParaRPr lang="zh-CN" altLang="en-US" sz="2800" dirty="0">
              <a:ea typeface="楷体_GB2312" pitchFamily="49" charset="-122"/>
            </a:endParaRPr>
          </a:p>
          <a:p>
            <a:pPr eaLnBrk="1" hangingPunct="1"/>
            <a:r>
              <a:rPr lang="zh-CN" altLang="en-US" sz="2800" dirty="0">
                <a:ea typeface="楷体_GB2312" pitchFamily="49" charset="-122"/>
              </a:rPr>
              <a:t>部署图可以显示计算节点的拓扑结构和通信路径、节点上运行的软件以及软件包含的逻辑单元。</a:t>
            </a:r>
            <a:r>
              <a:rPr lang="zh-CN" altLang="en-US" dirty="0">
                <a:ea typeface="宋体" panose="02010600030101010101" pitchFamily="2" charset="-122"/>
              </a:rPr>
              <a:t> </a:t>
            </a:r>
            <a:endParaRPr lang="zh-CN" altLang="en-US" dirty="0">
              <a:ea typeface="宋体" panose="02010600030101010101" pitchFamily="2" charset="-122"/>
            </a:endParaRPr>
          </a:p>
        </p:txBody>
      </p:sp>
      <p:sp>
        <p:nvSpPr>
          <p:cNvPr id="273412" name="Rectangle 4"/>
          <p:cNvSpPr>
            <a:spLocks noChangeArrowheads="1"/>
          </p:cNvSpPr>
          <p:nvPr/>
        </p:nvSpPr>
        <p:spPr bwMode="auto">
          <a:xfrm>
            <a:off x="450850" y="260350"/>
            <a:ext cx="8229600" cy="792163"/>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200" cap="none" spc="0" normalizeH="0" baseline="0" noProof="0">
                <a:ln>
                  <a:noFill/>
                </a:ln>
                <a:solidFill>
                  <a:srgbClr val="CC000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部署图</a:t>
            </a:r>
            <a:endParaRPr kumimoji="0" lang="zh-CN" altLang="en-US" sz="3600" b="1" i="0" u="none" strike="noStrike" kern="1200" cap="none" spc="0" normalizeH="0" baseline="0" noProof="0">
              <a:ln>
                <a:noFill/>
              </a:ln>
              <a:solidFill>
                <a:srgbClr val="CC000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Text Box 3"/>
          <p:cNvSpPr txBox="1"/>
          <p:nvPr/>
        </p:nvSpPr>
        <p:spPr>
          <a:xfrm>
            <a:off x="3779838" y="6021388"/>
            <a:ext cx="2022475" cy="457200"/>
          </a:xfrm>
          <a:prstGeom prst="rect">
            <a:avLst/>
          </a:prstGeom>
          <a:noFill/>
          <a:ln w="9525">
            <a:noFill/>
          </a:ln>
        </p:spPr>
        <p:txBody>
          <a:bodyPr wrap="none">
            <a:spAutoFit/>
          </a:bodyPr>
          <a:p>
            <a:r>
              <a:rPr lang="zh-CN" altLang="en-US" sz="2400" b="1" dirty="0">
                <a:latin typeface="Times New Roman" panose="02020603050405020304" pitchFamily="18" charset="0"/>
                <a:ea typeface="楷体_GB2312" pitchFamily="49" charset="-122"/>
              </a:rPr>
              <a:t>典型的部署图</a:t>
            </a:r>
            <a:endParaRPr lang="zh-CN" altLang="en-US" sz="2400" b="1" dirty="0">
              <a:latin typeface="Times New Roman" panose="02020603050405020304" pitchFamily="18" charset="0"/>
              <a:ea typeface="楷体_GB2312" pitchFamily="49" charset="-122"/>
            </a:endParaRPr>
          </a:p>
        </p:txBody>
      </p:sp>
      <p:pic>
        <p:nvPicPr>
          <p:cNvPr id="92163" name="Picture 4"/>
          <p:cNvPicPr>
            <a:picLocks noChangeAspect="1"/>
          </p:cNvPicPr>
          <p:nvPr/>
        </p:nvPicPr>
        <p:blipFill>
          <a:blip r:embed="rId1"/>
          <a:stretch>
            <a:fillRect/>
          </a:stretch>
        </p:blipFill>
        <p:spPr>
          <a:xfrm>
            <a:off x="2051050" y="260350"/>
            <a:ext cx="5761038" cy="5761038"/>
          </a:xfrm>
          <a:prstGeom prst="rect">
            <a:avLst/>
          </a:prstGeom>
          <a:noFill/>
          <a:ln w="9525">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2"/>
          <p:cNvSpPr>
            <a:spLocks noGrp="1"/>
          </p:cNvSpPr>
          <p:nvPr>
            <p:ph type="title"/>
          </p:nvPr>
        </p:nvSpPr>
        <p:spPr>
          <a:ln/>
        </p:spPr>
        <p:txBody>
          <a:bodyPr vert="horz" wrap="square" lIns="91440" tIns="45720" rIns="91440" bIns="45720" anchor="ctr" anchorCtr="0"/>
          <a:p>
            <a:pPr eaLnBrk="1" hangingPunct="1"/>
            <a:r>
              <a:rPr lang="en-US" altLang="zh-CN" dirty="0">
                <a:solidFill>
                  <a:srgbClr val="C00000"/>
                </a:solidFill>
                <a:latin typeface="+mj-lt"/>
                <a:ea typeface="+mj-ea"/>
                <a:cs typeface="+mj-cs"/>
              </a:rPr>
              <a:t>5.6 </a:t>
            </a:r>
            <a:r>
              <a:rPr lang="zh-CN" altLang="en-US" dirty="0">
                <a:solidFill>
                  <a:srgbClr val="C00000"/>
                </a:solidFill>
                <a:latin typeface="+mj-lt"/>
                <a:ea typeface="+mj-ea"/>
                <a:cs typeface="+mj-cs"/>
              </a:rPr>
              <a:t>使用和扩展</a:t>
            </a:r>
            <a:r>
              <a:rPr lang="en-US" altLang="zh-CN" dirty="0">
                <a:solidFill>
                  <a:srgbClr val="C00000"/>
                </a:solidFill>
                <a:latin typeface="+mj-lt"/>
                <a:ea typeface="+mj-ea"/>
                <a:cs typeface="+mj-cs"/>
              </a:rPr>
              <a:t>UML</a:t>
            </a:r>
            <a:endParaRPr lang="en-US" altLang="zh-CN" dirty="0">
              <a:solidFill>
                <a:srgbClr val="C00000"/>
              </a:solidFill>
              <a:latin typeface="+mj-lt"/>
              <a:ea typeface="+mj-ea"/>
              <a:cs typeface="+mj-cs"/>
            </a:endParaRPr>
          </a:p>
        </p:txBody>
      </p:sp>
      <p:sp>
        <p:nvSpPr>
          <p:cNvPr id="93187" name="Rectangle 3"/>
          <p:cNvSpPr>
            <a:spLocks noGrp="1"/>
          </p:cNvSpPr>
          <p:nvPr>
            <p:ph idx="1"/>
          </p:nvPr>
        </p:nvSpPr>
        <p:spPr>
          <a:ln/>
        </p:spPr>
        <p:txBody>
          <a:bodyPr vert="horz" wrap="square" lIns="91440" tIns="45720" rIns="91440" bIns="45720" anchor="t" anchorCtr="0"/>
          <a:p>
            <a:pPr eaLnBrk="1" hangingPunct="1">
              <a:lnSpc>
                <a:spcPct val="125000"/>
              </a:lnSpc>
              <a:buNone/>
            </a:pPr>
            <a:r>
              <a:rPr lang="zh-CN" altLang="en-US" sz="2800" dirty="0">
                <a:solidFill>
                  <a:srgbClr val="CC0000"/>
                </a:solidFill>
                <a:latin typeface="楷体_GB2312" pitchFamily="49" charset="-122"/>
                <a:ea typeface="楷体_GB2312" pitchFamily="49" charset="-122"/>
              </a:rPr>
              <a:t>使用</a:t>
            </a:r>
            <a:r>
              <a:rPr lang="en-US" altLang="zh-CN" sz="2800" dirty="0">
                <a:solidFill>
                  <a:srgbClr val="CC0000"/>
                </a:solidFill>
                <a:latin typeface="楷体_GB2312" pitchFamily="49" charset="-122"/>
                <a:ea typeface="楷体_GB2312" pitchFamily="49" charset="-122"/>
              </a:rPr>
              <a:t>UML</a:t>
            </a:r>
            <a:r>
              <a:rPr lang="zh-CN" altLang="en-US" sz="2800" dirty="0">
                <a:solidFill>
                  <a:srgbClr val="CC0000"/>
                </a:solidFill>
                <a:latin typeface="楷体_GB2312" pitchFamily="49" charset="-122"/>
                <a:ea typeface="楷体_GB2312" pitchFamily="49" charset="-122"/>
              </a:rPr>
              <a:t>的准则</a:t>
            </a:r>
            <a:endParaRPr lang="zh-CN" altLang="en-US" sz="2000" dirty="0">
              <a:solidFill>
                <a:srgbClr val="CC0000"/>
              </a:solidFill>
              <a:latin typeface="楷体_GB2312" pitchFamily="49" charset="-122"/>
              <a:ea typeface="楷体_GB2312" pitchFamily="49" charset="-122"/>
            </a:endParaRPr>
          </a:p>
          <a:p>
            <a:pPr eaLnBrk="1" hangingPunct="1">
              <a:lnSpc>
                <a:spcPct val="125000"/>
              </a:lnSpc>
              <a:buNone/>
            </a:pPr>
            <a:r>
              <a:rPr lang="en-US" altLang="zh-CN" sz="1800" dirty="0">
                <a:latin typeface="楷体_GB2312" pitchFamily="49" charset="-122"/>
                <a:ea typeface="楷体_GB2312" pitchFamily="49" charset="-122"/>
              </a:rPr>
              <a:t>1.</a:t>
            </a:r>
            <a:r>
              <a:rPr lang="zh-CN" altLang="en-US" sz="2400" dirty="0">
                <a:latin typeface="楷体_GB2312" pitchFamily="49" charset="-122"/>
                <a:ea typeface="楷体_GB2312" pitchFamily="49" charset="-122"/>
              </a:rPr>
              <a:t>不要试图使用所有的图形和符号</a:t>
            </a:r>
            <a:endParaRPr lang="zh-CN" altLang="en-US" sz="2400" dirty="0">
              <a:latin typeface="楷体_GB2312" pitchFamily="49" charset="-122"/>
              <a:ea typeface="楷体_GB2312" pitchFamily="49" charset="-122"/>
            </a:endParaRPr>
          </a:p>
          <a:p>
            <a:pPr eaLnBrk="1" hangingPunct="1">
              <a:lnSpc>
                <a:spcPct val="125000"/>
              </a:lnSpc>
              <a:buNone/>
            </a:pPr>
            <a:r>
              <a:rPr lang="zh-CN" altLang="en-US" sz="2400" dirty="0">
                <a:latin typeface="楷体_GB2312" pitchFamily="49" charset="-122"/>
                <a:ea typeface="楷体_GB2312" pitchFamily="49" charset="-122"/>
              </a:rPr>
              <a:t>  应该根据项目的特点，选用最适用的图形和符号。一般来说，应该优先选用简单的图形和符号，例如，用例、类、关联、属性和继承等概念是最常用的。</a:t>
            </a:r>
            <a:endParaRPr lang="zh-CN" altLang="en-US" sz="2400" dirty="0">
              <a:latin typeface="楷体_GB2312" pitchFamily="49" charset="-122"/>
              <a:ea typeface="楷体_GB2312" pitchFamily="49" charset="-122"/>
            </a:endParaRPr>
          </a:p>
          <a:p>
            <a:pPr eaLnBrk="1" hangingPunct="1">
              <a:lnSpc>
                <a:spcPct val="125000"/>
              </a:lnSpc>
              <a:buNone/>
            </a:pPr>
            <a:endParaRPr lang="zh-CN" altLang="en-US" sz="2400" dirty="0">
              <a:latin typeface="楷体_GB2312" pitchFamily="49" charset="-122"/>
              <a:ea typeface="楷体_GB2312" pitchFamily="49" charset="-122"/>
            </a:endParaRPr>
          </a:p>
          <a:p>
            <a:pPr eaLnBrk="1" hangingPunct="1">
              <a:lnSpc>
                <a:spcPct val="125000"/>
              </a:lnSpc>
              <a:buNone/>
            </a:pPr>
            <a:r>
              <a:rPr lang="en-US" altLang="zh-CN" sz="2400" dirty="0">
                <a:latin typeface="楷体_GB2312" pitchFamily="49" charset="-122"/>
                <a:ea typeface="楷体_GB2312" pitchFamily="49" charset="-122"/>
              </a:rPr>
              <a:t>2.</a:t>
            </a:r>
            <a:r>
              <a:rPr lang="zh-CN" altLang="en-US" sz="2400" dirty="0">
                <a:latin typeface="楷体_GB2312" pitchFamily="49" charset="-122"/>
                <a:ea typeface="楷体_GB2312" pitchFamily="49" charset="-122"/>
              </a:rPr>
              <a:t>不要为每个事物都画一个模型</a:t>
            </a:r>
            <a:endParaRPr lang="zh-CN" altLang="en-US" sz="2400" dirty="0">
              <a:latin typeface="楷体_GB2312" pitchFamily="49" charset="-122"/>
              <a:ea typeface="楷体_GB2312" pitchFamily="49" charset="-122"/>
            </a:endParaRPr>
          </a:p>
          <a:p>
            <a:pPr eaLnBrk="1" hangingPunct="1">
              <a:lnSpc>
                <a:spcPct val="125000"/>
              </a:lnSpc>
              <a:buNone/>
            </a:pPr>
            <a:r>
              <a:rPr lang="zh-CN" altLang="en-US" sz="2400" dirty="0">
                <a:latin typeface="楷体_GB2312" pitchFamily="49" charset="-122"/>
                <a:ea typeface="楷体_GB2312" pitchFamily="49" charset="-122"/>
              </a:rPr>
              <a:t>  应该把精力集中于关键的领域。最好只画几张关键的图，经常使用并不断更新、修改这几张图。</a:t>
            </a:r>
            <a:endParaRPr lang="zh-CN" altLang="en-US" sz="2400" dirty="0">
              <a:latin typeface="楷体_GB2312" pitchFamily="49" charset="-122"/>
              <a:ea typeface="楷体_GB2312" pitchFamily="49" charset="-122"/>
            </a:endParaRPr>
          </a:p>
          <a:p>
            <a:pPr eaLnBrk="1" hangingPunct="1">
              <a:lnSpc>
                <a:spcPct val="90000"/>
              </a:lnSpc>
            </a:pPr>
            <a:endParaRPr lang="en-US" altLang="zh-CN" sz="2400" dirty="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p:nvPr>
        </p:nvSpPr>
        <p:spPr>
          <a:ln/>
        </p:spPr>
        <p:txBody>
          <a:bodyPr vert="horz" wrap="square" lIns="91440" tIns="45720" rIns="91440" bIns="45720" anchor="ctr" anchorCtr="0"/>
          <a:p>
            <a:pPr algn="l"/>
            <a:r>
              <a:rPr lang="zh-CN" altLang="en-US" sz="3600" dirty="0">
                <a:solidFill>
                  <a:srgbClr val="CC0000"/>
                </a:solidFill>
                <a:latin typeface="+mj-lt"/>
                <a:ea typeface="+mj-ea"/>
                <a:cs typeface="+mj-cs"/>
              </a:rPr>
              <a:t>对象</a:t>
            </a:r>
            <a:endParaRPr lang="zh-CN" altLang="en-US" sz="3600" dirty="0">
              <a:solidFill>
                <a:srgbClr val="CC0000"/>
              </a:solidFill>
              <a:latin typeface="+mj-lt"/>
              <a:ea typeface="+mj-ea"/>
              <a:cs typeface="+mj-cs"/>
            </a:endParaRPr>
          </a:p>
        </p:txBody>
      </p:sp>
      <p:sp>
        <p:nvSpPr>
          <p:cNvPr id="5" name="Rectangle 3"/>
          <p:cNvSpPr txBox="1">
            <a:spLocks noChangeArrowheads="1"/>
          </p:cNvSpPr>
          <p:nvPr/>
        </p:nvSpPr>
        <p:spPr bwMode="auto">
          <a:xfrm>
            <a:off x="457200" y="1268413"/>
            <a:ext cx="8229600" cy="4857750"/>
          </a:xfrm>
          <a:prstGeom prst="rect">
            <a:avLst/>
          </a:prstGeom>
          <a:noFill/>
          <a:ln w="9525">
            <a:noFill/>
            <a:miter lim="800000"/>
          </a:ln>
        </p:spPr>
        <p:txBody>
          <a:bodyPr/>
          <a:lstStyle/>
          <a:p>
            <a:pPr marL="342900" marR="0" indent="-342900" defTabSz="914400" eaLnBrk="0" hangingPunct="0">
              <a:spcBef>
                <a:spcPct val="20000"/>
              </a:spcBef>
              <a:buClrTx/>
              <a:buSzTx/>
              <a:buFontTx/>
              <a:buNone/>
              <a:defRPr/>
            </a:pPr>
            <a:r>
              <a:rPr kumimoji="0" lang="en-US" altLang="zh-CN" sz="3200" b="1" kern="0" cap="none" spc="0" normalizeH="0" baseline="0" noProof="0">
                <a:latin typeface="+mn-lt"/>
                <a:ea typeface="宋体" panose="02010600030101010101" pitchFamily="2" charset="-122"/>
                <a:cs typeface="+mn-cs"/>
              </a:rPr>
              <a:t>(3) </a:t>
            </a:r>
            <a:r>
              <a:rPr kumimoji="0" lang="zh-CN" altLang="en-US" sz="3200" b="1" kern="0" cap="none" spc="0" normalizeH="0" baseline="0" noProof="0">
                <a:latin typeface="+mn-lt"/>
                <a:ea typeface="宋体" panose="02010600030101010101" pitchFamily="2" charset="-122"/>
                <a:cs typeface="+mn-cs"/>
              </a:rPr>
              <a:t>事件（</a:t>
            </a:r>
            <a:r>
              <a:rPr kumimoji="0" lang="en-US" altLang="zh-CN" sz="3200" b="1" kern="0" cap="none" spc="0" normalizeH="0" baseline="0" noProof="0">
                <a:latin typeface="+mn-lt"/>
                <a:ea typeface="宋体" panose="02010600030101010101" pitchFamily="2" charset="-122"/>
                <a:cs typeface="+mn-cs"/>
              </a:rPr>
              <a:t>Events</a:t>
            </a:r>
            <a:r>
              <a:rPr kumimoji="0" lang="zh-CN" altLang="en-US" sz="3200" b="1" kern="0" cap="none" spc="0" normalizeH="0" baseline="0" noProof="0">
                <a:latin typeface="+mn-lt"/>
                <a:ea typeface="宋体" panose="02010600030101010101" pitchFamily="2" charset="-122"/>
                <a:cs typeface="+mn-cs"/>
              </a:rPr>
              <a:t>）── 一个事件是某种活动的一次“出现”。</a:t>
            </a:r>
            <a:endParaRPr kumimoji="0" lang="zh-CN" altLang="en-US" sz="3200" b="1" kern="0" cap="none" spc="0" normalizeH="0" baseline="0" noProof="0">
              <a:latin typeface="+mn-lt"/>
              <a:ea typeface="宋体" panose="02010600030101010101" pitchFamily="2" charset="-122"/>
              <a:cs typeface="+mn-cs"/>
            </a:endParaRPr>
          </a:p>
          <a:p>
            <a:pPr marL="342900" marR="0" indent="-342900" defTabSz="914400" eaLnBrk="0" hangingPunct="0">
              <a:spcBef>
                <a:spcPct val="20000"/>
              </a:spcBef>
              <a:buClrTx/>
              <a:buSzTx/>
              <a:buFontTx/>
              <a:buChar char="•"/>
              <a:defRPr/>
            </a:pPr>
            <a:r>
              <a:rPr kumimoji="0" lang="zh-CN" altLang="en-US" sz="2800" b="1" kern="0" cap="none" spc="0" normalizeH="0" baseline="0" noProof="0">
                <a:latin typeface="楷体_GB2312" pitchFamily="49" charset="-122"/>
                <a:ea typeface="楷体_GB2312" pitchFamily="49" charset="-122"/>
                <a:cs typeface="+mn-cs"/>
              </a:rPr>
              <a:t>例如</a:t>
            </a:r>
            <a:r>
              <a:rPr kumimoji="0" lang="zh-CN" altLang="en-US" sz="2800" b="1" kern="0" cap="none" spc="0" normalizeH="0" baseline="0" noProof="0">
                <a:latin typeface="Arial" panose="020B0604020202020204"/>
                <a:ea typeface="楷体_GB2312" pitchFamily="49" charset="-122"/>
                <a:cs typeface="+mn-cs"/>
              </a:rPr>
              <a:t>“</a:t>
            </a:r>
            <a:r>
              <a:rPr kumimoji="0" lang="zh-CN" altLang="en-US" sz="2800" b="1" kern="0" cap="none" spc="0" normalizeH="0" baseline="0" noProof="0">
                <a:latin typeface="楷体_GB2312" pitchFamily="49" charset="-122"/>
                <a:ea typeface="楷体_GB2312" pitchFamily="49" charset="-122"/>
                <a:cs typeface="+mn-cs"/>
              </a:rPr>
              <a:t>鼠标</a:t>
            </a:r>
            <a:r>
              <a:rPr kumimoji="0" lang="zh-CN" altLang="en-US" sz="2800" b="1" kern="0" cap="none" spc="0" normalizeH="0" baseline="0" noProof="0">
                <a:latin typeface="Arial" panose="020B0604020202020204"/>
                <a:ea typeface="楷体_GB2312" pitchFamily="49" charset="-122"/>
                <a:cs typeface="+mn-cs"/>
              </a:rPr>
              <a:t>”</a:t>
            </a:r>
            <a:r>
              <a:rPr kumimoji="0" lang="zh-CN" altLang="en-US" sz="2800" b="1" kern="0" cap="none" spc="0" normalizeH="0" baseline="0" noProof="0">
                <a:latin typeface="楷体_GB2312" pitchFamily="49" charset="-122"/>
                <a:ea typeface="楷体_GB2312" pitchFamily="49" charset="-122"/>
                <a:cs typeface="+mn-cs"/>
              </a:rPr>
              <a:t>事件。一个事件对象通常是一个数据实体，它管理</a:t>
            </a:r>
            <a:r>
              <a:rPr kumimoji="0" lang="zh-CN" altLang="en-US" sz="2800" b="1" kern="0" cap="none" spc="0" normalizeH="0" baseline="0" noProof="0">
                <a:latin typeface="Arial" panose="020B0604020202020204"/>
                <a:ea typeface="楷体_GB2312" pitchFamily="49" charset="-122"/>
                <a:cs typeface="+mn-cs"/>
              </a:rPr>
              <a:t>“</a:t>
            </a:r>
            <a:r>
              <a:rPr kumimoji="0" lang="zh-CN" altLang="en-US" sz="2800" b="1" kern="0" cap="none" spc="0" normalizeH="0" baseline="0" noProof="0">
                <a:latin typeface="楷体_GB2312" pitchFamily="49" charset="-122"/>
                <a:ea typeface="楷体_GB2312" pitchFamily="49" charset="-122"/>
                <a:cs typeface="+mn-cs"/>
              </a:rPr>
              <a:t>出现</a:t>
            </a:r>
            <a:r>
              <a:rPr kumimoji="0" lang="zh-CN" altLang="en-US" sz="2800" b="1" kern="0" cap="none" spc="0" normalizeH="0" baseline="0" noProof="0">
                <a:latin typeface="Arial" panose="020B0604020202020204"/>
                <a:ea typeface="楷体_GB2312" pitchFamily="49" charset="-122"/>
                <a:cs typeface="+mn-cs"/>
              </a:rPr>
              <a:t>”</a:t>
            </a:r>
            <a:r>
              <a:rPr kumimoji="0" lang="zh-CN" altLang="en-US" sz="2800" b="1" kern="0" cap="none" spc="0" normalizeH="0" baseline="0" noProof="0">
                <a:latin typeface="楷体_GB2312" pitchFamily="49" charset="-122"/>
                <a:ea typeface="楷体_GB2312" pitchFamily="49" charset="-122"/>
                <a:cs typeface="+mn-cs"/>
              </a:rPr>
              <a:t>的重要信息。事件对象的操作主要用于对数据的存取。</a:t>
            </a:r>
            <a:endParaRPr kumimoji="0" lang="zh-CN" altLang="en-US" sz="2800" b="1" kern="0" cap="none" spc="0" normalizeH="0" baseline="0" noProof="0">
              <a:latin typeface="楷体_GB2312" pitchFamily="49" charset="-122"/>
              <a:ea typeface="楷体_GB2312" pitchFamily="49" charset="-122"/>
              <a:cs typeface="+mn-cs"/>
            </a:endParaRPr>
          </a:p>
          <a:p>
            <a:pPr marL="342900" marR="0" indent="-342900" defTabSz="914400" eaLnBrk="0" hangingPunct="0">
              <a:spcBef>
                <a:spcPct val="20000"/>
              </a:spcBef>
              <a:buClrTx/>
              <a:buSzTx/>
              <a:buFontTx/>
              <a:buChar char="•"/>
              <a:defRPr/>
            </a:pPr>
            <a:r>
              <a:rPr kumimoji="0" lang="zh-CN" altLang="en-US" sz="2800" b="1" kern="0" cap="none" spc="0" normalizeH="0" baseline="0" noProof="0">
                <a:latin typeface="楷体_GB2312" pitchFamily="49" charset="-122"/>
                <a:ea typeface="楷体_GB2312" pitchFamily="49" charset="-122"/>
                <a:cs typeface="+mn-cs"/>
              </a:rPr>
              <a:t>如</a:t>
            </a:r>
            <a:r>
              <a:rPr kumimoji="0" lang="zh-CN" altLang="en-US" sz="2800" b="1" kern="0" cap="none" spc="0" normalizeH="0" baseline="0" noProof="0">
                <a:latin typeface="Arial" panose="020B0604020202020204"/>
                <a:ea typeface="楷体_GB2312" pitchFamily="49" charset="-122"/>
                <a:cs typeface="+mn-cs"/>
              </a:rPr>
              <a:t>“</a:t>
            </a:r>
            <a:r>
              <a:rPr kumimoji="0" lang="zh-CN" altLang="en-US" sz="2800" b="1" kern="0" cap="none" spc="0" normalizeH="0" baseline="0" noProof="0">
                <a:latin typeface="楷体_GB2312" pitchFamily="49" charset="-122"/>
                <a:ea typeface="楷体_GB2312" pitchFamily="49" charset="-122"/>
                <a:cs typeface="+mn-cs"/>
              </a:rPr>
              <a:t>鼠标</a:t>
            </a:r>
            <a:r>
              <a:rPr kumimoji="0" lang="zh-CN" altLang="en-US" sz="2800" b="1" kern="0" cap="none" spc="0" normalizeH="0" baseline="0" noProof="0">
                <a:latin typeface="Arial" panose="020B0604020202020204"/>
                <a:ea typeface="楷体_GB2312" pitchFamily="49" charset="-122"/>
                <a:cs typeface="+mn-cs"/>
              </a:rPr>
              <a:t>”</a:t>
            </a:r>
            <a:r>
              <a:rPr kumimoji="0" lang="zh-CN" altLang="en-US" sz="2800" b="1" kern="0" cap="none" spc="0" normalizeH="0" baseline="0" noProof="0">
                <a:latin typeface="楷体_GB2312" pitchFamily="49" charset="-122"/>
                <a:ea typeface="楷体_GB2312" pitchFamily="49" charset="-122"/>
                <a:cs typeface="+mn-cs"/>
              </a:rPr>
              <a:t>事件对象有诸如光标坐标、左右键、单击，双击等信息。</a:t>
            </a:r>
            <a:endParaRPr kumimoji="0" lang="zh-CN" altLang="en-US" sz="2800" b="1" kern="0" cap="none" spc="0" normalizeH="0" baseline="0" noProof="0">
              <a:latin typeface="楷体_GB2312" pitchFamily="49" charset="-122"/>
              <a:ea typeface="楷体_GB2312" pitchFamily="49" charset="-122"/>
              <a:cs typeface="+mn-cs"/>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2"/>
          <p:cNvSpPr>
            <a:spLocks noGrp="1"/>
          </p:cNvSpPr>
          <p:nvPr>
            <p:ph type="title"/>
          </p:nvPr>
        </p:nvSpPr>
        <p:spPr>
          <a:ln/>
        </p:spPr>
        <p:txBody>
          <a:bodyPr vert="horz" wrap="square" lIns="91440" tIns="45720" rIns="91440" bIns="45720" anchor="ctr" anchorCtr="0"/>
          <a:p>
            <a:pPr eaLnBrk="1" hangingPunct="1"/>
            <a:r>
              <a:rPr lang="en-US" altLang="zh-CN" dirty="0">
                <a:solidFill>
                  <a:srgbClr val="C00000"/>
                </a:solidFill>
                <a:latin typeface="+mj-lt"/>
                <a:ea typeface="+mj-ea"/>
                <a:cs typeface="+mj-cs"/>
              </a:rPr>
              <a:t>5.6 </a:t>
            </a:r>
            <a:r>
              <a:rPr lang="zh-CN" altLang="en-US" dirty="0">
                <a:solidFill>
                  <a:srgbClr val="C00000"/>
                </a:solidFill>
                <a:latin typeface="+mj-lt"/>
                <a:ea typeface="+mj-ea"/>
                <a:cs typeface="+mj-cs"/>
              </a:rPr>
              <a:t>使用和扩展</a:t>
            </a:r>
            <a:r>
              <a:rPr lang="en-US" altLang="zh-CN" dirty="0">
                <a:solidFill>
                  <a:srgbClr val="C00000"/>
                </a:solidFill>
                <a:latin typeface="+mj-lt"/>
                <a:ea typeface="+mj-ea"/>
                <a:cs typeface="+mj-cs"/>
              </a:rPr>
              <a:t>UML</a:t>
            </a:r>
            <a:endParaRPr lang="en-US" altLang="zh-CN" dirty="0">
              <a:solidFill>
                <a:srgbClr val="C00000"/>
              </a:solidFill>
              <a:latin typeface="+mj-lt"/>
              <a:ea typeface="+mj-ea"/>
              <a:cs typeface="+mj-cs"/>
            </a:endParaRPr>
          </a:p>
        </p:txBody>
      </p:sp>
      <p:sp>
        <p:nvSpPr>
          <p:cNvPr id="94211" name="Rectangle 3"/>
          <p:cNvSpPr>
            <a:spLocks noGrp="1"/>
          </p:cNvSpPr>
          <p:nvPr>
            <p:ph idx="1"/>
          </p:nvPr>
        </p:nvSpPr>
        <p:spPr>
          <a:xfrm>
            <a:off x="457200" y="1268413"/>
            <a:ext cx="8229600" cy="5400675"/>
          </a:xfrm>
          <a:ln/>
        </p:spPr>
        <p:txBody>
          <a:bodyPr vert="horz" wrap="square" lIns="91440" tIns="45720" rIns="91440" bIns="45720" anchor="t" anchorCtr="0"/>
          <a:p>
            <a:pPr eaLnBrk="1" hangingPunct="1">
              <a:lnSpc>
                <a:spcPct val="135000"/>
              </a:lnSpc>
              <a:buNone/>
            </a:pPr>
            <a:r>
              <a:rPr lang="en-US" altLang="zh-CN" sz="2400" dirty="0">
                <a:latin typeface="楷体_GB2312" pitchFamily="49" charset="-122"/>
                <a:ea typeface="楷体_GB2312" pitchFamily="49" charset="-122"/>
              </a:rPr>
              <a:t>3. </a:t>
            </a:r>
            <a:r>
              <a:rPr lang="zh-CN" altLang="en-US" sz="2400" dirty="0">
                <a:latin typeface="楷体_GB2312" pitchFamily="49" charset="-122"/>
                <a:ea typeface="楷体_GB2312" pitchFamily="49" charset="-122"/>
              </a:rPr>
              <a:t>应该分层次地画模型图</a:t>
            </a:r>
            <a:endParaRPr lang="zh-CN" altLang="en-US" sz="2400" dirty="0">
              <a:latin typeface="楷体_GB2312" pitchFamily="49" charset="-122"/>
              <a:ea typeface="楷体_GB2312" pitchFamily="49" charset="-122"/>
            </a:endParaRPr>
          </a:p>
          <a:p>
            <a:pPr eaLnBrk="1" hangingPunct="1">
              <a:lnSpc>
                <a:spcPct val="135000"/>
              </a:lnSpc>
              <a:buNone/>
            </a:pPr>
            <a:r>
              <a:rPr lang="zh-CN" altLang="en-US" sz="2400" dirty="0">
                <a:latin typeface="楷体_GB2312" pitchFamily="49" charset="-122"/>
                <a:ea typeface="楷体_GB2312" pitchFamily="49" charset="-122"/>
              </a:rPr>
              <a:t>      根据项目进展的不同阶段，用正确的观点画模型图。</a:t>
            </a:r>
            <a:r>
              <a:rPr lang="zh-CN" altLang="en-US" sz="2400" dirty="0">
                <a:highlight>
                  <a:srgbClr val="FFFF00"/>
                </a:highlight>
                <a:latin typeface="楷体_GB2312" pitchFamily="49" charset="-122"/>
                <a:ea typeface="楷体_GB2312" pitchFamily="49" charset="-122"/>
              </a:rPr>
              <a:t>如果处于分析阶段，应该画概念层模型图；当开始着手进行软件设计时，应该画设计层模型图；当考察某个特定的实现方案时，则应画实现层模型图。</a:t>
            </a:r>
            <a:endParaRPr lang="zh-CN" altLang="en-US" sz="2400" dirty="0">
              <a:highlight>
                <a:srgbClr val="FFFF00"/>
              </a:highlight>
              <a:latin typeface="楷体_GB2312" pitchFamily="49" charset="-122"/>
              <a:ea typeface="楷体_GB2312" pitchFamily="49" charset="-122"/>
            </a:endParaRPr>
          </a:p>
          <a:p>
            <a:pPr eaLnBrk="1" hangingPunct="1">
              <a:lnSpc>
                <a:spcPct val="135000"/>
              </a:lnSpc>
              <a:buNone/>
            </a:pPr>
            <a:r>
              <a:rPr lang="zh-CN" altLang="en-US" sz="2400" dirty="0">
                <a:latin typeface="楷体_GB2312" pitchFamily="49" charset="-122"/>
                <a:ea typeface="楷体_GB2312" pitchFamily="49" charset="-122"/>
              </a:rPr>
              <a:t>      使用</a:t>
            </a:r>
            <a:r>
              <a:rPr lang="en-US" altLang="zh-CN" sz="2400" dirty="0">
                <a:latin typeface="楷体_GB2312" pitchFamily="49" charset="-122"/>
                <a:ea typeface="楷体_GB2312" pitchFamily="49" charset="-122"/>
              </a:rPr>
              <a:t>UML</a:t>
            </a:r>
            <a:r>
              <a:rPr lang="zh-CN" altLang="en-US" sz="2400" dirty="0">
                <a:latin typeface="楷体_GB2312" pitchFamily="49" charset="-122"/>
                <a:ea typeface="楷体_GB2312" pitchFamily="49" charset="-122"/>
              </a:rPr>
              <a:t>的最大危险是过早地陷入实现细节。为了避免这一危险，应该把重点放在概念层和说明层。</a:t>
            </a:r>
            <a:endParaRPr lang="zh-CN" altLang="en-US" sz="2400" dirty="0">
              <a:latin typeface="楷体_GB2312" pitchFamily="49" charset="-122"/>
              <a:ea typeface="楷体_GB2312" pitchFamily="49" charset="-122"/>
            </a:endParaRPr>
          </a:p>
          <a:p>
            <a:pPr eaLnBrk="1" hangingPunct="1">
              <a:lnSpc>
                <a:spcPct val="135000"/>
              </a:lnSpc>
              <a:buNone/>
            </a:pPr>
            <a:r>
              <a:rPr lang="zh-CN" altLang="en-US" sz="2400" dirty="0">
                <a:latin typeface="楷体_GB2312" pitchFamily="49" charset="-122"/>
                <a:ea typeface="楷体_GB2312" pitchFamily="49" charset="-122"/>
              </a:rPr>
              <a:t>  </a:t>
            </a:r>
            <a:endParaRPr lang="zh-CN" altLang="en-US" sz="2400" dirty="0">
              <a:latin typeface="楷体_GB2312" pitchFamily="49" charset="-122"/>
              <a:ea typeface="楷体_GB2312" pitchFamily="49" charset="-122"/>
            </a:endParaRPr>
          </a:p>
          <a:p>
            <a:pPr eaLnBrk="1" hangingPunct="1">
              <a:lnSpc>
                <a:spcPct val="135000"/>
              </a:lnSpc>
              <a:buNone/>
            </a:pPr>
            <a:r>
              <a:rPr lang="en-US" altLang="zh-CN" sz="2400" dirty="0">
                <a:latin typeface="楷体_GB2312" pitchFamily="49" charset="-122"/>
                <a:ea typeface="楷体_GB2312" pitchFamily="49" charset="-122"/>
              </a:rPr>
              <a:t>4. </a:t>
            </a:r>
            <a:r>
              <a:rPr lang="zh-CN" altLang="en-US" sz="2400" dirty="0">
                <a:latin typeface="楷体_GB2312" pitchFamily="49" charset="-122"/>
                <a:ea typeface="楷体_GB2312" pitchFamily="49" charset="-122"/>
              </a:rPr>
              <a:t>模型应该具有协调性</a:t>
            </a:r>
            <a:endParaRPr lang="zh-CN" altLang="en-US" sz="2400" dirty="0">
              <a:latin typeface="楷体_GB2312" pitchFamily="49" charset="-122"/>
              <a:ea typeface="楷体_GB2312" pitchFamily="49" charset="-122"/>
            </a:endParaRPr>
          </a:p>
          <a:p>
            <a:pPr eaLnBrk="1" hangingPunct="1">
              <a:lnSpc>
                <a:spcPct val="135000"/>
              </a:lnSpc>
              <a:buNone/>
            </a:pPr>
            <a:r>
              <a:rPr lang="zh-CN" altLang="en-US" sz="2400" dirty="0">
                <a:latin typeface="楷体_GB2312" pitchFamily="49" charset="-122"/>
                <a:ea typeface="楷体_GB2312" pitchFamily="49" charset="-122"/>
              </a:rPr>
              <a:t>   模型必须在每个抽象层次内和不同的抽象层次之间协调。</a:t>
            </a:r>
            <a:endParaRPr lang="zh-CN" altLang="en-US" sz="2400" dirty="0">
              <a:latin typeface="楷体_GB2312" pitchFamily="49" charset="-122"/>
              <a:ea typeface="楷体_GB2312" pitchFamily="49" charset="-122"/>
            </a:endParaRPr>
          </a:p>
          <a:p>
            <a:pPr eaLnBrk="1" hangingPunct="1"/>
            <a:endParaRPr lang="en-US" altLang="zh-CN" sz="2400" dirty="0">
              <a:ea typeface="宋体" panose="02010600030101010101" pitchFamily="2"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2"/>
          <p:cNvSpPr>
            <a:spLocks noGrp="1"/>
          </p:cNvSpPr>
          <p:nvPr>
            <p:ph type="title"/>
          </p:nvPr>
        </p:nvSpPr>
        <p:spPr>
          <a:ln/>
        </p:spPr>
        <p:txBody>
          <a:bodyPr vert="horz" wrap="square" lIns="91440" tIns="45720" rIns="91440" bIns="45720" anchor="ctr" anchorCtr="0"/>
          <a:p>
            <a:pPr eaLnBrk="1" hangingPunct="1"/>
            <a:r>
              <a:rPr lang="en-US" altLang="zh-CN" dirty="0">
                <a:solidFill>
                  <a:srgbClr val="C00000"/>
                </a:solidFill>
                <a:latin typeface="+mj-lt"/>
                <a:ea typeface="+mj-ea"/>
                <a:cs typeface="+mj-cs"/>
              </a:rPr>
              <a:t>5.6 </a:t>
            </a:r>
            <a:r>
              <a:rPr lang="zh-CN" altLang="en-US" dirty="0">
                <a:solidFill>
                  <a:srgbClr val="C00000"/>
                </a:solidFill>
                <a:latin typeface="+mj-lt"/>
                <a:ea typeface="+mj-ea"/>
                <a:cs typeface="+mj-cs"/>
              </a:rPr>
              <a:t>使用和扩展</a:t>
            </a:r>
            <a:r>
              <a:rPr lang="en-US" altLang="zh-CN" dirty="0">
                <a:solidFill>
                  <a:srgbClr val="C00000"/>
                </a:solidFill>
                <a:latin typeface="+mj-lt"/>
                <a:ea typeface="+mj-ea"/>
                <a:cs typeface="+mj-cs"/>
              </a:rPr>
              <a:t>UML</a:t>
            </a:r>
            <a:endParaRPr lang="en-US" altLang="zh-CN" dirty="0">
              <a:solidFill>
                <a:srgbClr val="C00000"/>
              </a:solidFill>
              <a:latin typeface="+mj-lt"/>
              <a:ea typeface="+mj-ea"/>
              <a:cs typeface="+mj-cs"/>
            </a:endParaRPr>
          </a:p>
        </p:txBody>
      </p:sp>
      <p:sp>
        <p:nvSpPr>
          <p:cNvPr id="95235" name="Rectangle 3"/>
          <p:cNvSpPr>
            <a:spLocks noGrp="1"/>
          </p:cNvSpPr>
          <p:nvPr>
            <p:ph idx="1"/>
          </p:nvPr>
        </p:nvSpPr>
        <p:spPr>
          <a:ln/>
        </p:spPr>
        <p:txBody>
          <a:bodyPr vert="horz" wrap="square" lIns="91440" tIns="45720" rIns="91440" bIns="45720" anchor="t" anchorCtr="0"/>
          <a:p>
            <a:pPr eaLnBrk="1" hangingPunct="1">
              <a:lnSpc>
                <a:spcPct val="125000"/>
              </a:lnSpc>
              <a:buNone/>
            </a:pPr>
            <a:r>
              <a:rPr lang="en-US" altLang="zh-CN" sz="2800" dirty="0">
                <a:latin typeface="楷体_GB2312" pitchFamily="49" charset="-122"/>
                <a:ea typeface="楷体_GB2312" pitchFamily="49" charset="-122"/>
              </a:rPr>
              <a:t>5. </a:t>
            </a:r>
            <a:r>
              <a:rPr lang="zh-CN" altLang="en-US" sz="2800" dirty="0">
                <a:latin typeface="楷体_GB2312" pitchFamily="49" charset="-122"/>
                <a:ea typeface="楷体_GB2312" pitchFamily="49" charset="-122"/>
              </a:rPr>
              <a:t>模型和模型元素的大小应该适中</a:t>
            </a:r>
            <a:endParaRPr lang="zh-CN" altLang="en-US" sz="2800" dirty="0">
              <a:latin typeface="楷体_GB2312" pitchFamily="49" charset="-122"/>
              <a:ea typeface="楷体_GB2312" pitchFamily="49" charset="-122"/>
            </a:endParaRPr>
          </a:p>
          <a:p>
            <a:pPr eaLnBrk="1" hangingPunct="1">
              <a:lnSpc>
                <a:spcPct val="125000"/>
              </a:lnSpc>
              <a:buNone/>
            </a:pPr>
            <a:r>
              <a:rPr lang="zh-CN" altLang="en-US" sz="2800" dirty="0">
                <a:latin typeface="楷体_GB2312" pitchFamily="49" charset="-122"/>
                <a:ea typeface="楷体_GB2312" pitchFamily="49" charset="-122"/>
              </a:rPr>
              <a:t>      过于复杂的模型和模型元素难于理解也难于使用，这样的模型和模型元素很难生存下去。如果要建模的问题相当复杂，则可以把该问题分解成若干个子问题，分别为每个子问题建模，每个子模型构成原模型中的一个包，以降低建模的难度和模型的复杂性。</a:t>
            </a:r>
            <a:endParaRPr lang="zh-CN" altLang="en-US" sz="2800" dirty="0">
              <a:latin typeface="楷体_GB2312" pitchFamily="49" charset="-122"/>
              <a:ea typeface="楷体_GB2312" pitchFamily="49"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2"/>
          <p:cNvSpPr>
            <a:spLocks noGrp="1"/>
          </p:cNvSpPr>
          <p:nvPr>
            <p:ph type="title"/>
          </p:nvPr>
        </p:nvSpPr>
        <p:spPr>
          <a:ln/>
        </p:spPr>
        <p:txBody>
          <a:bodyPr vert="horz" wrap="square" lIns="91440" tIns="45720" rIns="91440" bIns="45720" anchor="ctr" anchorCtr="0"/>
          <a:p>
            <a:pPr eaLnBrk="1" hangingPunct="1"/>
            <a:r>
              <a:rPr lang="en-US" altLang="zh-CN" dirty="0">
                <a:solidFill>
                  <a:srgbClr val="C00000"/>
                </a:solidFill>
                <a:latin typeface="+mj-lt"/>
                <a:ea typeface="+mj-ea"/>
                <a:cs typeface="+mj-cs"/>
              </a:rPr>
              <a:t>5.6 </a:t>
            </a:r>
            <a:r>
              <a:rPr lang="zh-CN" altLang="en-US" dirty="0">
                <a:solidFill>
                  <a:srgbClr val="C00000"/>
                </a:solidFill>
                <a:latin typeface="+mj-lt"/>
                <a:ea typeface="+mj-ea"/>
                <a:cs typeface="+mj-cs"/>
              </a:rPr>
              <a:t>使用和扩展</a:t>
            </a:r>
            <a:r>
              <a:rPr lang="en-US" altLang="zh-CN" dirty="0">
                <a:solidFill>
                  <a:srgbClr val="C00000"/>
                </a:solidFill>
                <a:latin typeface="+mj-lt"/>
                <a:ea typeface="+mj-ea"/>
                <a:cs typeface="+mj-cs"/>
              </a:rPr>
              <a:t>UML</a:t>
            </a:r>
            <a:endParaRPr lang="en-US" altLang="zh-CN" dirty="0">
              <a:solidFill>
                <a:srgbClr val="C00000"/>
              </a:solidFill>
              <a:latin typeface="+mj-lt"/>
              <a:ea typeface="+mj-ea"/>
              <a:cs typeface="+mj-cs"/>
            </a:endParaRPr>
          </a:p>
        </p:txBody>
      </p:sp>
      <p:sp>
        <p:nvSpPr>
          <p:cNvPr id="96259" name="Rectangle 3"/>
          <p:cNvSpPr>
            <a:spLocks noGrp="1"/>
          </p:cNvSpPr>
          <p:nvPr>
            <p:ph idx="1"/>
          </p:nvPr>
        </p:nvSpPr>
        <p:spPr>
          <a:ln/>
        </p:spPr>
        <p:txBody>
          <a:bodyPr vert="horz" wrap="square" lIns="91440" tIns="45720" rIns="91440" bIns="45720" anchor="t" anchorCtr="0"/>
          <a:p>
            <a:pPr eaLnBrk="1" hangingPunct="1">
              <a:buNone/>
            </a:pPr>
            <a:r>
              <a:rPr lang="zh-CN" altLang="en-US" dirty="0">
                <a:solidFill>
                  <a:srgbClr val="CC0000"/>
                </a:solidFill>
                <a:ea typeface="宋体" panose="02010600030101010101" pitchFamily="2" charset="-122"/>
              </a:rPr>
              <a:t>扩展</a:t>
            </a:r>
            <a:r>
              <a:rPr lang="en-US" altLang="zh-CN" dirty="0">
                <a:solidFill>
                  <a:srgbClr val="CC0000"/>
                </a:solidFill>
                <a:ea typeface="宋体" panose="02010600030101010101" pitchFamily="2" charset="-122"/>
              </a:rPr>
              <a:t>UML</a:t>
            </a:r>
            <a:r>
              <a:rPr lang="zh-CN" altLang="en-US" dirty="0">
                <a:solidFill>
                  <a:srgbClr val="CC0000"/>
                </a:solidFill>
                <a:ea typeface="宋体" panose="02010600030101010101" pitchFamily="2" charset="-122"/>
              </a:rPr>
              <a:t>的机制</a:t>
            </a:r>
            <a:endParaRPr lang="zh-CN" altLang="en-US" dirty="0">
              <a:solidFill>
                <a:srgbClr val="CC0000"/>
              </a:solidFill>
              <a:ea typeface="宋体" panose="02010600030101010101" pitchFamily="2" charset="-122"/>
            </a:endParaRPr>
          </a:p>
          <a:p>
            <a:pPr eaLnBrk="1" hangingPunct="1">
              <a:lnSpc>
                <a:spcPct val="125000"/>
              </a:lnSpc>
            </a:pPr>
            <a:r>
              <a:rPr lang="zh-CN" altLang="en-US" sz="2800" dirty="0">
                <a:latin typeface="楷体_GB2312" pitchFamily="49" charset="-122"/>
                <a:ea typeface="宋体" panose="02010600030101010101" pitchFamily="2" charset="-122"/>
              </a:rPr>
              <a:t>为避免使</a:t>
            </a:r>
            <a:r>
              <a:rPr lang="en-US" altLang="zh-CN" sz="2800" dirty="0">
                <a:latin typeface="楷体_GB2312" pitchFamily="49" charset="-122"/>
                <a:ea typeface="楷体_GB2312" pitchFamily="49" charset="-122"/>
              </a:rPr>
              <a:t>UML</a:t>
            </a:r>
            <a:r>
              <a:rPr lang="zh-CN" altLang="en-US" sz="2800" dirty="0">
                <a:latin typeface="楷体_GB2312" pitchFamily="49" charset="-122"/>
                <a:ea typeface="楷体_GB2312" pitchFamily="49" charset="-122"/>
              </a:rPr>
              <a:t>变得过于复杂，</a:t>
            </a:r>
            <a:r>
              <a:rPr lang="en-US" altLang="zh-CN" sz="2800" dirty="0">
                <a:latin typeface="楷体_GB2312" pitchFamily="49" charset="-122"/>
                <a:ea typeface="楷体_GB2312" pitchFamily="49" charset="-122"/>
              </a:rPr>
              <a:t>UML</a:t>
            </a:r>
            <a:r>
              <a:rPr lang="zh-CN" altLang="en-US" sz="2800" dirty="0">
                <a:latin typeface="楷体_GB2312" pitchFamily="49" charset="-122"/>
                <a:ea typeface="楷体_GB2312" pitchFamily="49" charset="-122"/>
              </a:rPr>
              <a:t>并没有吸收所有面向对象的建模技术和机制，而是设计了适当的扩展机制，使得它能很容易地适应某些特定的方法、机构或用户的需要。利用扩展机制，用户可以定义和使用自己的模型元素。</a:t>
            </a:r>
            <a:endParaRPr lang="zh-CN" altLang="en-US" sz="2800" dirty="0">
              <a:latin typeface="楷体_GB2312" pitchFamily="49" charset="-122"/>
              <a:ea typeface="楷体_GB2312" pitchFamily="49" charset="-122"/>
            </a:endParaRPr>
          </a:p>
          <a:p>
            <a:pPr eaLnBrk="1" hangingPunct="1"/>
            <a:endParaRPr lang="en-US" altLang="zh-CN" dirty="0">
              <a:ea typeface="宋体" panose="02010600030101010101" pitchFamily="2"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2"/>
          <p:cNvSpPr>
            <a:spLocks noGrp="1"/>
          </p:cNvSpPr>
          <p:nvPr>
            <p:ph type="title"/>
          </p:nvPr>
        </p:nvSpPr>
        <p:spPr>
          <a:ln/>
        </p:spPr>
        <p:txBody>
          <a:bodyPr vert="horz" wrap="square" lIns="91440" tIns="45720" rIns="91440" bIns="45720" anchor="ctr" anchorCtr="0"/>
          <a:p>
            <a:pPr eaLnBrk="1" hangingPunct="1"/>
            <a:r>
              <a:rPr lang="en-US" altLang="zh-CN" dirty="0">
                <a:solidFill>
                  <a:srgbClr val="C00000"/>
                </a:solidFill>
                <a:latin typeface="+mj-lt"/>
                <a:ea typeface="+mj-ea"/>
                <a:cs typeface="+mj-cs"/>
              </a:rPr>
              <a:t>5.6 </a:t>
            </a:r>
            <a:r>
              <a:rPr lang="zh-CN" altLang="en-US" dirty="0">
                <a:solidFill>
                  <a:srgbClr val="C00000"/>
                </a:solidFill>
                <a:latin typeface="+mj-lt"/>
                <a:ea typeface="+mj-ea"/>
                <a:cs typeface="+mj-cs"/>
              </a:rPr>
              <a:t>使用和扩展</a:t>
            </a:r>
            <a:r>
              <a:rPr lang="en-US" altLang="zh-CN" dirty="0">
                <a:solidFill>
                  <a:srgbClr val="C00000"/>
                </a:solidFill>
                <a:latin typeface="+mj-lt"/>
                <a:ea typeface="+mj-ea"/>
                <a:cs typeface="+mj-cs"/>
              </a:rPr>
              <a:t>UML</a:t>
            </a:r>
            <a:endParaRPr lang="en-US" altLang="zh-CN" dirty="0">
              <a:solidFill>
                <a:srgbClr val="C00000"/>
              </a:solidFill>
              <a:latin typeface="+mj-lt"/>
              <a:ea typeface="+mj-ea"/>
              <a:cs typeface="+mj-cs"/>
            </a:endParaRPr>
          </a:p>
        </p:txBody>
      </p:sp>
      <p:sp>
        <p:nvSpPr>
          <p:cNvPr id="97283" name="Rectangle 3"/>
          <p:cNvSpPr>
            <a:spLocks noGrp="1"/>
          </p:cNvSpPr>
          <p:nvPr>
            <p:ph idx="1"/>
          </p:nvPr>
        </p:nvSpPr>
        <p:spPr>
          <a:ln/>
        </p:spPr>
        <p:txBody>
          <a:bodyPr vert="horz" wrap="square" lIns="91440" tIns="45720" rIns="91440" bIns="45720" anchor="t" anchorCtr="0"/>
          <a:p>
            <a:pPr eaLnBrk="1" hangingPunct="1">
              <a:buNone/>
            </a:pPr>
            <a:r>
              <a:rPr lang="zh-CN" altLang="en-US" dirty="0">
                <a:solidFill>
                  <a:srgbClr val="CC0000"/>
                </a:solidFill>
                <a:ea typeface="宋体" panose="02010600030101010101" pitchFamily="2" charset="-122"/>
              </a:rPr>
              <a:t>扩展</a:t>
            </a:r>
            <a:r>
              <a:rPr lang="en-US" altLang="zh-CN" dirty="0">
                <a:solidFill>
                  <a:srgbClr val="CC0000"/>
                </a:solidFill>
                <a:ea typeface="宋体" panose="02010600030101010101" pitchFamily="2" charset="-122"/>
              </a:rPr>
              <a:t>UML</a:t>
            </a:r>
            <a:r>
              <a:rPr lang="zh-CN" altLang="en-US" dirty="0">
                <a:solidFill>
                  <a:srgbClr val="CC0000"/>
                </a:solidFill>
                <a:ea typeface="宋体" panose="02010600030101010101" pitchFamily="2" charset="-122"/>
              </a:rPr>
              <a:t>的机制</a:t>
            </a:r>
            <a:endParaRPr lang="zh-CN" altLang="en-US" dirty="0">
              <a:solidFill>
                <a:srgbClr val="CC0000"/>
              </a:solidFill>
              <a:ea typeface="宋体" panose="02010600030101010101" pitchFamily="2" charset="-122"/>
            </a:endParaRPr>
          </a:p>
          <a:p>
            <a:pPr eaLnBrk="1" hangingPunct="1"/>
            <a:r>
              <a:rPr lang="zh-CN" altLang="en-US" sz="2800" dirty="0">
                <a:latin typeface="楷体_GB2312" pitchFamily="49" charset="-122"/>
                <a:ea typeface="楷体_GB2312" pitchFamily="49" charset="-122"/>
              </a:rPr>
              <a:t>扩展的基础是</a:t>
            </a:r>
            <a:r>
              <a:rPr lang="en-US" altLang="zh-CN" sz="2800" dirty="0">
                <a:latin typeface="楷体_GB2312" pitchFamily="49" charset="-122"/>
                <a:ea typeface="楷体_GB2312" pitchFamily="49" charset="-122"/>
              </a:rPr>
              <a:t>UML</a:t>
            </a:r>
            <a:r>
              <a:rPr lang="zh-CN" altLang="en-US" sz="2800" dirty="0">
                <a:latin typeface="楷体_GB2312" pitchFamily="49" charset="-122"/>
                <a:ea typeface="楷体_GB2312" pitchFamily="49" charset="-122"/>
              </a:rPr>
              <a:t>的模型元素，利用扩展机制可以给这些元素的变形加上新的语义。新语义可以有三种形式：重新定义，增加新语义或者对某种元素的使用增加一些限制。相应地，有下述三种扩展机制。</a:t>
            </a:r>
            <a:endParaRPr lang="zh-CN" altLang="en-US" sz="2800" dirty="0">
              <a:latin typeface="楷体_GB2312" pitchFamily="49" charset="-122"/>
              <a:ea typeface="楷体_GB2312" pitchFamily="49" charset="-122"/>
            </a:endParaRPr>
          </a:p>
          <a:p>
            <a:pPr eaLnBrk="1" hangingPunct="1">
              <a:buClr>
                <a:srgbClr val="CC0000"/>
              </a:buClr>
              <a:buSzPct val="75000"/>
              <a:buFont typeface="Wingdings" panose="05000000000000000000" pitchFamily="2" charset="2"/>
              <a:buChar char="Ø"/>
            </a:pPr>
            <a:r>
              <a:rPr lang="zh-CN" altLang="en-US" sz="2800" dirty="0">
                <a:latin typeface="楷体_GB2312" pitchFamily="49" charset="-122"/>
                <a:ea typeface="楷体_GB2312" pitchFamily="49" charset="-122"/>
              </a:rPr>
              <a:t>构造型 </a:t>
            </a:r>
            <a:r>
              <a:rPr lang="en-US" altLang="zh-CN" sz="2800" dirty="0">
                <a:latin typeface="楷体_GB2312" pitchFamily="49" charset="-122"/>
                <a:ea typeface="楷体_GB2312" pitchFamily="49" charset="-122"/>
              </a:rPr>
              <a:t>(stereotype)</a:t>
            </a:r>
            <a:endParaRPr lang="en-US" altLang="zh-CN" sz="2800" dirty="0">
              <a:latin typeface="楷体_GB2312" pitchFamily="49" charset="-122"/>
              <a:ea typeface="楷体_GB2312" pitchFamily="49" charset="-122"/>
            </a:endParaRPr>
          </a:p>
          <a:p>
            <a:pPr eaLnBrk="1" hangingPunct="1">
              <a:buClr>
                <a:srgbClr val="CC0000"/>
              </a:buClr>
              <a:buSzPct val="75000"/>
              <a:buFont typeface="Wingdings" panose="05000000000000000000" pitchFamily="2" charset="2"/>
              <a:buChar char="Ø"/>
            </a:pPr>
            <a:r>
              <a:rPr lang="zh-CN" altLang="en-US" sz="2800" dirty="0">
                <a:latin typeface="楷体_GB2312" pitchFamily="49" charset="-122"/>
                <a:ea typeface="楷体_GB2312" pitchFamily="49" charset="-122"/>
              </a:rPr>
              <a:t>标记值 </a:t>
            </a:r>
            <a:r>
              <a:rPr lang="en-US" altLang="zh-CN" sz="2800" dirty="0">
                <a:latin typeface="楷体_GB2312" pitchFamily="49" charset="-122"/>
                <a:ea typeface="楷体_GB2312" pitchFamily="49" charset="-122"/>
              </a:rPr>
              <a:t>(tagged value)</a:t>
            </a:r>
            <a:endParaRPr lang="en-US" altLang="zh-CN" sz="2800" dirty="0">
              <a:latin typeface="楷体_GB2312" pitchFamily="49" charset="-122"/>
              <a:ea typeface="楷体_GB2312" pitchFamily="49" charset="-122"/>
            </a:endParaRPr>
          </a:p>
          <a:p>
            <a:pPr eaLnBrk="1" hangingPunct="1">
              <a:buClr>
                <a:srgbClr val="CC0000"/>
              </a:buClr>
              <a:buSzPct val="75000"/>
              <a:buFont typeface="Wingdings" panose="05000000000000000000" pitchFamily="2" charset="2"/>
              <a:buChar char="Ø"/>
            </a:pPr>
            <a:r>
              <a:rPr lang="zh-CN" altLang="en-US" sz="2800" dirty="0">
                <a:latin typeface="楷体_GB2312" pitchFamily="49" charset="-122"/>
                <a:ea typeface="楷体_GB2312" pitchFamily="49" charset="-122"/>
              </a:rPr>
              <a:t>约束 </a:t>
            </a:r>
            <a:r>
              <a:rPr lang="en-US" altLang="zh-CN" sz="2800" dirty="0">
                <a:latin typeface="楷体_GB2312" pitchFamily="49" charset="-122"/>
                <a:ea typeface="楷体_GB2312" pitchFamily="49" charset="-122"/>
              </a:rPr>
              <a:t>(constraint)</a:t>
            </a:r>
            <a:endParaRPr lang="en-US" altLang="zh-CN" sz="2800" dirty="0">
              <a:latin typeface="楷体_GB2312" pitchFamily="49" charset="-122"/>
              <a:ea typeface="楷体_GB2312" pitchFamily="49" charset="-122"/>
            </a:endParaRPr>
          </a:p>
          <a:p>
            <a:pPr eaLnBrk="1" hangingPunct="1">
              <a:buNone/>
            </a:pPr>
            <a:endParaRPr lang="en-US" altLang="zh-CN" sz="2800" dirty="0">
              <a:solidFill>
                <a:srgbClr val="CC0000"/>
              </a:solidFill>
              <a:ea typeface="宋体" panose="02010600030101010101" pitchFamily="2" charset="-122"/>
            </a:endParaRPr>
          </a:p>
          <a:p>
            <a:pPr eaLnBrk="1" hangingPunct="1"/>
            <a:endParaRPr lang="en-US" altLang="zh-CN" dirty="0">
              <a:ea typeface="宋体" panose="02010600030101010101" pitchFamily="2"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Text Box 2"/>
          <p:cNvSpPr txBox="1"/>
          <p:nvPr/>
        </p:nvSpPr>
        <p:spPr>
          <a:xfrm>
            <a:off x="539750" y="392113"/>
            <a:ext cx="7777163" cy="519112"/>
          </a:xfrm>
          <a:prstGeom prst="rect">
            <a:avLst/>
          </a:prstGeom>
          <a:noFill/>
          <a:ln w="12700">
            <a:noFill/>
          </a:ln>
        </p:spPr>
        <p:txBody>
          <a:bodyPr>
            <a:spAutoFit/>
          </a:bodyPr>
          <a:p>
            <a:pPr>
              <a:spcBef>
                <a:spcPct val="20000"/>
              </a:spcBef>
              <a:buClr>
                <a:schemeClr val="hlink"/>
              </a:buClr>
              <a:buSzPct val="50000"/>
              <a:buFont typeface="Monotype Sorts" pitchFamily="2" charset="2"/>
            </a:pPr>
            <a:r>
              <a:rPr lang="en-US" altLang="zh-CN" sz="2800" b="1" dirty="0">
                <a:latin typeface="楷体_GB2312" pitchFamily="49" charset="-122"/>
                <a:ea typeface="楷体_GB2312" pitchFamily="49" charset="-122"/>
              </a:rPr>
              <a:t>1.   </a:t>
            </a:r>
            <a:r>
              <a:rPr lang="zh-CN" altLang="en-US" sz="2800" b="1" dirty="0">
                <a:latin typeface="楷体_GB2312" pitchFamily="49" charset="-122"/>
                <a:ea typeface="楷体_GB2312" pitchFamily="49" charset="-122"/>
              </a:rPr>
              <a:t>构造型</a:t>
            </a:r>
            <a:r>
              <a:rPr lang="zh-CN" altLang="en-US" sz="2400" b="1" dirty="0">
                <a:latin typeface="Times New Roman" panose="02020603050405020304" pitchFamily="18" charset="0"/>
              </a:rPr>
              <a:t> </a:t>
            </a:r>
            <a:r>
              <a:rPr lang="en-US" altLang="zh-CN" sz="2400" b="1" dirty="0">
                <a:latin typeface="Times New Roman" panose="02020603050405020304" pitchFamily="18" charset="0"/>
              </a:rPr>
              <a:t>(stereotype)</a:t>
            </a:r>
            <a:endParaRPr lang="en-US" altLang="zh-CN" sz="2400" dirty="0">
              <a:latin typeface="Times New Roman" panose="02020603050405020304" pitchFamily="18" charset="0"/>
            </a:endParaRPr>
          </a:p>
        </p:txBody>
      </p:sp>
      <p:sp>
        <p:nvSpPr>
          <p:cNvPr id="98307" name="Text Box 3"/>
          <p:cNvSpPr txBox="1"/>
          <p:nvPr/>
        </p:nvSpPr>
        <p:spPr>
          <a:xfrm>
            <a:off x="539750" y="1052513"/>
            <a:ext cx="8208963" cy="1463675"/>
          </a:xfrm>
          <a:prstGeom prst="rect">
            <a:avLst/>
          </a:prstGeom>
          <a:noFill/>
          <a:ln w="12700">
            <a:noFill/>
          </a:ln>
        </p:spPr>
        <p:txBody>
          <a:bodyPr>
            <a:spAutoFit/>
          </a:bodyPr>
          <a:p>
            <a:pPr>
              <a:lnSpc>
                <a:spcPct val="125000"/>
              </a:lnSpc>
              <a:spcBef>
                <a:spcPct val="50000"/>
              </a:spcBef>
            </a:pPr>
            <a:r>
              <a:rPr lang="zh-CN" altLang="en-US" sz="2400" b="1" dirty="0">
                <a:latin typeface="楷体_GB2312" pitchFamily="49" charset="-122"/>
                <a:ea typeface="楷体_GB2312" pitchFamily="49" charset="-122"/>
              </a:rPr>
              <a:t>构造型是在一个已定义的模型元素的基础上构造的一种新的模型元素。构造型的信息内容和形式与已存在的基本模型元素相同，但是含义和使用不同。</a:t>
            </a:r>
            <a:r>
              <a:rPr lang="zh-CN" altLang="en-US" sz="2400" dirty="0">
                <a:latin typeface="Times New Roman" panose="02020603050405020304" pitchFamily="18" charset="0"/>
              </a:rPr>
              <a:t> </a:t>
            </a:r>
            <a:endParaRPr lang="zh-CN" altLang="en-US" sz="2400" dirty="0">
              <a:latin typeface="Times New Roman" panose="02020603050405020304" pitchFamily="18" charset="0"/>
            </a:endParaRPr>
          </a:p>
        </p:txBody>
      </p:sp>
      <p:pic>
        <p:nvPicPr>
          <p:cNvPr id="98308" name="Picture 4"/>
          <p:cNvPicPr>
            <a:picLocks noChangeAspect="1"/>
          </p:cNvPicPr>
          <p:nvPr/>
        </p:nvPicPr>
        <p:blipFill>
          <a:blip r:embed="rId1"/>
          <a:stretch>
            <a:fillRect/>
          </a:stretch>
        </p:blipFill>
        <p:spPr>
          <a:xfrm>
            <a:off x="539750" y="2852738"/>
            <a:ext cx="2303463" cy="1665287"/>
          </a:xfrm>
          <a:prstGeom prst="rect">
            <a:avLst/>
          </a:prstGeom>
          <a:noFill/>
          <a:ln w="12700">
            <a:noFill/>
          </a:ln>
        </p:spPr>
      </p:pic>
      <p:pic>
        <p:nvPicPr>
          <p:cNvPr id="98309" name="Picture 5"/>
          <p:cNvPicPr>
            <a:picLocks noChangeAspect="1"/>
          </p:cNvPicPr>
          <p:nvPr/>
        </p:nvPicPr>
        <p:blipFill>
          <a:blip r:embed="rId2"/>
          <a:stretch>
            <a:fillRect/>
          </a:stretch>
        </p:blipFill>
        <p:spPr>
          <a:xfrm>
            <a:off x="2843213" y="2852738"/>
            <a:ext cx="3038475" cy="1450975"/>
          </a:xfrm>
          <a:prstGeom prst="rect">
            <a:avLst/>
          </a:prstGeom>
          <a:noFill/>
          <a:ln w="12700">
            <a:noFill/>
          </a:ln>
        </p:spPr>
      </p:pic>
      <p:pic>
        <p:nvPicPr>
          <p:cNvPr id="98310" name="Picture 6"/>
          <p:cNvPicPr>
            <a:picLocks noChangeAspect="1"/>
          </p:cNvPicPr>
          <p:nvPr/>
        </p:nvPicPr>
        <p:blipFill>
          <a:blip r:embed="rId3"/>
          <a:stretch>
            <a:fillRect/>
          </a:stretch>
        </p:blipFill>
        <p:spPr>
          <a:xfrm>
            <a:off x="236538" y="4787900"/>
            <a:ext cx="5213350" cy="1670050"/>
          </a:xfrm>
          <a:prstGeom prst="rect">
            <a:avLst/>
          </a:prstGeom>
          <a:noFill/>
          <a:ln w="12700">
            <a:noFill/>
          </a:ln>
        </p:spPr>
      </p:pic>
      <p:pic>
        <p:nvPicPr>
          <p:cNvPr id="98311" name="Picture 7"/>
          <p:cNvPicPr>
            <a:picLocks noChangeAspect="1"/>
          </p:cNvPicPr>
          <p:nvPr/>
        </p:nvPicPr>
        <p:blipFill>
          <a:blip r:embed="rId4"/>
          <a:stretch>
            <a:fillRect/>
          </a:stretch>
        </p:blipFill>
        <p:spPr>
          <a:xfrm>
            <a:off x="5449888" y="2852738"/>
            <a:ext cx="2981325" cy="1439862"/>
          </a:xfrm>
          <a:prstGeom prst="rect">
            <a:avLst/>
          </a:prstGeom>
          <a:noFill/>
          <a:ln w="12700">
            <a:noFill/>
          </a:ln>
        </p:spPr>
      </p:pic>
      <p:pic>
        <p:nvPicPr>
          <p:cNvPr id="98312" name="Picture 8"/>
          <p:cNvPicPr>
            <a:picLocks noChangeAspect="1"/>
          </p:cNvPicPr>
          <p:nvPr/>
        </p:nvPicPr>
        <p:blipFill>
          <a:blip r:embed="rId5"/>
          <a:stretch>
            <a:fillRect/>
          </a:stretch>
        </p:blipFill>
        <p:spPr>
          <a:xfrm>
            <a:off x="4840288" y="4787900"/>
            <a:ext cx="2081212" cy="1182688"/>
          </a:xfrm>
          <a:prstGeom prst="rect">
            <a:avLst/>
          </a:prstGeom>
          <a:noFill/>
          <a:ln w="12700">
            <a:noFill/>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9330" name="Picture 2"/>
          <p:cNvPicPr>
            <a:picLocks noChangeAspect="1"/>
          </p:cNvPicPr>
          <p:nvPr/>
        </p:nvPicPr>
        <p:blipFill>
          <a:blip r:embed="rId1"/>
          <a:stretch>
            <a:fillRect/>
          </a:stretch>
        </p:blipFill>
        <p:spPr>
          <a:xfrm>
            <a:off x="2916238" y="1700213"/>
            <a:ext cx="2951162" cy="1111250"/>
          </a:xfrm>
          <a:prstGeom prst="rect">
            <a:avLst/>
          </a:prstGeom>
          <a:noFill/>
          <a:ln w="9525">
            <a:noFill/>
          </a:ln>
        </p:spPr>
      </p:pic>
      <p:pic>
        <p:nvPicPr>
          <p:cNvPr id="99331" name="Picture 3"/>
          <p:cNvPicPr>
            <a:picLocks noChangeAspect="1"/>
          </p:cNvPicPr>
          <p:nvPr/>
        </p:nvPicPr>
        <p:blipFill>
          <a:blip r:embed="rId2"/>
          <a:stretch>
            <a:fillRect/>
          </a:stretch>
        </p:blipFill>
        <p:spPr>
          <a:xfrm>
            <a:off x="2124075" y="3429000"/>
            <a:ext cx="4895850" cy="1550988"/>
          </a:xfrm>
          <a:prstGeom prst="rect">
            <a:avLst/>
          </a:prstGeom>
          <a:noFill/>
          <a:ln w="9525">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Text Box 2"/>
          <p:cNvSpPr txBox="1"/>
          <p:nvPr/>
        </p:nvSpPr>
        <p:spPr>
          <a:xfrm>
            <a:off x="539750" y="392113"/>
            <a:ext cx="7777163" cy="519112"/>
          </a:xfrm>
          <a:prstGeom prst="rect">
            <a:avLst/>
          </a:prstGeom>
          <a:noFill/>
          <a:ln w="12700">
            <a:noFill/>
          </a:ln>
        </p:spPr>
        <p:txBody>
          <a:bodyPr>
            <a:spAutoFit/>
          </a:bodyPr>
          <a:p>
            <a:pPr>
              <a:spcBef>
                <a:spcPct val="20000"/>
              </a:spcBef>
              <a:buClr>
                <a:schemeClr val="hlink"/>
              </a:buClr>
              <a:buSzPct val="50000"/>
              <a:buFont typeface="Monotype Sorts" pitchFamily="2" charset="2"/>
            </a:pPr>
            <a:r>
              <a:rPr lang="en-US" altLang="zh-CN" sz="2800" b="1" dirty="0">
                <a:latin typeface="楷体_GB2312" pitchFamily="49" charset="-122"/>
                <a:ea typeface="楷体_GB2312" pitchFamily="49" charset="-122"/>
              </a:rPr>
              <a:t>2.</a:t>
            </a:r>
            <a:r>
              <a:rPr lang="zh-CN" altLang="en-US" sz="2800" b="1" dirty="0">
                <a:latin typeface="楷体_GB2312" pitchFamily="49" charset="-122"/>
                <a:ea typeface="楷体_GB2312" pitchFamily="49" charset="-122"/>
              </a:rPr>
              <a:t>标记值 </a:t>
            </a:r>
            <a:r>
              <a:rPr lang="en-US" altLang="zh-CN" sz="2800" b="1" dirty="0">
                <a:latin typeface="楷体_GB2312" pitchFamily="49" charset="-122"/>
                <a:ea typeface="楷体_GB2312" pitchFamily="49" charset="-122"/>
              </a:rPr>
              <a:t>(tagged value)</a:t>
            </a:r>
            <a:endParaRPr lang="en-US" altLang="zh-CN" sz="2800" b="1" dirty="0">
              <a:latin typeface="楷体_GB2312" pitchFamily="49" charset="-122"/>
              <a:ea typeface="楷体_GB2312" pitchFamily="49" charset="-122"/>
            </a:endParaRPr>
          </a:p>
        </p:txBody>
      </p:sp>
      <p:sp>
        <p:nvSpPr>
          <p:cNvPr id="100355" name="Text Box 3"/>
          <p:cNvSpPr txBox="1"/>
          <p:nvPr/>
        </p:nvSpPr>
        <p:spPr>
          <a:xfrm>
            <a:off x="539750" y="1196975"/>
            <a:ext cx="7993063" cy="2560638"/>
          </a:xfrm>
          <a:prstGeom prst="rect">
            <a:avLst/>
          </a:prstGeom>
          <a:noFill/>
          <a:ln w="12700">
            <a:noFill/>
          </a:ln>
        </p:spPr>
        <p:txBody>
          <a:bodyPr>
            <a:spAutoFit/>
          </a:bodyPr>
          <a:p>
            <a:pPr>
              <a:lnSpc>
                <a:spcPct val="125000"/>
              </a:lnSpc>
              <a:spcBef>
                <a:spcPct val="50000"/>
              </a:spcBef>
            </a:pPr>
            <a:r>
              <a:rPr lang="zh-CN" altLang="en-US" sz="2400" dirty="0">
                <a:latin typeface="Times New Roman" panose="02020603050405020304" pitchFamily="18" charset="0"/>
              </a:rPr>
              <a:t>　　</a:t>
            </a:r>
            <a:r>
              <a:rPr lang="zh-CN" altLang="en-US" sz="2400" b="1" dirty="0">
                <a:latin typeface="楷体_GB2312" pitchFamily="49" charset="-122"/>
                <a:ea typeface="楷体_GB2312" pitchFamily="49" charset="-122"/>
              </a:rPr>
              <a:t>标记值可以用来存储元素的任意信息，对于存储项目管理信息尤其有用的，如元素的创建日期、开发状态、截止日期和测试状态。</a:t>
            </a:r>
            <a:endParaRPr lang="zh-CN" altLang="en-US" sz="2400" b="1" dirty="0">
              <a:latin typeface="楷体_GB2312" pitchFamily="49" charset="-122"/>
              <a:ea typeface="楷体_GB2312" pitchFamily="49" charset="-122"/>
            </a:endParaRPr>
          </a:p>
          <a:p>
            <a:pPr>
              <a:lnSpc>
                <a:spcPct val="125000"/>
              </a:lnSpc>
              <a:spcBef>
                <a:spcPct val="50000"/>
              </a:spcBef>
            </a:pPr>
            <a:r>
              <a:rPr lang="zh-CN" altLang="en-US" sz="2400" b="1" dirty="0">
                <a:latin typeface="楷体_GB2312" pitchFamily="49" charset="-122"/>
                <a:ea typeface="楷体_GB2312" pitchFamily="49" charset="-122"/>
              </a:rPr>
              <a:t>    标记值用字符串表示，字符串有标记名、等号和值。它们被规则地放置在大括弧内。 </a:t>
            </a:r>
            <a:endParaRPr lang="zh-CN" altLang="en-US" sz="2400" b="1" dirty="0">
              <a:latin typeface="楷体_GB2312" pitchFamily="49" charset="-122"/>
              <a:ea typeface="楷体_GB2312" pitchFamily="49" charset="-122"/>
            </a:endParaRPr>
          </a:p>
        </p:txBody>
      </p:sp>
      <p:pic>
        <p:nvPicPr>
          <p:cNvPr id="100356" name="Picture 4"/>
          <p:cNvPicPr>
            <a:picLocks noChangeAspect="1"/>
          </p:cNvPicPr>
          <p:nvPr/>
        </p:nvPicPr>
        <p:blipFill>
          <a:blip r:embed="rId1"/>
          <a:stretch>
            <a:fillRect/>
          </a:stretch>
        </p:blipFill>
        <p:spPr>
          <a:xfrm>
            <a:off x="4284663" y="3668713"/>
            <a:ext cx="3314700" cy="3189287"/>
          </a:xfrm>
          <a:prstGeom prst="rect">
            <a:avLst/>
          </a:prstGeom>
          <a:noFill/>
          <a:ln w="9525">
            <a:noFill/>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Text Box 2"/>
          <p:cNvSpPr txBox="1"/>
          <p:nvPr/>
        </p:nvSpPr>
        <p:spPr>
          <a:xfrm>
            <a:off x="539750" y="392113"/>
            <a:ext cx="7777163" cy="519112"/>
          </a:xfrm>
          <a:prstGeom prst="rect">
            <a:avLst/>
          </a:prstGeom>
          <a:noFill/>
          <a:ln w="12700">
            <a:noFill/>
          </a:ln>
        </p:spPr>
        <p:txBody>
          <a:bodyPr>
            <a:spAutoFit/>
          </a:bodyPr>
          <a:p>
            <a:pPr>
              <a:spcBef>
                <a:spcPct val="20000"/>
              </a:spcBef>
              <a:buClr>
                <a:schemeClr val="hlink"/>
              </a:buClr>
              <a:buSzPct val="50000"/>
              <a:buFont typeface="Monotype Sorts" pitchFamily="2" charset="2"/>
            </a:pPr>
            <a:r>
              <a:rPr lang="en-US" altLang="zh-CN" sz="2800" b="1" dirty="0">
                <a:latin typeface="楷体_GB2312" pitchFamily="49" charset="-122"/>
                <a:ea typeface="楷体_GB2312" pitchFamily="49" charset="-122"/>
              </a:rPr>
              <a:t>3.</a:t>
            </a:r>
            <a:r>
              <a:rPr lang="zh-CN" altLang="en-US" sz="2800" b="1" dirty="0">
                <a:latin typeface="楷体_GB2312" pitchFamily="49" charset="-122"/>
                <a:ea typeface="楷体_GB2312" pitchFamily="49" charset="-122"/>
              </a:rPr>
              <a:t>约束 </a:t>
            </a:r>
            <a:r>
              <a:rPr lang="en-US" altLang="zh-CN" sz="2800" b="1" dirty="0">
                <a:latin typeface="楷体_GB2312" pitchFamily="49" charset="-122"/>
                <a:ea typeface="楷体_GB2312" pitchFamily="49" charset="-122"/>
              </a:rPr>
              <a:t>(constraint)</a:t>
            </a:r>
            <a:endParaRPr lang="en-US" altLang="zh-CN" sz="2800" b="1" dirty="0">
              <a:latin typeface="楷体_GB2312" pitchFamily="49" charset="-122"/>
              <a:ea typeface="楷体_GB2312" pitchFamily="49" charset="-122"/>
            </a:endParaRPr>
          </a:p>
        </p:txBody>
      </p:sp>
      <p:sp>
        <p:nvSpPr>
          <p:cNvPr id="101379" name="Text Box 3"/>
          <p:cNvSpPr txBox="1"/>
          <p:nvPr/>
        </p:nvSpPr>
        <p:spPr>
          <a:xfrm>
            <a:off x="468313" y="1196975"/>
            <a:ext cx="7993062" cy="1463675"/>
          </a:xfrm>
          <a:prstGeom prst="rect">
            <a:avLst/>
          </a:prstGeom>
          <a:noFill/>
          <a:ln w="12700">
            <a:noFill/>
          </a:ln>
        </p:spPr>
        <p:txBody>
          <a:bodyPr>
            <a:spAutoFit/>
          </a:bodyPr>
          <a:p>
            <a:pPr>
              <a:lnSpc>
                <a:spcPct val="125000"/>
              </a:lnSpc>
              <a:spcBef>
                <a:spcPct val="50000"/>
              </a:spcBef>
            </a:pPr>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约束是用文字表达式表示的语义限制。约束用大括弧内的字符串表达式表示。约束可以附加在表元素、依赖关系，或注释上。</a:t>
            </a:r>
            <a:r>
              <a:rPr lang="zh-CN" altLang="en-US" sz="2400" dirty="0">
                <a:latin typeface="Times New Roman" panose="02020603050405020304" pitchFamily="18" charset="0"/>
              </a:rPr>
              <a:t> </a:t>
            </a:r>
            <a:endParaRPr lang="zh-CN" altLang="en-US" sz="2400" dirty="0">
              <a:latin typeface="Times New Roman" panose="02020603050405020304" pitchFamily="18" charset="0"/>
            </a:endParaRPr>
          </a:p>
        </p:txBody>
      </p:sp>
      <p:pic>
        <p:nvPicPr>
          <p:cNvPr id="101380" name="Picture 4"/>
          <p:cNvPicPr>
            <a:picLocks noChangeAspect="1"/>
          </p:cNvPicPr>
          <p:nvPr/>
        </p:nvPicPr>
        <p:blipFill>
          <a:blip r:embed="rId1"/>
          <a:stretch>
            <a:fillRect/>
          </a:stretch>
        </p:blipFill>
        <p:spPr>
          <a:xfrm>
            <a:off x="2987675" y="3068638"/>
            <a:ext cx="4219575" cy="3427412"/>
          </a:xfrm>
          <a:prstGeom prst="rect">
            <a:avLst/>
          </a:prstGeom>
          <a:noFill/>
          <a:ln w="9525">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WordArt 4"/>
          <p:cNvSpPr>
            <a:spLocks noTextEdit="1"/>
          </p:cNvSpPr>
          <p:nvPr/>
        </p:nvSpPr>
        <p:spPr>
          <a:xfrm>
            <a:off x="2667000" y="2286000"/>
            <a:ext cx="3619500" cy="1730375"/>
          </a:xfrm>
          <a:prstGeom prst="rect">
            <a:avLst/>
          </a:prstGeom>
        </p:spPr>
        <p:txBody>
          <a:bodyPr wrap="none" fromWordArt="1">
            <a:prstTxWarp prst="textSlantUp">
              <a:avLst>
                <a:gd name="adj" fmla="val 55556"/>
              </a:avLst>
            </a:prstTxWarp>
            <a:normAutofit/>
          </a:bodyPr>
          <a:p>
            <a:pPr algn="ctr"/>
            <a:r>
              <a:rPr lang="zh-CN" altLang="en-US" sz="3600">
                <a:ln w="9525" cap="flat" cmpd="sng">
                  <a:solidFill>
                    <a:srgbClr val="000000"/>
                  </a:solidFill>
                  <a:prstDash val="solid"/>
                  <a:headEnd type="none" w="med" len="med"/>
                  <a:tailEnd type="none" w="med" len="med"/>
                </a:ln>
                <a:solidFill>
                  <a:srgbClr val="000000"/>
                </a:solidFill>
                <a:latin typeface="宋体" panose="02010600030101010101" pitchFamily="2" charset="-122"/>
                <a:ea typeface="宋体" panose="02010600030101010101" pitchFamily="2" charset="-122"/>
              </a:rPr>
              <a:t>That's All!</a:t>
            </a:r>
            <a:endParaRPr lang="zh-CN" altLang="en-US" sz="3600">
              <a:ln w="9525" cap="flat" cmpd="sng">
                <a:solidFill>
                  <a:srgbClr val="000000"/>
                </a:solidFill>
                <a:prstDash val="solid"/>
                <a:headEnd type="none" w="med" len="med"/>
                <a:tailEnd type="none" w="med" len="med"/>
              </a:ln>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commondata" val="eyJoZGlkIjoiZTczNDg2ZGVkNDU5Mzc1YjcxZmJiYmM2MjUyM2JlZTEifQ=="/>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9746</Words>
  <Application>WPS 演示</Application>
  <PresentationFormat>全屏显示(4:3)</PresentationFormat>
  <Paragraphs>531</Paragraphs>
  <Slides>98</Slides>
  <Notes>1</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5</vt:i4>
      </vt:variant>
      <vt:variant>
        <vt:lpstr>幻灯片标题</vt:lpstr>
      </vt:variant>
      <vt:variant>
        <vt:i4>98</vt:i4>
      </vt:variant>
    </vt:vector>
  </HeadingPairs>
  <TitlesOfParts>
    <vt:vector size="121" baseType="lpstr">
      <vt:lpstr>Arial</vt:lpstr>
      <vt:lpstr>宋体</vt:lpstr>
      <vt:lpstr>Wingdings</vt:lpstr>
      <vt:lpstr>黑体</vt:lpstr>
      <vt:lpstr>Times New Roman</vt:lpstr>
      <vt:lpstr>隶书</vt:lpstr>
      <vt:lpstr>Tahoma</vt:lpstr>
      <vt:lpstr>华文行楷</vt:lpstr>
      <vt:lpstr>楷体_GB2312</vt:lpstr>
      <vt:lpstr>新宋体</vt:lpstr>
      <vt:lpstr>仿宋_GB2312</vt:lpstr>
      <vt:lpstr>Monotype Sorts</vt:lpstr>
      <vt:lpstr>Wingdings</vt:lpstr>
      <vt:lpstr>Arial</vt:lpstr>
      <vt:lpstr>微软雅黑</vt:lpstr>
      <vt:lpstr>Arial Unicode MS</vt:lpstr>
      <vt:lpstr>Times New Roman</vt:lpstr>
      <vt:lpstr>默认设计模板</vt:lpstr>
      <vt:lpstr>Imaging.Document</vt:lpstr>
      <vt:lpstr>Paint.Picture</vt:lpstr>
      <vt:lpstr>Imaging.Document</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ptpress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Maxiaoxia</dc:creator>
  <cp:lastModifiedBy>ADMIN</cp:lastModifiedBy>
  <cp:revision>90</cp:revision>
  <dcterms:created xsi:type="dcterms:W3CDTF">2008-05-08T06:14:21Z</dcterms:created>
  <dcterms:modified xsi:type="dcterms:W3CDTF">2024-08-06T22:16:24Z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1C3A87CA41D04DCF911C10138D71AE1A_12</vt:lpwstr>
  </property>
  <property fmtid="{D5CDD505-2E9C-101B-9397-08002B2CF9AE}" pid="3" name="KSOProductBuildVer">
    <vt:lpwstr>2052-12.1.0.17147</vt:lpwstr>
  </property>
</Properties>
</file>