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792" r:id="rId3"/>
    <p:sldId id="893" r:id="rId4"/>
    <p:sldId id="894" r:id="rId5"/>
    <p:sldId id="895" r:id="rId6"/>
    <p:sldId id="896" r:id="rId7"/>
    <p:sldId id="897" r:id="rId8"/>
    <p:sldId id="898" r:id="rId9"/>
    <p:sldId id="899" r:id="rId10"/>
    <p:sldId id="901" r:id="rId11"/>
    <p:sldId id="902" r:id="rId12"/>
    <p:sldId id="900" r:id="rId13"/>
    <p:sldId id="903" r:id="rId14"/>
    <p:sldId id="904" r:id="rId15"/>
    <p:sldId id="905" r:id="rId16"/>
    <p:sldId id="906" r:id="rId17"/>
    <p:sldId id="907" r:id="rId18"/>
    <p:sldId id="908" r:id="rId19"/>
    <p:sldId id="909" r:id="rId20"/>
    <p:sldId id="910" r:id="rId21"/>
    <p:sldId id="891" r:id="rId22"/>
    <p:sldId id="911" r:id="rId23"/>
    <p:sldId id="912" r:id="rId24"/>
    <p:sldId id="913" r:id="rId25"/>
    <p:sldId id="914" r:id="rId26"/>
    <p:sldId id="915" r:id="rId27"/>
    <p:sldId id="916" r:id="rId28"/>
    <p:sldId id="917" r:id="rId29"/>
    <p:sldId id="918" r:id="rId30"/>
    <p:sldId id="920" r:id="rId31"/>
    <p:sldId id="922" r:id="rId32"/>
    <p:sldId id="923" r:id="rId33"/>
    <p:sldId id="924" r:id="rId34"/>
    <p:sldId id="925" r:id="rId35"/>
    <p:sldId id="926" r:id="rId36"/>
    <p:sldId id="927" r:id="rId37"/>
    <p:sldId id="928" r:id="rId38"/>
    <p:sldId id="929" r:id="rId39"/>
    <p:sldId id="919" r:id="rId40"/>
    <p:sldId id="921" r:id="rId41"/>
    <p:sldId id="930" r:id="rId42"/>
    <p:sldId id="931" r:id="rId43"/>
    <p:sldId id="934" r:id="rId44"/>
    <p:sldId id="935" r:id="rId45"/>
    <p:sldId id="936" r:id="rId46"/>
    <p:sldId id="937" r:id="rId47"/>
    <p:sldId id="938" r:id="rId48"/>
    <p:sldId id="940" r:id="rId49"/>
    <p:sldId id="941" r:id="rId50"/>
    <p:sldId id="942" r:id="rId51"/>
    <p:sldId id="943" r:id="rId52"/>
    <p:sldId id="944" r:id="rId53"/>
    <p:sldId id="945" r:id="rId54"/>
    <p:sldId id="946" r:id="rId55"/>
    <p:sldId id="947" r:id="rId56"/>
    <p:sldId id="948" r:id="rId57"/>
    <p:sldId id="949" r:id="rId58"/>
    <p:sldId id="951" r:id="rId59"/>
    <p:sldId id="950" r:id="rId60"/>
    <p:sldId id="952" r:id="rId61"/>
    <p:sldId id="953" r:id="rId62"/>
    <p:sldId id="933" r:id="rId63"/>
    <p:sldId id="955" r:id="rId64"/>
    <p:sldId id="956" r:id="rId65"/>
    <p:sldId id="957" r:id="rId66"/>
    <p:sldId id="958" r:id="rId67"/>
    <p:sldId id="959" r:id="rId68"/>
    <p:sldId id="961" r:id="rId69"/>
    <p:sldId id="742" r:id="rId70"/>
    <p:sldId id="786" r:id="rId71"/>
    <p:sldId id="386" r:id="rId7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0" autoAdjust="0"/>
    <p:restoredTop sz="85885" autoAdjust="0"/>
  </p:normalViewPr>
  <p:slideViewPr>
    <p:cSldViewPr>
      <p:cViewPr varScale="1">
        <p:scale>
          <a:sx n="110" d="100"/>
          <a:sy n="110" d="100"/>
        </p:scale>
        <p:origin x="168"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92FD1BD-F49A-EC40-B2C6-50B5F6F33D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9811" name="Rectangle 3">
            <a:extLst>
              <a:ext uri="{FF2B5EF4-FFF2-40B4-BE49-F238E27FC236}">
                <a16:creationId xmlns:a16="http://schemas.microsoft.com/office/drawing/2014/main" id="{C1D67509-113B-6F43-9AA6-69C452359C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4DC58884-C20E-594C-B097-918928D1B76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a:extLst>
              <a:ext uri="{FF2B5EF4-FFF2-40B4-BE49-F238E27FC236}">
                <a16:creationId xmlns:a16="http://schemas.microsoft.com/office/drawing/2014/main" id="{1D72641F-B348-024E-83C0-E53F1ECB797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9814" name="Rectangle 6">
            <a:extLst>
              <a:ext uri="{FF2B5EF4-FFF2-40B4-BE49-F238E27FC236}">
                <a16:creationId xmlns:a16="http://schemas.microsoft.com/office/drawing/2014/main" id="{15053D0A-745B-8040-99AB-2AEF73E6BB3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9815" name="Rectangle 7">
            <a:extLst>
              <a:ext uri="{FF2B5EF4-FFF2-40B4-BE49-F238E27FC236}">
                <a16:creationId xmlns:a16="http://schemas.microsoft.com/office/drawing/2014/main" id="{E92FE752-FAB7-CB4D-9DF9-F9218301DD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E95568-ADD2-B141-BF62-DD057E3B3D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4540E012-E62C-3041-910D-EF02B54367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D32032-FC4C-674D-BE5A-13D4E315B74F}" type="slidenum">
              <a:rPr lang="en-US" altLang="zh-CN" smtClean="0"/>
              <a:pPr>
                <a:spcBef>
                  <a:spcPct val="0"/>
                </a:spcBef>
              </a:pPr>
              <a:t>1</a:t>
            </a:fld>
            <a:endParaRPr lang="en-US" altLang="zh-CN"/>
          </a:p>
        </p:txBody>
      </p:sp>
      <p:sp>
        <p:nvSpPr>
          <p:cNvPr id="16386" name="Rectangle 2">
            <a:extLst>
              <a:ext uri="{FF2B5EF4-FFF2-40B4-BE49-F238E27FC236}">
                <a16:creationId xmlns:a16="http://schemas.microsoft.com/office/drawing/2014/main" id="{91D39520-0872-BE41-9480-8590A2F622D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306EDAA9-F6A0-4845-A547-B9F4423114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60</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136382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64</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14086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65</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3596404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ECE44E43-57E8-474D-BA79-7088B2693085}"/>
              </a:ext>
            </a:extLst>
          </p:cNvPr>
          <p:cNvSpPr>
            <a:spLocks noGrp="1" noRot="1" noChangeAspect="1" noChangeArrowheads="1" noTextEdit="1"/>
          </p:cNvSpPr>
          <p:nvPr>
            <p:ph type="sldImg"/>
          </p:nvPr>
        </p:nvSpPr>
        <p:spPr>
          <a:ln/>
        </p:spPr>
      </p:sp>
      <p:sp>
        <p:nvSpPr>
          <p:cNvPr id="157698" name="备注占位符 2">
            <a:extLst>
              <a:ext uri="{FF2B5EF4-FFF2-40B4-BE49-F238E27FC236}">
                <a16:creationId xmlns:a16="http://schemas.microsoft.com/office/drawing/2014/main" id="{89AD551C-0FEE-9040-BFAF-089DCA3C9E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Run your own race.</a:t>
            </a:r>
            <a:endParaRPr lang="zh-CN" altLang="en-US">
              <a:latin typeface="Arial" panose="020B0604020202020204" pitchFamily="34" charset="0"/>
            </a:endParaRPr>
          </a:p>
        </p:txBody>
      </p:sp>
      <p:sp>
        <p:nvSpPr>
          <p:cNvPr id="157699" name="灯片编号占位符 3">
            <a:extLst>
              <a:ext uri="{FF2B5EF4-FFF2-40B4-BE49-F238E27FC236}">
                <a16:creationId xmlns:a16="http://schemas.microsoft.com/office/drawing/2014/main" id="{8B804610-5076-8144-827A-0A6E8B5535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F4AF90-F2E0-1044-A757-3A816EE3A9F9}" type="slidenum">
              <a:rPr lang="en-US" altLang="zh-CN" smtClean="0"/>
              <a:pPr>
                <a:spcBef>
                  <a:spcPct val="0"/>
                </a:spcBef>
              </a:pPr>
              <a:t>71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2</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types of protocols are used for transferring email. The first type is used to move messages through the Internet from source to destination. The protocol used for this purpose is SMTP, with various extensions and in some cases restrictions. The second type consists of protocols used to transfer messages between mail servers, of which IMAP and POP are the most commonly used. </a:t>
            </a:r>
          </a:p>
          <a:p>
            <a:endParaRPr lang="en-CN" dirty="0"/>
          </a:p>
        </p:txBody>
      </p:sp>
      <p:sp>
        <p:nvSpPr>
          <p:cNvPr id="4" name="Slide Number Placeholder 3"/>
          <p:cNvSpPr>
            <a:spLocks noGrp="1"/>
          </p:cNvSpPr>
          <p:nvPr>
            <p:ph type="sldNum" sz="quarter" idx="5"/>
          </p:nvPr>
        </p:nvSpPr>
        <p:spPr/>
        <p:txBody>
          <a:bodyPr/>
          <a:lstStyle/>
          <a:p>
            <a:pPr>
              <a:defRPr/>
            </a:pPr>
            <a:fld id="{3BE95568-ADD2-B141-BF62-DD057E3B3DEA}" type="slidenum">
              <a:rPr lang="en-US" altLang="zh-CN" smtClean="0"/>
              <a:pPr>
                <a:defRPr/>
              </a:pPr>
              <a:t>8</a:t>
            </a:fld>
            <a:endParaRPr lang="en-US" altLang="zh-CN"/>
          </a:p>
        </p:txBody>
      </p:sp>
    </p:spTree>
    <p:extLst>
      <p:ext uri="{BB962C8B-B14F-4D97-AF65-F5344CB8AC3E}">
        <p14:creationId xmlns:p14="http://schemas.microsoft.com/office/powerpoint/2010/main" val="427848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21</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97606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29</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33913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39</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宋体" pitchFamily="2" charset="-122"/>
                <a:cs typeface="+mn-cs"/>
              </a:rPr>
              <a:t>An alternative email security protocol is Pretty Good Privacy (PGP), which has essentially the same functionality as S/MIME.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宋体" pitchFamily="2" charset="-122"/>
                <a:cs typeface="+mn-cs"/>
              </a:rPr>
              <a:t>It was made available free of charge and became quite popular for personal use. </a:t>
            </a:r>
            <a:endParaRPr lang="en-US" dirty="0">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411381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43</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effectLst/>
              </a:rPr>
              <a:t>However, if any of the hundreds of CAs operating on the Internet is </a:t>
            </a:r>
            <a:r>
              <a:rPr lang="en-US" dirty="0" err="1">
                <a:effectLst/>
              </a:rPr>
              <a:t>compro</a:t>
            </a:r>
            <a:r>
              <a:rPr lang="en-US" dirty="0">
                <a:effectLst/>
              </a:rPr>
              <a:t>- </a:t>
            </a:r>
            <a:r>
              <a:rPr lang="en-US" dirty="0" err="1">
                <a:effectLst/>
              </a:rPr>
              <a:t>mised</a:t>
            </a:r>
            <a:r>
              <a:rPr lang="en-US" dirty="0">
                <a:effectLst/>
              </a:rPr>
              <a:t>, the effects can be widespread. The attacker can obtain the CA’s private key, get issued certificates under a false name, or introduce new bogus root certificates into a root certificate store. There is no limitation of scope for the global PKI and a compromise of a single CA damages the integrity of the entire PKI system. In addition, some CAs have engaged in poor security practices. For example, some CAs have issued wildcard certificates that allow the holder to issue sub-certificates for any domain or entity, anywhere in the world.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4219269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44</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effectLst/>
              </a:rPr>
              <a:t>However, if any of the hundreds of CAs operating on the Internet is </a:t>
            </a:r>
            <a:r>
              <a:rPr lang="en-US" dirty="0" err="1">
                <a:effectLst/>
              </a:rPr>
              <a:t>compro</a:t>
            </a:r>
            <a:r>
              <a:rPr lang="en-US" dirty="0">
                <a:effectLst/>
              </a:rPr>
              <a:t>- </a:t>
            </a:r>
            <a:r>
              <a:rPr lang="en-US" dirty="0" err="1">
                <a:effectLst/>
              </a:rPr>
              <a:t>mised</a:t>
            </a:r>
            <a:r>
              <a:rPr lang="en-US" dirty="0">
                <a:effectLst/>
              </a:rPr>
              <a:t>, the effects can be widespread. The attacker can obtain the CA’s private key, get issued certificates under a false name, or introduce new bogus root certificates into a root certificate store. There is no limitation of scope for the global PKI and a compromise of a single CA damages the integrity of the entire PKI system. In addition, some CAs have engaged in poor security practices. </a:t>
            </a:r>
            <a:r>
              <a:rPr lang="en-US">
                <a:effectLst/>
              </a:rPr>
              <a:t>For example, some CAs have issued wildcard certificates that allow the holder to issue sub-certificates for any domain or entity, anywhere in the world.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63907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45</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effectLst/>
              </a:rPr>
              <a:t>The purpose of DANE is to replace reliance on the security of the CA system with reliance on the security provided by DNSSEC. Given that the DNS administrator for a domain name is authorized to give identifying information about the zone, it makes sense to allow that administrator to also make an authoritative binding between the domain name and a certificate that might be used by a host at that domain name.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285260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3E9B363-1E9E-4548-9774-1FC5980171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3E83B90-201D-784D-B1AA-0C3C57BB47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9BEFF4-F4D0-AA40-B7E7-224DF468CF03}"/>
              </a:ext>
            </a:extLst>
          </p:cNvPr>
          <p:cNvSpPr>
            <a:spLocks noGrp="1" noChangeArrowheads="1"/>
          </p:cNvSpPr>
          <p:nvPr>
            <p:ph type="sldNum" sz="quarter" idx="12"/>
          </p:nvPr>
        </p:nvSpPr>
        <p:spPr>
          <a:ln/>
        </p:spPr>
        <p:txBody>
          <a:bodyPr/>
          <a:lstStyle>
            <a:lvl1pPr>
              <a:defRPr/>
            </a:lvl1pPr>
          </a:lstStyle>
          <a:p>
            <a:pPr>
              <a:defRPr/>
            </a:pPr>
            <a:fld id="{76BFE8C0-FE9A-264F-AAE8-754036CF42F8}" type="slidenum">
              <a:rPr lang="en-US" altLang="zh-CN"/>
              <a:pPr>
                <a:defRPr/>
              </a:pPr>
              <a:t>‹#›</a:t>
            </a:fld>
            <a:endParaRPr lang="en-US" altLang="zh-CN"/>
          </a:p>
        </p:txBody>
      </p:sp>
    </p:spTree>
    <p:extLst>
      <p:ext uri="{BB962C8B-B14F-4D97-AF65-F5344CB8AC3E}">
        <p14:creationId xmlns:p14="http://schemas.microsoft.com/office/powerpoint/2010/main" val="407684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9FF20A5-CA86-A042-92A6-93B85A9686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FF6684-7503-C14E-BA58-B13139A63E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CED2D3-18CB-1943-9295-957D5B9E33F6}"/>
              </a:ext>
            </a:extLst>
          </p:cNvPr>
          <p:cNvSpPr>
            <a:spLocks noGrp="1" noChangeArrowheads="1"/>
          </p:cNvSpPr>
          <p:nvPr>
            <p:ph type="sldNum" sz="quarter" idx="12"/>
          </p:nvPr>
        </p:nvSpPr>
        <p:spPr>
          <a:ln/>
        </p:spPr>
        <p:txBody>
          <a:bodyPr/>
          <a:lstStyle>
            <a:lvl1pPr>
              <a:defRPr/>
            </a:lvl1pPr>
          </a:lstStyle>
          <a:p>
            <a:pPr>
              <a:defRPr/>
            </a:pPr>
            <a:fld id="{16070A88-20B7-3B44-B509-B997C4633851}" type="slidenum">
              <a:rPr lang="en-US" altLang="zh-CN"/>
              <a:pPr>
                <a:defRPr/>
              </a:pPr>
              <a:t>‹#›</a:t>
            </a:fld>
            <a:endParaRPr lang="en-US" altLang="zh-CN"/>
          </a:p>
        </p:txBody>
      </p:sp>
    </p:spTree>
    <p:extLst>
      <p:ext uri="{BB962C8B-B14F-4D97-AF65-F5344CB8AC3E}">
        <p14:creationId xmlns:p14="http://schemas.microsoft.com/office/powerpoint/2010/main" val="155645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419D88-37C5-E949-A71D-ECEBFD8641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7DEA08-E42A-9B45-95FA-332B806989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E2E9C4-12F0-704F-B8E8-5D4D13E56469}"/>
              </a:ext>
            </a:extLst>
          </p:cNvPr>
          <p:cNvSpPr>
            <a:spLocks noGrp="1" noChangeArrowheads="1"/>
          </p:cNvSpPr>
          <p:nvPr>
            <p:ph type="sldNum" sz="quarter" idx="12"/>
          </p:nvPr>
        </p:nvSpPr>
        <p:spPr>
          <a:ln/>
        </p:spPr>
        <p:txBody>
          <a:bodyPr/>
          <a:lstStyle>
            <a:lvl1pPr>
              <a:defRPr/>
            </a:lvl1pPr>
          </a:lstStyle>
          <a:p>
            <a:pPr>
              <a:defRPr/>
            </a:pPr>
            <a:fld id="{E3553F81-8CA8-5541-85A6-71D8E1A765EE}" type="slidenum">
              <a:rPr lang="en-US" altLang="zh-CN"/>
              <a:pPr>
                <a:defRPr/>
              </a:pPr>
              <a:t>‹#›</a:t>
            </a:fld>
            <a:endParaRPr lang="en-US" altLang="zh-CN"/>
          </a:p>
        </p:txBody>
      </p:sp>
    </p:spTree>
    <p:extLst>
      <p:ext uri="{BB962C8B-B14F-4D97-AF65-F5344CB8AC3E}">
        <p14:creationId xmlns:p14="http://schemas.microsoft.com/office/powerpoint/2010/main" val="184013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686800" cy="5257800"/>
          </a:xfrm>
        </p:spPr>
        <p:txBody>
          <a:bodyPr/>
          <a:lstStyle/>
          <a:p>
            <a:pPr lvl="0"/>
            <a:endParaRPr lang="zh-CN" altLang="en-US" noProof="0"/>
          </a:p>
        </p:txBody>
      </p:sp>
      <p:sp>
        <p:nvSpPr>
          <p:cNvPr id="4" name="Rectangle 4">
            <a:extLst>
              <a:ext uri="{FF2B5EF4-FFF2-40B4-BE49-F238E27FC236}">
                <a16:creationId xmlns:a16="http://schemas.microsoft.com/office/drawing/2014/main" id="{4876E368-87CC-874F-9A99-37056A7B9C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5695A5-FAAC-024F-8C55-6D5AB7666B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F9BB4A-C3F1-624F-9A58-9BC54D8753A7}"/>
              </a:ext>
            </a:extLst>
          </p:cNvPr>
          <p:cNvSpPr>
            <a:spLocks noGrp="1" noChangeArrowheads="1"/>
          </p:cNvSpPr>
          <p:nvPr>
            <p:ph type="sldNum" sz="quarter" idx="12"/>
          </p:nvPr>
        </p:nvSpPr>
        <p:spPr>
          <a:ln/>
        </p:spPr>
        <p:txBody>
          <a:bodyPr/>
          <a:lstStyle>
            <a:lvl1pPr>
              <a:defRPr/>
            </a:lvl1pPr>
          </a:lstStyle>
          <a:p>
            <a:pPr>
              <a:defRPr/>
            </a:pPr>
            <a:fld id="{65D4C6FF-12E3-D043-A40C-695F93051AC7}" type="slidenum">
              <a:rPr lang="en-US" altLang="zh-CN"/>
              <a:pPr>
                <a:defRPr/>
              </a:pPr>
              <a:t>‹#›</a:t>
            </a:fld>
            <a:endParaRPr lang="en-US" altLang="zh-CN"/>
          </a:p>
        </p:txBody>
      </p:sp>
    </p:spTree>
    <p:extLst>
      <p:ext uri="{BB962C8B-B14F-4D97-AF65-F5344CB8AC3E}">
        <p14:creationId xmlns:p14="http://schemas.microsoft.com/office/powerpoint/2010/main" val="189571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D16E0F6-497C-2841-91E1-8637FBD4A5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C1D65F-C187-C84E-AC44-6C755F2814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7E36E0-C504-9745-9806-1C6B984C4A65}"/>
              </a:ext>
            </a:extLst>
          </p:cNvPr>
          <p:cNvSpPr>
            <a:spLocks noGrp="1" noChangeArrowheads="1"/>
          </p:cNvSpPr>
          <p:nvPr>
            <p:ph type="sldNum" sz="quarter" idx="12"/>
          </p:nvPr>
        </p:nvSpPr>
        <p:spPr>
          <a:ln/>
        </p:spPr>
        <p:txBody>
          <a:bodyPr/>
          <a:lstStyle>
            <a:lvl1pPr>
              <a:defRPr/>
            </a:lvl1pPr>
          </a:lstStyle>
          <a:p>
            <a:pPr>
              <a:defRPr/>
            </a:pPr>
            <a:fld id="{692567D0-49CA-024E-8A48-97CD8F1D9B80}" type="slidenum">
              <a:rPr lang="en-US" altLang="zh-CN"/>
              <a:pPr>
                <a:defRPr/>
              </a:pPr>
              <a:t>‹#›</a:t>
            </a:fld>
            <a:endParaRPr lang="en-US" altLang="zh-CN"/>
          </a:p>
        </p:txBody>
      </p:sp>
    </p:spTree>
    <p:extLst>
      <p:ext uri="{BB962C8B-B14F-4D97-AF65-F5344CB8AC3E}">
        <p14:creationId xmlns:p14="http://schemas.microsoft.com/office/powerpoint/2010/main" val="210438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89934B7-262A-D04B-B1B6-0F964335FC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39755A3-977C-C74C-B1BC-087267C521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EDBEBE-3787-DF40-8447-10A278A50253}"/>
              </a:ext>
            </a:extLst>
          </p:cNvPr>
          <p:cNvSpPr>
            <a:spLocks noGrp="1" noChangeArrowheads="1"/>
          </p:cNvSpPr>
          <p:nvPr>
            <p:ph type="sldNum" sz="quarter" idx="12"/>
          </p:nvPr>
        </p:nvSpPr>
        <p:spPr>
          <a:ln/>
        </p:spPr>
        <p:txBody>
          <a:bodyPr/>
          <a:lstStyle>
            <a:lvl1pPr>
              <a:defRPr/>
            </a:lvl1pPr>
          </a:lstStyle>
          <a:p>
            <a:pPr>
              <a:defRPr/>
            </a:pPr>
            <a:fld id="{D00DBE4A-930E-F749-95CB-CCF138959CAC}" type="slidenum">
              <a:rPr lang="en-US" altLang="zh-CN"/>
              <a:pPr>
                <a:defRPr/>
              </a:pPr>
              <a:t>‹#›</a:t>
            </a:fld>
            <a:endParaRPr lang="en-US" altLang="zh-CN"/>
          </a:p>
        </p:txBody>
      </p:sp>
    </p:spTree>
    <p:extLst>
      <p:ext uri="{BB962C8B-B14F-4D97-AF65-F5344CB8AC3E}">
        <p14:creationId xmlns:p14="http://schemas.microsoft.com/office/powerpoint/2010/main" val="401038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499287E-914F-B347-B000-CE59EADAC1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CA74C50-CDBF-FB4F-9F74-D73BC156C8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65C4F22-4E57-D949-8999-F8043CC25CE8}"/>
              </a:ext>
            </a:extLst>
          </p:cNvPr>
          <p:cNvSpPr>
            <a:spLocks noGrp="1" noChangeArrowheads="1"/>
          </p:cNvSpPr>
          <p:nvPr>
            <p:ph type="sldNum" sz="quarter" idx="12"/>
          </p:nvPr>
        </p:nvSpPr>
        <p:spPr>
          <a:ln/>
        </p:spPr>
        <p:txBody>
          <a:bodyPr/>
          <a:lstStyle>
            <a:lvl1pPr>
              <a:defRPr/>
            </a:lvl1pPr>
          </a:lstStyle>
          <a:p>
            <a:pPr>
              <a:defRPr/>
            </a:pPr>
            <a:fld id="{8047C7A0-B8CE-E140-A971-CA3962065885}" type="slidenum">
              <a:rPr lang="en-US" altLang="zh-CN"/>
              <a:pPr>
                <a:defRPr/>
              </a:pPr>
              <a:t>‹#›</a:t>
            </a:fld>
            <a:endParaRPr lang="en-US" altLang="zh-CN"/>
          </a:p>
        </p:txBody>
      </p:sp>
    </p:spTree>
    <p:extLst>
      <p:ext uri="{BB962C8B-B14F-4D97-AF65-F5344CB8AC3E}">
        <p14:creationId xmlns:p14="http://schemas.microsoft.com/office/powerpoint/2010/main" val="104479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A3D053-F690-2847-9412-3764593FDF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97C273C-C7C0-8A4E-ABF8-52E7C4722B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3778E94-B187-9A4D-A7BF-6B4ABA58D9D1}"/>
              </a:ext>
            </a:extLst>
          </p:cNvPr>
          <p:cNvSpPr>
            <a:spLocks noGrp="1" noChangeArrowheads="1"/>
          </p:cNvSpPr>
          <p:nvPr>
            <p:ph type="sldNum" sz="quarter" idx="12"/>
          </p:nvPr>
        </p:nvSpPr>
        <p:spPr>
          <a:ln/>
        </p:spPr>
        <p:txBody>
          <a:bodyPr/>
          <a:lstStyle>
            <a:lvl1pPr>
              <a:defRPr/>
            </a:lvl1pPr>
          </a:lstStyle>
          <a:p>
            <a:pPr>
              <a:defRPr/>
            </a:pPr>
            <a:fld id="{1AA9D833-E4E9-124F-B671-AF24D539BE18}" type="slidenum">
              <a:rPr lang="en-US" altLang="zh-CN"/>
              <a:pPr>
                <a:defRPr/>
              </a:pPr>
              <a:t>‹#›</a:t>
            </a:fld>
            <a:endParaRPr lang="en-US" altLang="zh-CN"/>
          </a:p>
        </p:txBody>
      </p:sp>
    </p:spTree>
    <p:extLst>
      <p:ext uri="{BB962C8B-B14F-4D97-AF65-F5344CB8AC3E}">
        <p14:creationId xmlns:p14="http://schemas.microsoft.com/office/powerpoint/2010/main" val="184197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CA06D64-6C2F-D34E-BB46-E5F0B88F86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DB4D2EA-186D-994F-8CDD-7E2228982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E1E5ECF-39E8-F340-A25F-4C192D0E9774}"/>
              </a:ext>
            </a:extLst>
          </p:cNvPr>
          <p:cNvSpPr>
            <a:spLocks noGrp="1" noChangeArrowheads="1"/>
          </p:cNvSpPr>
          <p:nvPr>
            <p:ph type="sldNum" sz="quarter" idx="12"/>
          </p:nvPr>
        </p:nvSpPr>
        <p:spPr>
          <a:ln/>
        </p:spPr>
        <p:txBody>
          <a:bodyPr/>
          <a:lstStyle>
            <a:lvl1pPr>
              <a:defRPr/>
            </a:lvl1pPr>
          </a:lstStyle>
          <a:p>
            <a:pPr>
              <a:defRPr/>
            </a:pPr>
            <a:fld id="{67DAFC1A-AD73-5E4D-B4A1-2D2489C095E6}" type="slidenum">
              <a:rPr lang="en-US" altLang="zh-CN"/>
              <a:pPr>
                <a:defRPr/>
              </a:pPr>
              <a:t>‹#›</a:t>
            </a:fld>
            <a:endParaRPr lang="en-US" altLang="zh-CN"/>
          </a:p>
        </p:txBody>
      </p:sp>
    </p:spTree>
    <p:extLst>
      <p:ext uri="{BB962C8B-B14F-4D97-AF65-F5344CB8AC3E}">
        <p14:creationId xmlns:p14="http://schemas.microsoft.com/office/powerpoint/2010/main" val="63823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D32CEF-3CF4-2D45-B7AA-70ABBC74BE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92E168E-34D6-6A42-8AE2-328AEE5AD0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5827531-A1BC-C840-BDB4-180CA937524E}"/>
              </a:ext>
            </a:extLst>
          </p:cNvPr>
          <p:cNvSpPr>
            <a:spLocks noGrp="1" noChangeArrowheads="1"/>
          </p:cNvSpPr>
          <p:nvPr>
            <p:ph type="sldNum" sz="quarter" idx="12"/>
          </p:nvPr>
        </p:nvSpPr>
        <p:spPr>
          <a:ln/>
        </p:spPr>
        <p:txBody>
          <a:bodyPr/>
          <a:lstStyle>
            <a:lvl1pPr>
              <a:defRPr/>
            </a:lvl1pPr>
          </a:lstStyle>
          <a:p>
            <a:pPr>
              <a:defRPr/>
            </a:pPr>
            <a:fld id="{0B7AF8E3-0E1A-E64F-9CB9-2F1B7C260C07}" type="slidenum">
              <a:rPr lang="en-US" altLang="zh-CN"/>
              <a:pPr>
                <a:defRPr/>
              </a:pPr>
              <a:t>‹#›</a:t>
            </a:fld>
            <a:endParaRPr lang="en-US" altLang="zh-CN"/>
          </a:p>
        </p:txBody>
      </p:sp>
    </p:spTree>
    <p:extLst>
      <p:ext uri="{BB962C8B-B14F-4D97-AF65-F5344CB8AC3E}">
        <p14:creationId xmlns:p14="http://schemas.microsoft.com/office/powerpoint/2010/main" val="91547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24D7984-226E-D749-BD8E-9ECFFF94F1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11918E6-F07D-AB43-9C51-7F129EE98A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89947E7-BCE2-DB40-A1FF-DB906D57B5A9}"/>
              </a:ext>
            </a:extLst>
          </p:cNvPr>
          <p:cNvSpPr>
            <a:spLocks noGrp="1" noChangeArrowheads="1"/>
          </p:cNvSpPr>
          <p:nvPr>
            <p:ph type="sldNum" sz="quarter" idx="12"/>
          </p:nvPr>
        </p:nvSpPr>
        <p:spPr>
          <a:ln/>
        </p:spPr>
        <p:txBody>
          <a:bodyPr/>
          <a:lstStyle>
            <a:lvl1pPr>
              <a:defRPr/>
            </a:lvl1pPr>
          </a:lstStyle>
          <a:p>
            <a:pPr>
              <a:defRPr/>
            </a:pPr>
            <a:fld id="{F05B84F5-F0C3-F049-991C-4B558ED00655}" type="slidenum">
              <a:rPr lang="en-US" altLang="zh-CN"/>
              <a:pPr>
                <a:defRPr/>
              </a:pPr>
              <a:t>‹#›</a:t>
            </a:fld>
            <a:endParaRPr lang="en-US" altLang="zh-CN"/>
          </a:p>
        </p:txBody>
      </p:sp>
    </p:spTree>
    <p:extLst>
      <p:ext uri="{BB962C8B-B14F-4D97-AF65-F5344CB8AC3E}">
        <p14:creationId xmlns:p14="http://schemas.microsoft.com/office/powerpoint/2010/main" val="236122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75264D4-C8DC-E64A-83A1-932E50960B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B42ACC8-B407-A545-8747-70C9E4FFC1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684C58-B665-FF49-B208-A89DB8EFEB35}"/>
              </a:ext>
            </a:extLst>
          </p:cNvPr>
          <p:cNvSpPr>
            <a:spLocks noGrp="1" noChangeArrowheads="1"/>
          </p:cNvSpPr>
          <p:nvPr>
            <p:ph type="sldNum" sz="quarter" idx="12"/>
          </p:nvPr>
        </p:nvSpPr>
        <p:spPr>
          <a:ln/>
        </p:spPr>
        <p:txBody>
          <a:bodyPr/>
          <a:lstStyle>
            <a:lvl1pPr>
              <a:defRPr/>
            </a:lvl1pPr>
          </a:lstStyle>
          <a:p>
            <a:pPr>
              <a:defRPr/>
            </a:pPr>
            <a:fld id="{5A050297-4C0F-EF41-9EAE-A7E016102A25}" type="slidenum">
              <a:rPr lang="en-US" altLang="zh-CN"/>
              <a:pPr>
                <a:defRPr/>
              </a:pPr>
              <a:t>‹#›</a:t>
            </a:fld>
            <a:endParaRPr lang="en-US" altLang="zh-CN"/>
          </a:p>
        </p:txBody>
      </p:sp>
    </p:spTree>
    <p:extLst>
      <p:ext uri="{BB962C8B-B14F-4D97-AF65-F5344CB8AC3E}">
        <p14:creationId xmlns:p14="http://schemas.microsoft.com/office/powerpoint/2010/main" val="270719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7DC2ED-ED61-6D44-87F4-1D118C65C209}"/>
              </a:ext>
            </a:extLst>
          </p:cNvPr>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7EEE03E-8397-E844-9843-F82DEF5C220A}"/>
              </a:ext>
            </a:extLst>
          </p:cNvPr>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755E04B-5711-0D42-B387-39BA0FB1D17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FCEAF62A-DB03-5441-876D-F9EA4E9BE0E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1C757B2-5F50-5C46-8920-CB5E308B0BB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Verdana" panose="020B0604030504040204" pitchFamily="34" charset="0"/>
              </a:defRPr>
            </a:lvl1pPr>
          </a:lstStyle>
          <a:p>
            <a:pPr>
              <a:defRPr/>
            </a:pPr>
            <a:fld id="{F78A2917-48A3-7B4E-833F-3D6FEA4479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yne3hdc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mailguard.com.au/blog/breaking-unprecedented-rtf-attachment-malware-attack-impacting-millions"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hyperlink" Target="https://www.amazon.com/Cryptography-Network-Security-Principles-Practice-ebook/dp/B082D6XCMH"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EA293B4-4726-2241-A3D5-D6B8D3AFE7C4}"/>
              </a:ext>
            </a:extLst>
          </p:cNvPr>
          <p:cNvSpPr>
            <a:spLocks noGrp="1" noChangeArrowheads="1"/>
          </p:cNvSpPr>
          <p:nvPr>
            <p:ph type="ctrTitle"/>
          </p:nvPr>
        </p:nvSpPr>
        <p:spPr>
          <a:xfrm>
            <a:off x="0" y="2130425"/>
            <a:ext cx="9144000" cy="1470025"/>
          </a:xfrm>
        </p:spPr>
        <p:txBody>
          <a:bodyPr/>
          <a:lstStyle/>
          <a:p>
            <a:pPr algn="l" eaLnBrk="1" hangingPunct="1"/>
            <a:r>
              <a:rPr lang="en-US" altLang="zh-CN" sz="5400" dirty="0"/>
              <a:t>Email Security</a:t>
            </a:r>
          </a:p>
        </p:txBody>
      </p:sp>
      <p:sp>
        <p:nvSpPr>
          <p:cNvPr id="15362" name="Rectangle 3">
            <a:extLst>
              <a:ext uri="{FF2B5EF4-FFF2-40B4-BE49-F238E27FC236}">
                <a16:creationId xmlns:a16="http://schemas.microsoft.com/office/drawing/2014/main" id="{2847648D-F48A-184B-9287-C2139F7CBEB7}"/>
              </a:ext>
            </a:extLst>
          </p:cNvPr>
          <p:cNvSpPr>
            <a:spLocks noGrp="1" noChangeArrowheads="1"/>
          </p:cNvSpPr>
          <p:nvPr>
            <p:ph type="subTitle" idx="1"/>
          </p:nvPr>
        </p:nvSpPr>
        <p:spPr>
          <a:xfrm>
            <a:off x="0" y="4572000"/>
            <a:ext cx="9144000" cy="1524000"/>
          </a:xfrm>
        </p:spPr>
        <p:txBody>
          <a:bodyPr/>
          <a:lstStyle/>
          <a:p>
            <a:pPr algn="l" eaLnBrk="1" hangingPunct="1">
              <a:lnSpc>
                <a:spcPct val="90000"/>
              </a:lnSpc>
            </a:pPr>
            <a:r>
              <a:rPr lang="en-US" altLang="zh-CN" sz="2800"/>
              <a:t>Kai Bu</a:t>
            </a:r>
          </a:p>
          <a:p>
            <a:pPr algn="l" eaLnBrk="1" hangingPunct="1">
              <a:lnSpc>
                <a:spcPct val="90000"/>
              </a:lnSpc>
            </a:pPr>
            <a:r>
              <a:rPr lang="en-US" altLang="zh-CN" sz="2800"/>
              <a:t>kaibu@zju.edu.cn</a:t>
            </a:r>
          </a:p>
          <a:p>
            <a:pPr algn="l" eaLnBrk="1" hangingPunct="1">
              <a:lnSpc>
                <a:spcPct val="90000"/>
              </a:lnSpc>
            </a:pPr>
            <a:r>
              <a:rPr lang="en-US" altLang="zh-CN" sz="2800"/>
              <a:t>http://list.zju.edu.cn/kaibu/netsec2022 </a:t>
            </a:r>
          </a:p>
        </p:txBody>
      </p:sp>
      <p:sp>
        <p:nvSpPr>
          <p:cNvPr id="4" name="矩形 3">
            <a:extLst>
              <a:ext uri="{FF2B5EF4-FFF2-40B4-BE49-F238E27FC236}">
                <a16:creationId xmlns:a16="http://schemas.microsoft.com/office/drawing/2014/main" id="{4C7C6B69-7FC8-E741-8714-6C0FB51559A7}"/>
              </a:ext>
            </a:extLst>
          </p:cNvPr>
          <p:cNvSpPr/>
          <p:nvPr/>
        </p:nvSpPr>
        <p:spPr>
          <a:xfrm>
            <a:off x="8083550" y="0"/>
            <a:ext cx="1060450" cy="93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600" b="1" dirty="0"/>
              <a:t>06</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686800" cy="5257800"/>
          </a:xfrm>
        </p:spPr>
        <p:txBody>
          <a:bodyPr/>
          <a:lstStyle/>
          <a:p>
            <a:r>
              <a:rPr lang="en-CN" b="1" dirty="0">
                <a:solidFill>
                  <a:srgbClr val="00B0F0"/>
                </a:solidFill>
              </a:rPr>
              <a:t>RFC 5322                                      </a:t>
            </a:r>
            <a:r>
              <a:rPr lang="en-CN" dirty="0"/>
              <a:t>view messages as having an envelope and contents;                                   RFC 5322 applies only to the contents;  the content standard includes a set of header fields that may be used by the mail system to create the envelope;     </a:t>
            </a:r>
          </a:p>
        </p:txBody>
      </p:sp>
    </p:spTree>
    <p:extLst>
      <p:ext uri="{BB962C8B-B14F-4D97-AF65-F5344CB8AC3E}">
        <p14:creationId xmlns:p14="http://schemas.microsoft.com/office/powerpoint/2010/main" val="374150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686800" cy="5257800"/>
          </a:xfrm>
        </p:spPr>
        <p:txBody>
          <a:bodyPr/>
          <a:lstStyle/>
          <a:p>
            <a:r>
              <a:rPr lang="en-CN" b="1" dirty="0">
                <a:solidFill>
                  <a:srgbClr val="00B0F0"/>
                </a:solidFill>
              </a:rPr>
              <a:t>RFC 5322                                      </a:t>
            </a:r>
            <a:r>
              <a:rPr lang="en-CN" dirty="0"/>
              <a:t>header + body                                   seperated by a blank line in ASCII form</a:t>
            </a:r>
          </a:p>
        </p:txBody>
      </p:sp>
      <p:pic>
        <p:nvPicPr>
          <p:cNvPr id="4" name="Picture 3">
            <a:extLst>
              <a:ext uri="{FF2B5EF4-FFF2-40B4-BE49-F238E27FC236}">
                <a16:creationId xmlns:a16="http://schemas.microsoft.com/office/drawing/2014/main" id="{24D2617A-EC4B-AB46-82E2-F3816552B40B}"/>
              </a:ext>
            </a:extLst>
          </p:cNvPr>
          <p:cNvPicPr>
            <a:picLocks noChangeAspect="1"/>
          </p:cNvPicPr>
          <p:nvPr/>
        </p:nvPicPr>
        <p:blipFill>
          <a:blip r:embed="rId2"/>
          <a:stretch>
            <a:fillRect/>
          </a:stretch>
        </p:blipFill>
        <p:spPr>
          <a:xfrm>
            <a:off x="882000" y="3213748"/>
            <a:ext cx="7347600" cy="3644252"/>
          </a:xfrm>
          <a:prstGeom prst="rect">
            <a:avLst/>
          </a:prstGeom>
        </p:spPr>
      </p:pic>
    </p:spTree>
    <p:extLst>
      <p:ext uri="{BB962C8B-B14F-4D97-AF65-F5344CB8AC3E}">
        <p14:creationId xmlns:p14="http://schemas.microsoft.com/office/powerpoint/2010/main" val="407702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p:txBody>
          <a:bodyPr/>
          <a:lstStyle/>
          <a:p>
            <a:r>
              <a:rPr lang="en-CN" b="1" dirty="0">
                <a:solidFill>
                  <a:srgbClr val="00B0F0"/>
                </a:solidFill>
              </a:rPr>
              <a:t>MIME </a:t>
            </a:r>
            <a:r>
              <a:rPr lang="en-CN" dirty="0"/>
              <a:t>                                Multipurpose Internet Mail Extensions  extend RFC 5322 with enhancements;</a:t>
            </a:r>
          </a:p>
          <a:p>
            <a:endParaRPr lang="en-US" dirty="0"/>
          </a:p>
          <a:p>
            <a:endParaRPr lang="en-US" dirty="0"/>
          </a:p>
          <a:p>
            <a:endParaRPr lang="en-CN" dirty="0"/>
          </a:p>
        </p:txBody>
      </p:sp>
    </p:spTree>
    <p:extLst>
      <p:ext uri="{BB962C8B-B14F-4D97-AF65-F5344CB8AC3E}">
        <p14:creationId xmlns:p14="http://schemas.microsoft.com/office/powerpoint/2010/main" val="380958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p:txBody>
          <a:bodyPr/>
          <a:lstStyle/>
          <a:p>
            <a:r>
              <a:rPr lang="en-CN" b="1" dirty="0">
                <a:solidFill>
                  <a:srgbClr val="00B0F0"/>
                </a:solidFill>
              </a:rPr>
              <a:t>MIME </a:t>
            </a:r>
            <a:r>
              <a:rPr lang="en-CN" dirty="0"/>
              <a:t>                                </a:t>
            </a:r>
          </a:p>
          <a:p>
            <a:r>
              <a:rPr lang="en-US" dirty="0"/>
              <a:t>Define five new header fields to provide information about message content</a:t>
            </a:r>
          </a:p>
          <a:p>
            <a:r>
              <a:rPr lang="en-US" dirty="0"/>
              <a:t>Standardize representations that support multimedia electronic mail</a:t>
            </a:r>
          </a:p>
          <a:p>
            <a:r>
              <a:rPr lang="en-US" dirty="0"/>
              <a:t>Define transfer encodings that enable the conversion of any content format into a form that is protected from alteration by the mail system </a:t>
            </a:r>
          </a:p>
          <a:p>
            <a:endParaRPr lang="en-US" dirty="0"/>
          </a:p>
          <a:p>
            <a:endParaRPr lang="en-US" dirty="0"/>
          </a:p>
          <a:p>
            <a:endParaRPr lang="en-CN" dirty="0"/>
          </a:p>
        </p:txBody>
      </p:sp>
    </p:spTree>
    <p:extLst>
      <p:ext uri="{BB962C8B-B14F-4D97-AF65-F5344CB8AC3E}">
        <p14:creationId xmlns:p14="http://schemas.microsoft.com/office/powerpoint/2010/main" val="251018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t>MIME-Version</a:t>
            </a:r>
          </a:p>
          <a:p>
            <a:r>
              <a:rPr lang="en-CN" dirty="0"/>
              <a:t>Content-Type</a:t>
            </a:r>
          </a:p>
          <a:p>
            <a:r>
              <a:rPr lang="en-CN" dirty="0"/>
              <a:t>Content-Transfer-Encoding</a:t>
            </a:r>
          </a:p>
          <a:p>
            <a:r>
              <a:rPr lang="en-CN" dirty="0"/>
              <a:t>Cotent-ID</a:t>
            </a:r>
          </a:p>
          <a:p>
            <a:r>
              <a:rPr lang="en-CN" dirty="0"/>
              <a:t>Content-Description</a:t>
            </a:r>
          </a:p>
        </p:txBody>
      </p:sp>
    </p:spTree>
    <p:extLst>
      <p:ext uri="{BB962C8B-B14F-4D97-AF65-F5344CB8AC3E}">
        <p14:creationId xmlns:p14="http://schemas.microsoft.com/office/powerpoint/2010/main" val="398335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solidFill>
                  <a:srgbClr val="00B0F0"/>
                </a:solidFill>
              </a:rPr>
              <a:t>MIME-Version </a:t>
            </a:r>
            <a:r>
              <a:rPr lang="en-CN" dirty="0"/>
              <a:t>                          </a:t>
            </a:r>
            <a:r>
              <a:rPr lang="en-US" dirty="0"/>
              <a:t>p</a:t>
            </a:r>
            <a:r>
              <a:rPr lang="en-CN" dirty="0"/>
              <a:t>arameter value should be 1.0, indicating that the </a:t>
            </a:r>
            <a:r>
              <a:rPr lang="en-US" dirty="0"/>
              <a:t>message conforms to RFCs 2045 and 2046</a:t>
            </a:r>
          </a:p>
          <a:p>
            <a:endParaRPr lang="en-US" dirty="0"/>
          </a:p>
          <a:p>
            <a:endParaRPr lang="en-CN" dirty="0"/>
          </a:p>
          <a:p>
            <a:endParaRPr lang="en-CN" dirty="0"/>
          </a:p>
        </p:txBody>
      </p:sp>
    </p:spTree>
    <p:extLst>
      <p:ext uri="{BB962C8B-B14F-4D97-AF65-F5344CB8AC3E}">
        <p14:creationId xmlns:p14="http://schemas.microsoft.com/office/powerpoint/2010/main" val="274504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solidFill>
                  <a:srgbClr val="00B0F0"/>
                </a:solidFill>
              </a:rPr>
              <a:t>Content-Type</a:t>
            </a:r>
            <a:r>
              <a:rPr lang="en-CN" dirty="0"/>
              <a:t>                           </a:t>
            </a:r>
            <a:r>
              <a:rPr lang="en-US" dirty="0"/>
              <a:t>describe the data contained in the body with sufficient detail,                           so that the recipient agent can pick an appropriate agent or mechanism to represent the data to the recipient or deal with the data in an appropriate manner </a:t>
            </a:r>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251063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US" dirty="0">
                <a:solidFill>
                  <a:srgbClr val="00B0F0"/>
                </a:solidFill>
              </a:rPr>
              <a:t>Content-Transfer-Encoding </a:t>
            </a:r>
            <a:r>
              <a:rPr lang="en-CN" dirty="0"/>
              <a:t>                           </a:t>
            </a:r>
            <a:r>
              <a:rPr lang="en-US" dirty="0"/>
              <a:t>indicate the type of information used to represent message body,                           should be acceptable for mail transport</a:t>
            </a:r>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29665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a:xfrm>
            <a:off x="457200" y="1600200"/>
            <a:ext cx="8839200" cy="5257800"/>
          </a:xfrm>
        </p:spPr>
        <p:txBody>
          <a:bodyPr/>
          <a:lstStyle/>
          <a:p>
            <a:r>
              <a:rPr lang="en-US" dirty="0">
                <a:solidFill>
                  <a:srgbClr val="00B0F0"/>
                </a:solidFill>
              </a:rPr>
              <a:t>Content-ID </a:t>
            </a:r>
            <a:r>
              <a:rPr lang="en-CN" dirty="0"/>
              <a:t>                               </a:t>
            </a:r>
            <a:r>
              <a:rPr lang="en-US" dirty="0"/>
              <a:t>identify MIME entities uniquely in multiple contexts </a:t>
            </a:r>
          </a:p>
          <a:p>
            <a:r>
              <a:rPr lang="en-US" dirty="0">
                <a:solidFill>
                  <a:srgbClr val="00B0F0"/>
                </a:solidFill>
              </a:rPr>
              <a:t>Content-Description  </a:t>
            </a:r>
            <a:r>
              <a:rPr lang="en-US" dirty="0"/>
              <a:t>                         text description of the object with body; useful when the object is not readable (e.g., audio data) </a:t>
            </a:r>
          </a:p>
          <a:p>
            <a:endParaRPr lang="en-US" dirty="0"/>
          </a:p>
          <a:p>
            <a:r>
              <a:rPr lang="en-US" dirty="0">
                <a:solidFill>
                  <a:srgbClr val="00B0F0"/>
                </a:solidFill>
              </a:rPr>
              <a:t>both fields are optional and may be ignored by the recipient implementation </a:t>
            </a:r>
          </a:p>
          <a:p>
            <a:endParaRPr lang="en-US" dirty="0"/>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185476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9DBB-697C-5D4B-BCBA-45DF0B985227}"/>
              </a:ext>
            </a:extLst>
          </p:cNvPr>
          <p:cNvSpPr>
            <a:spLocks noGrp="1"/>
          </p:cNvSpPr>
          <p:nvPr>
            <p:ph type="title"/>
          </p:nvPr>
        </p:nvSpPr>
        <p:spPr/>
        <p:txBody>
          <a:bodyPr/>
          <a:lstStyle/>
          <a:p>
            <a:r>
              <a:rPr lang="en-CN" dirty="0"/>
              <a:t>MIME Content Type</a:t>
            </a:r>
          </a:p>
        </p:txBody>
      </p:sp>
      <p:pic>
        <p:nvPicPr>
          <p:cNvPr id="4" name="Picture 3">
            <a:extLst>
              <a:ext uri="{FF2B5EF4-FFF2-40B4-BE49-F238E27FC236}">
                <a16:creationId xmlns:a16="http://schemas.microsoft.com/office/drawing/2014/main" id="{94F625DA-3740-A94F-95D2-E6D2AB259915}"/>
              </a:ext>
            </a:extLst>
          </p:cNvPr>
          <p:cNvPicPr>
            <a:picLocks noChangeAspect="1"/>
          </p:cNvPicPr>
          <p:nvPr/>
        </p:nvPicPr>
        <p:blipFill>
          <a:blip r:embed="rId2"/>
          <a:stretch>
            <a:fillRect/>
          </a:stretch>
        </p:blipFill>
        <p:spPr>
          <a:xfrm>
            <a:off x="1079593" y="1310997"/>
            <a:ext cx="6984813" cy="5547003"/>
          </a:xfrm>
          <a:prstGeom prst="rect">
            <a:avLst/>
          </a:prstGeom>
        </p:spPr>
      </p:pic>
    </p:spTree>
    <p:extLst>
      <p:ext uri="{BB962C8B-B14F-4D97-AF65-F5344CB8AC3E}">
        <p14:creationId xmlns:p14="http://schemas.microsoft.com/office/powerpoint/2010/main" val="16924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9046772-9EEC-1B45-B28B-814087E34229}"/>
              </a:ext>
            </a:extLst>
          </p:cNvPr>
          <p:cNvSpPr>
            <a:spLocks noGrp="1" noChangeArrowheads="1"/>
          </p:cNvSpPr>
          <p:nvPr>
            <p:ph type="ctrTitle"/>
          </p:nvPr>
        </p:nvSpPr>
        <p:spPr>
          <a:xfrm>
            <a:off x="0" y="2130425"/>
            <a:ext cx="9144000" cy="1470025"/>
          </a:xfrm>
        </p:spPr>
        <p:txBody>
          <a:bodyPr/>
          <a:lstStyle/>
          <a:p>
            <a:pPr algn="l" eaLnBrk="1" hangingPunct="1"/>
            <a:r>
              <a:rPr lang="en-US" altLang="zh-CN" sz="5400" dirty="0"/>
              <a:t>Email?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6D7D-0330-6843-8FC0-E57565F388AD}"/>
              </a:ext>
            </a:extLst>
          </p:cNvPr>
          <p:cNvSpPr>
            <a:spLocks noGrp="1"/>
          </p:cNvSpPr>
          <p:nvPr>
            <p:ph type="title"/>
          </p:nvPr>
        </p:nvSpPr>
        <p:spPr/>
        <p:txBody>
          <a:bodyPr/>
          <a:lstStyle/>
          <a:p>
            <a:r>
              <a:rPr lang="en-CN" dirty="0"/>
              <a:t>MIME Transfer Encoding</a:t>
            </a:r>
          </a:p>
        </p:txBody>
      </p:sp>
      <p:sp>
        <p:nvSpPr>
          <p:cNvPr id="3" name="Content Placeholder 2">
            <a:extLst>
              <a:ext uri="{FF2B5EF4-FFF2-40B4-BE49-F238E27FC236}">
                <a16:creationId xmlns:a16="http://schemas.microsoft.com/office/drawing/2014/main" id="{69AB0991-1325-9F42-9013-54E828A19432}"/>
              </a:ext>
            </a:extLst>
          </p:cNvPr>
          <p:cNvSpPr>
            <a:spLocks noGrp="1"/>
          </p:cNvSpPr>
          <p:nvPr>
            <p:ph idx="1"/>
          </p:nvPr>
        </p:nvSpPr>
        <p:spPr/>
        <p:txBody>
          <a:bodyPr/>
          <a:lstStyle/>
          <a:p>
            <a:r>
              <a:rPr lang="en-US" dirty="0"/>
              <a:t>Provide reliable delivery across the largest range of environments</a:t>
            </a:r>
          </a:p>
          <a:p>
            <a:endParaRPr lang="en-US" dirty="0"/>
          </a:p>
          <a:p>
            <a:endParaRPr lang="en-CN" dirty="0"/>
          </a:p>
        </p:txBody>
      </p:sp>
      <p:pic>
        <p:nvPicPr>
          <p:cNvPr id="4" name="Picture 3">
            <a:extLst>
              <a:ext uri="{FF2B5EF4-FFF2-40B4-BE49-F238E27FC236}">
                <a16:creationId xmlns:a16="http://schemas.microsoft.com/office/drawing/2014/main" id="{A56C4BEA-D864-7144-8D16-A117118FEAE7}"/>
              </a:ext>
            </a:extLst>
          </p:cNvPr>
          <p:cNvPicPr>
            <a:picLocks noChangeAspect="1"/>
          </p:cNvPicPr>
          <p:nvPr/>
        </p:nvPicPr>
        <p:blipFill>
          <a:blip r:embed="rId2"/>
          <a:stretch>
            <a:fillRect/>
          </a:stretch>
        </p:blipFill>
        <p:spPr>
          <a:xfrm>
            <a:off x="0" y="2743200"/>
            <a:ext cx="9144000" cy="3172408"/>
          </a:xfrm>
          <a:prstGeom prst="rect">
            <a:avLst/>
          </a:prstGeom>
        </p:spPr>
      </p:pic>
    </p:spTree>
    <p:extLst>
      <p:ext uri="{BB962C8B-B14F-4D97-AF65-F5344CB8AC3E}">
        <p14:creationId xmlns:p14="http://schemas.microsoft.com/office/powerpoint/2010/main" val="272957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FC23CC-1433-9E45-A333-60F16B2515D8}"/>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Email Security?</a:t>
            </a:r>
          </a:p>
        </p:txBody>
      </p:sp>
    </p:spTree>
    <p:extLst>
      <p:ext uri="{BB962C8B-B14F-4D97-AF65-F5344CB8AC3E}">
        <p14:creationId xmlns:p14="http://schemas.microsoft.com/office/powerpoint/2010/main" val="170261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t>Authenticity-related Threats</a:t>
            </a:r>
          </a:p>
          <a:p>
            <a:r>
              <a:rPr lang="en-US" dirty="0"/>
              <a:t>Integrity-related Threats </a:t>
            </a:r>
          </a:p>
          <a:p>
            <a:r>
              <a:rPr lang="en-US" dirty="0"/>
              <a:t>Confidentiality-related Threats</a:t>
            </a:r>
          </a:p>
          <a:p>
            <a:r>
              <a:rPr lang="en-US" dirty="0"/>
              <a:t>Availability-related Threats </a:t>
            </a:r>
          </a:p>
          <a:p>
            <a:endParaRPr lang="en-US" dirty="0"/>
          </a:p>
          <a:p>
            <a:endParaRPr lang="en-US" dirty="0"/>
          </a:p>
          <a:p>
            <a:endParaRPr lang="en-CN" dirty="0"/>
          </a:p>
        </p:txBody>
      </p:sp>
    </p:spTree>
    <p:extLst>
      <p:ext uri="{BB962C8B-B14F-4D97-AF65-F5344CB8AC3E}">
        <p14:creationId xmlns:p14="http://schemas.microsoft.com/office/powerpoint/2010/main" val="404470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Authenticity-related Threats            </a:t>
            </a:r>
            <a:r>
              <a:rPr lang="en-US" dirty="0"/>
              <a:t>could result in unauthorized access to an email system </a:t>
            </a:r>
          </a:p>
          <a:p>
            <a:endParaRPr lang="en-US" dirty="0"/>
          </a:p>
          <a:p>
            <a:endParaRPr lang="en-US" dirty="0"/>
          </a:p>
          <a:p>
            <a:endParaRPr lang="en-CN" dirty="0"/>
          </a:p>
        </p:txBody>
      </p:sp>
    </p:spTree>
    <p:extLst>
      <p:ext uri="{BB962C8B-B14F-4D97-AF65-F5344CB8AC3E}">
        <p14:creationId xmlns:p14="http://schemas.microsoft.com/office/powerpoint/2010/main" val="3801564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Integrity-related Threats                   </a:t>
            </a:r>
            <a:r>
              <a:rPr lang="en-US" dirty="0"/>
              <a:t>could result in unauthorized modification of email content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63684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Confidentiality-related Threats      </a:t>
            </a:r>
            <a:r>
              <a:rPr lang="en-US" dirty="0"/>
              <a:t>could result in unauthorized disclosure of sensitive information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795459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Availability-related Threats             </a:t>
            </a:r>
            <a:r>
              <a:rPr lang="en-US" dirty="0"/>
              <a:t>could prevent end users from being able to send or receive email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334873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7F9C-43E9-7346-9DFE-CAC2361890F8}"/>
              </a:ext>
            </a:extLst>
          </p:cNvPr>
          <p:cNvSpPr>
            <a:spLocks noGrp="1"/>
          </p:cNvSpPr>
          <p:nvPr>
            <p:ph type="title"/>
          </p:nvPr>
        </p:nvSpPr>
        <p:spPr/>
        <p:txBody>
          <a:bodyPr/>
          <a:lstStyle/>
          <a:p>
            <a:r>
              <a:rPr lang="en-CN" dirty="0"/>
              <a:t>Threats and Mitigations</a:t>
            </a:r>
          </a:p>
        </p:txBody>
      </p:sp>
      <p:pic>
        <p:nvPicPr>
          <p:cNvPr id="4" name="Picture 3">
            <a:extLst>
              <a:ext uri="{FF2B5EF4-FFF2-40B4-BE49-F238E27FC236}">
                <a16:creationId xmlns:a16="http://schemas.microsoft.com/office/drawing/2014/main" id="{44AE4E32-6E98-534D-8914-1974BC68EBC5}"/>
              </a:ext>
            </a:extLst>
          </p:cNvPr>
          <p:cNvPicPr>
            <a:picLocks noChangeAspect="1"/>
          </p:cNvPicPr>
          <p:nvPr/>
        </p:nvPicPr>
        <p:blipFill>
          <a:blip r:embed="rId2"/>
          <a:stretch>
            <a:fillRect/>
          </a:stretch>
        </p:blipFill>
        <p:spPr>
          <a:xfrm>
            <a:off x="1465453" y="1325594"/>
            <a:ext cx="6213093" cy="5532405"/>
          </a:xfrm>
          <a:prstGeom prst="rect">
            <a:avLst/>
          </a:prstGeom>
        </p:spPr>
      </p:pic>
    </p:spTree>
    <p:extLst>
      <p:ext uri="{BB962C8B-B14F-4D97-AF65-F5344CB8AC3E}">
        <p14:creationId xmlns:p14="http://schemas.microsoft.com/office/powerpoint/2010/main" val="2820451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9D9B-8E5E-3C40-B534-F28DC116C66B}"/>
              </a:ext>
            </a:extLst>
          </p:cNvPr>
          <p:cNvSpPr>
            <a:spLocks noGrp="1"/>
          </p:cNvSpPr>
          <p:nvPr>
            <p:ph type="title"/>
          </p:nvPr>
        </p:nvSpPr>
        <p:spPr/>
        <p:txBody>
          <a:bodyPr/>
          <a:lstStyle/>
          <a:p>
            <a:r>
              <a:rPr lang="en-CN" dirty="0"/>
              <a:t>Authenticity and Integrity</a:t>
            </a:r>
          </a:p>
        </p:txBody>
      </p:sp>
      <p:pic>
        <p:nvPicPr>
          <p:cNvPr id="5" name="Picture 4">
            <a:extLst>
              <a:ext uri="{FF2B5EF4-FFF2-40B4-BE49-F238E27FC236}">
                <a16:creationId xmlns:a16="http://schemas.microsoft.com/office/drawing/2014/main" id="{58C19E9C-B35A-7244-A60F-8248A83A95E3}"/>
              </a:ext>
            </a:extLst>
          </p:cNvPr>
          <p:cNvPicPr>
            <a:picLocks noChangeAspect="1"/>
          </p:cNvPicPr>
          <p:nvPr/>
        </p:nvPicPr>
        <p:blipFill>
          <a:blip r:embed="rId2"/>
          <a:stretch>
            <a:fillRect/>
          </a:stretch>
        </p:blipFill>
        <p:spPr>
          <a:xfrm>
            <a:off x="2415399" y="1331382"/>
            <a:ext cx="6728601" cy="5532405"/>
          </a:xfrm>
          <a:prstGeom prst="rect">
            <a:avLst/>
          </a:prstGeom>
        </p:spPr>
      </p:pic>
      <p:pic>
        <p:nvPicPr>
          <p:cNvPr id="6" name="Picture 5">
            <a:extLst>
              <a:ext uri="{FF2B5EF4-FFF2-40B4-BE49-F238E27FC236}">
                <a16:creationId xmlns:a16="http://schemas.microsoft.com/office/drawing/2014/main" id="{18694D7F-1A32-9247-8825-C22F476B21DD}"/>
              </a:ext>
            </a:extLst>
          </p:cNvPr>
          <p:cNvPicPr>
            <a:picLocks noChangeAspect="1"/>
          </p:cNvPicPr>
          <p:nvPr/>
        </p:nvPicPr>
        <p:blipFill>
          <a:blip r:embed="rId3"/>
          <a:stretch>
            <a:fillRect/>
          </a:stretch>
        </p:blipFill>
        <p:spPr>
          <a:xfrm>
            <a:off x="-1" y="1447800"/>
            <a:ext cx="5181601" cy="1269833"/>
          </a:xfrm>
          <a:prstGeom prst="rect">
            <a:avLst/>
          </a:prstGeom>
        </p:spPr>
      </p:pic>
    </p:spTree>
    <p:extLst>
      <p:ext uri="{BB962C8B-B14F-4D97-AF65-F5344CB8AC3E}">
        <p14:creationId xmlns:p14="http://schemas.microsoft.com/office/powerpoint/2010/main" val="392620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9550C3-D955-1846-AFE8-22ECFDDFB1DA}"/>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Secure/Multipurpose Internet Mail Extension </a:t>
            </a:r>
          </a:p>
        </p:txBody>
      </p:sp>
      <p:sp>
        <p:nvSpPr>
          <p:cNvPr id="5" name="Rectangle 2">
            <a:extLst>
              <a:ext uri="{FF2B5EF4-FFF2-40B4-BE49-F238E27FC236}">
                <a16:creationId xmlns:a16="http://schemas.microsoft.com/office/drawing/2014/main" id="{B2877DAC-BD3B-504B-8C7C-45753458E690}"/>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S/MIME</a:t>
            </a:r>
          </a:p>
        </p:txBody>
      </p:sp>
    </p:spTree>
    <p:extLst>
      <p:ext uri="{BB962C8B-B14F-4D97-AF65-F5344CB8AC3E}">
        <p14:creationId xmlns:p14="http://schemas.microsoft.com/office/powerpoint/2010/main" val="352990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8C13D-4BBD-4947-9025-5B03E71A3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7086600" cy="4395258"/>
          </a:xfrm>
          <a:prstGeom prst="rect">
            <a:avLst/>
          </a:prstGeom>
        </p:spPr>
      </p:pic>
      <p:sp>
        <p:nvSpPr>
          <p:cNvPr id="2" name="Title 1">
            <a:extLst>
              <a:ext uri="{FF2B5EF4-FFF2-40B4-BE49-F238E27FC236}">
                <a16:creationId xmlns:a16="http://schemas.microsoft.com/office/drawing/2014/main" id="{8870C53F-2ACC-A846-B049-716D685FFB22}"/>
              </a:ext>
            </a:extLst>
          </p:cNvPr>
          <p:cNvSpPr>
            <a:spLocks noGrp="1"/>
          </p:cNvSpPr>
          <p:nvPr>
            <p:ph type="title"/>
          </p:nvPr>
        </p:nvSpPr>
        <p:spPr/>
        <p:txBody>
          <a:bodyPr/>
          <a:lstStyle/>
          <a:p>
            <a:r>
              <a:rPr lang="en-CN" dirty="0"/>
              <a:t>Electronic Mail</a:t>
            </a:r>
          </a:p>
        </p:txBody>
      </p:sp>
      <p:sp>
        <p:nvSpPr>
          <p:cNvPr id="3" name="Content Placeholder 2">
            <a:extLst>
              <a:ext uri="{FF2B5EF4-FFF2-40B4-BE49-F238E27FC236}">
                <a16:creationId xmlns:a16="http://schemas.microsoft.com/office/drawing/2014/main" id="{887C626D-CFFA-5040-BC1C-E8D83891211F}"/>
              </a:ext>
            </a:extLst>
          </p:cNvPr>
          <p:cNvSpPr>
            <a:spLocks noGrp="1"/>
          </p:cNvSpPr>
          <p:nvPr>
            <p:ph idx="1"/>
          </p:nvPr>
        </p:nvSpPr>
        <p:spPr/>
        <p:txBody>
          <a:bodyPr/>
          <a:lstStyle/>
          <a:p>
            <a:r>
              <a:rPr lang="en-US" dirty="0"/>
              <a:t>f</a:t>
            </a:r>
            <a:r>
              <a:rPr lang="en-CN" dirty="0"/>
              <a:t>or exchanging electronic messages</a:t>
            </a:r>
          </a:p>
        </p:txBody>
      </p:sp>
      <p:sp>
        <p:nvSpPr>
          <p:cNvPr id="5" name="TextBox 3">
            <a:extLst>
              <a:ext uri="{FF2B5EF4-FFF2-40B4-BE49-F238E27FC236}">
                <a16:creationId xmlns:a16="http://schemas.microsoft.com/office/drawing/2014/main" id="{BFC2EC04-B926-9E43-934E-A9DB11BCF869}"/>
              </a:ext>
            </a:extLst>
          </p:cNvPr>
          <p:cNvSpPr txBox="1">
            <a:spLocks noChangeArrowheads="1"/>
          </p:cNvSpPr>
          <p:nvPr/>
        </p:nvSpPr>
        <p:spPr bwMode="auto">
          <a:xfrm>
            <a:off x="0" y="5868988"/>
            <a:ext cx="91440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https://tinyurl.com/yne3hdc7</a:t>
            </a:r>
            <a:r>
              <a:rPr lang="en-US" altLang="en-CN" sz="2000" dirty="0">
                <a:latin typeface="Arial" panose="020B0604020202020204" pitchFamily="34" charset="0"/>
              </a:rPr>
              <a:t> </a:t>
            </a:r>
            <a:endParaRPr lang="en-US" altLang="zh-CN" sz="2000" dirty="0">
              <a:solidFill>
                <a:srgbClr val="00B0F0"/>
              </a:solidFill>
            </a:endParaRPr>
          </a:p>
        </p:txBody>
      </p:sp>
    </p:spTree>
    <p:extLst>
      <p:ext uri="{BB962C8B-B14F-4D97-AF65-F5344CB8AC3E}">
        <p14:creationId xmlns:p14="http://schemas.microsoft.com/office/powerpoint/2010/main" val="28806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8965E-31DA-9442-AF8B-6EE45C61D0AF}"/>
              </a:ext>
            </a:extLst>
          </p:cNvPr>
          <p:cNvSpPr>
            <a:spLocks noGrp="1"/>
          </p:cNvSpPr>
          <p:nvPr>
            <p:ph idx="1"/>
          </p:nvPr>
        </p:nvSpPr>
        <p:spPr/>
        <p:txBody>
          <a:bodyPr/>
          <a:lstStyle/>
          <a:p>
            <a:r>
              <a:rPr lang="en-US" dirty="0"/>
              <a:t>A</a:t>
            </a:r>
            <a:r>
              <a:rPr lang="en-CN" dirty="0"/>
              <a:t>uthentication</a:t>
            </a:r>
          </a:p>
          <a:p>
            <a:r>
              <a:rPr lang="en-CN" dirty="0"/>
              <a:t>Confidentiality</a:t>
            </a:r>
          </a:p>
          <a:p>
            <a:r>
              <a:rPr lang="en-CN" dirty="0"/>
              <a:t>Compression</a:t>
            </a:r>
          </a:p>
          <a:p>
            <a:r>
              <a:rPr lang="en-CN" dirty="0"/>
              <a:t>Email compatability</a:t>
            </a:r>
          </a:p>
        </p:txBody>
      </p:sp>
      <p:sp>
        <p:nvSpPr>
          <p:cNvPr id="4" name="Rectangle 2">
            <a:extLst>
              <a:ext uri="{FF2B5EF4-FFF2-40B4-BE49-F238E27FC236}">
                <a16:creationId xmlns:a16="http://schemas.microsoft.com/office/drawing/2014/main" id="{BFC9ECB1-2678-4C4D-B4E5-8B57855213EE}"/>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S/MIME</a:t>
            </a:r>
          </a:p>
        </p:txBody>
      </p:sp>
    </p:spTree>
    <p:extLst>
      <p:ext uri="{BB962C8B-B14F-4D97-AF65-F5344CB8AC3E}">
        <p14:creationId xmlns:p14="http://schemas.microsoft.com/office/powerpoint/2010/main" val="2030911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FC9ECB1-2678-4C4D-B4E5-8B57855213EE}"/>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S/MIME</a:t>
            </a:r>
          </a:p>
        </p:txBody>
      </p:sp>
      <p:pic>
        <p:nvPicPr>
          <p:cNvPr id="2" name="Picture 1">
            <a:extLst>
              <a:ext uri="{FF2B5EF4-FFF2-40B4-BE49-F238E27FC236}">
                <a16:creationId xmlns:a16="http://schemas.microsoft.com/office/drawing/2014/main" id="{D89BB0DE-1182-464C-8E5C-4ECB07BA34A7}"/>
              </a:ext>
            </a:extLst>
          </p:cNvPr>
          <p:cNvPicPr>
            <a:picLocks noChangeAspect="1"/>
          </p:cNvPicPr>
          <p:nvPr/>
        </p:nvPicPr>
        <p:blipFill>
          <a:blip r:embed="rId2"/>
          <a:stretch>
            <a:fillRect/>
          </a:stretch>
        </p:blipFill>
        <p:spPr>
          <a:xfrm>
            <a:off x="0" y="1728522"/>
            <a:ext cx="9144000" cy="4215078"/>
          </a:xfrm>
          <a:prstGeom prst="rect">
            <a:avLst/>
          </a:prstGeom>
        </p:spPr>
      </p:pic>
    </p:spTree>
    <p:extLst>
      <p:ext uri="{BB962C8B-B14F-4D97-AF65-F5344CB8AC3E}">
        <p14:creationId xmlns:p14="http://schemas.microsoft.com/office/powerpoint/2010/main" val="257026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8483-9A73-E74B-AAF6-00897D6F023A}"/>
              </a:ext>
            </a:extLst>
          </p:cNvPr>
          <p:cNvSpPr>
            <a:spLocks noGrp="1"/>
          </p:cNvSpPr>
          <p:nvPr>
            <p:ph type="title"/>
          </p:nvPr>
        </p:nvSpPr>
        <p:spPr/>
        <p:txBody>
          <a:bodyPr/>
          <a:lstStyle/>
          <a:p>
            <a:r>
              <a:rPr lang="en-CN" dirty="0"/>
              <a:t>Authentication</a:t>
            </a:r>
          </a:p>
        </p:txBody>
      </p:sp>
      <p:sp>
        <p:nvSpPr>
          <p:cNvPr id="3" name="Content Placeholder 2">
            <a:extLst>
              <a:ext uri="{FF2B5EF4-FFF2-40B4-BE49-F238E27FC236}">
                <a16:creationId xmlns:a16="http://schemas.microsoft.com/office/drawing/2014/main" id="{7A43814F-2162-F441-9471-EAB350048612}"/>
              </a:ext>
            </a:extLst>
          </p:cNvPr>
          <p:cNvSpPr>
            <a:spLocks noGrp="1"/>
          </p:cNvSpPr>
          <p:nvPr>
            <p:ph idx="1"/>
          </p:nvPr>
        </p:nvSpPr>
        <p:spPr>
          <a:xfrm>
            <a:off x="457200" y="1600200"/>
            <a:ext cx="8839200" cy="5257800"/>
          </a:xfrm>
        </p:spPr>
        <p:txBody>
          <a:bodyPr/>
          <a:lstStyle/>
          <a:p>
            <a:r>
              <a:rPr lang="en-CN" dirty="0"/>
              <a:t>1. the sender creates a message</a:t>
            </a:r>
          </a:p>
          <a:p>
            <a:r>
              <a:rPr lang="en-CN" dirty="0"/>
              <a:t>2. use SHA-256 to generate a 256-bit message digest</a:t>
            </a:r>
          </a:p>
          <a:p>
            <a:r>
              <a:rPr lang="en-CN" dirty="0"/>
              <a:t>3. encrypt the message digest with RSA using the sender’s private key; append the result as well as the signer’s identity to the message</a:t>
            </a:r>
          </a:p>
          <a:p>
            <a:r>
              <a:rPr lang="en-CN" dirty="0"/>
              <a:t>4. the receiver uses RSA with the sender’s public key to decrypt, recover, and verify the message digest</a:t>
            </a:r>
          </a:p>
        </p:txBody>
      </p:sp>
    </p:spTree>
    <p:extLst>
      <p:ext uri="{BB962C8B-B14F-4D97-AF65-F5344CB8AC3E}">
        <p14:creationId xmlns:p14="http://schemas.microsoft.com/office/powerpoint/2010/main" val="144665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1690-2B34-C144-9835-36C5042BE801}"/>
              </a:ext>
            </a:extLst>
          </p:cNvPr>
          <p:cNvSpPr>
            <a:spLocks noGrp="1"/>
          </p:cNvSpPr>
          <p:nvPr>
            <p:ph type="title"/>
          </p:nvPr>
        </p:nvSpPr>
        <p:spPr/>
        <p:txBody>
          <a:bodyPr/>
          <a:lstStyle/>
          <a:p>
            <a:r>
              <a:rPr lang="en-CN" dirty="0"/>
              <a:t>Confidentiality</a:t>
            </a:r>
          </a:p>
        </p:txBody>
      </p:sp>
      <p:sp>
        <p:nvSpPr>
          <p:cNvPr id="3" name="Content Placeholder 2">
            <a:extLst>
              <a:ext uri="{FF2B5EF4-FFF2-40B4-BE49-F238E27FC236}">
                <a16:creationId xmlns:a16="http://schemas.microsoft.com/office/drawing/2014/main" id="{70F05619-7E31-1E42-8091-D54D91DE7605}"/>
              </a:ext>
            </a:extLst>
          </p:cNvPr>
          <p:cNvSpPr>
            <a:spLocks noGrp="1"/>
          </p:cNvSpPr>
          <p:nvPr>
            <p:ph idx="1"/>
          </p:nvPr>
        </p:nvSpPr>
        <p:spPr/>
        <p:txBody>
          <a:bodyPr/>
          <a:lstStyle/>
          <a:p>
            <a:r>
              <a:rPr lang="en-CN" dirty="0"/>
              <a:t>1. the sender creates a message and a random 128-bit number as a content-encryption key for this message only</a:t>
            </a:r>
          </a:p>
          <a:p>
            <a:r>
              <a:rPr lang="en-CN" dirty="0"/>
              <a:t>2. encrypt the message using the content-encryption key</a:t>
            </a:r>
          </a:p>
          <a:p>
            <a:r>
              <a:rPr lang="en-CN" dirty="0"/>
              <a:t>3. encrypt the content-encryption key with RSA using the receiver’s public key and append it to the message</a:t>
            </a:r>
          </a:p>
          <a:p>
            <a:endParaRPr lang="en-CN" dirty="0"/>
          </a:p>
        </p:txBody>
      </p:sp>
    </p:spTree>
    <p:extLst>
      <p:ext uri="{BB962C8B-B14F-4D97-AF65-F5344CB8AC3E}">
        <p14:creationId xmlns:p14="http://schemas.microsoft.com/office/powerpoint/2010/main" val="3356538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1690-2B34-C144-9835-36C5042BE801}"/>
              </a:ext>
            </a:extLst>
          </p:cNvPr>
          <p:cNvSpPr>
            <a:spLocks noGrp="1"/>
          </p:cNvSpPr>
          <p:nvPr>
            <p:ph type="title"/>
          </p:nvPr>
        </p:nvSpPr>
        <p:spPr/>
        <p:txBody>
          <a:bodyPr/>
          <a:lstStyle/>
          <a:p>
            <a:r>
              <a:rPr lang="en-CN" dirty="0"/>
              <a:t>Confidentiality</a:t>
            </a:r>
          </a:p>
        </p:txBody>
      </p:sp>
      <p:sp>
        <p:nvSpPr>
          <p:cNvPr id="3" name="Content Placeholder 2">
            <a:extLst>
              <a:ext uri="{FF2B5EF4-FFF2-40B4-BE49-F238E27FC236}">
                <a16:creationId xmlns:a16="http://schemas.microsoft.com/office/drawing/2014/main" id="{70F05619-7E31-1E42-8091-D54D91DE7605}"/>
              </a:ext>
            </a:extLst>
          </p:cNvPr>
          <p:cNvSpPr>
            <a:spLocks noGrp="1"/>
          </p:cNvSpPr>
          <p:nvPr>
            <p:ph idx="1"/>
          </p:nvPr>
        </p:nvSpPr>
        <p:spPr/>
        <p:txBody>
          <a:bodyPr/>
          <a:lstStyle/>
          <a:p>
            <a:r>
              <a:rPr lang="en-CN" dirty="0"/>
              <a:t>4. </a:t>
            </a:r>
            <a:r>
              <a:rPr lang="en-US" dirty="0"/>
              <a:t>The receiver uses RSA with its private key to decrypt and recover the content-encryption key </a:t>
            </a:r>
            <a:endParaRPr lang="en-CN" dirty="0"/>
          </a:p>
          <a:p>
            <a:r>
              <a:rPr lang="en-CN" dirty="0"/>
              <a:t>5. use the content-encryption key to decrypt the message</a:t>
            </a:r>
          </a:p>
          <a:p>
            <a:pPr marL="0" indent="0">
              <a:buNone/>
            </a:pPr>
            <a:endParaRPr lang="en-CN" dirty="0"/>
          </a:p>
          <a:p>
            <a:endParaRPr lang="en-CN" dirty="0"/>
          </a:p>
        </p:txBody>
      </p:sp>
    </p:spTree>
    <p:extLst>
      <p:ext uri="{BB962C8B-B14F-4D97-AF65-F5344CB8AC3E}">
        <p14:creationId xmlns:p14="http://schemas.microsoft.com/office/powerpoint/2010/main" val="2141054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39932-51A7-9D40-9758-1735CF851AF9}"/>
              </a:ext>
            </a:extLst>
          </p:cNvPr>
          <p:cNvPicPr>
            <a:picLocks noChangeAspect="1"/>
          </p:cNvPicPr>
          <p:nvPr/>
        </p:nvPicPr>
        <p:blipFill>
          <a:blip r:embed="rId2"/>
          <a:stretch>
            <a:fillRect/>
          </a:stretch>
        </p:blipFill>
        <p:spPr>
          <a:xfrm>
            <a:off x="0" y="1122482"/>
            <a:ext cx="9144000" cy="5735518"/>
          </a:xfrm>
          <a:prstGeom prst="rect">
            <a:avLst/>
          </a:prstGeom>
        </p:spPr>
      </p:pic>
      <p:sp>
        <p:nvSpPr>
          <p:cNvPr id="2" name="Title 1">
            <a:extLst>
              <a:ext uri="{FF2B5EF4-FFF2-40B4-BE49-F238E27FC236}">
                <a16:creationId xmlns:a16="http://schemas.microsoft.com/office/drawing/2014/main" id="{B7D0C030-B2F0-F440-BC0B-95E784B63D4C}"/>
              </a:ext>
            </a:extLst>
          </p:cNvPr>
          <p:cNvSpPr>
            <a:spLocks noGrp="1"/>
          </p:cNvSpPr>
          <p:nvPr>
            <p:ph type="title"/>
          </p:nvPr>
        </p:nvSpPr>
        <p:spPr/>
        <p:txBody>
          <a:bodyPr/>
          <a:lstStyle/>
          <a:p>
            <a:pPr algn="l"/>
            <a:r>
              <a:rPr lang="en-CN" dirty="0"/>
              <a:t>Authentication</a:t>
            </a:r>
          </a:p>
        </p:txBody>
      </p:sp>
      <p:sp>
        <p:nvSpPr>
          <p:cNvPr id="4" name="Title 1">
            <a:extLst>
              <a:ext uri="{FF2B5EF4-FFF2-40B4-BE49-F238E27FC236}">
                <a16:creationId xmlns:a16="http://schemas.microsoft.com/office/drawing/2014/main" id="{53409D1E-5E62-E544-9B8E-D8EAF507D245}"/>
              </a:ext>
            </a:extLst>
          </p:cNvPr>
          <p:cNvSpPr txBox="1">
            <a:spLocks/>
          </p:cNvSpPr>
          <p:nvPr/>
        </p:nvSpPr>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a:lstStyle>
          <a:p>
            <a:pPr algn="l"/>
            <a:r>
              <a:rPr lang="en-CN" kern="0" dirty="0"/>
              <a:t>&amp;Confidentiality</a:t>
            </a:r>
          </a:p>
        </p:txBody>
      </p:sp>
      <p:sp>
        <p:nvSpPr>
          <p:cNvPr id="6" name="Content Placeholder 2">
            <a:extLst>
              <a:ext uri="{FF2B5EF4-FFF2-40B4-BE49-F238E27FC236}">
                <a16:creationId xmlns:a16="http://schemas.microsoft.com/office/drawing/2014/main" id="{217F20DC-BEAC-8F41-9BEB-AD6499E74594}"/>
              </a:ext>
            </a:extLst>
          </p:cNvPr>
          <p:cNvSpPr txBox="1">
            <a:spLocks/>
          </p:cNvSpPr>
          <p:nvPr/>
        </p:nvSpPr>
        <p:spPr bwMode="auto">
          <a:xfrm>
            <a:off x="0" y="1752600"/>
            <a:ext cx="7543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 signs and encrypts message </a:t>
            </a:r>
          </a:p>
          <a:p>
            <a:endParaRPr lang="en-CN" kern="0" dirty="0">
              <a:solidFill>
                <a:srgbClr val="00B0F0"/>
              </a:solidFill>
            </a:endParaRPr>
          </a:p>
        </p:txBody>
      </p:sp>
    </p:spTree>
    <p:extLst>
      <p:ext uri="{BB962C8B-B14F-4D97-AF65-F5344CB8AC3E}">
        <p14:creationId xmlns:p14="http://schemas.microsoft.com/office/powerpoint/2010/main" val="1863230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C030-B2F0-F440-BC0B-95E784B63D4C}"/>
              </a:ext>
            </a:extLst>
          </p:cNvPr>
          <p:cNvSpPr>
            <a:spLocks noGrp="1"/>
          </p:cNvSpPr>
          <p:nvPr>
            <p:ph type="title"/>
          </p:nvPr>
        </p:nvSpPr>
        <p:spPr/>
        <p:txBody>
          <a:bodyPr/>
          <a:lstStyle/>
          <a:p>
            <a:pPr algn="l"/>
            <a:r>
              <a:rPr lang="en-CN" dirty="0"/>
              <a:t>Authentication</a:t>
            </a:r>
          </a:p>
        </p:txBody>
      </p:sp>
      <p:sp>
        <p:nvSpPr>
          <p:cNvPr id="4" name="Title 1">
            <a:extLst>
              <a:ext uri="{FF2B5EF4-FFF2-40B4-BE49-F238E27FC236}">
                <a16:creationId xmlns:a16="http://schemas.microsoft.com/office/drawing/2014/main" id="{53409D1E-5E62-E544-9B8E-D8EAF507D245}"/>
              </a:ext>
            </a:extLst>
          </p:cNvPr>
          <p:cNvSpPr txBox="1">
            <a:spLocks/>
          </p:cNvSpPr>
          <p:nvPr/>
        </p:nvSpPr>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a:lstStyle>
          <a:p>
            <a:pPr algn="l"/>
            <a:r>
              <a:rPr lang="en-CN" kern="0" dirty="0"/>
              <a:t>&amp;Confidentiality</a:t>
            </a:r>
          </a:p>
        </p:txBody>
      </p:sp>
      <p:pic>
        <p:nvPicPr>
          <p:cNvPr id="3" name="Picture 2">
            <a:extLst>
              <a:ext uri="{FF2B5EF4-FFF2-40B4-BE49-F238E27FC236}">
                <a16:creationId xmlns:a16="http://schemas.microsoft.com/office/drawing/2014/main" id="{E7106113-27CF-D74C-829F-805871ACCD09}"/>
              </a:ext>
            </a:extLst>
          </p:cNvPr>
          <p:cNvPicPr>
            <a:picLocks noChangeAspect="1"/>
          </p:cNvPicPr>
          <p:nvPr/>
        </p:nvPicPr>
        <p:blipFill>
          <a:blip r:embed="rId2"/>
          <a:stretch>
            <a:fillRect/>
          </a:stretch>
        </p:blipFill>
        <p:spPr>
          <a:xfrm>
            <a:off x="0" y="2672039"/>
            <a:ext cx="9144000" cy="4185961"/>
          </a:xfrm>
          <a:prstGeom prst="rect">
            <a:avLst/>
          </a:prstGeom>
        </p:spPr>
      </p:pic>
      <p:sp>
        <p:nvSpPr>
          <p:cNvPr id="6" name="Content Placeholder 2">
            <a:extLst>
              <a:ext uri="{FF2B5EF4-FFF2-40B4-BE49-F238E27FC236}">
                <a16:creationId xmlns:a16="http://schemas.microsoft.com/office/drawing/2014/main" id="{217F20DC-BEAC-8F41-9BEB-AD6499E74594}"/>
              </a:ext>
            </a:extLst>
          </p:cNvPr>
          <p:cNvSpPr txBox="1">
            <a:spLocks/>
          </p:cNvSpPr>
          <p:nvPr/>
        </p:nvSpPr>
        <p:spPr bwMode="auto">
          <a:xfrm>
            <a:off x="0" y="1752600"/>
            <a:ext cx="7543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kern="0" dirty="0">
                <a:solidFill>
                  <a:srgbClr val="00B0F0"/>
                </a:solidFill>
                <a:latin typeface="Verdana" panose="020B0604030504040204" pitchFamily="34" charset="0"/>
                <a:ea typeface="Verdana" panose="020B0604030504040204" pitchFamily="34" charset="0"/>
                <a:cs typeface="Verdana" panose="020B0604030504040204" pitchFamily="34" charset="0"/>
              </a:rPr>
              <a:t>receiver decrypts message         and verifies sender’s signature</a:t>
            </a:r>
          </a:p>
          <a:p>
            <a:endParaRPr lang="en-CN" kern="0" dirty="0">
              <a:solidFill>
                <a:srgbClr val="00B0F0"/>
              </a:solidFill>
            </a:endParaRPr>
          </a:p>
        </p:txBody>
      </p:sp>
    </p:spTree>
    <p:extLst>
      <p:ext uri="{BB962C8B-B14F-4D97-AF65-F5344CB8AC3E}">
        <p14:creationId xmlns:p14="http://schemas.microsoft.com/office/powerpoint/2010/main" val="4124308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6E96-530C-B446-81AE-142845D209FF}"/>
              </a:ext>
            </a:extLst>
          </p:cNvPr>
          <p:cNvSpPr>
            <a:spLocks noGrp="1"/>
          </p:cNvSpPr>
          <p:nvPr>
            <p:ph type="title"/>
          </p:nvPr>
        </p:nvSpPr>
        <p:spPr/>
        <p:txBody>
          <a:bodyPr/>
          <a:lstStyle/>
          <a:p>
            <a:r>
              <a:rPr lang="en-CN" dirty="0"/>
              <a:t>Content Type</a:t>
            </a:r>
          </a:p>
        </p:txBody>
      </p:sp>
      <p:sp>
        <p:nvSpPr>
          <p:cNvPr id="3" name="Content Placeholder 2">
            <a:extLst>
              <a:ext uri="{FF2B5EF4-FFF2-40B4-BE49-F238E27FC236}">
                <a16:creationId xmlns:a16="http://schemas.microsoft.com/office/drawing/2014/main" id="{3E25E4F0-AA55-F34F-925F-94D30EED0557}"/>
              </a:ext>
            </a:extLst>
          </p:cNvPr>
          <p:cNvSpPr>
            <a:spLocks noGrp="1"/>
          </p:cNvSpPr>
          <p:nvPr>
            <p:ph idx="1"/>
          </p:nvPr>
        </p:nvSpPr>
        <p:spPr/>
        <p:txBody>
          <a:bodyPr/>
          <a:lstStyle/>
          <a:p>
            <a:r>
              <a:rPr lang="en-CN" dirty="0">
                <a:solidFill>
                  <a:srgbClr val="00B0F0"/>
                </a:solidFill>
              </a:rPr>
              <a:t>Data</a:t>
            </a:r>
            <a:r>
              <a:rPr lang="zh-CN" altLang="en-US" dirty="0">
                <a:solidFill>
                  <a:srgbClr val="00B0F0"/>
                </a:solidFill>
              </a:rPr>
              <a:t> </a:t>
            </a:r>
            <a:r>
              <a:rPr lang="zh-CN" altLang="en-US" dirty="0"/>
              <a:t>                 </a:t>
            </a:r>
            <a:r>
              <a:rPr lang="en-US" altLang="zh-CN" dirty="0"/>
              <a:t>                            inner MIME-encoded message content; may be encapsulated in the following types; </a:t>
            </a:r>
            <a:endParaRPr lang="en-CN" dirty="0"/>
          </a:p>
          <a:p>
            <a:r>
              <a:rPr lang="en-CN" dirty="0"/>
              <a:t>SignedData</a:t>
            </a:r>
          </a:p>
          <a:p>
            <a:r>
              <a:rPr lang="en-CN" dirty="0"/>
              <a:t>EnvelopedData</a:t>
            </a:r>
          </a:p>
          <a:p>
            <a:r>
              <a:rPr lang="en-CN" dirty="0"/>
              <a:t>CompressedData</a:t>
            </a:r>
          </a:p>
        </p:txBody>
      </p:sp>
    </p:spTree>
    <p:extLst>
      <p:ext uri="{BB962C8B-B14F-4D97-AF65-F5344CB8AC3E}">
        <p14:creationId xmlns:p14="http://schemas.microsoft.com/office/powerpoint/2010/main" val="2935264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6E96-530C-B446-81AE-142845D209FF}"/>
              </a:ext>
            </a:extLst>
          </p:cNvPr>
          <p:cNvSpPr>
            <a:spLocks noGrp="1"/>
          </p:cNvSpPr>
          <p:nvPr>
            <p:ph type="title"/>
          </p:nvPr>
        </p:nvSpPr>
        <p:spPr/>
        <p:txBody>
          <a:bodyPr/>
          <a:lstStyle/>
          <a:p>
            <a:r>
              <a:rPr lang="en-CN" dirty="0"/>
              <a:t>Content Type</a:t>
            </a:r>
          </a:p>
        </p:txBody>
      </p:sp>
      <p:sp>
        <p:nvSpPr>
          <p:cNvPr id="3" name="Content Placeholder 2">
            <a:extLst>
              <a:ext uri="{FF2B5EF4-FFF2-40B4-BE49-F238E27FC236}">
                <a16:creationId xmlns:a16="http://schemas.microsoft.com/office/drawing/2014/main" id="{3E25E4F0-AA55-F34F-925F-94D30EED0557}"/>
              </a:ext>
            </a:extLst>
          </p:cNvPr>
          <p:cNvSpPr>
            <a:spLocks noGrp="1"/>
          </p:cNvSpPr>
          <p:nvPr>
            <p:ph idx="1"/>
          </p:nvPr>
        </p:nvSpPr>
        <p:spPr/>
        <p:txBody>
          <a:bodyPr/>
          <a:lstStyle/>
          <a:p>
            <a:r>
              <a:rPr lang="en-CN" dirty="0">
                <a:solidFill>
                  <a:srgbClr val="00B0F0"/>
                </a:solidFill>
              </a:rPr>
              <a:t>Data</a:t>
            </a:r>
            <a:r>
              <a:rPr lang="zh-CN" altLang="en-US" dirty="0">
                <a:solidFill>
                  <a:srgbClr val="00B0F0"/>
                </a:solidFill>
              </a:rPr>
              <a:t> </a:t>
            </a:r>
            <a:r>
              <a:rPr lang="zh-CN" altLang="en-US" dirty="0"/>
              <a:t>                 </a:t>
            </a:r>
            <a:r>
              <a:rPr lang="en-US" altLang="zh-CN" dirty="0"/>
              <a:t>                            inner MIME-encoded message content; </a:t>
            </a:r>
            <a:endParaRPr lang="en-CN" dirty="0"/>
          </a:p>
          <a:p>
            <a:r>
              <a:rPr lang="en-CN" dirty="0">
                <a:solidFill>
                  <a:srgbClr val="00B0F0"/>
                </a:solidFill>
              </a:rPr>
              <a:t>SignedData </a:t>
            </a:r>
            <a:r>
              <a:rPr lang="en-CN" dirty="0"/>
              <a:t>                                  </a:t>
            </a:r>
            <a:r>
              <a:rPr lang="en-US" dirty="0"/>
              <a:t>d</a:t>
            </a:r>
            <a:r>
              <a:rPr lang="en-CN" dirty="0"/>
              <a:t>igital signature of a mesasge</a:t>
            </a:r>
          </a:p>
          <a:p>
            <a:r>
              <a:rPr lang="en-CN" dirty="0">
                <a:solidFill>
                  <a:srgbClr val="00B0F0"/>
                </a:solidFill>
              </a:rPr>
              <a:t>EnvelopedData</a:t>
            </a:r>
            <a:r>
              <a:rPr lang="zh-CN" altLang="en-US" dirty="0"/>
              <a:t>                    </a:t>
            </a:r>
            <a:r>
              <a:rPr lang="en-US" altLang="zh-CN" dirty="0"/>
              <a:t>      encrypted data of any type, and encrypted content-encryption keys for one or more recipients;</a:t>
            </a:r>
            <a:endParaRPr lang="en-CN" dirty="0"/>
          </a:p>
          <a:p>
            <a:r>
              <a:rPr lang="en-CN" dirty="0">
                <a:solidFill>
                  <a:srgbClr val="00B0F0"/>
                </a:solidFill>
              </a:rPr>
              <a:t>CompressedData</a:t>
            </a:r>
            <a:r>
              <a:rPr lang="zh-CN" altLang="en-US" dirty="0">
                <a:solidFill>
                  <a:srgbClr val="00B0F0"/>
                </a:solidFill>
              </a:rPr>
              <a:t>    </a:t>
            </a:r>
            <a:r>
              <a:rPr lang="en-US" altLang="zh-CN" dirty="0">
                <a:solidFill>
                  <a:srgbClr val="00B0F0"/>
                </a:solidFill>
              </a:rPr>
              <a:t>  </a:t>
            </a:r>
            <a:r>
              <a:rPr lang="en-US" altLang="zh-CN" dirty="0"/>
              <a:t>                         data compression of a message</a:t>
            </a:r>
            <a:endParaRPr lang="en-CN" dirty="0"/>
          </a:p>
        </p:txBody>
      </p:sp>
    </p:spTree>
    <p:extLst>
      <p:ext uri="{BB962C8B-B14F-4D97-AF65-F5344CB8AC3E}">
        <p14:creationId xmlns:p14="http://schemas.microsoft.com/office/powerpoint/2010/main" val="2444956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PGP</a:t>
            </a:r>
          </a:p>
        </p:txBody>
      </p:sp>
      <p:sp>
        <p:nvSpPr>
          <p:cNvPr id="5" name="Rectangle 4">
            <a:extLst>
              <a:ext uri="{FF2B5EF4-FFF2-40B4-BE49-F238E27FC236}">
                <a16:creationId xmlns:a16="http://schemas.microsoft.com/office/drawing/2014/main" id="{A1A3DBA6-B251-E545-8EF1-1F54A69872AF}"/>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Pretty Good Privacy</a:t>
            </a:r>
          </a:p>
        </p:txBody>
      </p:sp>
      <p:sp>
        <p:nvSpPr>
          <p:cNvPr id="6" name="Rectangle 5">
            <a:extLst>
              <a:ext uri="{FF2B5EF4-FFF2-40B4-BE49-F238E27FC236}">
                <a16:creationId xmlns:a16="http://schemas.microsoft.com/office/drawing/2014/main" id="{4F93E167-1257-1647-AD85-FA8CE2AF788B}"/>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same functionality as S/MIME</a:t>
            </a:r>
          </a:p>
        </p:txBody>
      </p:sp>
      <p:sp>
        <p:nvSpPr>
          <p:cNvPr id="7" name="Rectangle 6">
            <a:extLst>
              <a:ext uri="{FF2B5EF4-FFF2-40B4-BE49-F238E27FC236}">
                <a16:creationId xmlns:a16="http://schemas.microsoft.com/office/drawing/2014/main" id="{AB956538-20CE-744E-B09F-3AF7F789A095}"/>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free and popular for personal use</a:t>
            </a:r>
          </a:p>
        </p:txBody>
      </p:sp>
    </p:spTree>
    <p:extLst>
      <p:ext uri="{BB962C8B-B14F-4D97-AF65-F5344CB8AC3E}">
        <p14:creationId xmlns:p14="http://schemas.microsoft.com/office/powerpoint/2010/main" val="446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sp>
        <p:nvSpPr>
          <p:cNvPr id="3" name="Content Placeholder 2">
            <a:extLst>
              <a:ext uri="{FF2B5EF4-FFF2-40B4-BE49-F238E27FC236}">
                <a16:creationId xmlns:a16="http://schemas.microsoft.com/office/drawing/2014/main" id="{00A88097-1CCB-B84C-B33C-981CCC512FC7}"/>
              </a:ext>
            </a:extLst>
          </p:cNvPr>
          <p:cNvSpPr>
            <a:spLocks noGrp="1"/>
          </p:cNvSpPr>
          <p:nvPr>
            <p:ph idx="1"/>
          </p:nvPr>
        </p:nvSpPr>
        <p:spPr/>
        <p:txBody>
          <a:bodyPr/>
          <a:lstStyle/>
          <a:p>
            <a:r>
              <a:rPr lang="en-CN" b="1" dirty="0">
                <a:solidFill>
                  <a:srgbClr val="00B0F0"/>
                </a:solidFill>
              </a:rPr>
              <a:t>MUA: Message User Agent           </a:t>
            </a:r>
            <a:r>
              <a:rPr lang="en-US" dirty="0"/>
              <a:t>h</a:t>
            </a:r>
            <a:r>
              <a:rPr lang="en-CN" dirty="0"/>
              <a:t>osted on a client email program or a local network email server;               sender MUA formats a message and performs initial submission into MHS via a MSA (Mail Submission Agent);   recipient MUA processes received email for storage and/or display to the recipient user</a:t>
            </a:r>
          </a:p>
          <a:p>
            <a:r>
              <a:rPr lang="en-CN" b="1" dirty="0">
                <a:solidFill>
                  <a:srgbClr val="00B0F0"/>
                </a:solidFill>
              </a:rPr>
              <a:t>MHS: Message Handling Service</a:t>
            </a:r>
          </a:p>
        </p:txBody>
      </p:sp>
    </p:spTree>
    <p:extLst>
      <p:ext uri="{BB962C8B-B14F-4D97-AF65-F5344CB8AC3E}">
        <p14:creationId xmlns:p14="http://schemas.microsoft.com/office/powerpoint/2010/main" val="1158482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r>
              <a:rPr lang="en-US" altLang="zh-CN" dirty="0"/>
              <a:t>S/MIME uses X.509 certificates issued by CA or delegated authorities;         OpenPGP allows users to generate their own OpenPGP public and private keys, and then solicit signatures for their public keys from known individuals or organizations</a:t>
            </a:r>
            <a:endParaRPr lang="en-US" dirty="0"/>
          </a:p>
          <a:p>
            <a:r>
              <a:rPr lang="en-US" dirty="0">
                <a:solidFill>
                  <a:srgbClr val="00B0F0"/>
                </a:solidFill>
              </a:rPr>
              <a:t>Key Distribution</a:t>
            </a: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1297180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p>
          <a:p>
            <a:r>
              <a:rPr lang="en-US" dirty="0">
                <a:solidFill>
                  <a:srgbClr val="00B0F0"/>
                </a:solidFill>
              </a:rPr>
              <a:t>Key Distribution                            </a:t>
            </a:r>
            <a:r>
              <a:rPr lang="en-US" dirty="0"/>
              <a:t>OpenPGP does not include the sender’s public key with each message;             recipient needs to separately obtain that from TLS-protected websites or OpenPGP public key servers;              no vetting of OpenPGP keys, users decide whether to trust on their own </a:t>
            </a: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942780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p>
          <a:p>
            <a:r>
              <a:rPr lang="en-US" dirty="0">
                <a:solidFill>
                  <a:srgbClr val="00B0F0"/>
                </a:solidFill>
              </a:rPr>
              <a:t>Key Distribution</a:t>
            </a:r>
          </a:p>
          <a:p>
            <a:pPr marL="0" indent="0">
              <a:buNone/>
            </a:pPr>
            <a:endParaRPr lang="en-US" dirty="0">
              <a:solidFill>
                <a:srgbClr val="00B0F0"/>
              </a:solidFill>
            </a:endParaRPr>
          </a:p>
          <a:p>
            <a:r>
              <a:rPr lang="en-US" dirty="0">
                <a:solidFill>
                  <a:srgbClr val="FFC000"/>
                </a:solidFill>
              </a:rPr>
              <a:t>NIST 800-177 recommends the use of S/MIME rather than PGP because of the greater confidence in the CA system of verifying public keys </a:t>
            </a:r>
          </a:p>
          <a:p>
            <a:endParaRPr lang="en-US" dirty="0">
              <a:solidFill>
                <a:srgbClr val="FFC000"/>
              </a:solidFill>
            </a:endParaRP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3250120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CA is compromised?</a:t>
            </a:r>
          </a:p>
        </p:txBody>
      </p:sp>
    </p:spTree>
    <p:extLst>
      <p:ext uri="{BB962C8B-B14F-4D97-AF65-F5344CB8AC3E}">
        <p14:creationId xmlns:p14="http://schemas.microsoft.com/office/powerpoint/2010/main" val="2956540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CA is compromised?</a:t>
            </a:r>
          </a:p>
        </p:txBody>
      </p:sp>
      <p:sp>
        <p:nvSpPr>
          <p:cNvPr id="5" name="Rectangle 4">
            <a:extLst>
              <a:ext uri="{FF2B5EF4-FFF2-40B4-BE49-F238E27FC236}">
                <a16:creationId xmlns:a16="http://schemas.microsoft.com/office/drawing/2014/main" id="{A1A3DBA6-B251-E545-8EF1-1F54A69872AF}"/>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steal CA’s private key</a:t>
            </a:r>
          </a:p>
        </p:txBody>
      </p:sp>
      <p:sp>
        <p:nvSpPr>
          <p:cNvPr id="6" name="Rectangle 5">
            <a:extLst>
              <a:ext uri="{FF2B5EF4-FFF2-40B4-BE49-F238E27FC236}">
                <a16:creationId xmlns:a16="http://schemas.microsoft.com/office/drawing/2014/main" id="{4F93E167-1257-1647-AD85-FA8CE2AF788B}"/>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issue false certificates</a:t>
            </a:r>
          </a:p>
        </p:txBody>
      </p:sp>
    </p:spTree>
    <p:extLst>
      <p:ext uri="{BB962C8B-B14F-4D97-AF65-F5344CB8AC3E}">
        <p14:creationId xmlns:p14="http://schemas.microsoft.com/office/powerpoint/2010/main" val="2718710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DANE!</a:t>
            </a:r>
          </a:p>
        </p:txBody>
      </p:sp>
      <p:sp>
        <p:nvSpPr>
          <p:cNvPr id="3" name="Rectangle 2">
            <a:extLst>
              <a:ext uri="{FF2B5EF4-FFF2-40B4-BE49-F238E27FC236}">
                <a16:creationId xmlns:a16="http://schemas.microsoft.com/office/drawing/2014/main" id="{9162CCB9-F440-6847-8E64-B699AEBC51E3}"/>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DNS-based</a:t>
            </a:r>
            <a:r>
              <a:rPr lang="en-US" altLang="zh-CN" sz="2800" dirty="0">
                <a:solidFill>
                  <a:srgbClr val="00B0F0"/>
                </a:solidFill>
              </a:rPr>
              <a:t> </a:t>
            </a:r>
            <a:r>
              <a:rPr lang="en-US" altLang="zh-CN" dirty="0">
                <a:solidFill>
                  <a:srgbClr val="00B0F0"/>
                </a:solidFill>
              </a:rPr>
              <a:t>Authentication</a:t>
            </a:r>
            <a:r>
              <a:rPr lang="en-US" altLang="zh-CN" sz="2800" dirty="0">
                <a:solidFill>
                  <a:srgbClr val="00B0F0"/>
                </a:solidFill>
              </a:rPr>
              <a:t> </a:t>
            </a:r>
            <a:r>
              <a:rPr lang="en-US" altLang="zh-CN" dirty="0">
                <a:solidFill>
                  <a:srgbClr val="00B0F0"/>
                </a:solidFill>
              </a:rPr>
              <a:t>of</a:t>
            </a:r>
            <a:r>
              <a:rPr lang="en-US" altLang="zh-CN" sz="2800" dirty="0">
                <a:solidFill>
                  <a:srgbClr val="00B0F0"/>
                </a:solidFill>
              </a:rPr>
              <a:t> </a:t>
            </a:r>
            <a:r>
              <a:rPr lang="en-US" altLang="zh-CN" dirty="0">
                <a:solidFill>
                  <a:srgbClr val="00B0F0"/>
                </a:solidFill>
              </a:rPr>
              <a:t>Named</a:t>
            </a:r>
            <a:r>
              <a:rPr lang="en-US" altLang="zh-CN" sz="2800" dirty="0">
                <a:solidFill>
                  <a:srgbClr val="00B0F0"/>
                </a:solidFill>
              </a:rPr>
              <a:t> </a:t>
            </a:r>
            <a:r>
              <a:rPr lang="en-US" altLang="zh-CN" dirty="0">
                <a:solidFill>
                  <a:srgbClr val="00B0F0"/>
                </a:solidFill>
              </a:rPr>
              <a:t>Entities</a:t>
            </a:r>
          </a:p>
        </p:txBody>
      </p:sp>
      <p:sp>
        <p:nvSpPr>
          <p:cNvPr id="5" name="Rectangle 4">
            <a:extLst>
              <a:ext uri="{FF2B5EF4-FFF2-40B4-BE49-F238E27FC236}">
                <a16:creationId xmlns:a16="http://schemas.microsoft.com/office/drawing/2014/main" id="{8BD82513-3022-5A45-9567-2CD383148D28}"/>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allow X.509 certificates to be bound to </a:t>
            </a:r>
          </a:p>
        </p:txBody>
      </p:sp>
      <p:sp>
        <p:nvSpPr>
          <p:cNvPr id="6" name="Rectangle 5">
            <a:extLst>
              <a:ext uri="{FF2B5EF4-FFF2-40B4-BE49-F238E27FC236}">
                <a16:creationId xmlns:a16="http://schemas.microsoft.com/office/drawing/2014/main" id="{226C10BF-B43F-FB4C-B8DA-2857C90B401E}"/>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DNS names using DNSSEC</a:t>
            </a:r>
          </a:p>
        </p:txBody>
      </p:sp>
    </p:spTree>
    <p:extLst>
      <p:ext uri="{BB962C8B-B14F-4D97-AF65-F5344CB8AC3E}">
        <p14:creationId xmlns:p14="http://schemas.microsoft.com/office/powerpoint/2010/main" val="93353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p:txBody>
          <a:bodyPr/>
          <a:lstStyle/>
          <a:p>
            <a:r>
              <a:rPr lang="en-US" dirty="0"/>
              <a:t>TLS Authentication record                  </a:t>
            </a:r>
          </a:p>
          <a:p>
            <a:r>
              <a:rPr lang="en-US" dirty="0"/>
              <a:t>A</a:t>
            </a:r>
            <a:r>
              <a:rPr lang="en-CN" dirty="0"/>
              <a:t> new DNS record type defined by DANE</a:t>
            </a:r>
          </a:p>
          <a:p>
            <a:r>
              <a:rPr lang="en-US" dirty="0"/>
              <a:t>U</a:t>
            </a:r>
            <a:r>
              <a:rPr lang="en-CN" dirty="0"/>
              <a:t>sed for a secure method of authenticating SSL/TLS certificates</a:t>
            </a:r>
          </a:p>
        </p:txBody>
      </p:sp>
    </p:spTree>
    <p:extLst>
      <p:ext uri="{BB962C8B-B14F-4D97-AF65-F5344CB8AC3E}">
        <p14:creationId xmlns:p14="http://schemas.microsoft.com/office/powerpoint/2010/main" val="291828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r>
              <a:rPr lang="en-US" dirty="0"/>
              <a:t>Specify constraints on which CA can vouch for a certificate, or which specific PKIX [Public Key Infrastructure (X.509)] end-entity certificate is valid </a:t>
            </a:r>
          </a:p>
          <a:p>
            <a:r>
              <a:rPr lang="en-US" dirty="0"/>
              <a:t>Specify that a service certificate or a CA can be directly authenticated in the DNS itself </a:t>
            </a:r>
          </a:p>
        </p:txBody>
      </p:sp>
    </p:spTree>
    <p:extLst>
      <p:ext uri="{BB962C8B-B14F-4D97-AF65-F5344CB8AC3E}">
        <p14:creationId xmlns:p14="http://schemas.microsoft.com/office/powerpoint/2010/main" val="2273682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t>format of TLSA</a:t>
            </a:r>
            <a:r>
              <a:rPr lang="zh-CN" altLang="en-US" dirty="0"/>
              <a:t> </a:t>
            </a:r>
            <a:r>
              <a:rPr lang="en-US" dirty="0"/>
              <a:t>as it is transmitted to a requesting entity </a:t>
            </a: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661240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define four different usage models,      to accommodate users who require different forms of authentication </a:t>
            </a:r>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20703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sp>
        <p:nvSpPr>
          <p:cNvPr id="3" name="Content Placeholder 2">
            <a:extLst>
              <a:ext uri="{FF2B5EF4-FFF2-40B4-BE49-F238E27FC236}">
                <a16:creationId xmlns:a16="http://schemas.microsoft.com/office/drawing/2014/main" id="{00A88097-1CCB-B84C-B33C-981CCC512FC7}"/>
              </a:ext>
            </a:extLst>
          </p:cNvPr>
          <p:cNvSpPr>
            <a:spLocks noGrp="1"/>
          </p:cNvSpPr>
          <p:nvPr>
            <p:ph idx="1"/>
          </p:nvPr>
        </p:nvSpPr>
        <p:spPr/>
        <p:txBody>
          <a:bodyPr/>
          <a:lstStyle/>
          <a:p>
            <a:r>
              <a:rPr lang="en-CN" b="1" dirty="0">
                <a:solidFill>
                  <a:srgbClr val="00B0F0"/>
                </a:solidFill>
              </a:rPr>
              <a:t>MUA: Message User Agent</a:t>
            </a:r>
          </a:p>
          <a:p>
            <a:r>
              <a:rPr lang="en-CN" b="1" dirty="0">
                <a:solidFill>
                  <a:srgbClr val="00B0F0"/>
                </a:solidFill>
              </a:rPr>
              <a:t>MHS: Message Handling Service  </a:t>
            </a:r>
            <a:r>
              <a:rPr lang="en-US" dirty="0"/>
              <a:t>c</a:t>
            </a:r>
            <a:r>
              <a:rPr lang="en-CN" dirty="0"/>
              <a:t>omposed of MTAs (Message Transfer Agents);                                          accepts a message from sender and delivers it to one or more recipients;    creates a virtual MUA-to-MUA environment;</a:t>
            </a:r>
            <a:endParaRPr lang="en-CN" b="1" dirty="0"/>
          </a:p>
        </p:txBody>
      </p:sp>
    </p:spTree>
    <p:extLst>
      <p:ext uri="{BB962C8B-B14F-4D97-AF65-F5344CB8AC3E}">
        <p14:creationId xmlns:p14="http://schemas.microsoft.com/office/powerpoint/2010/main" val="3543342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PKIX-TA (CA constraint): Specifies which CA should be trusted to authenticate the certificate for the service</a:t>
            </a:r>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1112802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PKIX-EE (service certificate constraint): Defines which specific end entity service certificate should be trusted for the service </a:t>
            </a:r>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2319951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DANE-TA (trust anchor assertion): Specifies a domain-operated CA to be used as a trust anchor </a:t>
            </a:r>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3341558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DANE-EE (domain-issued certificate): Specifies a domain-operated CA to be used as a trust anchor</a:t>
            </a:r>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4128120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Selector                                    </a:t>
            </a:r>
            <a:r>
              <a:rPr lang="en-US" dirty="0"/>
              <a:t>indicate whether the full certificate will be matched or just the value of the public key</a:t>
            </a:r>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1845460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Matching Type                                    </a:t>
            </a:r>
            <a:r>
              <a:rPr lang="en-US" dirty="0"/>
              <a:t>indicate how the match of the certificate is made:                                           exact match, SHA-256 hash match, or SHA-512 hash match </a:t>
            </a:r>
          </a:p>
          <a:p>
            <a:endParaRPr lang="en-US" dirty="0"/>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2251688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Association Data                                     </a:t>
            </a:r>
            <a:r>
              <a:rPr lang="en-US" dirty="0"/>
              <a:t>represent</a:t>
            </a:r>
            <a:r>
              <a:rPr lang="zh-CN" altLang="en-US" dirty="0"/>
              <a:t> </a:t>
            </a:r>
            <a:r>
              <a:rPr lang="en-US" dirty="0"/>
              <a:t>the raw certificate data in hex format </a:t>
            </a:r>
          </a:p>
          <a:p>
            <a:endParaRPr lang="en-US" dirty="0"/>
          </a:p>
          <a:p>
            <a:endParaRPr lang="en-US" dirty="0"/>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3837110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9217-182A-654E-9BF8-9CFB7D87F3EB}"/>
              </a:ext>
            </a:extLst>
          </p:cNvPr>
          <p:cNvSpPr>
            <a:spLocks noGrp="1"/>
          </p:cNvSpPr>
          <p:nvPr>
            <p:ph type="title"/>
          </p:nvPr>
        </p:nvSpPr>
        <p:spPr/>
        <p:txBody>
          <a:bodyPr/>
          <a:lstStyle/>
          <a:p>
            <a:r>
              <a:rPr lang="en-CN" dirty="0"/>
              <a:t>DANE for SMTP</a:t>
            </a:r>
          </a:p>
        </p:txBody>
      </p:sp>
      <p:sp>
        <p:nvSpPr>
          <p:cNvPr id="3" name="Content Placeholder 2">
            <a:extLst>
              <a:ext uri="{FF2B5EF4-FFF2-40B4-BE49-F238E27FC236}">
                <a16:creationId xmlns:a16="http://schemas.microsoft.com/office/drawing/2014/main" id="{483BD208-E2B6-EA47-9C8A-B56C32AA2A39}"/>
              </a:ext>
            </a:extLst>
          </p:cNvPr>
          <p:cNvSpPr>
            <a:spLocks noGrp="1"/>
          </p:cNvSpPr>
          <p:nvPr>
            <p:ph idx="1"/>
          </p:nvPr>
        </p:nvSpPr>
        <p:spPr/>
        <p:txBody>
          <a:bodyPr/>
          <a:lstStyle/>
          <a:p>
            <a:r>
              <a:rPr lang="en-US" dirty="0"/>
              <a:t>T</a:t>
            </a:r>
            <a:r>
              <a:rPr lang="en-CN" dirty="0"/>
              <a:t>argeted vulnerabilities:           </a:t>
            </a:r>
            <a:r>
              <a:rPr lang="en-US" dirty="0"/>
              <a:t>attackers can strip away the TLS capability advertisement and downgrade the connection to not use TLS;                                                 TLS connections are often unauthenticated (e.g., the use of self-signed certificates as well as mismatched certificates is common)</a:t>
            </a:r>
          </a:p>
        </p:txBody>
      </p:sp>
    </p:spTree>
    <p:extLst>
      <p:ext uri="{BB962C8B-B14F-4D97-AF65-F5344CB8AC3E}">
        <p14:creationId xmlns:p14="http://schemas.microsoft.com/office/powerpoint/2010/main" val="2756710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9217-182A-654E-9BF8-9CFB7D87F3EB}"/>
              </a:ext>
            </a:extLst>
          </p:cNvPr>
          <p:cNvSpPr>
            <a:spLocks noGrp="1"/>
          </p:cNvSpPr>
          <p:nvPr>
            <p:ph type="title"/>
          </p:nvPr>
        </p:nvSpPr>
        <p:spPr/>
        <p:txBody>
          <a:bodyPr/>
          <a:lstStyle/>
          <a:p>
            <a:r>
              <a:rPr lang="en-CN" dirty="0"/>
              <a:t>DANE for SMTP</a:t>
            </a:r>
          </a:p>
        </p:txBody>
      </p:sp>
      <p:sp>
        <p:nvSpPr>
          <p:cNvPr id="3" name="Content Placeholder 2">
            <a:extLst>
              <a:ext uri="{FF2B5EF4-FFF2-40B4-BE49-F238E27FC236}">
                <a16:creationId xmlns:a16="http://schemas.microsoft.com/office/drawing/2014/main" id="{483BD208-E2B6-EA47-9C8A-B56C32AA2A39}"/>
              </a:ext>
            </a:extLst>
          </p:cNvPr>
          <p:cNvSpPr>
            <a:spLocks noGrp="1"/>
          </p:cNvSpPr>
          <p:nvPr>
            <p:ph idx="1"/>
          </p:nvPr>
        </p:nvSpPr>
        <p:spPr/>
        <p:txBody>
          <a:bodyPr/>
          <a:lstStyle/>
          <a:p>
            <a:r>
              <a:rPr lang="en-US" dirty="0"/>
              <a:t>A domain can use the presence of TLSA as an indicator that encryption must be performed, thus preventing malicious downgrade </a:t>
            </a:r>
          </a:p>
          <a:p>
            <a:r>
              <a:rPr lang="en-US" dirty="0"/>
              <a:t>A domain can authenticate the certificate used in the TLS connection setup using a DNSSEC-signed TLSA</a:t>
            </a:r>
          </a:p>
        </p:txBody>
      </p:sp>
    </p:spTree>
    <p:extLst>
      <p:ext uri="{BB962C8B-B14F-4D97-AF65-F5344CB8AC3E}">
        <p14:creationId xmlns:p14="http://schemas.microsoft.com/office/powerpoint/2010/main" val="2033556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E9A8-0402-4F49-A97F-D0FCBC4F0D57}"/>
              </a:ext>
            </a:extLst>
          </p:cNvPr>
          <p:cNvSpPr>
            <a:spLocks noGrp="1"/>
          </p:cNvSpPr>
          <p:nvPr>
            <p:ph type="title"/>
          </p:nvPr>
        </p:nvSpPr>
        <p:spPr/>
        <p:txBody>
          <a:bodyPr/>
          <a:lstStyle/>
          <a:p>
            <a:r>
              <a:rPr lang="en-CN" dirty="0"/>
              <a:t>DANE for S/MIME</a:t>
            </a:r>
          </a:p>
        </p:txBody>
      </p:sp>
      <p:sp>
        <p:nvSpPr>
          <p:cNvPr id="3" name="Content Placeholder 2">
            <a:extLst>
              <a:ext uri="{FF2B5EF4-FFF2-40B4-BE49-F238E27FC236}">
                <a16:creationId xmlns:a16="http://schemas.microsoft.com/office/drawing/2014/main" id="{D97A440B-0CEA-D64F-A7AD-1B6AB7F044F1}"/>
              </a:ext>
            </a:extLst>
          </p:cNvPr>
          <p:cNvSpPr>
            <a:spLocks noGrp="1"/>
          </p:cNvSpPr>
          <p:nvPr>
            <p:ph idx="1"/>
          </p:nvPr>
        </p:nvSpPr>
        <p:spPr/>
        <p:txBody>
          <a:bodyPr/>
          <a:lstStyle/>
          <a:p>
            <a:r>
              <a:rPr lang="en-US" dirty="0"/>
              <a:t>I</a:t>
            </a:r>
            <a:r>
              <a:rPr lang="en-CN" dirty="0"/>
              <a:t>ntroduce a </a:t>
            </a:r>
            <a:r>
              <a:rPr lang="en-US" dirty="0"/>
              <a:t>SMIMEA DNS record to associate certificates with DNS domain names</a:t>
            </a:r>
          </a:p>
          <a:p>
            <a:r>
              <a:rPr lang="en-US" dirty="0"/>
              <a:t>Help MUAs to deal with domain names as specified in email addresses in the message body (rather than domain names specified in the outer SMTP envelope – purpose of TLSA)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353822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pic>
        <p:nvPicPr>
          <p:cNvPr id="4" name="Picture 3">
            <a:extLst>
              <a:ext uri="{FF2B5EF4-FFF2-40B4-BE49-F238E27FC236}">
                <a16:creationId xmlns:a16="http://schemas.microsoft.com/office/drawing/2014/main" id="{180E85AF-B089-074E-A732-D751D1F9E8F6}"/>
              </a:ext>
            </a:extLst>
          </p:cNvPr>
          <p:cNvPicPr>
            <a:picLocks noChangeAspect="1"/>
          </p:cNvPicPr>
          <p:nvPr/>
        </p:nvPicPr>
        <p:blipFill>
          <a:blip r:embed="rId2"/>
          <a:stretch>
            <a:fillRect/>
          </a:stretch>
        </p:blipFill>
        <p:spPr>
          <a:xfrm>
            <a:off x="1119187" y="1511555"/>
            <a:ext cx="6905625" cy="3836459"/>
          </a:xfrm>
          <a:prstGeom prst="rect">
            <a:avLst/>
          </a:prstGeom>
        </p:spPr>
      </p:pic>
      <p:pic>
        <p:nvPicPr>
          <p:cNvPr id="5" name="Picture 4">
            <a:extLst>
              <a:ext uri="{FF2B5EF4-FFF2-40B4-BE49-F238E27FC236}">
                <a16:creationId xmlns:a16="http://schemas.microsoft.com/office/drawing/2014/main" id="{2856560C-B01A-5B4D-A7AA-EEE4802CA78C}"/>
              </a:ext>
            </a:extLst>
          </p:cNvPr>
          <p:cNvPicPr>
            <a:picLocks noChangeAspect="1"/>
          </p:cNvPicPr>
          <p:nvPr/>
        </p:nvPicPr>
        <p:blipFill>
          <a:blip r:embed="rId3"/>
          <a:stretch>
            <a:fillRect/>
          </a:stretch>
        </p:blipFill>
        <p:spPr>
          <a:xfrm>
            <a:off x="5907600" y="5348014"/>
            <a:ext cx="1905000" cy="1357586"/>
          </a:xfrm>
          <a:prstGeom prst="rect">
            <a:avLst/>
          </a:prstGeom>
        </p:spPr>
      </p:pic>
      <p:pic>
        <p:nvPicPr>
          <p:cNvPr id="8" name="Picture 7">
            <a:extLst>
              <a:ext uri="{FF2B5EF4-FFF2-40B4-BE49-F238E27FC236}">
                <a16:creationId xmlns:a16="http://schemas.microsoft.com/office/drawing/2014/main" id="{E30F6270-1DFE-F24C-903A-256520E2E90E}"/>
              </a:ext>
            </a:extLst>
          </p:cNvPr>
          <p:cNvPicPr>
            <a:picLocks noChangeAspect="1"/>
          </p:cNvPicPr>
          <p:nvPr/>
        </p:nvPicPr>
        <p:blipFill>
          <a:blip r:embed="rId4"/>
          <a:stretch>
            <a:fillRect/>
          </a:stretch>
        </p:blipFill>
        <p:spPr>
          <a:xfrm>
            <a:off x="7010400" y="5306472"/>
            <a:ext cx="111523" cy="662168"/>
          </a:xfrm>
          <a:prstGeom prst="rect">
            <a:avLst/>
          </a:prstGeom>
        </p:spPr>
      </p:pic>
      <p:sp>
        <p:nvSpPr>
          <p:cNvPr id="9" name="Content Placeholder 2">
            <a:extLst>
              <a:ext uri="{FF2B5EF4-FFF2-40B4-BE49-F238E27FC236}">
                <a16:creationId xmlns:a16="http://schemas.microsoft.com/office/drawing/2014/main" id="{259BD541-4A6D-954B-A477-2D6132DD9E15}"/>
              </a:ext>
            </a:extLst>
          </p:cNvPr>
          <p:cNvSpPr txBox="1">
            <a:spLocks/>
          </p:cNvSpPr>
          <p:nvPr/>
        </p:nvSpPr>
        <p:spPr bwMode="auto">
          <a:xfrm>
            <a:off x="2705100" y="4471714"/>
            <a:ext cx="22479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a:t>
            </a:r>
            <a:endParaRPr lang="en-US" kern="0" dirty="0">
              <a:solidFill>
                <a:srgbClr val="00B0F0"/>
              </a:solidFill>
            </a:endParaRPr>
          </a:p>
          <a:p>
            <a:endParaRPr lang="en-CN" kern="0" dirty="0">
              <a:solidFill>
                <a:srgbClr val="00B0F0"/>
              </a:solidFill>
            </a:endParaRPr>
          </a:p>
        </p:txBody>
      </p:sp>
      <p:sp>
        <p:nvSpPr>
          <p:cNvPr id="10" name="Content Placeholder 2">
            <a:extLst>
              <a:ext uri="{FF2B5EF4-FFF2-40B4-BE49-F238E27FC236}">
                <a16:creationId xmlns:a16="http://schemas.microsoft.com/office/drawing/2014/main" id="{09C91F0A-5D78-D44B-8665-28678CD93960}"/>
              </a:ext>
            </a:extLst>
          </p:cNvPr>
          <p:cNvSpPr txBox="1">
            <a:spLocks/>
          </p:cNvSpPr>
          <p:nvPr/>
        </p:nvSpPr>
        <p:spPr bwMode="auto">
          <a:xfrm>
            <a:off x="7696200" y="5843314"/>
            <a:ext cx="1602977"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recipient</a:t>
            </a:r>
          </a:p>
          <a:p>
            <a:endParaRPr lang="en-US" kern="0" dirty="0">
              <a:solidFill>
                <a:srgbClr val="00B0F0"/>
              </a:solidFill>
            </a:endParaRPr>
          </a:p>
          <a:p>
            <a:endParaRPr lang="en-CN" kern="0" dirty="0">
              <a:solidFill>
                <a:srgbClr val="00B0F0"/>
              </a:solidFill>
            </a:endParaRPr>
          </a:p>
        </p:txBody>
      </p:sp>
    </p:spTree>
    <p:extLst>
      <p:ext uri="{BB962C8B-B14F-4D97-AF65-F5344CB8AC3E}">
        <p14:creationId xmlns:p14="http://schemas.microsoft.com/office/powerpoint/2010/main" val="3993291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Remember IP spoofing?</a:t>
            </a:r>
          </a:p>
        </p:txBody>
      </p:sp>
      <p:sp>
        <p:nvSpPr>
          <p:cNvPr id="3" name="Rectangle 2">
            <a:extLst>
              <a:ext uri="{FF2B5EF4-FFF2-40B4-BE49-F238E27FC236}">
                <a16:creationId xmlns:a16="http://schemas.microsoft.com/office/drawing/2014/main" id="{9162CCB9-F440-6847-8E64-B699AEBC51E3}"/>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None/>
            </a:pPr>
            <a:r>
              <a:rPr lang="en-US" altLang="zh-CN" dirty="0">
                <a:solidFill>
                  <a:srgbClr val="FFC000"/>
                </a:solidFill>
              </a:rPr>
              <a:t>a host can use any domain name in header, </a:t>
            </a:r>
          </a:p>
        </p:txBody>
      </p:sp>
      <p:sp>
        <p:nvSpPr>
          <p:cNvPr id="5" name="Rectangle 4">
            <a:extLst>
              <a:ext uri="{FF2B5EF4-FFF2-40B4-BE49-F238E27FC236}">
                <a16:creationId xmlns:a16="http://schemas.microsoft.com/office/drawing/2014/main" id="{8BD82513-3022-5A45-9567-2CD383148D28}"/>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not just the domain name where the host</a:t>
            </a:r>
          </a:p>
        </p:txBody>
      </p:sp>
      <p:sp>
        <p:nvSpPr>
          <p:cNvPr id="6" name="Rectangle 5">
            <a:extLst>
              <a:ext uri="{FF2B5EF4-FFF2-40B4-BE49-F238E27FC236}">
                <a16:creationId xmlns:a16="http://schemas.microsoft.com/office/drawing/2014/main" id="{226C10BF-B43F-FB4C-B8DA-2857C90B401E}"/>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is located</a:t>
            </a:r>
          </a:p>
        </p:txBody>
      </p:sp>
    </p:spTree>
    <p:extLst>
      <p:ext uri="{BB962C8B-B14F-4D97-AF65-F5344CB8AC3E}">
        <p14:creationId xmlns:p14="http://schemas.microsoft.com/office/powerpoint/2010/main" val="2746855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E8B8-B92E-144D-B5AC-DE0540A3A17B}"/>
              </a:ext>
            </a:extLst>
          </p:cNvPr>
          <p:cNvSpPr>
            <a:spLocks noGrp="1"/>
          </p:cNvSpPr>
          <p:nvPr>
            <p:ph type="title"/>
          </p:nvPr>
        </p:nvSpPr>
        <p:spPr/>
        <p:txBody>
          <a:bodyPr/>
          <a:lstStyle/>
          <a:p>
            <a:r>
              <a:rPr lang="en-CN" dirty="0"/>
              <a:t>SPF</a:t>
            </a:r>
          </a:p>
        </p:txBody>
      </p:sp>
      <p:sp>
        <p:nvSpPr>
          <p:cNvPr id="3" name="Content Placeholder 2">
            <a:extLst>
              <a:ext uri="{FF2B5EF4-FFF2-40B4-BE49-F238E27FC236}">
                <a16:creationId xmlns:a16="http://schemas.microsoft.com/office/drawing/2014/main" id="{F58F8F1C-6647-334A-92E7-4D3E4808B0E8}"/>
              </a:ext>
            </a:extLst>
          </p:cNvPr>
          <p:cNvSpPr>
            <a:spLocks noGrp="1"/>
          </p:cNvSpPr>
          <p:nvPr>
            <p:ph idx="1"/>
          </p:nvPr>
        </p:nvSpPr>
        <p:spPr>
          <a:xfrm>
            <a:off x="457200" y="1600200"/>
            <a:ext cx="8686800" cy="5257800"/>
          </a:xfrm>
        </p:spPr>
        <p:txBody>
          <a:bodyPr/>
          <a:lstStyle/>
          <a:p>
            <a:r>
              <a:rPr lang="en-CN" dirty="0">
                <a:solidFill>
                  <a:srgbClr val="00B0F0"/>
                </a:solidFill>
              </a:rPr>
              <a:t>Sender Policy Framework              </a:t>
            </a:r>
            <a:r>
              <a:rPr lang="en-US" dirty="0"/>
              <a:t>ADMDs (Administrative Management Domains) publish SPF records in DNS specifying which hosts/IP-addresses are permitted to use their names;                       receivers use the published SPF records to test the authorization of sending Mail Transfer Agents (MTAs) using a given “HELO” or “MAIL FROM” identity during a mail transaction;</a:t>
            </a:r>
          </a:p>
          <a:p>
            <a:endParaRPr lang="en-US" dirty="0"/>
          </a:p>
          <a:p>
            <a:endParaRPr lang="en-CN" dirty="0"/>
          </a:p>
        </p:txBody>
      </p:sp>
    </p:spTree>
    <p:extLst>
      <p:ext uri="{BB962C8B-B14F-4D97-AF65-F5344CB8AC3E}">
        <p14:creationId xmlns:p14="http://schemas.microsoft.com/office/powerpoint/2010/main" val="3489509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1FA-B5AA-F24F-80C0-3B2A573800CB}"/>
              </a:ext>
            </a:extLst>
          </p:cNvPr>
          <p:cNvSpPr>
            <a:spLocks noGrp="1"/>
          </p:cNvSpPr>
          <p:nvPr>
            <p:ph type="title"/>
          </p:nvPr>
        </p:nvSpPr>
        <p:spPr/>
        <p:txBody>
          <a:bodyPr/>
          <a:lstStyle/>
          <a:p>
            <a:r>
              <a:rPr lang="en-CN" dirty="0"/>
              <a:t>DKIM</a:t>
            </a:r>
          </a:p>
        </p:txBody>
      </p:sp>
      <p:sp>
        <p:nvSpPr>
          <p:cNvPr id="3" name="Content Placeholder 2">
            <a:extLst>
              <a:ext uri="{FF2B5EF4-FFF2-40B4-BE49-F238E27FC236}">
                <a16:creationId xmlns:a16="http://schemas.microsoft.com/office/drawing/2014/main" id="{B2E90FE5-1806-B042-8864-82D5AF81FACB}"/>
              </a:ext>
            </a:extLst>
          </p:cNvPr>
          <p:cNvSpPr>
            <a:spLocks noGrp="1"/>
          </p:cNvSpPr>
          <p:nvPr>
            <p:ph idx="1"/>
          </p:nvPr>
        </p:nvSpPr>
        <p:spPr/>
        <p:txBody>
          <a:bodyPr/>
          <a:lstStyle/>
          <a:p>
            <a:r>
              <a:rPr lang="en-CN" dirty="0">
                <a:solidFill>
                  <a:srgbClr val="00B0F0"/>
                </a:solidFill>
              </a:rPr>
              <a:t>DomainKeys Identified Mail</a:t>
            </a:r>
            <a:r>
              <a:rPr lang="zh-CN" altLang="en-US" dirty="0">
                <a:solidFill>
                  <a:srgbClr val="00B0F0"/>
                </a:solidFill>
              </a:rPr>
              <a:t>             </a:t>
            </a:r>
            <a:r>
              <a:rPr lang="en-US" altLang="zh-CN" dirty="0">
                <a:solidFill>
                  <a:srgbClr val="00B0F0"/>
                </a:solidFill>
              </a:rPr>
              <a:t>   </a:t>
            </a:r>
            <a:r>
              <a:rPr lang="en-US" altLang="zh-CN" dirty="0"/>
              <a:t>sign email message by a private key of the administrative domain from which the email originates;                          a</a:t>
            </a:r>
            <a:r>
              <a:rPr lang="en-US" dirty="0"/>
              <a:t>t the receiving end, the MDA can access the corresponding public key via a DNS and verify the signature,         thus authenticating that the message comes from the claimed administrative domain </a:t>
            </a:r>
          </a:p>
          <a:p>
            <a:endParaRPr lang="en-CN" dirty="0"/>
          </a:p>
        </p:txBody>
      </p:sp>
    </p:spTree>
    <p:extLst>
      <p:ext uri="{BB962C8B-B14F-4D97-AF65-F5344CB8AC3E}">
        <p14:creationId xmlns:p14="http://schemas.microsoft.com/office/powerpoint/2010/main" val="2396253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1FA-B5AA-F24F-80C0-3B2A573800CB}"/>
              </a:ext>
            </a:extLst>
          </p:cNvPr>
          <p:cNvSpPr>
            <a:spLocks noGrp="1"/>
          </p:cNvSpPr>
          <p:nvPr>
            <p:ph type="title"/>
          </p:nvPr>
        </p:nvSpPr>
        <p:spPr/>
        <p:txBody>
          <a:bodyPr/>
          <a:lstStyle/>
          <a:p>
            <a:r>
              <a:rPr lang="en-CN" dirty="0"/>
              <a:t>DKIM</a:t>
            </a:r>
          </a:p>
        </p:txBody>
      </p:sp>
      <p:sp>
        <p:nvSpPr>
          <p:cNvPr id="3" name="Content Placeholder 2">
            <a:extLst>
              <a:ext uri="{FF2B5EF4-FFF2-40B4-BE49-F238E27FC236}">
                <a16:creationId xmlns:a16="http://schemas.microsoft.com/office/drawing/2014/main" id="{B2E90FE5-1806-B042-8864-82D5AF81FACB}"/>
              </a:ext>
            </a:extLst>
          </p:cNvPr>
          <p:cNvSpPr>
            <a:spLocks noGrp="1"/>
          </p:cNvSpPr>
          <p:nvPr>
            <p:ph idx="1"/>
          </p:nvPr>
        </p:nvSpPr>
        <p:spPr/>
        <p:txBody>
          <a:bodyPr/>
          <a:lstStyle/>
          <a:p>
            <a:r>
              <a:rPr lang="en-CN" dirty="0">
                <a:solidFill>
                  <a:srgbClr val="00B0F0"/>
                </a:solidFill>
              </a:rPr>
              <a:t>Difference from S/MIME and PGP</a:t>
            </a:r>
            <a:r>
              <a:rPr lang="zh-CN" altLang="en-US" dirty="0">
                <a:solidFill>
                  <a:srgbClr val="00B0F0"/>
                </a:solidFill>
              </a:rPr>
              <a:t>             </a:t>
            </a:r>
            <a:r>
              <a:rPr lang="en-US" altLang="zh-CN" dirty="0">
                <a:solidFill>
                  <a:srgbClr val="00B0F0"/>
                </a:solidFill>
              </a:rPr>
              <a:t>   </a:t>
            </a:r>
            <a:r>
              <a:rPr lang="en-US" altLang="zh-CN" dirty="0"/>
              <a:t>S/MIME and PGP use the sender’s private key to sign the content of the message;                                     DKIM uses the private key of the domain where the sender locates;</a:t>
            </a:r>
            <a:endParaRPr lang="en-US" dirty="0"/>
          </a:p>
          <a:p>
            <a:endParaRPr lang="en-CN" dirty="0"/>
          </a:p>
        </p:txBody>
      </p:sp>
    </p:spTree>
    <p:extLst>
      <p:ext uri="{BB962C8B-B14F-4D97-AF65-F5344CB8AC3E}">
        <p14:creationId xmlns:p14="http://schemas.microsoft.com/office/powerpoint/2010/main" val="1160102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Email protected per se</a:t>
            </a:r>
          </a:p>
        </p:txBody>
      </p:sp>
    </p:spTree>
    <p:extLst>
      <p:ext uri="{BB962C8B-B14F-4D97-AF65-F5344CB8AC3E}">
        <p14:creationId xmlns:p14="http://schemas.microsoft.com/office/powerpoint/2010/main" val="2811178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Email is exploited?</a:t>
            </a:r>
          </a:p>
        </p:txBody>
      </p:sp>
    </p:spTree>
    <p:extLst>
      <p:ext uri="{BB962C8B-B14F-4D97-AF65-F5344CB8AC3E}">
        <p14:creationId xmlns:p14="http://schemas.microsoft.com/office/powerpoint/2010/main" val="1384302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174D-01FF-6245-945D-28AC3E640912}"/>
              </a:ext>
            </a:extLst>
          </p:cNvPr>
          <p:cNvSpPr>
            <a:spLocks noGrp="1"/>
          </p:cNvSpPr>
          <p:nvPr>
            <p:ph type="title"/>
          </p:nvPr>
        </p:nvSpPr>
        <p:spPr/>
        <p:txBody>
          <a:bodyPr/>
          <a:lstStyle/>
          <a:p>
            <a:r>
              <a:rPr lang="en-CN" dirty="0"/>
              <a:t>Spam</a:t>
            </a:r>
          </a:p>
        </p:txBody>
      </p:sp>
      <p:sp>
        <p:nvSpPr>
          <p:cNvPr id="3" name="Content Placeholder 2">
            <a:extLst>
              <a:ext uri="{FF2B5EF4-FFF2-40B4-BE49-F238E27FC236}">
                <a16:creationId xmlns:a16="http://schemas.microsoft.com/office/drawing/2014/main" id="{5A75C6D4-1E05-A64A-AF62-726FE8F74886}"/>
              </a:ext>
            </a:extLst>
          </p:cNvPr>
          <p:cNvSpPr>
            <a:spLocks noGrp="1"/>
          </p:cNvSpPr>
          <p:nvPr>
            <p:ph idx="1"/>
          </p:nvPr>
        </p:nvSpPr>
        <p:spPr/>
        <p:txBody>
          <a:bodyPr/>
          <a:lstStyle/>
          <a:p>
            <a:r>
              <a:rPr lang="en-US" dirty="0"/>
              <a:t>Unwanted email advertisements</a:t>
            </a:r>
            <a:endParaRPr lang="en-CN" dirty="0"/>
          </a:p>
          <a:p>
            <a:endParaRPr lang="en-CN" dirty="0"/>
          </a:p>
        </p:txBody>
      </p:sp>
      <p:pic>
        <p:nvPicPr>
          <p:cNvPr id="2050" name="Picture 2" descr="the spam folder in Gmail">
            <a:extLst>
              <a:ext uri="{FF2B5EF4-FFF2-40B4-BE49-F238E27FC236}">
                <a16:creationId xmlns:a16="http://schemas.microsoft.com/office/drawing/2014/main" id="{6214C12E-905A-6745-88B0-9EF22C564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6464"/>
            <a:ext cx="9144000" cy="289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a:extLst>
              <a:ext uri="{FF2B5EF4-FFF2-40B4-BE49-F238E27FC236}">
                <a16:creationId xmlns:a16="http://schemas.microsoft.com/office/drawing/2014/main" id="{98E339AF-6B65-F245-A7B9-9D6DA6F4EC8D}"/>
              </a:ext>
            </a:extLst>
          </p:cNvPr>
          <p:cNvSpPr txBox="1">
            <a:spLocks noChangeArrowheads="1"/>
          </p:cNvSpPr>
          <p:nvPr/>
        </p:nvSpPr>
        <p:spPr bwMode="auto">
          <a:xfrm>
            <a:off x="0" y="5868988"/>
            <a:ext cx="91440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https://edu.gcfglobal.org/en/internetsafety/avoiding-spam-and-phishing/1/</a:t>
            </a:r>
            <a:r>
              <a:rPr lang="en-US" altLang="en-CN" sz="2000" dirty="0">
                <a:latin typeface="Arial" panose="020B0604020202020204" pitchFamily="34" charset="0"/>
              </a:rPr>
              <a:t> </a:t>
            </a:r>
            <a:endParaRPr lang="en-US" altLang="zh-CN" sz="2000" dirty="0">
              <a:solidFill>
                <a:srgbClr val="00B0F0"/>
              </a:solidFill>
            </a:endParaRPr>
          </a:p>
        </p:txBody>
      </p:sp>
    </p:spTree>
    <p:extLst>
      <p:ext uri="{BB962C8B-B14F-4D97-AF65-F5344CB8AC3E}">
        <p14:creationId xmlns:p14="http://schemas.microsoft.com/office/powerpoint/2010/main" val="2496575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phishing email">
            <a:extLst>
              <a:ext uri="{FF2B5EF4-FFF2-40B4-BE49-F238E27FC236}">
                <a16:creationId xmlns:a16="http://schemas.microsoft.com/office/drawing/2014/main" id="{799FE8E3-DC51-8743-8F20-0AE4BB041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766"/>
            <a:ext cx="9690973" cy="7197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1459AB-2121-9F4B-898F-E0FF9636CC30}"/>
              </a:ext>
            </a:extLst>
          </p:cNvPr>
          <p:cNvSpPr>
            <a:spLocks noGrp="1"/>
          </p:cNvSpPr>
          <p:nvPr>
            <p:ph type="title"/>
          </p:nvPr>
        </p:nvSpPr>
        <p:spPr/>
        <p:txBody>
          <a:bodyPr/>
          <a:lstStyle/>
          <a:p>
            <a:r>
              <a:rPr lang="en-CN" dirty="0"/>
              <a:t>Phishing</a:t>
            </a:r>
          </a:p>
        </p:txBody>
      </p:sp>
      <p:sp>
        <p:nvSpPr>
          <p:cNvPr id="6" name="TextBox 3">
            <a:extLst>
              <a:ext uri="{FF2B5EF4-FFF2-40B4-BE49-F238E27FC236}">
                <a16:creationId xmlns:a16="http://schemas.microsoft.com/office/drawing/2014/main" id="{EEA637D8-4EE9-5E4E-935E-C6D04524934B}"/>
              </a:ext>
            </a:extLst>
          </p:cNvPr>
          <p:cNvSpPr txBox="1">
            <a:spLocks noChangeArrowheads="1"/>
          </p:cNvSpPr>
          <p:nvPr/>
        </p:nvSpPr>
        <p:spPr bwMode="auto">
          <a:xfrm>
            <a:off x="0" y="5582964"/>
            <a:ext cx="91440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https://edu.gcfglobal.org/en/internetsafety/avoiding-spam-and-phishing/1/</a:t>
            </a:r>
            <a:r>
              <a:rPr lang="en-US" altLang="en-CN" sz="2000" dirty="0">
                <a:latin typeface="Arial" panose="020B0604020202020204" pitchFamily="34" charset="0"/>
              </a:rPr>
              <a:t> </a:t>
            </a:r>
            <a:endParaRPr lang="en-US" altLang="zh-CN" sz="2000" dirty="0">
              <a:solidFill>
                <a:srgbClr val="00B0F0"/>
              </a:solidFill>
            </a:endParaRPr>
          </a:p>
        </p:txBody>
      </p:sp>
      <p:sp>
        <p:nvSpPr>
          <p:cNvPr id="7" name="Content Placeholder 2">
            <a:extLst>
              <a:ext uri="{FF2B5EF4-FFF2-40B4-BE49-F238E27FC236}">
                <a16:creationId xmlns:a16="http://schemas.microsoft.com/office/drawing/2014/main" id="{6135A272-827F-DB4C-AF6A-C447A7340AC5}"/>
              </a:ext>
            </a:extLst>
          </p:cNvPr>
          <p:cNvSpPr txBox="1">
            <a:spLocks/>
          </p:cNvSpPr>
          <p:nvPr/>
        </p:nvSpPr>
        <p:spPr bwMode="auto">
          <a:xfrm>
            <a:off x="838201" y="1524000"/>
            <a:ext cx="8305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r">
              <a:buNone/>
            </a:pPr>
            <a:r>
              <a:rPr lang="en-US" sz="2400" kern="0" dirty="0">
                <a:solidFill>
                  <a:srgbClr val="FFC000"/>
                </a:solidFill>
                <a:latin typeface="Verdana" panose="020B0604030504040204" pitchFamily="34" charset="0"/>
                <a:ea typeface="Verdana" panose="020B0604030504040204" pitchFamily="34" charset="0"/>
                <a:cs typeface="Verdana" panose="020B0604030504040204" pitchFamily="34" charset="0"/>
              </a:rPr>
              <a:t>use deceptive email addresses;</a:t>
            </a:r>
          </a:p>
          <a:p>
            <a:pPr marL="0" indent="0" algn="r">
              <a:buNone/>
            </a:pPr>
            <a:r>
              <a:rPr lang="en-US" sz="2400" kern="0" dirty="0">
                <a:solidFill>
                  <a:srgbClr val="FFC000"/>
                </a:solidFill>
                <a:latin typeface="Verdana" panose="020B0604030504040204" pitchFamily="34" charset="0"/>
                <a:ea typeface="Verdana" panose="020B0604030504040204" pitchFamily="34" charset="0"/>
                <a:cs typeface="Verdana" panose="020B0604030504040204" pitchFamily="34" charset="0"/>
              </a:rPr>
              <a:t>trick receivers into providing sensitive information; </a:t>
            </a:r>
          </a:p>
          <a:p>
            <a:pPr marL="0" indent="0" algn="r">
              <a:buNone/>
            </a:pPr>
            <a:endParaRPr lang="en-CN" kern="0" dirty="0">
              <a:solidFill>
                <a:srgbClr val="FFC000"/>
              </a:solidFill>
            </a:endParaRPr>
          </a:p>
        </p:txBody>
      </p:sp>
    </p:spTree>
    <p:extLst>
      <p:ext uri="{BB962C8B-B14F-4D97-AF65-F5344CB8AC3E}">
        <p14:creationId xmlns:p14="http://schemas.microsoft.com/office/powerpoint/2010/main" val="2279688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29F3-50D1-4B42-81E5-80C978143DD5}"/>
              </a:ext>
            </a:extLst>
          </p:cNvPr>
          <p:cNvSpPr>
            <a:spLocks noGrp="1"/>
          </p:cNvSpPr>
          <p:nvPr>
            <p:ph type="title"/>
          </p:nvPr>
        </p:nvSpPr>
        <p:spPr/>
        <p:txBody>
          <a:bodyPr/>
          <a:lstStyle/>
          <a:p>
            <a:r>
              <a:rPr lang="en-CN" dirty="0"/>
              <a:t>Malware</a:t>
            </a:r>
          </a:p>
        </p:txBody>
      </p:sp>
      <p:sp>
        <p:nvSpPr>
          <p:cNvPr id="3" name="Content Placeholder 2">
            <a:extLst>
              <a:ext uri="{FF2B5EF4-FFF2-40B4-BE49-F238E27FC236}">
                <a16:creationId xmlns:a16="http://schemas.microsoft.com/office/drawing/2014/main" id="{061DB701-88A9-0049-A8DA-89F85150568B}"/>
              </a:ext>
            </a:extLst>
          </p:cNvPr>
          <p:cNvSpPr>
            <a:spLocks noGrp="1"/>
          </p:cNvSpPr>
          <p:nvPr>
            <p:ph idx="1"/>
          </p:nvPr>
        </p:nvSpPr>
        <p:spPr>
          <a:xfrm>
            <a:off x="457200" y="1600200"/>
            <a:ext cx="8839200" cy="5257800"/>
          </a:xfrm>
        </p:spPr>
        <p:txBody>
          <a:bodyPr/>
          <a:lstStyle/>
          <a:p>
            <a:r>
              <a:rPr lang="en-US" dirty="0"/>
              <a:t>Spread via malicious email attachments</a:t>
            </a:r>
          </a:p>
          <a:p>
            <a:r>
              <a:rPr lang="en-US" dirty="0"/>
              <a:t>C</a:t>
            </a:r>
            <a:r>
              <a:rPr lang="en-CN" dirty="0"/>
              <a:t>ommonly suspicious file types:        </a:t>
            </a:r>
            <a:r>
              <a:rPr lang="en-US" dirty="0"/>
              <a:t>.bat, .exe, .</a:t>
            </a:r>
            <a:r>
              <a:rPr lang="en-US" dirty="0" err="1"/>
              <a:t>vbs</a:t>
            </a:r>
            <a:r>
              <a:rPr lang="en-US" dirty="0"/>
              <a:t>, .com, .</a:t>
            </a:r>
            <a:r>
              <a:rPr lang="en-US" dirty="0" err="1"/>
              <a:t>ade</a:t>
            </a:r>
            <a:r>
              <a:rPr lang="en-US" dirty="0"/>
              <a:t>, .rtf, etc.</a:t>
            </a:r>
            <a:endParaRPr lang="en-CN" dirty="0"/>
          </a:p>
        </p:txBody>
      </p:sp>
      <p:pic>
        <p:nvPicPr>
          <p:cNvPr id="4098" name="Picture 2">
            <a:extLst>
              <a:ext uri="{FF2B5EF4-FFF2-40B4-BE49-F238E27FC236}">
                <a16:creationId xmlns:a16="http://schemas.microsoft.com/office/drawing/2014/main" id="{083B48A7-4019-D34E-84DD-8BA02690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99" y="3276600"/>
            <a:ext cx="5887231" cy="3581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a:extLst>
              <a:ext uri="{FF2B5EF4-FFF2-40B4-BE49-F238E27FC236}">
                <a16:creationId xmlns:a16="http://schemas.microsoft.com/office/drawing/2014/main" id="{BC383136-DC61-E74A-9408-3F2D0AF6DBEA}"/>
              </a:ext>
            </a:extLst>
          </p:cNvPr>
          <p:cNvSpPr txBox="1">
            <a:spLocks noChangeArrowheads="1"/>
          </p:cNvSpPr>
          <p:nvPr/>
        </p:nvSpPr>
        <p:spPr bwMode="auto">
          <a:xfrm>
            <a:off x="1981200" y="5868988"/>
            <a:ext cx="71628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https://www.mailguard.com.au/blog/breaking-unprecedented-rtf-attachment-malware-attack-impacting-millions</a:t>
            </a:r>
            <a:r>
              <a:rPr lang="en-US" altLang="en-CN" sz="2000" dirty="0">
                <a:latin typeface="Arial" panose="020B0604020202020204" pitchFamily="34" charset="0"/>
              </a:rPr>
              <a:t>   </a:t>
            </a:r>
            <a:endParaRPr lang="en-US" altLang="zh-CN" sz="2000" dirty="0">
              <a:solidFill>
                <a:srgbClr val="00B0F0"/>
              </a:solidFill>
            </a:endParaRPr>
          </a:p>
        </p:txBody>
      </p:sp>
    </p:spTree>
    <p:extLst>
      <p:ext uri="{BB962C8B-B14F-4D97-AF65-F5344CB8AC3E}">
        <p14:creationId xmlns:p14="http://schemas.microsoft.com/office/powerpoint/2010/main" val="41391472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a:extLst>
              <a:ext uri="{FF2B5EF4-FFF2-40B4-BE49-F238E27FC236}">
                <a16:creationId xmlns:a16="http://schemas.microsoft.com/office/drawing/2014/main" id="{17FE0F8F-2C31-0447-AEC1-570C447A878D}"/>
              </a:ext>
            </a:extLst>
          </p:cNvPr>
          <p:cNvSpPr>
            <a:spLocks noGrp="1" noChangeArrowheads="1"/>
          </p:cNvSpPr>
          <p:nvPr>
            <p:ph type="title"/>
          </p:nvPr>
        </p:nvSpPr>
        <p:spPr>
          <a:xfrm>
            <a:off x="0" y="2590800"/>
            <a:ext cx="9144000" cy="1143000"/>
          </a:xfrm>
        </p:spPr>
        <p:txBody>
          <a:bodyPr/>
          <a:lstStyle/>
          <a:p>
            <a:pPr eaLnBrk="1" hangingPunct="1"/>
            <a:r>
              <a:rPr lang="en-US" altLang="zh-CN" sz="9600">
                <a:solidFill>
                  <a:srgbClr val="00B0F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C509B89-703C-E546-B47B-4C0969CEB400}"/>
              </a:ext>
            </a:extLst>
          </p:cNvPr>
          <p:cNvSpPr txBox="1">
            <a:spLocks/>
          </p:cNvSpPr>
          <p:nvPr/>
        </p:nvSpPr>
        <p:spPr bwMode="auto">
          <a:xfrm>
            <a:off x="2834" y="5846400"/>
            <a:ext cx="7580683"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ADMD: email service provider</a:t>
            </a:r>
          </a:p>
          <a:p>
            <a:pPr marL="0" indent="0">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administrative management domain </a:t>
            </a:r>
          </a:p>
          <a:p>
            <a:pPr marL="0" indent="0">
              <a:buNone/>
            </a:pPr>
            <a:endParaRPr lang="en-CN" kern="0" dirty="0">
              <a:solidFill>
                <a:srgbClr val="00B0F0"/>
              </a:solidFill>
            </a:endParaRPr>
          </a:p>
        </p:txBody>
      </p:sp>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pic>
        <p:nvPicPr>
          <p:cNvPr id="4" name="Picture 3">
            <a:extLst>
              <a:ext uri="{FF2B5EF4-FFF2-40B4-BE49-F238E27FC236}">
                <a16:creationId xmlns:a16="http://schemas.microsoft.com/office/drawing/2014/main" id="{180E85AF-B089-074E-A732-D751D1F9E8F6}"/>
              </a:ext>
            </a:extLst>
          </p:cNvPr>
          <p:cNvPicPr>
            <a:picLocks noChangeAspect="1"/>
          </p:cNvPicPr>
          <p:nvPr/>
        </p:nvPicPr>
        <p:blipFill>
          <a:blip r:embed="rId2"/>
          <a:stretch>
            <a:fillRect/>
          </a:stretch>
        </p:blipFill>
        <p:spPr>
          <a:xfrm>
            <a:off x="1119187" y="1511555"/>
            <a:ext cx="6905625" cy="3836459"/>
          </a:xfrm>
          <a:prstGeom prst="rect">
            <a:avLst/>
          </a:prstGeom>
        </p:spPr>
      </p:pic>
      <p:pic>
        <p:nvPicPr>
          <p:cNvPr id="5" name="Picture 4">
            <a:extLst>
              <a:ext uri="{FF2B5EF4-FFF2-40B4-BE49-F238E27FC236}">
                <a16:creationId xmlns:a16="http://schemas.microsoft.com/office/drawing/2014/main" id="{2856560C-B01A-5B4D-A7AA-EEE4802CA78C}"/>
              </a:ext>
            </a:extLst>
          </p:cNvPr>
          <p:cNvPicPr>
            <a:picLocks noChangeAspect="1"/>
          </p:cNvPicPr>
          <p:nvPr/>
        </p:nvPicPr>
        <p:blipFill>
          <a:blip r:embed="rId3"/>
          <a:stretch>
            <a:fillRect/>
          </a:stretch>
        </p:blipFill>
        <p:spPr>
          <a:xfrm>
            <a:off x="5907600" y="5348014"/>
            <a:ext cx="1905000" cy="1357586"/>
          </a:xfrm>
          <a:prstGeom prst="rect">
            <a:avLst/>
          </a:prstGeom>
        </p:spPr>
      </p:pic>
      <p:pic>
        <p:nvPicPr>
          <p:cNvPr id="8" name="Picture 7">
            <a:extLst>
              <a:ext uri="{FF2B5EF4-FFF2-40B4-BE49-F238E27FC236}">
                <a16:creationId xmlns:a16="http://schemas.microsoft.com/office/drawing/2014/main" id="{E30F6270-1DFE-F24C-903A-256520E2E90E}"/>
              </a:ext>
            </a:extLst>
          </p:cNvPr>
          <p:cNvPicPr>
            <a:picLocks noChangeAspect="1"/>
          </p:cNvPicPr>
          <p:nvPr/>
        </p:nvPicPr>
        <p:blipFill>
          <a:blip r:embed="rId4"/>
          <a:stretch>
            <a:fillRect/>
          </a:stretch>
        </p:blipFill>
        <p:spPr>
          <a:xfrm>
            <a:off x="7010400" y="5306472"/>
            <a:ext cx="111523" cy="662168"/>
          </a:xfrm>
          <a:prstGeom prst="rect">
            <a:avLst/>
          </a:prstGeom>
        </p:spPr>
      </p:pic>
      <p:sp>
        <p:nvSpPr>
          <p:cNvPr id="12" name="Content Placeholder 2">
            <a:extLst>
              <a:ext uri="{FF2B5EF4-FFF2-40B4-BE49-F238E27FC236}">
                <a16:creationId xmlns:a16="http://schemas.microsoft.com/office/drawing/2014/main" id="{48E831B1-5B85-3E4F-A1D9-BE47E6084EEC}"/>
              </a:ext>
            </a:extLst>
          </p:cNvPr>
          <p:cNvSpPr txBox="1">
            <a:spLocks/>
          </p:cNvSpPr>
          <p:nvPr/>
        </p:nvSpPr>
        <p:spPr bwMode="auto">
          <a:xfrm>
            <a:off x="2705100" y="4471714"/>
            <a:ext cx="22479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a:t>
            </a:r>
            <a:endParaRPr lang="en-US" kern="0" dirty="0">
              <a:solidFill>
                <a:srgbClr val="00B0F0"/>
              </a:solidFill>
            </a:endParaRPr>
          </a:p>
          <a:p>
            <a:endParaRPr lang="en-CN" kern="0" dirty="0">
              <a:solidFill>
                <a:srgbClr val="00B0F0"/>
              </a:solidFill>
            </a:endParaRPr>
          </a:p>
        </p:txBody>
      </p:sp>
      <p:sp>
        <p:nvSpPr>
          <p:cNvPr id="13" name="Content Placeholder 2">
            <a:extLst>
              <a:ext uri="{FF2B5EF4-FFF2-40B4-BE49-F238E27FC236}">
                <a16:creationId xmlns:a16="http://schemas.microsoft.com/office/drawing/2014/main" id="{5870D8D7-4734-A24E-AA31-2CA30048C83E}"/>
              </a:ext>
            </a:extLst>
          </p:cNvPr>
          <p:cNvSpPr txBox="1">
            <a:spLocks/>
          </p:cNvSpPr>
          <p:nvPr/>
        </p:nvSpPr>
        <p:spPr bwMode="auto">
          <a:xfrm>
            <a:off x="7696200" y="5843314"/>
            <a:ext cx="1602977"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recipient</a:t>
            </a:r>
          </a:p>
          <a:p>
            <a:endParaRPr lang="en-US" kern="0" dirty="0">
              <a:solidFill>
                <a:srgbClr val="00B0F0"/>
              </a:solidFill>
            </a:endParaRPr>
          </a:p>
          <a:p>
            <a:endParaRPr lang="en-CN" kern="0" dirty="0">
              <a:solidFill>
                <a:srgbClr val="00B0F0"/>
              </a:solidFill>
            </a:endParaRPr>
          </a:p>
        </p:txBody>
      </p:sp>
    </p:spTree>
    <p:extLst>
      <p:ext uri="{BB962C8B-B14F-4D97-AF65-F5344CB8AC3E}">
        <p14:creationId xmlns:p14="http://schemas.microsoft.com/office/powerpoint/2010/main" val="1328247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a:extLst>
              <a:ext uri="{FF2B5EF4-FFF2-40B4-BE49-F238E27FC236}">
                <a16:creationId xmlns:a16="http://schemas.microsoft.com/office/drawing/2014/main" id="{F1A9F809-F432-B644-A5FC-88D177744643}"/>
              </a:ext>
            </a:extLst>
          </p:cNvPr>
          <p:cNvSpPr>
            <a:spLocks noGrp="1" noChangeArrowheads="1"/>
          </p:cNvSpPr>
          <p:nvPr>
            <p:ph type="title"/>
          </p:nvPr>
        </p:nvSpPr>
        <p:spPr/>
        <p:txBody>
          <a:bodyPr/>
          <a:lstStyle/>
          <a:p>
            <a:r>
              <a:rPr lang="en-US" altLang="zh-CN">
                <a:solidFill>
                  <a:srgbClr val="00B0F0"/>
                </a:solidFill>
              </a:rPr>
              <a:t>Readings</a:t>
            </a:r>
            <a:endParaRPr lang="zh-CN" altLang="en-US">
              <a:solidFill>
                <a:srgbClr val="00B0F0"/>
              </a:solidFill>
            </a:endParaRPr>
          </a:p>
        </p:txBody>
      </p:sp>
      <p:sp>
        <p:nvSpPr>
          <p:cNvPr id="152578" name="内容占位符 2">
            <a:extLst>
              <a:ext uri="{FF2B5EF4-FFF2-40B4-BE49-F238E27FC236}">
                <a16:creationId xmlns:a16="http://schemas.microsoft.com/office/drawing/2014/main" id="{57D5826C-4822-F041-9B84-C4B671A90492}"/>
              </a:ext>
            </a:extLst>
          </p:cNvPr>
          <p:cNvSpPr>
            <a:spLocks noGrp="1" noChangeArrowheads="1"/>
          </p:cNvSpPr>
          <p:nvPr>
            <p:ph idx="1"/>
          </p:nvPr>
        </p:nvSpPr>
        <p:spPr/>
        <p:txBody>
          <a:bodyPr/>
          <a:lstStyle/>
          <a:p>
            <a:r>
              <a:rPr lang="en-US" altLang="zh-CN" dirty="0">
                <a:hlinkClick r:id="rId2"/>
              </a:rPr>
              <a:t>Cryptography and Network Security: Principles and Practice</a:t>
            </a:r>
            <a:r>
              <a:rPr lang="en-US" altLang="zh-CN" dirty="0"/>
              <a:t> </a:t>
            </a:r>
          </a:p>
          <a:p>
            <a:pPr>
              <a:buFontTx/>
              <a:buNone/>
            </a:pPr>
            <a:r>
              <a:rPr lang="en-US" altLang="zh-CN" dirty="0"/>
              <a:t>	by William Stallings</a:t>
            </a:r>
          </a:p>
          <a:p>
            <a:pPr>
              <a:buFontTx/>
              <a:buNone/>
            </a:pPr>
            <a:r>
              <a:rPr lang="en-US" altLang="zh-CN" dirty="0"/>
              <a:t>	Chapter 19: Electronic Mail Security</a:t>
            </a:r>
          </a:p>
          <a:p>
            <a:r>
              <a:rPr lang="en-US" altLang="zh-CN" dirty="0">
                <a:hlinkClick r:id="rId3"/>
              </a:rPr>
              <a:t>Avoiding Spam and Phishing</a:t>
            </a:r>
            <a:r>
              <a:rPr lang="en-US" altLang="zh-CN" dirty="0"/>
              <a:t> </a:t>
            </a:r>
          </a:p>
          <a:p>
            <a:pPr>
              <a:buFontTx/>
              <a:buNone/>
            </a:pPr>
            <a:r>
              <a:rPr lang="en-US" altLang="zh-CN" dirty="0"/>
              <a:t>	by </a:t>
            </a:r>
            <a:r>
              <a:rPr lang="en-US" altLang="zh-CN" dirty="0" err="1"/>
              <a:t>LearnFree.org</a:t>
            </a:r>
            <a:endParaRPr lang="en-US" altLang="zh-CN"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E82630A-CCC5-8D4A-B9FF-E9F3B3EE64B5}"/>
              </a:ext>
            </a:extLst>
          </p:cNvPr>
          <p:cNvSpPr txBox="1">
            <a:spLocks noChangeArrowheads="1"/>
          </p:cNvSpPr>
          <p:nvPr/>
        </p:nvSpPr>
        <p:spPr bwMode="auto">
          <a:xfrm>
            <a:off x="0" y="2590800"/>
            <a:ext cx="9144000" cy="1143000"/>
          </a:xfrm>
          <a:prstGeom prst="rect">
            <a:avLst/>
          </a:prstGeom>
          <a:noFill/>
          <a:ln w="9525">
            <a:noFill/>
            <a:miter lim="800000"/>
            <a:headEnd/>
            <a:tailEnd/>
          </a:ln>
        </p:spPr>
        <p:txBody>
          <a:bodyPr anchor="ctr"/>
          <a:lstStyle/>
          <a:p>
            <a:pPr algn="ctr" eaLnBrk="1" hangingPunct="1">
              <a:defRPr/>
            </a:pPr>
            <a:r>
              <a:rPr lang="en-US" altLang="zh-CN" sz="6600" b="1" kern="0" dirty="0">
                <a:solidFill>
                  <a:srgbClr val="00B0F0"/>
                </a:solidFill>
                <a:latin typeface="+mj-lt"/>
                <a:ea typeface="+mj-ea"/>
                <a:cs typeface="+mj-cs"/>
              </a:rPr>
              <a:t>Thank You</a:t>
            </a:r>
          </a:p>
        </p:txBody>
      </p:sp>
      <p:sp>
        <p:nvSpPr>
          <p:cNvPr id="6" name="Rectangle 2">
            <a:extLst>
              <a:ext uri="{FF2B5EF4-FFF2-40B4-BE49-F238E27FC236}">
                <a16:creationId xmlns:a16="http://schemas.microsoft.com/office/drawing/2014/main" id="{30A4EC78-EFF1-E446-A1CE-041C545F1632}"/>
              </a:ext>
            </a:extLst>
          </p:cNvPr>
          <p:cNvSpPr txBox="1">
            <a:spLocks noChangeArrowheads="1"/>
          </p:cNvSpPr>
          <p:nvPr/>
        </p:nvSpPr>
        <p:spPr bwMode="auto">
          <a:xfrm>
            <a:off x="457200" y="3581400"/>
            <a:ext cx="8686800" cy="990600"/>
          </a:xfrm>
          <a:prstGeom prst="rect">
            <a:avLst/>
          </a:prstGeom>
          <a:noFill/>
          <a:ln w="9525">
            <a:noFill/>
            <a:miter lim="800000"/>
            <a:headEnd/>
            <a:tailEnd/>
          </a:ln>
        </p:spPr>
        <p:txBody>
          <a:bodyPr anchor="ctr"/>
          <a:lstStyle/>
          <a:p>
            <a:pPr algn="r" eaLnBrk="1" hangingPunct="1">
              <a:defRPr/>
            </a:pPr>
            <a:r>
              <a:rPr lang="en-US" altLang="zh-CN" sz="6600" b="1" kern="0" dirty="0">
                <a:solidFill>
                  <a:schemeClr val="bg1"/>
                </a:solidFill>
                <a:latin typeface="微软雅黑" pitchFamily="34" charset="-122"/>
                <a:ea typeface="微软雅黑" pitchFamily="34" charset="-122"/>
                <a:cs typeface="+mj-cs"/>
              </a:rPr>
              <a:t>be on the road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32B-0E5B-8342-9212-993C61A6D1BA}"/>
              </a:ext>
            </a:extLst>
          </p:cNvPr>
          <p:cNvSpPr>
            <a:spLocks noGrp="1"/>
          </p:cNvSpPr>
          <p:nvPr>
            <p:ph type="title"/>
          </p:nvPr>
        </p:nvSpPr>
        <p:spPr/>
        <p:txBody>
          <a:bodyPr/>
          <a:lstStyle/>
          <a:p>
            <a:r>
              <a:rPr lang="en-CN" dirty="0"/>
              <a:t>Email Protocol</a:t>
            </a:r>
          </a:p>
        </p:txBody>
      </p:sp>
      <p:sp>
        <p:nvSpPr>
          <p:cNvPr id="3" name="Content Placeholder 2">
            <a:extLst>
              <a:ext uri="{FF2B5EF4-FFF2-40B4-BE49-F238E27FC236}">
                <a16:creationId xmlns:a16="http://schemas.microsoft.com/office/drawing/2014/main" id="{15B46833-6179-C64B-A4C0-BB5077241466}"/>
              </a:ext>
            </a:extLst>
          </p:cNvPr>
          <p:cNvSpPr>
            <a:spLocks noGrp="1"/>
          </p:cNvSpPr>
          <p:nvPr>
            <p:ph idx="1"/>
          </p:nvPr>
        </p:nvSpPr>
        <p:spPr/>
        <p:txBody>
          <a:bodyPr/>
          <a:lstStyle/>
          <a:p>
            <a:r>
              <a:rPr lang="en-US" b="1" dirty="0">
                <a:solidFill>
                  <a:srgbClr val="00B0F0"/>
                </a:solidFill>
              </a:rPr>
              <a:t>Type 1: SMTP                                </a:t>
            </a:r>
            <a:r>
              <a:rPr lang="en-US" dirty="0"/>
              <a:t>Simple Mail Transfer Protocol             move messages through the Internet from source to destination;</a:t>
            </a:r>
            <a:endParaRPr lang="en-CN" dirty="0"/>
          </a:p>
          <a:p>
            <a:r>
              <a:rPr lang="en-CN" b="1" dirty="0">
                <a:solidFill>
                  <a:srgbClr val="00B0F0"/>
                </a:solidFill>
              </a:rPr>
              <a:t>Type 2: IMAP and POP              </a:t>
            </a:r>
            <a:r>
              <a:rPr lang="en-CN" dirty="0"/>
              <a:t>Internet Mail Access Protocol;         Post Office Protocol;</a:t>
            </a:r>
            <a:r>
              <a:rPr lang="en-CN" b="1" dirty="0">
                <a:solidFill>
                  <a:srgbClr val="00B0F0"/>
                </a:solidFill>
              </a:rPr>
              <a:t>                   </a:t>
            </a:r>
            <a:r>
              <a:rPr lang="en-CN" dirty="0"/>
              <a:t>transfer messages between mail servers</a:t>
            </a:r>
          </a:p>
        </p:txBody>
      </p:sp>
    </p:spTree>
    <p:extLst>
      <p:ext uri="{BB962C8B-B14F-4D97-AF65-F5344CB8AC3E}">
        <p14:creationId xmlns:p14="http://schemas.microsoft.com/office/powerpoint/2010/main" val="204860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763000" cy="5257800"/>
          </a:xfrm>
        </p:spPr>
        <p:txBody>
          <a:bodyPr/>
          <a:lstStyle/>
          <a:p>
            <a:r>
              <a:rPr lang="en-CN" b="1" dirty="0">
                <a:solidFill>
                  <a:srgbClr val="00B0F0"/>
                </a:solidFill>
              </a:rPr>
              <a:t>RFC 5322                                      </a:t>
            </a:r>
            <a:r>
              <a:rPr lang="en-CN" dirty="0"/>
              <a:t>view messages as having an envelope and contents;                                   envelope contains whatever information needed to accomplish transmission and delivery;                                  contents compose the object to be delivered to the recipient;</a:t>
            </a:r>
          </a:p>
        </p:txBody>
      </p:sp>
    </p:spTree>
    <p:extLst>
      <p:ext uri="{BB962C8B-B14F-4D97-AF65-F5344CB8AC3E}">
        <p14:creationId xmlns:p14="http://schemas.microsoft.com/office/powerpoint/2010/main" val="204254077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30370</TotalTime>
  <Words>2146</Words>
  <Application>Microsoft Macintosh PowerPoint</Application>
  <PresentationFormat>On-screen Show (4:3)</PresentationFormat>
  <Paragraphs>296</Paragraphs>
  <Slides>71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微软雅黑</vt:lpstr>
      <vt:lpstr>Arial</vt:lpstr>
      <vt:lpstr>Verdana</vt:lpstr>
      <vt:lpstr>默认设计模板</vt:lpstr>
      <vt:lpstr>Email Security</vt:lpstr>
      <vt:lpstr>Email?</vt:lpstr>
      <vt:lpstr>Electronic Mail</vt:lpstr>
      <vt:lpstr>Email Architecture</vt:lpstr>
      <vt:lpstr>Email Architecture</vt:lpstr>
      <vt:lpstr>Email Architecture</vt:lpstr>
      <vt:lpstr>Email Architecture</vt:lpstr>
      <vt:lpstr>Email Protocol</vt:lpstr>
      <vt:lpstr>Email Format</vt:lpstr>
      <vt:lpstr>Email Format</vt:lpstr>
      <vt:lpstr>Email Format</vt:lpstr>
      <vt:lpstr>Email Format</vt:lpstr>
      <vt:lpstr>Email Format</vt:lpstr>
      <vt:lpstr>MIME Header</vt:lpstr>
      <vt:lpstr>MIME Header</vt:lpstr>
      <vt:lpstr>MIME Header</vt:lpstr>
      <vt:lpstr>MIME Header</vt:lpstr>
      <vt:lpstr>MIME Header</vt:lpstr>
      <vt:lpstr>MIME Content Type</vt:lpstr>
      <vt:lpstr>MIME Transfer Encoding</vt:lpstr>
      <vt:lpstr>PowerPoint Presentation</vt:lpstr>
      <vt:lpstr>Email Security Threats</vt:lpstr>
      <vt:lpstr>Email Security Threats</vt:lpstr>
      <vt:lpstr>Email Security Threats</vt:lpstr>
      <vt:lpstr>Email Security Threats</vt:lpstr>
      <vt:lpstr>Email Security Threats</vt:lpstr>
      <vt:lpstr>Threats and Mitigations</vt:lpstr>
      <vt:lpstr>Authenticity and Integrity</vt:lpstr>
      <vt:lpstr>PowerPoint Presentation</vt:lpstr>
      <vt:lpstr>PowerPoint Presentation</vt:lpstr>
      <vt:lpstr>PowerPoint Presentation</vt:lpstr>
      <vt:lpstr>Authentication</vt:lpstr>
      <vt:lpstr>Confidentiality</vt:lpstr>
      <vt:lpstr>Confidentiality</vt:lpstr>
      <vt:lpstr>Authentication</vt:lpstr>
      <vt:lpstr>Authentication</vt:lpstr>
      <vt:lpstr>Content Type</vt:lpstr>
      <vt:lpstr>Content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TLSA Record</vt:lpstr>
      <vt:lpstr>TLSA Record</vt:lpstr>
      <vt:lpstr>TLSA Record</vt:lpstr>
      <vt:lpstr>TLSA Record</vt:lpstr>
      <vt:lpstr>TLSA Record</vt:lpstr>
      <vt:lpstr>TLSA Record</vt:lpstr>
      <vt:lpstr>TLSA Record</vt:lpstr>
      <vt:lpstr>TLSA Record</vt:lpstr>
      <vt:lpstr>TLSA Record</vt:lpstr>
      <vt:lpstr>TLSA Record</vt:lpstr>
      <vt:lpstr>TLSA Record</vt:lpstr>
      <vt:lpstr>DANE for SMTP</vt:lpstr>
      <vt:lpstr>DANE for SMTP</vt:lpstr>
      <vt:lpstr>DANE for S/MIME</vt:lpstr>
      <vt:lpstr>PowerPoint Presentation</vt:lpstr>
      <vt:lpstr>SPF</vt:lpstr>
      <vt:lpstr>DKIM</vt:lpstr>
      <vt:lpstr>DKIM</vt:lpstr>
      <vt:lpstr>PowerPoint Presentation</vt:lpstr>
      <vt:lpstr>PowerPoint Presentation</vt:lpstr>
      <vt:lpstr>Spam</vt:lpstr>
      <vt:lpstr>Phishing</vt:lpstr>
      <vt:lpstr>Malware</vt:lpstr>
      <vt:lpstr>?</vt:lpstr>
      <vt:lpstr>Readings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1646</cp:revision>
  <cp:lastPrinted>1601-01-01T00:00:00Z</cp:lastPrinted>
  <dcterms:created xsi:type="dcterms:W3CDTF">1601-01-01T00:00:00Z</dcterms:created>
  <dcterms:modified xsi:type="dcterms:W3CDTF">2022-03-21T03:49:00Z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