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62"/>
  </p:notesMasterIdLst>
  <p:sldIdLst>
    <p:sldId id="256" r:id="rId3"/>
    <p:sldId id="792" r:id="rId4"/>
    <p:sldId id="1017" r:id="rId5"/>
    <p:sldId id="1026" r:id="rId6"/>
    <p:sldId id="1029" r:id="rId7"/>
    <p:sldId id="1030" r:id="rId8"/>
    <p:sldId id="947" r:id="rId9"/>
    <p:sldId id="950" r:id="rId10"/>
    <p:sldId id="951" r:id="rId11"/>
    <p:sldId id="1031" r:id="rId12"/>
    <p:sldId id="965" r:id="rId13"/>
    <p:sldId id="966" r:id="rId14"/>
    <p:sldId id="1018" r:id="rId15"/>
    <p:sldId id="968" r:id="rId16"/>
    <p:sldId id="1019" r:id="rId17"/>
    <p:sldId id="1020" r:id="rId18"/>
    <p:sldId id="1021" r:id="rId19"/>
    <p:sldId id="1022" r:id="rId20"/>
    <p:sldId id="1023" r:id="rId21"/>
    <p:sldId id="1024" r:id="rId22"/>
    <p:sldId id="976" r:id="rId23"/>
    <p:sldId id="1052" r:id="rId24"/>
    <p:sldId id="1053" r:id="rId25"/>
    <p:sldId id="1054" r:id="rId26"/>
    <p:sldId id="1056" r:id="rId27"/>
    <p:sldId id="949" r:id="rId28"/>
    <p:sldId id="955" r:id="rId29"/>
    <p:sldId id="956" r:id="rId30"/>
    <p:sldId id="1034" r:id="rId31"/>
    <p:sldId id="1051" r:id="rId32"/>
    <p:sldId id="1037" r:id="rId33"/>
    <p:sldId id="1038" r:id="rId34"/>
    <p:sldId id="1044" r:id="rId35"/>
    <p:sldId id="1045" r:id="rId36"/>
    <p:sldId id="1041" r:id="rId37"/>
    <p:sldId id="1046" r:id="rId38"/>
    <p:sldId id="1042" r:id="rId39"/>
    <p:sldId id="1047" r:id="rId40"/>
    <p:sldId id="1048" r:id="rId41"/>
    <p:sldId id="1049" r:id="rId42"/>
    <p:sldId id="1043" r:id="rId43"/>
    <p:sldId id="1055" r:id="rId44"/>
    <p:sldId id="1058" r:id="rId45"/>
    <p:sldId id="1050" r:id="rId46"/>
    <p:sldId id="1059" r:id="rId47"/>
    <p:sldId id="1060" r:id="rId48"/>
    <p:sldId id="1061" r:id="rId49"/>
    <p:sldId id="1062" r:id="rId50"/>
    <p:sldId id="1063" r:id="rId51"/>
    <p:sldId id="1065" r:id="rId52"/>
    <p:sldId id="1066" r:id="rId53"/>
    <p:sldId id="1068" r:id="rId54"/>
    <p:sldId id="1070" r:id="rId55"/>
    <p:sldId id="1069" r:id="rId56"/>
    <p:sldId id="1067" r:id="rId57"/>
    <p:sldId id="742" r:id="rId58"/>
    <p:sldId id="1057" r:id="rId59"/>
    <p:sldId id="786" r:id="rId60"/>
    <p:sldId id="386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58" autoAdjust="0"/>
    <p:restoredTop sz="85885" autoAdjust="0"/>
  </p:normalViewPr>
  <p:slideViewPr>
    <p:cSldViewPr>
      <p:cViewPr varScale="1">
        <p:scale>
          <a:sx n="110" d="100"/>
          <a:sy n="110" d="100"/>
        </p:scale>
        <p:origin x="1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92FD1BD-F49A-EC40-B2C6-50B5F6F33D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1D67509-113B-6F43-9AA6-69C452359C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DC58884-C20E-594C-B097-918928D1B7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1D72641F-B348-024E-83C0-E53F1ECB79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15053D0A-745B-8040-99AB-2AEF73E6BB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E92FE752-FAB7-CB4D-9DF9-F9218301D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E95568-ADD2-B141-BF62-DD057E3B3D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540E012-E62C-3041-910D-EF02B5436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D32032-FC4C-674D-BE5A-13D4E315B74F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1D39520-0872-BE41-9480-8590A2F62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06EDAA9-F6A0-4845-A547-B9F442311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6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1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4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books.google.ca</a:t>
            </a:r>
            <a:r>
              <a:rPr lang="en-US" dirty="0"/>
              <a:t>/</a:t>
            </a:r>
            <a:r>
              <a:rPr lang="en-US" dirty="0" err="1"/>
              <a:t>books?id</a:t>
            </a:r>
            <a:r>
              <a:rPr lang="en-US" dirty="0"/>
              <a:t>=</a:t>
            </a:r>
            <a:r>
              <a:rPr lang="en-US" dirty="0" err="1"/>
              <a:t>cxdNEAAAQBAJ&amp;pg</a:t>
            </a:r>
            <a:r>
              <a:rPr lang="en-US" dirty="0"/>
              <a:t>=PA121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E95568-ADD2-B141-BF62-DD057E3B3DE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875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books.google.ca</a:t>
            </a:r>
            <a:r>
              <a:rPr lang="en-US" dirty="0"/>
              <a:t>/</a:t>
            </a:r>
            <a:r>
              <a:rPr lang="en-US" dirty="0" err="1"/>
              <a:t>books?id</a:t>
            </a:r>
            <a:r>
              <a:rPr lang="en-US" dirty="0"/>
              <a:t>=</a:t>
            </a:r>
            <a:r>
              <a:rPr lang="en-US" dirty="0" err="1"/>
              <a:t>cxdNEAAAQBAJ&amp;pg</a:t>
            </a:r>
            <a:r>
              <a:rPr lang="en-US" dirty="0"/>
              <a:t>=PA121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E95568-ADD2-B141-BF62-DD057E3B3DE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04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books.google.ca</a:t>
            </a:r>
            <a:r>
              <a:rPr lang="en-US" dirty="0"/>
              <a:t>/</a:t>
            </a:r>
            <a:r>
              <a:rPr lang="en-US" dirty="0" err="1"/>
              <a:t>books?id</a:t>
            </a:r>
            <a:r>
              <a:rPr lang="en-US" dirty="0"/>
              <a:t>=</a:t>
            </a:r>
            <a:r>
              <a:rPr lang="en-US" dirty="0" err="1"/>
              <a:t>cxdNEAAAQBAJ&amp;pg</a:t>
            </a:r>
            <a:r>
              <a:rPr lang="en-US" dirty="0"/>
              <a:t>=PA121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E95568-ADD2-B141-BF62-DD057E3B3DE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08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86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9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equation is not as complicated as it may appear: (1 - 1/m)^{</a:t>
            </a:r>
            <a:r>
              <a:rPr lang="en-US" dirty="0" err="1"/>
              <a:t>kn</a:t>
            </a:r>
            <a:r>
              <a:rPr lang="en-US" dirty="0"/>
              <a:t>} is the probability that any bit is not set, given n elements that each hashes k times to any of m bit positions. Finally, to get a false positive, all of the k bit positions hashed onto by the ID that causes a false positive must be set. 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E95568-ADD2-B141-BF62-DD057E3B3DE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0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F3AF30-5310-7740-8418-C81C041D8B41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equation is not as complicated as it may appear: (1 - 1/m)^{</a:t>
            </a:r>
            <a:r>
              <a:rPr lang="en-US" dirty="0" err="1"/>
              <a:t>kn</a:t>
            </a:r>
            <a:r>
              <a:rPr lang="en-US" dirty="0"/>
              <a:t>} is </a:t>
            </a:r>
            <a:r>
              <a:rPr lang="en-US"/>
              <a:t>the probability </a:t>
            </a:r>
            <a:r>
              <a:rPr lang="en-US" dirty="0"/>
              <a:t>that any bit is not set, given n elements that each hashes k times to any of m bit positions. Finally, to get a false positive, all of the k bit positions hashed onto by the ID that causes a false positive must be set. 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E95568-ADD2-B141-BF62-DD057E3B3DE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81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F3AF30-5310-7740-8418-C81C041D8B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幻灯片图像占位符 1">
            <a:extLst>
              <a:ext uri="{FF2B5EF4-FFF2-40B4-BE49-F238E27FC236}">
                <a16:creationId xmlns:a16="http://schemas.microsoft.com/office/drawing/2014/main" id="{ECE44E43-57E8-474D-BA79-7088B2693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8" name="备注占位符 2">
            <a:extLst>
              <a:ext uri="{FF2B5EF4-FFF2-40B4-BE49-F238E27FC236}">
                <a16:creationId xmlns:a16="http://schemas.microsoft.com/office/drawing/2014/main" id="{89AD551C-0FEE-9040-BFAF-089DCA3C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Run your own race.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7699" name="灯片编号占位符 3">
            <a:extLst>
              <a:ext uri="{FF2B5EF4-FFF2-40B4-BE49-F238E27FC236}">
                <a16:creationId xmlns:a16="http://schemas.microsoft.com/office/drawing/2014/main" id="{8B804610-5076-8144-827A-0A6E8B553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F4AF90-F2E0-1044-A757-3A816EE3A9F9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F3AF30-5310-7740-8418-C81C041D8B41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1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F3AF30-5310-7740-8418-C81C041D8B41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0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F3AF30-5310-7740-8418-C81C041D8B41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4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025977-A296-FE47-89E6-66F220843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F3AF30-5310-7740-8418-C81C041D8B41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E8B7103-A567-6048-B09A-F70408DD7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531740-2C4C-E74B-95BE-021AFA7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7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Image Placeholder 1">
            <a:extLst>
              <a:ext uri="{FF2B5EF4-FFF2-40B4-BE49-F238E27FC236}">
                <a16:creationId xmlns:a16="http://schemas.microsoft.com/office/drawing/2014/main" id="{48DA0B69-4194-284D-A9D2-A0B1BC7CC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4" name="Notes Placeholder 2">
            <a:extLst>
              <a:ext uri="{FF2B5EF4-FFF2-40B4-BE49-F238E27FC236}">
                <a16:creationId xmlns:a16="http://schemas.microsoft.com/office/drawing/2014/main" id="{95D897D9-F51B-EF4C-B681-0A51417FD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CN">
                <a:latin typeface="Arial" panose="020B0604020202020204" pitchFamily="34" charset="0"/>
              </a:rPr>
              <a:t>P</a:t>
            </a:r>
            <a:r>
              <a:rPr lang="en-CN" altLang="en-CN">
                <a:latin typeface="Arial" panose="020B0604020202020204" pitchFamily="34" charset="0"/>
              </a:rPr>
              <a:t>acket enter internet via ISP</a:t>
            </a:r>
          </a:p>
        </p:txBody>
      </p:sp>
      <p:sp>
        <p:nvSpPr>
          <p:cNvPr id="233475" name="Slide Number Placeholder 3">
            <a:extLst>
              <a:ext uri="{FF2B5EF4-FFF2-40B4-BE49-F238E27FC236}">
                <a16:creationId xmlns:a16="http://schemas.microsoft.com/office/drawing/2014/main" id="{4F26C693-E579-784B-A95B-4BC1E8174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38C89-692F-184F-B4E4-91EB373464E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Slide Image Placeholder 1">
            <a:extLst>
              <a:ext uri="{FF2B5EF4-FFF2-40B4-BE49-F238E27FC236}">
                <a16:creationId xmlns:a16="http://schemas.microsoft.com/office/drawing/2014/main" id="{41193FA7-43C9-1247-A0FC-0B483292A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2" name="Notes Placeholder 2">
            <a:extLst>
              <a:ext uri="{FF2B5EF4-FFF2-40B4-BE49-F238E27FC236}">
                <a16:creationId xmlns:a16="http://schemas.microsoft.com/office/drawing/2014/main" id="{50EB18C1-19BD-FB44-9392-85C4047CD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CN">
                <a:latin typeface="Arial" panose="020B0604020202020204" pitchFamily="34" charset="0"/>
              </a:rPr>
              <a:t>P</a:t>
            </a:r>
            <a:r>
              <a:rPr lang="en-CN" altLang="en-CN">
                <a:latin typeface="Arial" panose="020B0604020202020204" pitchFamily="34" charset="0"/>
              </a:rPr>
              <a:t>acket enter internet via ISP</a:t>
            </a:r>
          </a:p>
        </p:txBody>
      </p:sp>
      <p:sp>
        <p:nvSpPr>
          <p:cNvPr id="235523" name="Slide Number Placeholder 3">
            <a:extLst>
              <a:ext uri="{FF2B5EF4-FFF2-40B4-BE49-F238E27FC236}">
                <a16:creationId xmlns:a16="http://schemas.microsoft.com/office/drawing/2014/main" id="{D2830D63-5239-B148-AC47-A7BB43214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40C62-EC8D-674A-A1B4-695C08280E2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Slide Image Placeholder 1">
            <a:extLst>
              <a:ext uri="{FF2B5EF4-FFF2-40B4-BE49-F238E27FC236}">
                <a16:creationId xmlns:a16="http://schemas.microsoft.com/office/drawing/2014/main" id="{E8A17089-2A3C-9A44-B11F-7CA006EBF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0" name="Notes Placeholder 2">
            <a:extLst>
              <a:ext uri="{FF2B5EF4-FFF2-40B4-BE49-F238E27FC236}">
                <a16:creationId xmlns:a16="http://schemas.microsoft.com/office/drawing/2014/main" id="{A2AB037C-7200-364D-BF6C-46364272F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CN">
                <a:latin typeface="Arial" panose="020B0604020202020204" pitchFamily="34" charset="0"/>
              </a:rPr>
              <a:t>P</a:t>
            </a:r>
            <a:r>
              <a:rPr lang="en-CN" altLang="en-CN">
                <a:latin typeface="Arial" panose="020B0604020202020204" pitchFamily="34" charset="0"/>
              </a:rPr>
              <a:t>acket enter internet via ISP</a:t>
            </a:r>
          </a:p>
        </p:txBody>
      </p:sp>
      <p:sp>
        <p:nvSpPr>
          <p:cNvPr id="237571" name="Slide Number Placeholder 3">
            <a:extLst>
              <a:ext uri="{FF2B5EF4-FFF2-40B4-BE49-F238E27FC236}">
                <a16:creationId xmlns:a16="http://schemas.microsoft.com/office/drawing/2014/main" id="{5832AEF3-BB80-5F42-A90B-200AD6F34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2E139-53BE-2746-A184-053CA86106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E9B363-1E9E-4548-9774-1FC598017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E83B90-201D-784D-B1AA-0C3C57BB47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9BEFF4-F4D0-AA40-B7E7-224DF468C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FE8C0-FE9A-264F-AAE8-754036CF4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4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FF20A5-CA86-A042-92A6-93B85A968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FF6684-7503-C14E-BA58-B13139A63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CED2D3-18CB-1943-9295-957D5B9E3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0A88-20B7-3B44-B509-B997C4633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19D88-37C5-E949-A71D-ECEBFD864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DEA08-E42A-9B45-95FA-332B806989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E2E9C4-12F0-704F-B8E8-5D4D13E564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3F81-8CA8-5541-85A6-71D8E1A76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13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6E368-87CC-874F-9A99-37056A7B9C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5695A5-FAAC-024F-8C55-6D5AB7666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F9BB4A-C3F1-624F-9A58-9BC54D875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4C6FF-12E3-D043-A40C-695F93051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71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A094F7-41E2-2141-9525-E8414D3E5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E8F613-E026-A843-9BFB-85766FCB9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9B13AD-D4D8-684D-80C3-EF93F904F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41F1-5A1A-AF4D-8F2F-957510FC2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97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F19A7-4DBD-434E-BCDC-FAE39E96E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996EE9-7D22-C547-AB32-6EFCA0614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33126B-9A8B-DE44-B824-3069E0C3C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D1368-0DAE-D74A-A252-939E7AB9C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4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3EEF7-12C1-7A48-A325-28FFCD5EF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C13109-6230-B34C-8907-C9D145EA43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3537C8-00E8-C949-AF94-BBB1127E4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87002-71C1-DA42-86EE-D5D012854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22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5A2C3-4959-924D-A9AE-8DC64AEBD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4C7D5-171D-7748-B86E-07638D852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AB81E-B539-774C-B8FA-FD4344A11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9926-E588-8242-9200-2DEB759FA4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40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F49950-F94D-044A-BD7D-A3171B7C3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7BBBF2-B5FB-B84C-A02B-A9F9E802B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18FA5F-0B25-1D49-AB65-5D84ECAD6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CD2C8-6A11-0043-85D3-927B10050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059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33CDBC-BBEC-CB46-A06C-5517400CD9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3C1BBD-0908-9841-B998-14937A0D6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E42314-39FB-764B-9369-87B041FD7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9A475-0A43-F840-9D9D-C9448185F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684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257FAC-7D0A-704F-93A5-0F9A92393D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E45813-D050-A54B-8328-68B28B660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60D87A-7763-6143-ADEC-34199EB32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E2B8C-C201-EC4C-A367-794D80DF4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4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16E0F6-497C-2841-91E1-8637FBD4A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C1D65F-C187-C84E-AC44-6C755F281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7E36E0-C504-9745-9806-1C6B984C4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67D0-49CA-024E-8A48-97CD8F1D9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383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650A6-C22E-364B-A0C8-9B88F7174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4B9D2-7833-264A-9F01-7223CBB11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B7FCA-74F0-2042-AEB9-9661E2230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7E3C-C8F8-594D-873F-5AA51CCE2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53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ECE47-19A3-DA44-8847-66EA6DE42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8089-027A-0B41-9047-6A176A473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3A135-0102-944C-8F67-8CB45A826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55F33-9FC3-124C-A01A-7E722BF57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463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F30C64-2463-E54D-8EA2-A27AAD284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63118A-E44A-3142-8146-38C26B5E2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B815F7-4B6D-E547-B77C-D4193422F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12644-D350-8D40-B678-1C80366F8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670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B92B50-A9A8-994A-8F3A-EBFE3B83A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9EDC73-602F-1642-B5AE-D67E730F1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5569-C63B-3242-A50A-5AC5DA90F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08603-C8C0-5947-9631-1AE0B1B9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730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C29126-605D-5040-B521-E230CC923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004747-A1F1-6444-8A6A-158DC688F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9E88C1-C33B-A148-87B8-60B48CE83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DA67B-0A20-3F4A-8A07-068294AC4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0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9934B7-262A-D04B-B1B6-0F964335F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755A3-977C-C74C-B1BC-087267C52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EDBEBE-3787-DF40-8447-10A278A50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DBE4A-930E-F749-95CB-CCF138959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3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9287E-914F-B347-B000-CE59EADAC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74C50-CDBF-FB4F-9F74-D73BC156C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C4F22-4E57-D949-8999-F8043CC25C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7C7A0-B8CE-E140-A971-CA3962065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7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A3D053-F690-2847-9412-3764593FD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7C273C-C7C0-8A4E-ABF8-52E7C4722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778E94-B187-9A4D-A7BF-6B4ABA58D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9D833-E4E9-124F-B671-AF24D539B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97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A06D64-6C2F-D34E-BB46-E5F0B88F8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B4D2EA-186D-994F-8CDD-7E2228982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1E5ECF-39E8-F340-A25F-4C192D0E97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C1A-AD73-5E4D-B4A1-2D2489C09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3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D32CEF-3CF4-2D45-B7AA-70ABBC74B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2E168E-34D6-6A42-8AE2-328AEE5AD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827531-A1BC-C840-BDB4-180CA93752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AF8E3-0E1A-E64F-9CB9-2F1B7C260C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D7984-226E-D749-BD8E-9ECFFF94F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18E6-F07D-AB43-9C51-7F129EE98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947E7-BCE2-DB40-A1FF-DB906D57B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84F5-F0C3-F049-991C-4B558ED00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2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264D4-C8DC-E64A-83A1-932E50960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2ACC8-B407-A545-8747-70C9E4FFC1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84C58-B665-FF49-B208-A89DB8EFE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50297-4C0F-EF41-9EAE-A7E016102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1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7DC2ED-ED61-6D44-87F4-1D118C65C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EEE03E-8397-E844-9843-F82DEF5C2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5E04B-5711-0D42-B387-39BA0FB1D1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EAF62A-DB03-5441-876D-F9EA4E9BE0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C757B2-5F50-5C46-8920-CB5E308B0B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78A2917-48A3-7B4E-833F-3D6FEA447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FF1C391-AAEA-4047-B452-916ED9F1A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81BFC9-6D39-694D-9205-D3698ECD7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67514A-4664-6D4E-8813-F4901E7B0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5D68DB-3AF2-B84A-B177-B84D105877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7518883-E0C5-F34D-8011-FCC8FA08A6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0E9B479-36A5-CA43-88FD-AA84290F9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99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s.nyu.edu/~mwalfish/papers/icing-conext11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a/books?id=cxdNEAAAQB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7057.34756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7057.347560" TargetMode="External"/><Relationship Id="rId2" Type="http://schemas.openxmlformats.org/officeDocument/2006/relationships/hyperlink" Target="https://www.amazon.com/Cryptography-Network-Security-Principles-Practice/dp/013609704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Network-Security-Know-James-Joshi/dp/0123744636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EA293B4-4726-2241-A3D5-D6B8D3AFE7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l" eaLnBrk="1" hangingPunct="1"/>
            <a:r>
              <a:rPr lang="en-US" altLang="zh-CN" sz="5400" dirty="0"/>
              <a:t>Attack</a:t>
            </a:r>
            <a:r>
              <a:rPr lang="zh-CN" altLang="en-US" sz="5400" dirty="0"/>
              <a:t> </a:t>
            </a:r>
            <a:r>
              <a:rPr lang="en-US" altLang="zh-CN" sz="5400" dirty="0"/>
              <a:t>Traceback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847648D-F48A-184B-9287-C2139F7CBE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9144000" cy="15240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2800"/>
              <a:t>Kai Bu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/>
              <a:t>kaibu@zju.edu.cn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/>
              <a:t>http://list.zju.edu.cn/kaibu/netsec2022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7C6B69-7FC8-E741-8714-6C0FB51559A7}"/>
              </a:ext>
            </a:extLst>
          </p:cNvPr>
          <p:cNvSpPr/>
          <p:nvPr/>
        </p:nvSpPr>
        <p:spPr>
          <a:xfrm>
            <a:off x="8083550" y="0"/>
            <a:ext cx="1060450" cy="93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b="1"/>
              <a:t>08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9550C3-D955-1846-AFE8-22ECFDD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To remember where you come from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Let Transit Routers Help!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B6D1F-863F-B743-9F52-31114EB2D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713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is part of where you’re going.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84FC2-E268-4E4E-ADFE-85D10194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560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~ Anthony Burgess</a:t>
            </a:r>
          </a:p>
        </p:txBody>
      </p:sp>
      <p:pic>
        <p:nvPicPr>
          <p:cNvPr id="8" name="Graphic 7" descr="Open quotation mark">
            <a:extLst>
              <a:ext uri="{FF2B5EF4-FFF2-40B4-BE49-F238E27FC236}">
                <a16:creationId xmlns:a16="http://schemas.microsoft.com/office/drawing/2014/main" id="{F41E1BE6-9738-C84C-B020-1C1BCBC6F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" y="34290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Title 1">
            <a:extLst>
              <a:ext uri="{FF2B5EF4-FFF2-40B4-BE49-F238E27FC236}">
                <a16:creationId xmlns:a16="http://schemas.microsoft.com/office/drawing/2014/main" id="{847A54B7-7C29-2042-BE9A-2E233C211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rgbClr val="00B0F0"/>
                </a:solidFill>
              </a:rPr>
              <a:t>IP Traceback</a:t>
            </a:r>
          </a:p>
        </p:txBody>
      </p:sp>
      <p:sp>
        <p:nvSpPr>
          <p:cNvPr id="241666" name="Content Placeholder 2">
            <a:extLst>
              <a:ext uri="{FF2B5EF4-FFF2-40B4-BE49-F238E27FC236}">
                <a16:creationId xmlns:a16="http://schemas.microsoft.com/office/drawing/2014/main" id="{BBE31F35-F8D4-6145-B663-95B288433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US" altLang="en-CN">
                <a:solidFill>
                  <a:srgbClr val="00B0F0"/>
                </a:solidFill>
              </a:rPr>
              <a:t>Goal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given set of attack packets</a:t>
            </a:r>
          </a:p>
          <a:p>
            <a:pPr>
              <a:buFontTx/>
              <a:buNone/>
            </a:pPr>
            <a:r>
              <a:rPr lang="en-US" altLang="zh-CN"/>
              <a:t>	determine path to source</a:t>
            </a:r>
          </a:p>
          <a:p>
            <a:r>
              <a:rPr lang="en-US" altLang="en-CN">
                <a:solidFill>
                  <a:srgbClr val="00B0F0"/>
                </a:solidFill>
              </a:rPr>
              <a:t>How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change routers to record info in packets</a:t>
            </a:r>
          </a:p>
          <a:p>
            <a:pPr>
              <a:buFontTx/>
              <a:buNone/>
            </a:pPr>
            <a:endParaRPr lang="en-US" altLang="zh-CN"/>
          </a:p>
          <a:p>
            <a:endParaRPr lang="en-CN" altLang="en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itle 1">
            <a:extLst>
              <a:ext uri="{FF2B5EF4-FFF2-40B4-BE49-F238E27FC236}">
                <a16:creationId xmlns:a16="http://schemas.microsoft.com/office/drawing/2014/main" id="{87A6311F-F9C6-FE4D-8CD3-EE0725AD8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242690" name="Content Placeholder 2">
            <a:extLst>
              <a:ext uri="{FF2B5EF4-FFF2-40B4-BE49-F238E27FC236}">
                <a16:creationId xmlns:a16="http://schemas.microsoft.com/office/drawing/2014/main" id="{15E0D3B5-A322-444F-B56F-FB0BF4E90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US" altLang="en-CN">
                <a:solidFill>
                  <a:srgbClr val="00B0F0"/>
                </a:solidFill>
              </a:rPr>
              <a:t>Goal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given set of attack packets</a:t>
            </a:r>
          </a:p>
          <a:p>
            <a:pPr>
              <a:buFontTx/>
              <a:buNone/>
            </a:pPr>
            <a:r>
              <a:rPr lang="en-US" altLang="zh-CN"/>
              <a:t>	determine path to source</a:t>
            </a:r>
          </a:p>
          <a:p>
            <a:r>
              <a:rPr lang="en-US" altLang="en-CN">
                <a:solidFill>
                  <a:srgbClr val="00B0F0"/>
                </a:solidFill>
              </a:rPr>
              <a:t>How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change routers to record info in packets</a:t>
            </a:r>
          </a:p>
          <a:p>
            <a:r>
              <a:rPr lang="en-US" altLang="en-CN">
                <a:solidFill>
                  <a:srgbClr val="00B0F0"/>
                </a:solidFill>
              </a:rPr>
              <a:t>Assumptions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trusted routers</a:t>
            </a:r>
          </a:p>
          <a:p>
            <a:pPr>
              <a:buFontTx/>
              <a:buNone/>
            </a:pPr>
            <a:r>
              <a:rPr lang="en-US" altLang="en-CN"/>
              <a:t>	sufficient</a:t>
            </a:r>
            <a:r>
              <a:rPr lang="zh-CN" altLang="en-US"/>
              <a:t> </a:t>
            </a:r>
            <a:r>
              <a:rPr lang="en-US" altLang="zh-CN"/>
              <a:t>packets to track</a:t>
            </a:r>
            <a:endParaRPr lang="en-US" altLang="en-CN"/>
          </a:p>
          <a:p>
            <a:pPr>
              <a:buFontTx/>
              <a:buNone/>
            </a:pPr>
            <a:r>
              <a:rPr lang="en-US" altLang="zh-CN"/>
              <a:t>	stable route from attacker to victim </a:t>
            </a:r>
          </a:p>
          <a:p>
            <a:pPr>
              <a:buFontTx/>
              <a:buNone/>
            </a:pPr>
            <a:endParaRPr lang="en-US" altLang="zh-CN"/>
          </a:p>
          <a:p>
            <a:endParaRPr lang="en-CN" altLang="en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Title 1">
            <a:extLst>
              <a:ext uri="{FF2B5EF4-FFF2-40B4-BE49-F238E27FC236}">
                <a16:creationId xmlns:a16="http://schemas.microsoft.com/office/drawing/2014/main" id="{32318B86-0021-694F-8DFA-6A6DACDBD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243714" name="Content Placeholder 2">
            <a:extLst>
              <a:ext uri="{FF2B5EF4-FFF2-40B4-BE49-F238E27FC236}">
                <a16:creationId xmlns:a16="http://schemas.microsoft.com/office/drawing/2014/main" id="{B0BD69A6-BEA1-2547-8687-14CEEA735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US" altLang="en-CN" dirty="0">
                <a:solidFill>
                  <a:srgbClr val="00B0F0"/>
                </a:solidFill>
              </a:rPr>
              <a:t>Write path into packets</a:t>
            </a:r>
            <a:endParaRPr lang="en-CN" altLang="en-CN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en-CN" dirty="0"/>
              <a:t>router adds its own IP address to packet</a:t>
            </a:r>
          </a:p>
          <a:p>
            <a:pPr>
              <a:buFontTx/>
              <a:buNone/>
            </a:pPr>
            <a:r>
              <a:rPr lang="en-US" altLang="en-CN" dirty="0"/>
              <a:t>	victim reads path from packet</a:t>
            </a:r>
          </a:p>
          <a:p>
            <a:pPr>
              <a:buFontTx/>
              <a:buNone/>
            </a:pPr>
            <a:endParaRPr lang="en-US" altLang="en-CN" dirty="0"/>
          </a:p>
          <a:p>
            <a:r>
              <a:rPr lang="en-US" altLang="en-CN" dirty="0">
                <a:solidFill>
                  <a:srgbClr val="00B0F0"/>
                </a:solidFill>
              </a:rPr>
              <a:t>Deterministic Packet Marking</a:t>
            </a:r>
            <a:endParaRPr lang="en-CN" altLang="en-CN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endParaRPr lang="en-US" altLang="en-CN" dirty="0"/>
          </a:p>
          <a:p>
            <a:pPr>
              <a:buFontTx/>
              <a:buNone/>
            </a:pPr>
            <a:endParaRPr lang="en-US" altLang="en-CN" dirty="0"/>
          </a:p>
          <a:p>
            <a:pPr>
              <a:buFontTx/>
              <a:buNone/>
            </a:pPr>
            <a:endParaRPr lang="en-US" altLang="en-CN" dirty="0"/>
          </a:p>
          <a:p>
            <a:pPr>
              <a:buFontTx/>
              <a:buNone/>
            </a:pPr>
            <a:endParaRPr lang="en-US" altLang="zh-CN" dirty="0"/>
          </a:p>
          <a:p>
            <a:endParaRPr lang="en-CN" altLang="en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itle 1">
            <a:extLst>
              <a:ext uri="{FF2B5EF4-FFF2-40B4-BE49-F238E27FC236}">
                <a16:creationId xmlns:a16="http://schemas.microsoft.com/office/drawing/2014/main" id="{7623EDCA-9723-564E-8C13-594CE1087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244738" name="Content Placeholder 2">
            <a:extLst>
              <a:ext uri="{FF2B5EF4-FFF2-40B4-BE49-F238E27FC236}">
                <a16:creationId xmlns:a16="http://schemas.microsoft.com/office/drawing/2014/main" id="{EE0C268C-4E93-1D4C-9809-C80F6B202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US" altLang="en-CN">
                <a:solidFill>
                  <a:srgbClr val="00B0F0"/>
                </a:solidFill>
              </a:rPr>
              <a:t>Write path into packets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router adds its own IP address to packet</a:t>
            </a:r>
          </a:p>
          <a:p>
            <a:pPr>
              <a:buFontTx/>
              <a:buNone/>
            </a:pPr>
            <a:r>
              <a:rPr lang="en-US" altLang="en-CN"/>
              <a:t>	victim reads path from packet</a:t>
            </a:r>
          </a:p>
          <a:p>
            <a:r>
              <a:rPr lang="en-US" altLang="en-CN">
                <a:solidFill>
                  <a:srgbClr val="00B0F0"/>
                </a:solidFill>
              </a:rPr>
              <a:t>Limitations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r</a:t>
            </a:r>
            <a:r>
              <a:rPr lang="en-US" altLang="en-CN"/>
              <a:t>equires space in packet</a:t>
            </a:r>
          </a:p>
          <a:p>
            <a:pPr>
              <a:buFontTx/>
              <a:buNone/>
            </a:pPr>
            <a:r>
              <a:rPr lang="en-US" altLang="en-CN"/>
              <a:t>	path can be long</a:t>
            </a:r>
          </a:p>
          <a:p>
            <a:pPr>
              <a:buFontTx/>
              <a:buNone/>
            </a:pPr>
            <a:r>
              <a:rPr lang="en-US" altLang="en-CN"/>
              <a:t>	no extra fields in current IP format (changes to packet format too much to expect)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Title 1">
            <a:extLst>
              <a:ext uri="{FF2B5EF4-FFF2-40B4-BE49-F238E27FC236}">
                <a16:creationId xmlns:a16="http://schemas.microsoft.com/office/drawing/2014/main" id="{3D98B392-8651-6048-AEB8-620929C19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245762" name="Content Placeholder 2">
            <a:extLst>
              <a:ext uri="{FF2B5EF4-FFF2-40B4-BE49-F238E27FC236}">
                <a16:creationId xmlns:a16="http://schemas.microsoft.com/office/drawing/2014/main" id="{A8C44606-F034-144E-836C-DE865C364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altLang="en-CN" dirty="0">
                <a:solidFill>
                  <a:srgbClr val="00B0F0"/>
                </a:solidFill>
              </a:rPr>
              <a:t>Sample and Merge</a:t>
            </a:r>
            <a:endParaRPr lang="en-CN" altLang="en-CN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en-CN" dirty="0"/>
              <a:t>store one link in each </a:t>
            </a:r>
          </a:p>
          <a:p>
            <a:pPr>
              <a:buFontTx/>
              <a:buNone/>
            </a:pPr>
            <a:r>
              <a:rPr lang="en-US" altLang="en-CN" dirty="0"/>
              <a:t>	packet;</a:t>
            </a:r>
          </a:p>
          <a:p>
            <a:pPr>
              <a:buFontTx/>
              <a:buNone/>
            </a:pPr>
            <a:r>
              <a:rPr lang="en-US" altLang="en-CN" dirty="0"/>
              <a:t>	router probabilistically </a:t>
            </a:r>
          </a:p>
          <a:p>
            <a:pPr>
              <a:buFontTx/>
              <a:buNone/>
            </a:pPr>
            <a:r>
              <a:rPr lang="en-US" altLang="en-CN" dirty="0"/>
              <a:t>	stores own address;</a:t>
            </a:r>
          </a:p>
          <a:p>
            <a:pPr>
              <a:buFontTx/>
              <a:buNone/>
            </a:pPr>
            <a:r>
              <a:rPr lang="en-US" altLang="en-CN" dirty="0"/>
              <a:t>	fixed space regardless of </a:t>
            </a:r>
          </a:p>
          <a:p>
            <a:pPr>
              <a:buFontTx/>
              <a:buNone/>
            </a:pPr>
            <a:r>
              <a:rPr lang="en-US" altLang="en-CN" dirty="0"/>
              <a:t>	path length;</a:t>
            </a:r>
          </a:p>
          <a:p>
            <a:pPr>
              <a:buFontTx/>
              <a:buNone/>
            </a:pPr>
            <a:endParaRPr lang="en-US" altLang="en-CN" dirty="0"/>
          </a:p>
          <a:p>
            <a:r>
              <a:rPr lang="en-US" altLang="en-CN" dirty="0">
                <a:solidFill>
                  <a:srgbClr val="00B0F0"/>
                </a:solidFill>
              </a:rPr>
              <a:t>Probabilistic Packet Marking</a:t>
            </a:r>
            <a:endParaRPr lang="en-US" altLang="en-CN" dirty="0"/>
          </a:p>
          <a:p>
            <a:pPr>
              <a:buFontTx/>
              <a:buNone/>
            </a:pPr>
            <a:endParaRPr lang="en-US" altLang="en-C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CADF63D-89A0-E44F-8CEE-912AE66C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3243263"/>
            <a:ext cx="59372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B2081E6-03F2-2E43-A1FA-C2906A98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3243263"/>
            <a:ext cx="59372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611C1CC-AD47-6547-AACC-18E5F621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100" y="3243263"/>
            <a:ext cx="59372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0F09BBB-BB23-3B4F-A0D2-357A1BA4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8" y="2209800"/>
            <a:ext cx="5937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7B6205E-DB54-9B4C-911E-8DA099EC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2209800"/>
            <a:ext cx="5937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A26D8EC-35C6-D74D-B521-A00C45C9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209800"/>
            <a:ext cx="5937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2ED6A7E-3B6E-9A4E-B206-C59DE8E5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2209800"/>
            <a:ext cx="5937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C5CE970-CD12-E640-B293-63FADFEA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2209800"/>
            <a:ext cx="5937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6AF3665F-750A-E94F-AC0F-1E6DDEC7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4233863"/>
            <a:ext cx="59372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4B82FA65-7C6F-0048-9C19-4CD07786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233863"/>
            <a:ext cx="763588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E5567C4F-941E-3F45-9267-48EA65064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224463"/>
            <a:ext cx="763588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2800" b="1" i="0" u="none" strike="noStrike" kern="1200" cap="none" spc="0" normalizeH="0" baseline="-2500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245774" name="Text Box 15">
            <a:extLst>
              <a:ext uri="{FF2B5EF4-FFF2-40B4-BE49-F238E27FC236}">
                <a16:creationId xmlns:a16="http://schemas.microsoft.com/office/drawing/2014/main" id="{FB9DB8AD-6EDA-DB4B-A04A-E8617385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629126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endParaRPr kumimoji="0" lang="en-US" altLang="en-CN" sz="2800" b="1" i="0" u="none" strike="noStrike" kern="1200" cap="none" spc="0" normalizeH="0" baseline="-25000" noProof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F837054F-1619-6747-A5CF-01D0BA40A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5" y="27860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FDAFB84-78BD-1A4B-A0AC-45B2F4A85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27860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E77052A5-B452-3847-9B3C-65013AD03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5950" y="27860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CD1D695E-3937-4F4D-97A2-0825F60911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4750" y="27860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6E4F8536-7C8D-5246-A0E8-7BC9CBF90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975" y="37766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79FDADD-8302-8B4F-A613-E15C4D771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1950" y="37766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76E37DA6-EA60-A84D-B301-822EF69A5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27860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10DDBB9A-8E99-7F48-9BD3-0CFB0698BA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4950" y="37766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544477F2-361D-A646-B765-060768B2E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4175" y="47672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FF189DA1-59C9-9E4E-BF84-DA45015E3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9150" y="47672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879AAC14-0A6D-174E-A522-B4E48DEDE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5757863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B3768CCA-B996-1145-8B5C-FD3D4B53FF91}"/>
              </a:ext>
            </a:extLst>
          </p:cNvPr>
          <p:cNvSpPr>
            <a:spLocks/>
          </p:cNvSpPr>
          <p:nvPr/>
        </p:nvSpPr>
        <p:spPr bwMode="auto">
          <a:xfrm>
            <a:off x="6754813" y="2786063"/>
            <a:ext cx="512762" cy="3429000"/>
          </a:xfrm>
          <a:custGeom>
            <a:avLst/>
            <a:gdLst>
              <a:gd name="T0" fmla="*/ 2147483647 w 323"/>
              <a:gd name="T1" fmla="*/ 0 h 2160"/>
              <a:gd name="T2" fmla="*/ 2147483647 w 323"/>
              <a:gd name="T3" fmla="*/ 2147483647 h 2160"/>
              <a:gd name="T4" fmla="*/ 2147483647 w 323"/>
              <a:gd name="T5" fmla="*/ 2147483647 h 2160"/>
              <a:gd name="T6" fmla="*/ 2147483647 w 323"/>
              <a:gd name="T7" fmla="*/ 2147483647 h 2160"/>
              <a:gd name="T8" fmla="*/ 2147483647 w 323"/>
              <a:gd name="T9" fmla="*/ 2147483647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"/>
              <a:gd name="T16" fmla="*/ 0 h 2160"/>
              <a:gd name="T17" fmla="*/ 323 w 323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" h="2160">
                <a:moveTo>
                  <a:pt x="323" y="0"/>
                </a:moveTo>
                <a:cubicBezTo>
                  <a:pt x="312" y="66"/>
                  <a:pt x="304" y="229"/>
                  <a:pt x="257" y="396"/>
                </a:cubicBezTo>
                <a:cubicBezTo>
                  <a:pt x="210" y="563"/>
                  <a:pt x="76" y="789"/>
                  <a:pt x="41" y="1002"/>
                </a:cubicBezTo>
                <a:cubicBezTo>
                  <a:pt x="6" y="1215"/>
                  <a:pt x="0" y="1481"/>
                  <a:pt x="47" y="1674"/>
                </a:cubicBezTo>
                <a:cubicBezTo>
                  <a:pt x="94" y="1867"/>
                  <a:pt x="266" y="2059"/>
                  <a:pt x="323" y="216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5" name="Picture 4">
            <a:extLst>
              <a:ext uri="{FF2B5EF4-FFF2-40B4-BE49-F238E27FC236}">
                <a16:creationId xmlns:a16="http://schemas.microsoft.com/office/drawing/2014/main" id="{5422F79F-84F7-B34F-B737-4FC8C57F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44925"/>
            <a:ext cx="7086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86" name="Title 1">
            <a:extLst>
              <a:ext uri="{FF2B5EF4-FFF2-40B4-BE49-F238E27FC236}">
                <a16:creationId xmlns:a16="http://schemas.microsoft.com/office/drawing/2014/main" id="{D76B3F2B-3282-A948-966D-CC91FBE07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246787" name="Content Placeholder 2">
            <a:extLst>
              <a:ext uri="{FF2B5EF4-FFF2-40B4-BE49-F238E27FC236}">
                <a16:creationId xmlns:a16="http://schemas.microsoft.com/office/drawing/2014/main" id="{19F75963-13D6-3244-AB47-68E353C9F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US" altLang="en-CN">
                <a:solidFill>
                  <a:srgbClr val="00B0F0"/>
                </a:solidFill>
              </a:rPr>
              <a:t>Edge Sampling: fields into packet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e</a:t>
            </a:r>
            <a:r>
              <a:rPr lang="en-US" altLang="en-CN"/>
              <a:t>dge: </a:t>
            </a:r>
            <a:r>
              <a:rPr lang="en-US" altLang="en-CN" i="1"/>
              <a:t>start </a:t>
            </a:r>
            <a:r>
              <a:rPr lang="en-US" altLang="en-CN"/>
              <a:t> and  </a:t>
            </a:r>
            <a:r>
              <a:rPr lang="en-US" altLang="en-CN" i="1"/>
              <a:t>end</a:t>
            </a:r>
            <a:r>
              <a:rPr lang="en-US" altLang="en-CN"/>
              <a:t>  IP addresses</a:t>
            </a:r>
          </a:p>
          <a:p>
            <a:pPr>
              <a:buFontTx/>
              <a:buNone/>
            </a:pPr>
            <a:r>
              <a:rPr lang="en-US" altLang="en-CN"/>
              <a:t>	distance: no. of hops since edge stored</a:t>
            </a:r>
          </a:p>
          <a:p>
            <a:r>
              <a:rPr lang="en-US" altLang="en-CN">
                <a:solidFill>
                  <a:srgbClr val="00B0F0"/>
                </a:solidFill>
              </a:rPr>
              <a:t>Marking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en-US" altLang="zh-CN">
                <a:solidFill>
                  <a:srgbClr val="00B0F0"/>
                </a:solidFill>
              </a:rPr>
              <a:t>procedure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en-US" altLang="zh-CN">
                <a:solidFill>
                  <a:srgbClr val="00B0F0"/>
                </a:solidFill>
              </a:rPr>
              <a:t>of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en-US" altLang="zh-CN">
                <a:solidFill>
                  <a:srgbClr val="00B0F0"/>
                </a:solidFill>
              </a:rPr>
              <a:t>router R</a:t>
            </a:r>
            <a:endParaRPr lang="en-CN" altLang="en-CN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Content Placeholder 2">
            <a:extLst>
              <a:ext uri="{FF2B5EF4-FFF2-40B4-BE49-F238E27FC236}">
                <a16:creationId xmlns:a16="http://schemas.microsoft.com/office/drawing/2014/main" id="{5A93F3EC-B364-334A-824C-01018AB61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CN" altLang="en-CN">
                <a:solidFill>
                  <a:srgbClr val="00B0F0"/>
                </a:solidFill>
              </a:rPr>
              <a:t>Packet received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R</a:t>
            </a:r>
            <a:r>
              <a:rPr lang="en-US" altLang="en-CN" sz="4000" baseline="-25000"/>
              <a:t>1</a:t>
            </a:r>
            <a:r>
              <a:rPr lang="en-US" altLang="en-CN"/>
              <a:t> receives packet from source or another router;</a:t>
            </a:r>
          </a:p>
          <a:p>
            <a:pPr>
              <a:buFontTx/>
              <a:buNone/>
            </a:pPr>
            <a:r>
              <a:rPr lang="en-US" altLang="en-CN"/>
              <a:t>	packet contains space for start, end, distance;</a:t>
            </a:r>
          </a:p>
          <a:p>
            <a:pPr>
              <a:buFontTx/>
              <a:buNone/>
            </a:pPr>
            <a:endParaRPr lang="en-US" altLang="en-CN"/>
          </a:p>
        </p:txBody>
      </p:sp>
      <p:sp>
        <p:nvSpPr>
          <p:cNvPr id="247810" name="Title 1">
            <a:extLst>
              <a:ext uri="{FF2B5EF4-FFF2-40B4-BE49-F238E27FC236}">
                <a16:creationId xmlns:a16="http://schemas.microsoft.com/office/drawing/2014/main" id="{7F237AFD-F77C-E949-8AF2-26A1F673B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E7BF9EF-0949-2C49-A635-84AFCCE8E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53736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31510187-1F87-E44F-A588-5BAA50ADD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53736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C63404D5-A8A1-424F-92B3-38945FF4E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53736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DD5FE4E-998B-674A-9847-F321C2DF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CD3ADC1A-F261-544A-B760-FA6CBB2C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63379A9-2253-424E-A7D8-4493A03AA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3</a:t>
            </a:r>
          </a:p>
        </p:txBody>
      </p:sp>
      <p:grpSp>
        <p:nvGrpSpPr>
          <p:cNvPr id="247817" name="Group 10">
            <a:extLst>
              <a:ext uri="{FF2B5EF4-FFF2-40B4-BE49-F238E27FC236}">
                <a16:creationId xmlns:a16="http://schemas.microsoft.com/office/drawing/2014/main" id="{FD18F1BB-57C6-6347-B726-70A70ECEAD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419600"/>
            <a:ext cx="2895600" cy="533400"/>
            <a:chOff x="432" y="1392"/>
            <a:chExt cx="1824" cy="336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52B591E-E9DD-644B-B278-20AAF658E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packet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EF5D6FF-16B7-994C-8774-8D7A82B6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CBB1A733-8756-0343-95F3-18197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49D4E2DF-2172-CB42-ACDD-5EF7FD30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Line 15">
            <a:extLst>
              <a:ext uri="{FF2B5EF4-FFF2-40B4-BE49-F238E27FC236}">
                <a16:creationId xmlns:a16="http://schemas.microsoft.com/office/drawing/2014/main" id="{A54B1263-1690-324D-84FA-089CE690F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410200"/>
            <a:ext cx="762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Content Placeholder 2">
            <a:extLst>
              <a:ext uri="{FF2B5EF4-FFF2-40B4-BE49-F238E27FC236}">
                <a16:creationId xmlns:a16="http://schemas.microsoft.com/office/drawing/2014/main" id="{9E2B8F1C-55AB-CC40-A1CD-E5C9E142B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CN" altLang="en-CN">
                <a:solidFill>
                  <a:srgbClr val="00B0F0"/>
                </a:solidFill>
              </a:rPr>
              <a:t>Begin writing edge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R</a:t>
            </a:r>
            <a:r>
              <a:rPr lang="en-US" altLang="en-CN" sz="4000" baseline="-25000"/>
              <a:t>1</a:t>
            </a:r>
            <a:r>
              <a:rPr lang="en-US" altLang="en-CN"/>
              <a:t> chooses to write start of edge;</a:t>
            </a:r>
          </a:p>
          <a:p>
            <a:pPr>
              <a:buFontTx/>
              <a:buNone/>
            </a:pPr>
            <a:r>
              <a:rPr lang="en-US" altLang="en-CN"/>
              <a:t>	sets distance to 0;</a:t>
            </a:r>
          </a:p>
          <a:p>
            <a:pPr>
              <a:buFontTx/>
              <a:buNone/>
            </a:pPr>
            <a:endParaRPr lang="en-US" altLang="en-CN"/>
          </a:p>
        </p:txBody>
      </p:sp>
      <p:sp>
        <p:nvSpPr>
          <p:cNvPr id="248834" name="Title 1">
            <a:extLst>
              <a:ext uri="{FF2B5EF4-FFF2-40B4-BE49-F238E27FC236}">
                <a16:creationId xmlns:a16="http://schemas.microsoft.com/office/drawing/2014/main" id="{A5D3D0FA-749C-BB4E-BCD1-B64D325C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FF36C3D2-3CEB-A947-B6DD-24CEA4B3D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53736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E7C3ACE-55F2-F54B-A959-6ACFBF2B5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53736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B4E587A-A310-BF48-95E4-F2808A0AB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53736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7BE05073-C2C7-B54F-912B-DC632F99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DB25CA39-D014-5C4D-839A-768739E3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EDFA911D-1DB7-3F47-9327-2F54722E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3</a:t>
            </a:r>
          </a:p>
        </p:txBody>
      </p:sp>
      <p:grpSp>
        <p:nvGrpSpPr>
          <p:cNvPr id="248841" name="Group 10">
            <a:extLst>
              <a:ext uri="{FF2B5EF4-FFF2-40B4-BE49-F238E27FC236}">
                <a16:creationId xmlns:a16="http://schemas.microsoft.com/office/drawing/2014/main" id="{C240BAA5-A4C9-FE4F-919A-8474FF243BB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19600"/>
            <a:ext cx="2895600" cy="533400"/>
            <a:chOff x="432" y="1392"/>
            <a:chExt cx="1824" cy="336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8478B95-6088-4C47-A2A9-CE26333BC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packet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219E826D-925E-8640-91C4-30193D1B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659D91F7-5165-3E43-996D-066AF7AA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endParaRPr kumimoji="0" lang="en-CN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878BC4A-3A8C-FF4D-923C-7BEAF6DB9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Content Placeholder 2">
            <a:extLst>
              <a:ext uri="{FF2B5EF4-FFF2-40B4-BE49-F238E27FC236}">
                <a16:creationId xmlns:a16="http://schemas.microsoft.com/office/drawing/2014/main" id="{FF9C48FF-0C0A-A743-B451-33A357FAF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CN" altLang="en-CN">
                <a:solidFill>
                  <a:srgbClr val="00B0F0"/>
                </a:solidFill>
              </a:rPr>
              <a:t>Finish writing edge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R</a:t>
            </a:r>
            <a:r>
              <a:rPr lang="en-US" altLang="en-CN" sz="4000" baseline="-25000"/>
              <a:t>2</a:t>
            </a:r>
            <a:r>
              <a:rPr lang="en-US" altLang="en-CN"/>
              <a:t> chooses not to overwrite edge;</a:t>
            </a:r>
          </a:p>
          <a:p>
            <a:pPr>
              <a:buFontTx/>
              <a:buNone/>
            </a:pPr>
            <a:r>
              <a:rPr lang="en-US" altLang="en-CN"/>
              <a:t>	distance is 0: write end of edge, increment distance to 1;</a:t>
            </a:r>
          </a:p>
          <a:p>
            <a:pPr>
              <a:buFontTx/>
              <a:buNone/>
            </a:pPr>
            <a:endParaRPr lang="en-US" altLang="en-CN"/>
          </a:p>
          <a:p>
            <a:pPr>
              <a:buFontTx/>
              <a:buNone/>
            </a:pPr>
            <a:endParaRPr lang="en-US" altLang="en-CN"/>
          </a:p>
        </p:txBody>
      </p:sp>
      <p:sp>
        <p:nvSpPr>
          <p:cNvPr id="249858" name="Title 1">
            <a:extLst>
              <a:ext uri="{FF2B5EF4-FFF2-40B4-BE49-F238E27FC236}">
                <a16:creationId xmlns:a16="http://schemas.microsoft.com/office/drawing/2014/main" id="{CA22AC87-596B-6A42-8D40-085F7B490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grpSp>
        <p:nvGrpSpPr>
          <p:cNvPr id="249859" name="Group 3">
            <a:extLst>
              <a:ext uri="{FF2B5EF4-FFF2-40B4-BE49-F238E27FC236}">
                <a16:creationId xmlns:a16="http://schemas.microsoft.com/office/drawing/2014/main" id="{AE286B4C-4C40-BD48-AC56-EA8CF234754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419600"/>
            <a:ext cx="2895600" cy="533400"/>
            <a:chOff x="432" y="1392"/>
            <a:chExt cx="1824" cy="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4D2B83-098F-E548-8C47-025A5652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packet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F7EE97-C78D-BF40-B977-918D9716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D795ED-96B5-DD46-8CF0-959DE0D38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B26038-DBEC-9749-8388-4CAA3961C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8F5AEBA5-BC30-EA42-BA37-E0119A557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53736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B823DBB-1755-8040-91F7-C37156E86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53736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9C24A4D-4FC0-1F4E-A808-716D34BD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53736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AE9946-0972-CE42-91EC-3F1FD462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AE5709-F48C-914B-8E75-AC7E42DE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0E8DDA-35AF-4F43-9C78-40BC82E7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046772-9EEC-1B45-B28B-814087E34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l" eaLnBrk="1" hangingPunct="1"/>
            <a:r>
              <a:rPr lang="en-US" altLang="zh-CN" sz="5400" dirty="0"/>
              <a:t>Attack Detected!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Content Placeholder 2">
            <a:extLst>
              <a:ext uri="{FF2B5EF4-FFF2-40B4-BE49-F238E27FC236}">
                <a16:creationId xmlns:a16="http://schemas.microsoft.com/office/drawing/2014/main" id="{1BDA2BBF-0434-BB47-A31B-52C851AF5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CN" altLang="en-CN">
                <a:solidFill>
                  <a:srgbClr val="00B0F0"/>
                </a:solidFill>
              </a:rPr>
              <a:t>Increment distance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R</a:t>
            </a:r>
            <a:r>
              <a:rPr lang="en-US" altLang="en-CN" sz="4000" baseline="-25000"/>
              <a:t>3</a:t>
            </a:r>
            <a:r>
              <a:rPr lang="en-US" altLang="en-CN"/>
              <a:t> chooses not to overwrite edge;</a:t>
            </a:r>
          </a:p>
          <a:p>
            <a:pPr>
              <a:buFontTx/>
              <a:buNone/>
            </a:pPr>
            <a:r>
              <a:rPr lang="en-US" altLang="en-CN"/>
              <a:t>	distance&gt;0: increment distance to 2;</a:t>
            </a:r>
          </a:p>
          <a:p>
            <a:pPr>
              <a:buFontTx/>
              <a:buNone/>
            </a:pPr>
            <a:endParaRPr lang="en-US" altLang="en-CN"/>
          </a:p>
          <a:p>
            <a:pPr>
              <a:buFontTx/>
              <a:buNone/>
            </a:pPr>
            <a:endParaRPr lang="en-US" altLang="en-CN"/>
          </a:p>
        </p:txBody>
      </p:sp>
      <p:sp>
        <p:nvSpPr>
          <p:cNvPr id="250882" name="Title 1">
            <a:extLst>
              <a:ext uri="{FF2B5EF4-FFF2-40B4-BE49-F238E27FC236}">
                <a16:creationId xmlns:a16="http://schemas.microsoft.com/office/drawing/2014/main" id="{AE9FC9C2-7707-B649-BD30-A3ACB4C80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grpSp>
        <p:nvGrpSpPr>
          <p:cNvPr id="250883" name="Group 3">
            <a:extLst>
              <a:ext uri="{FF2B5EF4-FFF2-40B4-BE49-F238E27FC236}">
                <a16:creationId xmlns:a16="http://schemas.microsoft.com/office/drawing/2014/main" id="{958150BD-915C-184E-B60A-FA32878E7B5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419600"/>
            <a:ext cx="2895600" cy="533400"/>
            <a:chOff x="432" y="1392"/>
            <a:chExt cx="1824" cy="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7D5908-5D92-5747-BAAD-216D260AE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packet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658D0B-ECDF-1845-963E-9545698E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666E03-0AF5-0044-AB74-2ACBFBE0F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81A417-BA1C-9B4E-BF53-6F3C3622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DCF7AC0E-5490-4A4F-9538-F247FAF69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53736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E67D223B-3455-6149-9538-79A647108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53736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EB259E4-A5E1-494F-B3EE-D6D2B9CFC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53736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892230-4E09-2A45-9EA8-B0A07593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64059-CCF0-2D47-8DC4-A65889F7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8672BA-3A93-534C-86B4-6EED13BC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Content Placeholder 2">
            <a:extLst>
              <a:ext uri="{FF2B5EF4-FFF2-40B4-BE49-F238E27FC236}">
                <a16:creationId xmlns:a16="http://schemas.microsoft.com/office/drawing/2014/main" id="{AA579F87-9DBE-DF4E-ABA3-89E7208D5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/>
          <a:lstStyle/>
          <a:p>
            <a:r>
              <a:rPr lang="en-CN" altLang="en-CN">
                <a:solidFill>
                  <a:srgbClr val="00B0F0"/>
                </a:solidFill>
              </a:rPr>
              <a:t>Increment distance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R</a:t>
            </a:r>
            <a:r>
              <a:rPr lang="en-US" altLang="en-CN" sz="4000" baseline="-25000"/>
              <a:t>3</a:t>
            </a:r>
            <a:r>
              <a:rPr lang="en-US" altLang="en-CN"/>
              <a:t> chooses not to overwrite edge;</a:t>
            </a:r>
          </a:p>
          <a:p>
            <a:pPr>
              <a:buFontTx/>
              <a:buNone/>
            </a:pPr>
            <a:r>
              <a:rPr lang="en-US" altLang="en-CN"/>
              <a:t>	distance&gt;0: increment distance to 2;</a:t>
            </a:r>
          </a:p>
          <a:p>
            <a:pPr>
              <a:buFontTx/>
              <a:buNone/>
            </a:pPr>
            <a:endParaRPr lang="en-US" altLang="en-CN"/>
          </a:p>
          <a:p>
            <a:pPr>
              <a:buFontTx/>
              <a:buNone/>
            </a:pPr>
            <a:endParaRPr lang="en-US" altLang="en-CN"/>
          </a:p>
        </p:txBody>
      </p:sp>
      <p:sp>
        <p:nvSpPr>
          <p:cNvPr id="251906" name="Title 1">
            <a:extLst>
              <a:ext uri="{FF2B5EF4-FFF2-40B4-BE49-F238E27FC236}">
                <a16:creationId xmlns:a16="http://schemas.microsoft.com/office/drawing/2014/main" id="{E0A21A04-D6F9-384C-94E0-F08C51DE6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 dirty="0">
                <a:solidFill>
                  <a:schemeClr val="tx1"/>
                </a:solidFill>
              </a:rPr>
              <a:t>IP Traceback</a:t>
            </a:r>
          </a:p>
        </p:txBody>
      </p:sp>
      <p:grpSp>
        <p:nvGrpSpPr>
          <p:cNvPr id="251907" name="Group 3">
            <a:extLst>
              <a:ext uri="{FF2B5EF4-FFF2-40B4-BE49-F238E27FC236}">
                <a16:creationId xmlns:a16="http://schemas.microsoft.com/office/drawing/2014/main" id="{66055DA4-9A47-5B41-9CB5-809838C967B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419600"/>
            <a:ext cx="2895600" cy="533400"/>
            <a:chOff x="432" y="1392"/>
            <a:chExt cx="1824" cy="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C005B3-EF2C-D940-BB52-35E085E9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packet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5D1D7A-B945-3042-B823-F1658AED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BACC7-9A16-4049-82F4-8D852226A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en-CN" sz="3200" b="0" i="0" u="none" strike="noStrike" kern="1200" cap="none" spc="0" normalizeH="0" baseline="-2500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8181FF-D84E-FC4B-97A3-886AD96A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r>
                <a:rPr kumimoji="0" lang="en-US" altLang="en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Verdana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4B3E7670-C5E1-D145-8187-8152FACCC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53736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E1D0EF8-CBD4-7D4E-AA6E-7065D8839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53736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D672677-64CD-9242-AA71-80149D054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53736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88B2FE-5C6C-804B-8FD6-5792AF1A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2D1F28-ED27-4D4D-870C-D4842115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1CFC04-2721-1D4B-94E4-7A480E4D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altLang="en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en-CN" sz="3200" b="0" i="0" u="none" strike="noStrike" kern="1200" cap="none" spc="0" normalizeH="0" baseline="-2500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C43EEF-903E-1D4C-A2C1-8D850B5985F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t>What if traceback fields are tampered with…</a:t>
            </a:r>
            <a:endParaRPr kumimoji="0" lang="en-CN" sz="32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0CF-7DC3-2045-AC80-D1E347D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ICMP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544B-2C74-D640-915B-E357612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rgbClr val="00B0F0"/>
                </a:solidFill>
              </a:rPr>
              <a:t>iTrace</a:t>
            </a:r>
          </a:p>
          <a:p>
            <a:r>
              <a:rPr lang="en-US" dirty="0"/>
              <a:t>E</a:t>
            </a:r>
            <a:r>
              <a:rPr lang="en-CN" dirty="0"/>
              <a:t>ach router samples one of packets it is forwarding and copies the contents and adjacent routers’ info into an ICMP traceback message</a:t>
            </a:r>
          </a:p>
          <a:p>
            <a:r>
              <a:rPr lang="en-CN" dirty="0"/>
              <a:t>Router uses HMAC and X.509 digital certificate for authenticating traceback messages</a:t>
            </a:r>
          </a:p>
          <a:p>
            <a:r>
              <a:rPr lang="en-CN" dirty="0"/>
              <a:t>Router sends ICMP traceback messages to the destination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5624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0CF-7DC3-2045-AC80-D1E347D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ICMP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544B-2C74-D640-915B-E357612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rgbClr val="00B0F0"/>
                </a:solidFill>
              </a:rPr>
              <a:t>iTrace</a:t>
            </a:r>
          </a:p>
          <a:p>
            <a:r>
              <a:rPr lang="en-US" dirty="0"/>
              <a:t>E</a:t>
            </a:r>
            <a:r>
              <a:rPr lang="en-CN" dirty="0"/>
              <a:t>ach router samples one of packets it is forwarding and copies the contents and adjacent routers’ info into an ICMP traceback message</a:t>
            </a:r>
          </a:p>
          <a:p>
            <a:r>
              <a:rPr lang="en-CN" dirty="0"/>
              <a:t>Router uses HMAC and X.509 digital certificate for authenticating traceback messages</a:t>
            </a:r>
          </a:p>
          <a:p>
            <a:r>
              <a:rPr lang="en-CN" dirty="0"/>
              <a:t>Router sends ICMP traceback messages to the destination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166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0CF-7DC3-2045-AC80-D1E347D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ICMP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544B-2C74-D640-915B-E357612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rgbClr val="00B0F0"/>
                </a:solidFill>
              </a:rPr>
              <a:t>iTrace</a:t>
            </a:r>
          </a:p>
          <a:p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CN" dirty="0">
                <a:solidFill>
                  <a:srgbClr val="FFC000"/>
                </a:solidFill>
              </a:rPr>
              <a:t>equire all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the routers transmitting attack traffic be enabled with </a:t>
            </a:r>
            <a:r>
              <a:rPr lang="en-US" altLang="zh-CN" dirty="0" err="1">
                <a:solidFill>
                  <a:srgbClr val="FFC000"/>
                </a:solidFill>
              </a:rPr>
              <a:t>iTrace</a:t>
            </a:r>
            <a:r>
              <a:rPr lang="en-US" altLang="zh-CN" dirty="0">
                <a:solidFill>
                  <a:srgbClr val="FFC000"/>
                </a:solidFill>
              </a:rPr>
              <a:t> to construct an entire attack path</a:t>
            </a:r>
            <a:endParaRPr lang="en-CN" altLang="zh-CN" dirty="0">
              <a:solidFill>
                <a:srgbClr val="FFC000"/>
              </a:solidFill>
            </a:endParaRPr>
          </a:p>
          <a:p>
            <a:r>
              <a:rPr lang="en-CN" altLang="zh-CN" dirty="0">
                <a:solidFill>
                  <a:srgbClr val="FFC000"/>
                </a:solidFill>
              </a:rPr>
              <a:t>yet ICMP packets are usually filtered… because of ICMP Ping Flood Attack…</a:t>
            </a:r>
          </a:p>
        </p:txBody>
      </p:sp>
    </p:spTree>
    <p:extLst>
      <p:ext uri="{BB962C8B-B14F-4D97-AF65-F5344CB8AC3E}">
        <p14:creationId xmlns:p14="http://schemas.microsoft.com/office/powerpoint/2010/main" val="215737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0CF-7DC3-2045-AC80-D1E347D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ICMP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544B-2C74-D640-915B-E357612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solidFill>
                  <a:srgbClr val="00B0F0"/>
                </a:solidFill>
              </a:rPr>
              <a:t>iTrace</a:t>
            </a:r>
          </a:p>
          <a:p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CN" dirty="0">
                <a:solidFill>
                  <a:srgbClr val="FFC000"/>
                </a:solidFill>
              </a:rPr>
              <a:t>equire all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the routers transmitting attack traffic be enabled with </a:t>
            </a:r>
            <a:r>
              <a:rPr lang="en-US" altLang="zh-CN" dirty="0" err="1">
                <a:solidFill>
                  <a:srgbClr val="FFC000"/>
                </a:solidFill>
              </a:rPr>
              <a:t>iTrace</a:t>
            </a:r>
            <a:r>
              <a:rPr lang="en-US" altLang="zh-CN" dirty="0">
                <a:solidFill>
                  <a:srgbClr val="FFC000"/>
                </a:solidFill>
              </a:rPr>
              <a:t> to construct an entire attack path</a:t>
            </a:r>
            <a:endParaRPr lang="en-CN" altLang="zh-CN" dirty="0">
              <a:solidFill>
                <a:srgbClr val="FFC000"/>
              </a:solidFill>
            </a:endParaRPr>
          </a:p>
          <a:p>
            <a:r>
              <a:rPr lang="en-CN" altLang="zh-CN" dirty="0">
                <a:solidFill>
                  <a:srgbClr val="FFC000"/>
                </a:solidFill>
              </a:rPr>
              <a:t>yet ICMP packets are usually filtered… because of ICMP Ping Flood Attack…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yet not all packets are sampled on every hop</a:t>
            </a:r>
            <a:r>
              <a:rPr lang="en-CN" altLang="zh-CN" dirty="0">
                <a:solidFill>
                  <a:srgbClr val="FFC000"/>
                </a:solidFill>
              </a:rPr>
              <a:t> 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4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Title 1">
            <a:extLst>
              <a:ext uri="{FF2B5EF4-FFF2-40B4-BE49-F238E27FC236}">
                <a16:creationId xmlns:a16="http://schemas.microsoft.com/office/drawing/2014/main" id="{6247D9FA-7784-9B43-BD28-2E759673F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>
                <a:solidFill>
                  <a:srgbClr val="00B0F0"/>
                </a:solidFill>
              </a:rPr>
              <a:t>Path Validation</a:t>
            </a:r>
          </a:p>
        </p:txBody>
      </p:sp>
      <p:sp>
        <p:nvSpPr>
          <p:cNvPr id="252930" name="Content Placeholder 2">
            <a:extLst>
              <a:ext uri="{FF2B5EF4-FFF2-40B4-BE49-F238E27FC236}">
                <a16:creationId xmlns:a16="http://schemas.microsoft.com/office/drawing/2014/main" id="{BB507DEB-A91F-E54D-8A3C-3D90C611A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PoC: Proof of Consent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certify the provider’s consent to carry traffic along the path</a:t>
            </a:r>
          </a:p>
          <a:p>
            <a:r>
              <a:rPr lang="en-US" altLang="zh-CN">
                <a:solidFill>
                  <a:srgbClr val="00B0F0"/>
                </a:solidFill>
              </a:rPr>
              <a:t>PoP: Proof of Provenance</a:t>
            </a:r>
            <a:endParaRPr lang="en-CN" altLang="en-CN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allow upstream nodes to prove to downstream nodes that they carried the packet</a:t>
            </a:r>
            <a:endParaRPr lang="en-US" altLang="zh-CN"/>
          </a:p>
          <a:p>
            <a:endParaRPr lang="en-CN" altLang="en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itle 1">
            <a:extLst>
              <a:ext uri="{FF2B5EF4-FFF2-40B4-BE49-F238E27FC236}">
                <a16:creationId xmlns:a16="http://schemas.microsoft.com/office/drawing/2014/main" id="{7E0DEB9F-0292-734D-81FE-E56DE556F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>
                <a:solidFill>
                  <a:schemeClr val="tx1"/>
                </a:solidFill>
              </a:rPr>
              <a:t>Path Validation</a:t>
            </a:r>
          </a:p>
        </p:txBody>
      </p:sp>
      <p:pic>
        <p:nvPicPr>
          <p:cNvPr id="253954" name="Picture 2">
            <a:extLst>
              <a:ext uri="{FF2B5EF4-FFF2-40B4-BE49-F238E27FC236}">
                <a16:creationId xmlns:a16="http://schemas.microsoft.com/office/drawing/2014/main" id="{D6BBBE54-A41C-2C4E-A362-751656FF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138"/>
            <a:ext cx="5992813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itle 1">
            <a:extLst>
              <a:ext uri="{FF2B5EF4-FFF2-40B4-BE49-F238E27FC236}">
                <a16:creationId xmlns:a16="http://schemas.microsoft.com/office/drawing/2014/main" id="{B5CF25F0-DDD4-B640-92D3-E94046D0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en-CN">
                <a:solidFill>
                  <a:schemeClr val="tx1"/>
                </a:solidFill>
              </a:rPr>
              <a:t>Path Validation</a:t>
            </a:r>
          </a:p>
        </p:txBody>
      </p:sp>
      <p:pic>
        <p:nvPicPr>
          <p:cNvPr id="254978" name="Picture 2">
            <a:extLst>
              <a:ext uri="{FF2B5EF4-FFF2-40B4-BE49-F238E27FC236}">
                <a16:creationId xmlns:a16="http://schemas.microsoft.com/office/drawing/2014/main" id="{6243ED94-6179-0942-9F54-326E198E3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138"/>
            <a:ext cx="5992813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79" name="Picture 2">
            <a:extLst>
              <a:ext uri="{FF2B5EF4-FFF2-40B4-BE49-F238E27FC236}">
                <a16:creationId xmlns:a16="http://schemas.microsoft.com/office/drawing/2014/main" id="{36A23644-CF67-EB4C-A5BE-47FACEE0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4090988"/>
            <a:ext cx="7004050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0" name="TextBox 5">
            <a:extLst>
              <a:ext uri="{FF2B5EF4-FFF2-40B4-BE49-F238E27FC236}">
                <a16:creationId xmlns:a16="http://schemas.microsoft.com/office/drawing/2014/main" id="{924FF9B2-DD91-1C49-8716-6397731D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3736975"/>
            <a:ext cx="6161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https://cs.nyu.edu/~mwalfish/papers/icing-conext11.pdf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9550C3-D955-1846-AFE8-22ECFDD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B0F0"/>
                </a:solidFill>
              </a:rPr>
              <a:t>should every packet be always marked?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how frequent is attack?</a:t>
            </a:r>
          </a:p>
        </p:txBody>
      </p:sp>
    </p:spTree>
    <p:extLst>
      <p:ext uri="{BB962C8B-B14F-4D97-AF65-F5344CB8AC3E}">
        <p14:creationId xmlns:p14="http://schemas.microsoft.com/office/powerpoint/2010/main" val="47728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046772-9EEC-1B45-B28B-814087E34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l" eaLnBrk="1" hangingPunct="1"/>
            <a:r>
              <a:rPr lang="en-US" altLang="zh-CN" sz="5400" dirty="0"/>
              <a:t>Attack From Where?</a:t>
            </a:r>
          </a:p>
        </p:txBody>
      </p:sp>
    </p:spTree>
    <p:extLst>
      <p:ext uri="{BB962C8B-B14F-4D97-AF65-F5344CB8AC3E}">
        <p14:creationId xmlns:p14="http://schemas.microsoft.com/office/powerpoint/2010/main" val="21393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9550C3-D955-1846-AFE8-22ECFDD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B0F0"/>
                </a:solidFill>
              </a:rPr>
              <a:t>should some packet be always sampled?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how frequent is attack?</a:t>
            </a:r>
          </a:p>
        </p:txBody>
      </p:sp>
    </p:spTree>
    <p:extLst>
      <p:ext uri="{BB962C8B-B14F-4D97-AF65-F5344CB8AC3E}">
        <p14:creationId xmlns:p14="http://schemas.microsoft.com/office/powerpoint/2010/main" val="370033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9550C3-D955-1846-AFE8-22ECFDD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only when needed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Let Transit Routers Help!</a:t>
            </a:r>
          </a:p>
        </p:txBody>
      </p:sp>
    </p:spTree>
    <p:extLst>
      <p:ext uri="{BB962C8B-B14F-4D97-AF65-F5344CB8AC3E}">
        <p14:creationId xmlns:p14="http://schemas.microsoft.com/office/powerpoint/2010/main" val="4148326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2E9F-A34C-9346-AB1D-39743FCE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Link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60A6-E20B-5245-B991-4EC908F2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raceback from the</a:t>
            </a:r>
            <a:r>
              <a:rPr lang="zh-CN" altLang="en-US" dirty="0"/>
              <a:t> </a:t>
            </a:r>
            <a:r>
              <a:rPr lang="en-US" altLang="zh-CN" dirty="0"/>
              <a:t>router closest to the victim</a:t>
            </a:r>
          </a:p>
          <a:p>
            <a:r>
              <a:rPr lang="en-US" dirty="0"/>
              <a:t>D</a:t>
            </a:r>
            <a:r>
              <a:rPr lang="en-CN" dirty="0"/>
              <a:t>etermine the upstream link that is used to carry out the attack traffic</a:t>
            </a:r>
          </a:p>
          <a:p>
            <a:r>
              <a:rPr lang="en-US" dirty="0"/>
              <a:t>R</a:t>
            </a:r>
            <a:r>
              <a:rPr lang="en-CN" dirty="0"/>
              <a:t>ecursively apply the previous technique until the attack source is reached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C76CC-DDAC-7F44-A1C7-1E54B114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8988"/>
            <a:ext cx="914400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CN" sz="2000" dirty="0">
              <a:latin typeface="Arial" panose="020B060402020202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en-CN" sz="2000" dirty="0">
              <a:latin typeface="Arial" panose="020B060402020202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CN" sz="2000" dirty="0">
                <a:latin typeface="Arial" panose="020B0604020202020204" pitchFamily="34" charset="0"/>
                <a:hlinkClick r:id="rId3"/>
              </a:rPr>
              <a:t>https://books.google.ca/books?id=cxdNEAAAQBAJ</a:t>
            </a:r>
            <a:r>
              <a:rPr lang="en-US" altLang="en-CN" sz="2000" dirty="0"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14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2E9F-A34C-9346-AB1D-39743FCE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Link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60A6-E20B-5245-B991-4EC908F2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raceback from the</a:t>
            </a:r>
            <a:r>
              <a:rPr lang="zh-CN" altLang="en-US" dirty="0"/>
              <a:t> </a:t>
            </a:r>
            <a:r>
              <a:rPr lang="en-US" altLang="zh-CN" dirty="0"/>
              <a:t>router closest to the victim</a:t>
            </a:r>
          </a:p>
          <a:p>
            <a:r>
              <a:rPr lang="en-US" dirty="0"/>
              <a:t>D</a:t>
            </a:r>
            <a:r>
              <a:rPr lang="en-CN" dirty="0"/>
              <a:t>etermine the upstream link that is used to carry out the attack traffic</a:t>
            </a:r>
          </a:p>
          <a:p>
            <a:r>
              <a:rPr lang="en-US" dirty="0"/>
              <a:t>R</a:t>
            </a:r>
            <a:r>
              <a:rPr lang="en-CN" dirty="0"/>
              <a:t>ecursively apply the previous technique until the attack source is reached</a:t>
            </a:r>
          </a:p>
          <a:p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CN" dirty="0">
                <a:solidFill>
                  <a:srgbClr val="00B0F0"/>
                </a:solidFill>
              </a:rPr>
              <a:t>as to take effect while the attack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55018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2E9F-A34C-9346-AB1D-39743FCE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Link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60A6-E20B-5245-B991-4EC908F2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raceback from the</a:t>
            </a:r>
            <a:r>
              <a:rPr lang="zh-CN" altLang="en-US" dirty="0"/>
              <a:t> </a:t>
            </a:r>
            <a:r>
              <a:rPr lang="en-US" altLang="zh-CN" dirty="0"/>
              <a:t>router closest to the victim</a:t>
            </a:r>
          </a:p>
          <a:p>
            <a:r>
              <a:rPr lang="en-US" dirty="0"/>
              <a:t>D</a:t>
            </a:r>
            <a:r>
              <a:rPr lang="en-CN" dirty="0"/>
              <a:t>etermine the upstream link that is used to carry out the attack traffic</a:t>
            </a:r>
          </a:p>
          <a:p>
            <a:r>
              <a:rPr lang="en-US" dirty="0"/>
              <a:t>R</a:t>
            </a:r>
            <a:r>
              <a:rPr lang="en-CN" dirty="0"/>
              <a:t>ecursively apply the previous technique until the attack source is reached</a:t>
            </a:r>
          </a:p>
          <a:p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CN" dirty="0">
                <a:solidFill>
                  <a:srgbClr val="00B0F0"/>
                </a:solidFill>
              </a:rPr>
              <a:t>nput Debugging</a:t>
            </a:r>
          </a:p>
          <a:p>
            <a:r>
              <a:rPr lang="en-CN" dirty="0">
                <a:solidFill>
                  <a:srgbClr val="00B0F0"/>
                </a:solidFill>
              </a:rPr>
              <a:t>Controlled Flooding</a:t>
            </a:r>
          </a:p>
        </p:txBody>
      </p:sp>
    </p:spTree>
    <p:extLst>
      <p:ext uri="{BB962C8B-B14F-4D97-AF65-F5344CB8AC3E}">
        <p14:creationId xmlns:p14="http://schemas.microsoft.com/office/powerpoint/2010/main" val="2236989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227C-B6DB-4841-A792-03C68DD2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Input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5E28-0028-914A-AE8C-1C3C138A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ind attack signature, the common feature contained in all attack packets</a:t>
            </a:r>
          </a:p>
          <a:p>
            <a:r>
              <a:rPr lang="en-US" dirty="0"/>
              <a:t>C</a:t>
            </a:r>
            <a:r>
              <a:rPr lang="en-CN" dirty="0"/>
              <a:t>ommunicate the attack signature to the upstream router, which then filters attack packets and determines the port of entry</a:t>
            </a:r>
          </a:p>
          <a:p>
            <a:r>
              <a:rPr lang="en-US" dirty="0"/>
              <a:t>R</a:t>
            </a:r>
            <a:r>
              <a:rPr lang="en-CN" dirty="0"/>
              <a:t>ecursively apply the previous technique on the upstream routers until reaching the attack source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3505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227C-B6DB-4841-A792-03C68DD2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Input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5E28-0028-914A-AE8C-1C3C138A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ind attack signature, the common feature contained in all attack packets</a:t>
            </a:r>
          </a:p>
          <a:p>
            <a:r>
              <a:rPr lang="en-US" dirty="0"/>
              <a:t>C</a:t>
            </a:r>
            <a:r>
              <a:rPr lang="en-CN" dirty="0"/>
              <a:t>ommunicate the attack signature to the upstream router, which then filters attack packets and determines the port of entry</a:t>
            </a:r>
          </a:p>
          <a:p>
            <a:r>
              <a:rPr lang="en-US" dirty="0">
                <a:solidFill>
                  <a:srgbClr val="FFC000"/>
                </a:solidFill>
              </a:rPr>
              <a:t>A considerable management overhead at the ISP level to communicate and coordinate the traceback</a:t>
            </a:r>
            <a:endParaRPr lang="en-CN" dirty="0">
              <a:solidFill>
                <a:srgbClr val="FFC000"/>
              </a:solidFill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36851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3D2A-4B52-5B48-B7AD-9FE35B0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Controlled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BCC3-FA85-C645-990C-A23D1C28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CN" dirty="0"/>
              <a:t>eed collaborative hosts</a:t>
            </a:r>
          </a:p>
          <a:p>
            <a:r>
              <a:rPr lang="en-US" dirty="0"/>
              <a:t>F</a:t>
            </a:r>
            <a:r>
              <a:rPr lang="en-CN" dirty="0"/>
              <a:t>orce the hosts to flood the links to upstream routers</a:t>
            </a:r>
          </a:p>
          <a:p>
            <a:r>
              <a:rPr lang="en-CN" dirty="0"/>
              <a:t>Since buffer on victim is shared by all incoming links, flooding the link carrying out attack leads to drops of attack packets</a:t>
            </a:r>
          </a:p>
          <a:p>
            <a:r>
              <a:rPr lang="en-US" dirty="0"/>
              <a:t>Recursively apply the previous technique on the upstream routers until reaching the attack source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1766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3D2A-4B52-5B48-B7AD-9FE35B0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Controlled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BCC3-FA85-C645-990C-A23D1C28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CN" dirty="0"/>
              <a:t>eed collaborative hosts</a:t>
            </a:r>
          </a:p>
          <a:p>
            <a:r>
              <a:rPr lang="en-US" dirty="0"/>
              <a:t>F</a:t>
            </a:r>
            <a:r>
              <a:rPr lang="en-CN" dirty="0"/>
              <a:t>orce the hosts to flood the links to upstream routers</a:t>
            </a:r>
          </a:p>
          <a:p>
            <a:r>
              <a:rPr lang="en-CN" dirty="0"/>
              <a:t>Since buffer on victim is shared by all incoming links, flooding the link carrying out attack leads to drops of attack packets</a:t>
            </a:r>
          </a:p>
          <a:p>
            <a:r>
              <a:rPr lang="en-US" dirty="0">
                <a:solidFill>
                  <a:srgbClr val="FFC000"/>
                </a:solidFill>
              </a:rPr>
              <a:t>Require an accurate topology map  High overhead given multiple attacking sources (e.g., DDoS)</a:t>
            </a:r>
          </a:p>
        </p:txBody>
      </p:sp>
    </p:spTree>
    <p:extLst>
      <p:ext uri="{BB962C8B-B14F-4D97-AF65-F5344CB8AC3E}">
        <p14:creationId xmlns:p14="http://schemas.microsoft.com/office/powerpoint/2010/main" val="408267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9550C3-D955-1846-AFE8-22ECFDD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B0F0"/>
                </a:solidFill>
              </a:rPr>
              <a:t>link testing requires ongoing attack…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rgbClr val="000000"/>
                </a:solidFill>
              </a:rPr>
              <a:t>post-attack traceback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22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046772-9EEC-1B45-B28B-814087E34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l" eaLnBrk="1" hangingPunct="1"/>
            <a:r>
              <a:rPr lang="en-US" altLang="zh-CN" sz="5400" dirty="0"/>
              <a:t>Attack From Where?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C6322-5492-C44A-8CEE-20BC2B23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B0F0"/>
                </a:solidFill>
              </a:rPr>
              <a:t>does source IP address say it all?</a:t>
            </a:r>
          </a:p>
        </p:txBody>
      </p:sp>
    </p:spTree>
    <p:extLst>
      <p:ext uri="{BB962C8B-B14F-4D97-AF65-F5344CB8AC3E}">
        <p14:creationId xmlns:p14="http://schemas.microsoft.com/office/powerpoint/2010/main" val="1271145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9550C3-D955-1846-AFE8-22ECFDD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B0F0"/>
                </a:solidFill>
              </a:rPr>
              <a:t>l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og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packets on routers to support query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Let Transit Routers Help!</a:t>
            </a:r>
          </a:p>
        </p:txBody>
      </p:sp>
    </p:spTree>
    <p:extLst>
      <p:ext uri="{BB962C8B-B14F-4D97-AF65-F5344CB8AC3E}">
        <p14:creationId xmlns:p14="http://schemas.microsoft.com/office/powerpoint/2010/main" val="357030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D799-4CB7-974E-BE5A-C3B01292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Logging-Based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9E60-A02D-3243-8211-C7589327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store packet logs</a:t>
            </a:r>
            <a:endParaRPr lang="en-CN" dirty="0"/>
          </a:p>
          <a:p>
            <a:r>
              <a:rPr lang="en-US" dirty="0"/>
              <a:t>Victim queries the closest routers about packet appearance of attack packets</a:t>
            </a:r>
          </a:p>
          <a:p>
            <a:r>
              <a:rPr lang="en-US" dirty="0"/>
              <a:t>The router containing attack packets recursively query upstream routers until reaching the attack source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85331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777BC-8402-F04D-A603-F0E33C91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85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2D799-4CB7-974E-BE5A-C3B01292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79520"/>
            <a:ext cx="6248400" cy="1143000"/>
          </a:xfrm>
        </p:spPr>
        <p:txBody>
          <a:bodyPr/>
          <a:lstStyle/>
          <a:p>
            <a:pPr algn="r"/>
            <a:r>
              <a:rPr lang="en-CN" dirty="0"/>
              <a:t>Logging-Based Traceback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A9915D-8728-0643-A2AD-EFA501CE02DA}"/>
              </a:ext>
            </a:extLst>
          </p:cNvPr>
          <p:cNvSpPr txBox="1">
            <a:spLocks/>
          </p:cNvSpPr>
          <p:nvPr/>
        </p:nvSpPr>
        <p:spPr bwMode="auto">
          <a:xfrm rot="18772804">
            <a:off x="3383748" y="5328697"/>
            <a:ext cx="22860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packet P?</a:t>
            </a:r>
            <a:endParaRPr lang="en-US" kern="0" dirty="0">
              <a:solidFill>
                <a:srgbClr val="00B0F0"/>
              </a:solidFill>
            </a:endParaRPr>
          </a:p>
          <a:p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D7F352-CC66-BD4F-B667-8C89A1A11E44}"/>
              </a:ext>
            </a:extLst>
          </p:cNvPr>
          <p:cNvSpPr txBox="1">
            <a:spLocks/>
          </p:cNvSpPr>
          <p:nvPr/>
        </p:nvSpPr>
        <p:spPr bwMode="auto">
          <a:xfrm rot="2692819" flipV="1">
            <a:off x="1138590" y="5516147"/>
            <a:ext cx="2286000" cy="4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packet P?</a:t>
            </a:r>
            <a:endParaRPr lang="en-US" kern="0" dirty="0">
              <a:solidFill>
                <a:srgbClr val="00B0F0"/>
              </a:solidFill>
            </a:endParaRPr>
          </a:p>
          <a:p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3D374D-B574-064F-B65B-DDBE5A808E90}"/>
              </a:ext>
            </a:extLst>
          </p:cNvPr>
          <p:cNvSpPr txBox="1">
            <a:spLocks/>
          </p:cNvSpPr>
          <p:nvPr/>
        </p:nvSpPr>
        <p:spPr bwMode="auto">
          <a:xfrm rot="18772804">
            <a:off x="2773241" y="4734191"/>
            <a:ext cx="22860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</a:t>
            </a:r>
            <a:endParaRPr lang="en-US" kern="0" dirty="0">
              <a:solidFill>
                <a:srgbClr val="00B0F0"/>
              </a:solidFill>
            </a:endParaRPr>
          </a:p>
          <a:p>
            <a:endParaRPr lang="en-CN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58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777BC-8402-F04D-A603-F0E33C91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85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2D799-4CB7-974E-BE5A-C3B01292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600"/>
            <a:ext cx="9144000" cy="1143000"/>
          </a:xfrm>
        </p:spPr>
        <p:txBody>
          <a:bodyPr/>
          <a:lstStyle/>
          <a:p>
            <a:r>
              <a:rPr lang="en-CN" dirty="0"/>
              <a:t>Logging-Based Traceback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A9915D-8728-0643-A2AD-EFA501CE02DA}"/>
              </a:ext>
            </a:extLst>
          </p:cNvPr>
          <p:cNvSpPr txBox="1">
            <a:spLocks/>
          </p:cNvSpPr>
          <p:nvPr/>
        </p:nvSpPr>
        <p:spPr bwMode="auto">
          <a:xfrm rot="18772804">
            <a:off x="3383748" y="5328697"/>
            <a:ext cx="22860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packet P?</a:t>
            </a:r>
            <a:endParaRPr lang="en-US" kern="0" dirty="0">
              <a:solidFill>
                <a:srgbClr val="00B0F0"/>
              </a:solidFill>
            </a:endParaRPr>
          </a:p>
          <a:p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D7F352-CC66-BD4F-B667-8C89A1A11E44}"/>
              </a:ext>
            </a:extLst>
          </p:cNvPr>
          <p:cNvSpPr txBox="1">
            <a:spLocks/>
          </p:cNvSpPr>
          <p:nvPr/>
        </p:nvSpPr>
        <p:spPr bwMode="auto">
          <a:xfrm rot="2692819" flipV="1">
            <a:off x="1138590" y="5516147"/>
            <a:ext cx="2286000" cy="4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packet P?</a:t>
            </a:r>
            <a:endParaRPr lang="en-US" kern="0" dirty="0">
              <a:solidFill>
                <a:srgbClr val="00B0F0"/>
              </a:solidFill>
            </a:endParaRPr>
          </a:p>
          <a:p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3D374D-B574-064F-B65B-DDBE5A808E90}"/>
              </a:ext>
            </a:extLst>
          </p:cNvPr>
          <p:cNvSpPr txBox="1">
            <a:spLocks/>
          </p:cNvSpPr>
          <p:nvPr/>
        </p:nvSpPr>
        <p:spPr bwMode="auto">
          <a:xfrm rot="18772804">
            <a:off x="2773241" y="4734191"/>
            <a:ext cx="22860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</a:t>
            </a:r>
            <a:endParaRPr lang="en-US" kern="0" dirty="0">
              <a:solidFill>
                <a:srgbClr val="00B0F0"/>
              </a:solidFill>
            </a:endParaRPr>
          </a:p>
          <a:p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E1B109-DB46-8B45-B175-D48C16DBD9A0}"/>
              </a:ext>
            </a:extLst>
          </p:cNvPr>
          <p:cNvSpPr txBox="1">
            <a:spLocks/>
          </p:cNvSpPr>
          <p:nvPr/>
        </p:nvSpPr>
        <p:spPr bwMode="auto">
          <a:xfrm>
            <a:off x="4343400" y="3031319"/>
            <a:ext cx="47244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b="1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packet data to log?</a:t>
            </a:r>
            <a:endParaRPr lang="en-CN" b="1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29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469A-2304-D64C-BBC0-0FF76B5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Logging-Based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896B-454C-284E-AE34-5349E992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CN" dirty="0">
                <a:solidFill>
                  <a:srgbClr val="00B0F0"/>
                </a:solidFill>
              </a:rPr>
              <a:t>aw packets?                                     </a:t>
            </a:r>
            <a:r>
              <a:rPr lang="en-US" dirty="0"/>
              <a:t>h</a:t>
            </a:r>
            <a:r>
              <a:rPr lang="en-CN" dirty="0"/>
              <a:t>igh storage overhead on routers</a:t>
            </a:r>
          </a:p>
          <a:p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CN" dirty="0">
                <a:solidFill>
                  <a:srgbClr val="00B0F0"/>
                </a:solidFill>
              </a:rPr>
              <a:t>ash of invariant content per packet? </a:t>
            </a:r>
            <a:r>
              <a:rPr lang="en-US" dirty="0"/>
              <a:t>s</a:t>
            </a:r>
            <a:r>
              <a:rPr lang="en-CN" dirty="0"/>
              <a:t>till high storage overhead given high traffic rate</a:t>
            </a:r>
          </a:p>
        </p:txBody>
      </p:sp>
    </p:spTree>
    <p:extLst>
      <p:ext uri="{BB962C8B-B14F-4D97-AF65-F5344CB8AC3E}">
        <p14:creationId xmlns:p14="http://schemas.microsoft.com/office/powerpoint/2010/main" val="299129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469A-2304-D64C-BBC0-0FF76B5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Logging-Based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896B-454C-284E-AE34-5349E992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CN" dirty="0">
                <a:solidFill>
                  <a:srgbClr val="00B0F0"/>
                </a:solidFill>
              </a:rPr>
              <a:t>aw packets?                                     </a:t>
            </a:r>
            <a:r>
              <a:rPr lang="en-US" dirty="0"/>
              <a:t>h</a:t>
            </a:r>
            <a:r>
              <a:rPr lang="en-CN" dirty="0"/>
              <a:t>igh storage overhead on routers</a:t>
            </a:r>
          </a:p>
          <a:p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CN" dirty="0">
                <a:solidFill>
                  <a:srgbClr val="00B0F0"/>
                </a:solidFill>
              </a:rPr>
              <a:t>ash of invariant content per packet? </a:t>
            </a:r>
            <a:r>
              <a:rPr lang="en-US" dirty="0"/>
              <a:t>s</a:t>
            </a:r>
            <a:r>
              <a:rPr lang="en-CN" dirty="0"/>
              <a:t>till high storage overhead given high traffic rate</a:t>
            </a:r>
          </a:p>
          <a:p>
            <a:endParaRPr lang="en-CN" dirty="0"/>
          </a:p>
          <a:p>
            <a:endParaRPr lang="en-CN" dirty="0"/>
          </a:p>
          <a:p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CN" dirty="0">
                <a:solidFill>
                  <a:srgbClr val="00B0F0"/>
                </a:solidFill>
              </a:rPr>
              <a:t>ow to efficient memership query?</a:t>
            </a:r>
          </a:p>
        </p:txBody>
      </p:sp>
    </p:spTree>
    <p:extLst>
      <p:ext uri="{BB962C8B-B14F-4D97-AF65-F5344CB8AC3E}">
        <p14:creationId xmlns:p14="http://schemas.microsoft.com/office/powerpoint/2010/main" val="4291255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0999-CA21-4442-9346-24913D69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CN" dirty="0"/>
              <a:t>ffeficent set memership query using multiple hashes per set elements</a:t>
            </a:r>
          </a:p>
          <a:p>
            <a:r>
              <a:rPr lang="en-US" dirty="0"/>
              <a:t>U</a:t>
            </a:r>
            <a:r>
              <a:rPr lang="en-CN" dirty="0"/>
              <a:t>se a bitmap, a bit of which is set of one element is hashed to this position</a:t>
            </a:r>
          </a:p>
        </p:txBody>
      </p:sp>
    </p:spTree>
    <p:extLst>
      <p:ext uri="{BB962C8B-B14F-4D97-AF65-F5344CB8AC3E}">
        <p14:creationId xmlns:p14="http://schemas.microsoft.com/office/powerpoint/2010/main" val="3223153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7BF4-71C5-C04F-A02C-74113F1C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653810"/>
            <a:ext cx="5334000" cy="520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59025A-E947-6244-A858-455247C36D5D}"/>
              </a:ext>
            </a:extLst>
          </p:cNvPr>
          <p:cNvSpPr txBox="1">
            <a:spLocks/>
          </p:cNvSpPr>
          <p:nvPr/>
        </p:nvSpPr>
        <p:spPr bwMode="auto">
          <a:xfrm>
            <a:off x="2599200" y="1066800"/>
            <a:ext cx="56196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zh-CN" alt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Cathy an allowed user?</a:t>
            </a:r>
            <a:endParaRPr lang="en-CN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53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7BF4-71C5-C04F-A02C-74113F1C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653810"/>
            <a:ext cx="5334000" cy="520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59025A-E947-6244-A858-455247C36D5D}"/>
              </a:ext>
            </a:extLst>
          </p:cNvPr>
          <p:cNvSpPr txBox="1">
            <a:spLocks/>
          </p:cNvSpPr>
          <p:nvPr/>
        </p:nvSpPr>
        <p:spPr bwMode="auto">
          <a:xfrm>
            <a:off x="2599200" y="1066800"/>
            <a:ext cx="56196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zh-CN" alt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Jonas an allowed user?</a:t>
            </a:r>
            <a:endParaRPr lang="en-CN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9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7BF4-71C5-C04F-A02C-74113F1C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653810"/>
            <a:ext cx="5334000" cy="520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59025A-E947-6244-A858-455247C36D5D}"/>
              </a:ext>
            </a:extLst>
          </p:cNvPr>
          <p:cNvSpPr txBox="1">
            <a:spLocks/>
          </p:cNvSpPr>
          <p:nvPr/>
        </p:nvSpPr>
        <p:spPr bwMode="auto">
          <a:xfrm>
            <a:off x="2599200" y="1066800"/>
            <a:ext cx="56196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zh-CN" alt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 an allowed user?</a:t>
            </a:r>
            <a:endParaRPr lang="en-CN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046772-9EEC-1B45-B28B-814087E34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l" eaLnBrk="1" hangingPunct="1"/>
            <a:r>
              <a:rPr lang="en-US" altLang="zh-CN" sz="5400" dirty="0"/>
              <a:t>Attack From Where?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C6322-5492-C44A-8CEE-20BC2B23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B0F0"/>
                </a:solidFill>
              </a:rPr>
              <a:t>remember IP spoofing?</a:t>
            </a:r>
          </a:p>
        </p:txBody>
      </p:sp>
    </p:spTree>
    <p:extLst>
      <p:ext uri="{BB962C8B-B14F-4D97-AF65-F5344CB8AC3E}">
        <p14:creationId xmlns:p14="http://schemas.microsoft.com/office/powerpoint/2010/main" val="210562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7BF4-71C5-C04F-A02C-74113F1C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653810"/>
            <a:ext cx="5334000" cy="520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59025A-E947-6244-A858-455247C36D5D}"/>
              </a:ext>
            </a:extLst>
          </p:cNvPr>
          <p:cNvSpPr txBox="1">
            <a:spLocks/>
          </p:cNvSpPr>
          <p:nvPr/>
        </p:nvSpPr>
        <p:spPr bwMode="auto">
          <a:xfrm>
            <a:off x="2599200" y="1066800"/>
            <a:ext cx="56196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zh-CN" alt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Cathy an allowed user?</a:t>
            </a:r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63CED3-E2B3-C643-B455-B732D9E00F79}"/>
              </a:ext>
            </a:extLst>
          </p:cNvPr>
          <p:cNvSpPr txBox="1">
            <a:spLocks/>
          </p:cNvSpPr>
          <p:nvPr/>
        </p:nvSpPr>
        <p:spPr bwMode="auto">
          <a:xfrm>
            <a:off x="3657600" y="2556000"/>
            <a:ext cx="5486400" cy="1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False Negative: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users not in,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all hashed positions are set.</a:t>
            </a:r>
            <a:endParaRPr lang="en-CN" sz="2400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16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7BF4-71C5-C04F-A02C-74113F1C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0" y="1653810"/>
            <a:ext cx="5334000" cy="520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59025A-E947-6244-A858-455247C36D5D}"/>
              </a:ext>
            </a:extLst>
          </p:cNvPr>
          <p:cNvSpPr txBox="1">
            <a:spLocks/>
          </p:cNvSpPr>
          <p:nvPr/>
        </p:nvSpPr>
        <p:spPr bwMode="auto">
          <a:xfrm>
            <a:off x="2599200" y="1066800"/>
            <a:ext cx="68496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zh-CN" alt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Jonas/John an allowed user?</a:t>
            </a:r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3791E-A156-3C41-BAA1-5734520EE25C}"/>
              </a:ext>
            </a:extLst>
          </p:cNvPr>
          <p:cNvSpPr txBox="1">
            <a:spLocks/>
          </p:cNvSpPr>
          <p:nvPr/>
        </p:nvSpPr>
        <p:spPr bwMode="auto">
          <a:xfrm>
            <a:off x="3657600" y="2556000"/>
            <a:ext cx="5486400" cy="2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Yet False Positive: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users with all 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hashed positions being set,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 are not necessarily in.</a:t>
            </a:r>
          </a:p>
          <a:p>
            <a:pPr marL="0" indent="0" algn="r">
              <a:buFontTx/>
              <a:buNone/>
            </a:pPr>
            <a:endParaRPr lang="en-CN" sz="2400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76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7BF4-71C5-C04F-A02C-74113F1C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0" y="1653810"/>
            <a:ext cx="5334000" cy="52041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59025A-E947-6244-A858-455247C36D5D}"/>
              </a:ext>
            </a:extLst>
          </p:cNvPr>
          <p:cNvSpPr txBox="1">
            <a:spLocks/>
          </p:cNvSpPr>
          <p:nvPr/>
        </p:nvSpPr>
        <p:spPr bwMode="auto">
          <a:xfrm>
            <a:off x="2599200" y="1066800"/>
            <a:ext cx="6849600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zh-CN" altLang="en-US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Jonas/John an allowed user?</a:t>
            </a:r>
            <a:endParaRPr lang="en-CN" kern="0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3791E-A156-3C41-BAA1-5734520EE25C}"/>
              </a:ext>
            </a:extLst>
          </p:cNvPr>
          <p:cNvSpPr txBox="1">
            <a:spLocks/>
          </p:cNvSpPr>
          <p:nvPr/>
        </p:nvSpPr>
        <p:spPr bwMode="auto">
          <a:xfrm>
            <a:off x="3657600" y="2556000"/>
            <a:ext cx="5486400" cy="2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Yet False Positive: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m-size bitmap, 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members,</a:t>
            </a:r>
          </a:p>
          <a:p>
            <a:pPr marL="0" indent="0" algn="r">
              <a:buFontTx/>
              <a:buNone/>
            </a:pPr>
            <a:r>
              <a:rPr lang="en-US" sz="2400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hash functions:</a:t>
            </a:r>
          </a:p>
          <a:p>
            <a:pPr marL="0" indent="0" algn="r">
              <a:buFontTx/>
              <a:buNone/>
            </a:pPr>
            <a:endParaRPr lang="en-CN" sz="2400" kern="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4AD60-77A1-164B-B674-D79B04CD1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343400"/>
            <a:ext cx="5283200" cy="482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5F81B3-164C-5F47-803B-3A3BC06CA905}"/>
              </a:ext>
            </a:extLst>
          </p:cNvPr>
          <p:cNvCxnSpPr/>
          <p:nvPr/>
        </p:nvCxnSpPr>
        <p:spPr>
          <a:xfrm>
            <a:off x="3962400" y="4826000"/>
            <a:ext cx="518160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40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C2C2-6888-5544-BBBE-A62E717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0999-CA21-4442-9346-24913D69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invariant content of packets</a:t>
            </a:r>
            <a:endParaRPr lang="en-CN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A85A9E-E713-A941-9057-3BA5CB33E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2292148"/>
            <a:ext cx="327660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Total Length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8E9F603B-A117-654B-81D5-627F26448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2725536"/>
            <a:ext cx="32766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Identification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8ACADCC-9407-A841-9418-7A205E298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3157336"/>
            <a:ext cx="3276600" cy="43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CN" sz="200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7267E0DB-7F82-6749-AB89-455656FBD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2292148"/>
            <a:ext cx="8191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Ver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ED37A50-E7C6-9A45-A76F-B0A232C0C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7100" y="2292148"/>
            <a:ext cx="1638300" cy="433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CN" sz="2000">
                <a:solidFill>
                  <a:schemeClr val="bg1"/>
                </a:solidFill>
              </a:rPr>
              <a:t>TOS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450F4B86-AF88-0B4E-8C47-CBB01873EE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7950" y="2292148"/>
            <a:ext cx="8191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HLen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AD016342-2B13-B547-B334-AEA404DB9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3157336"/>
            <a:ext cx="1638300" cy="43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CN" sz="2000">
                <a:solidFill>
                  <a:schemeClr val="bg1"/>
                </a:solidFill>
              </a:rPr>
              <a:t>TTL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7431944A-8D57-7B46-9DF8-B05192E3ED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7100" y="3157336"/>
            <a:ext cx="163830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Protocol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A6AF3474-661A-F447-ADD6-D9AE4E57D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3590723"/>
            <a:ext cx="65532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Source Address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590F58C-96CE-6C48-9807-DDD1ECE03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4022523"/>
            <a:ext cx="65532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 dirty="0"/>
              <a:t>Destination Address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A7647830-948B-FA4E-82CD-C0946A8B7D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8825" y="2725536"/>
            <a:ext cx="254317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Fragment Offset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5399F04C-F1C1-584E-8A3B-987E989C99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4350" y="2725536"/>
            <a:ext cx="24447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1400"/>
              <a:t>M</a:t>
            </a:r>
          </a:p>
          <a:p>
            <a:pPr algn="ctr"/>
            <a:r>
              <a:rPr lang="en-US" altLang="en-CN" sz="1400"/>
              <a:t>F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A5F64B6B-349A-6C49-9ED4-C65E17986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5" y="2725536"/>
            <a:ext cx="24447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1400"/>
              <a:t>D</a:t>
            </a:r>
          </a:p>
          <a:p>
            <a:pPr algn="ctr"/>
            <a:r>
              <a:rPr lang="en-US" altLang="en-CN" sz="1400"/>
              <a:t>F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C6D75D1-40C7-5E42-A1D6-E926C118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2725536"/>
            <a:ext cx="24447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CN" altLang="en-CN" sz="2000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05BDF03C-9D01-1D48-B693-B1F85EFBF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4454323"/>
            <a:ext cx="6556375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CN" sz="200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2785E99D-527B-BD49-BA96-22C352C54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5752898"/>
            <a:ext cx="6553200" cy="865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CN" sz="2000">
                <a:solidFill>
                  <a:schemeClr val="bg1"/>
                </a:solidFill>
              </a:rPr>
              <a:t>Remainder of Payload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F5A4D748-7480-514F-A009-0EE1C8E7D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4886123"/>
            <a:ext cx="6553200" cy="865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2000"/>
              <a:t>First 8 bytes of Payload</a:t>
            </a: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54DC5721-0557-3645-B7AB-E95590B1534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524000" y="2292148"/>
            <a:ext cx="3175" cy="346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B4BC3800-FFD2-B94D-8D14-72B325A3A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7575" y="3573261"/>
            <a:ext cx="49212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CN" sz="1600" dirty="0"/>
              <a:t>28</a:t>
            </a:r>
          </a:p>
          <a:p>
            <a:pPr algn="ctr"/>
            <a:r>
              <a:rPr lang="en-US" altLang="en-CN" sz="1600" dirty="0"/>
              <a:t>bytes</a:t>
            </a: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FB528F67-F64E-A642-80FF-224199717C1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1524000" y="5630661"/>
            <a:ext cx="1587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45" name="Line 23">
            <a:extLst>
              <a:ext uri="{FF2B5EF4-FFF2-40B4-BE49-F238E27FC236}">
                <a16:creationId xmlns:a16="http://schemas.microsoft.com/office/drawing/2014/main" id="{F08122AB-E65A-8B42-A30F-2A7EAA787AF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>
            <a:off x="1524000" y="2171498"/>
            <a:ext cx="1588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4979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0D2AF-FC89-3C45-BC29-26569D75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3"/>
            <a:ext cx="9144000" cy="6838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836172-513B-4D45-A14A-E919677F53DE}"/>
              </a:ext>
            </a:extLst>
          </p:cNvPr>
          <p:cNvSpPr txBox="1">
            <a:spLocks/>
          </p:cNvSpPr>
          <p:nvPr/>
        </p:nvSpPr>
        <p:spPr bwMode="auto">
          <a:xfrm>
            <a:off x="0" y="4114800"/>
            <a:ext cx="6553200" cy="2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b="1" kern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SPIE System:</a:t>
            </a:r>
          </a:p>
          <a:p>
            <a:pPr marL="0" indent="0">
              <a:buFontTx/>
              <a:buNone/>
            </a:pPr>
            <a:r>
              <a:rPr lang="en-CN" sz="2400" kern="0" dirty="0">
                <a:solidFill>
                  <a:srgbClr val="00B0F0"/>
                </a:solidFill>
              </a:rPr>
              <a:t>Source Path Isolation Engine</a:t>
            </a:r>
          </a:p>
        </p:txBody>
      </p:sp>
    </p:spTree>
    <p:extLst>
      <p:ext uri="{BB962C8B-B14F-4D97-AF65-F5344CB8AC3E}">
        <p14:creationId xmlns:p14="http://schemas.microsoft.com/office/powerpoint/2010/main" val="3391918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579-D13A-6342-8FD0-496CB4E1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15200-F6F4-694C-81C4-644548C0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2242616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A85BABEE-8E52-6349-BF2D-DB0157A9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8988"/>
            <a:ext cx="914400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CN" sz="2000" dirty="0">
              <a:latin typeface="Arial" panose="020B060402020202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en-CN" sz="2000" dirty="0">
              <a:latin typeface="Arial" panose="020B060402020202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CN" sz="2000" dirty="0">
                <a:latin typeface="Arial" panose="020B0604020202020204" pitchFamily="34" charset="0"/>
                <a:hlinkClick r:id="rId3"/>
              </a:rPr>
              <a:t>https://dl.acm.org/doi/10.1145/347057.347560</a:t>
            </a:r>
            <a:r>
              <a:rPr lang="en-US" altLang="en-CN" sz="2000" dirty="0"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89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>
            <a:extLst>
              <a:ext uri="{FF2B5EF4-FFF2-40B4-BE49-F238E27FC236}">
                <a16:creationId xmlns:a16="http://schemas.microsoft.com/office/drawing/2014/main" id="{17FE0F8F-2C31-0447-AEC1-570C447A8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90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rgbClr val="00B0F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877DAC-BD3B-504B-8C7C-45753458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0B0F0"/>
                </a:solidFill>
              </a:rPr>
              <a:t>were routing protocols modified…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877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标题 1">
            <a:extLst>
              <a:ext uri="{FF2B5EF4-FFF2-40B4-BE49-F238E27FC236}">
                <a16:creationId xmlns:a16="http://schemas.microsoft.com/office/drawing/2014/main" id="{F1A9F809-F432-B644-A5FC-88D177744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Readings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52578" name="内容占位符 2">
            <a:extLst>
              <a:ext uri="{FF2B5EF4-FFF2-40B4-BE49-F238E27FC236}">
                <a16:creationId xmlns:a16="http://schemas.microsoft.com/office/drawing/2014/main" id="{57D5826C-4822-F041-9B84-C4B671A90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Practical </a:t>
            </a:r>
            <a:r>
              <a:rPr lang="en-US" altLang="zh-CN" dirty="0">
                <a:hlinkClick r:id="rId3"/>
              </a:rPr>
              <a:t>Network</a:t>
            </a:r>
            <a:r>
              <a:rPr lang="en-US" altLang="zh-CN" dirty="0">
                <a:hlinkClick r:id="rId3"/>
              </a:rPr>
              <a:t> Support for IP Traceback</a:t>
            </a:r>
            <a:r>
              <a:rPr lang="en-US" altLang="zh-CN" dirty="0"/>
              <a:t> </a:t>
            </a:r>
          </a:p>
          <a:p>
            <a:pPr>
              <a:buFontTx/>
              <a:buNone/>
            </a:pPr>
            <a:r>
              <a:rPr lang="en-US" altLang="zh-CN" dirty="0"/>
              <a:t>	by Stefan Savage et al.</a:t>
            </a:r>
          </a:p>
          <a:p>
            <a:r>
              <a:rPr lang="en-US" altLang="zh-CN" dirty="0">
                <a:hlinkClick r:id="rId4"/>
              </a:rPr>
              <a:t>Network Security Know It All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	by James Joshi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E82630A-CCC5-8D4A-B9FF-E9F3B3EE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6600" b="1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A4EC78-EFF1-E446-A1CE-041C545F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en-US" altLang="zh-CN" sz="6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be on the road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046772-9EEC-1B45-B28B-814087E34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l" eaLnBrk="1" hangingPunct="1"/>
            <a:r>
              <a:rPr lang="en-US" altLang="zh-CN" sz="5400" dirty="0"/>
              <a:t>Attack From Where?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C6322-5492-C44A-8CEE-20BC2B23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B0F0"/>
                </a:solidFill>
              </a:rPr>
              <a:t>remember IP spoofing?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7531-EAE9-9742-A588-9A9B2981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3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B0F0"/>
                </a:solidFill>
              </a:rPr>
              <a:t>does ingress filtering filter them all?</a:t>
            </a:r>
          </a:p>
        </p:txBody>
      </p:sp>
    </p:spTree>
    <p:extLst>
      <p:ext uri="{BB962C8B-B14F-4D97-AF65-F5344CB8AC3E}">
        <p14:creationId xmlns:p14="http://schemas.microsoft.com/office/powerpoint/2010/main" val="329580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Title 1">
            <a:extLst>
              <a:ext uri="{FF2B5EF4-FFF2-40B4-BE49-F238E27FC236}">
                <a16:creationId xmlns:a16="http://schemas.microsoft.com/office/drawing/2014/main" id="{C3EE3D0A-B899-8E42-9DCF-E21596A37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N">
                <a:solidFill>
                  <a:schemeClr val="tx1"/>
                </a:solidFill>
              </a:rPr>
              <a:t>Ingress Filtering</a:t>
            </a:r>
            <a:endParaRPr lang="en-CN" altLang="en-CN">
              <a:solidFill>
                <a:schemeClr val="tx1"/>
              </a:solidFill>
            </a:endParaRPr>
          </a:p>
        </p:txBody>
      </p:sp>
      <p:sp>
        <p:nvSpPr>
          <p:cNvPr id="232450" name="Content Placeholder 2">
            <a:extLst>
              <a:ext uri="{FF2B5EF4-FFF2-40B4-BE49-F238E27FC236}">
                <a16:creationId xmlns:a16="http://schemas.microsoft.com/office/drawing/2014/main" id="{40E2B90B-AB9C-F84F-9B70-2A63C08CE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CN"/>
              <a:t>How to find packet origin?</a:t>
            </a:r>
          </a:p>
          <a:p>
            <a:endParaRPr lang="en-US" altLang="en-CN"/>
          </a:p>
          <a:p>
            <a:endParaRPr lang="en-US" altLang="en-CN"/>
          </a:p>
          <a:p>
            <a:endParaRPr lang="en-US" altLang="en-CN"/>
          </a:p>
          <a:p>
            <a:endParaRPr lang="en-US" altLang="en-CN"/>
          </a:p>
          <a:p>
            <a:r>
              <a:rPr lang="en-CN" altLang="en-CN">
                <a:solidFill>
                  <a:srgbClr val="00B0F0"/>
                </a:solidFill>
              </a:rPr>
              <a:t>Ingress filtering policy: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en-CN"/>
              <a:t>ISP only forwards packets with legitimate source IP</a:t>
            </a:r>
            <a:endParaRPr lang="en-US" altLang="zh-CN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7D6589F8-D0F2-4D4B-AB6E-22721DE27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6500"/>
            <a:ext cx="4648200" cy="1905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2452" name="Picture 4" descr="j0239481">
            <a:extLst>
              <a:ext uri="{FF2B5EF4-FFF2-40B4-BE49-F238E27FC236}">
                <a16:creationId xmlns:a16="http://schemas.microsoft.com/office/drawing/2014/main" id="{82E82E47-CE4F-2141-8B9A-80EE80E6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3370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7D65F3-A92B-7248-BF5B-62D4CC94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05100"/>
            <a:ext cx="914400" cy="1371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ISP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369849-E6D4-C44E-A7C1-C21AD8C1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33700"/>
            <a:ext cx="1752600" cy="990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Internet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7BAD81F-1F2A-0F46-85A5-1B64FAA3B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3147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205EDB9-CAB9-654C-A4FB-50A3C9E82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47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itle 1">
            <a:extLst>
              <a:ext uri="{FF2B5EF4-FFF2-40B4-BE49-F238E27FC236}">
                <a16:creationId xmlns:a16="http://schemas.microsoft.com/office/drawing/2014/main" id="{ABF11DD0-AB5C-0248-8679-D34B05192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N">
                <a:solidFill>
                  <a:schemeClr val="tx1"/>
                </a:solidFill>
              </a:rPr>
              <a:t>Ingress Filtering</a:t>
            </a:r>
            <a:endParaRPr lang="en-CN" altLang="en-CN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95D3-FF74-814C-B7B1-1E2AD677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Implementation challenges: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All ISPs need to do this — requires global coordination</a:t>
            </a:r>
            <a:r>
              <a:rPr lang="en-CN" dirty="0">
                <a:solidFill>
                  <a:srgbClr val="00B0F0"/>
                </a:solidFill>
              </a:rPr>
              <a:t>: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dirty="0"/>
              <a:t>If 10% of networks don’t implement, there’s no defense;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dirty="0"/>
              <a:t>No incentive for an ISP to implement — doesn’t affect them;</a:t>
            </a:r>
            <a:endParaRPr lang="en-US" altLang="zh-C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CN" dirty="0">
                <a:solidFill>
                  <a:srgbClr val="00B0F0"/>
                </a:solidFill>
              </a:rPr>
              <a:t>Ingress filtering policy: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en-CN" dirty="0"/>
              <a:t>ISP only forwards packets with legitimate source IP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itle 1">
            <a:extLst>
              <a:ext uri="{FF2B5EF4-FFF2-40B4-BE49-F238E27FC236}">
                <a16:creationId xmlns:a16="http://schemas.microsoft.com/office/drawing/2014/main" id="{9EB43B54-A866-144C-A1CD-FA79479D9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N">
                <a:solidFill>
                  <a:schemeClr val="tx1"/>
                </a:solidFill>
              </a:rPr>
              <a:t>Ingress Filtering</a:t>
            </a:r>
            <a:endParaRPr lang="en-CN" altLang="en-CN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0070-B395-794B-8C7A-50A5CA6A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Implementation challenges: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As of 2017 (from CAIDA)</a:t>
            </a:r>
            <a:r>
              <a:rPr lang="en-CN" dirty="0">
                <a:solidFill>
                  <a:srgbClr val="00B0F0"/>
                </a:solidFill>
              </a:rPr>
              <a:t>: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dirty="0"/>
              <a:t>33% of autonomous systems allow spoofing;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dirty="0"/>
              <a:t>23% of announced IP address space allow spoofing;</a:t>
            </a:r>
            <a:endParaRPr lang="en-US" altLang="zh-C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CN" dirty="0">
                <a:solidFill>
                  <a:srgbClr val="00B0F0"/>
                </a:solidFill>
              </a:rPr>
              <a:t>Ingress filtering policy: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en-CN" dirty="0"/>
              <a:t>ISP only forwards packets with legitimate source IP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39101</TotalTime>
  <Words>1813</Words>
  <Application>Microsoft Macintosh PowerPoint</Application>
  <PresentationFormat>On-screen Show (4:3)</PresentationFormat>
  <Paragraphs>363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微软雅黑</vt:lpstr>
      <vt:lpstr>宋体</vt:lpstr>
      <vt:lpstr>Arial</vt:lpstr>
      <vt:lpstr>Tahoma</vt:lpstr>
      <vt:lpstr>Verdana</vt:lpstr>
      <vt:lpstr>默认设计模板</vt:lpstr>
      <vt:lpstr>2_默认设计模板</vt:lpstr>
      <vt:lpstr>Attack Traceback</vt:lpstr>
      <vt:lpstr>Attack Detected!</vt:lpstr>
      <vt:lpstr>Attack From Where?</vt:lpstr>
      <vt:lpstr>Attack From Where?</vt:lpstr>
      <vt:lpstr>Attack From Where?</vt:lpstr>
      <vt:lpstr>Attack From Where?</vt:lpstr>
      <vt:lpstr>Ingress Filtering</vt:lpstr>
      <vt:lpstr>Ingress Filtering</vt:lpstr>
      <vt:lpstr>Ingress Filtering</vt:lpstr>
      <vt:lpstr>PowerPoint Presentation</vt:lpstr>
      <vt:lpstr>IP Traceback</vt:lpstr>
      <vt:lpstr>IP Traceback</vt:lpstr>
      <vt:lpstr>IP Traceback</vt:lpstr>
      <vt:lpstr>IP Traceback</vt:lpstr>
      <vt:lpstr>IP Traceback</vt:lpstr>
      <vt:lpstr>IP Traceback</vt:lpstr>
      <vt:lpstr>IP Traceback</vt:lpstr>
      <vt:lpstr>IP Traceback</vt:lpstr>
      <vt:lpstr>IP Traceback</vt:lpstr>
      <vt:lpstr>IP Traceback</vt:lpstr>
      <vt:lpstr>IP Traceback</vt:lpstr>
      <vt:lpstr>ICMP Traceback</vt:lpstr>
      <vt:lpstr>ICMP Traceback</vt:lpstr>
      <vt:lpstr>ICMP Traceback</vt:lpstr>
      <vt:lpstr>ICMP Traceback</vt:lpstr>
      <vt:lpstr>Path Validation</vt:lpstr>
      <vt:lpstr>Path Validation</vt:lpstr>
      <vt:lpstr>Path Validation</vt:lpstr>
      <vt:lpstr>PowerPoint Presentation</vt:lpstr>
      <vt:lpstr>PowerPoint Presentation</vt:lpstr>
      <vt:lpstr>PowerPoint Presentation</vt:lpstr>
      <vt:lpstr>Link Testing</vt:lpstr>
      <vt:lpstr>Link Testing</vt:lpstr>
      <vt:lpstr>Link Testing</vt:lpstr>
      <vt:lpstr>Input Debugging</vt:lpstr>
      <vt:lpstr>Input Debugging</vt:lpstr>
      <vt:lpstr>Controlled Flooding</vt:lpstr>
      <vt:lpstr>Controlled Flooding</vt:lpstr>
      <vt:lpstr>PowerPoint Presentation</vt:lpstr>
      <vt:lpstr>PowerPoint Presentation</vt:lpstr>
      <vt:lpstr>Logging-Based Traceback</vt:lpstr>
      <vt:lpstr>Logging-Based Traceback</vt:lpstr>
      <vt:lpstr>Logging-Based Traceback</vt:lpstr>
      <vt:lpstr>Logging-Based Traceback</vt:lpstr>
      <vt:lpstr>Logging-Based Traceback</vt:lpstr>
      <vt:lpstr>Bloom Filter</vt:lpstr>
      <vt:lpstr>Bloom Filter</vt:lpstr>
      <vt:lpstr>Bloom Filter</vt:lpstr>
      <vt:lpstr>Bloom Filter</vt:lpstr>
      <vt:lpstr>Bloom Filter</vt:lpstr>
      <vt:lpstr>Bloom Filter</vt:lpstr>
      <vt:lpstr>Bloom Filter</vt:lpstr>
      <vt:lpstr>Bloom Filter</vt:lpstr>
      <vt:lpstr>PowerPoint Presentation</vt:lpstr>
      <vt:lpstr>Performance Comparison</vt:lpstr>
      <vt:lpstr>?</vt:lpstr>
      <vt:lpstr>PowerPoint Presentation</vt:lpstr>
      <vt:lpstr>Readings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1812</cp:revision>
  <cp:lastPrinted>1601-01-01T00:00:00Z</cp:lastPrinted>
  <dcterms:created xsi:type="dcterms:W3CDTF">1601-01-01T00:00:00Z</dcterms:created>
  <dcterms:modified xsi:type="dcterms:W3CDTF">2022-04-02T07:15:48Z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