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80"/>
  </p:notesMasterIdLst>
  <p:handoutMasterIdLst>
    <p:handoutMasterId r:id="rId81"/>
  </p:handoutMasterIdLst>
  <p:sldIdLst>
    <p:sldId id="419" r:id="rId3"/>
    <p:sldId id="585" r:id="rId4"/>
    <p:sldId id="589" r:id="rId5"/>
    <p:sldId id="590" r:id="rId6"/>
    <p:sldId id="592" r:id="rId7"/>
    <p:sldId id="593" r:id="rId8"/>
    <p:sldId id="594" r:id="rId9"/>
    <p:sldId id="596" r:id="rId10"/>
    <p:sldId id="652" r:id="rId11"/>
    <p:sldId id="653" r:id="rId12"/>
    <p:sldId id="654" r:id="rId13"/>
    <p:sldId id="618" r:id="rId14"/>
    <p:sldId id="597" r:id="rId15"/>
    <p:sldId id="655" r:id="rId16"/>
    <p:sldId id="656" r:id="rId17"/>
    <p:sldId id="657" r:id="rId18"/>
    <p:sldId id="658" r:id="rId19"/>
    <p:sldId id="659" r:id="rId20"/>
    <p:sldId id="660" r:id="rId21"/>
    <p:sldId id="717" r:id="rId22"/>
    <p:sldId id="718" r:id="rId23"/>
    <p:sldId id="719" r:id="rId24"/>
    <p:sldId id="720" r:id="rId25"/>
    <p:sldId id="721" r:id="rId26"/>
    <p:sldId id="722" r:id="rId27"/>
    <p:sldId id="723" r:id="rId28"/>
    <p:sldId id="602" r:id="rId29"/>
    <p:sldId id="603" r:id="rId30"/>
    <p:sldId id="604" r:id="rId31"/>
    <p:sldId id="715" r:id="rId32"/>
    <p:sldId id="605" r:id="rId33"/>
    <p:sldId id="716" r:id="rId34"/>
    <p:sldId id="724" r:id="rId35"/>
    <p:sldId id="606" r:id="rId36"/>
    <p:sldId id="607" r:id="rId37"/>
    <p:sldId id="608" r:id="rId38"/>
    <p:sldId id="620" r:id="rId39"/>
    <p:sldId id="621" r:id="rId40"/>
    <p:sldId id="674" r:id="rId41"/>
    <p:sldId id="625" r:id="rId42"/>
    <p:sldId id="626" r:id="rId43"/>
    <p:sldId id="627" r:id="rId44"/>
    <p:sldId id="628" r:id="rId45"/>
    <p:sldId id="629" r:id="rId46"/>
    <p:sldId id="630" r:id="rId47"/>
    <p:sldId id="631" r:id="rId48"/>
    <p:sldId id="632" r:id="rId49"/>
    <p:sldId id="737" r:id="rId50"/>
    <p:sldId id="633" r:id="rId51"/>
    <p:sldId id="634" r:id="rId52"/>
    <p:sldId id="635" r:id="rId53"/>
    <p:sldId id="636" r:id="rId54"/>
    <p:sldId id="637" r:id="rId55"/>
    <p:sldId id="638" r:id="rId56"/>
    <p:sldId id="639" r:id="rId57"/>
    <p:sldId id="640" r:id="rId58"/>
    <p:sldId id="725" r:id="rId59"/>
    <p:sldId id="726" r:id="rId60"/>
    <p:sldId id="727" r:id="rId61"/>
    <p:sldId id="728" r:id="rId62"/>
    <p:sldId id="736" r:id="rId63"/>
    <p:sldId id="729" r:id="rId64"/>
    <p:sldId id="730" r:id="rId65"/>
    <p:sldId id="731" r:id="rId66"/>
    <p:sldId id="732" r:id="rId67"/>
    <p:sldId id="733" r:id="rId68"/>
    <p:sldId id="699" r:id="rId69"/>
    <p:sldId id="700" r:id="rId70"/>
    <p:sldId id="701" r:id="rId71"/>
    <p:sldId id="702" r:id="rId72"/>
    <p:sldId id="703" r:id="rId73"/>
    <p:sldId id="705" r:id="rId74"/>
    <p:sldId id="708" r:id="rId75"/>
    <p:sldId id="709" r:id="rId76"/>
    <p:sldId id="710" r:id="rId77"/>
    <p:sldId id="711" r:id="rId78"/>
    <p:sldId id="712" r:id="rId7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FF0000"/>
    <a:srgbClr val="3366FF"/>
    <a:srgbClr val="CC0000"/>
    <a:srgbClr val="990033"/>
    <a:srgbClr val="CC0066"/>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90" autoAdjust="0"/>
    <p:restoredTop sz="69964" autoAdjust="0"/>
  </p:normalViewPr>
  <p:slideViewPr>
    <p:cSldViewPr>
      <p:cViewPr varScale="1">
        <p:scale>
          <a:sx n="52" d="100"/>
          <a:sy n="52" d="100"/>
        </p:scale>
        <p:origin x="115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95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283F62-4081-46F8-802E-F0399A784520}" type="datetimeFigureOut">
              <a:rPr lang="zh-CN" altLang="en-US" smtClean="0"/>
              <a:pPr/>
              <a:t>2017/3/20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DACD35-0364-4390-B46A-23C3592810CC}" type="slidenum">
              <a:rPr lang="zh-CN" altLang="en-US" smtClean="0"/>
              <a:pPr/>
              <a:t>‹#›</a:t>
            </a:fld>
            <a:endParaRPr lang="zh-CN" altLang="en-US"/>
          </a:p>
        </p:txBody>
      </p:sp>
    </p:spTree>
    <p:extLst>
      <p:ext uri="{BB962C8B-B14F-4D97-AF65-F5344CB8AC3E}">
        <p14:creationId xmlns:p14="http://schemas.microsoft.com/office/powerpoint/2010/main" val="1263104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687C65A3-6275-4042-B55E-FE75675A27E8}" type="datetimeFigureOut">
              <a:rPr lang="zh-CN" altLang="en-US"/>
              <a:pPr>
                <a:defRPr/>
              </a:pPr>
              <a:t>2017/3/20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FD06E438-B3A2-4F53-BFDF-DA46113544A3}" type="slidenum">
              <a:rPr lang="zh-CN" altLang="en-US"/>
              <a:pPr>
                <a:defRPr/>
              </a:pPr>
              <a:t>‹#›</a:t>
            </a:fld>
            <a:endParaRPr lang="zh-CN" altLang="en-US"/>
          </a:p>
        </p:txBody>
      </p:sp>
    </p:spTree>
    <p:extLst>
      <p:ext uri="{BB962C8B-B14F-4D97-AF65-F5344CB8AC3E}">
        <p14:creationId xmlns:p14="http://schemas.microsoft.com/office/powerpoint/2010/main" val="32102803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Ipsec</a:t>
            </a:r>
            <a:r>
              <a:rPr lang="en-US" altLang="zh-CN" dirty="0" smtClean="0"/>
              <a:t> </a:t>
            </a:r>
            <a:r>
              <a:rPr lang="zh-CN" altLang="en-US" dirty="0" smtClean="0"/>
              <a:t>是</a:t>
            </a:r>
            <a:r>
              <a:rPr lang="en-US" altLang="zh-CN" dirty="0" smtClean="0"/>
              <a:t>1994</a:t>
            </a:r>
            <a:r>
              <a:rPr lang="zh-CN" altLang="en-US" dirty="0" smtClean="0"/>
              <a:t>年</a:t>
            </a:r>
            <a:r>
              <a:rPr lang="en-US" altLang="zh-CN" dirty="0" smtClean="0"/>
              <a:t>IETF</a:t>
            </a:r>
            <a:r>
              <a:rPr lang="zh-CN" altLang="en-US" dirty="0" smtClean="0"/>
              <a:t>专门成立</a:t>
            </a:r>
            <a:r>
              <a:rPr lang="en-US" altLang="zh-CN" dirty="0" smtClean="0"/>
              <a:t>IP</a:t>
            </a:r>
            <a:r>
              <a:rPr lang="zh-CN" altLang="en-US" dirty="0" smtClean="0"/>
              <a:t>安全协议研究组，用来制定</a:t>
            </a:r>
            <a:r>
              <a:rPr lang="en-US" altLang="zh-CN" dirty="0" err="1" smtClean="0"/>
              <a:t>Ipsec</a:t>
            </a:r>
            <a:r>
              <a:rPr lang="zh-CN" altLang="en-US" dirty="0" smtClean="0"/>
              <a:t>，</a:t>
            </a:r>
            <a:r>
              <a:rPr lang="en-US" altLang="zh-CN" dirty="0" smtClean="0"/>
              <a:t>199</a:t>
            </a:r>
            <a:r>
              <a:rPr lang="zh-CN" altLang="en-US" dirty="0" smtClean="0"/>
              <a:t>年完成。</a:t>
            </a:r>
            <a:endParaRPr lang="en-US" altLang="zh-CN" dirty="0" smtClean="0"/>
          </a:p>
          <a:p>
            <a:endParaRPr lang="en-US" altLang="zh-CN" dirty="0" smtClean="0"/>
          </a:p>
          <a:p>
            <a:r>
              <a:rPr lang="zh-CN" altLang="en-US" sz="1200" b="0" i="0" kern="1200" dirty="0" smtClean="0">
                <a:solidFill>
                  <a:schemeClr val="tx1"/>
                </a:solidFill>
                <a:latin typeface="+mn-lt"/>
                <a:ea typeface="+mn-ea"/>
                <a:cs typeface="+mn-cs"/>
              </a:rPr>
              <a:t>  数据的机密性：</a:t>
            </a:r>
            <a:r>
              <a:rPr lang="en-US" altLang="zh-CN" sz="1200" b="0" i="0" kern="1200" dirty="0" smtClean="0">
                <a:solidFill>
                  <a:schemeClr val="tx1"/>
                </a:solidFill>
                <a:latin typeface="+mn-lt"/>
                <a:ea typeface="+mn-ea"/>
                <a:cs typeface="+mn-cs"/>
              </a:rPr>
              <a:t>IPSEC</a:t>
            </a:r>
            <a:r>
              <a:rPr lang="zh-CN" altLang="en-US" sz="1200" b="0" i="0" kern="1200" dirty="0" smtClean="0">
                <a:solidFill>
                  <a:schemeClr val="tx1"/>
                </a:solidFill>
                <a:latin typeface="+mn-lt"/>
                <a:ea typeface="+mn-ea"/>
                <a:cs typeface="+mn-cs"/>
              </a:rPr>
              <a:t>在传输时加密数据，保证不被窃听数据，即使被拦截也不可读。</a:t>
            </a:r>
          </a:p>
          <a:p>
            <a:r>
              <a:rPr lang="zh-CN" altLang="en-US" sz="1200" b="0" i="0" kern="1200" dirty="0" smtClean="0">
                <a:solidFill>
                  <a:schemeClr val="tx1"/>
                </a:solidFill>
                <a:latin typeface="+mn-lt"/>
                <a:ea typeface="+mn-ea"/>
                <a:cs typeface="+mn-cs"/>
              </a:rPr>
              <a:t>  数据完整性：以确保数据没有被篡改。</a:t>
            </a:r>
          </a:p>
          <a:p>
            <a:r>
              <a:rPr lang="zh-CN" altLang="en-US" sz="1200" b="0" i="0" kern="1200" dirty="0" smtClean="0">
                <a:solidFill>
                  <a:schemeClr val="tx1"/>
                </a:solidFill>
                <a:latin typeface="+mn-lt"/>
                <a:ea typeface="+mn-ea"/>
                <a:cs typeface="+mn-cs"/>
              </a:rPr>
              <a:t>  数据原始认证：即确保数据是希望发送者发送的。</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Anti-replay:</a:t>
            </a:r>
            <a:r>
              <a:rPr lang="zh-CN" altLang="en-US" sz="1200" b="0" i="0" kern="1200" dirty="0" smtClean="0">
                <a:solidFill>
                  <a:schemeClr val="tx1"/>
                </a:solidFill>
                <a:latin typeface="+mn-lt"/>
                <a:ea typeface="+mn-ea"/>
                <a:cs typeface="+mn-cs"/>
              </a:rPr>
              <a:t>确保每一个数据包是唯一的非复制的。</a:t>
            </a:r>
          </a:p>
          <a:p>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3</a:t>
            </a:fld>
            <a:endParaRPr lang="zh-CN" altLang="en-US"/>
          </a:p>
        </p:txBody>
      </p:sp>
    </p:spTree>
    <p:extLst>
      <p:ext uri="{BB962C8B-B14F-4D97-AF65-F5344CB8AC3E}">
        <p14:creationId xmlns:p14="http://schemas.microsoft.com/office/powerpoint/2010/main" val="1059043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24</a:t>
            </a:fld>
            <a:endParaRPr lang="zh-CN" altLang="en-US"/>
          </a:p>
        </p:txBody>
      </p:sp>
    </p:spTree>
    <p:extLst>
      <p:ext uri="{BB962C8B-B14F-4D97-AF65-F5344CB8AC3E}">
        <p14:creationId xmlns:p14="http://schemas.microsoft.com/office/powerpoint/2010/main" val="2099206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25</a:t>
            </a:fld>
            <a:endParaRPr lang="zh-CN" altLang="en-US"/>
          </a:p>
        </p:txBody>
      </p:sp>
    </p:spTree>
    <p:extLst>
      <p:ext uri="{BB962C8B-B14F-4D97-AF65-F5344CB8AC3E}">
        <p14:creationId xmlns:p14="http://schemas.microsoft.com/office/powerpoint/2010/main" val="3586076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传输模式要保护的内容是</a:t>
            </a:r>
            <a:r>
              <a:rPr lang="en-US" altLang="zh-CN" dirty="0" smtClean="0"/>
              <a:t>IP</a:t>
            </a:r>
            <a:r>
              <a:rPr lang="zh-CN" altLang="en-US" dirty="0" smtClean="0"/>
              <a:t>包的载荷，可能是</a:t>
            </a:r>
            <a:r>
              <a:rPr lang="en-US" altLang="zh-CN" dirty="0" smtClean="0"/>
              <a:t>TCP</a:t>
            </a:r>
            <a:r>
              <a:rPr lang="zh-CN" altLang="en-US" dirty="0" smtClean="0"/>
              <a:t>，</a:t>
            </a:r>
            <a:r>
              <a:rPr lang="en-US" altLang="zh-CN" dirty="0" smtClean="0"/>
              <a:t>UDP</a:t>
            </a:r>
            <a:r>
              <a:rPr lang="zh-CN" altLang="en-US" dirty="0" smtClean="0"/>
              <a:t>等传输层协议，也可能是</a:t>
            </a:r>
            <a:r>
              <a:rPr lang="en-US" altLang="zh-CN" dirty="0" smtClean="0"/>
              <a:t>ICMP</a:t>
            </a:r>
            <a:r>
              <a:rPr lang="zh-CN" altLang="en-US" dirty="0" smtClean="0"/>
              <a:t>协议。还可能是嵌套的</a:t>
            </a:r>
            <a:r>
              <a:rPr lang="en-US" altLang="zh-CN" dirty="0" smtClean="0"/>
              <a:t>AH</a:t>
            </a:r>
            <a:r>
              <a:rPr lang="zh-CN" altLang="en-US" dirty="0" smtClean="0"/>
              <a:t>或</a:t>
            </a:r>
            <a:r>
              <a:rPr lang="en-US" altLang="zh-CN" dirty="0" smtClean="0"/>
              <a:t>ESP</a:t>
            </a:r>
            <a:r>
              <a:rPr lang="zh-CN" altLang="en-US" dirty="0" smtClean="0"/>
              <a:t>协议。传输模式为上层协议提供安全保护，通常情况下，传输模式只用于两台主机之间的安全通信。</a:t>
            </a:r>
            <a:endParaRPr lang="en-US" altLang="zh-CN" dirty="0" smtClean="0"/>
          </a:p>
          <a:p>
            <a:r>
              <a:rPr lang="zh-CN" altLang="en-US" dirty="0" smtClean="0"/>
              <a:t>正常情况下，传输层数据包在</a:t>
            </a:r>
            <a:r>
              <a:rPr lang="en-US" altLang="zh-CN" dirty="0" smtClean="0"/>
              <a:t>IP</a:t>
            </a:r>
            <a:r>
              <a:rPr lang="zh-CN" altLang="en-US" dirty="0" smtClean="0"/>
              <a:t>中被添加一个</a:t>
            </a:r>
            <a:r>
              <a:rPr lang="en-US" altLang="zh-CN" dirty="0" smtClean="0"/>
              <a:t>IP</a:t>
            </a:r>
            <a:r>
              <a:rPr lang="zh-CN" altLang="en-US" dirty="0" smtClean="0"/>
              <a:t>头部构成</a:t>
            </a:r>
            <a:r>
              <a:rPr lang="en-US" altLang="zh-CN" dirty="0" smtClean="0"/>
              <a:t>IP</a:t>
            </a:r>
            <a:r>
              <a:rPr lang="zh-CN" altLang="en-US" dirty="0" smtClean="0"/>
              <a:t>包。启用</a:t>
            </a:r>
            <a:r>
              <a:rPr lang="en-US" altLang="zh-CN" dirty="0" smtClean="0"/>
              <a:t>IPSec</a:t>
            </a:r>
            <a:r>
              <a:rPr lang="zh-CN" altLang="en-US" dirty="0" smtClean="0"/>
              <a:t>后，</a:t>
            </a:r>
            <a:r>
              <a:rPr lang="en-US" altLang="zh-CN" dirty="0" err="1" smtClean="0"/>
              <a:t>IpSec</a:t>
            </a:r>
            <a:r>
              <a:rPr lang="zh-CN" altLang="en-US" dirty="0" smtClean="0"/>
              <a:t>会在传输层数据前面增加</a:t>
            </a:r>
            <a:r>
              <a:rPr lang="en-US" altLang="zh-CN" dirty="0" smtClean="0"/>
              <a:t>AH</a:t>
            </a:r>
            <a:r>
              <a:rPr lang="zh-CN" altLang="en-US" dirty="0" smtClean="0"/>
              <a:t>或者</a:t>
            </a:r>
            <a:r>
              <a:rPr lang="en-US" altLang="zh-CN" dirty="0" smtClean="0"/>
              <a:t>ESP</a:t>
            </a:r>
            <a:r>
              <a:rPr lang="zh-CN" altLang="en-US" dirty="0" smtClean="0"/>
              <a:t>或者二者同时增加，构成一个</a:t>
            </a:r>
            <a:r>
              <a:rPr lang="en-US" altLang="zh-CN" dirty="0" smtClean="0"/>
              <a:t>AH</a:t>
            </a:r>
            <a:r>
              <a:rPr lang="zh-CN" altLang="en-US" dirty="0" smtClean="0"/>
              <a:t>数据包或者</a:t>
            </a:r>
            <a:r>
              <a:rPr lang="en-US" altLang="zh-CN" dirty="0" smtClean="0"/>
              <a:t>ESP</a:t>
            </a:r>
            <a:r>
              <a:rPr lang="zh-CN" altLang="en-US" dirty="0" smtClean="0"/>
              <a:t>数据包，然后再添加</a:t>
            </a:r>
            <a:r>
              <a:rPr lang="en-US" altLang="zh-CN" dirty="0" smtClean="0"/>
              <a:t>IP</a:t>
            </a:r>
            <a:r>
              <a:rPr lang="zh-CN" altLang="en-US" dirty="0" smtClean="0"/>
              <a:t>头部组成新的</a:t>
            </a:r>
            <a:r>
              <a:rPr lang="en-US" altLang="zh-CN" dirty="0" smtClean="0"/>
              <a:t>IP</a:t>
            </a:r>
            <a:r>
              <a:rPr lang="zh-CN" altLang="en-US" dirty="0" smtClean="0"/>
              <a:t>包。</a:t>
            </a:r>
            <a:endParaRPr lang="en-US" altLang="zh-CN" dirty="0" smtClean="0"/>
          </a:p>
          <a:p>
            <a:endParaRPr lang="en-US" altLang="zh-CN" dirty="0" smtClean="0"/>
          </a:p>
          <a:p>
            <a:r>
              <a:rPr lang="en-US" altLang="zh-CN" dirty="0" smtClean="0"/>
              <a:t>IPSec</a:t>
            </a:r>
            <a:r>
              <a:rPr lang="zh-CN" altLang="en-US" dirty="0" smtClean="0"/>
              <a:t>隧道模式：保护的内容是整个原始</a:t>
            </a:r>
            <a:r>
              <a:rPr lang="en-US" altLang="zh-CN" dirty="0" smtClean="0"/>
              <a:t>IP</a:t>
            </a:r>
            <a:r>
              <a:rPr lang="zh-CN" altLang="en-US" dirty="0" smtClean="0"/>
              <a:t>包，隧道模式为</a:t>
            </a:r>
            <a:r>
              <a:rPr lang="en-US" altLang="zh-CN" dirty="0" smtClean="0"/>
              <a:t>IP</a:t>
            </a:r>
            <a:r>
              <a:rPr lang="zh-CN" altLang="en-US" dirty="0" smtClean="0"/>
              <a:t>协议提供安全保护。通常情况下，只要</a:t>
            </a:r>
            <a:r>
              <a:rPr lang="en-US" altLang="zh-CN" dirty="0" smtClean="0"/>
              <a:t>IPSec</a:t>
            </a:r>
            <a:r>
              <a:rPr lang="zh-CN" altLang="en-US" dirty="0" smtClean="0"/>
              <a:t>双方有一方是安全网关或者路由器，就必须使用隧道模式。</a:t>
            </a:r>
            <a:endParaRPr lang="en-US" altLang="zh-CN" dirty="0" smtClean="0"/>
          </a:p>
          <a:p>
            <a:r>
              <a:rPr lang="zh-CN" altLang="en-US" dirty="0" smtClean="0"/>
              <a:t>如果路由器要为自己转发的数据包提供</a:t>
            </a:r>
            <a:r>
              <a:rPr lang="en-US" altLang="zh-CN" dirty="0" smtClean="0"/>
              <a:t>IPSec</a:t>
            </a:r>
            <a:r>
              <a:rPr lang="zh-CN" altLang="en-US" dirty="0" smtClean="0"/>
              <a:t>安全服务，就要使用隧道模式。路由器主要依靠检查</a:t>
            </a:r>
            <a:r>
              <a:rPr lang="en-US" altLang="zh-CN" dirty="0" err="1" smtClean="0"/>
              <a:t>Ip</a:t>
            </a:r>
            <a:r>
              <a:rPr lang="zh-CN" altLang="en-US" dirty="0" smtClean="0"/>
              <a:t>头部来作出路由决定。如果路由器对要转发的包插入传输模式的</a:t>
            </a:r>
            <a:r>
              <a:rPr lang="en-US" altLang="zh-CN" dirty="0" smtClean="0"/>
              <a:t>Ah</a:t>
            </a:r>
            <a:r>
              <a:rPr lang="zh-CN" altLang="en-US" dirty="0" smtClean="0"/>
              <a:t>或</a:t>
            </a:r>
            <a:r>
              <a:rPr lang="en-US" altLang="zh-CN" dirty="0" smtClean="0"/>
              <a:t>ESP</a:t>
            </a:r>
            <a:r>
              <a:rPr lang="zh-CN" altLang="en-US" dirty="0" smtClean="0"/>
              <a:t>头部，便违反了路由器的规则。</a:t>
            </a:r>
            <a:endParaRPr lang="en-US" altLang="zh-CN" dirty="0" smtClean="0"/>
          </a:p>
          <a:p>
            <a:r>
              <a:rPr lang="zh-CN" altLang="en-US" dirty="0" smtClean="0"/>
              <a:t>路由器将需要惊喜</a:t>
            </a:r>
            <a:r>
              <a:rPr lang="en-US" altLang="zh-CN" dirty="0" smtClean="0"/>
              <a:t>IPSec</a:t>
            </a:r>
            <a:r>
              <a:rPr lang="zh-CN" altLang="en-US" dirty="0" smtClean="0"/>
              <a:t>保护的原始</a:t>
            </a:r>
            <a:r>
              <a:rPr lang="en-US" altLang="zh-CN" dirty="0" smtClean="0"/>
              <a:t>IP</a:t>
            </a:r>
            <a:r>
              <a:rPr lang="zh-CN" altLang="en-US" dirty="0" smtClean="0"/>
              <a:t>包看做一个整体，将这个</a:t>
            </a:r>
            <a:r>
              <a:rPr lang="en-US" altLang="zh-CN" dirty="0" smtClean="0"/>
              <a:t>IP</a:t>
            </a:r>
            <a:r>
              <a:rPr lang="zh-CN" altLang="en-US" dirty="0" smtClean="0"/>
              <a:t>包作为要保护的内容，前面添加</a:t>
            </a:r>
            <a:r>
              <a:rPr lang="en-US" altLang="zh-CN" dirty="0" smtClean="0"/>
              <a:t>AH</a:t>
            </a:r>
            <a:r>
              <a:rPr lang="zh-CN" altLang="en-US" dirty="0" smtClean="0"/>
              <a:t>或者</a:t>
            </a:r>
            <a:r>
              <a:rPr lang="en-US" altLang="zh-CN" dirty="0" smtClean="0"/>
              <a:t>ESP</a:t>
            </a:r>
            <a:r>
              <a:rPr lang="zh-CN" altLang="en-US" dirty="0" smtClean="0"/>
              <a:t>头部，然后再添加新的</a:t>
            </a:r>
            <a:r>
              <a:rPr lang="en-US" altLang="zh-CN" dirty="0" smtClean="0"/>
              <a:t>IP</a:t>
            </a:r>
            <a:r>
              <a:rPr lang="zh-CN" altLang="en-US" dirty="0" smtClean="0"/>
              <a:t>头部，组成新的</a:t>
            </a:r>
            <a:r>
              <a:rPr lang="en-US" altLang="zh-CN" dirty="0" smtClean="0"/>
              <a:t>IP</a:t>
            </a:r>
            <a:r>
              <a:rPr lang="zh-CN" altLang="en-US" dirty="0" smtClean="0"/>
              <a:t>包后再转发出去。</a:t>
            </a:r>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27</a:t>
            </a:fld>
            <a:endParaRPr lang="zh-CN" altLang="en-US"/>
          </a:p>
        </p:txBody>
      </p:sp>
    </p:spTree>
    <p:extLst>
      <p:ext uri="{BB962C8B-B14F-4D97-AF65-F5344CB8AC3E}">
        <p14:creationId xmlns:p14="http://schemas.microsoft.com/office/powerpoint/2010/main" val="3693530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2C6704-4D95-42C3-B5E4-83F05DAA6F81}" type="slidenum">
              <a:rPr lang="en-US" altLang="zh-CN"/>
              <a:pPr/>
              <a:t>29</a:t>
            </a:fld>
            <a:endParaRPr lang="en-US" altLang="zh-CN"/>
          </a:p>
        </p:txBody>
      </p:sp>
      <p:sp>
        <p:nvSpPr>
          <p:cNvPr id="944130" name="Rectangle 2"/>
          <p:cNvSpPr>
            <a:spLocks noGrp="1" noRot="1" noChangeAspect="1" noChangeArrowheads="1" noTextEdit="1"/>
          </p:cNvSpPr>
          <p:nvPr>
            <p:ph type="sldImg"/>
          </p:nvPr>
        </p:nvSpPr>
        <p:spPr>
          <a:ln/>
        </p:spPr>
      </p:sp>
      <p:sp>
        <p:nvSpPr>
          <p:cNvPr id="944131" name="Rectangle 3"/>
          <p:cNvSpPr>
            <a:spLocks noGrp="1" noChangeArrowheads="1"/>
          </p:cNvSpPr>
          <p:nvPr>
            <p:ph type="body" idx="1"/>
          </p:nvPr>
        </p:nvSpPr>
        <p:spPr/>
        <p:txBody>
          <a:bodyPr/>
          <a:lstStyle/>
          <a:p>
            <a:r>
              <a:rPr lang="en-US" altLang="zh-CN" dirty="0"/>
              <a:t>1</a:t>
            </a:r>
            <a:r>
              <a:rPr lang="zh-CN" altLang="en-US" dirty="0"/>
              <a:t>、因为路由器作用与</a:t>
            </a:r>
            <a:r>
              <a:rPr lang="en-US" altLang="zh-CN" dirty="0"/>
              <a:t>IP</a:t>
            </a:r>
            <a:r>
              <a:rPr lang="zh-CN" altLang="en-US" dirty="0"/>
              <a:t>包头，不可能改变</a:t>
            </a:r>
            <a:r>
              <a:rPr lang="en-US" altLang="zh-CN" dirty="0"/>
              <a:t>IP</a:t>
            </a:r>
            <a:r>
              <a:rPr lang="zh-CN" altLang="en-US" dirty="0"/>
              <a:t>包头之外的东西。</a:t>
            </a:r>
          </a:p>
          <a:p>
            <a:r>
              <a:rPr lang="en-US" altLang="zh-CN" dirty="0" smtClean="0"/>
              <a:t>3</a:t>
            </a:r>
            <a:r>
              <a:rPr lang="zh-CN" altLang="en-US" dirty="0"/>
              <a:t>、先</a:t>
            </a:r>
            <a:r>
              <a:rPr lang="en-US" altLang="zh-CN" dirty="0"/>
              <a:t>ESP</a:t>
            </a:r>
            <a:r>
              <a:rPr lang="zh-CN" altLang="en-US" dirty="0"/>
              <a:t>，再</a:t>
            </a:r>
            <a:r>
              <a:rPr lang="en-US" altLang="zh-CN" dirty="0"/>
              <a:t>AH</a:t>
            </a:r>
            <a:r>
              <a:rPr lang="zh-CN" altLang="en-US" dirty="0"/>
              <a:t>。这样</a:t>
            </a:r>
            <a:r>
              <a:rPr lang="en-US" altLang="zh-CN" dirty="0"/>
              <a:t>AH</a:t>
            </a:r>
            <a:r>
              <a:rPr lang="zh-CN" altLang="en-US" dirty="0"/>
              <a:t>就可以作用于所有数据</a:t>
            </a:r>
            <a:r>
              <a:rPr lang="zh-CN" altLang="en-US" dirty="0" smtClean="0"/>
              <a:t>。</a:t>
            </a:r>
            <a:endParaRPr lang="en-US" altLang="zh-CN" dirty="0" smtClean="0"/>
          </a:p>
          <a:p>
            <a:endParaRPr lang="en-US" altLang="zh-CN" dirty="0" smtClean="0"/>
          </a:p>
          <a:p>
            <a:r>
              <a:rPr lang="zh-CN" altLang="en-US" dirty="0" smtClean="0"/>
              <a:t>传输模式要保护的内容是</a:t>
            </a:r>
            <a:r>
              <a:rPr lang="en-US" altLang="zh-CN" dirty="0" smtClean="0"/>
              <a:t>IP</a:t>
            </a:r>
            <a:r>
              <a:rPr lang="zh-CN" altLang="en-US" dirty="0" smtClean="0"/>
              <a:t>包的载荷，可能是</a:t>
            </a:r>
            <a:r>
              <a:rPr lang="en-US" altLang="zh-CN" dirty="0" smtClean="0"/>
              <a:t>TCP</a:t>
            </a:r>
            <a:r>
              <a:rPr lang="zh-CN" altLang="en-US" dirty="0" smtClean="0"/>
              <a:t>，</a:t>
            </a:r>
            <a:r>
              <a:rPr lang="en-US" altLang="zh-CN" dirty="0" smtClean="0"/>
              <a:t>UDP</a:t>
            </a:r>
            <a:r>
              <a:rPr lang="zh-CN" altLang="en-US" dirty="0" smtClean="0"/>
              <a:t>等传输层协议，也可能是</a:t>
            </a:r>
            <a:r>
              <a:rPr lang="en-US" altLang="zh-CN" dirty="0" smtClean="0"/>
              <a:t>ICMP</a:t>
            </a:r>
            <a:r>
              <a:rPr lang="zh-CN" altLang="en-US" dirty="0" smtClean="0"/>
              <a:t>协议。还可能是嵌套的</a:t>
            </a:r>
            <a:r>
              <a:rPr lang="en-US" altLang="zh-CN" dirty="0" smtClean="0"/>
              <a:t>AH</a:t>
            </a:r>
            <a:r>
              <a:rPr lang="zh-CN" altLang="en-US" dirty="0" smtClean="0"/>
              <a:t>或</a:t>
            </a:r>
            <a:r>
              <a:rPr lang="en-US" altLang="zh-CN" dirty="0" smtClean="0"/>
              <a:t>ESP</a:t>
            </a:r>
            <a:r>
              <a:rPr lang="zh-CN" altLang="en-US" dirty="0" smtClean="0"/>
              <a:t>协议。传输模式为上层协议提供安全保护，通常情况下，传输模式只用于两台主机之间的安全通信。</a:t>
            </a:r>
            <a:endParaRPr lang="en-US" altLang="zh-CN" dirty="0" smtClean="0"/>
          </a:p>
          <a:p>
            <a:r>
              <a:rPr lang="zh-CN" altLang="en-US" dirty="0" smtClean="0"/>
              <a:t>正常情况下，传输层数据包在</a:t>
            </a:r>
            <a:r>
              <a:rPr lang="en-US" altLang="zh-CN" dirty="0" smtClean="0"/>
              <a:t>IP</a:t>
            </a:r>
            <a:r>
              <a:rPr lang="zh-CN" altLang="en-US" dirty="0" smtClean="0"/>
              <a:t>中被添加一个</a:t>
            </a:r>
            <a:r>
              <a:rPr lang="en-US" altLang="zh-CN" dirty="0" smtClean="0"/>
              <a:t>IP</a:t>
            </a:r>
            <a:r>
              <a:rPr lang="zh-CN" altLang="en-US" dirty="0" smtClean="0"/>
              <a:t>头部构成</a:t>
            </a:r>
            <a:r>
              <a:rPr lang="en-US" altLang="zh-CN" dirty="0" smtClean="0"/>
              <a:t>IP</a:t>
            </a:r>
            <a:r>
              <a:rPr lang="zh-CN" altLang="en-US" dirty="0" smtClean="0"/>
              <a:t>包。启用</a:t>
            </a:r>
            <a:r>
              <a:rPr lang="en-US" altLang="zh-CN" dirty="0" smtClean="0"/>
              <a:t>IPSec</a:t>
            </a:r>
            <a:r>
              <a:rPr lang="zh-CN" altLang="en-US" dirty="0" smtClean="0"/>
              <a:t>后，</a:t>
            </a:r>
            <a:r>
              <a:rPr lang="en-US" altLang="zh-CN" dirty="0" err="1" smtClean="0"/>
              <a:t>IpSec</a:t>
            </a:r>
            <a:r>
              <a:rPr lang="zh-CN" altLang="en-US" dirty="0" smtClean="0"/>
              <a:t>会在传输层数据前面增加</a:t>
            </a:r>
            <a:r>
              <a:rPr lang="en-US" altLang="zh-CN" dirty="0" smtClean="0"/>
              <a:t>AH</a:t>
            </a:r>
            <a:r>
              <a:rPr lang="zh-CN" altLang="en-US" dirty="0" smtClean="0"/>
              <a:t>或者</a:t>
            </a:r>
            <a:r>
              <a:rPr lang="en-US" altLang="zh-CN" dirty="0" smtClean="0"/>
              <a:t>ESP</a:t>
            </a:r>
            <a:r>
              <a:rPr lang="zh-CN" altLang="en-US" dirty="0" smtClean="0"/>
              <a:t>或者二者同时增加，构成一个</a:t>
            </a:r>
            <a:r>
              <a:rPr lang="en-US" altLang="zh-CN" dirty="0" smtClean="0"/>
              <a:t>AH</a:t>
            </a:r>
            <a:r>
              <a:rPr lang="zh-CN" altLang="en-US" dirty="0" smtClean="0"/>
              <a:t>数据包或者</a:t>
            </a:r>
            <a:r>
              <a:rPr lang="en-US" altLang="zh-CN" dirty="0" smtClean="0"/>
              <a:t>ESP</a:t>
            </a:r>
            <a:r>
              <a:rPr lang="zh-CN" altLang="en-US" dirty="0" smtClean="0"/>
              <a:t>数据包，然后再添加</a:t>
            </a:r>
            <a:r>
              <a:rPr lang="en-US" altLang="zh-CN" dirty="0" smtClean="0"/>
              <a:t>IP</a:t>
            </a:r>
            <a:r>
              <a:rPr lang="zh-CN" altLang="en-US" dirty="0" smtClean="0"/>
              <a:t>头部组成新的</a:t>
            </a:r>
            <a:r>
              <a:rPr lang="en-US" altLang="zh-CN" dirty="0" smtClean="0"/>
              <a:t>IP</a:t>
            </a:r>
            <a:r>
              <a:rPr lang="zh-CN" altLang="en-US" dirty="0" smtClean="0"/>
              <a:t>包。</a:t>
            </a:r>
            <a:endParaRPr lang="en-US" altLang="zh-CN" dirty="0" smtClean="0"/>
          </a:p>
          <a:p>
            <a:endParaRPr lang="en-US" altLang="zh-CN" dirty="0" smtClean="0"/>
          </a:p>
        </p:txBody>
      </p:sp>
    </p:spTree>
    <p:extLst>
      <p:ext uri="{BB962C8B-B14F-4D97-AF65-F5344CB8AC3E}">
        <p14:creationId xmlns:p14="http://schemas.microsoft.com/office/powerpoint/2010/main" val="3007047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2C6704-4D95-42C3-B5E4-83F05DAA6F81}" type="slidenum">
              <a:rPr lang="en-US" altLang="zh-CN"/>
              <a:pPr/>
              <a:t>30</a:t>
            </a:fld>
            <a:endParaRPr lang="en-US" altLang="zh-CN"/>
          </a:p>
        </p:txBody>
      </p:sp>
      <p:sp>
        <p:nvSpPr>
          <p:cNvPr id="944130" name="Rectangle 2"/>
          <p:cNvSpPr>
            <a:spLocks noGrp="1" noRot="1" noChangeAspect="1" noChangeArrowheads="1" noTextEdit="1"/>
          </p:cNvSpPr>
          <p:nvPr>
            <p:ph type="sldImg"/>
          </p:nvPr>
        </p:nvSpPr>
        <p:spPr>
          <a:ln/>
        </p:spPr>
      </p:sp>
      <p:sp>
        <p:nvSpPr>
          <p:cNvPr id="944131" name="Rectangle 3"/>
          <p:cNvSpPr>
            <a:spLocks noGrp="1" noChangeArrowheads="1"/>
          </p:cNvSpPr>
          <p:nvPr>
            <p:ph type="body" idx="1"/>
          </p:nvPr>
        </p:nvSpPr>
        <p:spPr/>
        <p:txBody>
          <a:bodyPr/>
          <a:lstStyle/>
          <a:p>
            <a:r>
              <a:rPr lang="en-US" altLang="zh-CN" dirty="0"/>
              <a:t>1</a:t>
            </a:r>
            <a:r>
              <a:rPr lang="zh-CN" altLang="en-US" dirty="0"/>
              <a:t>、因为路由器作用与</a:t>
            </a:r>
            <a:r>
              <a:rPr lang="en-US" altLang="zh-CN" dirty="0"/>
              <a:t>IP</a:t>
            </a:r>
            <a:r>
              <a:rPr lang="zh-CN" altLang="en-US" dirty="0"/>
              <a:t>包头，不可能改变</a:t>
            </a:r>
            <a:r>
              <a:rPr lang="en-US" altLang="zh-CN" dirty="0"/>
              <a:t>IP</a:t>
            </a:r>
            <a:r>
              <a:rPr lang="zh-CN" altLang="en-US" dirty="0"/>
              <a:t>包头之外的东西。</a:t>
            </a:r>
          </a:p>
          <a:p>
            <a:r>
              <a:rPr lang="en-US" altLang="zh-CN" dirty="0" smtClean="0"/>
              <a:t>3</a:t>
            </a:r>
            <a:r>
              <a:rPr lang="zh-CN" altLang="en-US" dirty="0"/>
              <a:t>、先</a:t>
            </a:r>
            <a:r>
              <a:rPr lang="en-US" altLang="zh-CN" dirty="0"/>
              <a:t>ESP</a:t>
            </a:r>
            <a:r>
              <a:rPr lang="zh-CN" altLang="en-US" dirty="0"/>
              <a:t>，再</a:t>
            </a:r>
            <a:r>
              <a:rPr lang="en-US" altLang="zh-CN" dirty="0"/>
              <a:t>AH</a:t>
            </a:r>
            <a:r>
              <a:rPr lang="zh-CN" altLang="en-US" dirty="0"/>
              <a:t>。这样</a:t>
            </a:r>
            <a:r>
              <a:rPr lang="en-US" altLang="zh-CN" dirty="0"/>
              <a:t>AH</a:t>
            </a:r>
            <a:r>
              <a:rPr lang="zh-CN" altLang="en-US" dirty="0"/>
              <a:t>就可以作用于所有数据</a:t>
            </a:r>
            <a:r>
              <a:rPr lang="zh-CN" altLang="en-US" dirty="0" smtClean="0"/>
              <a:t>。</a:t>
            </a:r>
            <a:endParaRPr lang="en-US" altLang="zh-CN" dirty="0" smtClean="0"/>
          </a:p>
          <a:p>
            <a:endParaRPr lang="en-US" altLang="zh-CN" dirty="0" smtClean="0"/>
          </a:p>
          <a:p>
            <a:r>
              <a:rPr lang="zh-CN" altLang="en-US" dirty="0" smtClean="0"/>
              <a:t>传输模式要保护的内容是</a:t>
            </a:r>
            <a:r>
              <a:rPr lang="en-US" altLang="zh-CN" dirty="0" smtClean="0"/>
              <a:t>IP</a:t>
            </a:r>
            <a:r>
              <a:rPr lang="zh-CN" altLang="en-US" dirty="0" smtClean="0"/>
              <a:t>包的载荷，可能是</a:t>
            </a:r>
            <a:r>
              <a:rPr lang="en-US" altLang="zh-CN" dirty="0" smtClean="0"/>
              <a:t>TCP</a:t>
            </a:r>
            <a:r>
              <a:rPr lang="zh-CN" altLang="en-US" dirty="0" smtClean="0"/>
              <a:t>，</a:t>
            </a:r>
            <a:r>
              <a:rPr lang="en-US" altLang="zh-CN" dirty="0" smtClean="0"/>
              <a:t>UDP</a:t>
            </a:r>
            <a:r>
              <a:rPr lang="zh-CN" altLang="en-US" dirty="0" smtClean="0"/>
              <a:t>等传输层协议，也可能是</a:t>
            </a:r>
            <a:r>
              <a:rPr lang="en-US" altLang="zh-CN" dirty="0" smtClean="0"/>
              <a:t>ICMP</a:t>
            </a:r>
            <a:r>
              <a:rPr lang="zh-CN" altLang="en-US" dirty="0" smtClean="0"/>
              <a:t>协议。还可能是嵌套的</a:t>
            </a:r>
            <a:r>
              <a:rPr lang="en-US" altLang="zh-CN" dirty="0" smtClean="0"/>
              <a:t>AH</a:t>
            </a:r>
            <a:r>
              <a:rPr lang="zh-CN" altLang="en-US" dirty="0" smtClean="0"/>
              <a:t>或</a:t>
            </a:r>
            <a:r>
              <a:rPr lang="en-US" altLang="zh-CN" dirty="0" smtClean="0"/>
              <a:t>ESP</a:t>
            </a:r>
            <a:r>
              <a:rPr lang="zh-CN" altLang="en-US" dirty="0" smtClean="0"/>
              <a:t>协议。传输模式为上层协议提供安全保护，通常情况下，传输模式只用于两台主机之间的安全通信。</a:t>
            </a:r>
            <a:endParaRPr lang="en-US" altLang="zh-CN" dirty="0" smtClean="0"/>
          </a:p>
          <a:p>
            <a:r>
              <a:rPr lang="zh-CN" altLang="en-US" dirty="0" smtClean="0"/>
              <a:t>正常情况下，传输层数据包在</a:t>
            </a:r>
            <a:r>
              <a:rPr lang="en-US" altLang="zh-CN" dirty="0" smtClean="0"/>
              <a:t>IP</a:t>
            </a:r>
            <a:r>
              <a:rPr lang="zh-CN" altLang="en-US" dirty="0" smtClean="0"/>
              <a:t>中被添加一个</a:t>
            </a:r>
            <a:r>
              <a:rPr lang="en-US" altLang="zh-CN" dirty="0" smtClean="0"/>
              <a:t>IP</a:t>
            </a:r>
            <a:r>
              <a:rPr lang="zh-CN" altLang="en-US" dirty="0" smtClean="0"/>
              <a:t>头部构成</a:t>
            </a:r>
            <a:r>
              <a:rPr lang="en-US" altLang="zh-CN" dirty="0" smtClean="0"/>
              <a:t>IP</a:t>
            </a:r>
            <a:r>
              <a:rPr lang="zh-CN" altLang="en-US" dirty="0" smtClean="0"/>
              <a:t>包。启用</a:t>
            </a:r>
            <a:r>
              <a:rPr lang="en-US" altLang="zh-CN" dirty="0" smtClean="0"/>
              <a:t>IPSec</a:t>
            </a:r>
            <a:r>
              <a:rPr lang="zh-CN" altLang="en-US" dirty="0" smtClean="0"/>
              <a:t>后，</a:t>
            </a:r>
            <a:r>
              <a:rPr lang="en-US" altLang="zh-CN" dirty="0" err="1" smtClean="0"/>
              <a:t>IpSec</a:t>
            </a:r>
            <a:r>
              <a:rPr lang="zh-CN" altLang="en-US" dirty="0" smtClean="0"/>
              <a:t>会在传输层数据前面增加</a:t>
            </a:r>
            <a:r>
              <a:rPr lang="en-US" altLang="zh-CN" dirty="0" smtClean="0"/>
              <a:t>AH</a:t>
            </a:r>
            <a:r>
              <a:rPr lang="zh-CN" altLang="en-US" dirty="0" smtClean="0"/>
              <a:t>或者</a:t>
            </a:r>
            <a:r>
              <a:rPr lang="en-US" altLang="zh-CN" dirty="0" smtClean="0"/>
              <a:t>ESP</a:t>
            </a:r>
            <a:r>
              <a:rPr lang="zh-CN" altLang="en-US" dirty="0" smtClean="0"/>
              <a:t>或者二者同时增加，构成一个</a:t>
            </a:r>
            <a:r>
              <a:rPr lang="en-US" altLang="zh-CN" dirty="0" smtClean="0"/>
              <a:t>AH</a:t>
            </a:r>
            <a:r>
              <a:rPr lang="zh-CN" altLang="en-US" dirty="0" smtClean="0"/>
              <a:t>数据包或者</a:t>
            </a:r>
            <a:r>
              <a:rPr lang="en-US" altLang="zh-CN" dirty="0" smtClean="0"/>
              <a:t>ESP</a:t>
            </a:r>
            <a:r>
              <a:rPr lang="zh-CN" altLang="en-US" dirty="0" smtClean="0"/>
              <a:t>数据包，然后再添加</a:t>
            </a:r>
            <a:r>
              <a:rPr lang="en-US" altLang="zh-CN" dirty="0" smtClean="0"/>
              <a:t>IP</a:t>
            </a:r>
            <a:r>
              <a:rPr lang="zh-CN" altLang="en-US" dirty="0" smtClean="0"/>
              <a:t>头部组成新的</a:t>
            </a:r>
            <a:r>
              <a:rPr lang="en-US" altLang="zh-CN" dirty="0" smtClean="0"/>
              <a:t>IP</a:t>
            </a:r>
            <a:r>
              <a:rPr lang="zh-CN" altLang="en-US" dirty="0" smtClean="0"/>
              <a:t>包。</a:t>
            </a:r>
            <a:endParaRPr lang="en-US" altLang="zh-CN" dirty="0" smtClean="0"/>
          </a:p>
          <a:p>
            <a:endParaRPr lang="en-US" altLang="zh-CN" dirty="0" smtClean="0"/>
          </a:p>
        </p:txBody>
      </p:sp>
    </p:spTree>
    <p:extLst>
      <p:ext uri="{BB962C8B-B14F-4D97-AF65-F5344CB8AC3E}">
        <p14:creationId xmlns:p14="http://schemas.microsoft.com/office/powerpoint/2010/main" val="86281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IPSec</a:t>
            </a:r>
            <a:r>
              <a:rPr lang="zh-CN" altLang="en-US" dirty="0" smtClean="0"/>
              <a:t>隧道模式：保护的内容是整个原始</a:t>
            </a:r>
            <a:r>
              <a:rPr lang="en-US" altLang="zh-CN" dirty="0" smtClean="0"/>
              <a:t>IP</a:t>
            </a:r>
            <a:r>
              <a:rPr lang="zh-CN" altLang="en-US" dirty="0" smtClean="0"/>
              <a:t>包，隧道模式为</a:t>
            </a:r>
            <a:r>
              <a:rPr lang="en-US" altLang="zh-CN" dirty="0" smtClean="0"/>
              <a:t>IP</a:t>
            </a:r>
            <a:r>
              <a:rPr lang="zh-CN" altLang="en-US" dirty="0" smtClean="0"/>
              <a:t>协议提供安全保护。通常情况下，只要</a:t>
            </a:r>
            <a:r>
              <a:rPr lang="en-US" altLang="zh-CN" dirty="0" smtClean="0"/>
              <a:t>IPSec</a:t>
            </a:r>
            <a:r>
              <a:rPr lang="zh-CN" altLang="en-US" dirty="0" smtClean="0"/>
              <a:t>双方有一方是安全网关或者路由器，就必须使用隧道模式。</a:t>
            </a:r>
            <a:endParaRPr lang="en-US" altLang="zh-CN" dirty="0" smtClean="0"/>
          </a:p>
          <a:p>
            <a:r>
              <a:rPr lang="zh-CN" altLang="en-US" dirty="0" smtClean="0"/>
              <a:t>如果路由器要为自己转发的数据包提供</a:t>
            </a:r>
            <a:r>
              <a:rPr lang="en-US" altLang="zh-CN" dirty="0" smtClean="0"/>
              <a:t>IPSec</a:t>
            </a:r>
            <a:r>
              <a:rPr lang="zh-CN" altLang="en-US" dirty="0" smtClean="0"/>
              <a:t>安全服务，就要使用隧道模式。路由器主要依靠检查</a:t>
            </a:r>
            <a:r>
              <a:rPr lang="en-US" altLang="zh-CN" dirty="0" err="1" smtClean="0"/>
              <a:t>Ip</a:t>
            </a:r>
            <a:r>
              <a:rPr lang="zh-CN" altLang="en-US" dirty="0" smtClean="0"/>
              <a:t>头部来作出路由决定。如果路由器对要转发的包插入传输模式的</a:t>
            </a:r>
            <a:r>
              <a:rPr lang="en-US" altLang="zh-CN" dirty="0" smtClean="0"/>
              <a:t>Ah</a:t>
            </a:r>
            <a:r>
              <a:rPr lang="zh-CN" altLang="en-US" dirty="0" smtClean="0"/>
              <a:t>或</a:t>
            </a:r>
            <a:r>
              <a:rPr lang="en-US" altLang="zh-CN" dirty="0" smtClean="0"/>
              <a:t>ESP</a:t>
            </a:r>
            <a:r>
              <a:rPr lang="zh-CN" altLang="en-US" dirty="0" smtClean="0"/>
              <a:t>头部，便违反了路由器的规则。</a:t>
            </a:r>
            <a:endParaRPr lang="en-US" altLang="zh-CN" dirty="0" smtClean="0"/>
          </a:p>
          <a:p>
            <a:r>
              <a:rPr lang="zh-CN" altLang="en-US" dirty="0" smtClean="0"/>
              <a:t>路由器将需要惊喜</a:t>
            </a:r>
            <a:r>
              <a:rPr lang="en-US" altLang="zh-CN" dirty="0" smtClean="0"/>
              <a:t>IPSec</a:t>
            </a:r>
            <a:r>
              <a:rPr lang="zh-CN" altLang="en-US" dirty="0" smtClean="0"/>
              <a:t>保护的原始</a:t>
            </a:r>
            <a:r>
              <a:rPr lang="en-US" altLang="zh-CN" dirty="0" smtClean="0"/>
              <a:t>IP</a:t>
            </a:r>
            <a:r>
              <a:rPr lang="zh-CN" altLang="en-US" dirty="0" smtClean="0"/>
              <a:t>包看做一个整体，将这个</a:t>
            </a:r>
            <a:r>
              <a:rPr lang="en-US" altLang="zh-CN" dirty="0" smtClean="0"/>
              <a:t>IP</a:t>
            </a:r>
            <a:r>
              <a:rPr lang="zh-CN" altLang="en-US" dirty="0" smtClean="0"/>
              <a:t>包作为要保护的内容，前面添加</a:t>
            </a:r>
            <a:r>
              <a:rPr lang="en-US" altLang="zh-CN" dirty="0" smtClean="0"/>
              <a:t>AH</a:t>
            </a:r>
            <a:r>
              <a:rPr lang="zh-CN" altLang="en-US" dirty="0" smtClean="0"/>
              <a:t>或者</a:t>
            </a:r>
            <a:r>
              <a:rPr lang="en-US" altLang="zh-CN" dirty="0" smtClean="0"/>
              <a:t>ESP</a:t>
            </a:r>
            <a:r>
              <a:rPr lang="zh-CN" altLang="en-US" dirty="0" smtClean="0"/>
              <a:t>头部，然后再添加新的</a:t>
            </a:r>
            <a:r>
              <a:rPr lang="en-US" altLang="zh-CN" dirty="0" smtClean="0"/>
              <a:t>IP</a:t>
            </a:r>
            <a:r>
              <a:rPr lang="zh-CN" altLang="en-US" dirty="0" smtClean="0"/>
              <a:t>头部，组成新的</a:t>
            </a:r>
            <a:r>
              <a:rPr lang="en-US" altLang="zh-CN" dirty="0" smtClean="0"/>
              <a:t>IP</a:t>
            </a:r>
            <a:r>
              <a:rPr lang="zh-CN" altLang="en-US" dirty="0" smtClean="0"/>
              <a:t>包后再转发出去。</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31</a:t>
            </a:fld>
            <a:endParaRPr lang="zh-CN" altLang="en-US"/>
          </a:p>
        </p:txBody>
      </p:sp>
    </p:spTree>
    <p:extLst>
      <p:ext uri="{BB962C8B-B14F-4D97-AF65-F5344CB8AC3E}">
        <p14:creationId xmlns:p14="http://schemas.microsoft.com/office/powerpoint/2010/main" val="849880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IPSec</a:t>
            </a:r>
            <a:r>
              <a:rPr lang="zh-CN" altLang="en-US" dirty="0" smtClean="0"/>
              <a:t>隧道模式：保护的内容是整个原始</a:t>
            </a:r>
            <a:r>
              <a:rPr lang="en-US" altLang="zh-CN" dirty="0" smtClean="0"/>
              <a:t>IP</a:t>
            </a:r>
            <a:r>
              <a:rPr lang="zh-CN" altLang="en-US" dirty="0" smtClean="0"/>
              <a:t>包，隧道模式为</a:t>
            </a:r>
            <a:r>
              <a:rPr lang="en-US" altLang="zh-CN" dirty="0" smtClean="0"/>
              <a:t>IP</a:t>
            </a:r>
            <a:r>
              <a:rPr lang="zh-CN" altLang="en-US" dirty="0" smtClean="0"/>
              <a:t>协议提供安全保护。通常情况下，只要</a:t>
            </a:r>
            <a:r>
              <a:rPr lang="en-US" altLang="zh-CN" dirty="0" smtClean="0"/>
              <a:t>IPSec</a:t>
            </a:r>
            <a:r>
              <a:rPr lang="zh-CN" altLang="en-US" dirty="0" smtClean="0"/>
              <a:t>双方有一方是安全网关或者路由器，就必须使用隧道模式。</a:t>
            </a:r>
            <a:endParaRPr lang="en-US" altLang="zh-CN" dirty="0" smtClean="0"/>
          </a:p>
          <a:p>
            <a:r>
              <a:rPr lang="zh-CN" altLang="en-US" dirty="0" smtClean="0"/>
              <a:t>如果路由器要为自己转发的数据包提供</a:t>
            </a:r>
            <a:r>
              <a:rPr lang="en-US" altLang="zh-CN" dirty="0" smtClean="0"/>
              <a:t>IPSec</a:t>
            </a:r>
            <a:r>
              <a:rPr lang="zh-CN" altLang="en-US" dirty="0" smtClean="0"/>
              <a:t>安全服务，就要使用隧道模式。路由器主要依靠检查</a:t>
            </a:r>
            <a:r>
              <a:rPr lang="en-US" altLang="zh-CN" dirty="0" err="1" smtClean="0"/>
              <a:t>Ip</a:t>
            </a:r>
            <a:r>
              <a:rPr lang="zh-CN" altLang="en-US" dirty="0" smtClean="0"/>
              <a:t>头部来作出路由决定。如果路由器对要转发的包插入传输模式的</a:t>
            </a:r>
            <a:r>
              <a:rPr lang="en-US" altLang="zh-CN" dirty="0" smtClean="0"/>
              <a:t>Ah</a:t>
            </a:r>
            <a:r>
              <a:rPr lang="zh-CN" altLang="en-US" dirty="0" smtClean="0"/>
              <a:t>或</a:t>
            </a:r>
            <a:r>
              <a:rPr lang="en-US" altLang="zh-CN" dirty="0" smtClean="0"/>
              <a:t>ESP</a:t>
            </a:r>
            <a:r>
              <a:rPr lang="zh-CN" altLang="en-US" dirty="0" smtClean="0"/>
              <a:t>头部，便违反了路由器的规则。</a:t>
            </a:r>
            <a:endParaRPr lang="en-US" altLang="zh-CN" dirty="0" smtClean="0"/>
          </a:p>
          <a:p>
            <a:r>
              <a:rPr lang="zh-CN" altLang="en-US" dirty="0" smtClean="0"/>
              <a:t>路由器将需要惊喜</a:t>
            </a:r>
            <a:r>
              <a:rPr lang="en-US" altLang="zh-CN" dirty="0" smtClean="0"/>
              <a:t>IPSec</a:t>
            </a:r>
            <a:r>
              <a:rPr lang="zh-CN" altLang="en-US" dirty="0" smtClean="0"/>
              <a:t>保护的原始</a:t>
            </a:r>
            <a:r>
              <a:rPr lang="en-US" altLang="zh-CN" dirty="0" smtClean="0"/>
              <a:t>IP</a:t>
            </a:r>
            <a:r>
              <a:rPr lang="zh-CN" altLang="en-US" dirty="0" smtClean="0"/>
              <a:t>包看做一个整体，将这个</a:t>
            </a:r>
            <a:r>
              <a:rPr lang="en-US" altLang="zh-CN" dirty="0" smtClean="0"/>
              <a:t>IP</a:t>
            </a:r>
            <a:r>
              <a:rPr lang="zh-CN" altLang="en-US" dirty="0" smtClean="0"/>
              <a:t>包作为要保护的内容，前面添加</a:t>
            </a:r>
            <a:r>
              <a:rPr lang="en-US" altLang="zh-CN" dirty="0" smtClean="0"/>
              <a:t>AH</a:t>
            </a:r>
            <a:r>
              <a:rPr lang="zh-CN" altLang="en-US" dirty="0" smtClean="0"/>
              <a:t>或者</a:t>
            </a:r>
            <a:r>
              <a:rPr lang="en-US" altLang="zh-CN" dirty="0" smtClean="0"/>
              <a:t>ESP</a:t>
            </a:r>
            <a:r>
              <a:rPr lang="zh-CN" altLang="en-US" dirty="0" smtClean="0"/>
              <a:t>头部，然后再添加新的</a:t>
            </a:r>
            <a:r>
              <a:rPr lang="en-US" altLang="zh-CN" dirty="0" smtClean="0"/>
              <a:t>IP</a:t>
            </a:r>
            <a:r>
              <a:rPr lang="zh-CN" altLang="en-US" dirty="0" smtClean="0"/>
              <a:t>头部，组成新的</a:t>
            </a:r>
            <a:r>
              <a:rPr lang="en-US" altLang="zh-CN" dirty="0" smtClean="0"/>
              <a:t>IP</a:t>
            </a:r>
            <a:r>
              <a:rPr lang="zh-CN" altLang="en-US" dirty="0" smtClean="0"/>
              <a:t>包后再转发出去。</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32</a:t>
            </a:fld>
            <a:endParaRPr lang="zh-CN" altLang="en-US"/>
          </a:p>
        </p:txBody>
      </p:sp>
    </p:spTree>
    <p:extLst>
      <p:ext uri="{BB962C8B-B14F-4D97-AF65-F5344CB8AC3E}">
        <p14:creationId xmlns:p14="http://schemas.microsoft.com/office/powerpoint/2010/main" val="3136068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隧道模式下，通信终点由受保护的内部</a:t>
            </a:r>
            <a:r>
              <a:rPr lang="en-US" altLang="zh-CN" dirty="0" smtClean="0"/>
              <a:t>IP</a:t>
            </a:r>
            <a:r>
              <a:rPr lang="zh-CN" altLang="en-US" dirty="0" smtClean="0"/>
              <a:t>头指定，而</a:t>
            </a:r>
            <a:r>
              <a:rPr lang="en-US" altLang="zh-CN" dirty="0" smtClean="0"/>
              <a:t>IPSec</a:t>
            </a:r>
            <a:r>
              <a:rPr lang="zh-CN" altLang="en-US" dirty="0" smtClean="0"/>
              <a:t>终点则由外部</a:t>
            </a:r>
            <a:r>
              <a:rPr lang="en-US" altLang="zh-CN" dirty="0" smtClean="0"/>
              <a:t>IP</a:t>
            </a:r>
            <a:r>
              <a:rPr lang="zh-CN" altLang="en-US" dirty="0" smtClean="0"/>
              <a:t>头指定。如果</a:t>
            </a:r>
            <a:r>
              <a:rPr lang="en-US" altLang="zh-CN" dirty="0" smtClean="0"/>
              <a:t>IPSec</a:t>
            </a:r>
            <a:r>
              <a:rPr lang="zh-CN" altLang="en-US" dirty="0" smtClean="0"/>
              <a:t>终点为安全网关，则该网关会还原出内部</a:t>
            </a:r>
            <a:r>
              <a:rPr lang="en-US" altLang="zh-CN" dirty="0" smtClean="0"/>
              <a:t>IP</a:t>
            </a:r>
            <a:r>
              <a:rPr lang="zh-CN" altLang="en-US" dirty="0" smtClean="0"/>
              <a:t>包，再转发到最终目的地。</a:t>
            </a:r>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34</a:t>
            </a:fld>
            <a:endParaRPr lang="zh-CN" altLang="en-US"/>
          </a:p>
        </p:txBody>
      </p:sp>
    </p:spTree>
    <p:extLst>
      <p:ext uri="{BB962C8B-B14F-4D97-AF65-F5344CB8AC3E}">
        <p14:creationId xmlns:p14="http://schemas.microsoft.com/office/powerpoint/2010/main" val="1762292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37</a:t>
            </a:fld>
            <a:endParaRPr lang="zh-CN" altLang="en-US"/>
          </a:p>
        </p:txBody>
      </p:sp>
    </p:spTree>
    <p:extLst>
      <p:ext uri="{BB962C8B-B14F-4D97-AF65-F5344CB8AC3E}">
        <p14:creationId xmlns:p14="http://schemas.microsoft.com/office/powerpoint/2010/main" val="2074283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38</a:t>
            </a:fld>
            <a:endParaRPr lang="zh-CN" altLang="en-US"/>
          </a:p>
        </p:txBody>
      </p:sp>
    </p:spTree>
    <p:extLst>
      <p:ext uri="{BB962C8B-B14F-4D97-AF65-F5344CB8AC3E}">
        <p14:creationId xmlns:p14="http://schemas.microsoft.com/office/powerpoint/2010/main" val="3610302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作为一个隧道协议实现了</a:t>
            </a:r>
            <a:r>
              <a:rPr lang="en-US" altLang="zh-CN" dirty="0" smtClean="0"/>
              <a:t>VPN</a:t>
            </a:r>
            <a:r>
              <a:rPr lang="zh-CN" altLang="en-US" dirty="0" smtClean="0"/>
              <a:t>通信：通过</a:t>
            </a:r>
            <a:r>
              <a:rPr lang="en-US" altLang="zh-CN" dirty="0" smtClean="0"/>
              <a:t>IP</a:t>
            </a:r>
            <a:r>
              <a:rPr lang="zh-CN" altLang="en-US" dirty="0" smtClean="0"/>
              <a:t>层创建一个安全的隧道，使两个异地的私有网络连接起来，或者使公网上的计算机可以访问远程的企业私有网络。</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4</a:t>
            </a:fld>
            <a:endParaRPr lang="zh-CN" altLang="en-US"/>
          </a:p>
        </p:txBody>
      </p:sp>
    </p:spTree>
    <p:extLst>
      <p:ext uri="{BB962C8B-B14F-4D97-AF65-F5344CB8AC3E}">
        <p14:creationId xmlns:p14="http://schemas.microsoft.com/office/powerpoint/2010/main" val="2007009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ESP</a:t>
            </a:r>
            <a:r>
              <a:rPr lang="zh-CN" altLang="en-US" dirty="0" smtClean="0"/>
              <a:t>也是被</a:t>
            </a:r>
            <a:r>
              <a:rPr lang="en-US" altLang="zh-CN" dirty="0" smtClean="0"/>
              <a:t>IP</a:t>
            </a:r>
            <a:r>
              <a:rPr lang="zh-CN" altLang="en-US" dirty="0" smtClean="0"/>
              <a:t>协议封装的协议之一。一个</a:t>
            </a:r>
            <a:r>
              <a:rPr lang="en-US" altLang="zh-CN" dirty="0" smtClean="0"/>
              <a:t>IP</a:t>
            </a:r>
            <a:r>
              <a:rPr lang="zh-CN" altLang="en-US" dirty="0" smtClean="0"/>
              <a:t>包载荷是否是</a:t>
            </a:r>
            <a:r>
              <a:rPr lang="en-US" altLang="zh-CN" dirty="0" smtClean="0"/>
              <a:t>ESP</a:t>
            </a:r>
            <a:r>
              <a:rPr lang="zh-CN" altLang="en-US" dirty="0" smtClean="0"/>
              <a:t>协议由</a:t>
            </a:r>
            <a:r>
              <a:rPr lang="en-US" altLang="zh-CN" dirty="0" smtClean="0"/>
              <a:t>IP</a:t>
            </a:r>
            <a:r>
              <a:rPr lang="zh-CN" altLang="en-US" dirty="0" smtClean="0"/>
              <a:t>协议头中的协议字段定义。</a:t>
            </a:r>
            <a:r>
              <a:rPr lang="en-US" altLang="zh-CN" dirty="0" smtClean="0"/>
              <a:t>ESP</a:t>
            </a:r>
            <a:r>
              <a:rPr lang="zh-CN" altLang="en-US" dirty="0" smtClean="0"/>
              <a:t>协议字段是</a:t>
            </a:r>
            <a:r>
              <a:rPr lang="en-US" altLang="zh-CN" dirty="0" smtClean="0"/>
              <a:t>50.</a:t>
            </a:r>
            <a:r>
              <a:rPr lang="zh-CN" altLang="en-US" dirty="0" smtClean="0"/>
              <a:t>如果一个</a:t>
            </a:r>
            <a:r>
              <a:rPr lang="en-US" altLang="zh-CN" dirty="0" smtClean="0"/>
              <a:t>IP</a:t>
            </a:r>
            <a:r>
              <a:rPr lang="zh-CN" altLang="en-US" dirty="0" smtClean="0"/>
              <a:t>包封装是</a:t>
            </a:r>
            <a:r>
              <a:rPr lang="en-US" altLang="zh-CN" dirty="0" smtClean="0"/>
              <a:t>ESP</a:t>
            </a:r>
            <a:r>
              <a:rPr lang="zh-CN" altLang="en-US" dirty="0" smtClean="0"/>
              <a:t>协议，在</a:t>
            </a:r>
            <a:r>
              <a:rPr lang="en-US" altLang="zh-CN" dirty="0" smtClean="0"/>
              <a:t>IP</a:t>
            </a:r>
            <a:r>
              <a:rPr lang="zh-CN" altLang="en-US" dirty="0" smtClean="0"/>
              <a:t>包头后面紧跟</a:t>
            </a:r>
            <a:r>
              <a:rPr lang="en-US" altLang="zh-CN" dirty="0" smtClean="0"/>
              <a:t>ESP</a:t>
            </a:r>
            <a:r>
              <a:rPr lang="zh-CN" altLang="en-US" dirty="0" smtClean="0"/>
              <a:t>协议头部。</a:t>
            </a:r>
            <a:endParaRPr lang="en-US" altLang="zh-CN" dirty="0" smtClean="0"/>
          </a:p>
          <a:p>
            <a:r>
              <a:rPr lang="en-US" altLang="zh-CN" dirty="0" smtClean="0"/>
              <a:t>SPI</a:t>
            </a:r>
            <a:r>
              <a:rPr lang="zh-CN" altLang="en-US" dirty="0" smtClean="0"/>
              <a:t>：安全参数索引，是一个</a:t>
            </a:r>
            <a:r>
              <a:rPr lang="en-US" altLang="zh-CN" dirty="0" smtClean="0"/>
              <a:t>32</a:t>
            </a:r>
            <a:r>
              <a:rPr lang="zh-CN" altLang="en-US" dirty="0" smtClean="0"/>
              <a:t>位整数，与源</a:t>
            </a:r>
            <a:r>
              <a:rPr lang="en-US" altLang="zh-CN" dirty="0" smtClean="0"/>
              <a:t>/</a:t>
            </a:r>
            <a:r>
              <a:rPr lang="zh-CN" altLang="en-US" dirty="0" smtClean="0"/>
              <a:t>目的</a:t>
            </a:r>
            <a:r>
              <a:rPr lang="en-US" altLang="zh-CN" dirty="0" smtClean="0"/>
              <a:t>IP</a:t>
            </a:r>
            <a:r>
              <a:rPr lang="zh-CN" altLang="en-US" dirty="0" smtClean="0"/>
              <a:t>地址，</a:t>
            </a:r>
            <a:r>
              <a:rPr lang="en-US" altLang="zh-CN" dirty="0" smtClean="0"/>
              <a:t>IPSec</a:t>
            </a:r>
            <a:r>
              <a:rPr lang="zh-CN" altLang="en-US" dirty="0" smtClean="0"/>
              <a:t>协议一起组成的三元组可以为该</a:t>
            </a:r>
            <a:r>
              <a:rPr lang="en-US" altLang="zh-CN" dirty="0" smtClean="0"/>
              <a:t>IP</a:t>
            </a:r>
            <a:r>
              <a:rPr lang="zh-CN" altLang="en-US" dirty="0" smtClean="0"/>
              <a:t>包唯一的确定一个</a:t>
            </a:r>
            <a:r>
              <a:rPr lang="en-US" altLang="zh-CN" dirty="0" smtClean="0"/>
              <a:t>SA</a:t>
            </a:r>
            <a:r>
              <a:rPr lang="zh-CN" altLang="en-US" dirty="0" smtClean="0"/>
              <a:t>。</a:t>
            </a:r>
            <a:endParaRPr lang="en-US" altLang="zh-CN" baseline="0" dirty="0" smtClean="0"/>
          </a:p>
          <a:p>
            <a:r>
              <a:rPr lang="zh-CN" altLang="en-US" baseline="0" dirty="0" smtClean="0"/>
              <a:t>序列号：是一个</a:t>
            </a:r>
            <a:r>
              <a:rPr lang="en-US" altLang="zh-CN" baseline="0" dirty="0" smtClean="0"/>
              <a:t>32</a:t>
            </a:r>
            <a:r>
              <a:rPr lang="zh-CN" altLang="en-US" baseline="0" dirty="0" smtClean="0"/>
              <a:t>位整数，作为一个单调递增的计数器，为每个</a:t>
            </a:r>
            <a:r>
              <a:rPr lang="en-US" altLang="zh-CN" baseline="0" dirty="0" smtClean="0"/>
              <a:t>ESP</a:t>
            </a:r>
            <a:r>
              <a:rPr lang="zh-CN" altLang="en-US" baseline="0" dirty="0" smtClean="0"/>
              <a:t>包赋予一个序号。当通信双方建立</a:t>
            </a:r>
            <a:r>
              <a:rPr lang="en-US" altLang="zh-CN" baseline="0" dirty="0" smtClean="0"/>
              <a:t>SA</a:t>
            </a:r>
            <a:r>
              <a:rPr lang="zh-CN" altLang="en-US" baseline="0" dirty="0" smtClean="0"/>
              <a:t>时，计数器初始化为 </a:t>
            </a:r>
            <a:r>
              <a:rPr lang="en-US" altLang="zh-CN" baseline="0" dirty="0" smtClean="0"/>
              <a:t>0.SA</a:t>
            </a:r>
            <a:r>
              <a:rPr lang="zh-CN" altLang="en-US" baseline="0" dirty="0" smtClean="0"/>
              <a:t>是单向的，每发送一个包，外出</a:t>
            </a:r>
            <a:r>
              <a:rPr lang="en-US" altLang="zh-CN" baseline="0" dirty="0" smtClean="0"/>
              <a:t>SA</a:t>
            </a:r>
            <a:r>
              <a:rPr lang="zh-CN" altLang="en-US" baseline="0" dirty="0" smtClean="0"/>
              <a:t>计数器增加</a:t>
            </a:r>
            <a:r>
              <a:rPr lang="en-US" altLang="zh-CN" baseline="0" dirty="0" smtClean="0"/>
              <a:t>1 </a:t>
            </a:r>
            <a:r>
              <a:rPr lang="zh-CN" altLang="en-US" baseline="0" dirty="0" smtClean="0"/>
              <a:t>。每接收一个包，进入</a:t>
            </a:r>
            <a:r>
              <a:rPr lang="en-US" altLang="zh-CN" baseline="0" dirty="0" smtClean="0"/>
              <a:t>SA</a:t>
            </a:r>
            <a:r>
              <a:rPr lang="zh-CN" altLang="en-US" baseline="0" dirty="0" smtClean="0"/>
              <a:t>计数器增</a:t>
            </a:r>
            <a:r>
              <a:rPr lang="en-US" altLang="zh-CN" baseline="0" dirty="0" smtClean="0"/>
              <a:t>1 </a:t>
            </a:r>
            <a:r>
              <a:rPr lang="zh-CN" altLang="en-US" baseline="0" dirty="0" smtClean="0"/>
              <a:t>。该字段可以用于抵抗重放攻击。</a:t>
            </a:r>
            <a:endParaRPr lang="en-US" altLang="zh-CN" baseline="0" dirty="0" smtClean="0"/>
          </a:p>
          <a:p>
            <a:r>
              <a:rPr lang="zh-CN" altLang="en-US" baseline="0" dirty="0" smtClean="0"/>
              <a:t>载荷数据：变长，不管</a:t>
            </a:r>
            <a:r>
              <a:rPr lang="en-US" altLang="zh-CN" baseline="0" dirty="0" smtClean="0"/>
              <a:t>SA</a:t>
            </a:r>
            <a:r>
              <a:rPr lang="zh-CN" altLang="en-US" baseline="0" dirty="0" smtClean="0"/>
              <a:t>是否需要加密，该字段总是必需的。如果加密了，该部分就是加密后的密文。否则就是明文。如果采用的加密算法需要一个初始向量，那么初始向量也在字段中传输。长度</a:t>
            </a:r>
            <a:r>
              <a:rPr lang="en-US" altLang="zh-CN" baseline="0" dirty="0" smtClean="0"/>
              <a:t>8</a:t>
            </a:r>
            <a:r>
              <a:rPr lang="zh-CN" altLang="en-US" baseline="0" dirty="0" smtClean="0"/>
              <a:t>位整数倍。</a:t>
            </a:r>
            <a:endParaRPr lang="en-US" altLang="zh-CN" baseline="0" dirty="0" smtClean="0"/>
          </a:p>
          <a:p>
            <a:r>
              <a:rPr lang="zh-CN" altLang="en-US" baseline="0" dirty="0" smtClean="0"/>
              <a:t>下一个头：</a:t>
            </a:r>
            <a:r>
              <a:rPr lang="en-US" altLang="zh-CN" baseline="0" dirty="0" smtClean="0"/>
              <a:t>8</a:t>
            </a:r>
            <a:r>
              <a:rPr lang="zh-CN" altLang="en-US" baseline="0" dirty="0" smtClean="0"/>
              <a:t>位，指明了封装在载荷中的数据类型。</a:t>
            </a:r>
            <a:endParaRPr lang="en-US" altLang="zh-CN" baseline="0" dirty="0" smtClean="0"/>
          </a:p>
          <a:p>
            <a:r>
              <a:rPr lang="zh-CN" altLang="en-US" baseline="0" dirty="0" smtClean="0"/>
              <a:t>认证数据：可变长，包含了验证数据，只有选择了验证服务时才会有此字段。也就是</a:t>
            </a:r>
            <a:r>
              <a:rPr lang="en-US" altLang="zh-CN" baseline="0" dirty="0" smtClean="0"/>
              <a:t>HMAC</a:t>
            </a:r>
            <a:r>
              <a:rPr lang="zh-CN" altLang="en-US" baseline="0" dirty="0" smtClean="0"/>
              <a:t>算法的结果。称为</a:t>
            </a:r>
            <a:r>
              <a:rPr lang="en-US" altLang="zh-CN" baseline="0" dirty="0" smtClean="0"/>
              <a:t>ICV</a:t>
            </a:r>
            <a:r>
              <a:rPr lang="zh-CN" altLang="en-US" baseline="0" dirty="0" smtClean="0"/>
              <a:t>（</a:t>
            </a:r>
            <a:r>
              <a:rPr lang="en-US" altLang="zh-CN" baseline="0" dirty="0" smtClean="0"/>
              <a:t>Integrity Check Value</a:t>
            </a:r>
            <a:r>
              <a:rPr lang="zh-CN" altLang="en-US" baseline="0" dirty="0" smtClean="0"/>
              <a:t>，完整性校验值。）该字段是</a:t>
            </a:r>
            <a:r>
              <a:rPr lang="en-US" altLang="zh-CN" baseline="0" dirty="0" smtClean="0"/>
              <a:t>32</a:t>
            </a:r>
            <a:r>
              <a:rPr lang="zh-CN" altLang="en-US" baseline="0" dirty="0" smtClean="0"/>
              <a:t>位的整数倍，如果不是 ，必须进行填充。</a:t>
            </a:r>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39</a:t>
            </a:fld>
            <a:endParaRPr lang="zh-CN" altLang="en-US"/>
          </a:p>
        </p:txBody>
      </p:sp>
    </p:spTree>
    <p:extLst>
      <p:ext uri="{BB962C8B-B14F-4D97-AF65-F5344CB8AC3E}">
        <p14:creationId xmlns:p14="http://schemas.microsoft.com/office/powerpoint/2010/main" val="1897749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aseline="0" dirty="0" smtClean="0"/>
              <a:t>序列号：是一个</a:t>
            </a:r>
            <a:r>
              <a:rPr lang="en-US" altLang="zh-CN" baseline="0" dirty="0" smtClean="0"/>
              <a:t>32</a:t>
            </a:r>
            <a:r>
              <a:rPr lang="zh-CN" altLang="en-US" baseline="0" dirty="0" smtClean="0"/>
              <a:t>位整数，作为一个单调递增的计数器，为每个</a:t>
            </a:r>
            <a:r>
              <a:rPr lang="en-US" altLang="zh-CN" baseline="0" dirty="0" smtClean="0"/>
              <a:t>ESP</a:t>
            </a:r>
            <a:r>
              <a:rPr lang="zh-CN" altLang="en-US" baseline="0" dirty="0" smtClean="0"/>
              <a:t>包赋予一个序号。当通信双方建立</a:t>
            </a:r>
            <a:r>
              <a:rPr lang="en-US" altLang="zh-CN" baseline="0" dirty="0" smtClean="0"/>
              <a:t>SA</a:t>
            </a:r>
            <a:r>
              <a:rPr lang="zh-CN" altLang="en-US" baseline="0" dirty="0" smtClean="0"/>
              <a:t>时，计数器初始化为 </a:t>
            </a:r>
            <a:r>
              <a:rPr lang="en-US" altLang="zh-CN" baseline="0" dirty="0" smtClean="0"/>
              <a:t>0.SA</a:t>
            </a:r>
            <a:r>
              <a:rPr lang="zh-CN" altLang="en-US" baseline="0" dirty="0" smtClean="0"/>
              <a:t>是单向的，每发送一个包，外出</a:t>
            </a:r>
            <a:r>
              <a:rPr lang="en-US" altLang="zh-CN" baseline="0" dirty="0" smtClean="0"/>
              <a:t>SA</a:t>
            </a:r>
            <a:r>
              <a:rPr lang="zh-CN" altLang="en-US" baseline="0" dirty="0" smtClean="0"/>
              <a:t>计数器增加</a:t>
            </a:r>
            <a:r>
              <a:rPr lang="en-US" altLang="zh-CN" baseline="0" dirty="0" smtClean="0"/>
              <a:t>1 </a:t>
            </a:r>
            <a:r>
              <a:rPr lang="zh-CN" altLang="en-US" baseline="0" dirty="0" smtClean="0"/>
              <a:t>。每接收一个包，进入</a:t>
            </a:r>
            <a:r>
              <a:rPr lang="en-US" altLang="zh-CN" baseline="0" dirty="0" smtClean="0"/>
              <a:t>SA</a:t>
            </a:r>
            <a:r>
              <a:rPr lang="zh-CN" altLang="en-US" baseline="0" dirty="0" smtClean="0"/>
              <a:t>计数器增</a:t>
            </a:r>
            <a:r>
              <a:rPr lang="en-US" altLang="zh-CN" baseline="0" dirty="0" smtClean="0"/>
              <a:t>1 </a:t>
            </a:r>
            <a:r>
              <a:rPr lang="zh-CN" altLang="en-US" baseline="0" dirty="0" smtClean="0"/>
              <a:t>。该字段可以用于抵抗重放攻击。</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41</a:t>
            </a:fld>
            <a:endParaRPr lang="zh-CN" altLang="en-US"/>
          </a:p>
        </p:txBody>
      </p:sp>
    </p:spTree>
    <p:extLst>
      <p:ext uri="{BB962C8B-B14F-4D97-AF65-F5344CB8AC3E}">
        <p14:creationId xmlns:p14="http://schemas.microsoft.com/office/powerpoint/2010/main" val="3622181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aseline="0" dirty="0" smtClean="0"/>
              <a:t>载荷数据：变长，不管</a:t>
            </a:r>
            <a:r>
              <a:rPr lang="en-US" altLang="zh-CN" baseline="0" dirty="0" smtClean="0"/>
              <a:t>SA</a:t>
            </a:r>
            <a:r>
              <a:rPr lang="zh-CN" altLang="en-US" baseline="0" dirty="0" smtClean="0"/>
              <a:t>是否需要加密，该字段总是必需的。如果加密了，该部分就是加密后的密文。否则就是明文。如果采用的加密算法需要一个初始向量，那么初始向量也在字段中传输。长度</a:t>
            </a:r>
            <a:r>
              <a:rPr lang="en-US" altLang="zh-CN" baseline="0" dirty="0" smtClean="0"/>
              <a:t>8</a:t>
            </a:r>
            <a:r>
              <a:rPr lang="zh-CN" altLang="en-US" baseline="0" dirty="0" smtClean="0"/>
              <a:t>位整数倍。</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43</a:t>
            </a:fld>
            <a:endParaRPr lang="zh-CN" altLang="en-US"/>
          </a:p>
        </p:txBody>
      </p:sp>
    </p:spTree>
    <p:extLst>
      <p:ext uri="{BB962C8B-B14F-4D97-AF65-F5344CB8AC3E}">
        <p14:creationId xmlns:p14="http://schemas.microsoft.com/office/powerpoint/2010/main" val="3986910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传输模式保护的是</a:t>
            </a:r>
            <a:r>
              <a:rPr lang="en-US" altLang="zh-CN" dirty="0" smtClean="0"/>
              <a:t>IP</a:t>
            </a:r>
            <a:r>
              <a:rPr lang="zh-CN" altLang="en-US" dirty="0" smtClean="0"/>
              <a:t>包的载荷，</a:t>
            </a:r>
            <a:r>
              <a:rPr lang="zh-CN" altLang="en-US" dirty="0" smtClean="0"/>
              <a:t>例如</a:t>
            </a:r>
            <a:r>
              <a:rPr lang="en-US" altLang="zh-CN" dirty="0" smtClean="0"/>
              <a:t>TCP UDP</a:t>
            </a:r>
            <a:r>
              <a:rPr lang="en-US" altLang="zh-CN" baseline="0" dirty="0" smtClean="0"/>
              <a:t> </a:t>
            </a:r>
            <a:r>
              <a:rPr lang="en-US" altLang="zh-CN" baseline="0" dirty="0" smtClean="0"/>
              <a:t>ICMP</a:t>
            </a:r>
            <a:r>
              <a:rPr lang="zh-CN" altLang="en-US" baseline="0" dirty="0" smtClean="0"/>
              <a:t>也可以是</a:t>
            </a:r>
            <a:r>
              <a:rPr lang="en-US" altLang="zh-CN" baseline="0" dirty="0" smtClean="0"/>
              <a:t>IPSec</a:t>
            </a:r>
            <a:r>
              <a:rPr lang="zh-CN" altLang="en-US" baseline="0" dirty="0" smtClean="0"/>
              <a:t>的头部。</a:t>
            </a:r>
            <a:r>
              <a:rPr lang="en-US" altLang="zh-CN" baseline="0" dirty="0" smtClean="0"/>
              <a:t>ESP</a:t>
            </a:r>
            <a:r>
              <a:rPr lang="zh-CN" altLang="en-US" baseline="0" dirty="0" smtClean="0"/>
              <a:t>插入到</a:t>
            </a:r>
            <a:r>
              <a:rPr lang="en-US" altLang="zh-CN" baseline="0" dirty="0" smtClean="0"/>
              <a:t>IP</a:t>
            </a:r>
            <a:r>
              <a:rPr lang="zh-CN" altLang="en-US" baseline="0" dirty="0" smtClean="0"/>
              <a:t>头部之后，任何被</a:t>
            </a:r>
            <a:r>
              <a:rPr lang="en-US" altLang="zh-CN" baseline="0" dirty="0" smtClean="0"/>
              <a:t>IP</a:t>
            </a:r>
            <a:r>
              <a:rPr lang="zh-CN" altLang="en-US" baseline="0" dirty="0" smtClean="0"/>
              <a:t>协议封装的协议之前。</a:t>
            </a:r>
            <a:endParaRPr lang="en-US" altLang="zh-CN" baseline="0" dirty="0" smtClean="0"/>
          </a:p>
          <a:p>
            <a:r>
              <a:rPr lang="en-US" altLang="zh-CN" baseline="0" dirty="0" smtClean="0"/>
              <a:t>ESP</a:t>
            </a:r>
            <a:r>
              <a:rPr lang="zh-CN" altLang="en-US" baseline="0" dirty="0" smtClean="0"/>
              <a:t>验证不会对整个</a:t>
            </a:r>
            <a:r>
              <a:rPr lang="en-US" altLang="zh-CN" baseline="0" dirty="0" smtClean="0"/>
              <a:t>IP</a:t>
            </a:r>
            <a:r>
              <a:rPr lang="zh-CN" altLang="en-US" baseline="0" dirty="0" smtClean="0"/>
              <a:t>包验证，</a:t>
            </a:r>
            <a:r>
              <a:rPr lang="en-US" altLang="zh-CN" baseline="0" dirty="0" smtClean="0"/>
              <a:t>IP</a:t>
            </a:r>
            <a:r>
              <a:rPr lang="zh-CN" altLang="en-US" baseline="0" dirty="0" smtClean="0"/>
              <a:t>包头部不会被验证。因此</a:t>
            </a:r>
            <a:r>
              <a:rPr lang="en-US" altLang="zh-CN" baseline="0" dirty="0" smtClean="0"/>
              <a:t>ESP</a:t>
            </a:r>
            <a:r>
              <a:rPr lang="zh-CN" altLang="en-US" baseline="0" dirty="0" smtClean="0"/>
              <a:t>不存在像</a:t>
            </a:r>
            <a:r>
              <a:rPr lang="en-US" altLang="zh-CN" baseline="0" dirty="0" smtClean="0"/>
              <a:t>AH</a:t>
            </a:r>
            <a:r>
              <a:rPr lang="zh-CN" altLang="en-US" baseline="0" dirty="0" smtClean="0"/>
              <a:t>那样的</a:t>
            </a:r>
            <a:r>
              <a:rPr lang="en-US" altLang="zh-CN" baseline="0" dirty="0" smtClean="0"/>
              <a:t>NAT</a:t>
            </a:r>
            <a:r>
              <a:rPr lang="zh-CN" altLang="en-US" baseline="0" dirty="0" smtClean="0"/>
              <a:t>模式冲突问题。</a:t>
            </a:r>
            <a:endParaRPr lang="en-US" altLang="zh-CN" baseline="0" dirty="0" smtClean="0"/>
          </a:p>
          <a:p>
            <a:r>
              <a:rPr lang="zh-CN" altLang="en-US" baseline="0" dirty="0" smtClean="0"/>
              <a:t>如果一方具有私有地址或者在安全网关后，双方通信仍然可以用</a:t>
            </a:r>
            <a:r>
              <a:rPr lang="en-US" altLang="zh-CN" baseline="0" dirty="0" smtClean="0"/>
              <a:t>ESP</a:t>
            </a:r>
            <a:r>
              <a:rPr lang="zh-CN" altLang="en-US" baseline="0" dirty="0" smtClean="0"/>
              <a:t>来保护。</a:t>
            </a:r>
            <a:endParaRPr lang="en-US" altLang="zh-CN" baseline="0" dirty="0" smtClean="0"/>
          </a:p>
          <a:p>
            <a:r>
              <a:rPr lang="zh-CN" altLang="en-US" baseline="0" dirty="0" smtClean="0"/>
              <a:t>当然这种也有缺点，</a:t>
            </a:r>
            <a:r>
              <a:rPr lang="en-US" altLang="zh-CN" baseline="0" dirty="0" smtClean="0"/>
              <a:t>ESP</a:t>
            </a:r>
            <a:r>
              <a:rPr lang="zh-CN" altLang="en-US" baseline="0" dirty="0" smtClean="0"/>
              <a:t>传输模式的验证服务要比</a:t>
            </a:r>
            <a:r>
              <a:rPr lang="en-US" altLang="zh-CN" baseline="0" dirty="0" smtClean="0"/>
              <a:t>AH</a:t>
            </a:r>
            <a:r>
              <a:rPr lang="zh-CN" altLang="en-US" baseline="0" dirty="0" smtClean="0"/>
              <a:t>传输模式弱。</a:t>
            </a:r>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50</a:t>
            </a:fld>
            <a:endParaRPr lang="zh-CN" altLang="en-US"/>
          </a:p>
        </p:txBody>
      </p:sp>
    </p:spTree>
    <p:extLst>
      <p:ext uri="{BB962C8B-B14F-4D97-AF65-F5344CB8AC3E}">
        <p14:creationId xmlns:p14="http://schemas.microsoft.com/office/powerpoint/2010/main" val="1437243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隧道模式保护的是整个</a:t>
            </a:r>
            <a:r>
              <a:rPr lang="en-US" altLang="zh-CN" dirty="0" smtClean="0"/>
              <a:t>IP</a:t>
            </a:r>
            <a:r>
              <a:rPr lang="zh-CN" altLang="en-US" dirty="0" smtClean="0"/>
              <a:t>包，对整个</a:t>
            </a:r>
            <a:r>
              <a:rPr lang="en-US" altLang="zh-CN" dirty="0" smtClean="0"/>
              <a:t>IP</a:t>
            </a:r>
            <a:r>
              <a:rPr lang="zh-CN" altLang="en-US" dirty="0" smtClean="0"/>
              <a:t>包加密。</a:t>
            </a:r>
            <a:r>
              <a:rPr lang="en-US" altLang="zh-CN" dirty="0" smtClean="0"/>
              <a:t>ESP</a:t>
            </a:r>
            <a:r>
              <a:rPr lang="zh-CN" altLang="en-US" dirty="0" smtClean="0"/>
              <a:t>插入到原 </a:t>
            </a:r>
            <a:r>
              <a:rPr lang="en-US" altLang="zh-CN" dirty="0" smtClean="0"/>
              <a:t>IP</a:t>
            </a:r>
            <a:r>
              <a:rPr lang="zh-CN" altLang="en-US" dirty="0" smtClean="0"/>
              <a:t>头部之前，在</a:t>
            </a:r>
            <a:r>
              <a:rPr lang="en-US" altLang="zh-CN" dirty="0" smtClean="0"/>
              <a:t>ESP</a:t>
            </a:r>
            <a:r>
              <a:rPr lang="zh-CN" altLang="en-US" dirty="0" smtClean="0"/>
              <a:t>之前再插入新的</a:t>
            </a:r>
            <a:r>
              <a:rPr lang="en-US" altLang="zh-CN" dirty="0" smtClean="0"/>
              <a:t>IP</a:t>
            </a:r>
            <a:r>
              <a:rPr lang="zh-CN" altLang="en-US" dirty="0" smtClean="0"/>
              <a:t>头部。</a:t>
            </a:r>
            <a:endParaRPr lang="en-US" altLang="zh-CN" dirty="0" smtClean="0"/>
          </a:p>
          <a:p>
            <a:endParaRPr lang="en-US" altLang="zh-CN" dirty="0" smtClean="0"/>
          </a:p>
          <a:p>
            <a:r>
              <a:rPr lang="zh-CN" altLang="en-US" dirty="0" smtClean="0"/>
              <a:t>有两个</a:t>
            </a:r>
            <a:r>
              <a:rPr lang="en-US" altLang="zh-CN" dirty="0" smtClean="0"/>
              <a:t>IP</a:t>
            </a:r>
            <a:r>
              <a:rPr lang="zh-CN" altLang="en-US" dirty="0" smtClean="0"/>
              <a:t>头部，里面的</a:t>
            </a:r>
            <a:r>
              <a:rPr lang="en-US" altLang="zh-CN" dirty="0" smtClean="0"/>
              <a:t>IP</a:t>
            </a:r>
            <a:r>
              <a:rPr lang="zh-CN" altLang="en-US" dirty="0" smtClean="0"/>
              <a:t>头部是原始</a:t>
            </a:r>
            <a:r>
              <a:rPr lang="en-US" altLang="zh-CN" dirty="0" smtClean="0"/>
              <a:t>IP</a:t>
            </a:r>
            <a:r>
              <a:rPr lang="zh-CN" altLang="en-US" dirty="0" smtClean="0"/>
              <a:t>头包含真实的源</a:t>
            </a:r>
            <a:r>
              <a:rPr lang="en-US" altLang="zh-CN" dirty="0" smtClean="0"/>
              <a:t>IP</a:t>
            </a:r>
            <a:r>
              <a:rPr lang="zh-CN" altLang="en-US" dirty="0" smtClean="0"/>
              <a:t>地址，目的</a:t>
            </a:r>
            <a:r>
              <a:rPr lang="en-US" altLang="zh-CN" dirty="0" smtClean="0"/>
              <a:t>IP</a:t>
            </a:r>
            <a:r>
              <a:rPr lang="zh-CN" altLang="en-US" dirty="0" smtClean="0"/>
              <a:t>地址。外面的</a:t>
            </a:r>
            <a:r>
              <a:rPr lang="en-US" altLang="zh-CN" dirty="0" smtClean="0"/>
              <a:t>IP</a:t>
            </a:r>
            <a:r>
              <a:rPr lang="zh-CN" altLang="en-US" dirty="0" smtClean="0"/>
              <a:t>头部可以包含与</a:t>
            </a:r>
            <a:r>
              <a:rPr lang="zh-CN" altLang="en-US" baseline="0" dirty="0" smtClean="0"/>
              <a:t> </a:t>
            </a:r>
            <a:r>
              <a:rPr lang="en-US" altLang="zh-CN" baseline="0" dirty="0" smtClean="0"/>
              <a:t>IP</a:t>
            </a:r>
            <a:r>
              <a:rPr lang="zh-CN" altLang="en-US" baseline="0" dirty="0" smtClean="0"/>
              <a:t>头不同的</a:t>
            </a:r>
            <a:r>
              <a:rPr lang="en-US" altLang="zh-CN" baseline="0" dirty="0" smtClean="0"/>
              <a:t>IP</a:t>
            </a:r>
            <a:r>
              <a:rPr lang="zh-CN" altLang="en-US" baseline="0" dirty="0" smtClean="0"/>
              <a:t>地址。例如可以是</a:t>
            </a:r>
            <a:r>
              <a:rPr lang="en-US" altLang="zh-CN" baseline="0" dirty="0" smtClean="0"/>
              <a:t>NAT</a:t>
            </a:r>
            <a:r>
              <a:rPr lang="zh-CN" altLang="en-US" baseline="0" dirty="0" smtClean="0"/>
              <a:t>网关的</a:t>
            </a:r>
            <a:r>
              <a:rPr lang="en-US" altLang="zh-CN" baseline="0" dirty="0" smtClean="0"/>
              <a:t>IP</a:t>
            </a:r>
            <a:r>
              <a:rPr lang="zh-CN" altLang="en-US" baseline="0" dirty="0" smtClean="0"/>
              <a:t>地址，这样两个子网中的主机可以利用</a:t>
            </a:r>
            <a:r>
              <a:rPr lang="en-US" altLang="zh-CN" baseline="0" dirty="0" smtClean="0"/>
              <a:t>ESP</a:t>
            </a:r>
            <a:r>
              <a:rPr lang="zh-CN" altLang="en-US" baseline="0" dirty="0" smtClean="0"/>
              <a:t>进行安全通信。</a:t>
            </a:r>
            <a:endParaRPr lang="en-US" altLang="zh-CN" baseline="0" dirty="0" smtClean="0"/>
          </a:p>
          <a:p>
            <a:endParaRPr lang="en-US" altLang="zh-CN" baseline="0" dirty="0" smtClean="0"/>
          </a:p>
          <a:p>
            <a:r>
              <a:rPr lang="zh-CN" altLang="en-US" baseline="0" dirty="0" smtClean="0"/>
              <a:t>加密比传输模式更强大，因为对整个原始</a:t>
            </a:r>
            <a:r>
              <a:rPr lang="en-US" altLang="zh-CN" baseline="0" dirty="0" smtClean="0"/>
              <a:t>IP</a:t>
            </a:r>
            <a:r>
              <a:rPr lang="zh-CN" altLang="en-US" baseline="0" dirty="0" smtClean="0"/>
              <a:t>包进行验证和加密，可以提供数据流加密服务。</a:t>
            </a:r>
            <a:endParaRPr lang="en-US" altLang="zh-CN" baseline="0" dirty="0" smtClean="0"/>
          </a:p>
          <a:p>
            <a:r>
              <a:rPr lang="zh-CN" altLang="en-US" baseline="0" dirty="0" smtClean="0"/>
              <a:t>当然代价是带宽更多了。</a:t>
            </a:r>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51</a:t>
            </a:fld>
            <a:endParaRPr lang="zh-CN" altLang="en-US"/>
          </a:p>
        </p:txBody>
      </p:sp>
    </p:spTree>
    <p:extLst>
      <p:ext uri="{BB962C8B-B14F-4D97-AF65-F5344CB8AC3E}">
        <p14:creationId xmlns:p14="http://schemas.microsoft.com/office/powerpoint/2010/main" val="1156094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ESP</a:t>
            </a:r>
            <a:r>
              <a:rPr lang="zh-CN" altLang="en-US" baseline="0" dirty="0" smtClean="0"/>
              <a:t>验证不会对整个</a:t>
            </a:r>
            <a:r>
              <a:rPr lang="en-US" altLang="zh-CN" baseline="0" dirty="0" smtClean="0"/>
              <a:t>IP</a:t>
            </a:r>
            <a:r>
              <a:rPr lang="zh-CN" altLang="en-US" baseline="0" dirty="0" smtClean="0"/>
              <a:t>包验证，</a:t>
            </a:r>
            <a:r>
              <a:rPr lang="en-US" altLang="zh-CN" baseline="0" dirty="0" smtClean="0"/>
              <a:t>IP</a:t>
            </a:r>
            <a:r>
              <a:rPr lang="zh-CN" altLang="en-US" baseline="0" dirty="0" smtClean="0"/>
              <a:t>包头部不会被验证。因此</a:t>
            </a:r>
            <a:r>
              <a:rPr lang="en-US" altLang="zh-CN" baseline="0" dirty="0" smtClean="0"/>
              <a:t>ESP</a:t>
            </a:r>
            <a:r>
              <a:rPr lang="zh-CN" altLang="en-US" baseline="0" dirty="0" smtClean="0"/>
              <a:t>不存在像</a:t>
            </a:r>
            <a:r>
              <a:rPr lang="en-US" altLang="zh-CN" baseline="0" dirty="0" smtClean="0"/>
              <a:t>AH</a:t>
            </a:r>
            <a:r>
              <a:rPr lang="zh-CN" altLang="en-US" baseline="0" dirty="0" smtClean="0"/>
              <a:t>那样的</a:t>
            </a:r>
            <a:r>
              <a:rPr lang="en-US" altLang="zh-CN" baseline="0" dirty="0" smtClean="0"/>
              <a:t>NAT</a:t>
            </a:r>
            <a:r>
              <a:rPr lang="zh-CN" altLang="en-US" baseline="0" dirty="0" smtClean="0"/>
              <a:t>模式冲突问题。</a:t>
            </a:r>
            <a:endParaRPr lang="en-US" altLang="zh-CN" baseline="0" dirty="0" smtClean="0"/>
          </a:p>
          <a:p>
            <a:r>
              <a:rPr lang="zh-CN" altLang="en-US" baseline="0" dirty="0" smtClean="0"/>
              <a:t>如果一方具有私有地址或者在安全网关后，双方通信仍然可以用</a:t>
            </a:r>
            <a:r>
              <a:rPr lang="en-US" altLang="zh-CN" baseline="0" dirty="0" smtClean="0"/>
              <a:t>ESP</a:t>
            </a:r>
            <a:r>
              <a:rPr lang="zh-CN" altLang="en-US" baseline="0" dirty="0" smtClean="0"/>
              <a:t>来保护。</a:t>
            </a:r>
            <a:endParaRPr lang="en-US" altLang="zh-CN" baseline="0" dirty="0" smtClean="0"/>
          </a:p>
          <a:p>
            <a:r>
              <a:rPr lang="zh-CN" altLang="en-US" baseline="0" dirty="0" smtClean="0"/>
              <a:t>当然这种也有缺点，</a:t>
            </a:r>
            <a:r>
              <a:rPr lang="en-US" altLang="zh-CN" baseline="0" dirty="0" smtClean="0"/>
              <a:t>ESP</a:t>
            </a:r>
            <a:r>
              <a:rPr lang="zh-CN" altLang="en-US" baseline="0" dirty="0" smtClean="0"/>
              <a:t>传输模式的验证服务要比</a:t>
            </a:r>
            <a:r>
              <a:rPr lang="en-US" altLang="zh-CN" baseline="0" dirty="0" smtClean="0"/>
              <a:t>AH</a:t>
            </a:r>
            <a:r>
              <a:rPr lang="zh-CN" altLang="en-US" baseline="0" dirty="0" smtClean="0"/>
              <a:t>传输模式弱。</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58</a:t>
            </a:fld>
            <a:endParaRPr lang="zh-CN" altLang="en-US"/>
          </a:p>
        </p:txBody>
      </p:sp>
    </p:spTree>
    <p:extLst>
      <p:ext uri="{BB962C8B-B14F-4D97-AF65-F5344CB8AC3E}">
        <p14:creationId xmlns:p14="http://schemas.microsoft.com/office/powerpoint/2010/main" val="36821406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下一个头：</a:t>
            </a:r>
            <a:r>
              <a:rPr lang="en-US" altLang="zh-CN" dirty="0" smtClean="0"/>
              <a:t>6 TCP 17 UDP 50 </a:t>
            </a:r>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59</a:t>
            </a:fld>
            <a:endParaRPr lang="zh-CN" altLang="en-US"/>
          </a:p>
        </p:txBody>
      </p:sp>
    </p:spTree>
    <p:extLst>
      <p:ext uri="{BB962C8B-B14F-4D97-AF65-F5344CB8AC3E}">
        <p14:creationId xmlns:p14="http://schemas.microsoft.com/office/powerpoint/2010/main" val="3876270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C8A5B-1D1B-4C0E-9020-B99506369B60}" type="slidenum">
              <a:rPr lang="en-US" altLang="zh-CN"/>
              <a:pPr/>
              <a:t>62</a:t>
            </a:fld>
            <a:endParaRPr lang="en-US" altLang="zh-CN"/>
          </a:p>
        </p:txBody>
      </p:sp>
      <p:sp>
        <p:nvSpPr>
          <p:cNvPr id="996354" name="Rectangle 2"/>
          <p:cNvSpPr>
            <a:spLocks noGrp="1" noRot="1" noChangeAspect="1" noChangeArrowheads="1" noTextEdit="1"/>
          </p:cNvSpPr>
          <p:nvPr>
            <p:ph type="sldImg"/>
          </p:nvPr>
        </p:nvSpPr>
        <p:spPr>
          <a:ln/>
        </p:spPr>
      </p:sp>
      <p:sp>
        <p:nvSpPr>
          <p:cNvPr id="996355" name="Rectangle 3"/>
          <p:cNvSpPr>
            <a:spLocks noGrp="1" noChangeArrowheads="1"/>
          </p:cNvSpPr>
          <p:nvPr>
            <p:ph type="body" idx="1"/>
          </p:nvPr>
        </p:nvSpPr>
        <p:spPr/>
        <p:txBody>
          <a:bodyPr/>
          <a:lstStyle/>
          <a:p>
            <a:r>
              <a:rPr lang="zh-CN" altLang="en-US" dirty="0"/>
              <a:t>只应用于</a:t>
            </a:r>
            <a:r>
              <a:rPr lang="zh-CN" altLang="en-US" dirty="0" smtClean="0"/>
              <a:t>主机</a:t>
            </a:r>
            <a:r>
              <a:rPr lang="en-US" altLang="zh-CN" dirty="0" smtClean="0"/>
              <a:t>,</a:t>
            </a:r>
          </a:p>
          <a:p>
            <a:r>
              <a:rPr lang="en-US" altLang="zh-CN" dirty="0" smtClean="0"/>
              <a:t>AH </a:t>
            </a:r>
            <a:r>
              <a:rPr lang="zh-CN" altLang="en-US" dirty="0" smtClean="0"/>
              <a:t>验证区域整个</a:t>
            </a:r>
            <a:r>
              <a:rPr lang="en-US" altLang="zh-CN" dirty="0" smtClean="0"/>
              <a:t>IP</a:t>
            </a:r>
            <a:r>
              <a:rPr lang="zh-CN" altLang="en-US" dirty="0" smtClean="0"/>
              <a:t>包。包括</a:t>
            </a:r>
            <a:r>
              <a:rPr lang="en-US" altLang="zh-CN" dirty="0" smtClean="0"/>
              <a:t>IP</a:t>
            </a:r>
            <a:r>
              <a:rPr lang="zh-CN" altLang="en-US" dirty="0" smtClean="0"/>
              <a:t>包头部，因此源目的</a:t>
            </a:r>
            <a:r>
              <a:rPr lang="en-US" altLang="zh-CN" dirty="0" smtClean="0"/>
              <a:t>IP</a:t>
            </a:r>
            <a:r>
              <a:rPr lang="zh-CN" altLang="en-US" dirty="0" smtClean="0"/>
              <a:t>地址都是不能修改的。否则可以检测出来。</a:t>
            </a:r>
            <a:endParaRPr lang="en-US" altLang="zh-CN" dirty="0" smtClean="0"/>
          </a:p>
          <a:p>
            <a:r>
              <a:rPr lang="zh-CN" altLang="en-US" dirty="0" smtClean="0"/>
              <a:t>但如果该包在传输中经过</a:t>
            </a:r>
            <a:r>
              <a:rPr lang="en-US" altLang="zh-CN" dirty="0" smtClean="0"/>
              <a:t>NAT </a:t>
            </a:r>
            <a:r>
              <a:rPr lang="zh-CN" altLang="en-US" dirty="0" smtClean="0"/>
              <a:t>网络地址转换网关，其源目的地址将被改变。造成完整性验证失败。因此</a:t>
            </a:r>
            <a:r>
              <a:rPr lang="en-US" altLang="zh-CN" dirty="0" smtClean="0"/>
              <a:t>AH</a:t>
            </a:r>
            <a:r>
              <a:rPr lang="zh-CN" altLang="en-US" dirty="0" smtClean="0"/>
              <a:t>与</a:t>
            </a:r>
            <a:r>
              <a:rPr lang="en-US" altLang="zh-CN" dirty="0" smtClean="0"/>
              <a:t>NAT</a:t>
            </a:r>
            <a:r>
              <a:rPr lang="zh-CN" altLang="en-US" dirty="0" smtClean="0"/>
              <a:t>冲突。</a:t>
            </a:r>
            <a:endParaRPr lang="zh-CN" altLang="en-US" dirty="0"/>
          </a:p>
        </p:txBody>
      </p:sp>
    </p:spTree>
    <p:extLst>
      <p:ext uri="{BB962C8B-B14F-4D97-AF65-F5344CB8AC3E}">
        <p14:creationId xmlns:p14="http://schemas.microsoft.com/office/powerpoint/2010/main" val="1729249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968CA9-76C7-496A-882F-1F3DC1A19118}" type="slidenum">
              <a:rPr lang="en-US" altLang="zh-CN"/>
              <a:pPr/>
              <a:t>63</a:t>
            </a:fld>
            <a:endParaRPr lang="en-US" altLang="zh-CN"/>
          </a:p>
        </p:txBody>
      </p:sp>
      <p:sp>
        <p:nvSpPr>
          <p:cNvPr id="999426" name="Rectangle 2"/>
          <p:cNvSpPr>
            <a:spLocks noGrp="1" noRot="1" noChangeAspect="1" noChangeArrowheads="1" noTextEdit="1"/>
          </p:cNvSpPr>
          <p:nvPr>
            <p:ph type="sldImg"/>
          </p:nvPr>
        </p:nvSpPr>
        <p:spPr>
          <a:ln/>
        </p:spPr>
      </p:sp>
      <p:sp>
        <p:nvSpPr>
          <p:cNvPr id="999427" name="Rectangle 3"/>
          <p:cNvSpPr>
            <a:spLocks noGrp="1" noChangeArrowheads="1"/>
          </p:cNvSpPr>
          <p:nvPr>
            <p:ph type="body" idx="1"/>
          </p:nvPr>
        </p:nvSpPr>
        <p:spPr/>
        <p:txBody>
          <a:bodyPr/>
          <a:lstStyle/>
          <a:p>
            <a:r>
              <a:rPr lang="zh-CN" altLang="en-US" dirty="0"/>
              <a:t>可以在主机和安全网关上</a:t>
            </a:r>
            <a:r>
              <a:rPr lang="zh-CN" altLang="en-US" dirty="0" smtClean="0"/>
              <a:t>。同样存在冲突</a:t>
            </a:r>
            <a:endParaRPr lang="en-US" altLang="zh-CN" dirty="0" smtClean="0"/>
          </a:p>
          <a:p>
            <a:endParaRPr lang="zh-CN" altLang="en-US" dirty="0"/>
          </a:p>
        </p:txBody>
      </p:sp>
    </p:spTree>
    <p:extLst>
      <p:ext uri="{BB962C8B-B14F-4D97-AF65-F5344CB8AC3E}">
        <p14:creationId xmlns:p14="http://schemas.microsoft.com/office/powerpoint/2010/main" val="12164026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67</a:t>
            </a:fld>
            <a:endParaRPr lang="zh-CN" altLang="en-US"/>
          </a:p>
        </p:txBody>
      </p:sp>
    </p:spTree>
    <p:extLst>
      <p:ext uri="{BB962C8B-B14F-4D97-AF65-F5344CB8AC3E}">
        <p14:creationId xmlns:p14="http://schemas.microsoft.com/office/powerpoint/2010/main" val="1632883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AH</a:t>
            </a:r>
            <a:r>
              <a:rPr lang="zh-CN" altLang="en-US" dirty="0" smtClean="0"/>
              <a:t>为</a:t>
            </a:r>
            <a:r>
              <a:rPr lang="en-US" altLang="zh-CN" dirty="0" smtClean="0"/>
              <a:t>IP</a:t>
            </a:r>
            <a:r>
              <a:rPr lang="zh-CN" altLang="en-US" dirty="0" smtClean="0"/>
              <a:t>数据包提供</a:t>
            </a:r>
            <a:r>
              <a:rPr lang="en-US" altLang="zh-CN" dirty="0" smtClean="0"/>
              <a:t>3</a:t>
            </a:r>
            <a:r>
              <a:rPr lang="zh-CN" altLang="en-US" dirty="0" smtClean="0"/>
              <a:t>中服务：无连接的数据完整性验证、数据源身份认证和放重放攻击。数据完整性验证通过哈希函数（如</a:t>
            </a:r>
            <a:r>
              <a:rPr lang="en-US" altLang="zh-CN" dirty="0" smtClean="0"/>
              <a:t>MD5</a:t>
            </a:r>
            <a:r>
              <a:rPr lang="zh-CN" altLang="en-US" dirty="0" smtClean="0"/>
              <a:t>）产生的校验来保证；数据源身份认证通过在计算验证码时加入一个共享密钥来实现；</a:t>
            </a:r>
            <a:r>
              <a:rPr lang="en-US" altLang="zh-CN" dirty="0" smtClean="0"/>
              <a:t>AH</a:t>
            </a:r>
            <a:r>
              <a:rPr lang="zh-CN" altLang="en-US" dirty="0" smtClean="0"/>
              <a:t>报头中的序列号可以防止重放攻击。</a:t>
            </a:r>
            <a:endParaRPr lang="en-US" altLang="zh-CN" dirty="0" smtClean="0"/>
          </a:p>
          <a:p>
            <a:r>
              <a:rPr lang="en-US" altLang="zh-CN" dirty="0" smtClean="0"/>
              <a:t>EPS</a:t>
            </a:r>
            <a:r>
              <a:rPr lang="zh-CN" altLang="en-US" dirty="0" smtClean="0"/>
              <a:t>除了为</a:t>
            </a:r>
            <a:r>
              <a:rPr lang="en-US" altLang="zh-CN" dirty="0" smtClean="0"/>
              <a:t>IP</a:t>
            </a:r>
            <a:r>
              <a:rPr lang="zh-CN" altLang="en-US" dirty="0" smtClean="0"/>
              <a:t>数据包提供</a:t>
            </a:r>
            <a:r>
              <a:rPr lang="en-US" altLang="zh-CN" dirty="0" smtClean="0"/>
              <a:t>AH</a:t>
            </a:r>
            <a:r>
              <a:rPr lang="zh-CN" altLang="en-US" dirty="0" smtClean="0"/>
              <a:t>已有的</a:t>
            </a:r>
            <a:r>
              <a:rPr lang="en-US" altLang="zh-CN" dirty="0" smtClean="0"/>
              <a:t>3</a:t>
            </a:r>
            <a:r>
              <a:rPr lang="zh-CN" altLang="en-US" dirty="0" smtClean="0"/>
              <a:t>种服务外，还提供另两种服务：数据包加密、数据流加密。加密是</a:t>
            </a:r>
            <a:r>
              <a:rPr lang="en-US" altLang="zh-CN" dirty="0" smtClean="0"/>
              <a:t>ESP</a:t>
            </a:r>
            <a:r>
              <a:rPr lang="zh-CN" altLang="en-US" dirty="0" smtClean="0"/>
              <a:t>的基本功能。而数据源身份认证、数据完整性验证及防重放攻击可选的。数据包加密是指对一个</a:t>
            </a:r>
            <a:r>
              <a:rPr lang="en-US" altLang="zh-CN" dirty="0" smtClean="0"/>
              <a:t>IP</a:t>
            </a:r>
            <a:r>
              <a:rPr lang="zh-CN" altLang="en-US" dirty="0" smtClean="0"/>
              <a:t>包进行加密，可以是对整个</a:t>
            </a:r>
            <a:r>
              <a:rPr lang="en-US" altLang="zh-CN" dirty="0" smtClean="0"/>
              <a:t>IP</a:t>
            </a:r>
            <a:r>
              <a:rPr lang="zh-CN" altLang="en-US" dirty="0" smtClean="0"/>
              <a:t>包，可以只加密</a:t>
            </a:r>
            <a:r>
              <a:rPr lang="en-US" altLang="zh-CN" dirty="0" smtClean="0"/>
              <a:t>IP</a:t>
            </a:r>
            <a:r>
              <a:rPr lang="zh-CN" altLang="en-US" dirty="0" smtClean="0"/>
              <a:t>包载荷部分。一般用于客户端计算机；数据流加密一般用于支持</a:t>
            </a:r>
            <a:r>
              <a:rPr lang="en-US" altLang="zh-CN" dirty="0" smtClean="0"/>
              <a:t>IPSec</a:t>
            </a:r>
            <a:r>
              <a:rPr lang="zh-CN" altLang="en-US" dirty="0" smtClean="0"/>
              <a:t>的路由器，源端路由器并不关心</a:t>
            </a:r>
            <a:r>
              <a:rPr lang="en-US" altLang="zh-CN" dirty="0" smtClean="0"/>
              <a:t>IP</a:t>
            </a:r>
            <a:r>
              <a:rPr lang="zh-CN" altLang="en-US" dirty="0" smtClean="0"/>
              <a:t>包的内容，对整个</a:t>
            </a:r>
            <a:r>
              <a:rPr lang="en-US" altLang="zh-CN" dirty="0" err="1" smtClean="0"/>
              <a:t>Ip</a:t>
            </a:r>
            <a:r>
              <a:rPr lang="zh-CN" altLang="en-US" dirty="0" smtClean="0"/>
              <a:t>包进行加密后传输，目的端路由器将该包解密后将原始包继续转发。</a:t>
            </a:r>
            <a:endParaRPr lang="en-US" altLang="zh-CN" dirty="0" smtClean="0"/>
          </a:p>
          <a:p>
            <a:r>
              <a:rPr lang="en-US" altLang="zh-CN" dirty="0" smtClean="0"/>
              <a:t>IKE</a:t>
            </a:r>
            <a:r>
              <a:rPr lang="zh-CN" altLang="en-US" dirty="0" smtClean="0"/>
              <a:t>协议负责密钥管理，定义了通信实体间进行身份认证、协商加密算法及生成共享的会话密钥的方法。</a:t>
            </a:r>
            <a:r>
              <a:rPr lang="en-US" altLang="zh-CN" dirty="0" smtClean="0"/>
              <a:t>IKE</a:t>
            </a:r>
            <a:r>
              <a:rPr lang="zh-CN" altLang="en-US" dirty="0" smtClean="0"/>
              <a:t>将密钥协商结果保留在安全联盟</a:t>
            </a:r>
            <a:r>
              <a:rPr lang="en-US" altLang="zh-CN" dirty="0" smtClean="0"/>
              <a:t>SA</a:t>
            </a:r>
            <a:r>
              <a:rPr lang="zh-CN" altLang="en-US" dirty="0" smtClean="0"/>
              <a:t>中，供</a:t>
            </a:r>
            <a:r>
              <a:rPr lang="en-US" altLang="zh-CN" dirty="0" smtClean="0"/>
              <a:t>AH</a:t>
            </a:r>
            <a:r>
              <a:rPr lang="zh-CN" altLang="en-US" dirty="0" smtClean="0"/>
              <a:t>和</a:t>
            </a:r>
            <a:r>
              <a:rPr lang="en-US" altLang="zh-CN" dirty="0" smtClean="0"/>
              <a:t>ESP</a:t>
            </a:r>
            <a:r>
              <a:rPr lang="zh-CN" altLang="en-US" dirty="0" smtClean="0"/>
              <a:t>以后通信时使用。</a:t>
            </a:r>
            <a:endParaRPr lang="en-US" altLang="zh-CN" dirty="0" smtClean="0"/>
          </a:p>
          <a:p>
            <a:r>
              <a:rPr lang="zh-CN" altLang="en-US" dirty="0" smtClean="0"/>
              <a:t>最后解释域（</a:t>
            </a:r>
            <a:r>
              <a:rPr lang="en-US" altLang="zh-CN" dirty="0" smtClean="0"/>
              <a:t>DOI</a:t>
            </a:r>
            <a:r>
              <a:rPr lang="zh-CN" altLang="en-US" dirty="0" smtClean="0"/>
              <a:t>）为使用</a:t>
            </a:r>
            <a:r>
              <a:rPr lang="en-US" altLang="zh-CN" dirty="0" smtClean="0"/>
              <a:t>IKE</a:t>
            </a:r>
            <a:r>
              <a:rPr lang="zh-CN" altLang="en-US" dirty="0" smtClean="0"/>
              <a:t>进行协商</a:t>
            </a:r>
            <a:r>
              <a:rPr lang="en-US" altLang="zh-CN" dirty="0" smtClean="0"/>
              <a:t>SA</a:t>
            </a:r>
            <a:r>
              <a:rPr lang="zh-CN" altLang="en-US" dirty="0" smtClean="0"/>
              <a:t>的协议统一分配标识符。共享一个</a:t>
            </a:r>
            <a:r>
              <a:rPr lang="en-US" altLang="zh-CN" dirty="0" smtClean="0"/>
              <a:t>DOI</a:t>
            </a:r>
            <a:r>
              <a:rPr lang="zh-CN" altLang="en-US" dirty="0" smtClean="0"/>
              <a:t>的协议从一个共同的命名空间中选择安全协议和变换、共享密码以及交换协议的标识符等，</a:t>
            </a:r>
            <a:r>
              <a:rPr lang="en-US" altLang="zh-CN" dirty="0" smtClean="0"/>
              <a:t>DOI</a:t>
            </a:r>
            <a:r>
              <a:rPr lang="zh-CN" altLang="en-US" dirty="0" smtClean="0"/>
              <a:t>将</a:t>
            </a:r>
            <a:r>
              <a:rPr lang="en-US" altLang="zh-CN" dirty="0" err="1" smtClean="0"/>
              <a:t>Ipsec</a:t>
            </a:r>
            <a:r>
              <a:rPr lang="zh-CN" altLang="en-US" dirty="0" smtClean="0"/>
              <a:t>的这些</a:t>
            </a:r>
            <a:r>
              <a:rPr lang="en-US" altLang="zh-CN" dirty="0" smtClean="0"/>
              <a:t>RFC</a:t>
            </a:r>
            <a:r>
              <a:rPr lang="zh-CN" altLang="en-US" dirty="0" smtClean="0"/>
              <a:t>文档联系到一起。</a:t>
            </a:r>
            <a:endParaRPr lang="en-US" altLang="zh-CN" dirty="0" smtClean="0"/>
          </a:p>
          <a:p>
            <a:r>
              <a:rPr lang="en-US" altLang="zh-CN" dirty="0" smtClean="0"/>
              <a:t>ISAKMP/Oakley</a:t>
            </a:r>
            <a:r>
              <a:rPr lang="zh-CN" altLang="en-US" dirty="0" smtClean="0"/>
              <a:t>以及转码支持自动建立加密、鉴别信道，以及密钥的自动安全分发和更新。</a:t>
            </a:r>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5</a:t>
            </a:fld>
            <a:endParaRPr lang="zh-CN" altLang="en-US"/>
          </a:p>
        </p:txBody>
      </p:sp>
    </p:spTree>
    <p:extLst>
      <p:ext uri="{BB962C8B-B14F-4D97-AF65-F5344CB8AC3E}">
        <p14:creationId xmlns:p14="http://schemas.microsoft.com/office/powerpoint/2010/main" val="4075703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HMAC</a:t>
            </a:r>
            <a:r>
              <a:rPr lang="zh-CN" altLang="en-US" sz="1200" b="0" i="0" kern="1200" dirty="0" smtClean="0">
                <a:solidFill>
                  <a:schemeClr val="tx1"/>
                </a:solidFill>
                <a:latin typeface="+mn-lt"/>
                <a:ea typeface="+mn-ea"/>
                <a:cs typeface="+mn-cs"/>
              </a:rPr>
              <a:t>：密钥相关的哈希运算消息认证码（</a:t>
            </a:r>
            <a:r>
              <a:rPr lang="en-US" altLang="zh-CN" sz="1200" b="0" i="0" kern="1200" dirty="0" smtClean="0">
                <a:solidFill>
                  <a:schemeClr val="tx1"/>
                </a:solidFill>
                <a:latin typeface="+mn-lt"/>
                <a:ea typeface="+mn-ea"/>
                <a:cs typeface="+mn-cs"/>
              </a:rPr>
              <a:t>Hash-based Message Authentication Code</a:t>
            </a:r>
            <a:r>
              <a:rPr lang="zh-CN" altLang="en-US" sz="1200" b="0" i="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68</a:t>
            </a:fld>
            <a:endParaRPr lang="zh-CN" altLang="en-US"/>
          </a:p>
        </p:txBody>
      </p:sp>
    </p:spTree>
    <p:extLst>
      <p:ext uri="{BB962C8B-B14F-4D97-AF65-F5344CB8AC3E}">
        <p14:creationId xmlns:p14="http://schemas.microsoft.com/office/powerpoint/2010/main" val="2789936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临时数，随机数</a:t>
            </a:r>
            <a:r>
              <a:rPr lang="en-US" altLang="zh-CN" sz="1200" b="0" i="0" kern="1200" dirty="0" smtClean="0">
                <a:solidFill>
                  <a:schemeClr val="tx1"/>
                </a:solidFill>
                <a:latin typeface="+mn-lt"/>
                <a:ea typeface="+mn-ea"/>
                <a:cs typeface="+mn-cs"/>
              </a:rPr>
              <a:t>(Nonce)</a:t>
            </a:r>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71</a:t>
            </a:fld>
            <a:endParaRPr lang="zh-CN" altLang="en-US"/>
          </a:p>
        </p:txBody>
      </p:sp>
    </p:spTree>
    <p:extLst>
      <p:ext uri="{BB962C8B-B14F-4D97-AF65-F5344CB8AC3E}">
        <p14:creationId xmlns:p14="http://schemas.microsoft.com/office/powerpoint/2010/main" val="1483854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前两条消息商定策略，后两条消息交换公钥并传递各自的随机数证明。最后两条消息认证。</a:t>
            </a:r>
            <a:endParaRPr lang="en-US" altLang="zh-CN" dirty="0" smtClean="0"/>
          </a:p>
          <a:p>
            <a:endParaRPr lang="en-US" altLang="zh-CN" dirty="0" smtClean="0"/>
          </a:p>
          <a:p>
            <a:pPr algn="l">
              <a:spcBef>
                <a:spcPct val="50000"/>
              </a:spcBef>
            </a:pPr>
            <a:r>
              <a:rPr lang="zh-CN" altLang="en-US" sz="1200" b="1" dirty="0" smtClean="0">
                <a:solidFill>
                  <a:schemeClr val="tx2"/>
                </a:solidFill>
              </a:rPr>
              <a:t>问题：在使用预共享密钥的时候，必须建立在双方</a:t>
            </a:r>
            <a:r>
              <a:rPr lang="en-US" altLang="zh-CN" sz="1200" b="1" dirty="0" smtClean="0">
                <a:solidFill>
                  <a:schemeClr val="tx2"/>
                </a:solidFill>
              </a:rPr>
              <a:t>IP</a:t>
            </a:r>
            <a:r>
              <a:rPr lang="zh-CN" altLang="en-US" sz="1200" b="1" dirty="0" smtClean="0">
                <a:solidFill>
                  <a:schemeClr val="tx2"/>
                </a:solidFill>
              </a:rPr>
              <a:t>的基础上，在远程访问的情况下，会出现问题。</a:t>
            </a:r>
          </a:p>
          <a:p>
            <a:pPr algn="l">
              <a:spcBef>
                <a:spcPct val="50000"/>
              </a:spcBef>
            </a:pPr>
            <a:r>
              <a:rPr lang="zh-CN" altLang="en-US" sz="1200" b="1" dirty="0" smtClean="0">
                <a:solidFill>
                  <a:schemeClr val="tx2"/>
                </a:solidFill>
              </a:rPr>
              <a:t>解决方法：使用公共密钥的主模式或者野蛮模式。</a:t>
            </a:r>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72</a:t>
            </a:fld>
            <a:endParaRPr lang="zh-CN" altLang="en-US"/>
          </a:p>
        </p:txBody>
      </p:sp>
    </p:spTree>
    <p:extLst>
      <p:ext uri="{BB962C8B-B14F-4D97-AF65-F5344CB8AC3E}">
        <p14:creationId xmlns:p14="http://schemas.microsoft.com/office/powerpoint/2010/main" val="2159987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发送者发送一个带有快速模式杂凑的数据包：包括建议额一次性随机数，</a:t>
            </a:r>
            <a:endParaRPr lang="en-US" altLang="zh-CN" dirty="0" smtClean="0"/>
          </a:p>
          <a:p>
            <a:r>
              <a:rPr lang="zh-CN" altLang="en-US" dirty="0" smtClean="0"/>
              <a:t>响应者用类似的数据包应答，声称自己的一次性随机数，</a:t>
            </a:r>
            <a:endParaRPr lang="en-US" altLang="zh-CN" dirty="0" smtClean="0"/>
          </a:p>
          <a:p>
            <a:r>
              <a:rPr lang="zh-CN" altLang="en-US" dirty="0" smtClean="0"/>
              <a:t>最后发送者发回一个队这两个一次性随机数确认的哈希。完成交换。</a:t>
            </a:r>
            <a:endParaRPr lang="en-US" altLang="zh-CN" dirty="0" smtClean="0"/>
          </a:p>
          <a:p>
            <a:endParaRPr lang="en-US" altLang="zh-CN" dirty="0" smtClean="0"/>
          </a:p>
          <a:p>
            <a:r>
              <a:rPr lang="zh-CN" altLang="en-US" dirty="0" smtClean="0"/>
              <a:t>最后将衍生出的密钥作为杂凑使用的密钥。</a:t>
            </a:r>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76</a:t>
            </a:fld>
            <a:endParaRPr lang="zh-CN" altLang="en-US"/>
          </a:p>
        </p:txBody>
      </p:sp>
    </p:spTree>
    <p:extLst>
      <p:ext uri="{BB962C8B-B14F-4D97-AF65-F5344CB8AC3E}">
        <p14:creationId xmlns:p14="http://schemas.microsoft.com/office/powerpoint/2010/main" val="2192693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10000"/>
          </a:bodyPr>
          <a:lstStyle/>
          <a:p>
            <a:r>
              <a:rPr lang="zh-CN" altLang="en-US" dirty="0" smtClean="0"/>
              <a:t>体系结构：包括总体概念，安全需求，定义，以及定义</a:t>
            </a:r>
            <a:r>
              <a:rPr lang="en-US" altLang="zh-CN" dirty="0" smtClean="0"/>
              <a:t>IPSec</a:t>
            </a:r>
            <a:r>
              <a:rPr lang="zh-CN" altLang="en-US" dirty="0" smtClean="0"/>
              <a:t>技术的机制</a:t>
            </a:r>
            <a:endParaRPr lang="en-US" altLang="zh-CN" dirty="0" smtClean="0"/>
          </a:p>
          <a:p>
            <a:r>
              <a:rPr lang="en-US" altLang="zh-CN" dirty="0" smtClean="0"/>
              <a:t>ESP</a:t>
            </a:r>
            <a:r>
              <a:rPr lang="zh-CN" altLang="en-US" dirty="0" smtClean="0"/>
              <a:t>：使用</a:t>
            </a:r>
            <a:r>
              <a:rPr lang="en-US" altLang="zh-CN" dirty="0" smtClean="0"/>
              <a:t>ESP</a:t>
            </a:r>
            <a:r>
              <a:rPr lang="zh-CN" altLang="en-US" dirty="0" smtClean="0"/>
              <a:t>进行分组加密和可选的鉴别的分组格式和一般问题</a:t>
            </a:r>
            <a:endParaRPr lang="en-US" altLang="zh-CN" dirty="0" smtClean="0"/>
          </a:p>
          <a:p>
            <a:r>
              <a:rPr lang="en-US" altLang="zh-CN" dirty="0" smtClean="0"/>
              <a:t>AH</a:t>
            </a:r>
            <a:r>
              <a:rPr lang="zh-CN" altLang="en-US" baseline="0" dirty="0" smtClean="0"/>
              <a:t>：使用</a:t>
            </a:r>
            <a:r>
              <a:rPr lang="en-US" altLang="zh-CN" baseline="0" dirty="0" smtClean="0"/>
              <a:t>AH</a:t>
            </a:r>
            <a:r>
              <a:rPr lang="zh-CN" altLang="en-US" baseline="0" dirty="0" smtClean="0"/>
              <a:t>进行分组鉴别的格式和一般性问题</a:t>
            </a:r>
            <a:endParaRPr lang="en-US" altLang="zh-CN" baseline="0" dirty="0" smtClean="0"/>
          </a:p>
          <a:p>
            <a:r>
              <a:rPr lang="zh-CN" altLang="en-US" baseline="0" dirty="0" smtClean="0"/>
              <a:t>加密算法：</a:t>
            </a:r>
            <a:r>
              <a:rPr lang="en-US" altLang="zh-CN" baseline="0" dirty="0" smtClean="0"/>
              <a:t>ESP</a:t>
            </a:r>
            <a:r>
              <a:rPr lang="zh-CN" altLang="en-US" baseline="0" dirty="0" smtClean="0"/>
              <a:t>中用到的加密算法</a:t>
            </a:r>
            <a:endParaRPr lang="en-US" altLang="zh-CN" baseline="0" dirty="0" smtClean="0"/>
          </a:p>
          <a:p>
            <a:r>
              <a:rPr lang="zh-CN" altLang="en-US" baseline="0" dirty="0" smtClean="0"/>
              <a:t>鉴别算法：</a:t>
            </a:r>
            <a:r>
              <a:rPr lang="en-US" altLang="zh-CN" baseline="0" dirty="0" smtClean="0"/>
              <a:t>AH</a:t>
            </a:r>
            <a:r>
              <a:rPr lang="zh-CN" altLang="en-US" baseline="0" dirty="0" smtClean="0"/>
              <a:t>和</a:t>
            </a:r>
            <a:r>
              <a:rPr lang="en-US" altLang="zh-CN" baseline="0" dirty="0" smtClean="0"/>
              <a:t>ESP</a:t>
            </a:r>
            <a:r>
              <a:rPr lang="zh-CN" altLang="en-US" baseline="0" dirty="0" smtClean="0"/>
              <a:t>中用到的鉴别算法</a:t>
            </a:r>
            <a:endParaRPr lang="en-US" altLang="zh-CN" baseline="0" dirty="0" smtClean="0"/>
          </a:p>
          <a:p>
            <a:r>
              <a:rPr lang="zh-CN" altLang="en-US" baseline="0" dirty="0" smtClean="0"/>
              <a:t>迷药管理：描述密钥管理模式</a:t>
            </a:r>
            <a:endParaRPr lang="en-US" altLang="zh-CN" baseline="0" dirty="0" smtClean="0"/>
          </a:p>
          <a:p>
            <a:r>
              <a:rPr lang="zh-CN" altLang="en-US" baseline="0" dirty="0" smtClean="0"/>
              <a:t>解释域：包括参数，算法标识，运行参数等。</a:t>
            </a:r>
            <a:endParaRPr lang="en-US" altLang="zh-CN" baseline="0" dirty="0" smtClean="0"/>
          </a:p>
          <a:p>
            <a:r>
              <a:rPr lang="zh-CN" altLang="en-US" baseline="0" dirty="0" smtClean="0"/>
              <a:t>策略：决定两个实体间能否通信，如何通信。</a:t>
            </a:r>
            <a:endParaRPr lang="en-US" altLang="zh-CN" baseline="0" dirty="0" smtClean="0"/>
          </a:p>
          <a:p>
            <a:endParaRPr lang="en-US" altLang="zh-CN" baseline="0" dirty="0" smtClean="0"/>
          </a:p>
          <a:p>
            <a:r>
              <a:rPr lang="en-US" altLang="zh-CN" dirty="0" smtClean="0"/>
              <a:t>AH</a:t>
            </a:r>
            <a:r>
              <a:rPr lang="zh-CN" altLang="en-US" dirty="0" smtClean="0"/>
              <a:t>为</a:t>
            </a:r>
            <a:r>
              <a:rPr lang="en-US" altLang="zh-CN" dirty="0" smtClean="0"/>
              <a:t>IP</a:t>
            </a:r>
            <a:r>
              <a:rPr lang="zh-CN" altLang="en-US" dirty="0" smtClean="0"/>
              <a:t>数据包提供</a:t>
            </a:r>
            <a:r>
              <a:rPr lang="en-US" altLang="zh-CN" dirty="0" smtClean="0"/>
              <a:t>3</a:t>
            </a:r>
            <a:r>
              <a:rPr lang="zh-CN" altLang="en-US" dirty="0" smtClean="0"/>
              <a:t>种服务：无连接的数据完整性验证、数据源身份认证和放重放攻击。数据完整性验证通过哈希函数（如</a:t>
            </a:r>
            <a:r>
              <a:rPr lang="en-US" altLang="zh-CN" dirty="0" smtClean="0"/>
              <a:t>MD5</a:t>
            </a:r>
            <a:r>
              <a:rPr lang="zh-CN" altLang="en-US" dirty="0" smtClean="0"/>
              <a:t>）产生的校验来保证；数据源身份认证通过在计算验证码时加入一个共享密钥来实现；</a:t>
            </a:r>
            <a:r>
              <a:rPr lang="en-US" altLang="zh-CN" dirty="0" smtClean="0"/>
              <a:t>AH</a:t>
            </a:r>
            <a:r>
              <a:rPr lang="zh-CN" altLang="en-US" dirty="0" smtClean="0"/>
              <a:t>报头中的序列号可以防止重放攻击。</a:t>
            </a:r>
            <a:endParaRPr lang="en-US" altLang="zh-CN" dirty="0" smtClean="0"/>
          </a:p>
          <a:p>
            <a:r>
              <a:rPr lang="en-US" altLang="zh-CN" dirty="0" smtClean="0"/>
              <a:t>EPS</a:t>
            </a:r>
            <a:r>
              <a:rPr lang="zh-CN" altLang="en-US" dirty="0" smtClean="0"/>
              <a:t>除了为</a:t>
            </a:r>
            <a:r>
              <a:rPr lang="en-US" altLang="zh-CN" dirty="0" smtClean="0"/>
              <a:t>IP</a:t>
            </a:r>
            <a:r>
              <a:rPr lang="zh-CN" altLang="en-US" dirty="0" smtClean="0"/>
              <a:t>数据包提供</a:t>
            </a:r>
            <a:r>
              <a:rPr lang="en-US" altLang="zh-CN" dirty="0" smtClean="0"/>
              <a:t>AH</a:t>
            </a:r>
            <a:r>
              <a:rPr lang="zh-CN" altLang="en-US" dirty="0" smtClean="0"/>
              <a:t>已有的</a:t>
            </a:r>
            <a:r>
              <a:rPr lang="en-US" altLang="zh-CN" dirty="0" smtClean="0"/>
              <a:t>3</a:t>
            </a:r>
            <a:r>
              <a:rPr lang="zh-CN" altLang="en-US" dirty="0" smtClean="0"/>
              <a:t>种服务外，还提供另两种服务：数据包加密、数据流加密。加密是</a:t>
            </a:r>
            <a:r>
              <a:rPr lang="en-US" altLang="zh-CN" dirty="0" smtClean="0"/>
              <a:t>ESP</a:t>
            </a:r>
            <a:r>
              <a:rPr lang="zh-CN" altLang="en-US" dirty="0" smtClean="0"/>
              <a:t>的基本功能。而数据源身份认证、数据完整性验证及防重放攻击可选的。数据包加密是指对一个</a:t>
            </a:r>
            <a:r>
              <a:rPr lang="en-US" altLang="zh-CN" dirty="0" smtClean="0"/>
              <a:t>IP</a:t>
            </a:r>
            <a:r>
              <a:rPr lang="zh-CN" altLang="en-US" dirty="0" smtClean="0"/>
              <a:t>包进行加密，可以是对整个</a:t>
            </a:r>
            <a:r>
              <a:rPr lang="en-US" altLang="zh-CN" dirty="0" smtClean="0"/>
              <a:t>IP</a:t>
            </a:r>
            <a:r>
              <a:rPr lang="zh-CN" altLang="en-US" dirty="0" smtClean="0"/>
              <a:t>包，可以只加密</a:t>
            </a:r>
            <a:r>
              <a:rPr lang="en-US" altLang="zh-CN" dirty="0" smtClean="0"/>
              <a:t>IP</a:t>
            </a:r>
            <a:r>
              <a:rPr lang="zh-CN" altLang="en-US" dirty="0" smtClean="0"/>
              <a:t>包载荷部分。一般用于客户端计算机；数据流加密一般用于支持</a:t>
            </a:r>
            <a:r>
              <a:rPr lang="en-US" altLang="zh-CN" dirty="0" smtClean="0"/>
              <a:t>IPSec</a:t>
            </a:r>
            <a:r>
              <a:rPr lang="zh-CN" altLang="en-US" dirty="0" smtClean="0"/>
              <a:t>的路由器，源端路由器并不关心</a:t>
            </a:r>
            <a:r>
              <a:rPr lang="en-US" altLang="zh-CN" dirty="0" smtClean="0"/>
              <a:t>IP</a:t>
            </a:r>
            <a:r>
              <a:rPr lang="zh-CN" altLang="en-US" dirty="0" smtClean="0"/>
              <a:t>包的内容，对整个</a:t>
            </a:r>
            <a:r>
              <a:rPr lang="en-US" altLang="zh-CN" dirty="0" err="1" smtClean="0"/>
              <a:t>Ip</a:t>
            </a:r>
            <a:r>
              <a:rPr lang="zh-CN" altLang="en-US" dirty="0" smtClean="0"/>
              <a:t>包进行加密后传输，目的端路由器将该包解密后将原始包继续转发。</a:t>
            </a:r>
            <a:endParaRPr lang="en-US" altLang="zh-CN" dirty="0" smtClean="0"/>
          </a:p>
          <a:p>
            <a:r>
              <a:rPr lang="en-US" altLang="zh-CN" dirty="0" smtClean="0"/>
              <a:t>IKE</a:t>
            </a:r>
            <a:r>
              <a:rPr lang="zh-CN" altLang="en-US" dirty="0" smtClean="0"/>
              <a:t>协议负责密钥管理，定义了通信实体间进行身份认证、协商加密算法及生成共享的会话密钥的方法。</a:t>
            </a:r>
            <a:r>
              <a:rPr lang="en-US" altLang="zh-CN" dirty="0" smtClean="0"/>
              <a:t>IKE</a:t>
            </a:r>
            <a:r>
              <a:rPr lang="zh-CN" altLang="en-US" dirty="0" smtClean="0"/>
              <a:t>将密钥协商结果保留在安全联盟</a:t>
            </a:r>
            <a:r>
              <a:rPr lang="en-US" altLang="zh-CN" dirty="0" smtClean="0"/>
              <a:t>SA</a:t>
            </a:r>
            <a:r>
              <a:rPr lang="zh-CN" altLang="en-US" dirty="0" smtClean="0"/>
              <a:t>中，供</a:t>
            </a:r>
            <a:r>
              <a:rPr lang="en-US" altLang="zh-CN" dirty="0" smtClean="0"/>
              <a:t>AH</a:t>
            </a:r>
            <a:r>
              <a:rPr lang="zh-CN" altLang="en-US" dirty="0" smtClean="0"/>
              <a:t>和</a:t>
            </a:r>
            <a:r>
              <a:rPr lang="en-US" altLang="zh-CN" dirty="0" smtClean="0"/>
              <a:t>ESP</a:t>
            </a:r>
            <a:r>
              <a:rPr lang="zh-CN" altLang="en-US" dirty="0" smtClean="0"/>
              <a:t>以后通信时使用。</a:t>
            </a:r>
            <a:endParaRPr lang="en-US" altLang="zh-CN" dirty="0" smtClean="0"/>
          </a:p>
          <a:p>
            <a:r>
              <a:rPr lang="zh-CN" altLang="en-US" dirty="0" smtClean="0"/>
              <a:t>最后解释域（</a:t>
            </a:r>
            <a:r>
              <a:rPr lang="en-US" altLang="zh-CN" dirty="0" smtClean="0"/>
              <a:t>DOI</a:t>
            </a:r>
            <a:r>
              <a:rPr lang="zh-CN" altLang="en-US" dirty="0" smtClean="0"/>
              <a:t>）为使用</a:t>
            </a:r>
            <a:r>
              <a:rPr lang="en-US" altLang="zh-CN" dirty="0" smtClean="0"/>
              <a:t>IKE</a:t>
            </a:r>
            <a:r>
              <a:rPr lang="zh-CN" altLang="en-US" dirty="0" smtClean="0"/>
              <a:t>进行协商</a:t>
            </a:r>
            <a:r>
              <a:rPr lang="en-US" altLang="zh-CN" dirty="0" smtClean="0"/>
              <a:t>SA</a:t>
            </a:r>
            <a:r>
              <a:rPr lang="zh-CN" altLang="en-US" dirty="0" smtClean="0"/>
              <a:t>的协议统一分配标识符。共享一个</a:t>
            </a:r>
            <a:r>
              <a:rPr lang="en-US" altLang="zh-CN" dirty="0" smtClean="0"/>
              <a:t>DOI</a:t>
            </a:r>
            <a:r>
              <a:rPr lang="zh-CN" altLang="en-US" dirty="0" smtClean="0"/>
              <a:t>的协议从一个共同的命名空间中选择安全协议和变换、共享密码以及交换协议的标识符等，</a:t>
            </a:r>
            <a:r>
              <a:rPr lang="en-US" altLang="zh-CN" dirty="0" smtClean="0"/>
              <a:t>DOI</a:t>
            </a:r>
            <a:r>
              <a:rPr lang="zh-CN" altLang="en-US" dirty="0" smtClean="0"/>
              <a:t>将</a:t>
            </a:r>
            <a:r>
              <a:rPr lang="en-US" altLang="zh-CN" dirty="0" err="1" smtClean="0"/>
              <a:t>Ipsec</a:t>
            </a:r>
            <a:r>
              <a:rPr lang="zh-CN" altLang="en-US" dirty="0" smtClean="0"/>
              <a:t>的这些</a:t>
            </a:r>
            <a:r>
              <a:rPr lang="en-US" altLang="zh-CN" dirty="0" smtClean="0"/>
              <a:t>RFC</a:t>
            </a:r>
            <a:r>
              <a:rPr lang="zh-CN" altLang="en-US" dirty="0" smtClean="0"/>
              <a:t>文档联系到一起。</a:t>
            </a:r>
            <a:endParaRPr lang="en-US" altLang="zh-CN" dirty="0" smtClean="0"/>
          </a:p>
          <a:p>
            <a:r>
              <a:rPr lang="en-US" altLang="zh-CN" dirty="0" smtClean="0"/>
              <a:t>ISAKMP/Oakley</a:t>
            </a:r>
            <a:r>
              <a:rPr lang="zh-CN" altLang="en-US" dirty="0" smtClean="0"/>
              <a:t>以及转码支持自动建立加密、鉴别信道，以及密钥的自动安全分发和更新。</a:t>
            </a:r>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8</a:t>
            </a:fld>
            <a:endParaRPr lang="zh-CN" altLang="en-US"/>
          </a:p>
        </p:txBody>
      </p:sp>
    </p:spTree>
    <p:extLst>
      <p:ext uri="{BB962C8B-B14F-4D97-AF65-F5344CB8AC3E}">
        <p14:creationId xmlns:p14="http://schemas.microsoft.com/office/powerpoint/2010/main" val="721787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dirty="0" smtClean="0"/>
              <a:t>体系结构：包括总体概念，安全需求，定义，以及定义</a:t>
            </a:r>
            <a:r>
              <a:rPr lang="en-US" altLang="zh-CN" dirty="0" smtClean="0"/>
              <a:t>IPSec</a:t>
            </a:r>
            <a:r>
              <a:rPr lang="zh-CN" altLang="en-US" dirty="0" smtClean="0"/>
              <a:t>技术的机制</a:t>
            </a:r>
            <a:endParaRPr lang="en-US" altLang="zh-CN" dirty="0" smtClean="0"/>
          </a:p>
          <a:p>
            <a:r>
              <a:rPr lang="en-US" altLang="zh-CN" dirty="0" smtClean="0"/>
              <a:t>ESP</a:t>
            </a:r>
            <a:r>
              <a:rPr lang="zh-CN" altLang="en-US" dirty="0" smtClean="0"/>
              <a:t>：使用</a:t>
            </a:r>
            <a:r>
              <a:rPr lang="en-US" altLang="zh-CN" dirty="0" smtClean="0"/>
              <a:t>ESP</a:t>
            </a:r>
            <a:r>
              <a:rPr lang="zh-CN" altLang="en-US" dirty="0" smtClean="0"/>
              <a:t>进行分组加密和可选的鉴别的分组格式和一般问题</a:t>
            </a:r>
            <a:endParaRPr lang="en-US" altLang="zh-CN" dirty="0" smtClean="0"/>
          </a:p>
          <a:p>
            <a:r>
              <a:rPr lang="en-US" altLang="zh-CN" dirty="0" smtClean="0"/>
              <a:t>AH</a:t>
            </a:r>
            <a:r>
              <a:rPr lang="zh-CN" altLang="en-US" baseline="0" dirty="0" smtClean="0"/>
              <a:t>：使用</a:t>
            </a:r>
            <a:r>
              <a:rPr lang="en-US" altLang="zh-CN" baseline="0" dirty="0" smtClean="0"/>
              <a:t>AH</a:t>
            </a:r>
            <a:r>
              <a:rPr lang="zh-CN" altLang="en-US" baseline="0" dirty="0" smtClean="0"/>
              <a:t>进行分组鉴别的格式和一般性问题</a:t>
            </a:r>
            <a:endParaRPr lang="en-US" altLang="zh-CN" baseline="0" dirty="0" smtClean="0"/>
          </a:p>
          <a:p>
            <a:r>
              <a:rPr lang="zh-CN" altLang="en-US" baseline="0" dirty="0" smtClean="0"/>
              <a:t>加密算法：</a:t>
            </a:r>
            <a:r>
              <a:rPr lang="en-US" altLang="zh-CN" baseline="0" dirty="0" smtClean="0"/>
              <a:t>ESP</a:t>
            </a:r>
            <a:r>
              <a:rPr lang="zh-CN" altLang="en-US" baseline="0" dirty="0" smtClean="0"/>
              <a:t>中用到的加密算法</a:t>
            </a:r>
            <a:endParaRPr lang="en-US" altLang="zh-CN" baseline="0" dirty="0" smtClean="0"/>
          </a:p>
          <a:p>
            <a:r>
              <a:rPr lang="zh-CN" altLang="en-US" baseline="0" dirty="0" smtClean="0"/>
              <a:t>鉴别算法：</a:t>
            </a:r>
            <a:r>
              <a:rPr lang="en-US" altLang="zh-CN" baseline="0" dirty="0" smtClean="0"/>
              <a:t>AH</a:t>
            </a:r>
            <a:r>
              <a:rPr lang="zh-CN" altLang="en-US" baseline="0" dirty="0" smtClean="0"/>
              <a:t>和</a:t>
            </a:r>
            <a:r>
              <a:rPr lang="en-US" altLang="zh-CN" baseline="0" dirty="0" smtClean="0"/>
              <a:t>ESP</a:t>
            </a:r>
            <a:r>
              <a:rPr lang="zh-CN" altLang="en-US" baseline="0" dirty="0" smtClean="0"/>
              <a:t>中用到的鉴别算法</a:t>
            </a:r>
            <a:endParaRPr lang="en-US" altLang="zh-CN" baseline="0" dirty="0" smtClean="0"/>
          </a:p>
          <a:p>
            <a:r>
              <a:rPr lang="zh-CN" altLang="en-US" baseline="0" dirty="0" smtClean="0"/>
              <a:t>迷药管理：描述密钥管理模式</a:t>
            </a:r>
            <a:endParaRPr lang="en-US" altLang="zh-CN" baseline="0" dirty="0" smtClean="0"/>
          </a:p>
          <a:p>
            <a:r>
              <a:rPr lang="zh-CN" altLang="en-US" baseline="0" dirty="0" smtClean="0"/>
              <a:t>解释域：包括参数，算法标识，运行参数等。</a:t>
            </a:r>
            <a:endParaRPr lang="en-US" altLang="zh-CN" baseline="0" dirty="0" smtClean="0"/>
          </a:p>
          <a:p>
            <a:r>
              <a:rPr lang="zh-CN" altLang="en-US" baseline="0" dirty="0" smtClean="0"/>
              <a:t>策略：决定两个实体间能否通信，如何通信。</a:t>
            </a:r>
            <a:endParaRPr lang="en-US" altLang="zh-CN" baseline="0" dirty="0" smtClean="0"/>
          </a:p>
          <a:p>
            <a:r>
              <a:rPr lang="en-US" altLang="zh-CN" dirty="0" smtClean="0"/>
              <a:t>EPS</a:t>
            </a:r>
            <a:r>
              <a:rPr lang="zh-CN" altLang="en-US" dirty="0" smtClean="0"/>
              <a:t>除了为</a:t>
            </a:r>
            <a:r>
              <a:rPr lang="en-US" altLang="zh-CN" dirty="0" smtClean="0"/>
              <a:t>IP</a:t>
            </a:r>
            <a:r>
              <a:rPr lang="zh-CN" altLang="en-US" dirty="0" smtClean="0"/>
              <a:t>数据包提供</a:t>
            </a:r>
            <a:r>
              <a:rPr lang="en-US" altLang="zh-CN" dirty="0" smtClean="0"/>
              <a:t>AH</a:t>
            </a:r>
            <a:r>
              <a:rPr lang="zh-CN" altLang="en-US" dirty="0" smtClean="0"/>
              <a:t>已有的</a:t>
            </a:r>
            <a:r>
              <a:rPr lang="en-US" altLang="zh-CN" dirty="0" smtClean="0"/>
              <a:t>3</a:t>
            </a:r>
            <a:r>
              <a:rPr lang="zh-CN" altLang="en-US" dirty="0" smtClean="0"/>
              <a:t>种服务外，还提供另两种服务：数据包加密、数据流加密。加密是</a:t>
            </a:r>
            <a:r>
              <a:rPr lang="en-US" altLang="zh-CN" dirty="0" smtClean="0"/>
              <a:t>ESP</a:t>
            </a:r>
            <a:r>
              <a:rPr lang="zh-CN" altLang="en-US" dirty="0" smtClean="0"/>
              <a:t>的基本功能。而数据源身份认证、数据完整性验证及防重放攻击可选的。数据包加密是指对一个</a:t>
            </a:r>
            <a:r>
              <a:rPr lang="en-US" altLang="zh-CN" dirty="0" smtClean="0"/>
              <a:t>IP</a:t>
            </a:r>
            <a:r>
              <a:rPr lang="zh-CN" altLang="en-US" dirty="0" smtClean="0"/>
              <a:t>包进行加密，可以是对整个</a:t>
            </a:r>
            <a:r>
              <a:rPr lang="en-US" altLang="zh-CN" dirty="0" smtClean="0"/>
              <a:t>IP</a:t>
            </a:r>
            <a:r>
              <a:rPr lang="zh-CN" altLang="en-US" dirty="0" smtClean="0"/>
              <a:t>包，可以只加密</a:t>
            </a:r>
            <a:r>
              <a:rPr lang="en-US" altLang="zh-CN" dirty="0" smtClean="0"/>
              <a:t>IP</a:t>
            </a:r>
            <a:r>
              <a:rPr lang="zh-CN" altLang="en-US" dirty="0" smtClean="0"/>
              <a:t>包载荷部分。一般用于客户端计算机；数据流加密一般用于支持</a:t>
            </a:r>
            <a:r>
              <a:rPr lang="en-US" altLang="zh-CN" dirty="0" smtClean="0"/>
              <a:t>IPSec</a:t>
            </a:r>
            <a:r>
              <a:rPr lang="zh-CN" altLang="en-US" dirty="0" smtClean="0"/>
              <a:t>的路由器，源端路由器并不关心</a:t>
            </a:r>
            <a:r>
              <a:rPr lang="en-US" altLang="zh-CN" dirty="0" smtClean="0"/>
              <a:t>IP</a:t>
            </a:r>
            <a:r>
              <a:rPr lang="zh-CN" altLang="en-US" dirty="0" smtClean="0"/>
              <a:t>包的内容，对整个</a:t>
            </a:r>
            <a:r>
              <a:rPr lang="en-US" altLang="zh-CN" dirty="0" err="1" smtClean="0"/>
              <a:t>Ip</a:t>
            </a:r>
            <a:r>
              <a:rPr lang="zh-CN" altLang="en-US" dirty="0" smtClean="0"/>
              <a:t>包进行加密后传输，目的端路由器将该包解密后将原始包继续转发。</a:t>
            </a:r>
            <a:endParaRPr lang="en-US" altLang="zh-CN" dirty="0" smtClean="0"/>
          </a:p>
          <a:p>
            <a:r>
              <a:rPr lang="en-US" altLang="zh-CN" dirty="0" smtClean="0"/>
              <a:t>IKE</a:t>
            </a:r>
            <a:r>
              <a:rPr lang="zh-CN" altLang="en-US" dirty="0" smtClean="0"/>
              <a:t>协议负责密钥管理，定义了通信实体间进行身份认证、协商加密算法及生成共享的会话密钥的方法。</a:t>
            </a:r>
            <a:r>
              <a:rPr lang="en-US" altLang="zh-CN" dirty="0" smtClean="0"/>
              <a:t>IKE</a:t>
            </a:r>
            <a:r>
              <a:rPr lang="zh-CN" altLang="en-US" dirty="0" smtClean="0"/>
              <a:t>将密钥协商结果保留在安全联盟</a:t>
            </a:r>
            <a:r>
              <a:rPr lang="en-US" altLang="zh-CN" dirty="0" smtClean="0"/>
              <a:t>SA</a:t>
            </a:r>
            <a:r>
              <a:rPr lang="zh-CN" altLang="en-US" dirty="0" smtClean="0"/>
              <a:t>中，供</a:t>
            </a:r>
            <a:r>
              <a:rPr lang="en-US" altLang="zh-CN" dirty="0" smtClean="0"/>
              <a:t>AH</a:t>
            </a:r>
            <a:r>
              <a:rPr lang="zh-CN" altLang="en-US" dirty="0" smtClean="0"/>
              <a:t>和</a:t>
            </a:r>
            <a:r>
              <a:rPr lang="en-US" altLang="zh-CN" dirty="0" smtClean="0"/>
              <a:t>ESP</a:t>
            </a:r>
            <a:r>
              <a:rPr lang="zh-CN" altLang="en-US" dirty="0" smtClean="0"/>
              <a:t>以后通信时使用。</a:t>
            </a:r>
            <a:endParaRPr lang="en-US" altLang="zh-CN" dirty="0" smtClean="0"/>
          </a:p>
          <a:p>
            <a:r>
              <a:rPr lang="zh-CN" altLang="en-US" dirty="0" smtClean="0"/>
              <a:t>最后解释域（</a:t>
            </a:r>
            <a:r>
              <a:rPr lang="en-US" altLang="zh-CN" dirty="0" smtClean="0"/>
              <a:t>DOI</a:t>
            </a:r>
            <a:r>
              <a:rPr lang="zh-CN" altLang="en-US" dirty="0" smtClean="0"/>
              <a:t>）为使用</a:t>
            </a:r>
            <a:r>
              <a:rPr lang="en-US" altLang="zh-CN" dirty="0" smtClean="0"/>
              <a:t>IKE</a:t>
            </a:r>
            <a:r>
              <a:rPr lang="zh-CN" altLang="en-US" dirty="0" smtClean="0"/>
              <a:t>进行协商</a:t>
            </a:r>
            <a:r>
              <a:rPr lang="en-US" altLang="zh-CN" dirty="0" smtClean="0"/>
              <a:t>SA</a:t>
            </a:r>
            <a:r>
              <a:rPr lang="zh-CN" altLang="en-US" dirty="0" smtClean="0"/>
              <a:t>的协议统一分配标识符。共享一个</a:t>
            </a:r>
            <a:r>
              <a:rPr lang="en-US" altLang="zh-CN" dirty="0" smtClean="0"/>
              <a:t>DOI</a:t>
            </a:r>
            <a:r>
              <a:rPr lang="zh-CN" altLang="en-US" dirty="0" smtClean="0"/>
              <a:t>的协议从一个共同的命名空间中选择安全协议和变换、共享密码以及交换协议的标识符等，</a:t>
            </a:r>
            <a:r>
              <a:rPr lang="en-US" altLang="zh-CN" dirty="0" smtClean="0"/>
              <a:t>DOI</a:t>
            </a:r>
            <a:r>
              <a:rPr lang="zh-CN" altLang="en-US" dirty="0" smtClean="0"/>
              <a:t>将</a:t>
            </a:r>
            <a:r>
              <a:rPr lang="en-US" altLang="zh-CN" dirty="0" err="1" smtClean="0"/>
              <a:t>Ipsec</a:t>
            </a:r>
            <a:r>
              <a:rPr lang="zh-CN" altLang="en-US" dirty="0" smtClean="0"/>
              <a:t>的这些</a:t>
            </a:r>
            <a:r>
              <a:rPr lang="en-US" altLang="zh-CN" dirty="0" smtClean="0"/>
              <a:t>RFC</a:t>
            </a:r>
            <a:r>
              <a:rPr lang="zh-CN" altLang="en-US" dirty="0" smtClean="0"/>
              <a:t>文档联系到一起。</a:t>
            </a:r>
            <a:endParaRPr lang="en-US" altLang="zh-CN" dirty="0" smtClean="0"/>
          </a:p>
          <a:p>
            <a:r>
              <a:rPr lang="en-US" altLang="zh-CN" dirty="0" smtClean="0"/>
              <a:t>ISAKMP/Oakley</a:t>
            </a:r>
            <a:r>
              <a:rPr lang="zh-CN" altLang="en-US" dirty="0" smtClean="0"/>
              <a:t>以及转码支持自动建立加密、鉴别信道，以及密钥的自动安全分发和更新。</a:t>
            </a:r>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9</a:t>
            </a:fld>
            <a:endParaRPr lang="zh-CN" altLang="en-US"/>
          </a:p>
        </p:txBody>
      </p:sp>
    </p:spTree>
    <p:extLst>
      <p:ext uri="{BB962C8B-B14F-4D97-AF65-F5344CB8AC3E}">
        <p14:creationId xmlns:p14="http://schemas.microsoft.com/office/powerpoint/2010/main" val="3981748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体系结构：包括总体概念，安全需求，定义，以及定义</a:t>
            </a:r>
            <a:r>
              <a:rPr lang="en-US" altLang="zh-CN" dirty="0" smtClean="0"/>
              <a:t>IPSec</a:t>
            </a:r>
            <a:r>
              <a:rPr lang="zh-CN" altLang="en-US" dirty="0" smtClean="0"/>
              <a:t>技术的机制</a:t>
            </a:r>
            <a:endParaRPr lang="en-US" altLang="zh-CN" dirty="0" smtClean="0"/>
          </a:p>
          <a:p>
            <a:r>
              <a:rPr lang="en-US" altLang="zh-CN" dirty="0" smtClean="0"/>
              <a:t>ESP</a:t>
            </a:r>
            <a:r>
              <a:rPr lang="zh-CN" altLang="en-US" dirty="0" smtClean="0"/>
              <a:t>：使用</a:t>
            </a:r>
            <a:r>
              <a:rPr lang="en-US" altLang="zh-CN" dirty="0" smtClean="0"/>
              <a:t>ESP</a:t>
            </a:r>
            <a:r>
              <a:rPr lang="zh-CN" altLang="en-US" dirty="0" smtClean="0"/>
              <a:t>进行分组加密和可选的鉴别的分组格式和一般问题</a:t>
            </a:r>
            <a:endParaRPr lang="en-US" altLang="zh-CN" dirty="0" smtClean="0"/>
          </a:p>
          <a:p>
            <a:r>
              <a:rPr lang="en-US" altLang="zh-CN" dirty="0" smtClean="0"/>
              <a:t>AH</a:t>
            </a:r>
            <a:r>
              <a:rPr lang="zh-CN" altLang="en-US" baseline="0" dirty="0" smtClean="0"/>
              <a:t>：使用</a:t>
            </a:r>
            <a:r>
              <a:rPr lang="en-US" altLang="zh-CN" baseline="0" dirty="0" smtClean="0"/>
              <a:t>AH</a:t>
            </a:r>
            <a:r>
              <a:rPr lang="zh-CN" altLang="en-US" baseline="0" dirty="0" smtClean="0"/>
              <a:t>进行分组鉴别的格式和一般性问题</a:t>
            </a:r>
            <a:endParaRPr lang="en-US" altLang="zh-CN" baseline="0" dirty="0" smtClean="0"/>
          </a:p>
          <a:p>
            <a:r>
              <a:rPr lang="zh-CN" altLang="en-US" baseline="0" dirty="0" smtClean="0"/>
              <a:t>加密算法：</a:t>
            </a:r>
            <a:r>
              <a:rPr lang="en-US" altLang="zh-CN" baseline="0" dirty="0" smtClean="0"/>
              <a:t>ESP</a:t>
            </a:r>
            <a:r>
              <a:rPr lang="zh-CN" altLang="en-US" baseline="0" dirty="0" smtClean="0"/>
              <a:t>中用到的加密算法</a:t>
            </a:r>
            <a:endParaRPr lang="en-US" altLang="zh-CN" baseline="0" dirty="0" smtClean="0"/>
          </a:p>
          <a:p>
            <a:r>
              <a:rPr lang="zh-CN" altLang="en-US" baseline="0" dirty="0" smtClean="0"/>
              <a:t>鉴别算法：</a:t>
            </a:r>
            <a:r>
              <a:rPr lang="en-US" altLang="zh-CN" baseline="0" dirty="0" smtClean="0"/>
              <a:t>AH</a:t>
            </a:r>
            <a:r>
              <a:rPr lang="zh-CN" altLang="en-US" baseline="0" dirty="0" smtClean="0"/>
              <a:t>和</a:t>
            </a:r>
            <a:r>
              <a:rPr lang="en-US" altLang="zh-CN" baseline="0" dirty="0" smtClean="0"/>
              <a:t>ESP</a:t>
            </a:r>
            <a:r>
              <a:rPr lang="zh-CN" altLang="en-US" baseline="0" dirty="0" smtClean="0"/>
              <a:t>中用到的鉴别算法</a:t>
            </a:r>
            <a:endParaRPr lang="en-US" altLang="zh-CN" baseline="0" dirty="0" smtClean="0"/>
          </a:p>
          <a:p>
            <a:r>
              <a:rPr lang="zh-CN" altLang="en-US" baseline="0" dirty="0" smtClean="0"/>
              <a:t>迷药管理：描述密钥管理模式</a:t>
            </a:r>
            <a:endParaRPr lang="en-US" altLang="zh-CN" baseline="0" dirty="0" smtClean="0"/>
          </a:p>
          <a:p>
            <a:r>
              <a:rPr lang="zh-CN" altLang="en-US" baseline="0" dirty="0" smtClean="0"/>
              <a:t>解释域：包括参数，算法标识，运行参数等。</a:t>
            </a:r>
            <a:endParaRPr lang="en-US" altLang="zh-CN" baseline="0" dirty="0" smtClean="0"/>
          </a:p>
          <a:p>
            <a:r>
              <a:rPr lang="zh-CN" altLang="en-US" baseline="0" dirty="0" smtClean="0"/>
              <a:t>策略：决定两个实体间能否通信，如何通信。</a:t>
            </a:r>
            <a:endParaRPr lang="en-US" altLang="zh-CN" baseline="0" dirty="0" smtClean="0"/>
          </a:p>
          <a:p>
            <a:r>
              <a:rPr lang="en-US" altLang="zh-CN" dirty="0" smtClean="0"/>
              <a:t>IKE</a:t>
            </a:r>
            <a:r>
              <a:rPr lang="zh-CN" altLang="en-US" dirty="0" smtClean="0"/>
              <a:t>协议负责密钥管理，定义了通信实体间进行身份认证、协商加密算法及生成共享的会话密钥的方法。</a:t>
            </a:r>
            <a:r>
              <a:rPr lang="en-US" altLang="zh-CN" dirty="0" smtClean="0"/>
              <a:t>IKE</a:t>
            </a:r>
            <a:r>
              <a:rPr lang="zh-CN" altLang="en-US" dirty="0" smtClean="0"/>
              <a:t>将密钥协商结果保留在安全联盟</a:t>
            </a:r>
            <a:r>
              <a:rPr lang="en-US" altLang="zh-CN" dirty="0" smtClean="0"/>
              <a:t>SA</a:t>
            </a:r>
            <a:r>
              <a:rPr lang="zh-CN" altLang="en-US" dirty="0" smtClean="0"/>
              <a:t>中，供</a:t>
            </a:r>
            <a:r>
              <a:rPr lang="en-US" altLang="zh-CN" dirty="0" smtClean="0"/>
              <a:t>AH</a:t>
            </a:r>
            <a:r>
              <a:rPr lang="zh-CN" altLang="en-US" dirty="0" smtClean="0"/>
              <a:t>和</a:t>
            </a:r>
            <a:r>
              <a:rPr lang="en-US" altLang="zh-CN" dirty="0" smtClean="0"/>
              <a:t>ESP</a:t>
            </a:r>
            <a:r>
              <a:rPr lang="zh-CN" altLang="en-US" dirty="0" smtClean="0"/>
              <a:t>以后通信时使用。</a:t>
            </a:r>
            <a:endParaRPr lang="en-US" altLang="zh-CN" dirty="0" smtClean="0"/>
          </a:p>
          <a:p>
            <a:r>
              <a:rPr lang="zh-CN" altLang="en-US" dirty="0" smtClean="0"/>
              <a:t>最后解释域（</a:t>
            </a:r>
            <a:r>
              <a:rPr lang="en-US" altLang="zh-CN" dirty="0" smtClean="0"/>
              <a:t>DOI</a:t>
            </a:r>
            <a:r>
              <a:rPr lang="zh-CN" altLang="en-US" dirty="0" smtClean="0"/>
              <a:t>）为使用</a:t>
            </a:r>
            <a:r>
              <a:rPr lang="en-US" altLang="zh-CN" dirty="0" smtClean="0"/>
              <a:t>IKE</a:t>
            </a:r>
            <a:r>
              <a:rPr lang="zh-CN" altLang="en-US" dirty="0" smtClean="0"/>
              <a:t>进行协商</a:t>
            </a:r>
            <a:r>
              <a:rPr lang="en-US" altLang="zh-CN" dirty="0" smtClean="0"/>
              <a:t>SA</a:t>
            </a:r>
            <a:r>
              <a:rPr lang="zh-CN" altLang="en-US" dirty="0" smtClean="0"/>
              <a:t>的协议统一分配标识符。共享一个</a:t>
            </a:r>
            <a:r>
              <a:rPr lang="en-US" altLang="zh-CN" dirty="0" smtClean="0"/>
              <a:t>DOI</a:t>
            </a:r>
            <a:r>
              <a:rPr lang="zh-CN" altLang="en-US" dirty="0" smtClean="0"/>
              <a:t>的协议从一个共同的命名空间中选择安全协议和变换、共享密码以及交换协议的标识符等，</a:t>
            </a:r>
            <a:r>
              <a:rPr lang="en-US" altLang="zh-CN" dirty="0" smtClean="0"/>
              <a:t>DOI</a:t>
            </a:r>
            <a:r>
              <a:rPr lang="zh-CN" altLang="en-US" dirty="0" smtClean="0"/>
              <a:t>将</a:t>
            </a:r>
            <a:r>
              <a:rPr lang="en-US" altLang="zh-CN" dirty="0" err="1" smtClean="0"/>
              <a:t>Ipsec</a:t>
            </a:r>
            <a:r>
              <a:rPr lang="zh-CN" altLang="en-US" dirty="0" smtClean="0"/>
              <a:t>的这些</a:t>
            </a:r>
            <a:r>
              <a:rPr lang="en-US" altLang="zh-CN" dirty="0" smtClean="0"/>
              <a:t>RFC</a:t>
            </a:r>
            <a:r>
              <a:rPr lang="zh-CN" altLang="en-US" dirty="0" smtClean="0"/>
              <a:t>文档联系到一起。</a:t>
            </a:r>
            <a:endParaRPr lang="en-US" altLang="zh-CN" dirty="0" smtClean="0"/>
          </a:p>
          <a:p>
            <a:r>
              <a:rPr lang="en-US" altLang="zh-CN" dirty="0" smtClean="0"/>
              <a:t>ISAKMP/Oakley</a:t>
            </a:r>
            <a:r>
              <a:rPr lang="zh-CN" altLang="en-US" dirty="0" smtClean="0"/>
              <a:t>以及转码支持自动建立加密、鉴别信道，以及密钥的自动安全分发和更新。</a:t>
            </a:r>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10</a:t>
            </a:fld>
            <a:endParaRPr lang="zh-CN" altLang="en-US"/>
          </a:p>
        </p:txBody>
      </p:sp>
    </p:spTree>
    <p:extLst>
      <p:ext uri="{BB962C8B-B14F-4D97-AF65-F5344CB8AC3E}">
        <p14:creationId xmlns:p14="http://schemas.microsoft.com/office/powerpoint/2010/main" val="1167386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体系结构：包括总体概念，安全需求，定义，以及定义</a:t>
            </a:r>
            <a:r>
              <a:rPr lang="en-US" altLang="zh-CN" dirty="0" smtClean="0"/>
              <a:t>IPSec</a:t>
            </a:r>
            <a:r>
              <a:rPr lang="zh-CN" altLang="en-US" dirty="0" smtClean="0"/>
              <a:t>技术的机制</a:t>
            </a:r>
            <a:endParaRPr lang="en-US" altLang="zh-CN" dirty="0" smtClean="0"/>
          </a:p>
          <a:p>
            <a:r>
              <a:rPr lang="en-US" altLang="zh-CN" dirty="0" smtClean="0"/>
              <a:t>ESP</a:t>
            </a:r>
            <a:r>
              <a:rPr lang="zh-CN" altLang="en-US" dirty="0" smtClean="0"/>
              <a:t>：使用</a:t>
            </a:r>
            <a:r>
              <a:rPr lang="en-US" altLang="zh-CN" dirty="0" smtClean="0"/>
              <a:t>ESP</a:t>
            </a:r>
            <a:r>
              <a:rPr lang="zh-CN" altLang="en-US" dirty="0" smtClean="0"/>
              <a:t>进行分组加密和可选的鉴别的分组格式和一般问题</a:t>
            </a:r>
            <a:endParaRPr lang="en-US" altLang="zh-CN" dirty="0" smtClean="0"/>
          </a:p>
          <a:p>
            <a:r>
              <a:rPr lang="en-US" altLang="zh-CN" dirty="0" smtClean="0"/>
              <a:t>AH</a:t>
            </a:r>
            <a:r>
              <a:rPr lang="zh-CN" altLang="en-US" baseline="0" dirty="0" smtClean="0"/>
              <a:t>：使用</a:t>
            </a:r>
            <a:r>
              <a:rPr lang="en-US" altLang="zh-CN" baseline="0" dirty="0" smtClean="0"/>
              <a:t>AH</a:t>
            </a:r>
            <a:r>
              <a:rPr lang="zh-CN" altLang="en-US" baseline="0" dirty="0" smtClean="0"/>
              <a:t>进行分组鉴别的格式和一般性问题</a:t>
            </a:r>
            <a:endParaRPr lang="en-US" altLang="zh-CN" baseline="0" dirty="0" smtClean="0"/>
          </a:p>
          <a:p>
            <a:r>
              <a:rPr lang="zh-CN" altLang="en-US" baseline="0" dirty="0" smtClean="0"/>
              <a:t>加密算法：</a:t>
            </a:r>
            <a:r>
              <a:rPr lang="en-US" altLang="zh-CN" baseline="0" dirty="0" smtClean="0"/>
              <a:t>ESP</a:t>
            </a:r>
            <a:r>
              <a:rPr lang="zh-CN" altLang="en-US" baseline="0" dirty="0" smtClean="0"/>
              <a:t>中用到的加密算法</a:t>
            </a:r>
            <a:endParaRPr lang="en-US" altLang="zh-CN" baseline="0" dirty="0" smtClean="0"/>
          </a:p>
          <a:p>
            <a:r>
              <a:rPr lang="zh-CN" altLang="en-US" baseline="0" dirty="0" smtClean="0"/>
              <a:t>鉴别算法：</a:t>
            </a:r>
            <a:r>
              <a:rPr lang="en-US" altLang="zh-CN" baseline="0" dirty="0" smtClean="0"/>
              <a:t>AH</a:t>
            </a:r>
            <a:r>
              <a:rPr lang="zh-CN" altLang="en-US" baseline="0" dirty="0" smtClean="0"/>
              <a:t>和</a:t>
            </a:r>
            <a:r>
              <a:rPr lang="en-US" altLang="zh-CN" baseline="0" dirty="0" smtClean="0"/>
              <a:t>ESP</a:t>
            </a:r>
            <a:r>
              <a:rPr lang="zh-CN" altLang="en-US" baseline="0" dirty="0" smtClean="0"/>
              <a:t>中用到的鉴别算法</a:t>
            </a:r>
            <a:endParaRPr lang="en-US" altLang="zh-CN" baseline="0" dirty="0" smtClean="0"/>
          </a:p>
          <a:p>
            <a:r>
              <a:rPr lang="zh-CN" altLang="en-US" baseline="0" dirty="0" smtClean="0"/>
              <a:t>迷药管理：描述密钥管理模式</a:t>
            </a:r>
            <a:endParaRPr lang="en-US" altLang="zh-CN" baseline="0" dirty="0" smtClean="0"/>
          </a:p>
          <a:p>
            <a:r>
              <a:rPr lang="zh-CN" altLang="en-US" baseline="0" dirty="0" smtClean="0"/>
              <a:t>解释域：包括参数，算法标识，运行参数等。</a:t>
            </a:r>
            <a:endParaRPr lang="en-US" altLang="zh-CN" baseline="0" dirty="0" smtClean="0"/>
          </a:p>
          <a:p>
            <a:r>
              <a:rPr lang="zh-CN" altLang="en-US" baseline="0" dirty="0" smtClean="0"/>
              <a:t>策略：决定两个实体间能否通信，如何通信。</a:t>
            </a:r>
            <a:endParaRPr lang="en-US" altLang="zh-CN" baseline="0" dirty="0" smtClean="0"/>
          </a:p>
          <a:p>
            <a:r>
              <a:rPr lang="en-US" altLang="zh-CN" dirty="0" smtClean="0"/>
              <a:t>ISAKMP/Oakley</a:t>
            </a:r>
            <a:r>
              <a:rPr lang="zh-CN" altLang="en-US" dirty="0" smtClean="0"/>
              <a:t>以及转码支持自动建立加密、鉴别信道，以及密钥的自动安全分发和更新。</a:t>
            </a:r>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11</a:t>
            </a:fld>
            <a:endParaRPr lang="zh-CN" altLang="en-US"/>
          </a:p>
        </p:txBody>
      </p:sp>
    </p:spTree>
    <p:extLst>
      <p:ext uri="{BB962C8B-B14F-4D97-AF65-F5344CB8AC3E}">
        <p14:creationId xmlns:p14="http://schemas.microsoft.com/office/powerpoint/2010/main" val="4100949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12</a:t>
            </a:fld>
            <a:endParaRPr lang="zh-CN" altLang="en-US"/>
          </a:p>
        </p:txBody>
      </p:sp>
    </p:spTree>
    <p:extLst>
      <p:ext uri="{BB962C8B-B14F-4D97-AF65-F5344CB8AC3E}">
        <p14:creationId xmlns:p14="http://schemas.microsoft.com/office/powerpoint/2010/main" val="222648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D06E438-B3A2-4F53-BFDF-DA46113544A3}" type="slidenum">
              <a:rPr lang="zh-CN" altLang="en-US" smtClean="0"/>
              <a:pPr>
                <a:defRPr/>
              </a:pPr>
              <a:t>15</a:t>
            </a:fld>
            <a:endParaRPr lang="zh-CN" altLang="en-US"/>
          </a:p>
        </p:txBody>
      </p:sp>
    </p:spTree>
    <p:extLst>
      <p:ext uri="{BB962C8B-B14F-4D97-AF65-F5344CB8AC3E}">
        <p14:creationId xmlns:p14="http://schemas.microsoft.com/office/powerpoint/2010/main" val="872691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71599833-41AA-4264-98EF-0FCA25FC4D74}"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572AD5E0-1D7C-4293-A386-4E6FA7F4FBBC}"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52400"/>
            <a:ext cx="20764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769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3C629E9D-4526-4113-BD1E-65AB9698B83C}"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ln w="31750">
            <a:solidFill>
              <a:schemeClr val="accent1"/>
            </a:solidFill>
          </a:ln>
        </p:spPr>
        <p:txBody>
          <a:bodyPr/>
          <a:lstStyle>
            <a:lvl1pPr>
              <a:lnSpc>
                <a:spcPct val="120000"/>
              </a:lnSpc>
              <a:spcBef>
                <a:spcPts val="600"/>
              </a:spcBef>
              <a:defRPr sz="2400" b="0">
                <a:solidFill>
                  <a:srgbClr val="0000FF"/>
                </a:solidFill>
              </a:defRPr>
            </a:lvl1pPr>
            <a:lvl2pPr>
              <a:lnSpc>
                <a:spcPct val="120000"/>
              </a:lnSpc>
              <a:spcBef>
                <a:spcPts val="600"/>
              </a:spcBef>
              <a:buFont typeface="Wingdings" pitchFamily="2" charset="2"/>
              <a:buChar char="p"/>
              <a:defRPr sz="2000"/>
            </a:lvl2pPr>
            <a:lvl3pPr>
              <a:lnSpc>
                <a:spcPct val="120000"/>
              </a:lnSpc>
              <a:spcBef>
                <a:spcPts val="600"/>
              </a:spcBef>
              <a:buFont typeface="Wingdings" pitchFamily="2" charset="2"/>
              <a:buChar char="Ø"/>
              <a:defRPr sz="1800">
                <a:solidFill>
                  <a:srgbClr val="FF0000"/>
                </a:solidFill>
                <a:latin typeface="宋体" pitchFamily="2" charset="-122"/>
                <a:ea typeface="宋体" pitchFamily="2" charset="-122"/>
              </a:defRPr>
            </a:lvl3pPr>
            <a:lvl4pPr>
              <a:buFont typeface="Wingdings" pitchFamily="2" charset="2"/>
              <a:buChar char="p"/>
              <a:defRPr/>
            </a:lvl4pPr>
            <a:lvl5pPr>
              <a:buFont typeface="Wingdings" pitchFamily="2" charset="2"/>
              <a:buChar char="p"/>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52400"/>
            <a:ext cx="20764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769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C03925D4-E6E6-478F-8F0B-6B22DBD174BD}"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E7D7522B-4930-46F1-A849-D4EEC67F324D}"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1CA4D3CB-E3EE-43B8-91CD-AFCE0C69CC20}"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D2A9E431-6D31-4B6B-B417-4C75E5AF822D}"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CE798CC8-82A4-48C5-8E11-4DB89521E005}"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CE58AB67-D3BF-4B84-82F9-9CE2BF03D4B6}"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296BF001-1A04-4F79-A230-D8E71459042A}"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43" descr="e_11p"/>
          <p:cNvPicPr>
            <a:picLocks noChangeAspect="1" noChangeArrowheads="1"/>
          </p:cNvPicPr>
          <p:nvPr/>
        </p:nvPicPr>
        <p:blipFill>
          <a:blip r:embed="rId13" cstate="print"/>
          <a:srcRect/>
          <a:stretch>
            <a:fillRect/>
          </a:stretch>
        </p:blipFill>
        <p:spPr bwMode="auto">
          <a:xfrm>
            <a:off x="0" y="0"/>
            <a:ext cx="9144000" cy="836613"/>
          </a:xfrm>
          <a:prstGeom prst="rect">
            <a:avLst/>
          </a:prstGeom>
          <a:noFill/>
          <a:ln w="9525">
            <a:noFill/>
            <a:miter lim="800000"/>
            <a:headEnd/>
            <a:tailEnd/>
          </a:ln>
        </p:spPr>
      </p:pic>
      <p:sp>
        <p:nvSpPr>
          <p:cNvPr id="2051" name="Rectangle 3"/>
          <p:cNvSpPr>
            <a:spLocks noGrp="1" noChangeArrowheads="1"/>
          </p:cNvSpPr>
          <p:nvPr>
            <p:ph type="body" idx="1"/>
          </p:nvPr>
        </p:nvSpPr>
        <p:spPr bwMode="auto">
          <a:xfrm>
            <a:off x="457200" y="1295400"/>
            <a:ext cx="81534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1030" name="Rectangle 6"/>
          <p:cNvSpPr>
            <a:spLocks noGrp="1" noChangeArrowheads="1"/>
          </p:cNvSpPr>
          <p:nvPr>
            <p:ph type="sldNum" sz="quarter" idx="4"/>
          </p:nvPr>
        </p:nvSpPr>
        <p:spPr bwMode="auto">
          <a:xfrm>
            <a:off x="3276600" y="6480175"/>
            <a:ext cx="213360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ct val="0"/>
              </a:spcBef>
              <a:spcAft>
                <a:spcPts val="0"/>
              </a:spcAft>
              <a:buFontTx/>
              <a:buNone/>
              <a:defRPr sz="1400" b="1">
                <a:latin typeface="+mj-lt"/>
                <a:ea typeface="+mn-ea"/>
              </a:defRPr>
            </a:lvl1pPr>
          </a:lstStyle>
          <a:p>
            <a:pPr>
              <a:defRPr/>
            </a:pPr>
            <a:fld id="{DDC9EC9D-A537-4B47-9A67-BEA37E712086}" type="slidenum">
              <a:rPr lang="zh-CN" altLang="en-US"/>
              <a:pPr>
                <a:defRPr/>
              </a:pPr>
              <a:t>‹#›</a:t>
            </a:fld>
            <a:endParaRPr lang="en-US" altLang="zh-CN"/>
          </a:p>
        </p:txBody>
      </p:sp>
      <p:sp>
        <p:nvSpPr>
          <p:cNvPr id="2053" name="Rectangle 2"/>
          <p:cNvSpPr>
            <a:spLocks noGrp="1" noChangeArrowheads="1"/>
          </p:cNvSpPr>
          <p:nvPr>
            <p:ph type="title"/>
          </p:nvPr>
        </p:nvSpPr>
        <p:spPr bwMode="white">
          <a:xfrm>
            <a:off x="457200" y="152400"/>
            <a:ext cx="8305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70" name="Text Box 46"/>
          <p:cNvSpPr txBox="1">
            <a:spLocks noChangeArrowheads="1"/>
          </p:cNvSpPr>
          <p:nvPr/>
        </p:nvSpPr>
        <p:spPr bwMode="auto">
          <a:xfrm>
            <a:off x="0" y="819150"/>
            <a:ext cx="9144000" cy="24447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fontAlgn="auto">
              <a:spcBef>
                <a:spcPts val="0"/>
              </a:spcBef>
              <a:spcAft>
                <a:spcPts val="0"/>
              </a:spcAft>
              <a:defRPr/>
            </a:pPr>
            <a:endParaRPr lang="en-US" altLang="zh-CN" sz="1000" b="1">
              <a:solidFill>
                <a:schemeClr val="bg1"/>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宋体" charset="-122"/>
        </a:defRPr>
      </a:lvl2pPr>
      <a:lvl3pPr algn="ctr" rtl="0" eaLnBrk="0" fontAlgn="base" hangingPunct="0">
        <a:spcBef>
          <a:spcPct val="0"/>
        </a:spcBef>
        <a:spcAft>
          <a:spcPct val="0"/>
        </a:spcAft>
        <a:defRPr sz="3200" b="1">
          <a:solidFill>
            <a:schemeClr val="bg1"/>
          </a:solidFill>
          <a:latin typeface="Verdana" pitchFamily="34" charset="0"/>
          <a:ea typeface="宋体" charset="-122"/>
        </a:defRPr>
      </a:lvl3pPr>
      <a:lvl4pPr algn="ctr" rtl="0" eaLnBrk="0" fontAlgn="base" hangingPunct="0">
        <a:spcBef>
          <a:spcPct val="0"/>
        </a:spcBef>
        <a:spcAft>
          <a:spcPct val="0"/>
        </a:spcAft>
        <a:defRPr sz="3200" b="1">
          <a:solidFill>
            <a:schemeClr val="bg1"/>
          </a:solidFill>
          <a:latin typeface="Verdana" pitchFamily="34" charset="0"/>
          <a:ea typeface="宋体" charset="-122"/>
        </a:defRPr>
      </a:lvl4pPr>
      <a:lvl5pPr algn="ctr" rtl="0" eaLnBrk="0" fontAlgn="base" hangingPunct="0">
        <a:spcBef>
          <a:spcPct val="0"/>
        </a:spcBef>
        <a:spcAft>
          <a:spcPct val="0"/>
        </a:spcAft>
        <a:defRPr sz="3200" b="1">
          <a:solidFill>
            <a:schemeClr val="bg1"/>
          </a:solidFill>
          <a:latin typeface="Verdana" pitchFamily="34" charset="0"/>
          <a:ea typeface="宋体" charset="-122"/>
        </a:defRPr>
      </a:lvl5pPr>
      <a:lvl6pPr marL="457200" algn="ctr" rtl="0" fontAlgn="base">
        <a:spcBef>
          <a:spcPct val="0"/>
        </a:spcBef>
        <a:spcAft>
          <a:spcPct val="0"/>
        </a:spcAft>
        <a:defRPr sz="3200" b="1">
          <a:solidFill>
            <a:schemeClr val="bg1"/>
          </a:solidFill>
          <a:latin typeface="Verdana" pitchFamily="34" charset="0"/>
          <a:ea typeface="宋体" charset="-122"/>
        </a:defRPr>
      </a:lvl6pPr>
      <a:lvl7pPr marL="914400" algn="ctr" rtl="0" fontAlgn="base">
        <a:spcBef>
          <a:spcPct val="0"/>
        </a:spcBef>
        <a:spcAft>
          <a:spcPct val="0"/>
        </a:spcAft>
        <a:defRPr sz="3200" b="1">
          <a:solidFill>
            <a:schemeClr val="bg1"/>
          </a:solidFill>
          <a:latin typeface="Verdana" pitchFamily="34" charset="0"/>
          <a:ea typeface="宋体" charset="-122"/>
        </a:defRPr>
      </a:lvl7pPr>
      <a:lvl8pPr marL="1371600" algn="ctr" rtl="0" fontAlgn="base">
        <a:spcBef>
          <a:spcPct val="0"/>
        </a:spcBef>
        <a:spcAft>
          <a:spcPct val="0"/>
        </a:spcAft>
        <a:defRPr sz="3200" b="1">
          <a:solidFill>
            <a:schemeClr val="bg1"/>
          </a:solidFill>
          <a:latin typeface="Verdana" pitchFamily="34" charset="0"/>
          <a:ea typeface="宋体" charset="-122"/>
        </a:defRPr>
      </a:lvl8pPr>
      <a:lvl9pPr marL="1828800" algn="ctr" rtl="0" fontAlgn="base">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n"/>
        <a:defRPr sz="22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n"/>
        <a:defRPr sz="22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itchFamily="2" charset="2"/>
        <a:buChar char="n"/>
        <a:defRPr sz="2200">
          <a:solidFill>
            <a:schemeClr val="tx2"/>
          </a:solidFill>
          <a:latin typeface="+mn-lt"/>
          <a:ea typeface="+mn-ea"/>
        </a:defRPr>
      </a:lvl3pPr>
      <a:lvl4pPr marL="1600200" indent="-228600" algn="l" rtl="0" eaLnBrk="0" fontAlgn="base" hangingPunct="0">
        <a:spcBef>
          <a:spcPct val="20000"/>
        </a:spcBef>
        <a:spcAft>
          <a:spcPct val="0"/>
        </a:spcAft>
        <a:defRPr sz="1600">
          <a:solidFill>
            <a:schemeClr val="tx1"/>
          </a:solidFill>
          <a:latin typeface="+mn-lt"/>
          <a:ea typeface="+mn-ea"/>
        </a:defRPr>
      </a:lvl4pPr>
      <a:lvl5pPr marL="2057400" indent="-228600" algn="l" rtl="0" eaLnBrk="0" fontAlgn="base" hangingPunct="0">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4" descr="e_12"/>
          <p:cNvPicPr>
            <a:picLocks noChangeAspect="1" noChangeArrowheads="1"/>
          </p:cNvPicPr>
          <p:nvPr/>
        </p:nvPicPr>
        <p:blipFill>
          <a:blip r:embed="rId13" cstate="print"/>
          <a:srcRect r="14461"/>
          <a:stretch>
            <a:fillRect/>
          </a:stretch>
        </p:blipFill>
        <p:spPr bwMode="auto">
          <a:xfrm>
            <a:off x="0" y="0"/>
            <a:ext cx="9144000" cy="5157788"/>
          </a:xfrm>
          <a:prstGeom prst="rect">
            <a:avLst/>
          </a:prstGeom>
          <a:noFill/>
          <a:ln w="9525">
            <a:noFill/>
            <a:miter lim="800000"/>
            <a:headEnd/>
            <a:tailEnd/>
          </a:ln>
        </p:spPr>
      </p:pic>
      <p:sp>
        <p:nvSpPr>
          <p:cNvPr id="8" name="Rectangle 45"/>
          <p:cNvSpPr>
            <a:spLocks noChangeArrowheads="1"/>
          </p:cNvSpPr>
          <p:nvPr/>
        </p:nvSpPr>
        <p:spPr bwMode="ltGray">
          <a:xfrm>
            <a:off x="0" y="6611938"/>
            <a:ext cx="9144000" cy="260350"/>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wrap="none" anchor="ctr"/>
          <a:lstStyle/>
          <a:p>
            <a:pPr algn="dist" fontAlgn="auto">
              <a:spcBef>
                <a:spcPct val="20000"/>
              </a:spcBef>
              <a:spcAft>
                <a:spcPts val="0"/>
              </a:spcAft>
              <a:buFont typeface="Wingdings" pitchFamily="2" charset="2"/>
              <a:buNone/>
              <a:defRPr/>
            </a:pPr>
            <a:endParaRPr lang="zh-CN" altLang="en-US" sz="2400">
              <a:latin typeface="+mn-lt"/>
              <a:ea typeface="+mn-ea"/>
            </a:endParaRPr>
          </a:p>
        </p:txBody>
      </p:sp>
      <p:sp>
        <p:nvSpPr>
          <p:cNvPr id="3076" name="Rectangle 3"/>
          <p:cNvSpPr>
            <a:spLocks noGrp="1" noChangeArrowheads="1"/>
          </p:cNvSpPr>
          <p:nvPr>
            <p:ph type="body" idx="1"/>
          </p:nvPr>
        </p:nvSpPr>
        <p:spPr bwMode="auto">
          <a:xfrm>
            <a:off x="457200" y="1295400"/>
            <a:ext cx="81534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3077" name="Rectangle 2"/>
          <p:cNvSpPr>
            <a:spLocks noGrp="1" noChangeArrowheads="1"/>
          </p:cNvSpPr>
          <p:nvPr>
            <p:ph type="title"/>
          </p:nvPr>
        </p:nvSpPr>
        <p:spPr bwMode="white">
          <a:xfrm>
            <a:off x="457200" y="152400"/>
            <a:ext cx="8305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宋体" charset="-122"/>
        </a:defRPr>
      </a:lvl2pPr>
      <a:lvl3pPr algn="ctr" rtl="0" eaLnBrk="0" fontAlgn="base" hangingPunct="0">
        <a:spcBef>
          <a:spcPct val="0"/>
        </a:spcBef>
        <a:spcAft>
          <a:spcPct val="0"/>
        </a:spcAft>
        <a:defRPr sz="3200" b="1">
          <a:solidFill>
            <a:schemeClr val="bg1"/>
          </a:solidFill>
          <a:latin typeface="Verdana" pitchFamily="34" charset="0"/>
          <a:ea typeface="宋体" charset="-122"/>
        </a:defRPr>
      </a:lvl3pPr>
      <a:lvl4pPr algn="ctr" rtl="0" eaLnBrk="0" fontAlgn="base" hangingPunct="0">
        <a:spcBef>
          <a:spcPct val="0"/>
        </a:spcBef>
        <a:spcAft>
          <a:spcPct val="0"/>
        </a:spcAft>
        <a:defRPr sz="3200" b="1">
          <a:solidFill>
            <a:schemeClr val="bg1"/>
          </a:solidFill>
          <a:latin typeface="Verdana" pitchFamily="34" charset="0"/>
          <a:ea typeface="宋体" charset="-122"/>
        </a:defRPr>
      </a:lvl4pPr>
      <a:lvl5pPr algn="ctr" rtl="0" eaLnBrk="0" fontAlgn="base" hangingPunct="0">
        <a:spcBef>
          <a:spcPct val="0"/>
        </a:spcBef>
        <a:spcAft>
          <a:spcPct val="0"/>
        </a:spcAft>
        <a:defRPr sz="3200" b="1">
          <a:solidFill>
            <a:schemeClr val="bg1"/>
          </a:solidFill>
          <a:latin typeface="Verdana" pitchFamily="34" charset="0"/>
          <a:ea typeface="宋体" charset="-122"/>
        </a:defRPr>
      </a:lvl5pPr>
      <a:lvl6pPr marL="457200" algn="ctr" rtl="0" fontAlgn="base">
        <a:spcBef>
          <a:spcPct val="0"/>
        </a:spcBef>
        <a:spcAft>
          <a:spcPct val="0"/>
        </a:spcAft>
        <a:defRPr sz="3200" b="1">
          <a:solidFill>
            <a:schemeClr val="bg1"/>
          </a:solidFill>
          <a:latin typeface="Verdana" pitchFamily="34" charset="0"/>
          <a:ea typeface="宋体" charset="-122"/>
        </a:defRPr>
      </a:lvl6pPr>
      <a:lvl7pPr marL="914400" algn="ctr" rtl="0" fontAlgn="base">
        <a:spcBef>
          <a:spcPct val="0"/>
        </a:spcBef>
        <a:spcAft>
          <a:spcPct val="0"/>
        </a:spcAft>
        <a:defRPr sz="3200" b="1">
          <a:solidFill>
            <a:schemeClr val="bg1"/>
          </a:solidFill>
          <a:latin typeface="Verdana" pitchFamily="34" charset="0"/>
          <a:ea typeface="宋体" charset="-122"/>
        </a:defRPr>
      </a:lvl7pPr>
      <a:lvl8pPr marL="1371600" algn="ctr" rtl="0" fontAlgn="base">
        <a:spcBef>
          <a:spcPct val="0"/>
        </a:spcBef>
        <a:spcAft>
          <a:spcPct val="0"/>
        </a:spcAft>
        <a:defRPr sz="3200" b="1">
          <a:solidFill>
            <a:schemeClr val="bg1"/>
          </a:solidFill>
          <a:latin typeface="Verdana" pitchFamily="34" charset="0"/>
          <a:ea typeface="宋体" charset="-122"/>
        </a:defRPr>
      </a:lvl8pPr>
      <a:lvl9pPr marL="1828800" algn="ctr" rtl="0" fontAlgn="base">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n"/>
        <a:defRPr sz="22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n"/>
        <a:defRPr sz="22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itchFamily="2" charset="2"/>
        <a:buChar char="n"/>
        <a:defRPr sz="2200">
          <a:solidFill>
            <a:schemeClr val="tx2"/>
          </a:solidFill>
          <a:latin typeface="+mn-lt"/>
          <a:ea typeface="+mn-ea"/>
        </a:defRPr>
      </a:lvl3pPr>
      <a:lvl4pPr marL="1600200" indent="-228600" algn="l" rtl="0" eaLnBrk="0" fontAlgn="base" hangingPunct="0">
        <a:spcBef>
          <a:spcPct val="20000"/>
        </a:spcBef>
        <a:spcAft>
          <a:spcPct val="0"/>
        </a:spcAft>
        <a:defRPr sz="1600">
          <a:solidFill>
            <a:schemeClr val="tx1"/>
          </a:solidFill>
          <a:latin typeface="+mn-lt"/>
          <a:ea typeface="+mn-ea"/>
        </a:defRPr>
      </a:lvl4pPr>
      <a:lvl5pPr marL="2057400" indent="-228600" algn="l" rtl="0" eaLnBrk="0" fontAlgn="base" hangingPunct="0">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2195513" y="5373688"/>
            <a:ext cx="5832475" cy="762000"/>
          </a:xfrm>
          <a:effectLst>
            <a:outerShdw dist="53882" dir="2700000" algn="ctr" rotWithShape="0">
              <a:schemeClr val="tx2">
                <a:alpha val="50000"/>
              </a:schemeClr>
            </a:outerShdw>
          </a:effectLst>
        </p:spPr>
        <p:txBody>
          <a:bodyPr/>
          <a:lstStyle/>
          <a:p>
            <a:pPr eaLnBrk="1" hangingPunct="1">
              <a:defRPr/>
            </a:pPr>
            <a:r>
              <a:rPr lang="en-US" altLang="zh-CN" sz="3800" dirty="0" smtClean="0">
                <a:solidFill>
                  <a:srgbClr val="FF0000"/>
                </a:solidFill>
                <a:latin typeface="黑体" pitchFamily="49" charset="-122"/>
                <a:ea typeface="黑体" pitchFamily="49" charset="-122"/>
              </a:rPr>
              <a:t>IP Security</a:t>
            </a:r>
            <a:r>
              <a:rPr lang="zh-CN" altLang="en-US" sz="3800" dirty="0" smtClean="0">
                <a:solidFill>
                  <a:srgbClr val="FF0000"/>
                </a:solidFill>
                <a:latin typeface="黑体" pitchFamily="49" charset="-122"/>
                <a:ea typeface="黑体" pitchFamily="49" charset="-122"/>
              </a:rPr>
              <a:t>， </a:t>
            </a:r>
            <a:r>
              <a:rPr lang="en-US" altLang="zh-CN" sz="3800" dirty="0" smtClean="0">
                <a:solidFill>
                  <a:srgbClr val="FF0000"/>
                </a:solidFill>
                <a:latin typeface="黑体" pitchFamily="49" charset="-122"/>
                <a:ea typeface="黑体" pitchFamily="49" charset="-122"/>
              </a:rPr>
              <a:t>IPSec</a:t>
            </a:r>
            <a:r>
              <a:rPr lang="zh-CN" altLang="en-US" sz="3800" dirty="0" smtClean="0">
                <a:solidFill>
                  <a:srgbClr val="FF0000"/>
                </a:solidFill>
                <a:latin typeface="黑体" pitchFamily="49" charset="-122"/>
                <a:ea typeface="黑体" pitchFamily="49" charset="-122"/>
              </a:rPr>
              <a:t>协议</a:t>
            </a:r>
          </a:p>
        </p:txBody>
      </p:sp>
      <p:sp>
        <p:nvSpPr>
          <p:cNvPr id="4099" name="WordArt 4"/>
          <p:cNvSpPr>
            <a:spLocks noChangeArrowheads="1" noChangeShapeType="1" noTextEdit="1"/>
          </p:cNvSpPr>
          <p:nvPr/>
        </p:nvSpPr>
        <p:spPr bwMode="auto">
          <a:xfrm>
            <a:off x="3671888" y="1844675"/>
            <a:ext cx="5292725" cy="990600"/>
          </a:xfrm>
          <a:prstGeom prst="rect">
            <a:avLst/>
          </a:prstGeom>
        </p:spPr>
        <p:txBody>
          <a:bodyPr wrap="none" fromWordArt="1">
            <a:prstTxWarp prst="textPlain">
              <a:avLst>
                <a:gd name="adj" fmla="val 50000"/>
              </a:avLst>
            </a:prstTxWarp>
          </a:bodyPr>
          <a:lstStyle/>
          <a:p>
            <a:pPr algn="ctr"/>
            <a:r>
              <a:rPr lang="zh-CN" altLang="en-US" sz="3600" b="1" kern="10">
                <a:ln w="19050">
                  <a:solidFill>
                    <a:srgbClr val="99CCFF"/>
                  </a:solidFill>
                  <a:round/>
                  <a:headEnd/>
                  <a:tailEnd/>
                </a:ln>
                <a:solidFill>
                  <a:srgbClr val="0099FF"/>
                </a:solidFill>
                <a:effectLst>
                  <a:outerShdw dist="35921" dir="2700000" algn="ctr" rotWithShape="0">
                    <a:srgbClr val="990000"/>
                  </a:outerShdw>
                </a:effectLst>
                <a:latin typeface="微软雅黑"/>
                <a:ea typeface="微软雅黑"/>
              </a:rPr>
              <a:t>信息与网络安全</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539552" y="1124744"/>
            <a:ext cx="8136904" cy="5355312"/>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
        <p:nvSpPr>
          <p:cNvPr id="929796" name="Rectangle 4"/>
          <p:cNvSpPr>
            <a:spLocks noGrp="1" noChangeArrowheads="1"/>
          </p:cNvSpPr>
          <p:nvPr>
            <p:ph type="title"/>
          </p:nvPr>
        </p:nvSpPr>
        <p:spPr/>
        <p:txBody>
          <a:bodyPr/>
          <a:lstStyle/>
          <a:p>
            <a:r>
              <a:rPr lang="en-US" altLang="zh-CN"/>
              <a:t>IPSec</a:t>
            </a:r>
            <a:r>
              <a:rPr lang="zh-CN" altLang="en-US"/>
              <a:t>发展规划</a:t>
            </a:r>
          </a:p>
        </p:txBody>
      </p:sp>
      <p:sp>
        <p:nvSpPr>
          <p:cNvPr id="929797" name="Rectangle 5"/>
          <p:cNvSpPr>
            <a:spLocks noChangeArrowheads="1"/>
          </p:cNvSpPr>
          <p:nvPr/>
        </p:nvSpPr>
        <p:spPr bwMode="ltGray">
          <a:xfrm>
            <a:off x="1908175" y="1484313"/>
            <a:ext cx="4608513"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rgbClr val="FF0000"/>
                </a:solidFill>
              </a:rPr>
              <a:t>体系</a:t>
            </a:r>
          </a:p>
        </p:txBody>
      </p:sp>
      <p:sp>
        <p:nvSpPr>
          <p:cNvPr id="929798" name="Rectangle 6"/>
          <p:cNvSpPr>
            <a:spLocks noChangeArrowheads="1"/>
          </p:cNvSpPr>
          <p:nvPr/>
        </p:nvSpPr>
        <p:spPr bwMode="ltGray">
          <a:xfrm>
            <a:off x="1258888" y="2349500"/>
            <a:ext cx="2233612"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封装安全</a:t>
            </a:r>
            <a:r>
              <a:rPr lang="zh-CN" altLang="en-US" sz="2000" b="1" dirty="0" smtClean="0">
                <a:solidFill>
                  <a:schemeClr val="tx2"/>
                </a:solidFill>
              </a:rPr>
              <a:t>载荷</a:t>
            </a:r>
            <a:r>
              <a:rPr lang="en-US" altLang="zh-CN" sz="2000" b="1" dirty="0" smtClean="0">
                <a:solidFill>
                  <a:schemeClr val="tx2"/>
                </a:solidFill>
              </a:rPr>
              <a:t>EPS</a:t>
            </a:r>
            <a:endParaRPr lang="zh-CN" altLang="en-US" sz="2000" b="1" dirty="0">
              <a:solidFill>
                <a:schemeClr val="tx2"/>
              </a:solidFill>
            </a:endParaRPr>
          </a:p>
        </p:txBody>
      </p:sp>
      <p:sp>
        <p:nvSpPr>
          <p:cNvPr id="929799" name="Rectangle 7"/>
          <p:cNvSpPr>
            <a:spLocks noChangeArrowheads="1"/>
          </p:cNvSpPr>
          <p:nvPr/>
        </p:nvSpPr>
        <p:spPr bwMode="ltGray">
          <a:xfrm>
            <a:off x="5148263" y="2349500"/>
            <a:ext cx="2016125"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验证</a:t>
            </a:r>
            <a:r>
              <a:rPr lang="zh-CN" altLang="en-US" sz="2000" b="1" dirty="0" smtClean="0">
                <a:solidFill>
                  <a:schemeClr val="tx2"/>
                </a:solidFill>
              </a:rPr>
              <a:t>头</a:t>
            </a:r>
            <a:r>
              <a:rPr lang="en-US" altLang="zh-CN" sz="2000" b="1" dirty="0" smtClean="0">
                <a:solidFill>
                  <a:schemeClr val="tx2"/>
                </a:solidFill>
              </a:rPr>
              <a:t>AH</a:t>
            </a:r>
            <a:endParaRPr lang="zh-CN" altLang="en-US" sz="2000" b="1" dirty="0">
              <a:solidFill>
                <a:schemeClr val="tx2"/>
              </a:solidFill>
            </a:endParaRPr>
          </a:p>
        </p:txBody>
      </p:sp>
      <p:sp>
        <p:nvSpPr>
          <p:cNvPr id="929800" name="Rectangle 8"/>
          <p:cNvSpPr>
            <a:spLocks noChangeArrowheads="1"/>
          </p:cNvSpPr>
          <p:nvPr/>
        </p:nvSpPr>
        <p:spPr bwMode="ltGray">
          <a:xfrm>
            <a:off x="1763713" y="3213100"/>
            <a:ext cx="2233612"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加密算法</a:t>
            </a:r>
          </a:p>
        </p:txBody>
      </p:sp>
      <p:sp>
        <p:nvSpPr>
          <p:cNvPr id="929801" name="Rectangle 9"/>
          <p:cNvSpPr>
            <a:spLocks noChangeArrowheads="1"/>
          </p:cNvSpPr>
          <p:nvPr/>
        </p:nvSpPr>
        <p:spPr bwMode="ltGray">
          <a:xfrm>
            <a:off x="4643438" y="3213100"/>
            <a:ext cx="2233612"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验证算法</a:t>
            </a:r>
          </a:p>
        </p:txBody>
      </p:sp>
      <p:sp>
        <p:nvSpPr>
          <p:cNvPr id="929802" name="Rectangle 10"/>
          <p:cNvSpPr>
            <a:spLocks noChangeArrowheads="1"/>
          </p:cNvSpPr>
          <p:nvPr/>
        </p:nvSpPr>
        <p:spPr bwMode="ltGray">
          <a:xfrm>
            <a:off x="2124075" y="4076700"/>
            <a:ext cx="4608513"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解释域</a:t>
            </a:r>
          </a:p>
        </p:txBody>
      </p:sp>
      <p:sp>
        <p:nvSpPr>
          <p:cNvPr id="929803" name="Rectangle 11"/>
          <p:cNvSpPr>
            <a:spLocks noChangeArrowheads="1"/>
          </p:cNvSpPr>
          <p:nvPr/>
        </p:nvSpPr>
        <p:spPr bwMode="ltGray">
          <a:xfrm>
            <a:off x="3203575" y="5013325"/>
            <a:ext cx="2233613"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密钥管理</a:t>
            </a:r>
          </a:p>
        </p:txBody>
      </p:sp>
      <p:sp>
        <p:nvSpPr>
          <p:cNvPr id="929804" name="Rectangle 12"/>
          <p:cNvSpPr>
            <a:spLocks noChangeArrowheads="1"/>
          </p:cNvSpPr>
          <p:nvPr/>
        </p:nvSpPr>
        <p:spPr bwMode="ltGray">
          <a:xfrm>
            <a:off x="6948488" y="5013325"/>
            <a:ext cx="1296987"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策略</a:t>
            </a:r>
          </a:p>
        </p:txBody>
      </p:sp>
      <p:sp>
        <p:nvSpPr>
          <p:cNvPr id="929805" name="Line 13"/>
          <p:cNvSpPr>
            <a:spLocks noChangeShapeType="1"/>
          </p:cNvSpPr>
          <p:nvPr/>
        </p:nvSpPr>
        <p:spPr bwMode="ltGray">
          <a:xfrm>
            <a:off x="2700338" y="1916113"/>
            <a:ext cx="0" cy="433387"/>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06" name="Line 14"/>
          <p:cNvSpPr>
            <a:spLocks noChangeShapeType="1"/>
          </p:cNvSpPr>
          <p:nvPr/>
        </p:nvSpPr>
        <p:spPr bwMode="ltGray">
          <a:xfrm>
            <a:off x="5580063" y="1916113"/>
            <a:ext cx="0" cy="433387"/>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07" name="Line 15"/>
          <p:cNvSpPr>
            <a:spLocks noChangeShapeType="1"/>
          </p:cNvSpPr>
          <p:nvPr/>
        </p:nvSpPr>
        <p:spPr bwMode="ltGray">
          <a:xfrm>
            <a:off x="2627313" y="2781300"/>
            <a:ext cx="0" cy="433388"/>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08" name="Line 16"/>
          <p:cNvSpPr>
            <a:spLocks noChangeShapeType="1"/>
          </p:cNvSpPr>
          <p:nvPr/>
        </p:nvSpPr>
        <p:spPr bwMode="ltGray">
          <a:xfrm>
            <a:off x="5940425" y="2781300"/>
            <a:ext cx="0" cy="433388"/>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09" name="Line 17"/>
          <p:cNvSpPr>
            <a:spLocks noChangeShapeType="1"/>
          </p:cNvSpPr>
          <p:nvPr/>
        </p:nvSpPr>
        <p:spPr bwMode="ltGray">
          <a:xfrm>
            <a:off x="3059113" y="3644900"/>
            <a:ext cx="0" cy="433388"/>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10" name="Line 18"/>
          <p:cNvSpPr>
            <a:spLocks noChangeShapeType="1"/>
          </p:cNvSpPr>
          <p:nvPr/>
        </p:nvSpPr>
        <p:spPr bwMode="ltGray">
          <a:xfrm>
            <a:off x="5724525" y="3644900"/>
            <a:ext cx="0" cy="433388"/>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11" name="Line 19"/>
          <p:cNvSpPr>
            <a:spLocks noChangeShapeType="1"/>
          </p:cNvSpPr>
          <p:nvPr/>
        </p:nvSpPr>
        <p:spPr bwMode="ltGray">
          <a:xfrm flipH="1" flipV="1">
            <a:off x="4284663" y="4508500"/>
            <a:ext cx="0" cy="504825"/>
          </a:xfrm>
          <a:prstGeom prst="line">
            <a:avLst/>
          </a:prstGeom>
          <a:noFill/>
          <a:ln w="9525" cap="rnd">
            <a:solidFill>
              <a:schemeClr val="bg1"/>
            </a:solidFill>
            <a:round/>
            <a:headEnd/>
            <a:tailEnd type="triangle" w="med" len="med"/>
          </a:ln>
          <a:effectLst/>
        </p:spPr>
        <p:txBody>
          <a:bodyPr wrap="none"/>
          <a:lstStyle/>
          <a:p>
            <a:endParaRPr lang="zh-CN" altLang="en-US"/>
          </a:p>
        </p:txBody>
      </p:sp>
      <p:cxnSp>
        <p:nvCxnSpPr>
          <p:cNvPr id="929812" name="AutoShape 20"/>
          <p:cNvCxnSpPr>
            <a:cxnSpLocks noChangeShapeType="1"/>
            <a:stCxn id="929807" idx="0"/>
            <a:endCxn id="929801" idx="0"/>
          </p:cNvCxnSpPr>
          <p:nvPr/>
        </p:nvCxnSpPr>
        <p:spPr bwMode="ltGray">
          <a:xfrm rot="5400000" flipV="1">
            <a:off x="3978276" y="1430337"/>
            <a:ext cx="431800" cy="3133725"/>
          </a:xfrm>
          <a:prstGeom prst="bentConnector3">
            <a:avLst>
              <a:gd name="adj1" fmla="val 47060"/>
            </a:avLst>
          </a:prstGeom>
          <a:noFill/>
          <a:ln w="9525" cap="rnd">
            <a:solidFill>
              <a:schemeClr val="bg1"/>
            </a:solidFill>
            <a:miter lim="800000"/>
            <a:headEnd/>
            <a:tailEnd type="triangle" w="med" len="med"/>
          </a:ln>
          <a:effectLst/>
        </p:spPr>
      </p:cxnSp>
      <p:cxnSp>
        <p:nvCxnSpPr>
          <p:cNvPr id="929813" name="AutoShape 21"/>
          <p:cNvCxnSpPr>
            <a:cxnSpLocks noChangeShapeType="1"/>
            <a:stCxn id="929799" idx="2"/>
            <a:endCxn id="929802" idx="3"/>
          </p:cNvCxnSpPr>
          <p:nvPr/>
        </p:nvCxnSpPr>
        <p:spPr bwMode="ltGray">
          <a:xfrm rot="16200000" flipH="1">
            <a:off x="5688807" y="3248818"/>
            <a:ext cx="1511300" cy="576263"/>
          </a:xfrm>
          <a:prstGeom prst="bentConnector4">
            <a:avLst>
              <a:gd name="adj1" fmla="val 14704"/>
              <a:gd name="adj2" fmla="val 139671"/>
            </a:avLst>
          </a:prstGeom>
          <a:noFill/>
          <a:ln w="9525" cap="rnd">
            <a:solidFill>
              <a:schemeClr val="bg1"/>
            </a:solidFill>
            <a:miter lim="800000"/>
            <a:headEnd/>
            <a:tailEnd type="triangle" w="med" len="med"/>
          </a:ln>
          <a:effectLst/>
        </p:spPr>
      </p:cxnSp>
      <p:cxnSp>
        <p:nvCxnSpPr>
          <p:cNvPr id="929814" name="AutoShape 22"/>
          <p:cNvCxnSpPr>
            <a:cxnSpLocks noChangeShapeType="1"/>
            <a:stCxn id="929798" idx="1"/>
            <a:endCxn id="929804" idx="2"/>
          </p:cNvCxnSpPr>
          <p:nvPr/>
        </p:nvCxnSpPr>
        <p:spPr bwMode="ltGray">
          <a:xfrm rot="10800000" flipH="1" flipV="1">
            <a:off x="1258888" y="2565400"/>
            <a:ext cx="6338887" cy="2879725"/>
          </a:xfrm>
          <a:prstGeom prst="bentConnector4">
            <a:avLst>
              <a:gd name="adj1" fmla="val -3606"/>
              <a:gd name="adj2" fmla="val 107940"/>
            </a:avLst>
          </a:prstGeom>
          <a:noFill/>
          <a:ln w="9525" cap="rnd">
            <a:solidFill>
              <a:schemeClr val="bg1"/>
            </a:solidFill>
            <a:miter lim="800000"/>
            <a:headEnd/>
            <a:tailEnd type="triangle" w="med" len="med"/>
          </a:ln>
          <a:effectLst/>
        </p:spPr>
      </p:cxnSp>
      <p:cxnSp>
        <p:nvCxnSpPr>
          <p:cNvPr id="929815" name="AutoShape 23"/>
          <p:cNvCxnSpPr>
            <a:cxnSpLocks noChangeShapeType="1"/>
            <a:stCxn id="929798" idx="2"/>
            <a:endCxn id="929802" idx="1"/>
          </p:cNvCxnSpPr>
          <p:nvPr/>
        </p:nvCxnSpPr>
        <p:spPr bwMode="ltGray">
          <a:xfrm rot="5400000">
            <a:off x="1494632" y="3410743"/>
            <a:ext cx="1511300" cy="252413"/>
          </a:xfrm>
          <a:prstGeom prst="bentConnector4">
            <a:avLst>
              <a:gd name="adj1" fmla="val 19745"/>
              <a:gd name="adj2" fmla="val 431444"/>
            </a:avLst>
          </a:prstGeom>
          <a:noFill/>
          <a:ln w="9525" cap="rnd">
            <a:solidFill>
              <a:schemeClr val="bg1"/>
            </a:solidFill>
            <a:miter lim="800000"/>
            <a:headEnd/>
            <a:tailEnd type="triangle" w="med" len="med"/>
          </a:ln>
          <a:effectLst/>
        </p:spPr>
      </p:cxnSp>
      <p:cxnSp>
        <p:nvCxnSpPr>
          <p:cNvPr id="929816" name="AutoShape 24"/>
          <p:cNvCxnSpPr>
            <a:cxnSpLocks noChangeShapeType="1"/>
            <a:stCxn id="929799" idx="3"/>
            <a:endCxn id="929804" idx="0"/>
          </p:cNvCxnSpPr>
          <p:nvPr/>
        </p:nvCxnSpPr>
        <p:spPr bwMode="ltGray">
          <a:xfrm>
            <a:off x="7164388" y="2565400"/>
            <a:ext cx="433387" cy="2447925"/>
          </a:xfrm>
          <a:prstGeom prst="bentConnector2">
            <a:avLst/>
          </a:prstGeom>
          <a:noFill/>
          <a:ln w="9525" cap="rnd">
            <a:solidFill>
              <a:schemeClr val="bg1"/>
            </a:solidFill>
            <a:miter lim="800000"/>
            <a:headEnd/>
            <a:tailEnd type="triangle" w="med" len="med"/>
          </a:ln>
          <a:effectLst/>
        </p:spPr>
      </p:cxnSp>
      <p:sp>
        <p:nvSpPr>
          <p:cNvPr id="929817" name="Line 25"/>
          <p:cNvSpPr>
            <a:spLocks noChangeShapeType="1"/>
          </p:cNvSpPr>
          <p:nvPr/>
        </p:nvSpPr>
        <p:spPr bwMode="ltGray">
          <a:xfrm flipH="1" flipV="1">
            <a:off x="5435600" y="5229225"/>
            <a:ext cx="1512888" cy="0"/>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28" name="圆角矩形标注 27"/>
          <p:cNvSpPr/>
          <p:nvPr/>
        </p:nvSpPr>
        <p:spPr bwMode="gray">
          <a:xfrm>
            <a:off x="5220072" y="1700808"/>
            <a:ext cx="3923928" cy="2592288"/>
          </a:xfrm>
          <a:prstGeom prst="wedgeRoundRectCallout">
            <a:avLst>
              <a:gd name="adj1" fmla="val -65424"/>
              <a:gd name="adj2" fmla="val 76191"/>
              <a:gd name="adj3"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p:spPr>
        <p:txBody>
          <a:bodyPr wrap="square" rtlCol="0" anchor="ctr"/>
          <a:lstStyle/>
          <a:p>
            <a:pPr>
              <a:lnSpc>
                <a:spcPct val="120000"/>
              </a:lnSpc>
            </a:pPr>
            <a:r>
              <a:rPr lang="en-US" altLang="zh-CN" b="1" dirty="0" smtClean="0">
                <a:solidFill>
                  <a:srgbClr val="FF0000"/>
                </a:solidFill>
              </a:rPr>
              <a:t>IKE</a:t>
            </a:r>
            <a:r>
              <a:rPr lang="zh-CN" altLang="en-US" b="1" dirty="0" smtClean="0">
                <a:solidFill>
                  <a:srgbClr val="FF0000"/>
                </a:solidFill>
              </a:rPr>
              <a:t>协议负责密钥管理，</a:t>
            </a:r>
            <a:r>
              <a:rPr lang="zh-CN" altLang="en-US" b="1" dirty="0" smtClean="0">
                <a:solidFill>
                  <a:schemeClr val="tx2"/>
                </a:solidFill>
              </a:rPr>
              <a:t>定义了通信实体间进行身份认证、协商加密算法及生成共享的会话密钥的方法。</a:t>
            </a:r>
            <a:r>
              <a:rPr lang="en-US" altLang="zh-CN" b="1" dirty="0" smtClean="0">
                <a:solidFill>
                  <a:schemeClr val="tx2"/>
                </a:solidFill>
              </a:rPr>
              <a:t>IKE</a:t>
            </a:r>
            <a:r>
              <a:rPr lang="zh-CN" altLang="en-US" b="1" dirty="0" smtClean="0">
                <a:solidFill>
                  <a:schemeClr val="tx2"/>
                </a:solidFill>
              </a:rPr>
              <a:t>将密钥协商结果保留在安全联盟</a:t>
            </a:r>
            <a:r>
              <a:rPr lang="en-US" altLang="zh-CN" b="1" dirty="0" smtClean="0">
                <a:solidFill>
                  <a:schemeClr val="tx2"/>
                </a:solidFill>
              </a:rPr>
              <a:t>SA</a:t>
            </a:r>
            <a:r>
              <a:rPr lang="zh-CN" altLang="en-US" b="1" dirty="0" smtClean="0">
                <a:solidFill>
                  <a:schemeClr val="tx2"/>
                </a:solidFill>
              </a:rPr>
              <a:t>中，供</a:t>
            </a:r>
            <a:r>
              <a:rPr lang="en-US" altLang="zh-CN" b="1" dirty="0" smtClean="0">
                <a:solidFill>
                  <a:schemeClr val="tx2"/>
                </a:solidFill>
              </a:rPr>
              <a:t>AH</a:t>
            </a:r>
            <a:r>
              <a:rPr lang="zh-CN" altLang="en-US" b="1" dirty="0" smtClean="0">
                <a:solidFill>
                  <a:schemeClr val="tx2"/>
                </a:solidFill>
              </a:rPr>
              <a:t>和</a:t>
            </a:r>
            <a:r>
              <a:rPr lang="en-US" altLang="zh-CN" b="1" dirty="0" smtClean="0">
                <a:solidFill>
                  <a:schemeClr val="tx2"/>
                </a:solidFill>
              </a:rPr>
              <a:t>ESP</a:t>
            </a:r>
            <a:r>
              <a:rPr lang="zh-CN" altLang="en-US" b="1" dirty="0" smtClean="0">
                <a:solidFill>
                  <a:schemeClr val="tx2"/>
                </a:solidFill>
              </a:rPr>
              <a:t>以后通信时使用。</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539552" y="1124744"/>
            <a:ext cx="8136904" cy="5355312"/>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
        <p:nvSpPr>
          <p:cNvPr id="929796" name="Rectangle 4"/>
          <p:cNvSpPr>
            <a:spLocks noGrp="1" noChangeArrowheads="1"/>
          </p:cNvSpPr>
          <p:nvPr>
            <p:ph type="title"/>
          </p:nvPr>
        </p:nvSpPr>
        <p:spPr/>
        <p:txBody>
          <a:bodyPr/>
          <a:lstStyle/>
          <a:p>
            <a:r>
              <a:rPr lang="en-US" altLang="zh-CN"/>
              <a:t>IPSec</a:t>
            </a:r>
            <a:r>
              <a:rPr lang="zh-CN" altLang="en-US"/>
              <a:t>发展规划</a:t>
            </a:r>
          </a:p>
        </p:txBody>
      </p:sp>
      <p:sp>
        <p:nvSpPr>
          <p:cNvPr id="929797" name="Rectangle 5"/>
          <p:cNvSpPr>
            <a:spLocks noChangeArrowheads="1"/>
          </p:cNvSpPr>
          <p:nvPr/>
        </p:nvSpPr>
        <p:spPr bwMode="ltGray">
          <a:xfrm>
            <a:off x="1908175" y="1484313"/>
            <a:ext cx="4608513"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rgbClr val="FF0000"/>
                </a:solidFill>
              </a:rPr>
              <a:t>体系</a:t>
            </a:r>
          </a:p>
        </p:txBody>
      </p:sp>
      <p:sp>
        <p:nvSpPr>
          <p:cNvPr id="929798" name="Rectangle 6"/>
          <p:cNvSpPr>
            <a:spLocks noChangeArrowheads="1"/>
          </p:cNvSpPr>
          <p:nvPr/>
        </p:nvSpPr>
        <p:spPr bwMode="ltGray">
          <a:xfrm>
            <a:off x="1258888" y="2349500"/>
            <a:ext cx="2233612"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封装安全</a:t>
            </a:r>
            <a:r>
              <a:rPr lang="zh-CN" altLang="en-US" sz="2000" b="1" dirty="0" smtClean="0">
                <a:solidFill>
                  <a:schemeClr val="tx2"/>
                </a:solidFill>
              </a:rPr>
              <a:t>载荷</a:t>
            </a:r>
            <a:r>
              <a:rPr lang="en-US" altLang="zh-CN" sz="2000" b="1" dirty="0" smtClean="0">
                <a:solidFill>
                  <a:schemeClr val="tx2"/>
                </a:solidFill>
              </a:rPr>
              <a:t>EPS</a:t>
            </a:r>
            <a:endParaRPr lang="zh-CN" altLang="en-US" sz="2000" b="1" dirty="0">
              <a:solidFill>
                <a:schemeClr val="tx2"/>
              </a:solidFill>
            </a:endParaRPr>
          </a:p>
        </p:txBody>
      </p:sp>
      <p:sp>
        <p:nvSpPr>
          <p:cNvPr id="929799" name="Rectangle 7"/>
          <p:cNvSpPr>
            <a:spLocks noChangeArrowheads="1"/>
          </p:cNvSpPr>
          <p:nvPr/>
        </p:nvSpPr>
        <p:spPr bwMode="ltGray">
          <a:xfrm>
            <a:off x="5148263" y="2349500"/>
            <a:ext cx="2016125"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验证</a:t>
            </a:r>
            <a:r>
              <a:rPr lang="zh-CN" altLang="en-US" sz="2000" b="1" dirty="0" smtClean="0">
                <a:solidFill>
                  <a:schemeClr val="tx2"/>
                </a:solidFill>
              </a:rPr>
              <a:t>头</a:t>
            </a:r>
            <a:r>
              <a:rPr lang="en-US" altLang="zh-CN" sz="2000" b="1" dirty="0" smtClean="0">
                <a:solidFill>
                  <a:schemeClr val="tx2"/>
                </a:solidFill>
              </a:rPr>
              <a:t>AH</a:t>
            </a:r>
            <a:endParaRPr lang="zh-CN" altLang="en-US" sz="2000" b="1" dirty="0">
              <a:solidFill>
                <a:schemeClr val="tx2"/>
              </a:solidFill>
            </a:endParaRPr>
          </a:p>
        </p:txBody>
      </p:sp>
      <p:sp>
        <p:nvSpPr>
          <p:cNvPr id="929800" name="Rectangle 8"/>
          <p:cNvSpPr>
            <a:spLocks noChangeArrowheads="1"/>
          </p:cNvSpPr>
          <p:nvPr/>
        </p:nvSpPr>
        <p:spPr bwMode="ltGray">
          <a:xfrm>
            <a:off x="1763713" y="3213100"/>
            <a:ext cx="2233612"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加密算法</a:t>
            </a:r>
          </a:p>
        </p:txBody>
      </p:sp>
      <p:sp>
        <p:nvSpPr>
          <p:cNvPr id="929801" name="Rectangle 9"/>
          <p:cNvSpPr>
            <a:spLocks noChangeArrowheads="1"/>
          </p:cNvSpPr>
          <p:nvPr/>
        </p:nvSpPr>
        <p:spPr bwMode="ltGray">
          <a:xfrm>
            <a:off x="4643438" y="3213100"/>
            <a:ext cx="2233612"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验证算法</a:t>
            </a:r>
          </a:p>
        </p:txBody>
      </p:sp>
      <p:sp>
        <p:nvSpPr>
          <p:cNvPr id="929802" name="Rectangle 10"/>
          <p:cNvSpPr>
            <a:spLocks noChangeArrowheads="1"/>
          </p:cNvSpPr>
          <p:nvPr/>
        </p:nvSpPr>
        <p:spPr bwMode="ltGray">
          <a:xfrm>
            <a:off x="2124075" y="4076700"/>
            <a:ext cx="4608513"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解释域</a:t>
            </a:r>
          </a:p>
        </p:txBody>
      </p:sp>
      <p:sp>
        <p:nvSpPr>
          <p:cNvPr id="929803" name="Rectangle 11"/>
          <p:cNvSpPr>
            <a:spLocks noChangeArrowheads="1"/>
          </p:cNvSpPr>
          <p:nvPr/>
        </p:nvSpPr>
        <p:spPr bwMode="ltGray">
          <a:xfrm>
            <a:off x="3203575" y="5013325"/>
            <a:ext cx="2233613"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密钥管理</a:t>
            </a:r>
          </a:p>
        </p:txBody>
      </p:sp>
      <p:sp>
        <p:nvSpPr>
          <p:cNvPr id="929804" name="Rectangle 12"/>
          <p:cNvSpPr>
            <a:spLocks noChangeArrowheads="1"/>
          </p:cNvSpPr>
          <p:nvPr/>
        </p:nvSpPr>
        <p:spPr bwMode="ltGray">
          <a:xfrm>
            <a:off x="6948488" y="5013325"/>
            <a:ext cx="1296987"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策略</a:t>
            </a:r>
          </a:p>
        </p:txBody>
      </p:sp>
      <p:sp>
        <p:nvSpPr>
          <p:cNvPr id="929805" name="Line 13"/>
          <p:cNvSpPr>
            <a:spLocks noChangeShapeType="1"/>
          </p:cNvSpPr>
          <p:nvPr/>
        </p:nvSpPr>
        <p:spPr bwMode="ltGray">
          <a:xfrm>
            <a:off x="2700338" y="1916113"/>
            <a:ext cx="0" cy="433387"/>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06" name="Line 14"/>
          <p:cNvSpPr>
            <a:spLocks noChangeShapeType="1"/>
          </p:cNvSpPr>
          <p:nvPr/>
        </p:nvSpPr>
        <p:spPr bwMode="ltGray">
          <a:xfrm>
            <a:off x="5580063" y="1916113"/>
            <a:ext cx="0" cy="433387"/>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07" name="Line 15"/>
          <p:cNvSpPr>
            <a:spLocks noChangeShapeType="1"/>
          </p:cNvSpPr>
          <p:nvPr/>
        </p:nvSpPr>
        <p:spPr bwMode="ltGray">
          <a:xfrm>
            <a:off x="2627313" y="2781300"/>
            <a:ext cx="0" cy="433388"/>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08" name="Line 16"/>
          <p:cNvSpPr>
            <a:spLocks noChangeShapeType="1"/>
          </p:cNvSpPr>
          <p:nvPr/>
        </p:nvSpPr>
        <p:spPr bwMode="ltGray">
          <a:xfrm>
            <a:off x="5940425" y="2781300"/>
            <a:ext cx="0" cy="433388"/>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09" name="Line 17"/>
          <p:cNvSpPr>
            <a:spLocks noChangeShapeType="1"/>
          </p:cNvSpPr>
          <p:nvPr/>
        </p:nvSpPr>
        <p:spPr bwMode="ltGray">
          <a:xfrm>
            <a:off x="3059113" y="3644900"/>
            <a:ext cx="0" cy="433388"/>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10" name="Line 18"/>
          <p:cNvSpPr>
            <a:spLocks noChangeShapeType="1"/>
          </p:cNvSpPr>
          <p:nvPr/>
        </p:nvSpPr>
        <p:spPr bwMode="ltGray">
          <a:xfrm>
            <a:off x="5724525" y="3644900"/>
            <a:ext cx="0" cy="433388"/>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11" name="Line 19"/>
          <p:cNvSpPr>
            <a:spLocks noChangeShapeType="1"/>
          </p:cNvSpPr>
          <p:nvPr/>
        </p:nvSpPr>
        <p:spPr bwMode="ltGray">
          <a:xfrm flipH="1" flipV="1">
            <a:off x="4284663" y="4508500"/>
            <a:ext cx="0" cy="504825"/>
          </a:xfrm>
          <a:prstGeom prst="line">
            <a:avLst/>
          </a:prstGeom>
          <a:noFill/>
          <a:ln w="9525" cap="rnd">
            <a:solidFill>
              <a:schemeClr val="bg1"/>
            </a:solidFill>
            <a:round/>
            <a:headEnd/>
            <a:tailEnd type="triangle" w="med" len="med"/>
          </a:ln>
          <a:effectLst/>
        </p:spPr>
        <p:txBody>
          <a:bodyPr wrap="none"/>
          <a:lstStyle/>
          <a:p>
            <a:endParaRPr lang="zh-CN" altLang="en-US"/>
          </a:p>
        </p:txBody>
      </p:sp>
      <p:cxnSp>
        <p:nvCxnSpPr>
          <p:cNvPr id="929812" name="AutoShape 20"/>
          <p:cNvCxnSpPr>
            <a:cxnSpLocks noChangeShapeType="1"/>
            <a:stCxn id="929807" idx="0"/>
            <a:endCxn id="929801" idx="0"/>
          </p:cNvCxnSpPr>
          <p:nvPr/>
        </p:nvCxnSpPr>
        <p:spPr bwMode="ltGray">
          <a:xfrm rot="5400000" flipV="1">
            <a:off x="3978276" y="1430337"/>
            <a:ext cx="431800" cy="3133725"/>
          </a:xfrm>
          <a:prstGeom prst="bentConnector3">
            <a:avLst>
              <a:gd name="adj1" fmla="val 47060"/>
            </a:avLst>
          </a:prstGeom>
          <a:noFill/>
          <a:ln w="9525" cap="rnd">
            <a:solidFill>
              <a:schemeClr val="bg1"/>
            </a:solidFill>
            <a:miter lim="800000"/>
            <a:headEnd/>
            <a:tailEnd type="triangle" w="med" len="med"/>
          </a:ln>
          <a:effectLst/>
        </p:spPr>
      </p:cxnSp>
      <p:cxnSp>
        <p:nvCxnSpPr>
          <p:cNvPr id="929813" name="AutoShape 21"/>
          <p:cNvCxnSpPr>
            <a:cxnSpLocks noChangeShapeType="1"/>
            <a:stCxn id="929799" idx="2"/>
            <a:endCxn id="929802" idx="3"/>
          </p:cNvCxnSpPr>
          <p:nvPr/>
        </p:nvCxnSpPr>
        <p:spPr bwMode="ltGray">
          <a:xfrm rot="16200000" flipH="1">
            <a:off x="5688807" y="3248818"/>
            <a:ext cx="1511300" cy="576263"/>
          </a:xfrm>
          <a:prstGeom prst="bentConnector4">
            <a:avLst>
              <a:gd name="adj1" fmla="val 14704"/>
              <a:gd name="adj2" fmla="val 139671"/>
            </a:avLst>
          </a:prstGeom>
          <a:noFill/>
          <a:ln w="9525" cap="rnd">
            <a:solidFill>
              <a:schemeClr val="bg1"/>
            </a:solidFill>
            <a:miter lim="800000"/>
            <a:headEnd/>
            <a:tailEnd type="triangle" w="med" len="med"/>
          </a:ln>
          <a:effectLst/>
        </p:spPr>
      </p:cxnSp>
      <p:cxnSp>
        <p:nvCxnSpPr>
          <p:cNvPr id="929814" name="AutoShape 22"/>
          <p:cNvCxnSpPr>
            <a:cxnSpLocks noChangeShapeType="1"/>
            <a:stCxn id="929798" idx="1"/>
            <a:endCxn id="929804" idx="2"/>
          </p:cNvCxnSpPr>
          <p:nvPr/>
        </p:nvCxnSpPr>
        <p:spPr bwMode="ltGray">
          <a:xfrm rot="10800000" flipH="1" flipV="1">
            <a:off x="1258888" y="2565400"/>
            <a:ext cx="6338887" cy="2879725"/>
          </a:xfrm>
          <a:prstGeom prst="bentConnector4">
            <a:avLst>
              <a:gd name="adj1" fmla="val -3606"/>
              <a:gd name="adj2" fmla="val 107940"/>
            </a:avLst>
          </a:prstGeom>
          <a:noFill/>
          <a:ln w="9525" cap="rnd">
            <a:solidFill>
              <a:schemeClr val="bg1"/>
            </a:solidFill>
            <a:miter lim="800000"/>
            <a:headEnd/>
            <a:tailEnd type="triangle" w="med" len="med"/>
          </a:ln>
          <a:effectLst/>
        </p:spPr>
      </p:cxnSp>
      <p:cxnSp>
        <p:nvCxnSpPr>
          <p:cNvPr id="929815" name="AutoShape 23"/>
          <p:cNvCxnSpPr>
            <a:cxnSpLocks noChangeShapeType="1"/>
            <a:stCxn id="929798" idx="2"/>
            <a:endCxn id="929802" idx="1"/>
          </p:cNvCxnSpPr>
          <p:nvPr/>
        </p:nvCxnSpPr>
        <p:spPr bwMode="ltGray">
          <a:xfrm rot="5400000">
            <a:off x="1494632" y="3410743"/>
            <a:ext cx="1511300" cy="252413"/>
          </a:xfrm>
          <a:prstGeom prst="bentConnector4">
            <a:avLst>
              <a:gd name="adj1" fmla="val 19745"/>
              <a:gd name="adj2" fmla="val 431444"/>
            </a:avLst>
          </a:prstGeom>
          <a:noFill/>
          <a:ln w="9525" cap="rnd">
            <a:solidFill>
              <a:schemeClr val="bg1"/>
            </a:solidFill>
            <a:miter lim="800000"/>
            <a:headEnd/>
            <a:tailEnd type="triangle" w="med" len="med"/>
          </a:ln>
          <a:effectLst/>
        </p:spPr>
      </p:cxnSp>
      <p:cxnSp>
        <p:nvCxnSpPr>
          <p:cNvPr id="929816" name="AutoShape 24"/>
          <p:cNvCxnSpPr>
            <a:cxnSpLocks noChangeShapeType="1"/>
            <a:stCxn id="929799" idx="3"/>
            <a:endCxn id="929804" idx="0"/>
          </p:cNvCxnSpPr>
          <p:nvPr/>
        </p:nvCxnSpPr>
        <p:spPr bwMode="ltGray">
          <a:xfrm>
            <a:off x="7164388" y="2565400"/>
            <a:ext cx="433387" cy="2447925"/>
          </a:xfrm>
          <a:prstGeom prst="bentConnector2">
            <a:avLst/>
          </a:prstGeom>
          <a:noFill/>
          <a:ln w="9525" cap="rnd">
            <a:solidFill>
              <a:schemeClr val="bg1"/>
            </a:solidFill>
            <a:miter lim="800000"/>
            <a:headEnd/>
            <a:tailEnd type="triangle" w="med" len="med"/>
          </a:ln>
          <a:effectLst/>
        </p:spPr>
      </p:cxnSp>
      <p:sp>
        <p:nvSpPr>
          <p:cNvPr id="929817" name="Line 25"/>
          <p:cNvSpPr>
            <a:spLocks noChangeShapeType="1"/>
          </p:cNvSpPr>
          <p:nvPr/>
        </p:nvSpPr>
        <p:spPr bwMode="ltGray">
          <a:xfrm flipH="1" flipV="1">
            <a:off x="5435600" y="5229225"/>
            <a:ext cx="1512888" cy="0"/>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28" name="圆角矩形标注 27"/>
          <p:cNvSpPr/>
          <p:nvPr/>
        </p:nvSpPr>
        <p:spPr bwMode="gray">
          <a:xfrm>
            <a:off x="5471592" y="1196752"/>
            <a:ext cx="3672408" cy="3600400"/>
          </a:xfrm>
          <a:prstGeom prst="wedgeRoundRectCallout">
            <a:avLst>
              <a:gd name="adj1" fmla="val -62375"/>
              <a:gd name="adj2" fmla="val 33776"/>
              <a:gd name="adj3"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p:spPr>
        <p:txBody>
          <a:bodyPr wrap="square" rtlCol="0" anchor="ctr"/>
          <a:lstStyle/>
          <a:p>
            <a:pPr>
              <a:lnSpc>
                <a:spcPct val="120000"/>
              </a:lnSpc>
            </a:pPr>
            <a:r>
              <a:rPr lang="zh-CN" altLang="en-US" b="1" dirty="0" smtClean="0">
                <a:solidFill>
                  <a:srgbClr val="FF0000"/>
                </a:solidFill>
              </a:rPr>
              <a:t>解释域（</a:t>
            </a:r>
            <a:r>
              <a:rPr lang="en-US" altLang="zh-CN" b="1" dirty="0" smtClean="0">
                <a:solidFill>
                  <a:srgbClr val="FF0000"/>
                </a:solidFill>
              </a:rPr>
              <a:t>DOI</a:t>
            </a:r>
            <a:r>
              <a:rPr lang="zh-CN" altLang="en-US" b="1" dirty="0" smtClean="0">
                <a:solidFill>
                  <a:srgbClr val="FF0000"/>
                </a:solidFill>
              </a:rPr>
              <a:t>）为使用</a:t>
            </a:r>
            <a:r>
              <a:rPr lang="en-US" altLang="zh-CN" b="1" dirty="0" smtClean="0">
                <a:solidFill>
                  <a:srgbClr val="FF0000"/>
                </a:solidFill>
              </a:rPr>
              <a:t>IKE</a:t>
            </a:r>
            <a:r>
              <a:rPr lang="zh-CN" altLang="en-US" b="1" dirty="0" smtClean="0">
                <a:solidFill>
                  <a:srgbClr val="FF0000"/>
                </a:solidFill>
              </a:rPr>
              <a:t>进行协商</a:t>
            </a:r>
            <a:r>
              <a:rPr lang="en-US" altLang="zh-CN" b="1" dirty="0" smtClean="0">
                <a:solidFill>
                  <a:srgbClr val="FF0000"/>
                </a:solidFill>
              </a:rPr>
              <a:t>SA</a:t>
            </a:r>
            <a:r>
              <a:rPr lang="zh-CN" altLang="en-US" b="1" dirty="0" smtClean="0">
                <a:solidFill>
                  <a:srgbClr val="FF0000"/>
                </a:solidFill>
              </a:rPr>
              <a:t>的协议统一分配标识符。</a:t>
            </a:r>
            <a:r>
              <a:rPr lang="zh-CN" altLang="en-US" b="1" dirty="0" smtClean="0">
                <a:solidFill>
                  <a:schemeClr val="tx2"/>
                </a:solidFill>
              </a:rPr>
              <a:t>共享一个</a:t>
            </a:r>
            <a:r>
              <a:rPr lang="en-US" altLang="zh-CN" b="1" dirty="0" smtClean="0">
                <a:solidFill>
                  <a:schemeClr val="tx2"/>
                </a:solidFill>
              </a:rPr>
              <a:t>DOI</a:t>
            </a:r>
            <a:r>
              <a:rPr lang="zh-CN" altLang="en-US" b="1" dirty="0" smtClean="0">
                <a:solidFill>
                  <a:schemeClr val="tx2"/>
                </a:solidFill>
              </a:rPr>
              <a:t>的协议从一个共同的命名空间中选择安全协议和变换、共享密码以及交换协议的标识符等，</a:t>
            </a:r>
            <a:r>
              <a:rPr lang="en-US" altLang="zh-CN" b="1" dirty="0" smtClean="0">
                <a:solidFill>
                  <a:schemeClr val="tx2"/>
                </a:solidFill>
              </a:rPr>
              <a:t>DOI</a:t>
            </a:r>
            <a:r>
              <a:rPr lang="zh-CN" altLang="en-US" b="1" dirty="0" smtClean="0">
                <a:solidFill>
                  <a:schemeClr val="tx2"/>
                </a:solidFill>
              </a:rPr>
              <a:t>将</a:t>
            </a:r>
            <a:r>
              <a:rPr lang="en-US" altLang="zh-CN" b="1" dirty="0" smtClean="0">
                <a:solidFill>
                  <a:schemeClr val="tx2"/>
                </a:solidFill>
              </a:rPr>
              <a:t>IPSec</a:t>
            </a:r>
            <a:r>
              <a:rPr lang="zh-CN" altLang="en-US" b="1" dirty="0" smtClean="0">
                <a:solidFill>
                  <a:schemeClr val="tx2"/>
                </a:solidFill>
              </a:rPr>
              <a:t>的这些</a:t>
            </a:r>
            <a:r>
              <a:rPr lang="en-US" altLang="zh-CN" b="1" dirty="0" smtClean="0">
                <a:solidFill>
                  <a:schemeClr val="tx2"/>
                </a:solidFill>
              </a:rPr>
              <a:t>RFC</a:t>
            </a:r>
            <a:r>
              <a:rPr lang="zh-CN" altLang="en-US" b="1" dirty="0" smtClean="0">
                <a:solidFill>
                  <a:schemeClr val="tx2"/>
                </a:solidFill>
              </a:rPr>
              <a:t>文档联系到一起。</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IPSec </a:t>
            </a:r>
            <a:r>
              <a:rPr lang="zh-CN" altLang="en-US" dirty="0" smtClean="0"/>
              <a:t>提供的服务</a:t>
            </a:r>
            <a:endParaRPr lang="zh-CN" altLang="en-US" dirty="0"/>
          </a:p>
        </p:txBody>
      </p:sp>
      <p:sp>
        <p:nvSpPr>
          <p:cNvPr id="3" name="Rectangle 3"/>
          <p:cNvSpPr>
            <a:spLocks noGrp="1" noChangeArrowheads="1"/>
          </p:cNvSpPr>
          <p:nvPr/>
        </p:nvSpPr>
        <p:spPr bwMode="auto">
          <a:xfrm>
            <a:off x="495300" y="1208112"/>
            <a:ext cx="8153400" cy="5029200"/>
          </a:xfrm>
          <a:prstGeom prst="rect">
            <a:avLst/>
          </a:prstGeom>
          <a:noFill/>
          <a:ln w="31750">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ts val="600"/>
              </a:spcBef>
              <a:spcAft>
                <a:spcPct val="0"/>
              </a:spcAft>
              <a:buClr>
                <a:schemeClr val="hlink"/>
              </a:buClr>
              <a:buFont typeface="Wingdings" pitchFamily="2" charset="2"/>
              <a:buChar char="n"/>
              <a:defRPr sz="2400" b="0">
                <a:solidFill>
                  <a:srgbClr val="0000FF"/>
                </a:solidFill>
                <a:latin typeface="+mn-lt"/>
                <a:ea typeface="+mn-ea"/>
                <a:cs typeface="+mn-cs"/>
              </a:defRPr>
            </a:lvl1pPr>
            <a:lvl2pPr marL="742950" indent="-285750" algn="l" rtl="0" eaLnBrk="0" fontAlgn="base" hangingPunct="0">
              <a:lnSpc>
                <a:spcPct val="120000"/>
              </a:lnSpc>
              <a:spcBef>
                <a:spcPts val="600"/>
              </a:spcBef>
              <a:spcAft>
                <a:spcPct val="0"/>
              </a:spcAft>
              <a:buClr>
                <a:schemeClr val="accent1"/>
              </a:buClr>
              <a:buFont typeface="Wingdings" pitchFamily="2" charset="2"/>
              <a:buChar char="p"/>
              <a:defRPr sz="2000">
                <a:solidFill>
                  <a:schemeClr val="tx2"/>
                </a:solidFill>
                <a:latin typeface="+mn-lt"/>
                <a:ea typeface="+mn-ea"/>
              </a:defRPr>
            </a:lvl2pPr>
            <a:lvl3pPr marL="1143000" indent="-228600" algn="l" rtl="0" eaLnBrk="0" fontAlgn="base" hangingPunct="0">
              <a:lnSpc>
                <a:spcPct val="120000"/>
              </a:lnSpc>
              <a:spcBef>
                <a:spcPts val="600"/>
              </a:spcBef>
              <a:spcAft>
                <a:spcPct val="0"/>
              </a:spcAft>
              <a:buClr>
                <a:schemeClr val="tx1"/>
              </a:buClr>
              <a:buFont typeface="Wingdings" pitchFamily="2" charset="2"/>
              <a:buChar char="Ø"/>
              <a:defRPr sz="1800">
                <a:solidFill>
                  <a:srgbClr val="FF0000"/>
                </a:solidFill>
                <a:latin typeface="宋体" pitchFamily="2" charset="-122"/>
                <a:ea typeface="宋体" pitchFamily="2" charset="-122"/>
              </a:defRPr>
            </a:lvl3pPr>
            <a:lvl4pPr marL="1600200" indent="-228600" algn="l" rtl="0" eaLnBrk="0" fontAlgn="base" hangingPunct="0">
              <a:spcBef>
                <a:spcPct val="20000"/>
              </a:spcBef>
              <a:spcAft>
                <a:spcPct val="0"/>
              </a:spcAft>
              <a:buFont typeface="Wingdings" pitchFamily="2" charset="2"/>
              <a:buChar char="p"/>
              <a:defRPr sz="16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p"/>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r>
              <a:rPr lang="en-US" altLang="zh-CN" dirty="0" smtClean="0"/>
              <a:t>IPSec </a:t>
            </a:r>
            <a:r>
              <a:rPr lang="zh-CN" altLang="en-US" dirty="0" smtClean="0"/>
              <a:t>在</a:t>
            </a:r>
            <a:r>
              <a:rPr lang="en-US" altLang="zh-CN" dirty="0" smtClean="0"/>
              <a:t>IP</a:t>
            </a:r>
            <a:r>
              <a:rPr lang="zh-CN" altLang="en-US" dirty="0" smtClean="0"/>
              <a:t>层提供安全服务，使得系统可以选择所需要的安全协议，确定该服务所用的算法，并提供安全服务所需的任何加密密钥。</a:t>
            </a:r>
            <a:endParaRPr lang="zh-CN" altLang="en-US" dirty="0"/>
          </a:p>
          <a:p>
            <a:pPr lvl="1"/>
            <a:endParaRPr lang="zh-CN" altLang="en-US" dirty="0"/>
          </a:p>
        </p:txBody>
      </p:sp>
      <p:pic>
        <p:nvPicPr>
          <p:cNvPr id="289793" name="Picture 1" descr="C:\Users\user\AppData\Roaming\Tencent\Users\306118510\QQ\WinTemp\RichOle\G4BQJS%}%}30(NG$`}$}[FU.png"/>
          <p:cNvPicPr>
            <a:picLocks noChangeAspect="1" noChangeArrowheads="1"/>
          </p:cNvPicPr>
          <p:nvPr/>
        </p:nvPicPr>
        <p:blipFill>
          <a:blip r:embed="rId3" cstate="print"/>
          <a:srcRect/>
          <a:stretch>
            <a:fillRect/>
          </a:stretch>
        </p:blipFill>
        <p:spPr bwMode="auto">
          <a:xfrm>
            <a:off x="899592" y="3068960"/>
            <a:ext cx="6210300" cy="240982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p:txBody>
          <a:bodyPr/>
          <a:lstStyle/>
          <a:p>
            <a:r>
              <a:rPr lang="en-US" altLang="zh-CN" dirty="0" smtClean="0"/>
              <a:t>IPSec </a:t>
            </a:r>
            <a:r>
              <a:rPr lang="zh-CN" altLang="en-US" dirty="0" smtClean="0"/>
              <a:t>内容</a:t>
            </a:r>
            <a:endParaRPr lang="zh-CN" altLang="zh-CN" dirty="0"/>
          </a:p>
        </p:txBody>
      </p:sp>
      <p:sp>
        <p:nvSpPr>
          <p:cNvPr id="936963" name="Rectangle 3"/>
          <p:cNvSpPr>
            <a:spLocks noGrp="1" noChangeArrowheads="1"/>
          </p:cNvSpPr>
          <p:nvPr>
            <p:ph type="body" idx="1"/>
          </p:nvPr>
        </p:nvSpPr>
        <p:spPr/>
        <p:txBody>
          <a:bodyPr/>
          <a:lstStyle/>
          <a:p>
            <a:r>
              <a:rPr lang="en-US" altLang="zh-CN" dirty="0" smtClean="0"/>
              <a:t>1.</a:t>
            </a:r>
            <a:r>
              <a:rPr lang="zh-CN" altLang="en-US" dirty="0" smtClean="0"/>
              <a:t>安全联盟 </a:t>
            </a:r>
            <a:r>
              <a:rPr lang="en-US" altLang="zh-CN" dirty="0" smtClean="0"/>
              <a:t>SA</a:t>
            </a:r>
          </a:p>
          <a:p>
            <a:r>
              <a:rPr lang="en-US" altLang="zh-CN" dirty="0" smtClean="0"/>
              <a:t>2. IPSec</a:t>
            </a:r>
            <a:r>
              <a:rPr lang="zh-CN" altLang="en-US" dirty="0" smtClean="0"/>
              <a:t>的实施</a:t>
            </a:r>
            <a:endParaRPr lang="en-US" altLang="zh-CN" dirty="0" smtClean="0"/>
          </a:p>
          <a:p>
            <a:r>
              <a:rPr lang="en-US" altLang="zh-CN" dirty="0" smtClean="0"/>
              <a:t>3. IPSec</a:t>
            </a:r>
            <a:r>
              <a:rPr lang="zh-CN" altLang="en-US" dirty="0" smtClean="0"/>
              <a:t>处理</a:t>
            </a:r>
          </a:p>
          <a:p>
            <a:r>
              <a:rPr lang="en-US" altLang="zh-CN" dirty="0" smtClean="0"/>
              <a:t>4. IPSec</a:t>
            </a:r>
            <a:r>
              <a:rPr lang="zh-CN" altLang="en-US" dirty="0" smtClean="0"/>
              <a:t>的运行模式</a:t>
            </a:r>
            <a:endParaRPr lang="zh-CN" altLang="en-US" dirty="0"/>
          </a:p>
          <a:p>
            <a:r>
              <a:rPr lang="en-US" altLang="zh-CN" dirty="0" smtClean="0"/>
              <a:t>5. ESP</a:t>
            </a:r>
          </a:p>
          <a:p>
            <a:r>
              <a:rPr lang="en-US" altLang="zh-CN" dirty="0" smtClean="0"/>
              <a:t>6. AH</a:t>
            </a:r>
          </a:p>
          <a:p>
            <a:endParaRPr lang="zh-CN" altLang="en-US" dirty="0" smtClean="0"/>
          </a:p>
          <a:p>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ChangeArrowheads="1"/>
          </p:cNvSpPr>
          <p:nvPr>
            <p:ph type="title"/>
          </p:nvPr>
        </p:nvSpPr>
        <p:spPr/>
        <p:txBody>
          <a:bodyPr/>
          <a:lstStyle/>
          <a:p>
            <a:r>
              <a:rPr lang="en-US" altLang="zh-CN" dirty="0" smtClean="0"/>
              <a:t>1 </a:t>
            </a:r>
            <a:r>
              <a:rPr lang="zh-CN" altLang="en-US" dirty="0" smtClean="0"/>
              <a:t>安全</a:t>
            </a:r>
            <a:r>
              <a:rPr lang="zh-CN" altLang="en-US" dirty="0"/>
              <a:t>联盟（</a:t>
            </a:r>
            <a:r>
              <a:rPr lang="en-US" altLang="zh-CN" dirty="0"/>
              <a:t>SA</a:t>
            </a:r>
            <a:r>
              <a:rPr lang="zh-CN" altLang="en-US" dirty="0"/>
              <a:t>）</a:t>
            </a:r>
          </a:p>
        </p:txBody>
      </p:sp>
      <p:sp>
        <p:nvSpPr>
          <p:cNvPr id="951299" name="Rectangle 3"/>
          <p:cNvSpPr>
            <a:spLocks noGrp="1" noChangeArrowheads="1"/>
          </p:cNvSpPr>
          <p:nvPr>
            <p:ph type="body" idx="1"/>
          </p:nvPr>
        </p:nvSpPr>
        <p:spPr/>
        <p:txBody>
          <a:bodyPr/>
          <a:lstStyle/>
          <a:p>
            <a:r>
              <a:rPr lang="zh-CN" altLang="en-US" dirty="0"/>
              <a:t>安全联盟（</a:t>
            </a:r>
            <a:r>
              <a:rPr lang="en-US" altLang="zh-CN" dirty="0"/>
              <a:t>Security </a:t>
            </a:r>
            <a:r>
              <a:rPr lang="en-US" altLang="zh-CN" dirty="0" smtClean="0"/>
              <a:t>Associate, </a:t>
            </a:r>
            <a:r>
              <a:rPr lang="en-US" altLang="zh-CN" dirty="0"/>
              <a:t>SA</a:t>
            </a:r>
            <a:r>
              <a:rPr lang="zh-CN" altLang="en-US" dirty="0"/>
              <a:t>）是构成</a:t>
            </a:r>
            <a:r>
              <a:rPr lang="en-US" altLang="zh-CN" dirty="0"/>
              <a:t>IPSec</a:t>
            </a:r>
            <a:r>
              <a:rPr lang="zh-CN" altLang="en-US" dirty="0"/>
              <a:t>的基础。是两个通信实体经协商建立起来的一种协定。</a:t>
            </a:r>
          </a:p>
          <a:p>
            <a:r>
              <a:rPr lang="zh-CN" altLang="en-US" dirty="0"/>
              <a:t>决定：</a:t>
            </a:r>
          </a:p>
          <a:p>
            <a:pPr lvl="1"/>
            <a:r>
              <a:rPr lang="zh-CN" altLang="en-US" dirty="0"/>
              <a:t>用来保护数据包安全的</a:t>
            </a:r>
            <a:r>
              <a:rPr lang="en-US" altLang="zh-CN" dirty="0"/>
              <a:t>IPSec</a:t>
            </a:r>
            <a:r>
              <a:rPr lang="zh-CN" altLang="en-US" dirty="0"/>
              <a:t>协议</a:t>
            </a:r>
          </a:p>
          <a:p>
            <a:pPr lvl="1"/>
            <a:r>
              <a:rPr lang="zh-CN" altLang="en-US" dirty="0"/>
              <a:t>转码方式</a:t>
            </a:r>
          </a:p>
          <a:p>
            <a:pPr lvl="1"/>
            <a:r>
              <a:rPr lang="zh-CN" altLang="en-US" dirty="0"/>
              <a:t>密钥</a:t>
            </a:r>
          </a:p>
          <a:p>
            <a:pPr lvl="1"/>
            <a:r>
              <a:rPr lang="zh-CN" altLang="en-US" dirty="0"/>
              <a:t>密钥的有效存在期</a:t>
            </a:r>
          </a:p>
          <a:p>
            <a:r>
              <a:rPr lang="zh-CN" altLang="en-US" dirty="0"/>
              <a:t> </a:t>
            </a:r>
            <a:r>
              <a:rPr lang="en-US" altLang="zh-CN" dirty="0"/>
              <a:t>SA</a:t>
            </a:r>
            <a:r>
              <a:rPr lang="zh-CN" altLang="en-US" dirty="0"/>
              <a:t>数据库（</a:t>
            </a:r>
            <a:r>
              <a:rPr lang="en-US" altLang="zh-CN" dirty="0"/>
              <a:t>SADB</a:t>
            </a:r>
            <a:r>
              <a:rPr lang="zh-CN" altLang="en-US" dirty="0"/>
              <a:t>）用来维持</a:t>
            </a:r>
            <a:r>
              <a:rPr lang="en-US" altLang="zh-CN" dirty="0"/>
              <a:t>SA</a:t>
            </a:r>
            <a:r>
              <a:rPr lang="zh-CN" altLang="en-US" dirty="0"/>
              <a:t>记录。</a:t>
            </a:r>
          </a:p>
          <a:p>
            <a:r>
              <a:rPr lang="zh-CN" altLang="en-US" dirty="0"/>
              <a:t>安全策略数据库（</a:t>
            </a:r>
            <a:r>
              <a:rPr lang="en-US" altLang="zh-CN" dirty="0"/>
              <a:t>SPD</a:t>
            </a:r>
            <a:r>
              <a:rPr lang="zh-CN" altLang="en-US" dirty="0"/>
              <a:t>）：定义了安全通信特性；什么时间使用什么安全协议；如何对待</a:t>
            </a:r>
            <a:r>
              <a:rPr lang="en-US" altLang="zh-CN" dirty="0"/>
              <a:t>IP</a:t>
            </a:r>
            <a:r>
              <a:rPr lang="zh-CN" altLang="en-US" dirty="0"/>
              <a:t>包。</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ChangeArrowheads="1"/>
          </p:cNvSpPr>
          <p:nvPr>
            <p:ph type="title"/>
          </p:nvPr>
        </p:nvSpPr>
        <p:spPr/>
        <p:txBody>
          <a:bodyPr/>
          <a:lstStyle/>
          <a:p>
            <a:r>
              <a:rPr lang="en-US" altLang="zh-CN" dirty="0" smtClean="0"/>
              <a:t>1. </a:t>
            </a:r>
            <a:r>
              <a:rPr lang="zh-CN" altLang="en-US" dirty="0" smtClean="0"/>
              <a:t>安全联盟（</a:t>
            </a:r>
            <a:r>
              <a:rPr lang="en-US" altLang="zh-CN" dirty="0" smtClean="0"/>
              <a:t>SA</a:t>
            </a:r>
            <a:r>
              <a:rPr lang="zh-CN" altLang="en-US" dirty="0" smtClean="0"/>
              <a:t>）</a:t>
            </a:r>
            <a:endParaRPr lang="zh-CN" altLang="en-US" dirty="0"/>
          </a:p>
        </p:txBody>
      </p:sp>
      <p:sp>
        <p:nvSpPr>
          <p:cNvPr id="952323" name="Rectangle 3"/>
          <p:cNvSpPr>
            <a:spLocks noGrp="1" noChangeArrowheads="1"/>
          </p:cNvSpPr>
          <p:nvPr>
            <p:ph type="body" idx="1"/>
          </p:nvPr>
        </p:nvSpPr>
        <p:spPr/>
        <p:txBody>
          <a:bodyPr/>
          <a:lstStyle/>
          <a:p>
            <a:r>
              <a:rPr lang="en-US" altLang="zh-CN" dirty="0" smtClean="0"/>
              <a:t>SA</a:t>
            </a:r>
            <a:r>
              <a:rPr lang="zh-CN" altLang="en-US" dirty="0" smtClean="0"/>
              <a:t>特点</a:t>
            </a:r>
            <a:endParaRPr lang="en-US" altLang="zh-CN" dirty="0" smtClean="0"/>
          </a:p>
          <a:p>
            <a:pPr lvl="1"/>
            <a:r>
              <a:rPr lang="en-US" altLang="zh-CN" dirty="0" smtClean="0"/>
              <a:t>SA</a:t>
            </a:r>
            <a:r>
              <a:rPr lang="zh-CN" altLang="en-US" dirty="0"/>
              <a:t>是单向的。</a:t>
            </a:r>
          </a:p>
          <a:p>
            <a:pPr lvl="1">
              <a:buFontTx/>
              <a:buNone/>
            </a:pPr>
            <a:r>
              <a:rPr lang="zh-CN" altLang="en-US" dirty="0"/>
              <a:t>   例如：</a:t>
            </a:r>
            <a:r>
              <a:rPr lang="en-US" altLang="zh-CN" dirty="0"/>
              <a:t>A</a:t>
            </a:r>
            <a:r>
              <a:rPr lang="zh-CN" altLang="en-US" dirty="0"/>
              <a:t>与</a:t>
            </a:r>
            <a:r>
              <a:rPr lang="en-US" altLang="zh-CN" dirty="0"/>
              <a:t>B</a:t>
            </a:r>
            <a:r>
              <a:rPr lang="zh-CN" altLang="en-US" dirty="0"/>
              <a:t>通信，需要有</a:t>
            </a:r>
            <a:r>
              <a:rPr lang="en-US" altLang="zh-CN" dirty="0"/>
              <a:t>A</a:t>
            </a:r>
            <a:r>
              <a:rPr lang="zh-CN" altLang="en-US" dirty="0"/>
              <a:t>的</a:t>
            </a:r>
            <a:r>
              <a:rPr lang="en-US" altLang="zh-CN" dirty="0" smtClean="0"/>
              <a:t>SA(out</a:t>
            </a:r>
            <a:r>
              <a:rPr lang="en-US" altLang="zh-CN" dirty="0"/>
              <a:t>)</a:t>
            </a:r>
            <a:r>
              <a:rPr lang="zh-CN" altLang="en-US" dirty="0"/>
              <a:t>对应</a:t>
            </a:r>
            <a:r>
              <a:rPr lang="en-US" altLang="zh-CN" dirty="0"/>
              <a:t>B</a:t>
            </a:r>
            <a:r>
              <a:rPr lang="zh-CN" altLang="en-US" dirty="0"/>
              <a:t>的</a:t>
            </a:r>
            <a:r>
              <a:rPr lang="en-US" altLang="zh-CN" dirty="0"/>
              <a:t>SA(in)</a:t>
            </a:r>
            <a:r>
              <a:rPr lang="zh-CN" altLang="en-US" dirty="0"/>
              <a:t>； </a:t>
            </a:r>
            <a:r>
              <a:rPr lang="en-US" altLang="zh-CN" dirty="0"/>
              <a:t>B</a:t>
            </a:r>
            <a:r>
              <a:rPr lang="zh-CN" altLang="en-US" dirty="0"/>
              <a:t>的</a:t>
            </a:r>
            <a:r>
              <a:rPr lang="en-US" altLang="zh-CN" dirty="0" smtClean="0"/>
              <a:t>SA(out</a:t>
            </a:r>
            <a:r>
              <a:rPr lang="en-US" altLang="zh-CN" dirty="0"/>
              <a:t>)</a:t>
            </a:r>
            <a:r>
              <a:rPr lang="zh-CN" altLang="en-US" dirty="0"/>
              <a:t>对应</a:t>
            </a:r>
            <a:r>
              <a:rPr lang="en-US" altLang="zh-CN" dirty="0"/>
              <a:t>A</a:t>
            </a:r>
            <a:r>
              <a:rPr lang="zh-CN" altLang="en-US" dirty="0"/>
              <a:t>的</a:t>
            </a:r>
            <a:r>
              <a:rPr lang="en-US" altLang="zh-CN" dirty="0"/>
              <a:t>SA(in)</a:t>
            </a:r>
            <a:r>
              <a:rPr lang="zh-CN" altLang="en-US" dirty="0"/>
              <a:t>。可能会不相同。</a:t>
            </a:r>
          </a:p>
          <a:p>
            <a:pPr lvl="1"/>
            <a:r>
              <a:rPr lang="en-US" altLang="zh-CN" dirty="0"/>
              <a:t>SA</a:t>
            </a:r>
            <a:r>
              <a:rPr lang="zh-CN" altLang="en-US" dirty="0"/>
              <a:t>与协议相关</a:t>
            </a:r>
            <a:r>
              <a:rPr lang="zh-CN" altLang="en-US" dirty="0" smtClean="0"/>
              <a:t>。</a:t>
            </a:r>
            <a:r>
              <a:rPr lang="zh-CN" altLang="en-US" dirty="0" smtClean="0"/>
              <a:t>有用于</a:t>
            </a:r>
            <a:r>
              <a:rPr lang="en-US" altLang="zh-CN" dirty="0" smtClean="0"/>
              <a:t>AH</a:t>
            </a:r>
            <a:r>
              <a:rPr lang="zh-CN" altLang="en-US" dirty="0" smtClean="0"/>
              <a:t>的，有用于</a:t>
            </a:r>
            <a:r>
              <a:rPr lang="en-US" altLang="zh-CN" dirty="0" smtClean="0"/>
              <a:t>ESP</a:t>
            </a:r>
            <a:r>
              <a:rPr lang="zh-CN" altLang="en-US" dirty="0" smtClean="0"/>
              <a:t>的。</a:t>
            </a:r>
            <a:endParaRPr lang="zh-CN" altLang="en-US" dirty="0"/>
          </a:p>
          <a:p>
            <a:r>
              <a:rPr lang="zh-CN" altLang="en-US" dirty="0"/>
              <a:t>如何确定采用什么</a:t>
            </a:r>
            <a:r>
              <a:rPr lang="en-US" altLang="zh-CN" dirty="0"/>
              <a:t>SA</a:t>
            </a:r>
            <a:r>
              <a:rPr lang="zh-CN" altLang="en-US" dirty="0"/>
              <a:t>？</a:t>
            </a:r>
          </a:p>
          <a:p>
            <a:pPr lvl="1"/>
            <a:r>
              <a:rPr lang="zh-CN" altLang="en-US" dirty="0"/>
              <a:t>安全参数索引 </a:t>
            </a:r>
            <a:r>
              <a:rPr lang="en-US" altLang="zh-CN" dirty="0"/>
              <a:t>SPI</a:t>
            </a:r>
          </a:p>
          <a:p>
            <a:pPr lvl="1"/>
            <a:r>
              <a:rPr lang="en-US" altLang="zh-CN" dirty="0"/>
              <a:t>IPSec</a:t>
            </a:r>
            <a:r>
              <a:rPr lang="zh-CN" altLang="en-US" dirty="0"/>
              <a:t>协议</a:t>
            </a:r>
          </a:p>
          <a:p>
            <a:pPr lvl="1"/>
            <a:r>
              <a:rPr lang="zh-CN" altLang="en-US" dirty="0" smtClean="0"/>
              <a:t>输出处理</a:t>
            </a:r>
            <a:r>
              <a:rPr lang="en-US" altLang="zh-CN" dirty="0" smtClean="0"/>
              <a:t>SA</a:t>
            </a:r>
            <a:r>
              <a:rPr lang="zh-CN" altLang="en-US" smtClean="0"/>
              <a:t>的目的</a:t>
            </a:r>
            <a:r>
              <a:rPr lang="en-US" altLang="zh-CN" smtClean="0"/>
              <a:t>IP</a:t>
            </a:r>
            <a:r>
              <a:rPr lang="zh-CN" altLang="en-US" dirty="0" smtClean="0"/>
              <a:t>地址和输入处理</a:t>
            </a:r>
            <a:r>
              <a:rPr lang="en-US" altLang="zh-CN" dirty="0" smtClean="0"/>
              <a:t>SA</a:t>
            </a:r>
            <a:r>
              <a:rPr lang="zh-CN" altLang="en-US" dirty="0" smtClean="0"/>
              <a:t>的源</a:t>
            </a:r>
            <a:r>
              <a:rPr lang="en-US" altLang="zh-CN" dirty="0" smtClean="0"/>
              <a:t>IP</a:t>
            </a:r>
            <a:r>
              <a:rPr lang="zh-CN" altLang="en-US" dirty="0" smtClean="0"/>
              <a:t>地址</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Grp="1" noChangeArrowheads="1"/>
          </p:cNvSpPr>
          <p:nvPr>
            <p:ph type="title"/>
          </p:nvPr>
        </p:nvSpPr>
        <p:spPr/>
        <p:txBody>
          <a:bodyPr/>
          <a:lstStyle/>
          <a:p>
            <a:r>
              <a:rPr lang="en-US" altLang="zh-CN" dirty="0" smtClean="0"/>
              <a:t>1. </a:t>
            </a:r>
            <a:r>
              <a:rPr lang="zh-CN" altLang="en-US" dirty="0" smtClean="0"/>
              <a:t>安全联盟（</a:t>
            </a:r>
            <a:r>
              <a:rPr lang="en-US" altLang="zh-CN" dirty="0" smtClean="0"/>
              <a:t>SA</a:t>
            </a:r>
            <a:r>
              <a:rPr lang="zh-CN" altLang="en-US" dirty="0" smtClean="0"/>
              <a:t>）</a:t>
            </a:r>
            <a:endParaRPr lang="en-US" altLang="zh-CN" dirty="0"/>
          </a:p>
        </p:txBody>
      </p:sp>
      <p:sp>
        <p:nvSpPr>
          <p:cNvPr id="953347" name="Rectangle 3"/>
          <p:cNvSpPr>
            <a:spLocks noGrp="1" noChangeArrowheads="1"/>
          </p:cNvSpPr>
          <p:nvPr>
            <p:ph type="body" idx="1"/>
          </p:nvPr>
        </p:nvSpPr>
        <p:spPr/>
        <p:txBody>
          <a:bodyPr/>
          <a:lstStyle/>
          <a:p>
            <a:r>
              <a:rPr lang="zh-CN" altLang="en-US" dirty="0" smtClean="0"/>
              <a:t>安全参数索引</a:t>
            </a:r>
            <a:r>
              <a:rPr lang="en-US" altLang="zh-CN" dirty="0" smtClean="0"/>
              <a:t>SPI</a:t>
            </a:r>
          </a:p>
          <a:p>
            <a:pPr lvl="1"/>
            <a:r>
              <a:rPr lang="zh-CN" altLang="en-US" dirty="0" smtClean="0"/>
              <a:t>什么</a:t>
            </a:r>
            <a:r>
              <a:rPr lang="zh-CN" altLang="en-US" dirty="0"/>
              <a:t>是</a:t>
            </a:r>
            <a:r>
              <a:rPr lang="en-US" altLang="zh-CN" dirty="0"/>
              <a:t>SPI</a:t>
            </a:r>
            <a:r>
              <a:rPr lang="zh-CN" altLang="en-US" dirty="0"/>
              <a:t>？</a:t>
            </a:r>
            <a:r>
              <a:rPr lang="en-US" altLang="zh-CN" dirty="0"/>
              <a:t>SPI</a:t>
            </a:r>
            <a:r>
              <a:rPr lang="zh-CN" altLang="en-US" dirty="0"/>
              <a:t>是一个</a:t>
            </a:r>
            <a:r>
              <a:rPr lang="en-US" altLang="zh-CN" dirty="0"/>
              <a:t>32</a:t>
            </a:r>
            <a:r>
              <a:rPr lang="zh-CN" altLang="en-US" dirty="0"/>
              <a:t>位长的数据实体，用于独一无二地标识接受端上的一个</a:t>
            </a:r>
            <a:r>
              <a:rPr lang="en-US" altLang="zh-CN" dirty="0"/>
              <a:t>SA</a:t>
            </a:r>
            <a:r>
              <a:rPr lang="zh-CN" altLang="en-US" dirty="0"/>
              <a:t>。</a:t>
            </a:r>
          </a:p>
          <a:p>
            <a:pPr lvl="1"/>
            <a:r>
              <a:rPr lang="zh-CN" altLang="en-US" dirty="0"/>
              <a:t>由于</a:t>
            </a:r>
            <a:r>
              <a:rPr lang="en-US" altLang="zh-CN" dirty="0"/>
              <a:t>SA</a:t>
            </a:r>
            <a:r>
              <a:rPr lang="zh-CN" altLang="en-US" dirty="0"/>
              <a:t>是通信双方约定的密钥、加密算法等参数，需要告诉接受方用哪个</a:t>
            </a:r>
            <a:r>
              <a:rPr lang="en-US" altLang="zh-CN" dirty="0"/>
              <a:t>SA</a:t>
            </a:r>
            <a:r>
              <a:rPr lang="zh-CN" altLang="en-US" dirty="0"/>
              <a:t>来保护这个数据。</a:t>
            </a:r>
          </a:p>
          <a:p>
            <a:pPr lvl="1"/>
            <a:r>
              <a:rPr lang="en-US" altLang="zh-CN" dirty="0"/>
              <a:t>SPI</a:t>
            </a:r>
            <a:r>
              <a:rPr lang="zh-CN" altLang="en-US" dirty="0"/>
              <a:t>被当成</a:t>
            </a:r>
            <a:r>
              <a:rPr lang="en-US" altLang="zh-CN" dirty="0"/>
              <a:t>AH</a:t>
            </a:r>
            <a:r>
              <a:rPr lang="zh-CN" altLang="en-US" dirty="0"/>
              <a:t>和</a:t>
            </a:r>
            <a:r>
              <a:rPr lang="en-US" altLang="zh-CN" dirty="0"/>
              <a:t>ESP</a:t>
            </a:r>
            <a:r>
              <a:rPr lang="zh-CN" altLang="en-US" dirty="0"/>
              <a:t>的一部分，随每个数据包发送。</a:t>
            </a:r>
          </a:p>
          <a:p>
            <a:pPr lvl="1"/>
            <a:r>
              <a:rPr lang="zh-CN" altLang="en-US" dirty="0"/>
              <a:t>由接收端</a:t>
            </a:r>
            <a:r>
              <a:rPr lang="en-US" altLang="zh-CN" dirty="0"/>
              <a:t>/</a:t>
            </a:r>
            <a:r>
              <a:rPr lang="zh-CN" altLang="en-US" dirty="0"/>
              <a:t>目标主机维护</a:t>
            </a:r>
            <a:r>
              <a:rPr lang="en-US" altLang="zh-CN" dirty="0"/>
              <a:t>SPI</a:t>
            </a:r>
            <a:r>
              <a:rPr lang="zh-CN" altLang="en-US" dirty="0"/>
              <a:t>与</a:t>
            </a:r>
            <a:r>
              <a:rPr lang="en-US" altLang="zh-CN" dirty="0"/>
              <a:t>SA</a:t>
            </a:r>
            <a:r>
              <a:rPr lang="zh-CN" altLang="en-US" dirty="0"/>
              <a:t>之间映射的唯一性。</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p:txBody>
          <a:bodyPr/>
          <a:lstStyle/>
          <a:p>
            <a:r>
              <a:rPr lang="en-US" altLang="zh-CN" dirty="0" smtClean="0"/>
              <a:t>1. </a:t>
            </a:r>
            <a:r>
              <a:rPr lang="zh-CN" altLang="en-US" dirty="0" smtClean="0"/>
              <a:t>安全联盟（</a:t>
            </a:r>
            <a:r>
              <a:rPr lang="en-US" altLang="zh-CN" dirty="0" smtClean="0"/>
              <a:t>SA</a:t>
            </a:r>
            <a:r>
              <a:rPr lang="zh-CN" altLang="en-US" dirty="0" smtClean="0"/>
              <a:t>）</a:t>
            </a:r>
            <a:endParaRPr lang="zh-CN" altLang="en-US" dirty="0"/>
          </a:p>
        </p:txBody>
      </p:sp>
      <p:sp>
        <p:nvSpPr>
          <p:cNvPr id="954371" name="Rectangle 3"/>
          <p:cNvSpPr>
            <a:spLocks noGrp="1" noChangeArrowheads="1"/>
          </p:cNvSpPr>
          <p:nvPr>
            <p:ph type="body" idx="1"/>
          </p:nvPr>
        </p:nvSpPr>
        <p:spPr/>
        <p:txBody>
          <a:bodyPr/>
          <a:lstStyle/>
          <a:p>
            <a:r>
              <a:rPr lang="en-US" altLang="zh-CN" dirty="0" smtClean="0"/>
              <a:t>SA</a:t>
            </a:r>
            <a:r>
              <a:rPr lang="zh-CN" altLang="en-US" dirty="0" smtClean="0"/>
              <a:t>管理：创建</a:t>
            </a:r>
            <a:r>
              <a:rPr lang="zh-CN" altLang="en-US" dirty="0"/>
              <a:t>与删除</a:t>
            </a:r>
          </a:p>
          <a:p>
            <a:r>
              <a:rPr lang="en-US" altLang="zh-CN" dirty="0"/>
              <a:t>SA</a:t>
            </a:r>
            <a:r>
              <a:rPr lang="zh-CN" altLang="en-US" dirty="0"/>
              <a:t>管理可以是手动的，也可以通过</a:t>
            </a:r>
            <a:r>
              <a:rPr lang="en-US" altLang="zh-CN" dirty="0"/>
              <a:t>IKE</a:t>
            </a:r>
            <a:r>
              <a:rPr lang="zh-CN" altLang="en-US" dirty="0"/>
              <a:t>完成。</a:t>
            </a:r>
          </a:p>
          <a:p>
            <a:r>
              <a:rPr lang="en-US" altLang="zh-CN" dirty="0"/>
              <a:t>IKE</a:t>
            </a:r>
            <a:r>
              <a:rPr lang="zh-CN" altLang="en-US" dirty="0"/>
              <a:t>（</a:t>
            </a:r>
            <a:r>
              <a:rPr lang="en-US" altLang="zh-CN" dirty="0"/>
              <a:t>Internet</a:t>
            </a:r>
            <a:r>
              <a:rPr lang="zh-CN" altLang="en-US" dirty="0"/>
              <a:t>密钥交换协议）</a:t>
            </a:r>
          </a:p>
          <a:p>
            <a:pPr lvl="1"/>
            <a:r>
              <a:rPr lang="zh-CN" altLang="en-US" dirty="0"/>
              <a:t>在通信双方间建立起共享安全参数及验证过的密钥</a:t>
            </a:r>
          </a:p>
          <a:p>
            <a:pPr lvl="1"/>
            <a:r>
              <a:rPr lang="en-US" altLang="zh-CN" dirty="0" smtClean="0"/>
              <a:t>ISAKMP</a:t>
            </a:r>
            <a:r>
              <a:rPr lang="zh-CN" altLang="en-US" dirty="0"/>
              <a:t>（</a:t>
            </a:r>
            <a:r>
              <a:rPr lang="en-US" altLang="zh-CN" dirty="0"/>
              <a:t>Internet Security Association and Key Management Protocol) Internet</a:t>
            </a:r>
            <a:r>
              <a:rPr lang="zh-CN" altLang="en-US" dirty="0"/>
              <a:t>安全联盟和密钥管理协议：定义了整套加密通信语言，包括包格式、重发计数器及消息构成。</a:t>
            </a:r>
          </a:p>
          <a:p>
            <a:pPr lvl="1"/>
            <a:r>
              <a:rPr lang="en-US" altLang="zh-CN" dirty="0" smtClean="0"/>
              <a:t>IKE</a:t>
            </a:r>
            <a:r>
              <a:rPr lang="zh-CN" altLang="en-US" dirty="0" smtClean="0"/>
              <a:t>定义</a:t>
            </a:r>
            <a:r>
              <a:rPr lang="zh-CN" altLang="en-US" dirty="0"/>
              <a:t>了通信双方建立共享的验证密钥所必须采取的</a:t>
            </a:r>
            <a:r>
              <a:rPr lang="zh-CN" altLang="en-US" dirty="0" smtClean="0"/>
              <a:t>步骤。</a:t>
            </a:r>
            <a:endParaRPr lang="zh-CN" altLang="en-US" dirty="0"/>
          </a:p>
          <a:p>
            <a:pPr lvl="1"/>
            <a:r>
              <a:rPr lang="en-US" altLang="zh-CN" dirty="0"/>
              <a:t>IKE</a:t>
            </a:r>
            <a:r>
              <a:rPr lang="zh-CN" altLang="en-US" dirty="0"/>
              <a:t>使用</a:t>
            </a:r>
            <a:r>
              <a:rPr lang="en-US" altLang="zh-CN" dirty="0"/>
              <a:t>ISAKMP</a:t>
            </a:r>
            <a:r>
              <a:rPr lang="zh-CN" altLang="en-US" dirty="0"/>
              <a:t>语言对这些步骤进行表述。</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p:txBody>
          <a:bodyPr/>
          <a:lstStyle/>
          <a:p>
            <a:r>
              <a:rPr lang="en-US" altLang="zh-CN" dirty="0" smtClean="0"/>
              <a:t>1. </a:t>
            </a:r>
            <a:r>
              <a:rPr lang="zh-CN" altLang="en-US" dirty="0" smtClean="0"/>
              <a:t>安全联盟（</a:t>
            </a:r>
            <a:r>
              <a:rPr lang="en-US" altLang="zh-CN" dirty="0" smtClean="0"/>
              <a:t>SA</a:t>
            </a:r>
            <a:r>
              <a:rPr lang="zh-CN" altLang="en-US" dirty="0" smtClean="0"/>
              <a:t>）</a:t>
            </a:r>
            <a:endParaRPr lang="zh-CN" altLang="en-US" dirty="0"/>
          </a:p>
        </p:txBody>
      </p:sp>
      <p:sp>
        <p:nvSpPr>
          <p:cNvPr id="955395" name="Rectangle 3"/>
          <p:cNvSpPr>
            <a:spLocks noGrp="1" noChangeArrowheads="1"/>
          </p:cNvSpPr>
          <p:nvPr>
            <p:ph type="body" idx="1"/>
          </p:nvPr>
        </p:nvSpPr>
        <p:spPr>
          <a:xfrm>
            <a:off x="457200" y="1295400"/>
            <a:ext cx="8291264" cy="5029200"/>
          </a:xfrm>
        </p:spPr>
        <p:txBody>
          <a:bodyPr/>
          <a:lstStyle/>
          <a:p>
            <a:r>
              <a:rPr lang="en-US" altLang="zh-CN" dirty="0" smtClean="0"/>
              <a:t>SA</a:t>
            </a:r>
            <a:r>
              <a:rPr lang="zh-CN" altLang="en-US" dirty="0" smtClean="0"/>
              <a:t>的删除：可以</a:t>
            </a:r>
            <a:r>
              <a:rPr lang="zh-CN" altLang="en-US" dirty="0"/>
              <a:t>通过手工或</a:t>
            </a:r>
            <a:r>
              <a:rPr lang="en-US" altLang="zh-CN" dirty="0"/>
              <a:t>IKE</a:t>
            </a:r>
            <a:r>
              <a:rPr lang="zh-CN" altLang="en-US" dirty="0"/>
              <a:t>来删除一个</a:t>
            </a:r>
            <a:r>
              <a:rPr lang="en-US" altLang="zh-CN" dirty="0"/>
              <a:t>SA</a:t>
            </a:r>
          </a:p>
          <a:p>
            <a:pPr lvl="1"/>
            <a:r>
              <a:rPr lang="zh-CN" altLang="en-US" dirty="0"/>
              <a:t>存活时间过期</a:t>
            </a:r>
          </a:p>
          <a:p>
            <a:pPr lvl="1"/>
            <a:r>
              <a:rPr lang="zh-CN" altLang="en-US" dirty="0"/>
              <a:t>密钥已遭破解</a:t>
            </a:r>
          </a:p>
          <a:p>
            <a:pPr lvl="1"/>
            <a:r>
              <a:rPr lang="zh-CN" altLang="en-US" dirty="0"/>
              <a:t>使用</a:t>
            </a:r>
            <a:r>
              <a:rPr lang="en-US" altLang="zh-CN" dirty="0"/>
              <a:t>SA</a:t>
            </a:r>
            <a:r>
              <a:rPr lang="zh-CN" altLang="en-US" dirty="0"/>
              <a:t>加密</a:t>
            </a:r>
            <a:r>
              <a:rPr lang="en-US" altLang="zh-CN" dirty="0"/>
              <a:t>/</a:t>
            </a:r>
            <a:r>
              <a:rPr lang="zh-CN" altLang="en-US" dirty="0"/>
              <a:t>解密或验证的字节数已经超过策略设定的某个阈值。</a:t>
            </a:r>
          </a:p>
          <a:p>
            <a:pPr lvl="1"/>
            <a:r>
              <a:rPr lang="zh-CN" altLang="en-US" dirty="0"/>
              <a:t>另一端要求删除</a:t>
            </a:r>
            <a:r>
              <a:rPr lang="en-US" altLang="zh-CN" dirty="0"/>
              <a:t>SA</a:t>
            </a:r>
          </a:p>
          <a:p>
            <a:pPr lvl="1"/>
            <a:r>
              <a:rPr lang="zh-CN" altLang="en-US" dirty="0"/>
              <a:t>定时更新</a:t>
            </a:r>
            <a:r>
              <a:rPr lang="en-US" altLang="zh-CN" dirty="0"/>
              <a:t>SA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ChangeArrowheads="1"/>
          </p:cNvSpPr>
          <p:nvPr>
            <p:ph type="title"/>
          </p:nvPr>
        </p:nvSpPr>
        <p:spPr/>
        <p:txBody>
          <a:bodyPr/>
          <a:lstStyle/>
          <a:p>
            <a:r>
              <a:rPr lang="en-US" altLang="zh-CN" dirty="0" smtClean="0"/>
              <a:t>1. </a:t>
            </a:r>
            <a:r>
              <a:rPr lang="zh-CN" altLang="en-US" dirty="0" smtClean="0"/>
              <a:t>安全联盟（</a:t>
            </a:r>
            <a:r>
              <a:rPr lang="en-US" altLang="zh-CN" dirty="0" smtClean="0"/>
              <a:t>SA</a:t>
            </a:r>
            <a:r>
              <a:rPr lang="zh-CN" altLang="en-US" dirty="0" smtClean="0"/>
              <a:t>）</a:t>
            </a:r>
            <a:endParaRPr lang="zh-CN" altLang="en-US" dirty="0"/>
          </a:p>
        </p:txBody>
      </p:sp>
      <p:sp>
        <p:nvSpPr>
          <p:cNvPr id="956419" name="Rectangle 3"/>
          <p:cNvSpPr>
            <a:spLocks noGrp="1" noChangeArrowheads="1"/>
          </p:cNvSpPr>
          <p:nvPr>
            <p:ph type="body" idx="1"/>
          </p:nvPr>
        </p:nvSpPr>
        <p:spPr>
          <a:xfrm>
            <a:off x="457200" y="1196752"/>
            <a:ext cx="8153400" cy="5562600"/>
          </a:xfrm>
        </p:spPr>
        <p:txBody>
          <a:bodyPr/>
          <a:lstStyle/>
          <a:p>
            <a:r>
              <a:rPr lang="en-US" altLang="zh-CN" dirty="0" smtClean="0"/>
              <a:t>SA</a:t>
            </a:r>
            <a:r>
              <a:rPr lang="zh-CN" altLang="en-US" dirty="0" smtClean="0"/>
              <a:t>参数</a:t>
            </a:r>
            <a:endParaRPr lang="en-US" altLang="zh-CN" dirty="0" smtClean="0"/>
          </a:p>
          <a:p>
            <a:pPr lvl="1"/>
            <a:r>
              <a:rPr lang="zh-CN" altLang="en-US" dirty="0" smtClean="0"/>
              <a:t>序列</a:t>
            </a:r>
            <a:r>
              <a:rPr lang="zh-CN" altLang="en-US" dirty="0"/>
              <a:t>号（</a:t>
            </a:r>
            <a:r>
              <a:rPr lang="en-US" altLang="zh-CN" dirty="0"/>
              <a:t>Sequence Number)</a:t>
            </a:r>
            <a:r>
              <a:rPr lang="zh-CN" altLang="en-US" dirty="0"/>
              <a:t>：</a:t>
            </a:r>
            <a:r>
              <a:rPr lang="en-US" altLang="zh-CN" dirty="0"/>
              <a:t>32</a:t>
            </a:r>
            <a:r>
              <a:rPr lang="zh-CN" altLang="en-US" dirty="0"/>
              <a:t>位的字段</a:t>
            </a:r>
            <a:r>
              <a:rPr lang="zh-CN" altLang="en-US" dirty="0" smtClean="0"/>
              <a:t>。用于生成</a:t>
            </a:r>
            <a:r>
              <a:rPr lang="en-US" altLang="zh-CN" dirty="0" smtClean="0"/>
              <a:t>AH</a:t>
            </a:r>
            <a:r>
              <a:rPr lang="zh-CN" altLang="en-US" dirty="0" smtClean="0"/>
              <a:t>或</a:t>
            </a:r>
            <a:r>
              <a:rPr lang="en-US" altLang="zh-CN" dirty="0" smtClean="0"/>
              <a:t>ESP</a:t>
            </a:r>
            <a:r>
              <a:rPr lang="zh-CN" altLang="en-US" dirty="0" smtClean="0"/>
              <a:t>头中的序列号域 。</a:t>
            </a:r>
            <a:endParaRPr lang="zh-CN" altLang="en-US" dirty="0"/>
          </a:p>
          <a:p>
            <a:pPr lvl="1"/>
            <a:r>
              <a:rPr lang="zh-CN" altLang="en-US" dirty="0"/>
              <a:t>序列号溢出（</a:t>
            </a:r>
            <a:r>
              <a:rPr lang="en-US" altLang="zh-CN" dirty="0"/>
              <a:t>Sequence Number Overflow)</a:t>
            </a:r>
            <a:r>
              <a:rPr lang="zh-CN" altLang="en-US" dirty="0"/>
              <a:t>：当数据包”外出”处理期间使用。当序列号溢出时设定，安全策略决定是否用这个</a:t>
            </a:r>
            <a:r>
              <a:rPr lang="en-US" altLang="zh-CN" dirty="0"/>
              <a:t>SA</a:t>
            </a:r>
            <a:r>
              <a:rPr lang="zh-CN" altLang="en-US" dirty="0"/>
              <a:t>保护数据。</a:t>
            </a:r>
          </a:p>
          <a:p>
            <a:pPr lvl="1"/>
            <a:r>
              <a:rPr lang="zh-CN" altLang="en-US" dirty="0"/>
              <a:t>抗重播窗口：数据“进入”处理期间</a:t>
            </a:r>
            <a:r>
              <a:rPr lang="zh-CN" altLang="en-US" dirty="0" smtClean="0"/>
              <a:t>使用，使用</a:t>
            </a:r>
            <a:r>
              <a:rPr lang="en-US" altLang="zh-CN" dirty="0" smtClean="0"/>
              <a:t>32</a:t>
            </a:r>
            <a:r>
              <a:rPr lang="zh-CN" altLang="en-US" dirty="0" smtClean="0"/>
              <a:t>位计数器和一个位图确定输入的</a:t>
            </a:r>
            <a:r>
              <a:rPr lang="en-US" altLang="zh-CN" dirty="0" smtClean="0"/>
              <a:t>AH</a:t>
            </a:r>
            <a:r>
              <a:rPr lang="zh-CN" altLang="en-US" dirty="0" smtClean="0"/>
              <a:t>或者</a:t>
            </a:r>
            <a:r>
              <a:rPr lang="en-US" altLang="zh-CN" dirty="0" smtClean="0"/>
              <a:t>ESP</a:t>
            </a:r>
            <a:r>
              <a:rPr lang="zh-CN" altLang="en-US" dirty="0" smtClean="0"/>
              <a:t>包是否是重放包。</a:t>
            </a:r>
            <a:endParaRPr lang="zh-CN" altLang="en-US" dirty="0"/>
          </a:p>
          <a:p>
            <a:pPr lvl="1"/>
            <a:r>
              <a:rPr lang="zh-CN" altLang="en-US" dirty="0"/>
              <a:t>存活时间：</a:t>
            </a:r>
            <a:r>
              <a:rPr lang="en-US" altLang="zh-CN" dirty="0"/>
              <a:t>SA</a:t>
            </a:r>
            <a:r>
              <a:rPr lang="zh-CN" altLang="en-US" dirty="0"/>
              <a:t>最长能存在的时间。可以是</a:t>
            </a:r>
            <a:r>
              <a:rPr lang="en-US" altLang="zh-CN" dirty="0"/>
              <a:t>SA</a:t>
            </a:r>
            <a:r>
              <a:rPr lang="zh-CN" altLang="en-US" dirty="0"/>
              <a:t>保护的字节数量，也可以是</a:t>
            </a:r>
            <a:r>
              <a:rPr lang="en-US" altLang="zh-CN" dirty="0"/>
              <a:t>SA</a:t>
            </a:r>
            <a:r>
              <a:rPr lang="zh-CN" altLang="en-US" dirty="0"/>
              <a:t>的持续时间。</a:t>
            </a:r>
          </a:p>
          <a:p>
            <a:pPr lvl="1"/>
            <a:r>
              <a:rPr lang="zh-CN" altLang="en-US" dirty="0"/>
              <a:t>模式</a:t>
            </a:r>
            <a:r>
              <a:rPr lang="zh-CN" altLang="en-US" dirty="0" smtClean="0"/>
              <a:t>：隧道模式还是传输模式</a:t>
            </a:r>
            <a:endParaRPr lang="zh-CN" altLang="en-US" dirty="0"/>
          </a:p>
          <a:p>
            <a:pPr lvl="1"/>
            <a:r>
              <a:rPr lang="en-US" altLang="zh-CN" dirty="0" smtClean="0"/>
              <a:t>PMTU(</a:t>
            </a:r>
            <a:r>
              <a:rPr lang="zh-CN" altLang="en-US" dirty="0" smtClean="0"/>
              <a:t>路径最大传输单元</a:t>
            </a:r>
            <a:r>
              <a:rPr lang="en-US" altLang="zh-CN" dirty="0" smtClean="0"/>
              <a:t>)</a:t>
            </a:r>
            <a:r>
              <a:rPr lang="zh-CN" altLang="en-US" dirty="0" smtClean="0"/>
              <a:t>：</a:t>
            </a:r>
            <a:r>
              <a:rPr lang="en-US" altLang="zh-CN" dirty="0" smtClean="0"/>
              <a:t>IP</a:t>
            </a:r>
            <a:r>
              <a:rPr lang="zh-CN" altLang="en-US" dirty="0" smtClean="0"/>
              <a:t>数据报经过一个特定的从源主机到目的主机的网络路径而无需分段的</a:t>
            </a:r>
            <a:r>
              <a:rPr lang="en-US" altLang="zh-CN" dirty="0" smtClean="0"/>
              <a:t>IP</a:t>
            </a:r>
            <a:r>
              <a:rPr lang="zh-CN" altLang="en-US" dirty="0" smtClean="0"/>
              <a:t>数据包的最大值。</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p:txBody>
          <a:bodyPr/>
          <a:lstStyle/>
          <a:p>
            <a:r>
              <a:rPr lang="en-US" altLang="zh-CN"/>
              <a:t>IP</a:t>
            </a:r>
            <a:r>
              <a:rPr lang="zh-CN" altLang="en-US"/>
              <a:t>包的不安全性</a:t>
            </a:r>
          </a:p>
        </p:txBody>
      </p:sp>
      <p:sp>
        <p:nvSpPr>
          <p:cNvPr id="923651" name="Rectangle 3"/>
          <p:cNvSpPr>
            <a:spLocks noGrp="1" noChangeArrowheads="1"/>
          </p:cNvSpPr>
          <p:nvPr>
            <p:ph idx="1"/>
          </p:nvPr>
        </p:nvSpPr>
        <p:spPr>
          <a:ln w="25400">
            <a:solidFill>
              <a:schemeClr val="accent1"/>
            </a:solidFill>
          </a:ln>
        </p:spPr>
        <p:txBody>
          <a:bodyPr/>
          <a:lstStyle/>
          <a:p>
            <a:r>
              <a:rPr lang="zh-CN" altLang="en-US" dirty="0"/>
              <a:t>能很容易伪造</a:t>
            </a:r>
            <a:r>
              <a:rPr lang="en-US" altLang="zh-CN" dirty="0"/>
              <a:t>IP</a:t>
            </a:r>
            <a:r>
              <a:rPr lang="zh-CN" altLang="en-US" dirty="0"/>
              <a:t>包的地址、修改内容、重播以前的包及在传输中途拦截并查看包的内容。</a:t>
            </a:r>
          </a:p>
          <a:p>
            <a:r>
              <a:rPr lang="zh-CN" altLang="en-US" dirty="0"/>
              <a:t>不能保证</a:t>
            </a:r>
            <a:r>
              <a:rPr lang="en-US" altLang="zh-CN" dirty="0"/>
              <a:t>IP</a:t>
            </a:r>
            <a:r>
              <a:rPr lang="zh-CN" altLang="en-US" dirty="0"/>
              <a:t>包：</a:t>
            </a:r>
          </a:p>
          <a:p>
            <a:pPr lvl="1"/>
            <a:r>
              <a:rPr lang="zh-CN" altLang="en-US" dirty="0"/>
              <a:t>来自原先要求的发送方（源地址）</a:t>
            </a:r>
          </a:p>
          <a:p>
            <a:pPr lvl="1"/>
            <a:r>
              <a:rPr lang="zh-CN" altLang="en-US" dirty="0"/>
              <a:t>包含的是发送方当初放在其中的</a:t>
            </a:r>
            <a:r>
              <a:rPr lang="zh-CN" altLang="en-US" dirty="0" smtClean="0"/>
              <a:t>原始数据</a:t>
            </a:r>
            <a:r>
              <a:rPr lang="en-US" altLang="zh-CN" dirty="0" smtClean="0"/>
              <a:t>——</a:t>
            </a:r>
            <a:r>
              <a:rPr lang="zh-CN" altLang="en-US" dirty="0" smtClean="0"/>
              <a:t>完整性</a:t>
            </a:r>
            <a:endParaRPr lang="zh-CN" altLang="en-US" dirty="0"/>
          </a:p>
          <a:p>
            <a:pPr lvl="1"/>
            <a:r>
              <a:rPr lang="zh-CN" altLang="en-US" dirty="0"/>
              <a:t>原始数据在传输途中未被其他人</a:t>
            </a:r>
            <a:r>
              <a:rPr lang="zh-CN" altLang="en-US" dirty="0" smtClean="0"/>
              <a:t>看过</a:t>
            </a:r>
            <a:r>
              <a:rPr lang="en-US" altLang="zh-CN" dirty="0" smtClean="0"/>
              <a:t>——</a:t>
            </a:r>
            <a:r>
              <a:rPr lang="zh-CN" altLang="en-US" dirty="0" smtClean="0"/>
              <a:t>保密性</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ChangeArrowheads="1"/>
          </p:cNvSpPr>
          <p:nvPr>
            <p:ph type="title"/>
          </p:nvPr>
        </p:nvSpPr>
        <p:spPr>
          <a:xfrm>
            <a:off x="755650" y="116632"/>
            <a:ext cx="7010400" cy="838200"/>
          </a:xfrm>
        </p:spPr>
        <p:txBody>
          <a:bodyPr/>
          <a:lstStyle/>
          <a:p>
            <a:r>
              <a:rPr lang="en-US" altLang="zh-CN" dirty="0"/>
              <a:t>IPSec</a:t>
            </a:r>
            <a:r>
              <a:rPr lang="zh-CN" altLang="en-US" dirty="0"/>
              <a:t>的实施</a:t>
            </a:r>
          </a:p>
        </p:txBody>
      </p:sp>
      <p:sp>
        <p:nvSpPr>
          <p:cNvPr id="937987" name="Rectangle 3"/>
          <p:cNvSpPr>
            <a:spLocks noGrp="1" noChangeArrowheads="1"/>
          </p:cNvSpPr>
          <p:nvPr>
            <p:ph type="body" idx="1"/>
          </p:nvPr>
        </p:nvSpPr>
        <p:spPr>
          <a:xfrm>
            <a:off x="755650" y="1125538"/>
            <a:ext cx="7924800" cy="5400675"/>
          </a:xfrm>
        </p:spPr>
        <p:txBody>
          <a:bodyPr/>
          <a:lstStyle/>
          <a:p>
            <a:r>
              <a:rPr lang="en-US" altLang="zh-CN" dirty="0"/>
              <a:t>IPSec</a:t>
            </a:r>
            <a:r>
              <a:rPr lang="zh-CN" altLang="en-US" dirty="0"/>
              <a:t>可以在终端主机、网关</a:t>
            </a:r>
            <a:r>
              <a:rPr lang="en-US" altLang="zh-CN" dirty="0"/>
              <a:t>/</a:t>
            </a:r>
            <a:r>
              <a:rPr lang="zh-CN" altLang="en-US" dirty="0"/>
              <a:t>路由器或两者中同时进行实施和配置。</a:t>
            </a:r>
          </a:p>
          <a:p>
            <a:pPr lvl="1"/>
            <a:r>
              <a:rPr lang="zh-CN" altLang="en-US" dirty="0"/>
              <a:t>在主机实施：</a:t>
            </a:r>
          </a:p>
          <a:p>
            <a:pPr lvl="2"/>
            <a:r>
              <a:rPr lang="zh-CN" altLang="en-US" dirty="0"/>
              <a:t>保障端到端的安全</a:t>
            </a:r>
          </a:p>
          <a:p>
            <a:pPr lvl="2"/>
            <a:r>
              <a:rPr lang="zh-CN" altLang="en-US" dirty="0"/>
              <a:t>能够实现所有</a:t>
            </a:r>
            <a:r>
              <a:rPr lang="en-US" altLang="zh-CN" dirty="0"/>
              <a:t>IPSec</a:t>
            </a:r>
            <a:r>
              <a:rPr lang="zh-CN" altLang="en-US" dirty="0"/>
              <a:t>安全模式</a:t>
            </a:r>
          </a:p>
          <a:p>
            <a:pPr lvl="2"/>
            <a:r>
              <a:rPr lang="zh-CN" altLang="en-US" dirty="0"/>
              <a:t>能够逐数据流提供安全保障</a:t>
            </a:r>
          </a:p>
          <a:p>
            <a:pPr lvl="2"/>
            <a:r>
              <a:rPr lang="zh-CN" altLang="en-US" dirty="0"/>
              <a:t>在建立</a:t>
            </a:r>
            <a:r>
              <a:rPr lang="en-US" altLang="zh-CN" dirty="0"/>
              <a:t>IPSec</a:t>
            </a:r>
            <a:r>
              <a:rPr lang="zh-CN" altLang="en-US" dirty="0"/>
              <a:t>的过程中，能维持用户身份的验证。</a:t>
            </a:r>
          </a:p>
          <a:p>
            <a:pPr lvl="1"/>
            <a:r>
              <a:rPr lang="zh-CN" altLang="en-US" dirty="0"/>
              <a:t>在路由器实施</a:t>
            </a:r>
          </a:p>
          <a:p>
            <a:pPr lvl="2"/>
            <a:r>
              <a:rPr lang="zh-CN" altLang="en-US" dirty="0"/>
              <a:t>能对通过公共网在两各子网之间流动的数据提供安全保护。</a:t>
            </a:r>
          </a:p>
          <a:p>
            <a:pPr lvl="2"/>
            <a:r>
              <a:rPr lang="zh-CN" altLang="en-US" dirty="0"/>
              <a:t>能进行身份验证，并授权用户进入私有</a:t>
            </a:r>
            <a:r>
              <a:rPr lang="zh-CN" altLang="en-US" dirty="0" smtClean="0"/>
              <a:t>网络，</a:t>
            </a:r>
            <a:r>
              <a:rPr lang="en-US" altLang="zh-CN" dirty="0" smtClean="0"/>
              <a:t>VPN</a:t>
            </a:r>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p:txBody>
          <a:bodyPr/>
          <a:lstStyle/>
          <a:p>
            <a:r>
              <a:rPr lang="zh-CN" altLang="en-US"/>
              <a:t>主机实施（</a:t>
            </a:r>
            <a:r>
              <a:rPr lang="en-US" altLang="zh-CN"/>
              <a:t>1</a:t>
            </a:r>
            <a:r>
              <a:rPr lang="zh-CN" altLang="en-US"/>
              <a:t>）</a:t>
            </a:r>
          </a:p>
        </p:txBody>
      </p:sp>
      <p:sp>
        <p:nvSpPr>
          <p:cNvPr id="939011" name="Rectangle 3"/>
          <p:cNvSpPr>
            <a:spLocks noGrp="1" noChangeArrowheads="1"/>
          </p:cNvSpPr>
          <p:nvPr>
            <p:ph type="body" idx="1"/>
          </p:nvPr>
        </p:nvSpPr>
        <p:spPr>
          <a:xfrm>
            <a:off x="685800" y="1371600"/>
            <a:ext cx="5902325" cy="4724400"/>
          </a:xfrm>
        </p:spPr>
        <p:txBody>
          <a:bodyPr/>
          <a:lstStyle/>
          <a:p>
            <a:r>
              <a:rPr lang="en-US" altLang="zh-CN" dirty="0"/>
              <a:t>OS</a:t>
            </a:r>
            <a:r>
              <a:rPr lang="zh-CN" altLang="en-US" dirty="0"/>
              <a:t>集成： </a:t>
            </a:r>
            <a:r>
              <a:rPr lang="en-US" altLang="zh-CN" dirty="0"/>
              <a:t>IPSec</a:t>
            </a:r>
            <a:r>
              <a:rPr lang="zh-CN" altLang="en-US" dirty="0"/>
              <a:t>是网络层协议，可以作为网络层的一部分来实现。</a:t>
            </a:r>
          </a:p>
          <a:p>
            <a:pPr lvl="1"/>
            <a:r>
              <a:rPr lang="zh-CN" altLang="en-US" dirty="0"/>
              <a:t>与网络层紧密结合，有利于实现分段</a:t>
            </a:r>
            <a:r>
              <a:rPr lang="zh-CN" altLang="en-US" dirty="0" smtClean="0"/>
              <a:t>、路由</a:t>
            </a:r>
            <a:r>
              <a:rPr lang="zh-CN" altLang="en-US" dirty="0"/>
              <a:t>等网络服务，实施方案更有效。</a:t>
            </a:r>
          </a:p>
          <a:p>
            <a:pPr lvl="1"/>
            <a:r>
              <a:rPr lang="zh-CN" altLang="en-US" dirty="0"/>
              <a:t>在每个数据流的级别提供安全服务更容易。</a:t>
            </a:r>
          </a:p>
          <a:p>
            <a:pPr lvl="1"/>
            <a:r>
              <a:rPr lang="zh-CN" altLang="en-US" dirty="0"/>
              <a:t>支持</a:t>
            </a:r>
            <a:r>
              <a:rPr lang="en-US" altLang="zh-CN" dirty="0"/>
              <a:t>IPSec</a:t>
            </a:r>
            <a:r>
              <a:rPr lang="zh-CN" altLang="en-US" dirty="0"/>
              <a:t>的所有模式</a:t>
            </a:r>
          </a:p>
          <a:p>
            <a:endParaRPr lang="en-US" altLang="zh-CN" dirty="0"/>
          </a:p>
        </p:txBody>
      </p:sp>
      <p:sp>
        <p:nvSpPr>
          <p:cNvPr id="939012" name="Rectangle 4"/>
          <p:cNvSpPr>
            <a:spLocks noChangeArrowheads="1"/>
          </p:cNvSpPr>
          <p:nvPr/>
        </p:nvSpPr>
        <p:spPr bwMode="ltGray">
          <a:xfrm>
            <a:off x="7164388" y="1628775"/>
            <a:ext cx="1655762" cy="504825"/>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dirty="0">
                <a:solidFill>
                  <a:srgbClr val="FFFF00"/>
                </a:solidFill>
              </a:rPr>
              <a:t>应用层</a:t>
            </a:r>
          </a:p>
        </p:txBody>
      </p:sp>
      <p:sp>
        <p:nvSpPr>
          <p:cNvPr id="939013" name="Rectangle 5"/>
          <p:cNvSpPr>
            <a:spLocks noChangeArrowheads="1"/>
          </p:cNvSpPr>
          <p:nvPr/>
        </p:nvSpPr>
        <p:spPr bwMode="ltGray">
          <a:xfrm>
            <a:off x="7164388" y="2133600"/>
            <a:ext cx="1655762" cy="504825"/>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a:solidFill>
                  <a:srgbClr val="FFFF00"/>
                </a:solidFill>
              </a:rPr>
              <a:t>传送层</a:t>
            </a:r>
          </a:p>
        </p:txBody>
      </p:sp>
      <p:sp>
        <p:nvSpPr>
          <p:cNvPr id="939014" name="Rectangle 6"/>
          <p:cNvSpPr>
            <a:spLocks noChangeArrowheads="1"/>
          </p:cNvSpPr>
          <p:nvPr/>
        </p:nvSpPr>
        <p:spPr bwMode="ltGray">
          <a:xfrm>
            <a:off x="7164388" y="2636838"/>
            <a:ext cx="1655762" cy="504825"/>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dirty="0">
                <a:solidFill>
                  <a:srgbClr val="FFFF00"/>
                </a:solidFill>
              </a:rPr>
              <a:t>网络层</a:t>
            </a:r>
            <a:r>
              <a:rPr lang="en-US" altLang="zh-CN" sz="2000" dirty="0">
                <a:solidFill>
                  <a:srgbClr val="FFFF00"/>
                </a:solidFill>
              </a:rPr>
              <a:t>+IPSec</a:t>
            </a:r>
          </a:p>
        </p:txBody>
      </p:sp>
      <p:sp>
        <p:nvSpPr>
          <p:cNvPr id="939015" name="Rectangle 7"/>
          <p:cNvSpPr>
            <a:spLocks noChangeArrowheads="1"/>
          </p:cNvSpPr>
          <p:nvPr/>
        </p:nvSpPr>
        <p:spPr bwMode="ltGray">
          <a:xfrm>
            <a:off x="7164388" y="3141663"/>
            <a:ext cx="1655762" cy="504825"/>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dirty="0">
                <a:solidFill>
                  <a:srgbClr val="FFFF00"/>
                </a:solidFill>
              </a:rPr>
              <a:t>数据链路层</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0034" name="Rectangle 2"/>
          <p:cNvSpPr>
            <a:spLocks noGrp="1" noChangeArrowheads="1"/>
          </p:cNvSpPr>
          <p:nvPr>
            <p:ph type="title"/>
          </p:nvPr>
        </p:nvSpPr>
        <p:spPr/>
        <p:txBody>
          <a:bodyPr/>
          <a:lstStyle/>
          <a:p>
            <a:r>
              <a:rPr lang="zh-CN" altLang="en-US"/>
              <a:t>主机实施（</a:t>
            </a:r>
            <a:r>
              <a:rPr lang="en-US" altLang="zh-CN"/>
              <a:t>2</a:t>
            </a:r>
            <a:r>
              <a:rPr lang="zh-CN" altLang="en-US"/>
              <a:t>）</a:t>
            </a:r>
          </a:p>
        </p:txBody>
      </p:sp>
      <p:sp>
        <p:nvSpPr>
          <p:cNvPr id="940035" name="Rectangle 3"/>
          <p:cNvSpPr>
            <a:spLocks noGrp="1" noChangeArrowheads="1"/>
          </p:cNvSpPr>
          <p:nvPr>
            <p:ph type="body" idx="1"/>
          </p:nvPr>
        </p:nvSpPr>
        <p:spPr>
          <a:xfrm>
            <a:off x="685800" y="1371600"/>
            <a:ext cx="5902325" cy="4724400"/>
          </a:xfrm>
        </p:spPr>
        <p:txBody>
          <a:bodyPr/>
          <a:lstStyle/>
          <a:p>
            <a:r>
              <a:rPr lang="zh-CN" altLang="en-US" dirty="0"/>
              <a:t>堆栈中的块（</a:t>
            </a:r>
            <a:r>
              <a:rPr lang="en-US" altLang="zh-CN" dirty="0"/>
              <a:t>BITS Bump In The Stack</a:t>
            </a:r>
            <a:r>
              <a:rPr lang="zh-CN" altLang="en-US" dirty="0"/>
              <a:t>）：</a:t>
            </a:r>
            <a:r>
              <a:rPr lang="en-US" altLang="zh-CN" dirty="0"/>
              <a:t>OS</a:t>
            </a:r>
            <a:r>
              <a:rPr lang="zh-CN" altLang="en-US" dirty="0"/>
              <a:t>方案对</a:t>
            </a:r>
            <a:r>
              <a:rPr lang="en-US" altLang="zh-CN" dirty="0"/>
              <a:t>OS</a:t>
            </a:r>
            <a:r>
              <a:rPr lang="zh-CN" altLang="en-US" dirty="0"/>
              <a:t>厂家的依赖，使得提供</a:t>
            </a:r>
            <a:r>
              <a:rPr lang="en-US" altLang="zh-CN" dirty="0"/>
              <a:t>VPN</a:t>
            </a:r>
            <a:r>
              <a:rPr lang="zh-CN" altLang="en-US" dirty="0"/>
              <a:t>等网络解决方案的厂家将</a:t>
            </a:r>
            <a:r>
              <a:rPr lang="en-US" altLang="zh-CN" dirty="0"/>
              <a:t>IPSec</a:t>
            </a:r>
            <a:r>
              <a:rPr lang="zh-CN" altLang="en-US" dirty="0"/>
              <a:t>插入网络层和数据链路层中间实现。</a:t>
            </a:r>
          </a:p>
          <a:p>
            <a:pPr lvl="1"/>
            <a:r>
              <a:rPr lang="zh-CN" altLang="en-US" dirty="0"/>
              <a:t>功能重复，需要实现大部分网络层特性。</a:t>
            </a:r>
          </a:p>
          <a:p>
            <a:pPr lvl="1"/>
            <a:r>
              <a:rPr lang="zh-CN" altLang="en-US" dirty="0"/>
              <a:t>实现一次，提供完整的方案。</a:t>
            </a:r>
          </a:p>
        </p:txBody>
      </p:sp>
      <p:sp>
        <p:nvSpPr>
          <p:cNvPr id="940036" name="Rectangle 4"/>
          <p:cNvSpPr>
            <a:spLocks noChangeArrowheads="1"/>
          </p:cNvSpPr>
          <p:nvPr/>
        </p:nvSpPr>
        <p:spPr bwMode="ltGray">
          <a:xfrm>
            <a:off x="7164388" y="1628775"/>
            <a:ext cx="1655762" cy="504825"/>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a:solidFill>
                  <a:srgbClr val="FFFF00"/>
                </a:solidFill>
              </a:rPr>
              <a:t>应用层</a:t>
            </a:r>
          </a:p>
        </p:txBody>
      </p:sp>
      <p:sp>
        <p:nvSpPr>
          <p:cNvPr id="940037" name="Rectangle 5"/>
          <p:cNvSpPr>
            <a:spLocks noChangeArrowheads="1"/>
          </p:cNvSpPr>
          <p:nvPr/>
        </p:nvSpPr>
        <p:spPr bwMode="ltGray">
          <a:xfrm>
            <a:off x="7164388" y="2133600"/>
            <a:ext cx="1655762" cy="504825"/>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a:solidFill>
                  <a:srgbClr val="FFFF00"/>
                </a:solidFill>
              </a:rPr>
              <a:t>传送层</a:t>
            </a:r>
          </a:p>
        </p:txBody>
      </p:sp>
      <p:sp>
        <p:nvSpPr>
          <p:cNvPr id="940038" name="Rectangle 6"/>
          <p:cNvSpPr>
            <a:spLocks noChangeArrowheads="1"/>
          </p:cNvSpPr>
          <p:nvPr/>
        </p:nvSpPr>
        <p:spPr bwMode="ltGray">
          <a:xfrm>
            <a:off x="7164388" y="2636838"/>
            <a:ext cx="1655762" cy="504825"/>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a:solidFill>
                  <a:srgbClr val="FFFF00"/>
                </a:solidFill>
              </a:rPr>
              <a:t>网络层</a:t>
            </a:r>
          </a:p>
        </p:txBody>
      </p:sp>
      <p:sp>
        <p:nvSpPr>
          <p:cNvPr id="940039" name="Rectangle 7"/>
          <p:cNvSpPr>
            <a:spLocks noChangeArrowheads="1"/>
          </p:cNvSpPr>
          <p:nvPr/>
        </p:nvSpPr>
        <p:spPr bwMode="ltGray">
          <a:xfrm>
            <a:off x="7164388" y="3644900"/>
            <a:ext cx="1655762" cy="504825"/>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dirty="0">
                <a:solidFill>
                  <a:srgbClr val="FFFF00"/>
                </a:solidFill>
              </a:rPr>
              <a:t>数据链路层</a:t>
            </a:r>
          </a:p>
        </p:txBody>
      </p:sp>
      <p:sp>
        <p:nvSpPr>
          <p:cNvPr id="940044" name="Rectangle 12"/>
          <p:cNvSpPr>
            <a:spLocks noChangeArrowheads="1"/>
          </p:cNvSpPr>
          <p:nvPr/>
        </p:nvSpPr>
        <p:spPr bwMode="ltGray">
          <a:xfrm>
            <a:off x="7164388" y="3141663"/>
            <a:ext cx="1655762" cy="504825"/>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en-US" altLang="zh-CN" sz="2000">
                <a:solidFill>
                  <a:srgbClr val="FFFF00"/>
                </a:solidFill>
              </a:rPr>
              <a:t>IPSec</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1058" name="Rectangle 2"/>
          <p:cNvSpPr>
            <a:spLocks noGrp="1" noChangeArrowheads="1"/>
          </p:cNvSpPr>
          <p:nvPr>
            <p:ph type="title"/>
          </p:nvPr>
        </p:nvSpPr>
        <p:spPr/>
        <p:txBody>
          <a:bodyPr/>
          <a:lstStyle/>
          <a:p>
            <a:r>
              <a:rPr lang="zh-CN" altLang="en-US"/>
              <a:t>路由器实施</a:t>
            </a:r>
          </a:p>
        </p:txBody>
      </p:sp>
      <p:sp>
        <p:nvSpPr>
          <p:cNvPr id="941059" name="Rectangle 3"/>
          <p:cNvSpPr>
            <a:spLocks noGrp="1" noChangeArrowheads="1"/>
          </p:cNvSpPr>
          <p:nvPr>
            <p:ph type="body" idx="1"/>
          </p:nvPr>
        </p:nvSpPr>
        <p:spPr/>
        <p:txBody>
          <a:bodyPr/>
          <a:lstStyle/>
          <a:p>
            <a:r>
              <a:rPr lang="zh-CN" altLang="en-US"/>
              <a:t>原始实施：集成在路由器软件中。</a:t>
            </a:r>
          </a:p>
          <a:p>
            <a:r>
              <a:rPr lang="zh-CN" altLang="en-US"/>
              <a:t>线缆中的块（</a:t>
            </a:r>
            <a:r>
              <a:rPr lang="en-US" altLang="zh-CN"/>
              <a:t>Bump In The Wire BITW</a:t>
            </a:r>
            <a:r>
              <a:rPr lang="zh-CN" altLang="en-US"/>
              <a:t>）：在一个设备中实现，该设备接入路由器的物理接口。</a:t>
            </a:r>
          </a:p>
          <a:p>
            <a:endParaRPr lang="zh-CN" altLang="en-US"/>
          </a:p>
          <a:p>
            <a:pPr lvl="1"/>
            <a:r>
              <a:rPr lang="zh-CN" altLang="en-US"/>
              <a:t>效率问题</a:t>
            </a:r>
          </a:p>
          <a:p>
            <a:pPr lvl="1"/>
            <a:r>
              <a:rPr lang="zh-CN" altLang="en-US"/>
              <a:t>内存问题</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ChangeArrowheads="1"/>
          </p:cNvSpPr>
          <p:nvPr>
            <p:ph type="title"/>
          </p:nvPr>
        </p:nvSpPr>
        <p:spPr/>
        <p:txBody>
          <a:bodyPr/>
          <a:lstStyle/>
          <a:p>
            <a:r>
              <a:rPr lang="en-US" altLang="zh-CN"/>
              <a:t>IPSec</a:t>
            </a:r>
            <a:r>
              <a:rPr lang="zh-CN" altLang="en-US"/>
              <a:t>处理</a:t>
            </a:r>
          </a:p>
        </p:txBody>
      </p:sp>
      <p:sp>
        <p:nvSpPr>
          <p:cNvPr id="957443" name="Rectangle 3"/>
          <p:cNvSpPr>
            <a:spLocks noGrp="1" noChangeArrowheads="1"/>
          </p:cNvSpPr>
          <p:nvPr>
            <p:ph type="body" idx="1"/>
          </p:nvPr>
        </p:nvSpPr>
        <p:spPr/>
        <p:txBody>
          <a:bodyPr/>
          <a:lstStyle/>
          <a:p>
            <a:pPr>
              <a:lnSpc>
                <a:spcPct val="90000"/>
              </a:lnSpc>
            </a:pPr>
            <a:r>
              <a:rPr lang="zh-CN" altLang="en-US" dirty="0"/>
              <a:t>外出处理和进入处理</a:t>
            </a:r>
          </a:p>
          <a:p>
            <a:pPr>
              <a:lnSpc>
                <a:spcPct val="90000"/>
              </a:lnSpc>
            </a:pPr>
            <a:r>
              <a:rPr lang="zh-CN" altLang="en-US" dirty="0"/>
              <a:t>外出：</a:t>
            </a:r>
          </a:p>
          <a:p>
            <a:pPr lvl="1">
              <a:lnSpc>
                <a:spcPct val="90000"/>
              </a:lnSpc>
            </a:pPr>
            <a:r>
              <a:rPr lang="zh-CN" altLang="en-US" dirty="0" smtClean="0"/>
              <a:t>传输层的数据包流进</a:t>
            </a:r>
            <a:r>
              <a:rPr lang="en-US" altLang="zh-CN" dirty="0" smtClean="0"/>
              <a:t>IP</a:t>
            </a:r>
            <a:r>
              <a:rPr lang="zh-CN" altLang="en-US" dirty="0" smtClean="0"/>
              <a:t>层。</a:t>
            </a:r>
            <a:r>
              <a:rPr lang="en-US" altLang="zh-CN" dirty="0" smtClean="0"/>
              <a:t>IP</a:t>
            </a:r>
            <a:r>
              <a:rPr lang="zh-CN" altLang="en-US" dirty="0" smtClean="0"/>
              <a:t>层根据选择器检索</a:t>
            </a:r>
            <a:r>
              <a:rPr lang="en-US" altLang="zh-CN" dirty="0" smtClean="0"/>
              <a:t>SPD</a:t>
            </a:r>
            <a:r>
              <a:rPr lang="zh-CN" altLang="en-US" dirty="0" smtClean="0"/>
              <a:t>数据库，判断应为这个包提供哪些安全服务。</a:t>
            </a:r>
            <a:endParaRPr lang="en-US" altLang="zh-CN" dirty="0" smtClean="0"/>
          </a:p>
          <a:p>
            <a:pPr lvl="1">
              <a:lnSpc>
                <a:spcPct val="90000"/>
              </a:lnSpc>
            </a:pPr>
            <a:r>
              <a:rPr lang="zh-CN" altLang="en-US" dirty="0" smtClean="0"/>
              <a:t>输入</a:t>
            </a:r>
            <a:r>
              <a:rPr lang="zh-CN" altLang="en-US" dirty="0"/>
              <a:t>：源地址、目的地址、名字、传送层协议、上层端口。查询</a:t>
            </a:r>
            <a:r>
              <a:rPr lang="en-US" altLang="zh-CN" dirty="0"/>
              <a:t>SPD</a:t>
            </a:r>
            <a:r>
              <a:rPr lang="zh-CN" altLang="en-US" dirty="0"/>
              <a:t>，看为这个包提供什么安全服务。</a:t>
            </a:r>
          </a:p>
          <a:p>
            <a:pPr lvl="1">
              <a:lnSpc>
                <a:spcPct val="90000"/>
              </a:lnSpc>
            </a:pPr>
            <a:r>
              <a:rPr lang="zh-CN" altLang="en-US" dirty="0"/>
              <a:t>处理包括：丢弃、绕过安全服务、应用安全服务</a:t>
            </a:r>
            <a:r>
              <a:rPr lang="zh-CN" altLang="en-US" dirty="0" smtClean="0"/>
              <a:t>。</a:t>
            </a:r>
            <a:endParaRPr lang="en-US" altLang="zh-CN" dirty="0" smtClean="0"/>
          </a:p>
          <a:p>
            <a:pPr lvl="1">
              <a:lnSpc>
                <a:spcPct val="90000"/>
              </a:lnSpc>
            </a:pPr>
            <a:r>
              <a:rPr lang="zh-CN" altLang="en-US" dirty="0" smtClean="0"/>
              <a:t>应用：若已建立</a:t>
            </a:r>
            <a:r>
              <a:rPr lang="en-US" altLang="zh-CN" dirty="0" smtClean="0"/>
              <a:t>SA</a:t>
            </a:r>
            <a:r>
              <a:rPr lang="zh-CN" altLang="en-US" dirty="0" smtClean="0"/>
              <a:t>，则返回指向</a:t>
            </a:r>
            <a:r>
              <a:rPr lang="en-US" altLang="zh-CN" dirty="0" smtClean="0"/>
              <a:t>SA</a:t>
            </a:r>
            <a:r>
              <a:rPr lang="zh-CN" altLang="en-US" dirty="0" smtClean="0"/>
              <a:t>的指针</a:t>
            </a:r>
            <a:endParaRPr lang="en-US" altLang="zh-CN" dirty="0" smtClean="0"/>
          </a:p>
          <a:p>
            <a:pPr lvl="1">
              <a:lnSpc>
                <a:spcPct val="90000"/>
              </a:lnSpc>
              <a:buNone/>
            </a:pPr>
            <a:r>
              <a:rPr lang="en-US" altLang="zh-CN" dirty="0" smtClean="0"/>
              <a:t>                            </a:t>
            </a:r>
            <a:r>
              <a:rPr lang="zh-CN" altLang="en-US" dirty="0" smtClean="0"/>
              <a:t>否则，调用</a:t>
            </a:r>
            <a:r>
              <a:rPr lang="en-US" altLang="zh-CN" dirty="0" smtClean="0"/>
              <a:t>IKE</a:t>
            </a:r>
            <a:r>
              <a:rPr lang="zh-CN" altLang="en-US" dirty="0" smtClean="0"/>
              <a:t>，建立</a:t>
            </a:r>
            <a:r>
              <a:rPr lang="en-US" altLang="zh-CN" dirty="0" smtClean="0"/>
              <a:t>SA</a:t>
            </a:r>
          </a:p>
          <a:p>
            <a:pPr lvl="1">
              <a:lnSpc>
                <a:spcPct val="90000"/>
              </a:lnSpc>
              <a:buNone/>
            </a:pPr>
            <a:r>
              <a:rPr lang="en-US" altLang="zh-CN" dirty="0" smtClean="0"/>
              <a:t>                </a:t>
            </a:r>
            <a:r>
              <a:rPr lang="zh-CN" altLang="en-US" dirty="0" smtClean="0"/>
              <a:t>增添适当的</a:t>
            </a:r>
            <a:r>
              <a:rPr lang="en-US" altLang="zh-CN" dirty="0" smtClean="0"/>
              <a:t>AH</a:t>
            </a:r>
            <a:r>
              <a:rPr lang="zh-CN" altLang="en-US" dirty="0" smtClean="0"/>
              <a:t>或</a:t>
            </a:r>
            <a:r>
              <a:rPr lang="en-US" altLang="zh-CN" dirty="0" smtClean="0"/>
              <a:t>ESP</a:t>
            </a:r>
            <a:r>
              <a:rPr lang="zh-CN" altLang="en-US" dirty="0" smtClean="0"/>
              <a:t>头。</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ChangeArrowheads="1"/>
          </p:cNvSpPr>
          <p:nvPr>
            <p:ph type="title"/>
          </p:nvPr>
        </p:nvSpPr>
        <p:spPr/>
        <p:txBody>
          <a:bodyPr/>
          <a:lstStyle/>
          <a:p>
            <a:r>
              <a:rPr lang="en-US" altLang="zh-CN"/>
              <a:t>IPSec</a:t>
            </a:r>
            <a:r>
              <a:rPr lang="zh-CN" altLang="en-US"/>
              <a:t>处理</a:t>
            </a:r>
          </a:p>
        </p:txBody>
      </p:sp>
      <p:sp>
        <p:nvSpPr>
          <p:cNvPr id="957443" name="Rectangle 3"/>
          <p:cNvSpPr>
            <a:spLocks noGrp="1" noChangeArrowheads="1"/>
          </p:cNvSpPr>
          <p:nvPr>
            <p:ph type="body" idx="1"/>
          </p:nvPr>
        </p:nvSpPr>
        <p:spPr/>
        <p:txBody>
          <a:bodyPr/>
          <a:lstStyle/>
          <a:p>
            <a:pPr>
              <a:lnSpc>
                <a:spcPct val="90000"/>
              </a:lnSpc>
            </a:pPr>
            <a:r>
              <a:rPr lang="zh-CN" altLang="en-US" dirty="0"/>
              <a:t>外出处理和进入处理</a:t>
            </a:r>
          </a:p>
          <a:p>
            <a:pPr>
              <a:lnSpc>
                <a:spcPct val="90000"/>
              </a:lnSpc>
            </a:pPr>
            <a:r>
              <a:rPr lang="zh-CN" altLang="en-US" dirty="0" smtClean="0"/>
              <a:t>进入：</a:t>
            </a:r>
          </a:p>
          <a:p>
            <a:pPr lvl="1">
              <a:lnSpc>
                <a:spcPct val="90000"/>
              </a:lnSpc>
            </a:pPr>
            <a:r>
              <a:rPr lang="zh-CN" altLang="en-US" dirty="0" smtClean="0"/>
              <a:t>如果</a:t>
            </a:r>
            <a:r>
              <a:rPr lang="en-US" altLang="zh-CN" dirty="0" smtClean="0"/>
              <a:t>IP</a:t>
            </a:r>
            <a:r>
              <a:rPr lang="zh-CN" altLang="en-US" dirty="0" smtClean="0"/>
              <a:t>包没有包含</a:t>
            </a:r>
            <a:r>
              <a:rPr lang="en-US" altLang="zh-CN" dirty="0" smtClean="0"/>
              <a:t>IPSec</a:t>
            </a:r>
            <a:r>
              <a:rPr lang="zh-CN" altLang="en-US" dirty="0" smtClean="0"/>
              <a:t>头</a:t>
            </a:r>
            <a:endParaRPr lang="en-US" altLang="zh-CN" dirty="0" smtClean="0"/>
          </a:p>
          <a:p>
            <a:pPr lvl="1">
              <a:lnSpc>
                <a:spcPct val="90000"/>
              </a:lnSpc>
              <a:buNone/>
            </a:pPr>
            <a:r>
              <a:rPr lang="zh-CN" altLang="en-US" dirty="0" smtClean="0"/>
              <a:t>                则用上面参数查询</a:t>
            </a:r>
            <a:r>
              <a:rPr lang="en-US" altLang="zh-CN" dirty="0" smtClean="0"/>
              <a:t>SPD</a:t>
            </a:r>
            <a:r>
              <a:rPr lang="zh-CN" altLang="en-US" dirty="0" smtClean="0"/>
              <a:t>，判断对此包进行什么处理</a:t>
            </a:r>
          </a:p>
          <a:p>
            <a:pPr lvl="1">
              <a:lnSpc>
                <a:spcPct val="90000"/>
              </a:lnSpc>
              <a:buNone/>
            </a:pPr>
            <a:r>
              <a:rPr lang="zh-CN" altLang="en-US" dirty="0" smtClean="0"/>
              <a:t>                处理包括：丢弃、绕过、应用安全服务。</a:t>
            </a:r>
            <a:endParaRPr lang="en-US" altLang="zh-CN" dirty="0" smtClean="0"/>
          </a:p>
          <a:p>
            <a:pPr lvl="1">
              <a:lnSpc>
                <a:spcPct val="90000"/>
              </a:lnSpc>
              <a:buNone/>
            </a:pPr>
            <a:r>
              <a:rPr lang="en-US" altLang="zh-CN" dirty="0" smtClean="0"/>
              <a:t>                 </a:t>
            </a:r>
            <a:r>
              <a:rPr lang="zh-CN" altLang="en-US" dirty="0" smtClean="0"/>
              <a:t>如果是应用处理，但</a:t>
            </a:r>
            <a:r>
              <a:rPr lang="en-US" altLang="zh-CN" dirty="0" smtClean="0"/>
              <a:t>SA</a:t>
            </a:r>
            <a:r>
              <a:rPr lang="zh-CN" altLang="en-US" dirty="0" smtClean="0"/>
              <a:t>没有建立，包同样被丢弃。</a:t>
            </a:r>
          </a:p>
          <a:p>
            <a:pPr lvl="1">
              <a:lnSpc>
                <a:spcPct val="90000"/>
              </a:lnSpc>
            </a:pPr>
            <a:r>
              <a:rPr lang="zh-CN" altLang="en-US" dirty="0" smtClean="0"/>
              <a:t>如果</a:t>
            </a:r>
            <a:r>
              <a:rPr lang="en-US" altLang="zh-CN" dirty="0" smtClean="0"/>
              <a:t>IP</a:t>
            </a:r>
            <a:r>
              <a:rPr lang="zh-CN" altLang="en-US" dirty="0" smtClean="0"/>
              <a:t>包包含</a:t>
            </a:r>
            <a:r>
              <a:rPr lang="en-US" altLang="zh-CN" dirty="0" smtClean="0"/>
              <a:t>IPSec</a:t>
            </a:r>
            <a:r>
              <a:rPr lang="zh-CN" altLang="en-US" dirty="0" smtClean="0"/>
              <a:t>头</a:t>
            </a:r>
            <a:endParaRPr lang="en-US" altLang="zh-CN" dirty="0" smtClean="0"/>
          </a:p>
          <a:p>
            <a:pPr lvl="1">
              <a:lnSpc>
                <a:spcPct val="90000"/>
              </a:lnSpc>
              <a:buNone/>
            </a:pPr>
            <a:r>
              <a:rPr lang="en-US" altLang="zh-CN" dirty="0" smtClean="0"/>
              <a:t>                </a:t>
            </a:r>
            <a:r>
              <a:rPr lang="zh-CN" altLang="en-US" dirty="0" smtClean="0"/>
              <a:t>则从</a:t>
            </a:r>
            <a:r>
              <a:rPr lang="en-US" altLang="zh-CN" dirty="0" smtClean="0"/>
              <a:t>IP</a:t>
            </a:r>
            <a:r>
              <a:rPr lang="zh-CN" altLang="en-US" dirty="0" smtClean="0"/>
              <a:t>数据报中提取</a:t>
            </a:r>
            <a:r>
              <a:rPr lang="en-US" altLang="zh-CN" dirty="0" smtClean="0"/>
              <a:t>SPI</a:t>
            </a:r>
            <a:r>
              <a:rPr lang="zh-CN" altLang="en-US" dirty="0" smtClean="0"/>
              <a:t>、源地址、目的地址，然后检索</a:t>
            </a:r>
            <a:r>
              <a:rPr lang="en-US" altLang="zh-CN" dirty="0" smtClean="0"/>
              <a:t>SADB</a:t>
            </a:r>
            <a:r>
              <a:rPr lang="zh-CN" altLang="en-US" dirty="0" smtClean="0"/>
              <a:t>。对包进行</a:t>
            </a:r>
            <a:r>
              <a:rPr lang="en-US" altLang="zh-CN" dirty="0" smtClean="0"/>
              <a:t>AH</a:t>
            </a:r>
            <a:r>
              <a:rPr lang="zh-CN" altLang="en-US" dirty="0" smtClean="0"/>
              <a:t>或者</a:t>
            </a:r>
            <a:r>
              <a:rPr lang="en-US" altLang="zh-CN" dirty="0" smtClean="0"/>
              <a:t>ESP</a:t>
            </a:r>
            <a:r>
              <a:rPr lang="zh-CN" altLang="en-US" dirty="0" smtClean="0"/>
              <a:t>处理。</a:t>
            </a:r>
            <a:endParaRPr lang="en-US" altLang="zh-CN" dirty="0" smtClean="0"/>
          </a:p>
          <a:p>
            <a:pPr lvl="1">
              <a:lnSpc>
                <a:spcPct val="90000"/>
              </a:lnSpc>
              <a:buNone/>
            </a:pPr>
            <a:r>
              <a:rPr lang="zh-CN" altLang="en-US" dirty="0" smtClean="0"/>
              <a:t>                查找相关的</a:t>
            </a:r>
            <a:r>
              <a:rPr lang="en-US" altLang="zh-CN" dirty="0" smtClean="0"/>
              <a:t>SA</a:t>
            </a:r>
            <a:r>
              <a:rPr lang="zh-CN" altLang="en-US" dirty="0" smtClean="0"/>
              <a:t>。验证：</a:t>
            </a:r>
            <a:r>
              <a:rPr lang="en-US" altLang="zh-CN" dirty="0" smtClean="0"/>
              <a:t>SA</a:t>
            </a:r>
            <a:r>
              <a:rPr lang="zh-CN" altLang="en-US" dirty="0" smtClean="0"/>
              <a:t>中源和目标地址是否与策略对应，</a:t>
            </a:r>
            <a:r>
              <a:rPr lang="en-US" altLang="zh-CN" dirty="0" smtClean="0"/>
              <a:t>SA</a:t>
            </a:r>
            <a:r>
              <a:rPr lang="zh-CN" altLang="en-US" dirty="0" smtClean="0"/>
              <a:t>保护的协议是否和要求的相符。</a:t>
            </a:r>
            <a:endParaRPr lang="en-US" altLang="zh-CN" dirty="0" smtClean="0"/>
          </a:p>
          <a:p>
            <a:pPr lvl="1">
              <a:lnSpc>
                <a:spcPct val="90000"/>
              </a:lnSpc>
              <a:buNone/>
            </a:pPr>
            <a:r>
              <a:rPr lang="zh-CN" altLang="en-US" dirty="0" smtClean="0"/>
              <a:t>                策略校验后，将</a:t>
            </a:r>
            <a:r>
              <a:rPr lang="en-US" altLang="zh-CN" dirty="0" smtClean="0"/>
              <a:t>IPSec</a:t>
            </a:r>
            <a:r>
              <a:rPr lang="zh-CN" altLang="en-US" dirty="0" smtClean="0"/>
              <a:t>头剥离下来，将包传递到下一层。</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p:txBody>
          <a:bodyPr/>
          <a:lstStyle/>
          <a:p>
            <a:r>
              <a:rPr lang="zh-CN" altLang="en-US"/>
              <a:t>分片和</a:t>
            </a:r>
            <a:r>
              <a:rPr lang="en-US" altLang="zh-CN"/>
              <a:t>ICMP</a:t>
            </a:r>
          </a:p>
        </p:txBody>
      </p:sp>
      <p:sp>
        <p:nvSpPr>
          <p:cNvPr id="958467" name="Rectangle 3"/>
          <p:cNvSpPr>
            <a:spLocks noGrp="1" noChangeArrowheads="1"/>
          </p:cNvSpPr>
          <p:nvPr>
            <p:ph type="body" idx="1"/>
          </p:nvPr>
        </p:nvSpPr>
        <p:spPr/>
        <p:txBody>
          <a:bodyPr/>
          <a:lstStyle/>
          <a:p>
            <a:r>
              <a:rPr lang="zh-CN" altLang="en-US" dirty="0"/>
              <a:t>在</a:t>
            </a:r>
            <a:r>
              <a:rPr lang="en-US" altLang="zh-CN" dirty="0"/>
              <a:t>IPSec</a:t>
            </a:r>
            <a:r>
              <a:rPr lang="zh-CN" altLang="en-US" dirty="0"/>
              <a:t>中，发送的包，经过处理传送到</a:t>
            </a:r>
            <a:r>
              <a:rPr lang="en-US" altLang="zh-CN" dirty="0"/>
              <a:t>IP</a:t>
            </a:r>
            <a:r>
              <a:rPr lang="zh-CN" altLang="en-US" dirty="0"/>
              <a:t>层，进行进一步处理；接受的包，是</a:t>
            </a:r>
            <a:r>
              <a:rPr lang="en-US" altLang="zh-CN" dirty="0"/>
              <a:t>IP</a:t>
            </a:r>
            <a:r>
              <a:rPr lang="zh-CN" altLang="en-US" dirty="0"/>
              <a:t>层重新合成好的。</a:t>
            </a:r>
          </a:p>
          <a:p>
            <a:r>
              <a:rPr lang="zh-CN" altLang="en-US" dirty="0"/>
              <a:t>但是由于</a:t>
            </a:r>
            <a:r>
              <a:rPr lang="en-US" altLang="zh-CN" dirty="0"/>
              <a:t>IPSec</a:t>
            </a:r>
            <a:r>
              <a:rPr lang="zh-CN" altLang="en-US" dirty="0"/>
              <a:t>头的加入，必须参与</a:t>
            </a:r>
            <a:r>
              <a:rPr lang="en-US" altLang="zh-CN" dirty="0"/>
              <a:t>MTU</a:t>
            </a:r>
            <a:r>
              <a:rPr lang="zh-CN" altLang="en-US" dirty="0"/>
              <a:t>的查找，否则，</a:t>
            </a:r>
            <a:r>
              <a:rPr lang="en-US" altLang="zh-CN" dirty="0"/>
              <a:t>IPSec</a:t>
            </a:r>
            <a:r>
              <a:rPr lang="zh-CN" altLang="en-US" dirty="0"/>
              <a:t>的包可能会被分片。</a:t>
            </a:r>
          </a:p>
          <a:p>
            <a:r>
              <a:rPr lang="zh-CN" altLang="en-US" dirty="0" smtClean="0"/>
              <a:t>在隧道模式下</a:t>
            </a:r>
            <a:r>
              <a:rPr lang="zh-CN" altLang="en-US" dirty="0"/>
              <a:t>，</a:t>
            </a:r>
            <a:r>
              <a:rPr lang="en-US" altLang="zh-CN" dirty="0"/>
              <a:t>ICMP</a:t>
            </a:r>
            <a:r>
              <a:rPr lang="zh-CN" altLang="en-US" dirty="0"/>
              <a:t>会受影响。</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ChangeArrowheads="1"/>
          </p:cNvSpPr>
          <p:nvPr>
            <p:ph type="title"/>
          </p:nvPr>
        </p:nvSpPr>
        <p:spPr/>
        <p:txBody>
          <a:bodyPr/>
          <a:lstStyle/>
          <a:p>
            <a:r>
              <a:rPr lang="en-US" altLang="zh-CN" dirty="0"/>
              <a:t>IPSec</a:t>
            </a:r>
            <a:r>
              <a:rPr lang="zh-CN" altLang="en-US" dirty="0"/>
              <a:t>的模式</a:t>
            </a:r>
          </a:p>
        </p:txBody>
      </p:sp>
      <p:sp>
        <p:nvSpPr>
          <p:cNvPr id="942083" name="Rectangle 3"/>
          <p:cNvSpPr>
            <a:spLocks noGrp="1" noChangeArrowheads="1"/>
          </p:cNvSpPr>
          <p:nvPr>
            <p:ph type="body" idx="1"/>
          </p:nvPr>
        </p:nvSpPr>
        <p:spPr>
          <a:xfrm>
            <a:off x="611188" y="1197546"/>
            <a:ext cx="8209284" cy="2015430"/>
          </a:xfrm>
        </p:spPr>
        <p:txBody>
          <a:bodyPr/>
          <a:lstStyle/>
          <a:p>
            <a:r>
              <a:rPr lang="en-US" altLang="zh-CN" dirty="0"/>
              <a:t>IPSec</a:t>
            </a:r>
            <a:r>
              <a:rPr lang="zh-CN" altLang="en-US" dirty="0"/>
              <a:t>可以用来保护一个完整的</a:t>
            </a:r>
            <a:r>
              <a:rPr lang="en-US" altLang="zh-CN" dirty="0"/>
              <a:t>IP</a:t>
            </a:r>
            <a:r>
              <a:rPr lang="zh-CN" altLang="en-US" dirty="0"/>
              <a:t>载荷，也可以用来保护某个</a:t>
            </a:r>
            <a:r>
              <a:rPr lang="en-US" altLang="zh-CN" dirty="0"/>
              <a:t>IP</a:t>
            </a:r>
            <a:r>
              <a:rPr lang="zh-CN" altLang="en-US" dirty="0"/>
              <a:t>载荷的上层协议。是通过两种不同模式来完成的。</a:t>
            </a:r>
          </a:p>
          <a:p>
            <a:pPr lvl="1"/>
            <a:r>
              <a:rPr lang="zh-CN" altLang="en-US" dirty="0" smtClean="0"/>
              <a:t>传输模式（</a:t>
            </a:r>
            <a:r>
              <a:rPr lang="en-US" altLang="zh-CN" dirty="0" smtClean="0"/>
              <a:t>Transport Mode</a:t>
            </a:r>
            <a:r>
              <a:rPr lang="zh-CN" altLang="en-US" dirty="0" smtClean="0"/>
              <a:t>）：保护</a:t>
            </a:r>
            <a:r>
              <a:rPr lang="en-US" altLang="zh-CN" dirty="0" smtClean="0"/>
              <a:t>IP</a:t>
            </a:r>
            <a:r>
              <a:rPr lang="zh-CN" altLang="en-US" dirty="0" smtClean="0"/>
              <a:t>包的载荷，即上层协议</a:t>
            </a:r>
            <a:endParaRPr lang="zh-CN" altLang="en-US" dirty="0"/>
          </a:p>
          <a:p>
            <a:pPr lvl="1"/>
            <a:r>
              <a:rPr lang="zh-CN" altLang="en-US" dirty="0" smtClean="0"/>
              <a:t>隧道模式（</a:t>
            </a:r>
            <a:r>
              <a:rPr lang="en-US" altLang="zh-CN" dirty="0" smtClean="0"/>
              <a:t>Tunnel Mode</a:t>
            </a:r>
            <a:r>
              <a:rPr lang="zh-CN" altLang="en-US" dirty="0" smtClean="0"/>
              <a:t>）：</a:t>
            </a:r>
            <a:r>
              <a:rPr lang="zh-CN" altLang="en-US" dirty="0"/>
              <a:t>保护整个</a:t>
            </a:r>
            <a:r>
              <a:rPr lang="en-US" altLang="zh-CN" dirty="0"/>
              <a:t>IP</a:t>
            </a:r>
            <a:r>
              <a:rPr lang="zh-CN" altLang="en-US" dirty="0" smtClean="0"/>
              <a:t>数据报</a:t>
            </a:r>
            <a:endParaRPr lang="zh-CN" altLang="en-US" dirty="0"/>
          </a:p>
        </p:txBody>
      </p:sp>
      <p:sp>
        <p:nvSpPr>
          <p:cNvPr id="942084" name="Rectangle 4"/>
          <p:cNvSpPr>
            <a:spLocks noChangeArrowheads="1"/>
          </p:cNvSpPr>
          <p:nvPr/>
        </p:nvSpPr>
        <p:spPr bwMode="auto">
          <a:xfrm>
            <a:off x="2051050" y="3573463"/>
            <a:ext cx="1296988" cy="647700"/>
          </a:xfrm>
          <a:prstGeom prst="rect">
            <a:avLst/>
          </a:prstGeom>
          <a:solidFill>
            <a:schemeClr val="accent1"/>
          </a:solidFill>
          <a:ln w="9525">
            <a:solidFill>
              <a:schemeClr val="tx1"/>
            </a:solidFill>
            <a:miter lim="800000"/>
            <a:headEnd/>
            <a:tailEnd/>
          </a:ln>
          <a:effectLst/>
        </p:spPr>
        <p:txBody>
          <a:bodyPr wrap="none" anchor="ctr"/>
          <a:lstStyle/>
          <a:p>
            <a:pPr eaLnBrk="1" hangingPunct="1"/>
            <a:r>
              <a:rPr kumimoji="0" lang="en-US" altLang="zh-CN" sz="2000" b="1">
                <a:solidFill>
                  <a:srgbClr val="FFFF00"/>
                </a:solidFill>
                <a:latin typeface="Tahoma" pitchFamily="34" charset="0"/>
              </a:rPr>
              <a:t>IP</a:t>
            </a:r>
            <a:r>
              <a:rPr kumimoji="0" lang="zh-CN" altLang="en-US" sz="2000" b="1">
                <a:solidFill>
                  <a:srgbClr val="FFFF00"/>
                </a:solidFill>
                <a:latin typeface="Tahoma" pitchFamily="34" charset="0"/>
              </a:rPr>
              <a:t>头</a:t>
            </a:r>
          </a:p>
        </p:txBody>
      </p:sp>
      <p:sp>
        <p:nvSpPr>
          <p:cNvPr id="942085" name="Rectangle 5"/>
          <p:cNvSpPr>
            <a:spLocks noChangeArrowheads="1"/>
          </p:cNvSpPr>
          <p:nvPr/>
        </p:nvSpPr>
        <p:spPr bwMode="auto">
          <a:xfrm>
            <a:off x="3348038" y="3573463"/>
            <a:ext cx="1296987" cy="647700"/>
          </a:xfrm>
          <a:prstGeom prst="rect">
            <a:avLst/>
          </a:prstGeom>
          <a:solidFill>
            <a:schemeClr val="accent1"/>
          </a:solidFill>
          <a:ln w="9525">
            <a:solidFill>
              <a:schemeClr val="tx1"/>
            </a:solidFill>
            <a:miter lim="800000"/>
            <a:headEnd/>
            <a:tailEnd/>
          </a:ln>
          <a:effectLst/>
        </p:spPr>
        <p:txBody>
          <a:bodyPr wrap="none" anchor="ctr"/>
          <a:lstStyle/>
          <a:p>
            <a:pPr eaLnBrk="1" hangingPunct="1"/>
            <a:r>
              <a:rPr kumimoji="0" lang="en-US" altLang="zh-CN" sz="2000" b="1">
                <a:solidFill>
                  <a:srgbClr val="FFFF00"/>
                </a:solidFill>
                <a:latin typeface="Tahoma" pitchFamily="34" charset="0"/>
              </a:rPr>
              <a:t>TCP</a:t>
            </a:r>
            <a:r>
              <a:rPr kumimoji="0" lang="zh-CN" altLang="en-US" sz="2000" b="1">
                <a:solidFill>
                  <a:srgbClr val="FFFF00"/>
                </a:solidFill>
                <a:latin typeface="Tahoma" pitchFamily="34" charset="0"/>
              </a:rPr>
              <a:t>头</a:t>
            </a:r>
          </a:p>
        </p:txBody>
      </p:sp>
      <p:sp>
        <p:nvSpPr>
          <p:cNvPr id="942086" name="Rectangle 6"/>
          <p:cNvSpPr>
            <a:spLocks noChangeArrowheads="1"/>
          </p:cNvSpPr>
          <p:nvPr/>
        </p:nvSpPr>
        <p:spPr bwMode="auto">
          <a:xfrm>
            <a:off x="4643438" y="3573463"/>
            <a:ext cx="1296987" cy="647700"/>
          </a:xfrm>
          <a:prstGeom prst="rect">
            <a:avLst/>
          </a:prstGeom>
          <a:solidFill>
            <a:schemeClr val="accent1"/>
          </a:solidFill>
          <a:ln w="9525">
            <a:solidFill>
              <a:schemeClr val="tx1"/>
            </a:solidFill>
            <a:miter lim="800000"/>
            <a:headEnd/>
            <a:tailEnd/>
          </a:ln>
          <a:effectLst/>
        </p:spPr>
        <p:txBody>
          <a:bodyPr wrap="none" anchor="ctr"/>
          <a:lstStyle/>
          <a:p>
            <a:pPr eaLnBrk="1" hangingPunct="1"/>
            <a:r>
              <a:rPr kumimoji="0" lang="zh-CN" altLang="en-US" sz="2000" b="1" dirty="0">
                <a:solidFill>
                  <a:srgbClr val="FFFF00"/>
                </a:solidFill>
                <a:latin typeface="Tahoma" pitchFamily="34" charset="0"/>
              </a:rPr>
              <a:t>数据</a:t>
            </a:r>
          </a:p>
        </p:txBody>
      </p:sp>
      <p:sp>
        <p:nvSpPr>
          <p:cNvPr id="942087" name="Rectangle 7"/>
          <p:cNvSpPr>
            <a:spLocks noChangeArrowheads="1"/>
          </p:cNvSpPr>
          <p:nvPr/>
        </p:nvSpPr>
        <p:spPr bwMode="auto">
          <a:xfrm>
            <a:off x="2051050" y="4581525"/>
            <a:ext cx="1296988" cy="647700"/>
          </a:xfrm>
          <a:prstGeom prst="rect">
            <a:avLst/>
          </a:prstGeom>
          <a:solidFill>
            <a:schemeClr val="accent1"/>
          </a:solidFill>
          <a:ln w="9525">
            <a:solidFill>
              <a:schemeClr val="tx1"/>
            </a:solidFill>
            <a:miter lim="800000"/>
            <a:headEnd/>
            <a:tailEnd/>
          </a:ln>
          <a:effectLst/>
        </p:spPr>
        <p:txBody>
          <a:bodyPr wrap="none" anchor="ctr"/>
          <a:lstStyle/>
          <a:p>
            <a:pPr eaLnBrk="1" hangingPunct="1"/>
            <a:r>
              <a:rPr kumimoji="0" lang="en-US" altLang="zh-CN" sz="2000" b="1">
                <a:solidFill>
                  <a:srgbClr val="FFFF00"/>
                </a:solidFill>
                <a:latin typeface="Tahoma" pitchFamily="34" charset="0"/>
              </a:rPr>
              <a:t>IP</a:t>
            </a:r>
            <a:r>
              <a:rPr kumimoji="0" lang="zh-CN" altLang="en-US" sz="2000" b="1">
                <a:solidFill>
                  <a:srgbClr val="FFFF00"/>
                </a:solidFill>
                <a:latin typeface="Tahoma" pitchFamily="34" charset="0"/>
              </a:rPr>
              <a:t>头</a:t>
            </a:r>
          </a:p>
        </p:txBody>
      </p:sp>
      <p:sp>
        <p:nvSpPr>
          <p:cNvPr id="942088" name="Rectangle 8"/>
          <p:cNvSpPr>
            <a:spLocks noChangeArrowheads="1"/>
          </p:cNvSpPr>
          <p:nvPr/>
        </p:nvSpPr>
        <p:spPr bwMode="auto">
          <a:xfrm>
            <a:off x="3348038" y="4581525"/>
            <a:ext cx="1296987" cy="647700"/>
          </a:xfrm>
          <a:prstGeom prst="rect">
            <a:avLst/>
          </a:prstGeom>
          <a:solidFill>
            <a:srgbClr val="00B050"/>
          </a:solidFill>
          <a:ln w="9525">
            <a:solidFill>
              <a:schemeClr val="tx1"/>
            </a:solidFill>
            <a:miter lim="800000"/>
            <a:headEnd/>
            <a:tailEnd/>
          </a:ln>
          <a:effectLst/>
        </p:spPr>
        <p:txBody>
          <a:bodyPr wrap="none" anchor="ctr"/>
          <a:lstStyle/>
          <a:p>
            <a:pPr eaLnBrk="1" hangingPunct="1"/>
            <a:r>
              <a:rPr kumimoji="0" lang="en-US" altLang="zh-CN" sz="2000" b="1">
                <a:solidFill>
                  <a:srgbClr val="FFFF00"/>
                </a:solidFill>
                <a:latin typeface="Tahoma" pitchFamily="34" charset="0"/>
              </a:rPr>
              <a:t>IPSec</a:t>
            </a:r>
            <a:r>
              <a:rPr kumimoji="0" lang="zh-CN" altLang="en-US" sz="2000" b="1">
                <a:solidFill>
                  <a:srgbClr val="FFFF00"/>
                </a:solidFill>
                <a:latin typeface="Tahoma" pitchFamily="34" charset="0"/>
              </a:rPr>
              <a:t>头</a:t>
            </a:r>
          </a:p>
        </p:txBody>
      </p:sp>
      <p:sp>
        <p:nvSpPr>
          <p:cNvPr id="942089" name="Rectangle 9"/>
          <p:cNvSpPr>
            <a:spLocks noChangeArrowheads="1"/>
          </p:cNvSpPr>
          <p:nvPr/>
        </p:nvSpPr>
        <p:spPr bwMode="auto">
          <a:xfrm>
            <a:off x="4643438" y="4581525"/>
            <a:ext cx="1296987" cy="647700"/>
          </a:xfrm>
          <a:prstGeom prst="rect">
            <a:avLst/>
          </a:prstGeom>
          <a:solidFill>
            <a:schemeClr val="accent1"/>
          </a:solidFill>
          <a:ln w="9525">
            <a:solidFill>
              <a:schemeClr val="tx1"/>
            </a:solidFill>
            <a:miter lim="800000"/>
            <a:headEnd/>
            <a:tailEnd/>
          </a:ln>
          <a:effectLst/>
        </p:spPr>
        <p:txBody>
          <a:bodyPr wrap="none" anchor="ctr"/>
          <a:lstStyle/>
          <a:p>
            <a:pPr eaLnBrk="1" hangingPunct="1"/>
            <a:r>
              <a:rPr kumimoji="0" lang="en-US" altLang="zh-CN" sz="2000" b="1">
                <a:solidFill>
                  <a:srgbClr val="FFFF00"/>
                </a:solidFill>
                <a:latin typeface="Tahoma" pitchFamily="34" charset="0"/>
              </a:rPr>
              <a:t>TCP</a:t>
            </a:r>
            <a:r>
              <a:rPr kumimoji="0" lang="zh-CN" altLang="en-US" sz="2000" b="1">
                <a:solidFill>
                  <a:srgbClr val="FFFF00"/>
                </a:solidFill>
                <a:latin typeface="Tahoma" pitchFamily="34" charset="0"/>
              </a:rPr>
              <a:t>头</a:t>
            </a:r>
          </a:p>
        </p:txBody>
      </p:sp>
      <p:sp>
        <p:nvSpPr>
          <p:cNvPr id="942090" name="Rectangle 10"/>
          <p:cNvSpPr>
            <a:spLocks noChangeArrowheads="1"/>
          </p:cNvSpPr>
          <p:nvPr/>
        </p:nvSpPr>
        <p:spPr bwMode="auto">
          <a:xfrm>
            <a:off x="5940425" y="4581525"/>
            <a:ext cx="1296988" cy="647700"/>
          </a:xfrm>
          <a:prstGeom prst="rect">
            <a:avLst/>
          </a:prstGeom>
          <a:solidFill>
            <a:schemeClr val="accent1"/>
          </a:solidFill>
          <a:ln w="9525">
            <a:solidFill>
              <a:schemeClr val="tx1"/>
            </a:solidFill>
            <a:miter lim="800000"/>
            <a:headEnd/>
            <a:tailEnd/>
          </a:ln>
          <a:effectLst/>
        </p:spPr>
        <p:txBody>
          <a:bodyPr wrap="none" anchor="ctr"/>
          <a:lstStyle/>
          <a:p>
            <a:pPr eaLnBrk="1" hangingPunct="1"/>
            <a:r>
              <a:rPr kumimoji="0" lang="zh-CN" altLang="en-US" sz="2000" b="1">
                <a:solidFill>
                  <a:srgbClr val="FFFF00"/>
                </a:solidFill>
                <a:latin typeface="Tahoma" pitchFamily="34" charset="0"/>
              </a:rPr>
              <a:t>数据</a:t>
            </a:r>
          </a:p>
        </p:txBody>
      </p:sp>
      <p:sp>
        <p:nvSpPr>
          <p:cNvPr id="942091" name="Rectangle 11"/>
          <p:cNvSpPr>
            <a:spLocks noChangeArrowheads="1"/>
          </p:cNvSpPr>
          <p:nvPr/>
        </p:nvSpPr>
        <p:spPr bwMode="auto">
          <a:xfrm>
            <a:off x="2051050" y="5589588"/>
            <a:ext cx="1296988" cy="647700"/>
          </a:xfrm>
          <a:prstGeom prst="rect">
            <a:avLst/>
          </a:prstGeom>
          <a:solidFill>
            <a:schemeClr val="accent1"/>
          </a:solidFill>
          <a:ln w="9525">
            <a:solidFill>
              <a:schemeClr val="tx1"/>
            </a:solidFill>
            <a:miter lim="800000"/>
            <a:headEnd/>
            <a:tailEnd/>
          </a:ln>
          <a:effectLst/>
        </p:spPr>
        <p:txBody>
          <a:bodyPr wrap="none" anchor="ctr"/>
          <a:lstStyle/>
          <a:p>
            <a:pPr eaLnBrk="1" hangingPunct="1"/>
            <a:r>
              <a:rPr kumimoji="0" lang="en-US" altLang="zh-CN" sz="2000" b="1">
                <a:solidFill>
                  <a:srgbClr val="FFFF00"/>
                </a:solidFill>
                <a:latin typeface="Tahoma" pitchFamily="34" charset="0"/>
              </a:rPr>
              <a:t>IP</a:t>
            </a:r>
            <a:r>
              <a:rPr kumimoji="0" lang="zh-CN" altLang="en-US" sz="2000" b="1">
                <a:solidFill>
                  <a:srgbClr val="FFFF00"/>
                </a:solidFill>
                <a:latin typeface="Tahoma" pitchFamily="34" charset="0"/>
              </a:rPr>
              <a:t>头</a:t>
            </a:r>
          </a:p>
        </p:txBody>
      </p:sp>
      <p:sp>
        <p:nvSpPr>
          <p:cNvPr id="942092" name="Rectangle 12"/>
          <p:cNvSpPr>
            <a:spLocks noChangeArrowheads="1"/>
          </p:cNvSpPr>
          <p:nvPr/>
        </p:nvSpPr>
        <p:spPr bwMode="auto">
          <a:xfrm>
            <a:off x="3348038" y="5589588"/>
            <a:ext cx="1296987" cy="647700"/>
          </a:xfrm>
          <a:prstGeom prst="rect">
            <a:avLst/>
          </a:prstGeom>
          <a:solidFill>
            <a:srgbClr val="00B050"/>
          </a:solidFill>
          <a:ln w="9525">
            <a:solidFill>
              <a:schemeClr val="tx1"/>
            </a:solidFill>
            <a:miter lim="800000"/>
            <a:headEnd/>
            <a:tailEnd/>
          </a:ln>
          <a:effectLst/>
        </p:spPr>
        <p:txBody>
          <a:bodyPr wrap="none" anchor="ctr"/>
          <a:lstStyle/>
          <a:p>
            <a:pPr eaLnBrk="1" hangingPunct="1"/>
            <a:r>
              <a:rPr kumimoji="0" lang="en-US" altLang="zh-CN" sz="2000" b="1" dirty="0">
                <a:solidFill>
                  <a:srgbClr val="FFFF00"/>
                </a:solidFill>
                <a:latin typeface="Tahoma" pitchFamily="34" charset="0"/>
              </a:rPr>
              <a:t>IPSec</a:t>
            </a:r>
            <a:r>
              <a:rPr kumimoji="0" lang="zh-CN" altLang="en-US" sz="2000" b="1" dirty="0">
                <a:solidFill>
                  <a:srgbClr val="FFFF00"/>
                </a:solidFill>
                <a:latin typeface="Tahoma" pitchFamily="34" charset="0"/>
              </a:rPr>
              <a:t>头</a:t>
            </a:r>
          </a:p>
        </p:txBody>
      </p:sp>
      <p:sp>
        <p:nvSpPr>
          <p:cNvPr id="942093" name="Rectangle 13"/>
          <p:cNvSpPr>
            <a:spLocks noChangeArrowheads="1"/>
          </p:cNvSpPr>
          <p:nvPr/>
        </p:nvSpPr>
        <p:spPr bwMode="auto">
          <a:xfrm>
            <a:off x="4643438" y="5589588"/>
            <a:ext cx="1296987" cy="647700"/>
          </a:xfrm>
          <a:prstGeom prst="rect">
            <a:avLst/>
          </a:prstGeom>
          <a:solidFill>
            <a:schemeClr val="accent1"/>
          </a:solidFill>
          <a:ln w="9525">
            <a:solidFill>
              <a:schemeClr val="tx1"/>
            </a:solidFill>
            <a:miter lim="800000"/>
            <a:headEnd/>
            <a:tailEnd/>
          </a:ln>
          <a:effectLst/>
        </p:spPr>
        <p:txBody>
          <a:bodyPr wrap="none" anchor="ctr"/>
          <a:lstStyle/>
          <a:p>
            <a:pPr eaLnBrk="1" hangingPunct="1"/>
            <a:r>
              <a:rPr kumimoji="0" lang="en-US" altLang="zh-CN" sz="2000" b="1">
                <a:solidFill>
                  <a:srgbClr val="FFFF00"/>
                </a:solidFill>
                <a:latin typeface="Tahoma" pitchFamily="34" charset="0"/>
              </a:rPr>
              <a:t>IP</a:t>
            </a:r>
            <a:r>
              <a:rPr kumimoji="0" lang="zh-CN" altLang="en-US" sz="2000" b="1">
                <a:solidFill>
                  <a:srgbClr val="FFFF00"/>
                </a:solidFill>
                <a:latin typeface="Tahoma" pitchFamily="34" charset="0"/>
              </a:rPr>
              <a:t>头</a:t>
            </a:r>
          </a:p>
        </p:txBody>
      </p:sp>
      <p:sp>
        <p:nvSpPr>
          <p:cNvPr id="942094" name="Rectangle 14"/>
          <p:cNvSpPr>
            <a:spLocks noChangeArrowheads="1"/>
          </p:cNvSpPr>
          <p:nvPr/>
        </p:nvSpPr>
        <p:spPr bwMode="auto">
          <a:xfrm>
            <a:off x="5940425" y="5589588"/>
            <a:ext cx="1296988" cy="647700"/>
          </a:xfrm>
          <a:prstGeom prst="rect">
            <a:avLst/>
          </a:prstGeom>
          <a:solidFill>
            <a:schemeClr val="accent1"/>
          </a:solidFill>
          <a:ln w="9525">
            <a:solidFill>
              <a:schemeClr val="tx1"/>
            </a:solidFill>
            <a:miter lim="800000"/>
            <a:headEnd/>
            <a:tailEnd/>
          </a:ln>
          <a:effectLst/>
        </p:spPr>
        <p:txBody>
          <a:bodyPr wrap="none" anchor="ctr"/>
          <a:lstStyle/>
          <a:p>
            <a:pPr eaLnBrk="1" hangingPunct="1"/>
            <a:r>
              <a:rPr kumimoji="0" lang="en-US" altLang="zh-CN" sz="2000" b="1">
                <a:solidFill>
                  <a:srgbClr val="FFFF00"/>
                </a:solidFill>
                <a:latin typeface="Tahoma" pitchFamily="34" charset="0"/>
              </a:rPr>
              <a:t>TCP</a:t>
            </a:r>
            <a:r>
              <a:rPr kumimoji="0" lang="zh-CN" altLang="en-US" sz="2000" b="1">
                <a:solidFill>
                  <a:srgbClr val="FFFF00"/>
                </a:solidFill>
                <a:latin typeface="Tahoma" pitchFamily="34" charset="0"/>
              </a:rPr>
              <a:t>头</a:t>
            </a:r>
          </a:p>
        </p:txBody>
      </p:sp>
      <p:sp>
        <p:nvSpPr>
          <p:cNvPr id="942095" name="Rectangle 15"/>
          <p:cNvSpPr>
            <a:spLocks noChangeArrowheads="1"/>
          </p:cNvSpPr>
          <p:nvPr/>
        </p:nvSpPr>
        <p:spPr bwMode="auto">
          <a:xfrm>
            <a:off x="7235825" y="5589588"/>
            <a:ext cx="1296988" cy="647700"/>
          </a:xfrm>
          <a:prstGeom prst="rect">
            <a:avLst/>
          </a:prstGeom>
          <a:solidFill>
            <a:schemeClr val="accent1"/>
          </a:solidFill>
          <a:ln w="9525">
            <a:solidFill>
              <a:schemeClr val="tx1"/>
            </a:solidFill>
            <a:miter lim="800000"/>
            <a:headEnd/>
            <a:tailEnd/>
          </a:ln>
          <a:effectLst/>
        </p:spPr>
        <p:txBody>
          <a:bodyPr wrap="none" anchor="ctr"/>
          <a:lstStyle/>
          <a:p>
            <a:pPr eaLnBrk="1" hangingPunct="1"/>
            <a:r>
              <a:rPr kumimoji="0" lang="zh-CN" altLang="en-US" sz="2000" b="1">
                <a:solidFill>
                  <a:srgbClr val="FFFF00"/>
                </a:solidFill>
                <a:latin typeface="Tahoma" pitchFamily="34" charset="0"/>
              </a:rPr>
              <a:t>数据</a:t>
            </a:r>
          </a:p>
        </p:txBody>
      </p:sp>
      <p:sp>
        <p:nvSpPr>
          <p:cNvPr id="942096" name="Text Box 16"/>
          <p:cNvSpPr txBox="1">
            <a:spLocks noChangeArrowheads="1"/>
          </p:cNvSpPr>
          <p:nvPr/>
        </p:nvSpPr>
        <p:spPr bwMode="auto">
          <a:xfrm>
            <a:off x="539750" y="3690938"/>
            <a:ext cx="1508746" cy="400110"/>
          </a:xfrm>
          <a:prstGeom prst="rect">
            <a:avLst/>
          </a:prstGeom>
          <a:noFill/>
          <a:ln w="9525">
            <a:noFill/>
            <a:miter lim="800000"/>
            <a:headEnd/>
            <a:tailEnd/>
          </a:ln>
          <a:effectLst/>
        </p:spPr>
        <p:txBody>
          <a:bodyPr wrap="none">
            <a:spAutoFit/>
          </a:bodyPr>
          <a:lstStyle/>
          <a:p>
            <a:pPr algn="l" eaLnBrk="1" hangingPunct="1"/>
            <a:r>
              <a:rPr kumimoji="0" lang="zh-CN" altLang="en-US" sz="2000" b="1">
                <a:solidFill>
                  <a:schemeClr val="tx2"/>
                </a:solidFill>
                <a:latin typeface="Tahoma" pitchFamily="34" charset="0"/>
              </a:rPr>
              <a:t>原始的</a:t>
            </a:r>
            <a:r>
              <a:rPr kumimoji="0" lang="en-US" altLang="zh-CN" sz="2000" b="1">
                <a:solidFill>
                  <a:schemeClr val="tx2"/>
                </a:solidFill>
                <a:latin typeface="Tahoma" pitchFamily="34" charset="0"/>
              </a:rPr>
              <a:t>IP</a:t>
            </a:r>
            <a:r>
              <a:rPr kumimoji="0" lang="zh-CN" altLang="en-US" sz="2000" b="1">
                <a:solidFill>
                  <a:schemeClr val="tx2"/>
                </a:solidFill>
                <a:latin typeface="Tahoma" pitchFamily="34" charset="0"/>
              </a:rPr>
              <a:t>包</a:t>
            </a:r>
          </a:p>
        </p:txBody>
      </p:sp>
      <p:sp>
        <p:nvSpPr>
          <p:cNvPr id="942097" name="Text Box 17"/>
          <p:cNvSpPr txBox="1">
            <a:spLocks noChangeArrowheads="1"/>
          </p:cNvSpPr>
          <p:nvPr/>
        </p:nvSpPr>
        <p:spPr bwMode="auto">
          <a:xfrm>
            <a:off x="539750" y="4581525"/>
            <a:ext cx="1475084" cy="707886"/>
          </a:xfrm>
          <a:prstGeom prst="rect">
            <a:avLst/>
          </a:prstGeom>
          <a:noFill/>
          <a:ln w="9525">
            <a:noFill/>
            <a:miter lim="800000"/>
            <a:headEnd/>
            <a:tailEnd/>
          </a:ln>
          <a:effectLst/>
        </p:spPr>
        <p:txBody>
          <a:bodyPr wrap="none">
            <a:spAutoFit/>
          </a:bodyPr>
          <a:lstStyle/>
          <a:p>
            <a:pPr algn="l" eaLnBrk="1" hangingPunct="1"/>
            <a:r>
              <a:rPr lang="zh-CN" altLang="en-US" sz="2000" b="1" dirty="0">
                <a:solidFill>
                  <a:schemeClr val="tx2"/>
                </a:solidFill>
                <a:latin typeface="Tahoma" pitchFamily="34" charset="0"/>
              </a:rPr>
              <a:t>传输</a:t>
            </a:r>
            <a:r>
              <a:rPr kumimoji="0" lang="zh-CN" altLang="en-US" sz="2000" b="1" dirty="0" smtClean="0">
                <a:solidFill>
                  <a:schemeClr val="tx2"/>
                </a:solidFill>
                <a:latin typeface="Tahoma" pitchFamily="34" charset="0"/>
              </a:rPr>
              <a:t>模式</a:t>
            </a:r>
            <a:endParaRPr kumimoji="0" lang="zh-CN" altLang="en-US" sz="2000" b="1" dirty="0">
              <a:solidFill>
                <a:schemeClr val="tx2"/>
              </a:solidFill>
              <a:latin typeface="Tahoma" pitchFamily="34" charset="0"/>
            </a:endParaRPr>
          </a:p>
          <a:p>
            <a:pPr algn="l" eaLnBrk="1" hangingPunct="1"/>
            <a:r>
              <a:rPr kumimoji="0" lang="zh-CN" altLang="en-US" sz="2000" b="1" dirty="0">
                <a:solidFill>
                  <a:schemeClr val="tx2"/>
                </a:solidFill>
                <a:latin typeface="Tahoma" pitchFamily="34" charset="0"/>
              </a:rPr>
              <a:t>受保护的包</a:t>
            </a:r>
          </a:p>
        </p:txBody>
      </p:sp>
      <p:sp>
        <p:nvSpPr>
          <p:cNvPr id="942098" name="Text Box 18"/>
          <p:cNvSpPr txBox="1">
            <a:spLocks noChangeArrowheads="1"/>
          </p:cNvSpPr>
          <p:nvPr/>
        </p:nvSpPr>
        <p:spPr bwMode="auto">
          <a:xfrm>
            <a:off x="611188" y="5564188"/>
            <a:ext cx="1475084" cy="707886"/>
          </a:xfrm>
          <a:prstGeom prst="rect">
            <a:avLst/>
          </a:prstGeom>
          <a:noFill/>
          <a:ln w="9525">
            <a:noFill/>
            <a:miter lim="800000"/>
            <a:headEnd/>
            <a:tailEnd/>
          </a:ln>
          <a:effectLst/>
        </p:spPr>
        <p:txBody>
          <a:bodyPr wrap="none">
            <a:spAutoFit/>
          </a:bodyPr>
          <a:lstStyle/>
          <a:p>
            <a:pPr algn="l" eaLnBrk="1" hangingPunct="1"/>
            <a:r>
              <a:rPr lang="zh-CN" altLang="en-US" sz="2000" b="1" dirty="0">
                <a:solidFill>
                  <a:schemeClr val="tx2"/>
                </a:solidFill>
                <a:latin typeface="Tahoma" pitchFamily="34" charset="0"/>
              </a:rPr>
              <a:t>隧道</a:t>
            </a:r>
            <a:r>
              <a:rPr kumimoji="0" lang="zh-CN" altLang="en-US" sz="2000" b="1" dirty="0" smtClean="0">
                <a:solidFill>
                  <a:schemeClr val="tx2"/>
                </a:solidFill>
                <a:latin typeface="Tahoma" pitchFamily="34" charset="0"/>
              </a:rPr>
              <a:t>模式</a:t>
            </a:r>
            <a:endParaRPr kumimoji="0" lang="zh-CN" altLang="en-US" sz="2000" b="1" dirty="0">
              <a:solidFill>
                <a:schemeClr val="tx2"/>
              </a:solidFill>
              <a:latin typeface="Tahoma" pitchFamily="34" charset="0"/>
            </a:endParaRPr>
          </a:p>
          <a:p>
            <a:pPr algn="l" eaLnBrk="1" hangingPunct="1"/>
            <a:r>
              <a:rPr kumimoji="0" lang="zh-CN" altLang="en-US" sz="2000" b="1" dirty="0">
                <a:solidFill>
                  <a:schemeClr val="tx2"/>
                </a:solidFill>
                <a:latin typeface="Tahoma" pitchFamily="34" charset="0"/>
              </a:rPr>
              <a:t>受保护的包</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1" name="Rectangle 3"/>
          <p:cNvSpPr>
            <a:spLocks noGrp="1" noChangeArrowheads="1"/>
          </p:cNvSpPr>
          <p:nvPr>
            <p:ph type="body" idx="1"/>
          </p:nvPr>
        </p:nvSpPr>
        <p:spPr/>
        <p:txBody>
          <a:bodyPr/>
          <a:lstStyle/>
          <a:p>
            <a:r>
              <a:rPr lang="zh-CN" altLang="en-US" dirty="0" smtClean="0"/>
              <a:t>有</a:t>
            </a:r>
            <a:r>
              <a:rPr lang="en-US" altLang="zh-CN" dirty="0"/>
              <a:t>2</a:t>
            </a:r>
            <a:r>
              <a:rPr lang="zh-CN" altLang="en-US" dirty="0"/>
              <a:t>种协议：</a:t>
            </a:r>
          </a:p>
          <a:p>
            <a:pPr lvl="1"/>
            <a:r>
              <a:rPr lang="en-US" altLang="zh-CN" dirty="0"/>
              <a:t>AH</a:t>
            </a:r>
            <a:r>
              <a:rPr lang="zh-CN" altLang="en-US" dirty="0"/>
              <a:t>：可证明数据的起源地、保障数据的完整性以及防止相同数据包的不断重播</a:t>
            </a:r>
          </a:p>
          <a:p>
            <a:pPr lvl="1"/>
            <a:r>
              <a:rPr lang="en-US" altLang="zh-CN" dirty="0"/>
              <a:t>ESP</a:t>
            </a:r>
            <a:r>
              <a:rPr lang="zh-CN" altLang="en-US" dirty="0"/>
              <a:t>：除</a:t>
            </a:r>
            <a:r>
              <a:rPr lang="en-US" altLang="zh-CN" dirty="0"/>
              <a:t>AH</a:t>
            </a:r>
            <a:r>
              <a:rPr lang="zh-CN" altLang="en-US" dirty="0"/>
              <a:t>功能外，还可以保障数据的机密性。</a:t>
            </a:r>
          </a:p>
          <a:p>
            <a:r>
              <a:rPr lang="zh-CN" altLang="en-US" dirty="0" smtClean="0"/>
              <a:t>有</a:t>
            </a:r>
            <a:r>
              <a:rPr lang="en-US" altLang="zh-CN" dirty="0"/>
              <a:t>4</a:t>
            </a:r>
            <a:r>
              <a:rPr lang="zh-CN" altLang="en-US" dirty="0"/>
              <a:t>种可能的组合：</a:t>
            </a:r>
          </a:p>
          <a:p>
            <a:pPr lvl="1"/>
            <a:r>
              <a:rPr lang="zh-CN" altLang="en-US" dirty="0" smtClean="0"/>
              <a:t>传输模式</a:t>
            </a:r>
            <a:r>
              <a:rPr lang="zh-CN" altLang="en-US" dirty="0"/>
              <a:t>中的</a:t>
            </a:r>
            <a:r>
              <a:rPr lang="en-US" altLang="zh-CN" dirty="0"/>
              <a:t>AH</a:t>
            </a:r>
          </a:p>
          <a:p>
            <a:pPr lvl="1"/>
            <a:r>
              <a:rPr lang="zh-CN" altLang="en-US" dirty="0" smtClean="0"/>
              <a:t>隧道模式</a:t>
            </a:r>
            <a:r>
              <a:rPr lang="zh-CN" altLang="en-US" dirty="0"/>
              <a:t>中的</a:t>
            </a:r>
            <a:r>
              <a:rPr lang="en-US" altLang="zh-CN" dirty="0"/>
              <a:t>AH</a:t>
            </a:r>
            <a:r>
              <a:rPr lang="zh-CN" altLang="en-US" dirty="0"/>
              <a:t>（通常不用，因为</a:t>
            </a:r>
            <a:r>
              <a:rPr lang="zh-CN" altLang="en-US" dirty="0" smtClean="0"/>
              <a:t>与传输模式中</a:t>
            </a:r>
            <a:r>
              <a:rPr lang="zh-CN" altLang="en-US" dirty="0"/>
              <a:t>的</a:t>
            </a:r>
            <a:r>
              <a:rPr lang="en-US" altLang="zh-CN" dirty="0"/>
              <a:t>AH</a:t>
            </a:r>
            <a:r>
              <a:rPr lang="zh-CN" altLang="en-US" dirty="0"/>
              <a:t>保护的数据相同）</a:t>
            </a:r>
          </a:p>
          <a:p>
            <a:pPr lvl="1"/>
            <a:r>
              <a:rPr lang="zh-CN" altLang="en-US" dirty="0" smtClean="0"/>
              <a:t>传输模式中</a:t>
            </a:r>
            <a:r>
              <a:rPr lang="zh-CN" altLang="en-US" dirty="0"/>
              <a:t>的</a:t>
            </a:r>
            <a:r>
              <a:rPr lang="en-US" altLang="zh-CN" dirty="0"/>
              <a:t>ESP</a:t>
            </a:r>
          </a:p>
          <a:p>
            <a:pPr lvl="1"/>
            <a:r>
              <a:rPr lang="zh-CN" altLang="en-US" dirty="0" smtClean="0"/>
              <a:t>隧道模式</a:t>
            </a:r>
            <a:r>
              <a:rPr lang="zh-CN" altLang="en-US" dirty="0"/>
              <a:t>中的</a:t>
            </a:r>
            <a:r>
              <a:rPr lang="en-US" altLang="zh-CN" dirty="0"/>
              <a:t>ESP</a:t>
            </a:r>
          </a:p>
        </p:txBody>
      </p:sp>
      <p:sp>
        <p:nvSpPr>
          <p:cNvPr id="7" name="Rectangle 2"/>
          <p:cNvSpPr>
            <a:spLocks noGrp="1" noChangeArrowheads="1"/>
          </p:cNvSpPr>
          <p:nvPr>
            <p:ph type="title"/>
          </p:nvPr>
        </p:nvSpPr>
        <p:spPr/>
        <p:txBody>
          <a:bodyPr/>
          <a:lstStyle/>
          <a:p>
            <a:r>
              <a:rPr lang="en-US" altLang="zh-CN" dirty="0"/>
              <a:t>IPSec</a:t>
            </a:r>
            <a:r>
              <a:rPr lang="zh-CN" altLang="en-US" dirty="0"/>
              <a:t>的模式</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Grp="1" noChangeArrowheads="1"/>
          </p:cNvSpPr>
          <p:nvPr>
            <p:ph type="title"/>
          </p:nvPr>
        </p:nvSpPr>
        <p:spPr/>
        <p:txBody>
          <a:bodyPr/>
          <a:lstStyle/>
          <a:p>
            <a:r>
              <a:rPr lang="en-US" altLang="zh-CN" dirty="0" smtClean="0"/>
              <a:t>IPSec </a:t>
            </a:r>
            <a:r>
              <a:rPr lang="zh-CN" altLang="en-US" dirty="0" smtClean="0"/>
              <a:t>模式：传输模式</a:t>
            </a:r>
            <a:endParaRPr lang="zh-CN" altLang="en-US" dirty="0"/>
          </a:p>
        </p:txBody>
      </p:sp>
      <p:sp>
        <p:nvSpPr>
          <p:cNvPr id="943107" name="Rectangle 3"/>
          <p:cNvSpPr>
            <a:spLocks noGrp="1" noChangeArrowheads="1"/>
          </p:cNvSpPr>
          <p:nvPr>
            <p:ph type="body" idx="1"/>
          </p:nvPr>
        </p:nvSpPr>
        <p:spPr>
          <a:xfrm>
            <a:off x="684213" y="1154782"/>
            <a:ext cx="7924800" cy="4362450"/>
          </a:xfrm>
        </p:spPr>
        <p:txBody>
          <a:bodyPr/>
          <a:lstStyle/>
          <a:p>
            <a:r>
              <a:rPr lang="zh-CN" altLang="en-US" dirty="0" smtClean="0"/>
              <a:t>在传输模式中</a:t>
            </a:r>
            <a:r>
              <a:rPr lang="zh-CN" altLang="en-US" dirty="0"/>
              <a:t>，</a:t>
            </a:r>
            <a:r>
              <a:rPr lang="en-US" altLang="zh-CN" dirty="0"/>
              <a:t>AH</a:t>
            </a:r>
            <a:r>
              <a:rPr lang="zh-CN" altLang="en-US" dirty="0"/>
              <a:t>和</a:t>
            </a:r>
            <a:r>
              <a:rPr lang="en-US" altLang="zh-CN" dirty="0"/>
              <a:t>ESP</a:t>
            </a:r>
            <a:r>
              <a:rPr lang="zh-CN" altLang="en-US" dirty="0"/>
              <a:t>保护的</a:t>
            </a:r>
            <a:r>
              <a:rPr lang="zh-CN" altLang="en-US" dirty="0" smtClean="0"/>
              <a:t>是</a:t>
            </a:r>
            <a:r>
              <a:rPr lang="en-US" altLang="zh-CN" dirty="0" smtClean="0">
                <a:solidFill>
                  <a:srgbClr val="FF0000"/>
                </a:solidFill>
              </a:rPr>
              <a:t>IP</a:t>
            </a:r>
            <a:r>
              <a:rPr lang="zh-CN" altLang="en-US" dirty="0" smtClean="0">
                <a:solidFill>
                  <a:srgbClr val="FF0000"/>
                </a:solidFill>
              </a:rPr>
              <a:t>包的载荷</a:t>
            </a:r>
            <a:r>
              <a:rPr lang="zh-CN" altLang="en-US" dirty="0" smtClean="0"/>
              <a:t>。</a:t>
            </a:r>
            <a:endParaRPr lang="zh-CN" altLang="en-US" dirty="0"/>
          </a:p>
          <a:p>
            <a:r>
              <a:rPr lang="en-US" altLang="zh-CN" dirty="0"/>
              <a:t>IPSec</a:t>
            </a:r>
            <a:r>
              <a:rPr lang="zh-CN" altLang="en-US" dirty="0"/>
              <a:t>组件截获传输层数据，根据需要增加安全协议，然后，调用部分网络功能，增加网络头。</a:t>
            </a:r>
          </a:p>
          <a:p>
            <a:r>
              <a:rPr lang="zh-CN" altLang="en-US" dirty="0"/>
              <a:t>假设：</a:t>
            </a:r>
            <a:r>
              <a:rPr lang="en-US" altLang="zh-CN" dirty="0"/>
              <a:t>A</a:t>
            </a:r>
            <a:r>
              <a:rPr lang="zh-CN" altLang="en-US" dirty="0"/>
              <a:t>，</a:t>
            </a:r>
            <a:r>
              <a:rPr lang="en-US" altLang="zh-CN" dirty="0"/>
              <a:t>B</a:t>
            </a:r>
            <a:r>
              <a:rPr lang="zh-CN" altLang="en-US" dirty="0"/>
              <a:t>通信，所有数据包都需要加密，采用</a:t>
            </a:r>
            <a:r>
              <a:rPr lang="en-US" altLang="zh-CN" dirty="0"/>
              <a:t>ESP</a:t>
            </a:r>
            <a:r>
              <a:rPr lang="zh-CN" altLang="en-US" dirty="0"/>
              <a:t>；只对传输层数据进行验证，用</a:t>
            </a:r>
            <a:r>
              <a:rPr lang="en-US" altLang="zh-CN" dirty="0"/>
              <a:t>AH</a:t>
            </a:r>
            <a:r>
              <a:rPr lang="zh-CN" altLang="en-US" dirty="0"/>
              <a:t>。</a:t>
            </a:r>
          </a:p>
          <a:p>
            <a:r>
              <a:rPr lang="zh-CN" altLang="en-US" dirty="0" smtClean="0"/>
              <a:t>通常，传输模式用于两台主机上的通信安全保护。</a:t>
            </a:r>
            <a:endParaRPr lang="zh-CN" altLang="en-US" dirty="0"/>
          </a:p>
          <a:p>
            <a:r>
              <a:rPr lang="en-US" altLang="zh-CN" dirty="0" smtClean="0"/>
              <a:t>AH</a:t>
            </a:r>
            <a:r>
              <a:rPr lang="zh-CN" altLang="en-US" dirty="0"/>
              <a:t>和</a:t>
            </a:r>
            <a:r>
              <a:rPr lang="en-US" altLang="zh-CN" dirty="0"/>
              <a:t>ESP</a:t>
            </a:r>
            <a:r>
              <a:rPr lang="zh-CN" altLang="en-US" dirty="0"/>
              <a:t>的插入顺序应该是什么？</a:t>
            </a:r>
          </a:p>
        </p:txBody>
      </p:sp>
      <p:sp>
        <p:nvSpPr>
          <p:cNvPr id="943108" name="Rectangle 4"/>
          <p:cNvSpPr>
            <a:spLocks noChangeArrowheads="1"/>
          </p:cNvSpPr>
          <p:nvPr/>
        </p:nvSpPr>
        <p:spPr bwMode="ltGray">
          <a:xfrm>
            <a:off x="827088" y="5733628"/>
            <a:ext cx="6624637" cy="647700"/>
          </a:xfrm>
          <a:prstGeom prst="rect">
            <a:avLst/>
          </a:prstGeom>
          <a:solidFill>
            <a:schemeClr val="accent1"/>
          </a:solidFill>
          <a:ln w="9525" cap="rnd" algn="ctr">
            <a:solidFill>
              <a:srgbClr val="000000"/>
            </a:solidFill>
            <a:miter lim="800000"/>
            <a:headEnd/>
            <a:tailEnd/>
          </a:ln>
          <a:effectLst/>
        </p:spPr>
        <p:txBody>
          <a:bodyPr wrap="none" anchor="ctr"/>
          <a:lstStyle/>
          <a:p>
            <a:pPr algn="l"/>
            <a:r>
              <a:rPr lang="en-US" altLang="zh-CN" sz="2000" b="1" dirty="0" smtClean="0">
                <a:solidFill>
                  <a:srgbClr val="FFFF00"/>
                </a:solidFill>
              </a:rPr>
              <a:t>    IP             </a:t>
            </a:r>
            <a:r>
              <a:rPr lang="en-US" altLang="zh-CN" sz="2000" b="1" dirty="0">
                <a:solidFill>
                  <a:srgbClr val="FFFF00"/>
                </a:solidFill>
              </a:rPr>
              <a:t>AH      </a:t>
            </a:r>
            <a:r>
              <a:rPr lang="en-US" altLang="zh-CN" sz="2000" b="1" dirty="0" smtClean="0">
                <a:solidFill>
                  <a:srgbClr val="FFFF00"/>
                </a:solidFill>
              </a:rPr>
              <a:t>    ESP        TCP</a:t>
            </a:r>
            <a:r>
              <a:rPr lang="zh-CN" altLang="en-US" sz="2000" b="1" dirty="0">
                <a:solidFill>
                  <a:srgbClr val="FFFF00"/>
                </a:solidFill>
              </a:rPr>
              <a:t>头       数据</a:t>
            </a:r>
          </a:p>
        </p:txBody>
      </p:sp>
      <p:sp>
        <p:nvSpPr>
          <p:cNvPr id="943109" name="Line 5"/>
          <p:cNvSpPr>
            <a:spLocks noChangeShapeType="1"/>
          </p:cNvSpPr>
          <p:nvPr/>
        </p:nvSpPr>
        <p:spPr bwMode="ltGray">
          <a:xfrm>
            <a:off x="2051050" y="5733628"/>
            <a:ext cx="0" cy="647700"/>
          </a:xfrm>
          <a:prstGeom prst="line">
            <a:avLst/>
          </a:prstGeom>
          <a:noFill/>
          <a:ln w="9525" cap="rnd">
            <a:solidFill>
              <a:srgbClr val="000000"/>
            </a:solidFill>
            <a:round/>
            <a:headEnd/>
            <a:tailEnd/>
          </a:ln>
          <a:effectLst/>
        </p:spPr>
        <p:txBody>
          <a:bodyPr wrap="none"/>
          <a:lstStyle/>
          <a:p>
            <a:endParaRPr lang="zh-CN" altLang="en-US" sz="2000" b="1"/>
          </a:p>
        </p:txBody>
      </p:sp>
      <p:sp>
        <p:nvSpPr>
          <p:cNvPr id="943110" name="Line 6"/>
          <p:cNvSpPr>
            <a:spLocks noChangeShapeType="1"/>
          </p:cNvSpPr>
          <p:nvPr/>
        </p:nvSpPr>
        <p:spPr bwMode="ltGray">
          <a:xfrm>
            <a:off x="2916238" y="5733628"/>
            <a:ext cx="0" cy="647700"/>
          </a:xfrm>
          <a:prstGeom prst="line">
            <a:avLst/>
          </a:prstGeom>
          <a:noFill/>
          <a:ln w="9525" cap="rnd">
            <a:solidFill>
              <a:srgbClr val="000000"/>
            </a:solidFill>
            <a:round/>
            <a:headEnd/>
            <a:tailEnd/>
          </a:ln>
          <a:effectLst/>
        </p:spPr>
        <p:txBody>
          <a:bodyPr wrap="none"/>
          <a:lstStyle/>
          <a:p>
            <a:endParaRPr lang="zh-CN" altLang="en-US" sz="2000" b="1"/>
          </a:p>
        </p:txBody>
      </p:sp>
      <p:sp>
        <p:nvSpPr>
          <p:cNvPr id="943111" name="Line 7"/>
          <p:cNvSpPr>
            <a:spLocks noChangeShapeType="1"/>
          </p:cNvSpPr>
          <p:nvPr/>
        </p:nvSpPr>
        <p:spPr bwMode="ltGray">
          <a:xfrm>
            <a:off x="4067175" y="5733628"/>
            <a:ext cx="0" cy="647700"/>
          </a:xfrm>
          <a:prstGeom prst="line">
            <a:avLst/>
          </a:prstGeom>
          <a:noFill/>
          <a:ln w="9525" cap="rnd">
            <a:solidFill>
              <a:srgbClr val="000000"/>
            </a:solidFill>
            <a:round/>
            <a:headEnd/>
            <a:tailEnd/>
          </a:ln>
          <a:effectLst/>
        </p:spPr>
        <p:txBody>
          <a:bodyPr wrap="none"/>
          <a:lstStyle/>
          <a:p>
            <a:endParaRPr lang="zh-CN" altLang="en-US" sz="2000" b="1"/>
          </a:p>
        </p:txBody>
      </p:sp>
      <p:sp>
        <p:nvSpPr>
          <p:cNvPr id="943112" name="Line 8"/>
          <p:cNvSpPr>
            <a:spLocks noChangeShapeType="1"/>
          </p:cNvSpPr>
          <p:nvPr/>
        </p:nvSpPr>
        <p:spPr bwMode="ltGray">
          <a:xfrm>
            <a:off x="5292725" y="5733628"/>
            <a:ext cx="0" cy="647700"/>
          </a:xfrm>
          <a:prstGeom prst="line">
            <a:avLst/>
          </a:prstGeom>
          <a:noFill/>
          <a:ln w="9525" cap="rnd">
            <a:solidFill>
              <a:srgbClr val="000000"/>
            </a:solidFill>
            <a:round/>
            <a:headEnd/>
            <a:tailEnd/>
          </a:ln>
          <a:effectLst/>
        </p:spPr>
        <p:txBody>
          <a:bodyPr wrap="none"/>
          <a:lstStyle/>
          <a:p>
            <a:endParaRPr lang="zh-CN" altLang="en-US" sz="2000" b="1"/>
          </a:p>
        </p:txBody>
      </p:sp>
      <p:sp>
        <p:nvSpPr>
          <p:cNvPr id="9" name="圆角矩形标注 8"/>
          <p:cNvSpPr/>
          <p:nvPr/>
        </p:nvSpPr>
        <p:spPr bwMode="gray">
          <a:xfrm>
            <a:off x="6048076" y="4041254"/>
            <a:ext cx="1620267" cy="1584176"/>
          </a:xfrm>
          <a:prstGeom prst="wedgeRoundRectCallout">
            <a:avLst>
              <a:gd name="adj1" fmla="val -270554"/>
              <a:gd name="adj2" fmla="val 56086"/>
              <a:gd name="adj3"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p:spPr>
        <p:txBody>
          <a:bodyPr wrap="none" rtlCol="0" anchor="ctr"/>
          <a:lstStyle/>
          <a:p>
            <a:pPr algn="dist">
              <a:spcBef>
                <a:spcPct val="20000"/>
              </a:spcBef>
            </a:pPr>
            <a:r>
              <a:rPr lang="zh-CN" altLang="en-US" b="1" dirty="0">
                <a:solidFill>
                  <a:srgbClr val="FF0000"/>
                </a:solidFill>
              </a:rPr>
              <a:t>先</a:t>
            </a:r>
            <a:r>
              <a:rPr lang="en-US" altLang="zh-CN" b="1" dirty="0" smtClean="0">
                <a:solidFill>
                  <a:srgbClr val="FF0000"/>
                </a:solidFill>
              </a:rPr>
              <a:t>ESP</a:t>
            </a:r>
            <a:r>
              <a:rPr lang="zh-CN" altLang="en-US" b="1" dirty="0" smtClean="0">
                <a:solidFill>
                  <a:srgbClr val="FF0000"/>
                </a:solidFill>
              </a:rPr>
              <a:t>再</a:t>
            </a:r>
            <a:r>
              <a:rPr lang="en-US" altLang="zh-CN" b="1" dirty="0">
                <a:solidFill>
                  <a:srgbClr val="FF0000"/>
                </a:solidFill>
              </a:rPr>
              <a:t>AH</a:t>
            </a:r>
            <a:r>
              <a:rPr lang="zh-CN" altLang="en-US" b="1" dirty="0" smtClean="0">
                <a:solidFill>
                  <a:srgbClr val="FF0000"/>
                </a:solidFill>
              </a:rPr>
              <a:t>。</a:t>
            </a:r>
            <a:endParaRPr lang="en-US" altLang="zh-CN" b="1" dirty="0" smtClean="0">
              <a:solidFill>
                <a:srgbClr val="FF0000"/>
              </a:solidFill>
            </a:endParaRPr>
          </a:p>
          <a:p>
            <a:pPr algn="dist">
              <a:spcBef>
                <a:spcPct val="20000"/>
              </a:spcBef>
            </a:pPr>
            <a:r>
              <a:rPr lang="en-US" altLang="zh-CN" b="1" dirty="0" smtClean="0">
                <a:solidFill>
                  <a:srgbClr val="FF0000"/>
                </a:solidFill>
              </a:rPr>
              <a:t>AH</a:t>
            </a:r>
            <a:r>
              <a:rPr lang="zh-CN" altLang="en-US" b="1" dirty="0" smtClean="0">
                <a:solidFill>
                  <a:srgbClr val="FF0000"/>
                </a:solidFill>
              </a:rPr>
              <a:t>就可以</a:t>
            </a:r>
            <a:endParaRPr lang="en-US" altLang="zh-CN" b="1" dirty="0" smtClean="0">
              <a:solidFill>
                <a:srgbClr val="FF0000"/>
              </a:solidFill>
            </a:endParaRPr>
          </a:p>
          <a:p>
            <a:pPr algn="dist">
              <a:spcBef>
                <a:spcPct val="20000"/>
              </a:spcBef>
            </a:pPr>
            <a:r>
              <a:rPr lang="zh-CN" altLang="en-US" b="1" dirty="0" smtClean="0">
                <a:solidFill>
                  <a:srgbClr val="FF0000"/>
                </a:solidFill>
              </a:rPr>
              <a:t>作用</a:t>
            </a:r>
            <a:r>
              <a:rPr lang="zh-CN" altLang="en-US" b="1" dirty="0">
                <a:solidFill>
                  <a:srgbClr val="FF0000"/>
                </a:solidFill>
              </a:rPr>
              <a:t>于</a:t>
            </a:r>
            <a:r>
              <a:rPr lang="zh-CN" altLang="en-US" b="1" dirty="0" smtClean="0">
                <a:solidFill>
                  <a:srgbClr val="FF0000"/>
                </a:solidFill>
              </a:rPr>
              <a:t>所有</a:t>
            </a:r>
            <a:endParaRPr lang="en-US" altLang="zh-CN" b="1" dirty="0" smtClean="0">
              <a:solidFill>
                <a:srgbClr val="FF0000"/>
              </a:solidFill>
            </a:endParaRPr>
          </a:p>
          <a:p>
            <a:pPr algn="dist">
              <a:spcBef>
                <a:spcPct val="20000"/>
              </a:spcBef>
            </a:pPr>
            <a:r>
              <a:rPr lang="zh-CN" altLang="en-US" b="1" dirty="0" smtClean="0">
                <a:solidFill>
                  <a:srgbClr val="FF0000"/>
                </a:solidFill>
              </a:rPr>
              <a:t>数据。</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p:txBody>
          <a:bodyPr/>
          <a:lstStyle/>
          <a:p>
            <a:r>
              <a:rPr lang="en-US" altLang="zh-CN"/>
              <a:t>IPSec</a:t>
            </a:r>
          </a:p>
        </p:txBody>
      </p:sp>
      <p:sp>
        <p:nvSpPr>
          <p:cNvPr id="924675" name="Rectangle 3"/>
          <p:cNvSpPr>
            <a:spLocks noGrp="1" noChangeArrowheads="1"/>
          </p:cNvSpPr>
          <p:nvPr>
            <p:ph type="body" idx="1"/>
          </p:nvPr>
        </p:nvSpPr>
        <p:spPr/>
        <p:txBody>
          <a:bodyPr/>
          <a:lstStyle/>
          <a:p>
            <a:r>
              <a:rPr lang="en-US" altLang="zh-CN" dirty="0"/>
              <a:t>IPSec</a:t>
            </a:r>
            <a:r>
              <a:rPr lang="zh-CN" altLang="en-US" dirty="0"/>
              <a:t>为</a:t>
            </a:r>
            <a:r>
              <a:rPr lang="en-US" altLang="zh-CN" dirty="0"/>
              <a:t>IP</a:t>
            </a:r>
            <a:r>
              <a:rPr lang="zh-CN" altLang="en-US" dirty="0"/>
              <a:t>及上层（</a:t>
            </a:r>
            <a:r>
              <a:rPr lang="en-US" altLang="zh-CN" dirty="0"/>
              <a:t>UDP</a:t>
            </a:r>
            <a:r>
              <a:rPr lang="zh-CN" altLang="en-US" dirty="0"/>
              <a:t>和</a:t>
            </a:r>
            <a:r>
              <a:rPr lang="en-US" altLang="zh-CN" dirty="0"/>
              <a:t>TCP</a:t>
            </a:r>
            <a:r>
              <a:rPr lang="zh-CN" altLang="en-US" dirty="0"/>
              <a:t>）提供的保护形式：</a:t>
            </a:r>
          </a:p>
          <a:p>
            <a:pPr lvl="1"/>
            <a:endParaRPr lang="en-US" altLang="zh-CN" dirty="0" smtClean="0"/>
          </a:p>
          <a:p>
            <a:pPr lvl="1"/>
            <a:r>
              <a:rPr lang="zh-CN" altLang="en-US" dirty="0" smtClean="0"/>
              <a:t>数据</a:t>
            </a:r>
            <a:r>
              <a:rPr lang="zh-CN" altLang="en-US" dirty="0"/>
              <a:t>起源地</a:t>
            </a:r>
            <a:r>
              <a:rPr lang="zh-CN" altLang="en-US" dirty="0" smtClean="0"/>
              <a:t>验证：</a:t>
            </a:r>
            <a:r>
              <a:rPr lang="zh-CN" altLang="en-US" kern="1200" dirty="0" smtClean="0">
                <a:solidFill>
                  <a:schemeClr val="tx1"/>
                </a:solidFill>
                <a:latin typeface="+mn-lt"/>
                <a:ea typeface="+mn-ea"/>
              </a:rPr>
              <a:t>即确保数据是希望发送者发送的</a:t>
            </a:r>
            <a:endParaRPr lang="zh-CN" altLang="en-US" dirty="0"/>
          </a:p>
          <a:p>
            <a:pPr lvl="1"/>
            <a:r>
              <a:rPr lang="zh-CN" altLang="en-US" dirty="0"/>
              <a:t>数据</a:t>
            </a:r>
            <a:r>
              <a:rPr lang="zh-CN" altLang="en-US" dirty="0" smtClean="0"/>
              <a:t>完整性</a:t>
            </a:r>
            <a:r>
              <a:rPr lang="zh-CN" altLang="en-US" dirty="0" smtClean="0"/>
              <a:t>验证：</a:t>
            </a:r>
            <a:r>
              <a:rPr lang="zh-CN" altLang="en-US" kern="1200" dirty="0" smtClean="0">
                <a:solidFill>
                  <a:schemeClr val="tx1"/>
                </a:solidFill>
                <a:latin typeface="+mn-lt"/>
                <a:ea typeface="+mn-ea"/>
              </a:rPr>
              <a:t>以确保数据没有被篡改。</a:t>
            </a:r>
            <a:endParaRPr lang="zh-CN" altLang="en-US" dirty="0"/>
          </a:p>
          <a:p>
            <a:pPr lvl="1"/>
            <a:r>
              <a:rPr lang="zh-CN" altLang="en-US" dirty="0"/>
              <a:t>数据内容的</a:t>
            </a:r>
            <a:r>
              <a:rPr lang="zh-CN" altLang="en-US" dirty="0" smtClean="0"/>
              <a:t>机密性：</a:t>
            </a:r>
            <a:r>
              <a:rPr lang="en-US" altLang="zh-CN" kern="1200" dirty="0" smtClean="0">
                <a:solidFill>
                  <a:schemeClr val="tx1"/>
                </a:solidFill>
                <a:latin typeface="+mn-lt"/>
                <a:ea typeface="+mn-ea"/>
              </a:rPr>
              <a:t> IPSEC</a:t>
            </a:r>
            <a:r>
              <a:rPr lang="zh-CN" altLang="en-US" kern="1200" dirty="0" smtClean="0">
                <a:solidFill>
                  <a:schemeClr val="tx1"/>
                </a:solidFill>
                <a:latin typeface="+mn-lt"/>
                <a:ea typeface="+mn-ea"/>
              </a:rPr>
              <a:t>在传输时加密数据，保证不被窃听数据，即使被拦截也不可读。</a:t>
            </a:r>
            <a:endParaRPr lang="zh-CN" altLang="en-US" dirty="0"/>
          </a:p>
          <a:p>
            <a:pPr lvl="1"/>
            <a:r>
              <a:rPr lang="zh-CN" altLang="en-US" dirty="0"/>
              <a:t>抗重播</a:t>
            </a:r>
            <a:r>
              <a:rPr lang="zh-CN" altLang="en-US" dirty="0" smtClean="0"/>
              <a:t>保护：</a:t>
            </a:r>
            <a:r>
              <a:rPr lang="zh-CN" altLang="en-US" kern="1200" dirty="0" smtClean="0">
                <a:solidFill>
                  <a:schemeClr val="tx1"/>
                </a:solidFill>
                <a:latin typeface="+mn-lt"/>
                <a:ea typeface="+mn-ea"/>
              </a:rPr>
              <a:t>确保每一个数据包是唯一的非复制的。</a:t>
            </a:r>
            <a:endParaRPr lang="zh-CN" altLang="en-US" dirty="0" smtClean="0"/>
          </a:p>
          <a:p>
            <a:pPr>
              <a:buFontTx/>
              <a:buNone/>
            </a:pPr>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Grp="1" noChangeArrowheads="1"/>
          </p:cNvSpPr>
          <p:nvPr>
            <p:ph type="title"/>
          </p:nvPr>
        </p:nvSpPr>
        <p:spPr/>
        <p:txBody>
          <a:bodyPr/>
          <a:lstStyle/>
          <a:p>
            <a:r>
              <a:rPr lang="en-US" altLang="zh-CN" dirty="0" smtClean="0"/>
              <a:t>IPSec </a:t>
            </a:r>
            <a:r>
              <a:rPr lang="zh-CN" altLang="en-US" dirty="0" smtClean="0"/>
              <a:t>模式：传输模式</a:t>
            </a:r>
            <a:endParaRPr lang="zh-CN" altLang="en-US" dirty="0"/>
          </a:p>
        </p:txBody>
      </p:sp>
      <p:sp>
        <p:nvSpPr>
          <p:cNvPr id="943107" name="Rectangle 3"/>
          <p:cNvSpPr>
            <a:spLocks noGrp="1" noChangeArrowheads="1"/>
          </p:cNvSpPr>
          <p:nvPr>
            <p:ph type="body" idx="1"/>
          </p:nvPr>
        </p:nvSpPr>
        <p:spPr>
          <a:xfrm>
            <a:off x="684213" y="1154782"/>
            <a:ext cx="7924800" cy="4362450"/>
          </a:xfrm>
        </p:spPr>
        <p:txBody>
          <a:bodyPr/>
          <a:lstStyle/>
          <a:p>
            <a:endParaRPr lang="zh-CN" altLang="en-US" dirty="0"/>
          </a:p>
        </p:txBody>
      </p:sp>
      <p:pic>
        <p:nvPicPr>
          <p:cNvPr id="476162" name="Picture 2" descr="http://d.hiphotos.baidu.com/baike/c0%3Dbaike80%2C5%2C5%2C80%2C26/sign=a082bf2e63d9f2d3341c2cbdc885e176/9c16fdfaaf51f3de6ff939ab95eef01f3b2979b2.jpg"/>
          <p:cNvPicPr>
            <a:picLocks noChangeAspect="1" noChangeArrowheads="1"/>
          </p:cNvPicPr>
          <p:nvPr/>
        </p:nvPicPr>
        <p:blipFill>
          <a:blip r:embed="rId3" cstate="print"/>
          <a:srcRect/>
          <a:stretch>
            <a:fillRect/>
          </a:stretch>
        </p:blipFill>
        <p:spPr bwMode="auto">
          <a:xfrm>
            <a:off x="467544" y="980728"/>
            <a:ext cx="8017127" cy="5877272"/>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p:txBody>
          <a:bodyPr/>
          <a:lstStyle/>
          <a:p>
            <a:r>
              <a:rPr lang="en-US" altLang="zh-CN" dirty="0" smtClean="0"/>
              <a:t>IPSec</a:t>
            </a:r>
            <a:r>
              <a:rPr lang="zh-CN" altLang="en-US" dirty="0" smtClean="0"/>
              <a:t>模式：隧道模式</a:t>
            </a:r>
            <a:endParaRPr lang="zh-CN" altLang="en-US" dirty="0"/>
          </a:p>
        </p:txBody>
      </p:sp>
      <p:sp>
        <p:nvSpPr>
          <p:cNvPr id="945155" name="Rectangle 3"/>
          <p:cNvSpPr>
            <a:spLocks noGrp="1" noChangeArrowheads="1"/>
          </p:cNvSpPr>
          <p:nvPr>
            <p:ph type="body" idx="1"/>
          </p:nvPr>
        </p:nvSpPr>
        <p:spPr/>
        <p:txBody>
          <a:bodyPr/>
          <a:lstStyle/>
          <a:p>
            <a:r>
              <a:rPr lang="zh-CN" altLang="en-US" dirty="0"/>
              <a:t>什么时候</a:t>
            </a:r>
            <a:r>
              <a:rPr lang="zh-CN" altLang="en-US" dirty="0" smtClean="0"/>
              <a:t>使用隧道模式的</a:t>
            </a:r>
            <a:r>
              <a:rPr lang="en-US" altLang="zh-CN" dirty="0"/>
              <a:t>IPSec</a:t>
            </a:r>
            <a:r>
              <a:rPr lang="zh-CN" altLang="en-US" dirty="0"/>
              <a:t>？</a:t>
            </a:r>
          </a:p>
          <a:p>
            <a:pPr lvl="1"/>
            <a:r>
              <a:rPr lang="en-US" altLang="zh-CN" dirty="0" smtClean="0"/>
              <a:t>IPSec</a:t>
            </a:r>
            <a:r>
              <a:rPr lang="zh-CN" altLang="en-US" dirty="0" smtClean="0"/>
              <a:t>隧道模式：保护的内容是整个原始</a:t>
            </a:r>
            <a:r>
              <a:rPr lang="en-US" altLang="zh-CN" dirty="0" smtClean="0"/>
              <a:t>IP</a:t>
            </a:r>
            <a:r>
              <a:rPr lang="zh-CN" altLang="en-US" dirty="0" smtClean="0"/>
              <a:t>包</a:t>
            </a:r>
            <a:r>
              <a:rPr lang="en-US" altLang="zh-CN" dirty="0" smtClean="0"/>
              <a:t>.</a:t>
            </a:r>
          </a:p>
          <a:p>
            <a:pPr lvl="1"/>
            <a:r>
              <a:rPr lang="zh-CN" altLang="en-US" dirty="0"/>
              <a:t>数据包需要保密传送到与实际目的地不同的另外一个目的地的时候；</a:t>
            </a:r>
          </a:p>
          <a:p>
            <a:pPr lvl="1"/>
            <a:r>
              <a:rPr lang="zh-CN" altLang="en-US" dirty="0"/>
              <a:t>路由器为自己转发的数据包提供安全服务的时候。</a:t>
            </a:r>
            <a:endParaRPr lang="en-US" altLang="zh-CN" dirty="0"/>
          </a:p>
          <a:p>
            <a:pPr lvl="1"/>
            <a:r>
              <a:rPr lang="zh-CN" altLang="en-US" dirty="0" smtClean="0"/>
              <a:t>只要</a:t>
            </a:r>
            <a:r>
              <a:rPr lang="en-US" altLang="zh-CN" dirty="0" smtClean="0"/>
              <a:t>IPSec</a:t>
            </a:r>
            <a:r>
              <a:rPr lang="zh-CN" altLang="en-US" dirty="0" smtClean="0"/>
              <a:t>双方有一方是安全网关或者路由器，就必须使用隧道模式；</a:t>
            </a:r>
            <a:endParaRPr lang="en-US" altLang="zh-CN" dirty="0"/>
          </a:p>
          <a:p>
            <a:pPr lvl="1"/>
            <a:r>
              <a:rPr lang="zh-CN" altLang="en-US" dirty="0" smtClean="0">
                <a:solidFill>
                  <a:srgbClr val="FF0000"/>
                </a:solidFill>
              </a:rPr>
              <a:t>隧道</a:t>
            </a:r>
            <a:r>
              <a:rPr lang="zh-CN" altLang="en-US" dirty="0" smtClean="0">
                <a:solidFill>
                  <a:srgbClr val="FF0000"/>
                </a:solidFill>
              </a:rPr>
              <a:t>模式可以对外隐藏内部数据和网络</a:t>
            </a:r>
            <a:r>
              <a:rPr lang="zh-CN" altLang="en-US" dirty="0" smtClean="0">
                <a:solidFill>
                  <a:srgbClr val="FF0000"/>
                </a:solidFill>
              </a:rPr>
              <a:t>细节，</a:t>
            </a:r>
            <a:r>
              <a:rPr lang="zh-CN" altLang="en-US" dirty="0" smtClean="0">
                <a:solidFill>
                  <a:schemeClr val="tx1"/>
                </a:solidFill>
              </a:rPr>
              <a:t>网关</a:t>
            </a:r>
            <a:r>
              <a:rPr lang="zh-CN" altLang="en-US" dirty="0" smtClean="0"/>
              <a:t>将整个</a:t>
            </a:r>
            <a:r>
              <a:rPr lang="en-US" altLang="zh-CN" dirty="0" smtClean="0"/>
              <a:t>IP</a:t>
            </a:r>
            <a:r>
              <a:rPr lang="zh-CN" altLang="en-US" dirty="0"/>
              <a:t>包作为要保护的内容，前面添加</a:t>
            </a:r>
            <a:r>
              <a:rPr lang="en-US" altLang="zh-CN" dirty="0"/>
              <a:t>AH</a:t>
            </a:r>
            <a:r>
              <a:rPr lang="zh-CN" altLang="en-US" dirty="0"/>
              <a:t>或者</a:t>
            </a:r>
            <a:r>
              <a:rPr lang="en-US" altLang="zh-CN" dirty="0"/>
              <a:t>ESP</a:t>
            </a:r>
            <a:r>
              <a:rPr lang="zh-CN" altLang="en-US" dirty="0"/>
              <a:t>头部，然后再添加新的</a:t>
            </a:r>
            <a:r>
              <a:rPr lang="en-US" altLang="zh-CN" dirty="0"/>
              <a:t>IP</a:t>
            </a:r>
            <a:r>
              <a:rPr lang="zh-CN" altLang="en-US" dirty="0"/>
              <a:t>头部，组成新的</a:t>
            </a:r>
            <a:r>
              <a:rPr lang="en-US" altLang="zh-CN" dirty="0"/>
              <a:t>IP</a:t>
            </a:r>
            <a:r>
              <a:rPr lang="zh-CN" altLang="en-US" dirty="0"/>
              <a:t>包后再转发出去。</a:t>
            </a:r>
            <a:endParaRPr lang="zh-CN" altLang="en-US" dirty="0">
              <a:solidFill>
                <a:srgbClr val="FF0000"/>
              </a:solidFill>
            </a:endParaRPr>
          </a:p>
          <a:p>
            <a:endParaRPr lang="en-US" altLang="zh-CN" dirty="0"/>
          </a:p>
        </p:txBody>
      </p:sp>
      <p:sp>
        <p:nvSpPr>
          <p:cNvPr id="945156" name="Rectangle 4"/>
          <p:cNvSpPr>
            <a:spLocks noChangeArrowheads="1"/>
          </p:cNvSpPr>
          <p:nvPr/>
        </p:nvSpPr>
        <p:spPr bwMode="auto">
          <a:xfrm>
            <a:off x="1547664" y="5589612"/>
            <a:ext cx="1296988" cy="6477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kumimoji="0" lang="en-US" altLang="zh-CN" sz="2000">
                <a:solidFill>
                  <a:srgbClr val="FFFF00"/>
                </a:solidFill>
                <a:latin typeface="Tahoma" pitchFamily="34" charset="0"/>
              </a:rPr>
              <a:t>IP</a:t>
            </a:r>
            <a:r>
              <a:rPr kumimoji="0" lang="zh-CN" altLang="en-US" sz="2000">
                <a:solidFill>
                  <a:srgbClr val="FFFF00"/>
                </a:solidFill>
                <a:latin typeface="Tahoma" pitchFamily="34" charset="0"/>
              </a:rPr>
              <a:t>头</a:t>
            </a:r>
          </a:p>
        </p:txBody>
      </p:sp>
      <p:sp>
        <p:nvSpPr>
          <p:cNvPr id="945157" name="Rectangle 5"/>
          <p:cNvSpPr>
            <a:spLocks noChangeArrowheads="1"/>
          </p:cNvSpPr>
          <p:nvPr/>
        </p:nvSpPr>
        <p:spPr bwMode="auto">
          <a:xfrm>
            <a:off x="2844652" y="5589612"/>
            <a:ext cx="1296987" cy="6477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kumimoji="0" lang="en-US" altLang="zh-CN" sz="2000">
                <a:solidFill>
                  <a:srgbClr val="FFFF00"/>
                </a:solidFill>
                <a:latin typeface="Tahoma" pitchFamily="34" charset="0"/>
              </a:rPr>
              <a:t>IPSec</a:t>
            </a:r>
            <a:r>
              <a:rPr kumimoji="0" lang="zh-CN" altLang="en-US" sz="2000">
                <a:solidFill>
                  <a:srgbClr val="FFFF00"/>
                </a:solidFill>
                <a:latin typeface="Tahoma" pitchFamily="34" charset="0"/>
              </a:rPr>
              <a:t>头</a:t>
            </a:r>
          </a:p>
        </p:txBody>
      </p:sp>
      <p:sp>
        <p:nvSpPr>
          <p:cNvPr id="945158" name="Rectangle 6"/>
          <p:cNvSpPr>
            <a:spLocks noChangeArrowheads="1"/>
          </p:cNvSpPr>
          <p:nvPr/>
        </p:nvSpPr>
        <p:spPr bwMode="auto">
          <a:xfrm>
            <a:off x="4140052" y="5589612"/>
            <a:ext cx="1296987" cy="6477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kumimoji="0" lang="en-US" altLang="zh-CN" sz="2000">
                <a:solidFill>
                  <a:srgbClr val="FFFF00"/>
                </a:solidFill>
                <a:latin typeface="Tahoma" pitchFamily="34" charset="0"/>
              </a:rPr>
              <a:t>IP</a:t>
            </a:r>
            <a:r>
              <a:rPr kumimoji="0" lang="zh-CN" altLang="en-US" sz="2000">
                <a:solidFill>
                  <a:srgbClr val="FFFF00"/>
                </a:solidFill>
                <a:latin typeface="Tahoma" pitchFamily="34" charset="0"/>
              </a:rPr>
              <a:t>头</a:t>
            </a:r>
          </a:p>
        </p:txBody>
      </p:sp>
      <p:sp>
        <p:nvSpPr>
          <p:cNvPr id="945159" name="Rectangle 7"/>
          <p:cNvSpPr>
            <a:spLocks noChangeArrowheads="1"/>
          </p:cNvSpPr>
          <p:nvPr/>
        </p:nvSpPr>
        <p:spPr bwMode="auto">
          <a:xfrm>
            <a:off x="5437039" y="5589612"/>
            <a:ext cx="1296988" cy="6477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kumimoji="0" lang="en-US" altLang="zh-CN" sz="2000">
                <a:solidFill>
                  <a:srgbClr val="FFFF00"/>
                </a:solidFill>
                <a:latin typeface="Tahoma" pitchFamily="34" charset="0"/>
              </a:rPr>
              <a:t>TCP</a:t>
            </a:r>
            <a:r>
              <a:rPr kumimoji="0" lang="zh-CN" altLang="en-US" sz="2000">
                <a:solidFill>
                  <a:srgbClr val="FFFF00"/>
                </a:solidFill>
                <a:latin typeface="Tahoma" pitchFamily="34" charset="0"/>
              </a:rPr>
              <a:t>头</a:t>
            </a:r>
          </a:p>
        </p:txBody>
      </p:sp>
      <p:sp>
        <p:nvSpPr>
          <p:cNvPr id="945160" name="Rectangle 8"/>
          <p:cNvSpPr>
            <a:spLocks noChangeArrowheads="1"/>
          </p:cNvSpPr>
          <p:nvPr/>
        </p:nvSpPr>
        <p:spPr bwMode="auto">
          <a:xfrm>
            <a:off x="6732439" y="5589612"/>
            <a:ext cx="1296988" cy="6477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kumimoji="0" lang="zh-CN" altLang="en-US" sz="2000">
                <a:solidFill>
                  <a:srgbClr val="FFFF00"/>
                </a:solidFill>
                <a:latin typeface="Tahoma" pitchFamily="34" charset="0"/>
              </a:rPr>
              <a:t>数据</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p:txBody>
          <a:bodyPr/>
          <a:lstStyle/>
          <a:p>
            <a:r>
              <a:rPr lang="en-US" altLang="zh-CN" dirty="0" smtClean="0"/>
              <a:t>IPSec</a:t>
            </a:r>
            <a:r>
              <a:rPr lang="zh-CN" altLang="en-US" dirty="0" smtClean="0"/>
              <a:t>模式：隧道模式</a:t>
            </a:r>
            <a:endParaRPr lang="zh-CN" altLang="en-US" dirty="0"/>
          </a:p>
        </p:txBody>
      </p:sp>
      <p:pic>
        <p:nvPicPr>
          <p:cNvPr id="482306" name="Picture 2" descr="http://f.hiphotos.baidu.com/baike/c0%3Dbaike80%2C5%2C5%2C80%2C26/sign=ae06cd0ff636afc31a013737d27080a1/c75c10385343fbf21f5826ecb17eca8064388f8d.jpg"/>
          <p:cNvPicPr>
            <a:picLocks noChangeAspect="1" noChangeArrowheads="1"/>
          </p:cNvPicPr>
          <p:nvPr/>
        </p:nvPicPr>
        <p:blipFill>
          <a:blip r:embed="rId3" cstate="print"/>
          <a:srcRect/>
          <a:stretch>
            <a:fillRect/>
          </a:stretch>
        </p:blipFill>
        <p:spPr bwMode="auto">
          <a:xfrm>
            <a:off x="827584" y="1052736"/>
            <a:ext cx="7484078" cy="54006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隧道模式处理过程</a:t>
            </a:r>
            <a:endParaRPr lang="zh-CN" altLang="en-US" dirty="0"/>
          </a:p>
        </p:txBody>
      </p:sp>
      <p:sp>
        <p:nvSpPr>
          <p:cNvPr id="3" name="内容占位符 2"/>
          <p:cNvSpPr>
            <a:spLocks noGrp="1"/>
          </p:cNvSpPr>
          <p:nvPr>
            <p:ph idx="1"/>
          </p:nvPr>
        </p:nvSpPr>
        <p:spPr/>
        <p:txBody>
          <a:bodyPr/>
          <a:lstStyle/>
          <a:p>
            <a:r>
              <a:rPr lang="zh-CN" altLang="en-US" dirty="0" smtClean="0"/>
              <a:t>网络上主机</a:t>
            </a:r>
            <a:r>
              <a:rPr lang="en-US" altLang="zh-CN" dirty="0" smtClean="0"/>
              <a:t>A</a:t>
            </a:r>
            <a:r>
              <a:rPr lang="zh-CN" altLang="en-US" dirty="0" smtClean="0"/>
              <a:t>产生的目的地址是另一个网络上的主机</a:t>
            </a:r>
            <a:r>
              <a:rPr lang="en-US" altLang="zh-CN" dirty="0" smtClean="0"/>
              <a:t>B</a:t>
            </a:r>
            <a:r>
              <a:rPr lang="zh-CN" altLang="en-US" dirty="0" smtClean="0"/>
              <a:t>的</a:t>
            </a:r>
            <a:r>
              <a:rPr lang="en-US" altLang="zh-CN" dirty="0" smtClean="0"/>
              <a:t>IP</a:t>
            </a:r>
            <a:r>
              <a:rPr lang="zh-CN" altLang="en-US" dirty="0" smtClean="0"/>
              <a:t>分组。</a:t>
            </a:r>
            <a:endParaRPr lang="en-US" altLang="zh-CN" dirty="0" smtClean="0"/>
          </a:p>
          <a:p>
            <a:r>
              <a:rPr lang="zh-CN" altLang="en-US" dirty="0" smtClean="0"/>
              <a:t>分组从</a:t>
            </a:r>
            <a:r>
              <a:rPr lang="en-US" altLang="zh-CN" dirty="0" smtClean="0"/>
              <a:t>A</a:t>
            </a:r>
            <a:r>
              <a:rPr lang="zh-CN" altLang="en-US" dirty="0" smtClean="0"/>
              <a:t>路由到</a:t>
            </a:r>
            <a:r>
              <a:rPr lang="en-US" altLang="zh-CN" dirty="0" smtClean="0"/>
              <a:t>A</a:t>
            </a:r>
            <a:r>
              <a:rPr lang="zh-CN" altLang="en-US" dirty="0" smtClean="0"/>
              <a:t>的网络边界上的一台防火墙或路由器上，防火墙过滤输出分组决定是否</a:t>
            </a:r>
            <a:r>
              <a:rPr lang="en-US" altLang="zh-CN" dirty="0" smtClean="0"/>
              <a:t>IPSec</a:t>
            </a:r>
            <a:r>
              <a:rPr lang="zh-CN" altLang="en-US" dirty="0" smtClean="0"/>
              <a:t>处理。完成</a:t>
            </a:r>
            <a:r>
              <a:rPr lang="en-US" altLang="zh-CN" dirty="0" smtClean="0"/>
              <a:t>IPSec</a:t>
            </a:r>
            <a:r>
              <a:rPr lang="zh-CN" altLang="en-US" dirty="0" smtClean="0"/>
              <a:t>处理后，将整个分组包装在外部</a:t>
            </a:r>
            <a:r>
              <a:rPr lang="en-US" altLang="zh-CN" dirty="0" smtClean="0"/>
              <a:t>IP</a:t>
            </a:r>
            <a:r>
              <a:rPr lang="zh-CN" altLang="en-US" dirty="0" smtClean="0"/>
              <a:t>首部里</a:t>
            </a:r>
            <a:endParaRPr lang="en-US" altLang="zh-CN" dirty="0" smtClean="0"/>
          </a:p>
          <a:p>
            <a:r>
              <a:rPr lang="zh-CN" altLang="en-US" dirty="0" smtClean="0"/>
              <a:t>外部</a:t>
            </a:r>
            <a:r>
              <a:rPr lang="en-US" altLang="zh-CN" dirty="0" smtClean="0"/>
              <a:t>IP</a:t>
            </a:r>
            <a:r>
              <a:rPr lang="zh-CN" altLang="en-US" dirty="0" smtClean="0"/>
              <a:t>分组的源地址是这个防火墙，目的地址是可能形成</a:t>
            </a:r>
            <a:r>
              <a:rPr lang="en-US" altLang="zh-CN" dirty="0" smtClean="0"/>
              <a:t>B</a:t>
            </a:r>
            <a:r>
              <a:rPr lang="zh-CN" altLang="en-US" dirty="0" smtClean="0"/>
              <a:t>的局域网边界的防火墙。</a:t>
            </a:r>
            <a:endParaRPr lang="en-US" altLang="zh-CN" dirty="0" smtClean="0"/>
          </a:p>
          <a:p>
            <a:r>
              <a:rPr lang="zh-CN" altLang="en-US" dirty="0" smtClean="0"/>
              <a:t>分组被路由到</a:t>
            </a:r>
            <a:r>
              <a:rPr lang="en-US" altLang="zh-CN" dirty="0" smtClean="0"/>
              <a:t>B</a:t>
            </a:r>
            <a:r>
              <a:rPr lang="zh-CN" altLang="en-US" dirty="0" smtClean="0"/>
              <a:t>的防火墙，中间路由器只检查外部</a:t>
            </a:r>
            <a:r>
              <a:rPr lang="en-US" altLang="zh-CN" dirty="0" smtClean="0"/>
              <a:t>IP</a:t>
            </a:r>
            <a:r>
              <a:rPr lang="zh-CN" altLang="en-US" dirty="0" smtClean="0"/>
              <a:t>首部。在</a:t>
            </a:r>
            <a:r>
              <a:rPr lang="en-US" altLang="zh-CN" dirty="0" smtClean="0"/>
              <a:t>B</a:t>
            </a:r>
            <a:r>
              <a:rPr lang="zh-CN" altLang="en-US" dirty="0" smtClean="0"/>
              <a:t>的防火墙，外部首部被剥掉。</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0" y="3717032"/>
            <a:ext cx="9144000" cy="3139321"/>
          </a:xfrm>
          <a:prstGeom prst="rect">
            <a:avLst/>
          </a:prstGeom>
          <a:solidFill>
            <a:srgbClr val="00B050"/>
          </a:solidFill>
        </p:spPr>
        <p:txBody>
          <a:bodyPr wrap="square" rtlCol="0">
            <a:sp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sp>
        <p:nvSpPr>
          <p:cNvPr id="946178" name="Rectangle 2"/>
          <p:cNvSpPr>
            <a:spLocks noGrp="1" noChangeArrowheads="1"/>
          </p:cNvSpPr>
          <p:nvPr>
            <p:ph type="title"/>
          </p:nvPr>
        </p:nvSpPr>
        <p:spPr/>
        <p:txBody>
          <a:bodyPr/>
          <a:lstStyle/>
          <a:p>
            <a:r>
              <a:rPr lang="zh-CN" altLang="en-US" dirty="0" smtClean="0"/>
              <a:t>隧道模式</a:t>
            </a:r>
            <a:endParaRPr lang="zh-CN" altLang="en-US" dirty="0"/>
          </a:p>
        </p:txBody>
      </p:sp>
      <p:sp>
        <p:nvSpPr>
          <p:cNvPr id="946179" name="Rectangle 3"/>
          <p:cNvSpPr>
            <a:spLocks noGrp="1" noChangeArrowheads="1"/>
          </p:cNvSpPr>
          <p:nvPr>
            <p:ph type="body" idx="1"/>
          </p:nvPr>
        </p:nvSpPr>
        <p:spPr>
          <a:xfrm>
            <a:off x="457200" y="1295400"/>
            <a:ext cx="8153400" cy="2277616"/>
          </a:xfrm>
        </p:spPr>
        <p:txBody>
          <a:bodyPr/>
          <a:lstStyle/>
          <a:p>
            <a:r>
              <a:rPr lang="zh-CN" altLang="en-US" dirty="0" smtClean="0"/>
              <a:t>隧道模式中</a:t>
            </a:r>
            <a:r>
              <a:rPr lang="zh-CN" altLang="en-US" dirty="0"/>
              <a:t>的数据包有</a:t>
            </a:r>
            <a:r>
              <a:rPr lang="en-US" altLang="zh-CN" dirty="0"/>
              <a:t>2</a:t>
            </a:r>
            <a:r>
              <a:rPr lang="zh-CN" altLang="en-US" dirty="0"/>
              <a:t>个头：内部头和外部头。</a:t>
            </a:r>
          </a:p>
          <a:p>
            <a:pPr lvl="1">
              <a:lnSpc>
                <a:spcPct val="110000"/>
              </a:lnSpc>
              <a:spcBef>
                <a:spcPts val="300"/>
              </a:spcBef>
            </a:pPr>
            <a:r>
              <a:rPr lang="zh-CN" altLang="en-US" dirty="0"/>
              <a:t>内部头由主机创建</a:t>
            </a:r>
          </a:p>
          <a:p>
            <a:pPr lvl="1">
              <a:lnSpc>
                <a:spcPct val="110000"/>
              </a:lnSpc>
              <a:spcBef>
                <a:spcPts val="300"/>
              </a:spcBef>
            </a:pPr>
            <a:r>
              <a:rPr lang="zh-CN" altLang="en-US" dirty="0"/>
              <a:t>外部头是由提供安全服务的设备添加</a:t>
            </a:r>
            <a:r>
              <a:rPr lang="zh-CN" altLang="en-US" dirty="0" smtClean="0"/>
              <a:t>的。</a:t>
            </a:r>
            <a:endParaRPr lang="zh-CN" altLang="en-US" dirty="0"/>
          </a:p>
          <a:p>
            <a:pPr lvl="1">
              <a:lnSpc>
                <a:spcPct val="110000"/>
              </a:lnSpc>
              <a:spcBef>
                <a:spcPts val="300"/>
              </a:spcBef>
            </a:pPr>
            <a:r>
              <a:rPr lang="zh-CN" altLang="en-US" dirty="0"/>
              <a:t>内部头必须被外部</a:t>
            </a:r>
            <a:r>
              <a:rPr lang="zh-CN" altLang="en-US" dirty="0" smtClean="0"/>
              <a:t>头包裹</a:t>
            </a:r>
            <a:r>
              <a:rPr lang="zh-CN" altLang="en-US" dirty="0" smtClean="0"/>
              <a:t>：</a:t>
            </a:r>
            <a:r>
              <a:rPr lang="zh-CN" altLang="en-US" sz="1800" dirty="0" smtClean="0">
                <a:latin typeface="宋体" pitchFamily="2" charset="-122"/>
                <a:ea typeface="宋体" pitchFamily="2" charset="-122"/>
              </a:rPr>
              <a:t>通信终点由受保护的内部</a:t>
            </a:r>
            <a:r>
              <a:rPr lang="en-US" altLang="zh-CN" sz="1800" dirty="0" smtClean="0">
                <a:latin typeface="宋体" pitchFamily="2" charset="-122"/>
                <a:ea typeface="宋体" pitchFamily="2" charset="-122"/>
              </a:rPr>
              <a:t>IP</a:t>
            </a:r>
            <a:r>
              <a:rPr lang="zh-CN" altLang="en-US" sz="1800" dirty="0" smtClean="0">
                <a:latin typeface="宋体" pitchFamily="2" charset="-122"/>
                <a:ea typeface="宋体" pitchFamily="2" charset="-122"/>
              </a:rPr>
              <a:t>头指定，而</a:t>
            </a:r>
            <a:r>
              <a:rPr lang="en-US" altLang="zh-CN" sz="1800" dirty="0" smtClean="0">
                <a:latin typeface="宋体" pitchFamily="2" charset="-122"/>
                <a:ea typeface="宋体" pitchFamily="2" charset="-122"/>
              </a:rPr>
              <a:t>IPSec</a:t>
            </a:r>
            <a:r>
              <a:rPr lang="zh-CN" altLang="en-US" sz="1800" dirty="0" smtClean="0">
                <a:latin typeface="宋体" pitchFamily="2" charset="-122"/>
                <a:ea typeface="宋体" pitchFamily="2" charset="-122"/>
              </a:rPr>
              <a:t>终点则由外部</a:t>
            </a:r>
            <a:r>
              <a:rPr lang="en-US" altLang="zh-CN" sz="1800" dirty="0" smtClean="0">
                <a:latin typeface="宋体" pitchFamily="2" charset="-122"/>
                <a:ea typeface="宋体" pitchFamily="2" charset="-122"/>
              </a:rPr>
              <a:t>IP</a:t>
            </a:r>
            <a:r>
              <a:rPr lang="zh-CN" altLang="en-US" sz="1800" dirty="0" smtClean="0">
                <a:latin typeface="宋体" pitchFamily="2" charset="-122"/>
                <a:ea typeface="宋体" pitchFamily="2" charset="-122"/>
              </a:rPr>
              <a:t>头指定。如果</a:t>
            </a:r>
            <a:r>
              <a:rPr lang="en-US" altLang="zh-CN" sz="1800" dirty="0" smtClean="0">
                <a:latin typeface="宋体" pitchFamily="2" charset="-122"/>
                <a:ea typeface="宋体" pitchFamily="2" charset="-122"/>
              </a:rPr>
              <a:t>IPSec</a:t>
            </a:r>
            <a:r>
              <a:rPr lang="zh-CN" altLang="en-US" sz="1800" dirty="0" smtClean="0">
                <a:latin typeface="宋体" pitchFamily="2" charset="-122"/>
                <a:ea typeface="宋体" pitchFamily="2" charset="-122"/>
              </a:rPr>
              <a:t>终点为安全网关，则该网关会还原出内部</a:t>
            </a:r>
            <a:r>
              <a:rPr lang="en-US" altLang="zh-CN" sz="1800" dirty="0" smtClean="0">
                <a:latin typeface="宋体" pitchFamily="2" charset="-122"/>
                <a:ea typeface="宋体" pitchFamily="2" charset="-122"/>
              </a:rPr>
              <a:t>IP</a:t>
            </a:r>
            <a:r>
              <a:rPr lang="zh-CN" altLang="en-US" sz="1800" dirty="0" smtClean="0">
                <a:latin typeface="宋体" pitchFamily="2" charset="-122"/>
                <a:ea typeface="宋体" pitchFamily="2" charset="-122"/>
              </a:rPr>
              <a:t>包，再转发到最终目的地。</a:t>
            </a:r>
            <a:endParaRPr lang="zh-CN" altLang="en-US" sz="1800" dirty="0">
              <a:latin typeface="宋体" pitchFamily="2" charset="-122"/>
              <a:ea typeface="宋体" pitchFamily="2" charset="-122"/>
            </a:endParaRPr>
          </a:p>
        </p:txBody>
      </p:sp>
      <p:sp>
        <p:nvSpPr>
          <p:cNvPr id="946180" name="Rectangle 4"/>
          <p:cNvSpPr>
            <a:spLocks noChangeArrowheads="1"/>
          </p:cNvSpPr>
          <p:nvPr/>
        </p:nvSpPr>
        <p:spPr bwMode="ltGray">
          <a:xfrm>
            <a:off x="1258888" y="3933825"/>
            <a:ext cx="936625" cy="576263"/>
          </a:xfrm>
          <a:prstGeom prst="rect">
            <a:avLst/>
          </a:prstGeom>
          <a:solidFill>
            <a:schemeClr val="accent1"/>
          </a:solidFill>
          <a:ln w="9525" cap="rnd" algn="ctr">
            <a:solidFill>
              <a:srgbClr val="000000"/>
            </a:solidFill>
            <a:miter lim="800000"/>
            <a:headEnd/>
            <a:tailEnd/>
          </a:ln>
          <a:effectLst/>
        </p:spPr>
        <p:txBody>
          <a:bodyPr wrap="none" anchor="ctr"/>
          <a:lstStyle/>
          <a:p>
            <a:r>
              <a:rPr lang="zh-CN" altLang="en-US" dirty="0">
                <a:solidFill>
                  <a:schemeClr val="tx2"/>
                </a:solidFill>
              </a:rPr>
              <a:t>主机</a:t>
            </a:r>
            <a:r>
              <a:rPr lang="en-US" altLang="zh-CN" dirty="0">
                <a:solidFill>
                  <a:schemeClr val="tx2"/>
                </a:solidFill>
              </a:rPr>
              <a:t>A</a:t>
            </a:r>
          </a:p>
        </p:txBody>
      </p:sp>
      <p:sp>
        <p:nvSpPr>
          <p:cNvPr id="946181" name="Rectangle 5"/>
          <p:cNvSpPr>
            <a:spLocks noChangeArrowheads="1"/>
          </p:cNvSpPr>
          <p:nvPr/>
        </p:nvSpPr>
        <p:spPr bwMode="ltGray">
          <a:xfrm>
            <a:off x="4427984" y="3933056"/>
            <a:ext cx="936625" cy="576263"/>
          </a:xfrm>
          <a:prstGeom prst="rect">
            <a:avLst/>
          </a:prstGeom>
          <a:solidFill>
            <a:schemeClr val="accent1"/>
          </a:solidFill>
          <a:ln w="9525" cap="rnd" algn="ctr">
            <a:solidFill>
              <a:srgbClr val="000000"/>
            </a:solidFill>
            <a:miter lim="800000"/>
            <a:headEnd/>
            <a:tailEnd/>
          </a:ln>
          <a:effectLst/>
        </p:spPr>
        <p:txBody>
          <a:bodyPr wrap="none" anchor="ctr"/>
          <a:lstStyle/>
          <a:p>
            <a:r>
              <a:rPr lang="zh-CN" altLang="en-US" dirty="0">
                <a:solidFill>
                  <a:schemeClr val="tx2"/>
                </a:solidFill>
              </a:rPr>
              <a:t>主机</a:t>
            </a:r>
            <a:r>
              <a:rPr lang="en-US" altLang="zh-CN" dirty="0">
                <a:solidFill>
                  <a:schemeClr val="tx2"/>
                </a:solidFill>
              </a:rPr>
              <a:t>B</a:t>
            </a:r>
          </a:p>
        </p:txBody>
      </p:sp>
      <p:sp>
        <p:nvSpPr>
          <p:cNvPr id="946182" name="Oval 6"/>
          <p:cNvSpPr>
            <a:spLocks noChangeArrowheads="1"/>
          </p:cNvSpPr>
          <p:nvPr/>
        </p:nvSpPr>
        <p:spPr bwMode="ltGray">
          <a:xfrm>
            <a:off x="2987675" y="4076700"/>
            <a:ext cx="1079500" cy="433388"/>
          </a:xfrm>
          <a:prstGeom prst="ellipse">
            <a:avLst/>
          </a:prstGeom>
          <a:solidFill>
            <a:srgbClr val="FFFF00"/>
          </a:solidFill>
          <a:ln w="9525" cap="rnd" algn="ctr">
            <a:solidFill>
              <a:srgbClr val="000000"/>
            </a:solidFill>
            <a:round/>
            <a:headEnd/>
            <a:tailEnd/>
          </a:ln>
          <a:effectLst/>
        </p:spPr>
        <p:txBody>
          <a:bodyPr wrap="none" anchor="ctr"/>
          <a:lstStyle/>
          <a:p>
            <a:r>
              <a:rPr lang="en-US" altLang="zh-CN"/>
              <a:t>RA</a:t>
            </a:r>
          </a:p>
        </p:txBody>
      </p:sp>
      <p:sp>
        <p:nvSpPr>
          <p:cNvPr id="946185" name="Line 9"/>
          <p:cNvSpPr>
            <a:spLocks noChangeShapeType="1"/>
          </p:cNvSpPr>
          <p:nvPr/>
        </p:nvSpPr>
        <p:spPr bwMode="ltGray">
          <a:xfrm>
            <a:off x="2195513" y="4292600"/>
            <a:ext cx="792162" cy="0"/>
          </a:xfrm>
          <a:prstGeom prst="line">
            <a:avLst/>
          </a:prstGeom>
          <a:noFill/>
          <a:ln w="9525" cap="rnd">
            <a:solidFill>
              <a:schemeClr val="bg1"/>
            </a:solidFill>
            <a:round/>
            <a:headEnd/>
            <a:tailEnd/>
          </a:ln>
          <a:effectLst/>
        </p:spPr>
        <p:txBody>
          <a:bodyPr wrap="none"/>
          <a:lstStyle/>
          <a:p>
            <a:endParaRPr lang="zh-CN" altLang="en-US"/>
          </a:p>
        </p:txBody>
      </p:sp>
      <p:sp>
        <p:nvSpPr>
          <p:cNvPr id="946186" name="Line 10"/>
          <p:cNvSpPr>
            <a:spLocks noChangeShapeType="1"/>
          </p:cNvSpPr>
          <p:nvPr/>
        </p:nvSpPr>
        <p:spPr bwMode="ltGray">
          <a:xfrm>
            <a:off x="4067175" y="4292600"/>
            <a:ext cx="360363" cy="0"/>
          </a:xfrm>
          <a:prstGeom prst="line">
            <a:avLst/>
          </a:prstGeom>
          <a:noFill/>
          <a:ln w="9525" cap="rnd">
            <a:solidFill>
              <a:schemeClr val="bg1"/>
            </a:solidFill>
            <a:round/>
            <a:headEnd/>
            <a:tailEnd/>
          </a:ln>
          <a:effectLst/>
        </p:spPr>
        <p:txBody>
          <a:bodyPr wrap="none"/>
          <a:lstStyle/>
          <a:p>
            <a:endParaRPr lang="zh-CN" altLang="en-US"/>
          </a:p>
        </p:txBody>
      </p:sp>
      <p:cxnSp>
        <p:nvCxnSpPr>
          <p:cNvPr id="946190" name="AutoShape 14"/>
          <p:cNvCxnSpPr>
            <a:cxnSpLocks noChangeShapeType="1"/>
            <a:stCxn id="946182" idx="4"/>
            <a:endCxn id="946181" idx="2"/>
          </p:cNvCxnSpPr>
          <p:nvPr/>
        </p:nvCxnSpPr>
        <p:spPr bwMode="ltGray">
          <a:xfrm rot="5400000" flipH="1" flipV="1">
            <a:off x="4211476" y="3825268"/>
            <a:ext cx="769" cy="1368872"/>
          </a:xfrm>
          <a:prstGeom prst="bentConnector3">
            <a:avLst>
              <a:gd name="adj1" fmla="val -29726918"/>
            </a:avLst>
          </a:prstGeom>
          <a:noFill/>
          <a:ln w="9525" cap="rnd">
            <a:solidFill>
              <a:srgbClr val="FFCC66"/>
            </a:solidFill>
            <a:miter lim="800000"/>
            <a:headEnd/>
            <a:tailEnd/>
          </a:ln>
          <a:effectLst/>
        </p:spPr>
      </p:cxnSp>
      <p:sp>
        <p:nvSpPr>
          <p:cNvPr id="946193" name="Text Box 17"/>
          <p:cNvSpPr txBox="1">
            <a:spLocks noChangeArrowheads="1"/>
          </p:cNvSpPr>
          <p:nvPr/>
        </p:nvSpPr>
        <p:spPr bwMode="ltGray">
          <a:xfrm>
            <a:off x="2484438" y="4508500"/>
            <a:ext cx="1512887" cy="369332"/>
          </a:xfrm>
          <a:prstGeom prst="rect">
            <a:avLst/>
          </a:prstGeom>
          <a:noFill/>
          <a:ln w="9525" cap="rnd" algn="ctr">
            <a:noFill/>
            <a:miter lim="800000"/>
            <a:headEnd/>
            <a:tailEnd/>
          </a:ln>
          <a:effectLst/>
        </p:spPr>
        <p:txBody>
          <a:bodyPr>
            <a:spAutoFit/>
          </a:bodyPr>
          <a:lstStyle/>
          <a:p>
            <a:pPr>
              <a:spcBef>
                <a:spcPct val="50000"/>
              </a:spcBef>
            </a:pPr>
            <a:r>
              <a:rPr lang="zh-CN" altLang="en-US" b="1" dirty="0">
                <a:solidFill>
                  <a:srgbClr val="FF0000"/>
                </a:solidFill>
              </a:rPr>
              <a:t>隧道</a:t>
            </a:r>
          </a:p>
        </p:txBody>
      </p:sp>
      <p:grpSp>
        <p:nvGrpSpPr>
          <p:cNvPr id="2" name="Group 25"/>
          <p:cNvGrpSpPr>
            <a:grpSpLocks/>
          </p:cNvGrpSpPr>
          <p:nvPr/>
        </p:nvGrpSpPr>
        <p:grpSpPr bwMode="auto">
          <a:xfrm>
            <a:off x="179388" y="4941888"/>
            <a:ext cx="8964612" cy="1439862"/>
            <a:chOff x="113" y="2160"/>
            <a:chExt cx="5647" cy="907"/>
          </a:xfrm>
        </p:grpSpPr>
        <p:sp>
          <p:nvSpPr>
            <p:cNvPr id="946194" name="Rectangle 18"/>
            <p:cNvSpPr>
              <a:spLocks noChangeArrowheads="1"/>
            </p:cNvSpPr>
            <p:nvPr/>
          </p:nvSpPr>
          <p:spPr bwMode="ltGray">
            <a:xfrm>
              <a:off x="2290" y="2160"/>
              <a:ext cx="3130" cy="363"/>
            </a:xfrm>
            <a:prstGeom prst="rect">
              <a:avLst/>
            </a:prstGeom>
            <a:solidFill>
              <a:schemeClr val="accent1"/>
            </a:solidFill>
            <a:ln w="9525" cap="rnd" algn="ctr">
              <a:solidFill>
                <a:srgbClr val="000000"/>
              </a:solidFill>
              <a:miter lim="800000"/>
              <a:headEnd/>
              <a:tailEnd/>
            </a:ln>
            <a:effectLst/>
          </p:spPr>
          <p:txBody>
            <a:bodyPr wrap="none" anchor="ctr"/>
            <a:lstStyle/>
            <a:p>
              <a:pPr algn="l"/>
              <a:r>
                <a:rPr lang="en-US" altLang="zh-CN" dirty="0">
                  <a:solidFill>
                    <a:schemeClr val="tx2"/>
                  </a:solidFill>
                </a:rPr>
                <a:t>IP</a:t>
              </a:r>
              <a:r>
                <a:rPr lang="zh-CN" altLang="en-US" sz="1800" dirty="0">
                  <a:solidFill>
                    <a:srgbClr val="FFFF00"/>
                  </a:solidFill>
                </a:rPr>
                <a:t>（源</a:t>
              </a:r>
              <a:r>
                <a:rPr lang="en-US" altLang="zh-CN" sz="1800" dirty="0">
                  <a:solidFill>
                    <a:srgbClr val="FFFF00"/>
                  </a:solidFill>
                </a:rPr>
                <a:t>=</a:t>
              </a:r>
              <a:r>
                <a:rPr lang="zh-CN" altLang="en-US" sz="1800" dirty="0">
                  <a:solidFill>
                    <a:srgbClr val="FFFF00"/>
                  </a:solidFill>
                </a:rPr>
                <a:t>主机</a:t>
              </a:r>
              <a:r>
                <a:rPr lang="en-US" altLang="zh-CN" sz="1800" dirty="0">
                  <a:solidFill>
                    <a:srgbClr val="FFFF00"/>
                  </a:solidFill>
                </a:rPr>
                <a:t>A</a:t>
              </a:r>
              <a:r>
                <a:rPr lang="zh-CN" altLang="en-US" sz="1800" dirty="0">
                  <a:solidFill>
                    <a:srgbClr val="FFFF00"/>
                  </a:solidFill>
                </a:rPr>
                <a:t>，目的</a:t>
              </a:r>
              <a:r>
                <a:rPr lang="en-US" altLang="zh-CN" sz="1800" dirty="0">
                  <a:solidFill>
                    <a:srgbClr val="FFFF00"/>
                  </a:solidFill>
                </a:rPr>
                <a:t>=</a:t>
              </a:r>
              <a:r>
                <a:rPr lang="zh-CN" altLang="en-US" sz="1800" dirty="0">
                  <a:solidFill>
                    <a:srgbClr val="FFFF00"/>
                  </a:solidFill>
                </a:rPr>
                <a:t>主机</a:t>
              </a:r>
              <a:r>
                <a:rPr lang="en-US" altLang="zh-CN" sz="1800" dirty="0">
                  <a:solidFill>
                    <a:srgbClr val="FFFF00"/>
                  </a:solidFill>
                </a:rPr>
                <a:t>B</a:t>
              </a:r>
              <a:r>
                <a:rPr lang="zh-CN" altLang="en-US" sz="1800" dirty="0">
                  <a:solidFill>
                    <a:srgbClr val="FFFF00"/>
                  </a:solidFill>
                </a:rPr>
                <a:t>）        </a:t>
              </a:r>
              <a:r>
                <a:rPr lang="zh-CN" altLang="en-US" sz="2000" dirty="0">
                  <a:solidFill>
                    <a:schemeClr val="tx2"/>
                  </a:solidFill>
                </a:rPr>
                <a:t>数据</a:t>
              </a:r>
            </a:p>
          </p:txBody>
        </p:sp>
        <p:sp>
          <p:nvSpPr>
            <p:cNvPr id="946195" name="Line 19"/>
            <p:cNvSpPr>
              <a:spLocks noChangeShapeType="1"/>
            </p:cNvSpPr>
            <p:nvPr/>
          </p:nvSpPr>
          <p:spPr bwMode="ltGray">
            <a:xfrm>
              <a:off x="4376" y="2160"/>
              <a:ext cx="0" cy="363"/>
            </a:xfrm>
            <a:prstGeom prst="line">
              <a:avLst/>
            </a:prstGeom>
            <a:noFill/>
            <a:ln w="9525" cap="rnd">
              <a:solidFill>
                <a:srgbClr val="000000"/>
              </a:solidFill>
              <a:round/>
              <a:headEnd/>
              <a:tailEnd/>
            </a:ln>
            <a:effectLst/>
          </p:spPr>
          <p:txBody>
            <a:bodyPr wrap="none"/>
            <a:lstStyle/>
            <a:p>
              <a:endParaRPr lang="zh-CN" altLang="en-US"/>
            </a:p>
          </p:txBody>
        </p:sp>
        <p:sp>
          <p:nvSpPr>
            <p:cNvPr id="946196" name="Text Box 20"/>
            <p:cNvSpPr txBox="1">
              <a:spLocks noChangeArrowheads="1"/>
            </p:cNvSpPr>
            <p:nvPr/>
          </p:nvSpPr>
          <p:spPr bwMode="ltGray">
            <a:xfrm>
              <a:off x="113" y="2205"/>
              <a:ext cx="2109" cy="288"/>
            </a:xfrm>
            <a:prstGeom prst="rect">
              <a:avLst/>
            </a:prstGeom>
            <a:noFill/>
            <a:ln w="9525" cap="rnd" algn="ctr">
              <a:noFill/>
              <a:miter lim="800000"/>
              <a:headEnd/>
              <a:tailEnd/>
            </a:ln>
            <a:effectLst/>
          </p:spPr>
          <p:txBody>
            <a:bodyPr>
              <a:spAutoFit/>
            </a:bodyPr>
            <a:lstStyle/>
            <a:p>
              <a:pPr>
                <a:spcBef>
                  <a:spcPct val="50000"/>
                </a:spcBef>
              </a:pPr>
              <a:r>
                <a:rPr lang="zh-CN" altLang="en-US">
                  <a:solidFill>
                    <a:schemeClr val="bg1"/>
                  </a:solidFill>
                </a:rPr>
                <a:t>主机</a:t>
              </a:r>
              <a:r>
                <a:rPr lang="en-US" altLang="zh-CN">
                  <a:solidFill>
                    <a:schemeClr val="bg1"/>
                  </a:solidFill>
                </a:rPr>
                <a:t>A</a:t>
              </a:r>
              <a:r>
                <a:rPr lang="zh-CN" altLang="en-US">
                  <a:solidFill>
                    <a:schemeClr val="bg1"/>
                  </a:solidFill>
                </a:rPr>
                <a:t>发出的原始数据</a:t>
              </a:r>
            </a:p>
          </p:txBody>
        </p:sp>
        <p:sp>
          <p:nvSpPr>
            <p:cNvPr id="946197" name="Text Box 21"/>
            <p:cNvSpPr txBox="1">
              <a:spLocks noChangeArrowheads="1"/>
            </p:cNvSpPr>
            <p:nvPr/>
          </p:nvSpPr>
          <p:spPr bwMode="ltGray">
            <a:xfrm>
              <a:off x="204" y="2750"/>
              <a:ext cx="1769" cy="288"/>
            </a:xfrm>
            <a:prstGeom prst="rect">
              <a:avLst/>
            </a:prstGeom>
            <a:noFill/>
            <a:ln w="9525" cap="rnd" algn="ctr">
              <a:noFill/>
              <a:miter lim="800000"/>
              <a:headEnd/>
              <a:tailEnd/>
            </a:ln>
            <a:effectLst/>
          </p:spPr>
          <p:txBody>
            <a:bodyPr>
              <a:spAutoFit/>
            </a:bodyPr>
            <a:lstStyle/>
            <a:p>
              <a:pPr algn="l">
                <a:spcBef>
                  <a:spcPct val="50000"/>
                </a:spcBef>
              </a:pPr>
              <a:r>
                <a:rPr lang="zh-CN" altLang="en-US">
                  <a:solidFill>
                    <a:schemeClr val="bg1"/>
                  </a:solidFill>
                </a:rPr>
                <a:t>经过</a:t>
              </a:r>
              <a:r>
                <a:rPr lang="en-US" altLang="zh-CN">
                  <a:solidFill>
                    <a:schemeClr val="bg1"/>
                  </a:solidFill>
                </a:rPr>
                <a:t>RA</a:t>
              </a:r>
              <a:r>
                <a:rPr lang="zh-CN" altLang="en-US">
                  <a:solidFill>
                    <a:schemeClr val="bg1"/>
                  </a:solidFill>
                </a:rPr>
                <a:t>后</a:t>
              </a:r>
            </a:p>
          </p:txBody>
        </p:sp>
        <p:sp>
          <p:nvSpPr>
            <p:cNvPr id="946198" name="Rectangle 22"/>
            <p:cNvSpPr>
              <a:spLocks noChangeArrowheads="1"/>
            </p:cNvSpPr>
            <p:nvPr/>
          </p:nvSpPr>
          <p:spPr bwMode="ltGray">
            <a:xfrm>
              <a:off x="2630" y="2704"/>
              <a:ext cx="3130" cy="363"/>
            </a:xfrm>
            <a:prstGeom prst="rect">
              <a:avLst/>
            </a:prstGeom>
            <a:solidFill>
              <a:schemeClr val="folHlink"/>
            </a:solidFill>
            <a:ln w="9525" cap="rnd" algn="ctr">
              <a:solidFill>
                <a:srgbClr val="000000"/>
              </a:solidFill>
              <a:miter lim="800000"/>
              <a:headEnd/>
              <a:tailEnd/>
            </a:ln>
            <a:effectLst/>
          </p:spPr>
          <p:txBody>
            <a:bodyPr wrap="none" anchor="ctr"/>
            <a:lstStyle/>
            <a:p>
              <a:pPr algn="l"/>
              <a:r>
                <a:rPr lang="en-US" altLang="zh-CN" dirty="0">
                  <a:solidFill>
                    <a:schemeClr val="tx2"/>
                  </a:solidFill>
                </a:rPr>
                <a:t>IP</a:t>
              </a:r>
              <a:r>
                <a:rPr lang="zh-CN" altLang="en-US" sz="1800" dirty="0">
                  <a:solidFill>
                    <a:srgbClr val="FFFF00"/>
                  </a:solidFill>
                </a:rPr>
                <a:t>（源</a:t>
              </a:r>
              <a:r>
                <a:rPr lang="en-US" altLang="zh-CN" sz="1800" dirty="0">
                  <a:solidFill>
                    <a:srgbClr val="FFFF00"/>
                  </a:solidFill>
                </a:rPr>
                <a:t>=</a:t>
              </a:r>
              <a:r>
                <a:rPr lang="zh-CN" altLang="en-US" sz="1800" dirty="0">
                  <a:solidFill>
                    <a:srgbClr val="FFFF00"/>
                  </a:solidFill>
                </a:rPr>
                <a:t>主机</a:t>
              </a:r>
              <a:r>
                <a:rPr lang="en-US" altLang="zh-CN" sz="1800" dirty="0">
                  <a:solidFill>
                    <a:srgbClr val="FFFF00"/>
                  </a:solidFill>
                </a:rPr>
                <a:t>A</a:t>
              </a:r>
              <a:r>
                <a:rPr lang="zh-CN" altLang="en-US" sz="1800" dirty="0">
                  <a:solidFill>
                    <a:srgbClr val="FFFF00"/>
                  </a:solidFill>
                </a:rPr>
                <a:t>，目的</a:t>
              </a:r>
              <a:r>
                <a:rPr lang="en-US" altLang="zh-CN" sz="1800" dirty="0">
                  <a:solidFill>
                    <a:srgbClr val="FFFF00"/>
                  </a:solidFill>
                </a:rPr>
                <a:t>=</a:t>
              </a:r>
              <a:r>
                <a:rPr lang="zh-CN" altLang="en-US" sz="1800" dirty="0">
                  <a:solidFill>
                    <a:srgbClr val="FFFF00"/>
                  </a:solidFill>
                </a:rPr>
                <a:t>主机</a:t>
              </a:r>
              <a:r>
                <a:rPr lang="en-US" altLang="zh-CN" sz="1800" dirty="0">
                  <a:solidFill>
                    <a:srgbClr val="FFFF00"/>
                  </a:solidFill>
                </a:rPr>
                <a:t>B</a:t>
              </a:r>
              <a:r>
                <a:rPr lang="zh-CN" altLang="en-US" sz="1800" dirty="0">
                  <a:solidFill>
                    <a:schemeClr val="tx2"/>
                  </a:solidFill>
                </a:rPr>
                <a:t>）        </a:t>
              </a:r>
              <a:r>
                <a:rPr lang="zh-CN" altLang="en-US" sz="2000" dirty="0">
                  <a:solidFill>
                    <a:schemeClr val="tx2"/>
                  </a:solidFill>
                </a:rPr>
                <a:t>数据</a:t>
              </a:r>
            </a:p>
          </p:txBody>
        </p:sp>
        <p:sp>
          <p:nvSpPr>
            <p:cNvPr id="946199" name="Rectangle 23"/>
            <p:cNvSpPr>
              <a:spLocks noChangeArrowheads="1"/>
            </p:cNvSpPr>
            <p:nvPr/>
          </p:nvSpPr>
          <p:spPr bwMode="ltGray">
            <a:xfrm>
              <a:off x="1111" y="2704"/>
              <a:ext cx="1542" cy="363"/>
            </a:xfrm>
            <a:prstGeom prst="rect">
              <a:avLst/>
            </a:prstGeom>
            <a:solidFill>
              <a:schemeClr val="accent1"/>
            </a:solidFill>
            <a:ln w="9525" cap="rnd" algn="ctr">
              <a:solidFill>
                <a:schemeClr val="accent1"/>
              </a:solidFill>
              <a:miter lim="800000"/>
              <a:headEnd/>
              <a:tailEnd/>
            </a:ln>
            <a:effectLst/>
          </p:spPr>
          <p:txBody>
            <a:bodyPr wrap="none" anchor="ctr"/>
            <a:lstStyle/>
            <a:p>
              <a:pPr algn="l"/>
              <a:r>
                <a:rPr lang="en-US" altLang="zh-CN" sz="2000" b="1" dirty="0">
                  <a:solidFill>
                    <a:srgbClr val="FFFF00"/>
                  </a:solidFill>
                </a:rPr>
                <a:t>IP</a:t>
              </a:r>
              <a:r>
                <a:rPr lang="zh-CN" altLang="en-US" sz="1600" b="1" dirty="0">
                  <a:solidFill>
                    <a:srgbClr val="FFFF00"/>
                  </a:solidFill>
                </a:rPr>
                <a:t>（</a:t>
              </a:r>
              <a:r>
                <a:rPr lang="en-US" altLang="zh-CN" sz="1600" b="1" dirty="0">
                  <a:solidFill>
                    <a:srgbClr val="FFFF00"/>
                  </a:solidFill>
                </a:rPr>
                <a:t>S=RA</a:t>
              </a:r>
            </a:p>
            <a:p>
              <a:pPr algn="l"/>
              <a:r>
                <a:rPr lang="en-US" altLang="zh-CN" sz="1600" b="1" dirty="0">
                  <a:solidFill>
                    <a:srgbClr val="FFFF00"/>
                  </a:solidFill>
                </a:rPr>
                <a:t>D=</a:t>
              </a:r>
              <a:r>
                <a:rPr lang="zh-CN" altLang="en-US" sz="1600" b="1" dirty="0">
                  <a:solidFill>
                    <a:srgbClr val="FFFF00"/>
                  </a:solidFill>
                </a:rPr>
                <a:t>主机</a:t>
              </a:r>
              <a:r>
                <a:rPr lang="en-US" altLang="zh-CN" sz="1600" b="1" dirty="0">
                  <a:solidFill>
                    <a:srgbClr val="FFFF00"/>
                  </a:solidFill>
                </a:rPr>
                <a:t>B</a:t>
              </a:r>
              <a:r>
                <a:rPr lang="zh-CN" altLang="en-US" sz="1600" b="1" dirty="0" smtClean="0">
                  <a:solidFill>
                    <a:schemeClr val="tx2"/>
                  </a:solidFill>
                </a:rPr>
                <a:t>）        </a:t>
              </a:r>
              <a:r>
                <a:rPr lang="en-US" altLang="zh-CN" b="1" dirty="0" smtClean="0">
                  <a:solidFill>
                    <a:schemeClr val="tx2"/>
                  </a:solidFill>
                </a:rPr>
                <a:t>ESP</a:t>
              </a:r>
              <a:endParaRPr lang="en-US" altLang="zh-CN" b="1" dirty="0">
                <a:solidFill>
                  <a:schemeClr val="tx2"/>
                </a:solidFill>
              </a:endParaRPr>
            </a:p>
          </p:txBody>
        </p:sp>
        <p:sp>
          <p:nvSpPr>
            <p:cNvPr id="946200" name="Line 24"/>
            <p:cNvSpPr>
              <a:spLocks noChangeShapeType="1"/>
            </p:cNvSpPr>
            <p:nvPr/>
          </p:nvSpPr>
          <p:spPr bwMode="ltGray">
            <a:xfrm>
              <a:off x="1791" y="2704"/>
              <a:ext cx="0" cy="363"/>
            </a:xfrm>
            <a:prstGeom prst="line">
              <a:avLst/>
            </a:prstGeom>
            <a:noFill/>
            <a:ln w="9525" cap="rnd">
              <a:solidFill>
                <a:srgbClr val="000000"/>
              </a:solidFill>
              <a:round/>
              <a:headEnd/>
              <a:tailEnd/>
            </a:ln>
            <a:effec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0" y="1268760"/>
            <a:ext cx="9144000" cy="5355312"/>
          </a:xfrm>
          <a:prstGeom prst="rect">
            <a:avLst/>
          </a:prstGeom>
          <a:solidFill>
            <a:srgbClr val="00B050"/>
          </a:solidFill>
        </p:spPr>
        <p:txBody>
          <a:bodyPr wrap="square" rtlCol="0">
            <a:sp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sp>
        <p:nvSpPr>
          <p:cNvPr id="947202" name="Rectangle 2"/>
          <p:cNvSpPr>
            <a:spLocks noGrp="1" noChangeArrowheads="1"/>
          </p:cNvSpPr>
          <p:nvPr>
            <p:ph type="title"/>
          </p:nvPr>
        </p:nvSpPr>
        <p:spPr>
          <a:xfrm>
            <a:off x="1042988" y="44624"/>
            <a:ext cx="7010400" cy="838200"/>
          </a:xfrm>
        </p:spPr>
        <p:txBody>
          <a:bodyPr/>
          <a:lstStyle/>
          <a:p>
            <a:r>
              <a:rPr lang="zh-CN" altLang="en-US" dirty="0" smtClean="0"/>
              <a:t>嵌套隧道：有效隧道</a:t>
            </a:r>
            <a:endParaRPr lang="zh-CN" altLang="en-US" dirty="0"/>
          </a:p>
        </p:txBody>
      </p:sp>
      <p:sp>
        <p:nvSpPr>
          <p:cNvPr id="947204" name="Rectangle 4"/>
          <p:cNvSpPr>
            <a:spLocks noChangeArrowheads="1"/>
          </p:cNvSpPr>
          <p:nvPr/>
        </p:nvSpPr>
        <p:spPr bwMode="ltGray">
          <a:xfrm>
            <a:off x="1258888" y="1557338"/>
            <a:ext cx="936625" cy="576262"/>
          </a:xfrm>
          <a:prstGeom prst="rect">
            <a:avLst/>
          </a:prstGeom>
          <a:solidFill>
            <a:schemeClr val="accent1"/>
          </a:solidFill>
          <a:ln w="9525" cap="rnd" algn="ctr">
            <a:solidFill>
              <a:srgbClr val="000000"/>
            </a:solidFill>
            <a:miter lim="800000"/>
            <a:headEnd/>
            <a:tailEnd/>
          </a:ln>
          <a:effectLst/>
        </p:spPr>
        <p:txBody>
          <a:bodyPr wrap="none" anchor="ctr"/>
          <a:lstStyle/>
          <a:p>
            <a:r>
              <a:rPr lang="zh-CN" altLang="en-US">
                <a:solidFill>
                  <a:schemeClr val="tx2"/>
                </a:solidFill>
              </a:rPr>
              <a:t>主机</a:t>
            </a:r>
            <a:r>
              <a:rPr lang="en-US" altLang="zh-CN">
                <a:solidFill>
                  <a:schemeClr val="tx2"/>
                </a:solidFill>
              </a:rPr>
              <a:t>A</a:t>
            </a:r>
          </a:p>
        </p:txBody>
      </p:sp>
      <p:sp>
        <p:nvSpPr>
          <p:cNvPr id="947205" name="Rectangle 5"/>
          <p:cNvSpPr>
            <a:spLocks noChangeArrowheads="1"/>
          </p:cNvSpPr>
          <p:nvPr/>
        </p:nvSpPr>
        <p:spPr bwMode="ltGray">
          <a:xfrm>
            <a:off x="7308850" y="1628775"/>
            <a:ext cx="936625" cy="576263"/>
          </a:xfrm>
          <a:prstGeom prst="rect">
            <a:avLst/>
          </a:prstGeom>
          <a:solidFill>
            <a:schemeClr val="accent1"/>
          </a:solidFill>
          <a:ln w="9525" cap="rnd" algn="ctr">
            <a:solidFill>
              <a:srgbClr val="000000"/>
            </a:solidFill>
            <a:miter lim="800000"/>
            <a:headEnd/>
            <a:tailEnd/>
          </a:ln>
          <a:effectLst/>
        </p:spPr>
        <p:txBody>
          <a:bodyPr wrap="none" anchor="ctr"/>
          <a:lstStyle/>
          <a:p>
            <a:r>
              <a:rPr lang="zh-CN" altLang="en-US">
                <a:solidFill>
                  <a:schemeClr val="tx2"/>
                </a:solidFill>
              </a:rPr>
              <a:t>主机</a:t>
            </a:r>
            <a:r>
              <a:rPr lang="en-US" altLang="zh-CN">
                <a:solidFill>
                  <a:schemeClr val="tx2"/>
                </a:solidFill>
              </a:rPr>
              <a:t>B</a:t>
            </a:r>
          </a:p>
        </p:txBody>
      </p:sp>
      <p:sp>
        <p:nvSpPr>
          <p:cNvPr id="947206" name="Oval 6"/>
          <p:cNvSpPr>
            <a:spLocks noChangeArrowheads="1"/>
          </p:cNvSpPr>
          <p:nvPr/>
        </p:nvSpPr>
        <p:spPr bwMode="ltGray">
          <a:xfrm>
            <a:off x="2987675" y="1700213"/>
            <a:ext cx="1079500" cy="433387"/>
          </a:xfrm>
          <a:prstGeom prst="ellipse">
            <a:avLst/>
          </a:prstGeom>
          <a:solidFill>
            <a:srgbClr val="FFFF00"/>
          </a:solidFill>
          <a:ln w="9525" cap="rnd" algn="ctr">
            <a:solidFill>
              <a:srgbClr val="000000"/>
            </a:solidFill>
            <a:round/>
            <a:headEnd/>
            <a:tailEnd/>
          </a:ln>
          <a:effectLst/>
        </p:spPr>
        <p:txBody>
          <a:bodyPr wrap="none" anchor="ctr"/>
          <a:lstStyle/>
          <a:p>
            <a:r>
              <a:rPr lang="en-US" altLang="zh-CN"/>
              <a:t>RA</a:t>
            </a:r>
          </a:p>
        </p:txBody>
      </p:sp>
      <p:sp>
        <p:nvSpPr>
          <p:cNvPr id="947207" name="Oval 7"/>
          <p:cNvSpPr>
            <a:spLocks noChangeArrowheads="1"/>
          </p:cNvSpPr>
          <p:nvPr/>
        </p:nvSpPr>
        <p:spPr bwMode="ltGray">
          <a:xfrm>
            <a:off x="4427538" y="1700213"/>
            <a:ext cx="1079500" cy="433387"/>
          </a:xfrm>
          <a:prstGeom prst="ellipse">
            <a:avLst/>
          </a:prstGeom>
          <a:solidFill>
            <a:srgbClr val="FFFF00"/>
          </a:solidFill>
          <a:ln w="9525" cap="rnd" algn="ctr">
            <a:solidFill>
              <a:srgbClr val="000000"/>
            </a:solidFill>
            <a:round/>
            <a:headEnd/>
            <a:tailEnd/>
          </a:ln>
          <a:effectLst/>
        </p:spPr>
        <p:txBody>
          <a:bodyPr wrap="none" anchor="ctr"/>
          <a:lstStyle/>
          <a:p>
            <a:r>
              <a:rPr lang="en-US" altLang="zh-CN"/>
              <a:t>RB</a:t>
            </a:r>
          </a:p>
        </p:txBody>
      </p:sp>
      <p:sp>
        <p:nvSpPr>
          <p:cNvPr id="947208" name="Oval 8"/>
          <p:cNvSpPr>
            <a:spLocks noChangeArrowheads="1"/>
          </p:cNvSpPr>
          <p:nvPr/>
        </p:nvSpPr>
        <p:spPr bwMode="ltGray">
          <a:xfrm>
            <a:off x="5867400" y="1700213"/>
            <a:ext cx="1079500" cy="433387"/>
          </a:xfrm>
          <a:prstGeom prst="ellipse">
            <a:avLst/>
          </a:prstGeom>
          <a:solidFill>
            <a:srgbClr val="FFFF00"/>
          </a:solidFill>
          <a:ln w="9525" cap="rnd" algn="ctr">
            <a:solidFill>
              <a:srgbClr val="000000"/>
            </a:solidFill>
            <a:round/>
            <a:headEnd/>
            <a:tailEnd/>
          </a:ln>
          <a:effectLst/>
        </p:spPr>
        <p:txBody>
          <a:bodyPr wrap="none" anchor="ctr"/>
          <a:lstStyle/>
          <a:p>
            <a:r>
              <a:rPr lang="en-US" altLang="zh-CN"/>
              <a:t>RC</a:t>
            </a:r>
          </a:p>
        </p:txBody>
      </p:sp>
      <p:sp>
        <p:nvSpPr>
          <p:cNvPr id="947209" name="Line 9"/>
          <p:cNvSpPr>
            <a:spLocks noChangeShapeType="1"/>
          </p:cNvSpPr>
          <p:nvPr/>
        </p:nvSpPr>
        <p:spPr bwMode="ltGray">
          <a:xfrm>
            <a:off x="2195513" y="1916113"/>
            <a:ext cx="792162" cy="0"/>
          </a:xfrm>
          <a:prstGeom prst="line">
            <a:avLst/>
          </a:prstGeom>
          <a:noFill/>
          <a:ln w="9525" cap="rnd">
            <a:solidFill>
              <a:schemeClr val="bg1"/>
            </a:solidFill>
            <a:round/>
            <a:headEnd/>
            <a:tailEnd/>
          </a:ln>
          <a:effectLst/>
        </p:spPr>
        <p:txBody>
          <a:bodyPr wrap="none"/>
          <a:lstStyle/>
          <a:p>
            <a:endParaRPr lang="zh-CN" altLang="en-US"/>
          </a:p>
        </p:txBody>
      </p:sp>
      <p:sp>
        <p:nvSpPr>
          <p:cNvPr id="947210" name="Line 10"/>
          <p:cNvSpPr>
            <a:spLocks noChangeShapeType="1"/>
          </p:cNvSpPr>
          <p:nvPr/>
        </p:nvSpPr>
        <p:spPr bwMode="ltGray">
          <a:xfrm>
            <a:off x="4067175" y="1916113"/>
            <a:ext cx="360363" cy="0"/>
          </a:xfrm>
          <a:prstGeom prst="line">
            <a:avLst/>
          </a:prstGeom>
          <a:noFill/>
          <a:ln w="9525" cap="rnd">
            <a:solidFill>
              <a:schemeClr val="bg1"/>
            </a:solidFill>
            <a:round/>
            <a:headEnd/>
            <a:tailEnd/>
          </a:ln>
          <a:effectLst/>
        </p:spPr>
        <p:txBody>
          <a:bodyPr wrap="none"/>
          <a:lstStyle/>
          <a:p>
            <a:endParaRPr lang="zh-CN" altLang="en-US"/>
          </a:p>
        </p:txBody>
      </p:sp>
      <p:sp>
        <p:nvSpPr>
          <p:cNvPr id="947211" name="Line 11"/>
          <p:cNvSpPr>
            <a:spLocks noChangeShapeType="1"/>
          </p:cNvSpPr>
          <p:nvPr/>
        </p:nvSpPr>
        <p:spPr bwMode="ltGray">
          <a:xfrm>
            <a:off x="5508625" y="1916113"/>
            <a:ext cx="360363" cy="0"/>
          </a:xfrm>
          <a:prstGeom prst="line">
            <a:avLst/>
          </a:prstGeom>
          <a:noFill/>
          <a:ln w="9525" cap="rnd">
            <a:solidFill>
              <a:schemeClr val="bg1"/>
            </a:solidFill>
            <a:round/>
            <a:headEnd/>
            <a:tailEnd/>
          </a:ln>
          <a:effectLst/>
        </p:spPr>
        <p:txBody>
          <a:bodyPr wrap="none"/>
          <a:lstStyle/>
          <a:p>
            <a:endParaRPr lang="zh-CN" altLang="en-US"/>
          </a:p>
        </p:txBody>
      </p:sp>
      <p:sp>
        <p:nvSpPr>
          <p:cNvPr id="947212" name="Line 12"/>
          <p:cNvSpPr>
            <a:spLocks noChangeShapeType="1"/>
          </p:cNvSpPr>
          <p:nvPr/>
        </p:nvSpPr>
        <p:spPr bwMode="ltGray">
          <a:xfrm>
            <a:off x="6948488" y="1916113"/>
            <a:ext cx="360362" cy="0"/>
          </a:xfrm>
          <a:prstGeom prst="line">
            <a:avLst/>
          </a:prstGeom>
          <a:noFill/>
          <a:ln w="9525" cap="rnd">
            <a:solidFill>
              <a:schemeClr val="bg1"/>
            </a:solidFill>
            <a:round/>
            <a:headEnd/>
            <a:tailEnd/>
          </a:ln>
          <a:effectLst/>
        </p:spPr>
        <p:txBody>
          <a:bodyPr wrap="none"/>
          <a:lstStyle/>
          <a:p>
            <a:endParaRPr lang="zh-CN" altLang="en-US"/>
          </a:p>
        </p:txBody>
      </p:sp>
      <p:cxnSp>
        <p:nvCxnSpPr>
          <p:cNvPr id="947213" name="AutoShape 13"/>
          <p:cNvCxnSpPr>
            <a:cxnSpLocks noChangeShapeType="1"/>
            <a:stCxn id="947207" idx="4"/>
            <a:endCxn id="947208" idx="4"/>
          </p:cNvCxnSpPr>
          <p:nvPr/>
        </p:nvCxnSpPr>
        <p:spPr bwMode="ltGray">
          <a:xfrm rot="16200000" flipH="1">
            <a:off x="5686425" y="1414463"/>
            <a:ext cx="1588" cy="1439862"/>
          </a:xfrm>
          <a:prstGeom prst="bentConnector3">
            <a:avLst>
              <a:gd name="adj1" fmla="val 14400000"/>
            </a:avLst>
          </a:prstGeom>
          <a:noFill/>
          <a:ln w="19050" cap="rnd">
            <a:solidFill>
              <a:schemeClr val="tx2"/>
            </a:solidFill>
            <a:miter lim="800000"/>
            <a:headEnd/>
            <a:tailEnd/>
          </a:ln>
          <a:effectLst/>
        </p:spPr>
      </p:cxnSp>
      <p:cxnSp>
        <p:nvCxnSpPr>
          <p:cNvPr id="947214" name="AutoShape 14"/>
          <p:cNvCxnSpPr>
            <a:cxnSpLocks noChangeShapeType="1"/>
            <a:stCxn id="947206" idx="4"/>
            <a:endCxn id="947205" idx="2"/>
          </p:cNvCxnSpPr>
          <p:nvPr/>
        </p:nvCxnSpPr>
        <p:spPr bwMode="ltGray">
          <a:xfrm rot="16200000" flipH="1">
            <a:off x="5616575" y="44450"/>
            <a:ext cx="71438" cy="4249738"/>
          </a:xfrm>
          <a:prstGeom prst="bentConnector3">
            <a:avLst>
              <a:gd name="adj1" fmla="val 720000"/>
            </a:avLst>
          </a:prstGeom>
          <a:noFill/>
          <a:ln w="19050" cap="rnd">
            <a:solidFill>
              <a:schemeClr val="tx2"/>
            </a:solidFill>
            <a:miter lim="800000"/>
            <a:headEnd/>
            <a:tailEnd/>
          </a:ln>
          <a:effectLst/>
        </p:spPr>
      </p:cxnSp>
      <p:sp>
        <p:nvSpPr>
          <p:cNvPr id="947215" name="Text Box 15"/>
          <p:cNvSpPr txBox="1">
            <a:spLocks noChangeArrowheads="1"/>
          </p:cNvSpPr>
          <p:nvPr/>
        </p:nvSpPr>
        <p:spPr bwMode="ltGray">
          <a:xfrm>
            <a:off x="4572000" y="2708920"/>
            <a:ext cx="1512888" cy="369332"/>
          </a:xfrm>
          <a:prstGeom prst="rect">
            <a:avLst/>
          </a:prstGeom>
          <a:noFill/>
          <a:ln w="9525" cap="rnd" algn="ctr">
            <a:noFill/>
            <a:miter lim="800000"/>
            <a:headEnd/>
            <a:tailEnd/>
          </a:ln>
          <a:effectLst/>
        </p:spPr>
        <p:txBody>
          <a:bodyPr>
            <a:spAutoFit/>
          </a:bodyPr>
          <a:lstStyle/>
          <a:p>
            <a:pPr>
              <a:spcBef>
                <a:spcPct val="50000"/>
              </a:spcBef>
            </a:pPr>
            <a:r>
              <a:rPr lang="zh-CN" altLang="en-US" b="1" dirty="0" smtClean="0">
                <a:solidFill>
                  <a:srgbClr val="FF0000"/>
                </a:solidFill>
              </a:rPr>
              <a:t>隧道</a:t>
            </a:r>
            <a:r>
              <a:rPr lang="en-US" altLang="zh-CN" b="1" dirty="0" smtClean="0">
                <a:solidFill>
                  <a:srgbClr val="FF0000"/>
                </a:solidFill>
              </a:rPr>
              <a:t>2</a:t>
            </a:r>
            <a:endParaRPr lang="en-US" altLang="zh-CN" b="1" dirty="0">
              <a:solidFill>
                <a:srgbClr val="FF0000"/>
              </a:solidFill>
            </a:endParaRPr>
          </a:p>
        </p:txBody>
      </p:sp>
      <p:sp>
        <p:nvSpPr>
          <p:cNvPr id="947216" name="Text Box 16"/>
          <p:cNvSpPr txBox="1">
            <a:spLocks noChangeArrowheads="1"/>
          </p:cNvSpPr>
          <p:nvPr/>
        </p:nvSpPr>
        <p:spPr bwMode="ltGray">
          <a:xfrm>
            <a:off x="5076825" y="1989138"/>
            <a:ext cx="1223963" cy="369332"/>
          </a:xfrm>
          <a:prstGeom prst="rect">
            <a:avLst/>
          </a:prstGeom>
          <a:noFill/>
          <a:ln w="9525" cap="rnd" algn="ctr">
            <a:noFill/>
            <a:miter lim="800000"/>
            <a:headEnd/>
            <a:tailEnd/>
          </a:ln>
          <a:effectLst/>
        </p:spPr>
        <p:txBody>
          <a:bodyPr>
            <a:spAutoFit/>
          </a:bodyPr>
          <a:lstStyle/>
          <a:p>
            <a:pPr>
              <a:spcBef>
                <a:spcPct val="50000"/>
              </a:spcBef>
            </a:pPr>
            <a:r>
              <a:rPr lang="zh-CN" altLang="en-US" b="1" dirty="0" smtClean="0">
                <a:solidFill>
                  <a:srgbClr val="FF0000"/>
                </a:solidFill>
              </a:rPr>
              <a:t>  隧道</a:t>
            </a:r>
            <a:r>
              <a:rPr lang="en-US" altLang="zh-CN" b="1" dirty="0" smtClean="0">
                <a:solidFill>
                  <a:srgbClr val="FF0000"/>
                </a:solidFill>
              </a:rPr>
              <a:t>1</a:t>
            </a:r>
            <a:endParaRPr lang="en-US" altLang="zh-CN" b="1" dirty="0">
              <a:solidFill>
                <a:srgbClr val="FF0000"/>
              </a:solidFill>
            </a:endParaRPr>
          </a:p>
        </p:txBody>
      </p:sp>
      <p:sp>
        <p:nvSpPr>
          <p:cNvPr id="947217" name="Rectangle 17"/>
          <p:cNvSpPr>
            <a:spLocks noChangeArrowheads="1"/>
          </p:cNvSpPr>
          <p:nvPr/>
        </p:nvSpPr>
        <p:spPr bwMode="ltGray">
          <a:xfrm>
            <a:off x="3635375" y="3356992"/>
            <a:ext cx="4968875" cy="576263"/>
          </a:xfrm>
          <a:prstGeom prst="rect">
            <a:avLst/>
          </a:prstGeom>
          <a:solidFill>
            <a:schemeClr val="accent1"/>
          </a:solidFill>
          <a:ln w="9525" cap="rnd" algn="ctr">
            <a:solidFill>
              <a:srgbClr val="000000"/>
            </a:solidFill>
            <a:miter lim="800000"/>
            <a:headEnd/>
            <a:tailEnd/>
          </a:ln>
          <a:effectLst/>
        </p:spPr>
        <p:txBody>
          <a:bodyPr wrap="none" anchor="ctr"/>
          <a:lstStyle/>
          <a:p>
            <a:pPr algn="l"/>
            <a:r>
              <a:rPr lang="en-US" altLang="zh-CN" b="1" dirty="0">
                <a:solidFill>
                  <a:schemeClr val="tx2"/>
                </a:solidFill>
              </a:rPr>
              <a:t>IP</a:t>
            </a:r>
            <a:r>
              <a:rPr lang="zh-CN" altLang="en-US" sz="1800" b="1" dirty="0">
                <a:solidFill>
                  <a:srgbClr val="FFFF00"/>
                </a:solidFill>
              </a:rPr>
              <a:t>（源</a:t>
            </a:r>
            <a:r>
              <a:rPr lang="en-US" altLang="zh-CN" sz="1800" b="1" dirty="0">
                <a:solidFill>
                  <a:srgbClr val="FFFF00"/>
                </a:solidFill>
              </a:rPr>
              <a:t>=</a:t>
            </a:r>
            <a:r>
              <a:rPr lang="zh-CN" altLang="en-US" sz="1800" b="1" dirty="0">
                <a:solidFill>
                  <a:srgbClr val="FFFF00"/>
                </a:solidFill>
              </a:rPr>
              <a:t>主机</a:t>
            </a:r>
            <a:r>
              <a:rPr lang="en-US" altLang="zh-CN" sz="1800" b="1" dirty="0">
                <a:solidFill>
                  <a:srgbClr val="FFFF00"/>
                </a:solidFill>
              </a:rPr>
              <a:t>A</a:t>
            </a:r>
            <a:r>
              <a:rPr lang="zh-CN" altLang="en-US" sz="1800" b="1" dirty="0">
                <a:solidFill>
                  <a:srgbClr val="FFFF00"/>
                </a:solidFill>
              </a:rPr>
              <a:t>，目的</a:t>
            </a:r>
            <a:r>
              <a:rPr lang="en-US" altLang="zh-CN" sz="1800" b="1" dirty="0">
                <a:solidFill>
                  <a:srgbClr val="FFFF00"/>
                </a:solidFill>
              </a:rPr>
              <a:t>=</a:t>
            </a:r>
            <a:r>
              <a:rPr lang="zh-CN" altLang="en-US" sz="1800" b="1" dirty="0">
                <a:solidFill>
                  <a:srgbClr val="FFFF00"/>
                </a:solidFill>
              </a:rPr>
              <a:t>主机</a:t>
            </a:r>
            <a:r>
              <a:rPr lang="en-US" altLang="zh-CN" sz="1800" b="1" dirty="0">
                <a:solidFill>
                  <a:srgbClr val="FFFF00"/>
                </a:solidFill>
              </a:rPr>
              <a:t>B</a:t>
            </a:r>
            <a:r>
              <a:rPr lang="zh-CN" altLang="en-US" sz="1800" b="1" dirty="0">
                <a:solidFill>
                  <a:srgbClr val="FFFF00"/>
                </a:solidFill>
              </a:rPr>
              <a:t>）        </a:t>
            </a:r>
            <a:r>
              <a:rPr lang="zh-CN" altLang="en-US" sz="2000" b="1" dirty="0">
                <a:solidFill>
                  <a:schemeClr val="tx2"/>
                </a:solidFill>
              </a:rPr>
              <a:t>数据</a:t>
            </a:r>
          </a:p>
        </p:txBody>
      </p:sp>
      <p:sp>
        <p:nvSpPr>
          <p:cNvPr id="947218" name="Line 18"/>
          <p:cNvSpPr>
            <a:spLocks noChangeShapeType="1"/>
          </p:cNvSpPr>
          <p:nvPr/>
        </p:nvSpPr>
        <p:spPr bwMode="ltGray">
          <a:xfrm>
            <a:off x="6946900" y="3429000"/>
            <a:ext cx="0" cy="576263"/>
          </a:xfrm>
          <a:prstGeom prst="line">
            <a:avLst/>
          </a:prstGeom>
          <a:noFill/>
          <a:ln w="9525" cap="rnd">
            <a:solidFill>
              <a:srgbClr val="000000"/>
            </a:solidFill>
            <a:round/>
            <a:headEnd/>
            <a:tailEnd/>
          </a:ln>
          <a:effectLst/>
        </p:spPr>
        <p:txBody>
          <a:bodyPr wrap="none"/>
          <a:lstStyle/>
          <a:p>
            <a:endParaRPr lang="zh-CN" altLang="en-US"/>
          </a:p>
        </p:txBody>
      </p:sp>
      <p:sp>
        <p:nvSpPr>
          <p:cNvPr id="947219" name="Text Box 19"/>
          <p:cNvSpPr txBox="1">
            <a:spLocks noChangeArrowheads="1"/>
          </p:cNvSpPr>
          <p:nvPr/>
        </p:nvSpPr>
        <p:spPr bwMode="ltGray">
          <a:xfrm>
            <a:off x="179388" y="3500438"/>
            <a:ext cx="3348037" cy="457200"/>
          </a:xfrm>
          <a:prstGeom prst="rect">
            <a:avLst/>
          </a:prstGeom>
          <a:noFill/>
          <a:ln w="9525" cap="rnd" algn="ctr">
            <a:noFill/>
            <a:miter lim="800000"/>
            <a:headEnd/>
            <a:tailEnd/>
          </a:ln>
          <a:effectLst/>
        </p:spPr>
        <p:txBody>
          <a:bodyPr>
            <a:spAutoFit/>
          </a:bodyPr>
          <a:lstStyle/>
          <a:p>
            <a:pPr>
              <a:spcBef>
                <a:spcPct val="50000"/>
              </a:spcBef>
            </a:pPr>
            <a:r>
              <a:rPr lang="zh-CN" altLang="en-US">
                <a:solidFill>
                  <a:schemeClr val="bg1"/>
                </a:solidFill>
              </a:rPr>
              <a:t>主机</a:t>
            </a:r>
            <a:r>
              <a:rPr lang="en-US" altLang="zh-CN">
                <a:solidFill>
                  <a:schemeClr val="bg1"/>
                </a:solidFill>
              </a:rPr>
              <a:t>A</a:t>
            </a:r>
            <a:r>
              <a:rPr lang="zh-CN" altLang="en-US">
                <a:solidFill>
                  <a:schemeClr val="bg1"/>
                </a:solidFill>
              </a:rPr>
              <a:t>发出的原始数据</a:t>
            </a:r>
          </a:p>
        </p:txBody>
      </p:sp>
      <p:sp>
        <p:nvSpPr>
          <p:cNvPr id="947220" name="Text Box 20"/>
          <p:cNvSpPr txBox="1">
            <a:spLocks noChangeArrowheads="1"/>
          </p:cNvSpPr>
          <p:nvPr/>
        </p:nvSpPr>
        <p:spPr bwMode="ltGray">
          <a:xfrm>
            <a:off x="323850" y="4365625"/>
            <a:ext cx="2808288" cy="457200"/>
          </a:xfrm>
          <a:prstGeom prst="rect">
            <a:avLst/>
          </a:prstGeom>
          <a:noFill/>
          <a:ln w="9525" cap="rnd" algn="ctr">
            <a:noFill/>
            <a:miter lim="800000"/>
            <a:headEnd/>
            <a:tailEnd/>
          </a:ln>
          <a:effectLst/>
        </p:spPr>
        <p:txBody>
          <a:bodyPr>
            <a:spAutoFit/>
          </a:bodyPr>
          <a:lstStyle/>
          <a:p>
            <a:pPr algn="l">
              <a:spcBef>
                <a:spcPct val="50000"/>
              </a:spcBef>
            </a:pPr>
            <a:r>
              <a:rPr lang="zh-CN" altLang="en-US">
                <a:solidFill>
                  <a:schemeClr val="bg1"/>
                </a:solidFill>
              </a:rPr>
              <a:t>经过</a:t>
            </a:r>
            <a:r>
              <a:rPr lang="en-US" altLang="zh-CN">
                <a:solidFill>
                  <a:schemeClr val="bg1"/>
                </a:solidFill>
              </a:rPr>
              <a:t>RA</a:t>
            </a:r>
            <a:r>
              <a:rPr lang="zh-CN" altLang="en-US">
                <a:solidFill>
                  <a:schemeClr val="bg1"/>
                </a:solidFill>
              </a:rPr>
              <a:t>后</a:t>
            </a:r>
          </a:p>
        </p:txBody>
      </p:sp>
      <p:sp>
        <p:nvSpPr>
          <p:cNvPr id="947221" name="Rectangle 21"/>
          <p:cNvSpPr>
            <a:spLocks noChangeArrowheads="1"/>
          </p:cNvSpPr>
          <p:nvPr/>
        </p:nvSpPr>
        <p:spPr bwMode="ltGray">
          <a:xfrm>
            <a:off x="4175125" y="4292600"/>
            <a:ext cx="4968875" cy="576263"/>
          </a:xfrm>
          <a:prstGeom prst="rect">
            <a:avLst/>
          </a:prstGeom>
          <a:solidFill>
            <a:schemeClr val="folHlink"/>
          </a:solidFill>
          <a:ln w="9525" cap="rnd" algn="ctr">
            <a:solidFill>
              <a:srgbClr val="000000"/>
            </a:solidFill>
            <a:miter lim="800000"/>
            <a:headEnd/>
            <a:tailEnd/>
          </a:ln>
          <a:effectLst/>
        </p:spPr>
        <p:txBody>
          <a:bodyPr wrap="none" anchor="ctr"/>
          <a:lstStyle/>
          <a:p>
            <a:pPr algn="l"/>
            <a:r>
              <a:rPr lang="en-US" altLang="zh-CN" dirty="0">
                <a:solidFill>
                  <a:schemeClr val="tx2"/>
                </a:solidFill>
              </a:rPr>
              <a:t>IP</a:t>
            </a:r>
            <a:r>
              <a:rPr lang="zh-CN" altLang="en-US" sz="1800" dirty="0">
                <a:solidFill>
                  <a:srgbClr val="FFFF00"/>
                </a:solidFill>
              </a:rPr>
              <a:t>（源</a:t>
            </a:r>
            <a:r>
              <a:rPr lang="en-US" altLang="zh-CN" sz="1800" dirty="0">
                <a:solidFill>
                  <a:srgbClr val="FFFF00"/>
                </a:solidFill>
              </a:rPr>
              <a:t>=</a:t>
            </a:r>
            <a:r>
              <a:rPr lang="zh-CN" altLang="en-US" sz="1800" dirty="0">
                <a:solidFill>
                  <a:srgbClr val="FFFF00"/>
                </a:solidFill>
              </a:rPr>
              <a:t>主机</a:t>
            </a:r>
            <a:r>
              <a:rPr lang="en-US" altLang="zh-CN" sz="1800" dirty="0">
                <a:solidFill>
                  <a:srgbClr val="FFFF00"/>
                </a:solidFill>
              </a:rPr>
              <a:t>A</a:t>
            </a:r>
            <a:r>
              <a:rPr lang="zh-CN" altLang="en-US" sz="1800" dirty="0">
                <a:solidFill>
                  <a:srgbClr val="FFFF00"/>
                </a:solidFill>
              </a:rPr>
              <a:t>，目的</a:t>
            </a:r>
            <a:r>
              <a:rPr lang="en-US" altLang="zh-CN" sz="1800" dirty="0">
                <a:solidFill>
                  <a:srgbClr val="FFFF00"/>
                </a:solidFill>
              </a:rPr>
              <a:t>=</a:t>
            </a:r>
            <a:r>
              <a:rPr lang="zh-CN" altLang="en-US" sz="1800" dirty="0">
                <a:solidFill>
                  <a:srgbClr val="FFFF00"/>
                </a:solidFill>
              </a:rPr>
              <a:t>主机</a:t>
            </a:r>
            <a:r>
              <a:rPr lang="en-US" altLang="zh-CN" sz="1800" dirty="0">
                <a:solidFill>
                  <a:srgbClr val="FFFF00"/>
                </a:solidFill>
              </a:rPr>
              <a:t>B</a:t>
            </a:r>
            <a:r>
              <a:rPr lang="zh-CN" altLang="en-US" sz="1800" dirty="0">
                <a:solidFill>
                  <a:srgbClr val="FFFF00"/>
                </a:solidFill>
              </a:rPr>
              <a:t>）        </a:t>
            </a:r>
            <a:r>
              <a:rPr lang="zh-CN" altLang="en-US" sz="2000" dirty="0">
                <a:solidFill>
                  <a:schemeClr val="tx2"/>
                </a:solidFill>
              </a:rPr>
              <a:t>数据</a:t>
            </a:r>
          </a:p>
        </p:txBody>
      </p:sp>
      <p:sp>
        <p:nvSpPr>
          <p:cNvPr id="947222" name="Rectangle 22"/>
          <p:cNvSpPr>
            <a:spLocks noChangeArrowheads="1"/>
          </p:cNvSpPr>
          <p:nvPr/>
        </p:nvSpPr>
        <p:spPr bwMode="ltGray">
          <a:xfrm>
            <a:off x="1763713" y="4292600"/>
            <a:ext cx="2447925" cy="576263"/>
          </a:xfrm>
          <a:prstGeom prst="rect">
            <a:avLst/>
          </a:prstGeom>
          <a:solidFill>
            <a:schemeClr val="accent1"/>
          </a:solidFill>
          <a:ln w="9525" cap="rnd" algn="ctr">
            <a:solidFill>
              <a:schemeClr val="accent1"/>
            </a:solidFill>
            <a:miter lim="800000"/>
            <a:headEnd/>
            <a:tailEnd/>
          </a:ln>
          <a:effectLst/>
        </p:spPr>
        <p:txBody>
          <a:bodyPr wrap="none" anchor="ctr"/>
          <a:lstStyle/>
          <a:p>
            <a:pPr algn="l"/>
            <a:r>
              <a:rPr lang="en-US" altLang="zh-CN" sz="1600" b="1" dirty="0">
                <a:solidFill>
                  <a:srgbClr val="FFFF00"/>
                </a:solidFill>
              </a:rPr>
              <a:t>IP</a:t>
            </a:r>
            <a:r>
              <a:rPr lang="zh-CN" altLang="en-US" sz="1600" b="1" dirty="0">
                <a:solidFill>
                  <a:srgbClr val="FFFF00"/>
                </a:solidFill>
              </a:rPr>
              <a:t>（</a:t>
            </a:r>
            <a:r>
              <a:rPr lang="en-US" altLang="zh-CN" sz="1600" b="1" dirty="0">
                <a:solidFill>
                  <a:srgbClr val="FFFF00"/>
                </a:solidFill>
              </a:rPr>
              <a:t>S=RA</a:t>
            </a:r>
          </a:p>
          <a:p>
            <a:pPr algn="l"/>
            <a:r>
              <a:rPr lang="en-US" altLang="zh-CN" sz="1600" b="1" dirty="0">
                <a:solidFill>
                  <a:srgbClr val="FFFF00"/>
                </a:solidFill>
              </a:rPr>
              <a:t>D=</a:t>
            </a:r>
            <a:r>
              <a:rPr lang="zh-CN" altLang="en-US" sz="1600" b="1" dirty="0">
                <a:solidFill>
                  <a:srgbClr val="FFFF00"/>
                </a:solidFill>
              </a:rPr>
              <a:t>主机</a:t>
            </a:r>
            <a:r>
              <a:rPr lang="en-US" altLang="zh-CN" sz="1600" b="1" dirty="0">
                <a:solidFill>
                  <a:srgbClr val="FFFF00"/>
                </a:solidFill>
              </a:rPr>
              <a:t>B</a:t>
            </a:r>
            <a:r>
              <a:rPr lang="zh-CN" altLang="en-US" sz="1600" b="1" dirty="0">
                <a:solidFill>
                  <a:srgbClr val="FFFF00"/>
                </a:solidFill>
              </a:rPr>
              <a:t>）         </a:t>
            </a:r>
            <a:r>
              <a:rPr lang="en-US" altLang="zh-CN" b="1" dirty="0">
                <a:solidFill>
                  <a:schemeClr val="tx2"/>
                </a:solidFill>
              </a:rPr>
              <a:t>ESP</a:t>
            </a:r>
          </a:p>
        </p:txBody>
      </p:sp>
      <p:sp>
        <p:nvSpPr>
          <p:cNvPr id="947223" name="Line 23"/>
          <p:cNvSpPr>
            <a:spLocks noChangeShapeType="1"/>
          </p:cNvSpPr>
          <p:nvPr/>
        </p:nvSpPr>
        <p:spPr bwMode="ltGray">
          <a:xfrm>
            <a:off x="2843213" y="4292600"/>
            <a:ext cx="0" cy="576263"/>
          </a:xfrm>
          <a:prstGeom prst="line">
            <a:avLst/>
          </a:prstGeom>
          <a:noFill/>
          <a:ln w="9525" cap="rnd">
            <a:solidFill>
              <a:srgbClr val="000000"/>
            </a:solidFill>
            <a:round/>
            <a:headEnd/>
            <a:tailEnd/>
          </a:ln>
          <a:effectLst/>
        </p:spPr>
        <p:txBody>
          <a:bodyPr wrap="none"/>
          <a:lstStyle/>
          <a:p>
            <a:endParaRPr lang="zh-CN" altLang="en-US"/>
          </a:p>
        </p:txBody>
      </p:sp>
      <p:sp>
        <p:nvSpPr>
          <p:cNvPr id="947224" name="Text Box 24"/>
          <p:cNvSpPr txBox="1">
            <a:spLocks noChangeArrowheads="1"/>
          </p:cNvSpPr>
          <p:nvPr/>
        </p:nvSpPr>
        <p:spPr bwMode="ltGray">
          <a:xfrm>
            <a:off x="323999" y="5085184"/>
            <a:ext cx="2663825" cy="457200"/>
          </a:xfrm>
          <a:prstGeom prst="rect">
            <a:avLst/>
          </a:prstGeom>
          <a:noFill/>
          <a:ln w="9525" cap="rnd" algn="ctr">
            <a:noFill/>
            <a:miter lim="800000"/>
            <a:headEnd/>
            <a:tailEnd/>
          </a:ln>
          <a:effectLst/>
        </p:spPr>
        <p:txBody>
          <a:bodyPr>
            <a:spAutoFit/>
          </a:bodyPr>
          <a:lstStyle/>
          <a:p>
            <a:pPr algn="l">
              <a:spcBef>
                <a:spcPct val="50000"/>
              </a:spcBef>
            </a:pPr>
            <a:r>
              <a:rPr lang="zh-CN" altLang="en-US" dirty="0">
                <a:solidFill>
                  <a:schemeClr val="bg1"/>
                </a:solidFill>
              </a:rPr>
              <a:t>经过</a:t>
            </a:r>
            <a:r>
              <a:rPr lang="en-US" altLang="zh-CN" dirty="0">
                <a:solidFill>
                  <a:schemeClr val="bg1"/>
                </a:solidFill>
              </a:rPr>
              <a:t>RB</a:t>
            </a:r>
            <a:r>
              <a:rPr lang="zh-CN" altLang="en-US" dirty="0">
                <a:solidFill>
                  <a:schemeClr val="bg1"/>
                </a:solidFill>
              </a:rPr>
              <a:t>后</a:t>
            </a:r>
          </a:p>
        </p:txBody>
      </p:sp>
      <p:sp>
        <p:nvSpPr>
          <p:cNvPr id="947225" name="Rectangle 25"/>
          <p:cNvSpPr>
            <a:spLocks noChangeArrowheads="1"/>
          </p:cNvSpPr>
          <p:nvPr/>
        </p:nvSpPr>
        <p:spPr bwMode="ltGray">
          <a:xfrm>
            <a:off x="4175125" y="5661248"/>
            <a:ext cx="4968875" cy="576263"/>
          </a:xfrm>
          <a:prstGeom prst="rect">
            <a:avLst/>
          </a:prstGeom>
          <a:solidFill>
            <a:schemeClr val="folHlink"/>
          </a:solidFill>
          <a:ln w="9525" cap="rnd" algn="ctr">
            <a:solidFill>
              <a:srgbClr val="000000"/>
            </a:solidFill>
            <a:miter lim="800000"/>
            <a:headEnd/>
            <a:tailEnd/>
          </a:ln>
          <a:effectLst/>
        </p:spPr>
        <p:txBody>
          <a:bodyPr wrap="none" anchor="ctr"/>
          <a:lstStyle/>
          <a:p>
            <a:pPr algn="l"/>
            <a:r>
              <a:rPr lang="en-US" altLang="zh-CN" dirty="0">
                <a:solidFill>
                  <a:schemeClr val="tx2"/>
                </a:solidFill>
              </a:rPr>
              <a:t>IP</a:t>
            </a:r>
            <a:r>
              <a:rPr lang="zh-CN" altLang="en-US" sz="1800" dirty="0">
                <a:solidFill>
                  <a:srgbClr val="FFFF00"/>
                </a:solidFill>
              </a:rPr>
              <a:t>（源</a:t>
            </a:r>
            <a:r>
              <a:rPr lang="en-US" altLang="zh-CN" sz="1800" dirty="0">
                <a:solidFill>
                  <a:srgbClr val="FFFF00"/>
                </a:solidFill>
              </a:rPr>
              <a:t>=</a:t>
            </a:r>
            <a:r>
              <a:rPr lang="zh-CN" altLang="en-US" sz="1800" dirty="0">
                <a:solidFill>
                  <a:srgbClr val="FFFF00"/>
                </a:solidFill>
              </a:rPr>
              <a:t>主机</a:t>
            </a:r>
            <a:r>
              <a:rPr lang="en-US" altLang="zh-CN" sz="1800" dirty="0">
                <a:solidFill>
                  <a:srgbClr val="FFFF00"/>
                </a:solidFill>
              </a:rPr>
              <a:t>A</a:t>
            </a:r>
            <a:r>
              <a:rPr lang="zh-CN" altLang="en-US" sz="1800" dirty="0">
                <a:solidFill>
                  <a:srgbClr val="FFFF00"/>
                </a:solidFill>
              </a:rPr>
              <a:t>，目的</a:t>
            </a:r>
            <a:r>
              <a:rPr lang="en-US" altLang="zh-CN" sz="1800" dirty="0">
                <a:solidFill>
                  <a:srgbClr val="FFFF00"/>
                </a:solidFill>
              </a:rPr>
              <a:t>=</a:t>
            </a:r>
            <a:r>
              <a:rPr lang="zh-CN" altLang="en-US" sz="1800" dirty="0">
                <a:solidFill>
                  <a:srgbClr val="FFFF00"/>
                </a:solidFill>
              </a:rPr>
              <a:t>主机</a:t>
            </a:r>
            <a:r>
              <a:rPr lang="en-US" altLang="zh-CN" sz="1800" dirty="0">
                <a:solidFill>
                  <a:srgbClr val="FFFF00"/>
                </a:solidFill>
              </a:rPr>
              <a:t>B</a:t>
            </a:r>
            <a:r>
              <a:rPr lang="zh-CN" altLang="en-US" sz="1800" dirty="0">
                <a:solidFill>
                  <a:srgbClr val="FFFF00"/>
                </a:solidFill>
              </a:rPr>
              <a:t>）        </a:t>
            </a:r>
            <a:r>
              <a:rPr lang="zh-CN" altLang="en-US" sz="2000" dirty="0">
                <a:solidFill>
                  <a:schemeClr val="tx2"/>
                </a:solidFill>
              </a:rPr>
              <a:t>数据</a:t>
            </a:r>
          </a:p>
        </p:txBody>
      </p:sp>
      <p:sp>
        <p:nvSpPr>
          <p:cNvPr id="947226" name="Rectangle 26"/>
          <p:cNvSpPr>
            <a:spLocks noChangeArrowheads="1"/>
          </p:cNvSpPr>
          <p:nvPr/>
        </p:nvSpPr>
        <p:spPr bwMode="ltGray">
          <a:xfrm>
            <a:off x="1763713" y="5661248"/>
            <a:ext cx="2447925" cy="576263"/>
          </a:xfrm>
          <a:prstGeom prst="rect">
            <a:avLst/>
          </a:prstGeom>
          <a:solidFill>
            <a:schemeClr val="accent1"/>
          </a:solidFill>
          <a:ln w="9525" cap="rnd" algn="ctr">
            <a:solidFill>
              <a:schemeClr val="accent1"/>
            </a:solidFill>
            <a:miter lim="800000"/>
            <a:headEnd/>
            <a:tailEnd/>
          </a:ln>
          <a:effectLst/>
        </p:spPr>
        <p:txBody>
          <a:bodyPr wrap="none" anchor="ctr"/>
          <a:lstStyle/>
          <a:p>
            <a:pPr algn="l"/>
            <a:r>
              <a:rPr lang="en-US" altLang="zh-CN" sz="1600" b="1" dirty="0">
                <a:solidFill>
                  <a:srgbClr val="FFFF00"/>
                </a:solidFill>
              </a:rPr>
              <a:t>IP</a:t>
            </a:r>
            <a:r>
              <a:rPr lang="zh-CN" altLang="en-US" sz="1600" b="1" dirty="0">
                <a:solidFill>
                  <a:srgbClr val="FFFF00"/>
                </a:solidFill>
              </a:rPr>
              <a:t>（</a:t>
            </a:r>
            <a:r>
              <a:rPr lang="en-US" altLang="zh-CN" sz="1600" b="1" dirty="0">
                <a:solidFill>
                  <a:srgbClr val="FFFF00"/>
                </a:solidFill>
              </a:rPr>
              <a:t>S=RA</a:t>
            </a:r>
          </a:p>
          <a:p>
            <a:pPr algn="l"/>
            <a:r>
              <a:rPr lang="en-US" altLang="zh-CN" sz="1600" b="1" dirty="0">
                <a:solidFill>
                  <a:srgbClr val="FFFF00"/>
                </a:solidFill>
              </a:rPr>
              <a:t>D=</a:t>
            </a:r>
            <a:r>
              <a:rPr lang="zh-CN" altLang="en-US" sz="1600" b="1" dirty="0">
                <a:solidFill>
                  <a:srgbClr val="FFFF00"/>
                </a:solidFill>
              </a:rPr>
              <a:t>主机</a:t>
            </a:r>
            <a:r>
              <a:rPr lang="en-US" altLang="zh-CN" sz="1600" b="1" dirty="0">
                <a:solidFill>
                  <a:srgbClr val="FFFF00"/>
                </a:solidFill>
              </a:rPr>
              <a:t>B</a:t>
            </a:r>
            <a:r>
              <a:rPr lang="zh-CN" altLang="en-US" sz="1600" b="1" dirty="0">
                <a:solidFill>
                  <a:schemeClr val="tx2"/>
                </a:solidFill>
              </a:rPr>
              <a:t>）         </a:t>
            </a:r>
            <a:r>
              <a:rPr lang="en-US" altLang="zh-CN" b="1" dirty="0">
                <a:solidFill>
                  <a:schemeClr val="tx2"/>
                </a:solidFill>
              </a:rPr>
              <a:t>ESP</a:t>
            </a:r>
          </a:p>
        </p:txBody>
      </p:sp>
      <p:sp>
        <p:nvSpPr>
          <p:cNvPr id="947227" name="Line 27"/>
          <p:cNvSpPr>
            <a:spLocks noChangeShapeType="1"/>
          </p:cNvSpPr>
          <p:nvPr/>
        </p:nvSpPr>
        <p:spPr bwMode="ltGray">
          <a:xfrm>
            <a:off x="2843213" y="5661248"/>
            <a:ext cx="0" cy="576263"/>
          </a:xfrm>
          <a:prstGeom prst="line">
            <a:avLst/>
          </a:prstGeom>
          <a:noFill/>
          <a:ln w="9525" cap="rnd">
            <a:solidFill>
              <a:srgbClr val="000000"/>
            </a:solidFill>
            <a:round/>
            <a:headEnd/>
            <a:tailEnd/>
          </a:ln>
          <a:effectLst/>
        </p:spPr>
        <p:txBody>
          <a:bodyPr wrap="none"/>
          <a:lstStyle/>
          <a:p>
            <a:endParaRPr lang="zh-CN" altLang="en-US"/>
          </a:p>
        </p:txBody>
      </p:sp>
      <p:sp>
        <p:nvSpPr>
          <p:cNvPr id="947228" name="Rectangle 28"/>
          <p:cNvSpPr>
            <a:spLocks noChangeArrowheads="1"/>
          </p:cNvSpPr>
          <p:nvPr/>
        </p:nvSpPr>
        <p:spPr bwMode="ltGray">
          <a:xfrm>
            <a:off x="179388" y="5661248"/>
            <a:ext cx="1584325" cy="576263"/>
          </a:xfrm>
          <a:prstGeom prst="rect">
            <a:avLst/>
          </a:prstGeom>
          <a:solidFill>
            <a:schemeClr val="accent1"/>
          </a:solidFill>
          <a:ln w="9525" cap="rnd" algn="ctr">
            <a:solidFill>
              <a:schemeClr val="accent1"/>
            </a:solidFill>
            <a:miter lim="800000"/>
            <a:headEnd/>
            <a:tailEnd/>
          </a:ln>
          <a:effectLst/>
        </p:spPr>
        <p:txBody>
          <a:bodyPr wrap="none" anchor="ctr"/>
          <a:lstStyle/>
          <a:p>
            <a:pPr algn="l"/>
            <a:r>
              <a:rPr lang="en-US" altLang="zh-CN" sz="1600" b="1" dirty="0">
                <a:solidFill>
                  <a:srgbClr val="FFFF00"/>
                </a:solidFill>
              </a:rPr>
              <a:t>IP</a:t>
            </a:r>
            <a:r>
              <a:rPr lang="zh-CN" altLang="en-US" sz="1600" b="1" dirty="0">
                <a:solidFill>
                  <a:srgbClr val="FFFF00"/>
                </a:solidFill>
              </a:rPr>
              <a:t>（</a:t>
            </a:r>
            <a:r>
              <a:rPr lang="en-US" altLang="zh-CN" sz="1600" b="1" dirty="0">
                <a:solidFill>
                  <a:srgbClr val="FFFF00"/>
                </a:solidFill>
              </a:rPr>
              <a:t>S=RB</a:t>
            </a:r>
          </a:p>
          <a:p>
            <a:pPr algn="l"/>
            <a:r>
              <a:rPr lang="en-US" altLang="zh-CN" sz="1600" b="1" dirty="0">
                <a:solidFill>
                  <a:srgbClr val="FFFF00"/>
                </a:solidFill>
              </a:rPr>
              <a:t>D=RC</a:t>
            </a:r>
            <a:r>
              <a:rPr lang="zh-CN" altLang="en-US" sz="1600" b="1" dirty="0">
                <a:solidFill>
                  <a:srgbClr val="FFFF00"/>
                </a:solidFill>
              </a:rPr>
              <a:t>）      </a:t>
            </a:r>
            <a:r>
              <a:rPr lang="en-US" altLang="zh-CN" sz="1600" b="1" dirty="0" smtClean="0">
                <a:solidFill>
                  <a:schemeClr val="tx2"/>
                </a:solidFill>
              </a:rPr>
              <a:t>AH</a:t>
            </a:r>
            <a:endParaRPr lang="en-US" altLang="zh-CN" sz="1600" b="1" dirty="0">
              <a:solidFill>
                <a:schemeClr val="tx2"/>
              </a:solidFill>
            </a:endParaRPr>
          </a:p>
        </p:txBody>
      </p:sp>
      <p:sp>
        <p:nvSpPr>
          <p:cNvPr id="947229" name="Line 29"/>
          <p:cNvSpPr>
            <a:spLocks noChangeShapeType="1"/>
          </p:cNvSpPr>
          <p:nvPr/>
        </p:nvSpPr>
        <p:spPr bwMode="ltGray">
          <a:xfrm>
            <a:off x="1259632" y="5661248"/>
            <a:ext cx="0" cy="647700"/>
          </a:xfrm>
          <a:prstGeom prst="line">
            <a:avLst/>
          </a:prstGeom>
          <a:noFill/>
          <a:ln w="9525" cap="rnd">
            <a:solidFill>
              <a:srgbClr val="000000"/>
            </a:solidFill>
            <a:round/>
            <a:headEnd/>
            <a:tailEnd/>
          </a:ln>
          <a:effectLst/>
        </p:spPr>
        <p:txBody>
          <a:bodyPr wrap="none"/>
          <a:lstStyle/>
          <a:p>
            <a:endParaRPr lang="zh-CN" altLang="en-US"/>
          </a:p>
        </p:txBody>
      </p:sp>
      <p:sp>
        <p:nvSpPr>
          <p:cNvPr id="947230" name="Line 30"/>
          <p:cNvSpPr>
            <a:spLocks noChangeShapeType="1"/>
          </p:cNvSpPr>
          <p:nvPr/>
        </p:nvSpPr>
        <p:spPr bwMode="ltGray">
          <a:xfrm>
            <a:off x="1763713" y="5661248"/>
            <a:ext cx="0" cy="574675"/>
          </a:xfrm>
          <a:prstGeom prst="line">
            <a:avLst/>
          </a:prstGeom>
          <a:noFill/>
          <a:ln w="9525" cap="rnd">
            <a:solidFill>
              <a:srgbClr val="000000"/>
            </a:solidFill>
            <a:round/>
            <a:headEnd/>
            <a:tailEnd/>
          </a:ln>
          <a:effectLst/>
        </p:spPr>
        <p:txBody>
          <a:bodyPr wrap="none"/>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0" y="1268760"/>
            <a:ext cx="9144000" cy="5355312"/>
          </a:xfrm>
          <a:prstGeom prst="rect">
            <a:avLst/>
          </a:prstGeom>
          <a:solidFill>
            <a:srgbClr val="00B050"/>
          </a:solidFill>
        </p:spPr>
        <p:txBody>
          <a:bodyPr wrap="square" rtlCol="0">
            <a:sp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sp>
        <p:nvSpPr>
          <p:cNvPr id="949252" name="Rectangle 4"/>
          <p:cNvSpPr>
            <a:spLocks noGrp="1" noChangeArrowheads="1"/>
          </p:cNvSpPr>
          <p:nvPr>
            <p:ph type="title"/>
          </p:nvPr>
        </p:nvSpPr>
        <p:spPr/>
        <p:txBody>
          <a:bodyPr/>
          <a:lstStyle/>
          <a:p>
            <a:r>
              <a:rPr lang="zh-CN" altLang="en-US" dirty="0" smtClean="0"/>
              <a:t>嵌套隧道：无效隧道</a:t>
            </a:r>
            <a:endParaRPr lang="zh-CN" altLang="en-US" dirty="0"/>
          </a:p>
        </p:txBody>
      </p:sp>
      <p:sp>
        <p:nvSpPr>
          <p:cNvPr id="949253" name="Rectangle 5"/>
          <p:cNvSpPr>
            <a:spLocks noChangeArrowheads="1"/>
          </p:cNvSpPr>
          <p:nvPr/>
        </p:nvSpPr>
        <p:spPr bwMode="ltGray">
          <a:xfrm>
            <a:off x="1258888" y="1557338"/>
            <a:ext cx="936625" cy="576262"/>
          </a:xfrm>
          <a:prstGeom prst="rect">
            <a:avLst/>
          </a:prstGeom>
          <a:solidFill>
            <a:schemeClr val="accent1"/>
          </a:solidFill>
          <a:ln w="9525" cap="rnd" algn="ctr">
            <a:solidFill>
              <a:srgbClr val="000000"/>
            </a:solidFill>
            <a:miter lim="800000"/>
            <a:headEnd/>
            <a:tailEnd/>
          </a:ln>
          <a:effectLst/>
        </p:spPr>
        <p:txBody>
          <a:bodyPr wrap="none" anchor="ctr"/>
          <a:lstStyle/>
          <a:p>
            <a:r>
              <a:rPr lang="zh-CN" altLang="en-US">
                <a:solidFill>
                  <a:schemeClr val="tx2"/>
                </a:solidFill>
              </a:rPr>
              <a:t>主机</a:t>
            </a:r>
            <a:r>
              <a:rPr lang="en-US" altLang="zh-CN">
                <a:solidFill>
                  <a:schemeClr val="tx2"/>
                </a:solidFill>
              </a:rPr>
              <a:t>A</a:t>
            </a:r>
          </a:p>
        </p:txBody>
      </p:sp>
      <p:sp>
        <p:nvSpPr>
          <p:cNvPr id="949254" name="Rectangle 6"/>
          <p:cNvSpPr>
            <a:spLocks noChangeArrowheads="1"/>
          </p:cNvSpPr>
          <p:nvPr/>
        </p:nvSpPr>
        <p:spPr bwMode="ltGray">
          <a:xfrm>
            <a:off x="7308850" y="1628775"/>
            <a:ext cx="936625" cy="576263"/>
          </a:xfrm>
          <a:prstGeom prst="rect">
            <a:avLst/>
          </a:prstGeom>
          <a:solidFill>
            <a:schemeClr val="accent1"/>
          </a:solidFill>
          <a:ln w="9525" cap="rnd" algn="ctr">
            <a:solidFill>
              <a:srgbClr val="000000"/>
            </a:solidFill>
            <a:miter lim="800000"/>
            <a:headEnd/>
            <a:tailEnd/>
          </a:ln>
          <a:effectLst/>
        </p:spPr>
        <p:txBody>
          <a:bodyPr wrap="none" anchor="ctr"/>
          <a:lstStyle/>
          <a:p>
            <a:r>
              <a:rPr lang="zh-CN" altLang="en-US">
                <a:solidFill>
                  <a:schemeClr val="tx2"/>
                </a:solidFill>
              </a:rPr>
              <a:t>主机</a:t>
            </a:r>
            <a:r>
              <a:rPr lang="en-US" altLang="zh-CN">
                <a:solidFill>
                  <a:schemeClr val="tx2"/>
                </a:solidFill>
              </a:rPr>
              <a:t>B</a:t>
            </a:r>
          </a:p>
        </p:txBody>
      </p:sp>
      <p:sp>
        <p:nvSpPr>
          <p:cNvPr id="949255" name="Oval 7"/>
          <p:cNvSpPr>
            <a:spLocks noChangeArrowheads="1"/>
          </p:cNvSpPr>
          <p:nvPr/>
        </p:nvSpPr>
        <p:spPr bwMode="ltGray">
          <a:xfrm>
            <a:off x="2987675" y="1700213"/>
            <a:ext cx="1079500" cy="433387"/>
          </a:xfrm>
          <a:prstGeom prst="ellipse">
            <a:avLst/>
          </a:prstGeom>
          <a:solidFill>
            <a:srgbClr val="FFFF00"/>
          </a:solidFill>
          <a:ln w="9525" cap="rnd" algn="ctr">
            <a:solidFill>
              <a:srgbClr val="000000"/>
            </a:solidFill>
            <a:round/>
            <a:headEnd/>
            <a:tailEnd/>
          </a:ln>
          <a:effectLst/>
        </p:spPr>
        <p:txBody>
          <a:bodyPr wrap="none" anchor="ctr"/>
          <a:lstStyle/>
          <a:p>
            <a:r>
              <a:rPr lang="en-US" altLang="zh-CN"/>
              <a:t>RA</a:t>
            </a:r>
          </a:p>
        </p:txBody>
      </p:sp>
      <p:sp>
        <p:nvSpPr>
          <p:cNvPr id="949256" name="Oval 8"/>
          <p:cNvSpPr>
            <a:spLocks noChangeArrowheads="1"/>
          </p:cNvSpPr>
          <p:nvPr/>
        </p:nvSpPr>
        <p:spPr bwMode="ltGray">
          <a:xfrm>
            <a:off x="4427538" y="1700213"/>
            <a:ext cx="1079500" cy="433387"/>
          </a:xfrm>
          <a:prstGeom prst="ellipse">
            <a:avLst/>
          </a:prstGeom>
          <a:solidFill>
            <a:srgbClr val="FFFF00"/>
          </a:solidFill>
          <a:ln w="9525" cap="rnd" algn="ctr">
            <a:solidFill>
              <a:srgbClr val="000000"/>
            </a:solidFill>
            <a:round/>
            <a:headEnd/>
            <a:tailEnd/>
          </a:ln>
          <a:effectLst/>
        </p:spPr>
        <p:txBody>
          <a:bodyPr wrap="none" anchor="ctr"/>
          <a:lstStyle/>
          <a:p>
            <a:r>
              <a:rPr lang="en-US" altLang="zh-CN"/>
              <a:t>RB</a:t>
            </a:r>
          </a:p>
        </p:txBody>
      </p:sp>
      <p:sp>
        <p:nvSpPr>
          <p:cNvPr id="949257" name="Oval 9"/>
          <p:cNvSpPr>
            <a:spLocks noChangeArrowheads="1"/>
          </p:cNvSpPr>
          <p:nvPr/>
        </p:nvSpPr>
        <p:spPr bwMode="ltGray">
          <a:xfrm>
            <a:off x="5867400" y="1700213"/>
            <a:ext cx="1079500" cy="433387"/>
          </a:xfrm>
          <a:prstGeom prst="ellipse">
            <a:avLst/>
          </a:prstGeom>
          <a:solidFill>
            <a:srgbClr val="FFFF00"/>
          </a:solidFill>
          <a:ln w="9525" cap="rnd" algn="ctr">
            <a:solidFill>
              <a:srgbClr val="000000"/>
            </a:solidFill>
            <a:round/>
            <a:headEnd/>
            <a:tailEnd/>
          </a:ln>
          <a:effectLst/>
        </p:spPr>
        <p:txBody>
          <a:bodyPr wrap="none" anchor="ctr"/>
          <a:lstStyle/>
          <a:p>
            <a:r>
              <a:rPr lang="en-US" altLang="zh-CN"/>
              <a:t>RC</a:t>
            </a:r>
          </a:p>
        </p:txBody>
      </p:sp>
      <p:sp>
        <p:nvSpPr>
          <p:cNvPr id="949258" name="Line 10"/>
          <p:cNvSpPr>
            <a:spLocks noChangeShapeType="1"/>
          </p:cNvSpPr>
          <p:nvPr/>
        </p:nvSpPr>
        <p:spPr bwMode="ltGray">
          <a:xfrm>
            <a:off x="2195513" y="1916113"/>
            <a:ext cx="792162" cy="0"/>
          </a:xfrm>
          <a:prstGeom prst="line">
            <a:avLst/>
          </a:prstGeom>
          <a:noFill/>
          <a:ln w="9525" cap="rnd">
            <a:solidFill>
              <a:schemeClr val="bg1"/>
            </a:solidFill>
            <a:round/>
            <a:headEnd/>
            <a:tailEnd/>
          </a:ln>
          <a:effectLst/>
        </p:spPr>
        <p:txBody>
          <a:bodyPr wrap="none"/>
          <a:lstStyle/>
          <a:p>
            <a:endParaRPr lang="zh-CN" altLang="en-US"/>
          </a:p>
        </p:txBody>
      </p:sp>
      <p:sp>
        <p:nvSpPr>
          <p:cNvPr id="949259" name="Line 11"/>
          <p:cNvSpPr>
            <a:spLocks noChangeShapeType="1"/>
          </p:cNvSpPr>
          <p:nvPr/>
        </p:nvSpPr>
        <p:spPr bwMode="ltGray">
          <a:xfrm>
            <a:off x="4067175" y="1916113"/>
            <a:ext cx="360363" cy="0"/>
          </a:xfrm>
          <a:prstGeom prst="line">
            <a:avLst/>
          </a:prstGeom>
          <a:noFill/>
          <a:ln w="9525" cap="rnd">
            <a:solidFill>
              <a:schemeClr val="bg1"/>
            </a:solidFill>
            <a:round/>
            <a:headEnd/>
            <a:tailEnd/>
          </a:ln>
          <a:effectLst/>
        </p:spPr>
        <p:txBody>
          <a:bodyPr wrap="none"/>
          <a:lstStyle/>
          <a:p>
            <a:endParaRPr lang="zh-CN" altLang="en-US"/>
          </a:p>
        </p:txBody>
      </p:sp>
      <p:sp>
        <p:nvSpPr>
          <p:cNvPr id="949260" name="Line 12"/>
          <p:cNvSpPr>
            <a:spLocks noChangeShapeType="1"/>
          </p:cNvSpPr>
          <p:nvPr/>
        </p:nvSpPr>
        <p:spPr bwMode="ltGray">
          <a:xfrm>
            <a:off x="5508625" y="1916113"/>
            <a:ext cx="360363" cy="0"/>
          </a:xfrm>
          <a:prstGeom prst="line">
            <a:avLst/>
          </a:prstGeom>
          <a:noFill/>
          <a:ln w="9525" cap="rnd">
            <a:solidFill>
              <a:schemeClr val="bg1"/>
            </a:solidFill>
            <a:round/>
            <a:headEnd/>
            <a:tailEnd/>
          </a:ln>
          <a:effectLst/>
        </p:spPr>
        <p:txBody>
          <a:bodyPr wrap="none"/>
          <a:lstStyle/>
          <a:p>
            <a:endParaRPr lang="zh-CN" altLang="en-US"/>
          </a:p>
        </p:txBody>
      </p:sp>
      <p:sp>
        <p:nvSpPr>
          <p:cNvPr id="949261" name="Line 13"/>
          <p:cNvSpPr>
            <a:spLocks noChangeShapeType="1"/>
          </p:cNvSpPr>
          <p:nvPr/>
        </p:nvSpPr>
        <p:spPr bwMode="ltGray">
          <a:xfrm>
            <a:off x="6948488" y="1916113"/>
            <a:ext cx="360362" cy="0"/>
          </a:xfrm>
          <a:prstGeom prst="line">
            <a:avLst/>
          </a:prstGeom>
          <a:noFill/>
          <a:ln w="9525" cap="rnd">
            <a:solidFill>
              <a:schemeClr val="bg1"/>
            </a:solidFill>
            <a:round/>
            <a:headEnd/>
            <a:tailEnd/>
          </a:ln>
          <a:effectLst/>
        </p:spPr>
        <p:txBody>
          <a:bodyPr wrap="none"/>
          <a:lstStyle/>
          <a:p>
            <a:endParaRPr lang="zh-CN" altLang="en-US"/>
          </a:p>
        </p:txBody>
      </p:sp>
      <p:cxnSp>
        <p:nvCxnSpPr>
          <p:cNvPr id="949262" name="AutoShape 14"/>
          <p:cNvCxnSpPr>
            <a:cxnSpLocks noChangeShapeType="1"/>
            <a:stCxn id="949256" idx="4"/>
            <a:endCxn id="949254" idx="2"/>
          </p:cNvCxnSpPr>
          <p:nvPr/>
        </p:nvCxnSpPr>
        <p:spPr bwMode="ltGray">
          <a:xfrm rot="16200000" flipH="1">
            <a:off x="6336507" y="764381"/>
            <a:ext cx="71438" cy="2809875"/>
          </a:xfrm>
          <a:prstGeom prst="bentConnector3">
            <a:avLst>
              <a:gd name="adj1" fmla="val 420000"/>
            </a:avLst>
          </a:prstGeom>
          <a:noFill/>
          <a:ln w="19050" cap="rnd">
            <a:solidFill>
              <a:schemeClr val="tx2"/>
            </a:solidFill>
            <a:miter lim="800000"/>
            <a:headEnd/>
            <a:tailEnd/>
          </a:ln>
          <a:effectLst/>
        </p:spPr>
      </p:cxnSp>
      <p:cxnSp>
        <p:nvCxnSpPr>
          <p:cNvPr id="949263" name="AutoShape 15"/>
          <p:cNvCxnSpPr>
            <a:cxnSpLocks noChangeShapeType="1"/>
            <a:stCxn id="949255" idx="4"/>
          </p:cNvCxnSpPr>
          <p:nvPr/>
        </p:nvCxnSpPr>
        <p:spPr bwMode="ltGray">
          <a:xfrm rot="5400000" flipH="1" flipV="1">
            <a:off x="5022056" y="565944"/>
            <a:ext cx="73025" cy="3062288"/>
          </a:xfrm>
          <a:prstGeom prst="bentConnector4">
            <a:avLst>
              <a:gd name="adj1" fmla="val -854352"/>
              <a:gd name="adj2" fmla="val 101088"/>
            </a:avLst>
          </a:prstGeom>
          <a:noFill/>
          <a:ln w="19050" cap="rnd">
            <a:solidFill>
              <a:schemeClr val="tx2"/>
            </a:solidFill>
            <a:miter lim="800000"/>
            <a:headEnd/>
            <a:tailEnd/>
          </a:ln>
          <a:effectLst/>
        </p:spPr>
      </p:cxnSp>
      <p:sp>
        <p:nvSpPr>
          <p:cNvPr id="949264" name="Text Box 16"/>
          <p:cNvSpPr txBox="1">
            <a:spLocks noChangeArrowheads="1"/>
          </p:cNvSpPr>
          <p:nvPr/>
        </p:nvSpPr>
        <p:spPr bwMode="ltGray">
          <a:xfrm>
            <a:off x="4787900" y="2060575"/>
            <a:ext cx="1512888" cy="369332"/>
          </a:xfrm>
          <a:prstGeom prst="rect">
            <a:avLst/>
          </a:prstGeom>
          <a:noFill/>
          <a:ln w="9525" cap="rnd" algn="ctr">
            <a:noFill/>
            <a:miter lim="800000"/>
            <a:headEnd/>
            <a:tailEnd/>
          </a:ln>
          <a:effectLst/>
        </p:spPr>
        <p:txBody>
          <a:bodyPr>
            <a:spAutoFit/>
          </a:bodyPr>
          <a:lstStyle/>
          <a:p>
            <a:pPr>
              <a:spcBef>
                <a:spcPct val="50000"/>
              </a:spcBef>
            </a:pPr>
            <a:r>
              <a:rPr lang="zh-CN" altLang="en-US" b="1" dirty="0" smtClean="0">
                <a:solidFill>
                  <a:srgbClr val="FF0000"/>
                </a:solidFill>
              </a:rPr>
              <a:t>      隧道</a:t>
            </a:r>
            <a:r>
              <a:rPr lang="en-US" altLang="zh-CN" b="1" dirty="0" smtClean="0">
                <a:solidFill>
                  <a:srgbClr val="FF0000"/>
                </a:solidFill>
              </a:rPr>
              <a:t>2</a:t>
            </a:r>
            <a:endParaRPr lang="en-US" altLang="zh-CN" b="1" dirty="0">
              <a:solidFill>
                <a:srgbClr val="FF0000"/>
              </a:solidFill>
            </a:endParaRPr>
          </a:p>
        </p:txBody>
      </p:sp>
      <p:sp>
        <p:nvSpPr>
          <p:cNvPr id="949265" name="Text Box 17"/>
          <p:cNvSpPr txBox="1">
            <a:spLocks noChangeArrowheads="1"/>
          </p:cNvSpPr>
          <p:nvPr/>
        </p:nvSpPr>
        <p:spPr bwMode="ltGray">
          <a:xfrm>
            <a:off x="5580063" y="2708275"/>
            <a:ext cx="1223962" cy="369332"/>
          </a:xfrm>
          <a:prstGeom prst="rect">
            <a:avLst/>
          </a:prstGeom>
          <a:noFill/>
          <a:ln w="9525" cap="rnd" algn="ctr">
            <a:noFill/>
            <a:miter lim="800000"/>
            <a:headEnd/>
            <a:tailEnd/>
          </a:ln>
          <a:effectLst/>
        </p:spPr>
        <p:txBody>
          <a:bodyPr>
            <a:spAutoFit/>
          </a:bodyPr>
          <a:lstStyle/>
          <a:p>
            <a:pPr>
              <a:spcBef>
                <a:spcPct val="50000"/>
              </a:spcBef>
            </a:pPr>
            <a:r>
              <a:rPr lang="zh-CN" altLang="en-US" b="1" dirty="0" smtClean="0">
                <a:solidFill>
                  <a:srgbClr val="FF0000"/>
                </a:solidFill>
              </a:rPr>
              <a:t>隧道</a:t>
            </a:r>
            <a:r>
              <a:rPr lang="en-US" altLang="zh-CN" b="1" dirty="0" smtClean="0">
                <a:solidFill>
                  <a:srgbClr val="FF0000"/>
                </a:solidFill>
              </a:rPr>
              <a:t>1</a:t>
            </a:r>
            <a:endParaRPr lang="en-US" altLang="zh-CN" b="1" dirty="0">
              <a:solidFill>
                <a:srgbClr val="FF0000"/>
              </a:solidFill>
            </a:endParaRPr>
          </a:p>
        </p:txBody>
      </p:sp>
      <p:sp>
        <p:nvSpPr>
          <p:cNvPr id="949266" name="Rectangle 18"/>
          <p:cNvSpPr>
            <a:spLocks noChangeArrowheads="1"/>
          </p:cNvSpPr>
          <p:nvPr/>
        </p:nvSpPr>
        <p:spPr bwMode="ltGray">
          <a:xfrm>
            <a:off x="3635375" y="3356992"/>
            <a:ext cx="4968875" cy="576263"/>
          </a:xfrm>
          <a:prstGeom prst="rect">
            <a:avLst/>
          </a:prstGeom>
          <a:solidFill>
            <a:schemeClr val="accent1"/>
          </a:solidFill>
          <a:ln w="9525" cap="rnd" algn="ctr">
            <a:solidFill>
              <a:srgbClr val="000000"/>
            </a:solidFill>
            <a:miter lim="800000"/>
            <a:headEnd/>
            <a:tailEnd/>
          </a:ln>
          <a:effectLst/>
        </p:spPr>
        <p:txBody>
          <a:bodyPr wrap="none" anchor="ctr"/>
          <a:lstStyle/>
          <a:p>
            <a:pPr algn="l"/>
            <a:r>
              <a:rPr lang="en-US" altLang="zh-CN" b="1" dirty="0">
                <a:solidFill>
                  <a:schemeClr val="tx2"/>
                </a:solidFill>
              </a:rPr>
              <a:t>IP</a:t>
            </a:r>
            <a:r>
              <a:rPr lang="zh-CN" altLang="en-US" sz="1800" b="1" dirty="0">
                <a:solidFill>
                  <a:srgbClr val="FFFF00"/>
                </a:solidFill>
              </a:rPr>
              <a:t>（源</a:t>
            </a:r>
            <a:r>
              <a:rPr lang="en-US" altLang="zh-CN" sz="1800" b="1" dirty="0">
                <a:solidFill>
                  <a:srgbClr val="FFFF00"/>
                </a:solidFill>
              </a:rPr>
              <a:t>=</a:t>
            </a:r>
            <a:r>
              <a:rPr lang="zh-CN" altLang="en-US" sz="1800" b="1" dirty="0">
                <a:solidFill>
                  <a:srgbClr val="FFFF00"/>
                </a:solidFill>
              </a:rPr>
              <a:t>主机</a:t>
            </a:r>
            <a:r>
              <a:rPr lang="en-US" altLang="zh-CN" sz="1800" b="1" dirty="0">
                <a:solidFill>
                  <a:srgbClr val="FFFF00"/>
                </a:solidFill>
              </a:rPr>
              <a:t>A</a:t>
            </a:r>
            <a:r>
              <a:rPr lang="zh-CN" altLang="en-US" sz="1800" b="1" dirty="0">
                <a:solidFill>
                  <a:srgbClr val="FFFF00"/>
                </a:solidFill>
              </a:rPr>
              <a:t>，目的</a:t>
            </a:r>
            <a:r>
              <a:rPr lang="en-US" altLang="zh-CN" sz="1800" b="1" dirty="0">
                <a:solidFill>
                  <a:srgbClr val="FFFF00"/>
                </a:solidFill>
              </a:rPr>
              <a:t>=</a:t>
            </a:r>
            <a:r>
              <a:rPr lang="zh-CN" altLang="en-US" sz="1800" b="1" dirty="0">
                <a:solidFill>
                  <a:srgbClr val="FFFF00"/>
                </a:solidFill>
              </a:rPr>
              <a:t>主机</a:t>
            </a:r>
            <a:r>
              <a:rPr lang="en-US" altLang="zh-CN" sz="1800" b="1" dirty="0">
                <a:solidFill>
                  <a:srgbClr val="FFFF00"/>
                </a:solidFill>
              </a:rPr>
              <a:t>B</a:t>
            </a:r>
            <a:r>
              <a:rPr lang="zh-CN" altLang="en-US" sz="1800" b="1" dirty="0">
                <a:solidFill>
                  <a:srgbClr val="FFFF00"/>
                </a:solidFill>
              </a:rPr>
              <a:t>）        </a:t>
            </a:r>
            <a:r>
              <a:rPr lang="zh-CN" altLang="en-US" sz="2000" b="1" dirty="0">
                <a:solidFill>
                  <a:schemeClr val="tx2"/>
                </a:solidFill>
              </a:rPr>
              <a:t>数据</a:t>
            </a:r>
          </a:p>
        </p:txBody>
      </p:sp>
      <p:sp>
        <p:nvSpPr>
          <p:cNvPr id="949267" name="Line 19"/>
          <p:cNvSpPr>
            <a:spLocks noChangeShapeType="1"/>
          </p:cNvSpPr>
          <p:nvPr/>
        </p:nvSpPr>
        <p:spPr bwMode="ltGray">
          <a:xfrm>
            <a:off x="6946900" y="3429000"/>
            <a:ext cx="0" cy="576263"/>
          </a:xfrm>
          <a:prstGeom prst="line">
            <a:avLst/>
          </a:prstGeom>
          <a:noFill/>
          <a:ln w="9525" cap="rnd">
            <a:solidFill>
              <a:srgbClr val="000000"/>
            </a:solidFill>
            <a:round/>
            <a:headEnd/>
            <a:tailEnd/>
          </a:ln>
          <a:effectLst/>
        </p:spPr>
        <p:txBody>
          <a:bodyPr wrap="none"/>
          <a:lstStyle/>
          <a:p>
            <a:endParaRPr lang="zh-CN" altLang="en-US"/>
          </a:p>
        </p:txBody>
      </p:sp>
      <p:sp>
        <p:nvSpPr>
          <p:cNvPr id="949268" name="Text Box 20"/>
          <p:cNvSpPr txBox="1">
            <a:spLocks noChangeArrowheads="1"/>
          </p:cNvSpPr>
          <p:nvPr/>
        </p:nvSpPr>
        <p:spPr bwMode="ltGray">
          <a:xfrm>
            <a:off x="179388" y="3500438"/>
            <a:ext cx="3348037" cy="400110"/>
          </a:xfrm>
          <a:prstGeom prst="rect">
            <a:avLst/>
          </a:prstGeom>
          <a:noFill/>
          <a:ln w="9525" cap="rnd" algn="ctr">
            <a:noFill/>
            <a:miter lim="800000"/>
            <a:headEnd/>
            <a:tailEnd/>
          </a:ln>
          <a:effectLst/>
        </p:spPr>
        <p:txBody>
          <a:bodyPr>
            <a:spAutoFit/>
          </a:bodyPr>
          <a:lstStyle/>
          <a:p>
            <a:pPr>
              <a:spcBef>
                <a:spcPct val="50000"/>
              </a:spcBef>
            </a:pPr>
            <a:r>
              <a:rPr lang="zh-CN" altLang="en-US" sz="2000" dirty="0">
                <a:solidFill>
                  <a:schemeClr val="bg1"/>
                </a:solidFill>
              </a:rPr>
              <a:t>主机</a:t>
            </a:r>
            <a:r>
              <a:rPr lang="en-US" altLang="zh-CN" sz="2000" dirty="0">
                <a:solidFill>
                  <a:schemeClr val="bg1"/>
                </a:solidFill>
              </a:rPr>
              <a:t>A</a:t>
            </a:r>
            <a:r>
              <a:rPr lang="zh-CN" altLang="en-US" sz="2000" dirty="0">
                <a:solidFill>
                  <a:schemeClr val="bg1"/>
                </a:solidFill>
              </a:rPr>
              <a:t>发出的原始数据</a:t>
            </a:r>
          </a:p>
        </p:txBody>
      </p:sp>
      <p:sp>
        <p:nvSpPr>
          <p:cNvPr id="949269" name="Text Box 21"/>
          <p:cNvSpPr txBox="1">
            <a:spLocks noChangeArrowheads="1"/>
          </p:cNvSpPr>
          <p:nvPr/>
        </p:nvSpPr>
        <p:spPr bwMode="ltGray">
          <a:xfrm>
            <a:off x="323850" y="4365625"/>
            <a:ext cx="2808288" cy="457200"/>
          </a:xfrm>
          <a:prstGeom prst="rect">
            <a:avLst/>
          </a:prstGeom>
          <a:noFill/>
          <a:ln w="9525" cap="rnd" algn="ctr">
            <a:noFill/>
            <a:miter lim="800000"/>
            <a:headEnd/>
            <a:tailEnd/>
          </a:ln>
          <a:effectLst/>
        </p:spPr>
        <p:txBody>
          <a:bodyPr>
            <a:spAutoFit/>
          </a:bodyPr>
          <a:lstStyle/>
          <a:p>
            <a:pPr algn="l">
              <a:spcBef>
                <a:spcPct val="50000"/>
              </a:spcBef>
            </a:pPr>
            <a:r>
              <a:rPr lang="zh-CN" altLang="en-US" dirty="0">
                <a:solidFill>
                  <a:schemeClr val="bg1"/>
                </a:solidFill>
              </a:rPr>
              <a:t>经过</a:t>
            </a:r>
            <a:r>
              <a:rPr lang="en-US" altLang="zh-CN" dirty="0">
                <a:solidFill>
                  <a:schemeClr val="bg1"/>
                </a:solidFill>
              </a:rPr>
              <a:t>RA</a:t>
            </a:r>
            <a:r>
              <a:rPr lang="zh-CN" altLang="en-US" dirty="0">
                <a:solidFill>
                  <a:schemeClr val="bg1"/>
                </a:solidFill>
              </a:rPr>
              <a:t>后</a:t>
            </a:r>
          </a:p>
        </p:txBody>
      </p:sp>
      <p:sp>
        <p:nvSpPr>
          <p:cNvPr id="949270" name="Rectangle 22"/>
          <p:cNvSpPr>
            <a:spLocks noChangeArrowheads="1"/>
          </p:cNvSpPr>
          <p:nvPr/>
        </p:nvSpPr>
        <p:spPr bwMode="ltGray">
          <a:xfrm>
            <a:off x="4175125" y="4292600"/>
            <a:ext cx="4968875" cy="576263"/>
          </a:xfrm>
          <a:prstGeom prst="rect">
            <a:avLst/>
          </a:prstGeom>
          <a:solidFill>
            <a:schemeClr val="folHlink"/>
          </a:solidFill>
          <a:ln w="9525" cap="rnd" algn="ctr">
            <a:solidFill>
              <a:srgbClr val="000000"/>
            </a:solidFill>
            <a:miter lim="800000"/>
            <a:headEnd/>
            <a:tailEnd/>
          </a:ln>
          <a:effectLst/>
        </p:spPr>
        <p:txBody>
          <a:bodyPr wrap="none" anchor="ctr"/>
          <a:lstStyle/>
          <a:p>
            <a:pPr algn="l"/>
            <a:r>
              <a:rPr lang="en-US" altLang="zh-CN" dirty="0">
                <a:solidFill>
                  <a:schemeClr val="tx2"/>
                </a:solidFill>
              </a:rPr>
              <a:t>IP</a:t>
            </a:r>
            <a:r>
              <a:rPr lang="zh-CN" altLang="en-US" sz="1800" dirty="0">
                <a:solidFill>
                  <a:srgbClr val="FFFF00"/>
                </a:solidFill>
              </a:rPr>
              <a:t>（源</a:t>
            </a:r>
            <a:r>
              <a:rPr lang="en-US" altLang="zh-CN" sz="1800" dirty="0">
                <a:solidFill>
                  <a:srgbClr val="FFFF00"/>
                </a:solidFill>
              </a:rPr>
              <a:t>=</a:t>
            </a:r>
            <a:r>
              <a:rPr lang="zh-CN" altLang="en-US" sz="1800" dirty="0">
                <a:solidFill>
                  <a:srgbClr val="FFFF00"/>
                </a:solidFill>
              </a:rPr>
              <a:t>主机</a:t>
            </a:r>
            <a:r>
              <a:rPr lang="en-US" altLang="zh-CN" sz="1800" dirty="0">
                <a:solidFill>
                  <a:srgbClr val="FFFF00"/>
                </a:solidFill>
              </a:rPr>
              <a:t>A</a:t>
            </a:r>
            <a:r>
              <a:rPr lang="zh-CN" altLang="en-US" sz="1800" dirty="0">
                <a:solidFill>
                  <a:srgbClr val="FFFF00"/>
                </a:solidFill>
              </a:rPr>
              <a:t>，目的</a:t>
            </a:r>
            <a:r>
              <a:rPr lang="en-US" altLang="zh-CN" sz="1800" dirty="0">
                <a:solidFill>
                  <a:srgbClr val="FFFF00"/>
                </a:solidFill>
              </a:rPr>
              <a:t>=</a:t>
            </a:r>
            <a:r>
              <a:rPr lang="zh-CN" altLang="en-US" sz="1800" dirty="0">
                <a:solidFill>
                  <a:srgbClr val="FFFF00"/>
                </a:solidFill>
              </a:rPr>
              <a:t>主机</a:t>
            </a:r>
            <a:r>
              <a:rPr lang="en-US" altLang="zh-CN" sz="1800" dirty="0">
                <a:solidFill>
                  <a:srgbClr val="FFFF00"/>
                </a:solidFill>
              </a:rPr>
              <a:t>B</a:t>
            </a:r>
            <a:r>
              <a:rPr lang="zh-CN" altLang="en-US" sz="1800" dirty="0">
                <a:solidFill>
                  <a:srgbClr val="FFFF00"/>
                </a:solidFill>
              </a:rPr>
              <a:t>）        </a:t>
            </a:r>
            <a:r>
              <a:rPr lang="zh-CN" altLang="en-US" sz="2000" dirty="0">
                <a:solidFill>
                  <a:schemeClr val="tx2"/>
                </a:solidFill>
              </a:rPr>
              <a:t>数据</a:t>
            </a:r>
          </a:p>
        </p:txBody>
      </p:sp>
      <p:sp>
        <p:nvSpPr>
          <p:cNvPr id="949271" name="Rectangle 23"/>
          <p:cNvSpPr>
            <a:spLocks noChangeArrowheads="1"/>
          </p:cNvSpPr>
          <p:nvPr/>
        </p:nvSpPr>
        <p:spPr bwMode="ltGray">
          <a:xfrm>
            <a:off x="1763713" y="4292600"/>
            <a:ext cx="2447925" cy="576263"/>
          </a:xfrm>
          <a:prstGeom prst="rect">
            <a:avLst/>
          </a:prstGeom>
          <a:solidFill>
            <a:schemeClr val="accent1"/>
          </a:solidFill>
          <a:ln w="9525" cap="rnd" algn="ctr">
            <a:solidFill>
              <a:schemeClr val="accent1"/>
            </a:solidFill>
            <a:miter lim="800000"/>
            <a:headEnd/>
            <a:tailEnd/>
          </a:ln>
          <a:effectLst/>
        </p:spPr>
        <p:txBody>
          <a:bodyPr wrap="none" anchor="ctr"/>
          <a:lstStyle/>
          <a:p>
            <a:pPr algn="l"/>
            <a:r>
              <a:rPr lang="en-US" altLang="zh-CN" sz="1600" b="1" dirty="0">
                <a:solidFill>
                  <a:srgbClr val="FFFF00"/>
                </a:solidFill>
              </a:rPr>
              <a:t>IP</a:t>
            </a:r>
            <a:r>
              <a:rPr lang="zh-CN" altLang="en-US" sz="1600" b="1" dirty="0">
                <a:solidFill>
                  <a:srgbClr val="FFFF00"/>
                </a:solidFill>
              </a:rPr>
              <a:t>（</a:t>
            </a:r>
            <a:r>
              <a:rPr lang="en-US" altLang="zh-CN" sz="1600" b="1" dirty="0">
                <a:solidFill>
                  <a:srgbClr val="FFFF00"/>
                </a:solidFill>
              </a:rPr>
              <a:t>S=RA</a:t>
            </a:r>
          </a:p>
          <a:p>
            <a:pPr algn="l"/>
            <a:r>
              <a:rPr lang="en-US" altLang="zh-CN" sz="1600" b="1" dirty="0">
                <a:solidFill>
                  <a:srgbClr val="FFFF00"/>
                </a:solidFill>
              </a:rPr>
              <a:t>D=RC</a:t>
            </a:r>
            <a:r>
              <a:rPr lang="zh-CN" altLang="en-US" sz="1600" b="1" dirty="0">
                <a:solidFill>
                  <a:srgbClr val="FFFF00"/>
                </a:solidFill>
              </a:rPr>
              <a:t>）            </a:t>
            </a:r>
            <a:r>
              <a:rPr lang="en-US" altLang="zh-CN" b="1" dirty="0">
                <a:solidFill>
                  <a:schemeClr val="tx2"/>
                </a:solidFill>
              </a:rPr>
              <a:t>ESP</a:t>
            </a:r>
          </a:p>
        </p:txBody>
      </p:sp>
      <p:sp>
        <p:nvSpPr>
          <p:cNvPr id="949272" name="Line 24"/>
          <p:cNvSpPr>
            <a:spLocks noChangeShapeType="1"/>
          </p:cNvSpPr>
          <p:nvPr/>
        </p:nvSpPr>
        <p:spPr bwMode="ltGray">
          <a:xfrm>
            <a:off x="2843213" y="4292600"/>
            <a:ext cx="0" cy="576263"/>
          </a:xfrm>
          <a:prstGeom prst="line">
            <a:avLst/>
          </a:prstGeom>
          <a:noFill/>
          <a:ln w="9525" cap="rnd">
            <a:solidFill>
              <a:srgbClr val="000000"/>
            </a:solidFill>
            <a:round/>
            <a:headEnd/>
            <a:tailEnd/>
          </a:ln>
          <a:effectLst/>
        </p:spPr>
        <p:txBody>
          <a:bodyPr wrap="none"/>
          <a:lstStyle/>
          <a:p>
            <a:endParaRPr lang="zh-CN" altLang="en-US"/>
          </a:p>
        </p:txBody>
      </p:sp>
      <p:sp>
        <p:nvSpPr>
          <p:cNvPr id="949273" name="Text Box 25"/>
          <p:cNvSpPr txBox="1">
            <a:spLocks noChangeArrowheads="1"/>
          </p:cNvSpPr>
          <p:nvPr/>
        </p:nvSpPr>
        <p:spPr bwMode="ltGray">
          <a:xfrm>
            <a:off x="323528" y="5157788"/>
            <a:ext cx="2663825" cy="457200"/>
          </a:xfrm>
          <a:prstGeom prst="rect">
            <a:avLst/>
          </a:prstGeom>
          <a:noFill/>
          <a:ln w="9525" cap="rnd" algn="ctr">
            <a:noFill/>
            <a:miter lim="800000"/>
            <a:headEnd/>
            <a:tailEnd/>
          </a:ln>
          <a:effectLst/>
        </p:spPr>
        <p:txBody>
          <a:bodyPr>
            <a:spAutoFit/>
          </a:bodyPr>
          <a:lstStyle/>
          <a:p>
            <a:pPr algn="l">
              <a:spcBef>
                <a:spcPct val="50000"/>
              </a:spcBef>
            </a:pPr>
            <a:r>
              <a:rPr lang="zh-CN" altLang="en-US" dirty="0">
                <a:solidFill>
                  <a:schemeClr val="bg1"/>
                </a:solidFill>
              </a:rPr>
              <a:t>经过</a:t>
            </a:r>
            <a:r>
              <a:rPr lang="en-US" altLang="zh-CN" dirty="0">
                <a:solidFill>
                  <a:schemeClr val="bg1"/>
                </a:solidFill>
              </a:rPr>
              <a:t>RB</a:t>
            </a:r>
            <a:r>
              <a:rPr lang="zh-CN" altLang="en-US" dirty="0">
                <a:solidFill>
                  <a:schemeClr val="bg1"/>
                </a:solidFill>
              </a:rPr>
              <a:t>后</a:t>
            </a:r>
          </a:p>
        </p:txBody>
      </p:sp>
      <p:sp>
        <p:nvSpPr>
          <p:cNvPr id="949274" name="Rectangle 26"/>
          <p:cNvSpPr>
            <a:spLocks noChangeArrowheads="1"/>
          </p:cNvSpPr>
          <p:nvPr/>
        </p:nvSpPr>
        <p:spPr bwMode="ltGray">
          <a:xfrm>
            <a:off x="4175125" y="5661248"/>
            <a:ext cx="4968875" cy="576263"/>
          </a:xfrm>
          <a:prstGeom prst="rect">
            <a:avLst/>
          </a:prstGeom>
          <a:solidFill>
            <a:schemeClr val="folHlink"/>
          </a:solidFill>
          <a:ln w="9525" cap="rnd" algn="ctr">
            <a:solidFill>
              <a:srgbClr val="000000"/>
            </a:solidFill>
            <a:miter lim="800000"/>
            <a:headEnd/>
            <a:tailEnd/>
          </a:ln>
          <a:effectLst/>
        </p:spPr>
        <p:txBody>
          <a:bodyPr wrap="none" anchor="ctr"/>
          <a:lstStyle/>
          <a:p>
            <a:pPr algn="l"/>
            <a:r>
              <a:rPr lang="en-US" altLang="zh-CN" dirty="0">
                <a:solidFill>
                  <a:schemeClr val="tx2"/>
                </a:solidFill>
              </a:rPr>
              <a:t>IP</a:t>
            </a:r>
            <a:r>
              <a:rPr lang="zh-CN" altLang="en-US" sz="1800" dirty="0">
                <a:solidFill>
                  <a:srgbClr val="FFFF00"/>
                </a:solidFill>
              </a:rPr>
              <a:t>（源</a:t>
            </a:r>
            <a:r>
              <a:rPr lang="en-US" altLang="zh-CN" sz="1800" dirty="0">
                <a:solidFill>
                  <a:srgbClr val="FFFF00"/>
                </a:solidFill>
              </a:rPr>
              <a:t>=</a:t>
            </a:r>
            <a:r>
              <a:rPr lang="zh-CN" altLang="en-US" sz="1800" dirty="0">
                <a:solidFill>
                  <a:srgbClr val="FFFF00"/>
                </a:solidFill>
              </a:rPr>
              <a:t>主机</a:t>
            </a:r>
            <a:r>
              <a:rPr lang="en-US" altLang="zh-CN" sz="1800" dirty="0">
                <a:solidFill>
                  <a:srgbClr val="FFFF00"/>
                </a:solidFill>
              </a:rPr>
              <a:t>A</a:t>
            </a:r>
            <a:r>
              <a:rPr lang="zh-CN" altLang="en-US" sz="1800" dirty="0">
                <a:solidFill>
                  <a:srgbClr val="FFFF00"/>
                </a:solidFill>
              </a:rPr>
              <a:t>，目的</a:t>
            </a:r>
            <a:r>
              <a:rPr lang="en-US" altLang="zh-CN" sz="1800" dirty="0">
                <a:solidFill>
                  <a:srgbClr val="FFFF00"/>
                </a:solidFill>
              </a:rPr>
              <a:t>=</a:t>
            </a:r>
            <a:r>
              <a:rPr lang="zh-CN" altLang="en-US" sz="1800" dirty="0">
                <a:solidFill>
                  <a:srgbClr val="FFFF00"/>
                </a:solidFill>
              </a:rPr>
              <a:t>主机</a:t>
            </a:r>
            <a:r>
              <a:rPr lang="en-US" altLang="zh-CN" sz="1800" dirty="0">
                <a:solidFill>
                  <a:srgbClr val="FFFF00"/>
                </a:solidFill>
              </a:rPr>
              <a:t>B</a:t>
            </a:r>
            <a:r>
              <a:rPr lang="zh-CN" altLang="en-US" sz="1800" dirty="0">
                <a:solidFill>
                  <a:srgbClr val="FFFF00"/>
                </a:solidFill>
              </a:rPr>
              <a:t>）        </a:t>
            </a:r>
            <a:r>
              <a:rPr lang="zh-CN" altLang="en-US" sz="2000" dirty="0">
                <a:solidFill>
                  <a:schemeClr val="tx2"/>
                </a:solidFill>
              </a:rPr>
              <a:t>数据</a:t>
            </a:r>
          </a:p>
        </p:txBody>
      </p:sp>
      <p:sp>
        <p:nvSpPr>
          <p:cNvPr id="949275" name="Rectangle 27"/>
          <p:cNvSpPr>
            <a:spLocks noChangeArrowheads="1"/>
          </p:cNvSpPr>
          <p:nvPr/>
        </p:nvSpPr>
        <p:spPr bwMode="ltGray">
          <a:xfrm>
            <a:off x="1763713" y="5661248"/>
            <a:ext cx="2447925" cy="576263"/>
          </a:xfrm>
          <a:prstGeom prst="rect">
            <a:avLst/>
          </a:prstGeom>
          <a:solidFill>
            <a:schemeClr val="accent1"/>
          </a:solidFill>
          <a:ln w="9525" cap="rnd" algn="ctr">
            <a:solidFill>
              <a:schemeClr val="accent1"/>
            </a:solidFill>
            <a:miter lim="800000"/>
            <a:headEnd/>
            <a:tailEnd/>
          </a:ln>
          <a:effectLst/>
        </p:spPr>
        <p:txBody>
          <a:bodyPr wrap="none" anchor="ctr"/>
          <a:lstStyle/>
          <a:p>
            <a:pPr algn="l"/>
            <a:r>
              <a:rPr lang="en-US" altLang="zh-CN" sz="1600" b="1" dirty="0">
                <a:solidFill>
                  <a:srgbClr val="FFFF00"/>
                </a:solidFill>
              </a:rPr>
              <a:t>IP</a:t>
            </a:r>
            <a:r>
              <a:rPr lang="zh-CN" altLang="en-US" sz="1600" b="1" dirty="0">
                <a:solidFill>
                  <a:srgbClr val="FFFF00"/>
                </a:solidFill>
              </a:rPr>
              <a:t>（</a:t>
            </a:r>
            <a:r>
              <a:rPr lang="en-US" altLang="zh-CN" sz="1600" b="1" dirty="0">
                <a:solidFill>
                  <a:srgbClr val="FFFF00"/>
                </a:solidFill>
              </a:rPr>
              <a:t>S=RA</a:t>
            </a:r>
          </a:p>
          <a:p>
            <a:pPr algn="l"/>
            <a:r>
              <a:rPr lang="en-US" altLang="zh-CN" sz="1600" b="1" dirty="0">
                <a:solidFill>
                  <a:srgbClr val="FFFF00"/>
                </a:solidFill>
              </a:rPr>
              <a:t>D=RC</a:t>
            </a:r>
            <a:r>
              <a:rPr lang="zh-CN" altLang="en-US" sz="1600" b="1" dirty="0">
                <a:solidFill>
                  <a:srgbClr val="FFFF00"/>
                </a:solidFill>
              </a:rPr>
              <a:t>）            </a:t>
            </a:r>
            <a:r>
              <a:rPr lang="en-US" altLang="zh-CN" b="1" dirty="0">
                <a:solidFill>
                  <a:schemeClr val="tx2"/>
                </a:solidFill>
              </a:rPr>
              <a:t>ESP</a:t>
            </a:r>
          </a:p>
        </p:txBody>
      </p:sp>
      <p:sp>
        <p:nvSpPr>
          <p:cNvPr id="949276" name="Line 28"/>
          <p:cNvSpPr>
            <a:spLocks noChangeShapeType="1"/>
          </p:cNvSpPr>
          <p:nvPr/>
        </p:nvSpPr>
        <p:spPr bwMode="ltGray">
          <a:xfrm>
            <a:off x="2843213" y="5661248"/>
            <a:ext cx="0" cy="576263"/>
          </a:xfrm>
          <a:prstGeom prst="line">
            <a:avLst/>
          </a:prstGeom>
          <a:noFill/>
          <a:ln w="9525" cap="rnd">
            <a:solidFill>
              <a:srgbClr val="000000"/>
            </a:solidFill>
            <a:round/>
            <a:headEnd/>
            <a:tailEnd/>
          </a:ln>
          <a:effectLst/>
        </p:spPr>
        <p:txBody>
          <a:bodyPr wrap="none"/>
          <a:lstStyle/>
          <a:p>
            <a:endParaRPr lang="zh-CN" altLang="en-US"/>
          </a:p>
        </p:txBody>
      </p:sp>
      <p:sp>
        <p:nvSpPr>
          <p:cNvPr id="949277" name="Rectangle 29"/>
          <p:cNvSpPr>
            <a:spLocks noChangeArrowheads="1"/>
          </p:cNvSpPr>
          <p:nvPr/>
        </p:nvSpPr>
        <p:spPr bwMode="ltGray">
          <a:xfrm>
            <a:off x="179388" y="5661248"/>
            <a:ext cx="1584325" cy="576263"/>
          </a:xfrm>
          <a:prstGeom prst="rect">
            <a:avLst/>
          </a:prstGeom>
          <a:solidFill>
            <a:schemeClr val="accent1"/>
          </a:solidFill>
          <a:ln w="9525" cap="rnd" algn="ctr">
            <a:solidFill>
              <a:schemeClr val="accent1"/>
            </a:solidFill>
            <a:miter lim="800000"/>
            <a:headEnd/>
            <a:tailEnd/>
          </a:ln>
          <a:effectLst/>
        </p:spPr>
        <p:txBody>
          <a:bodyPr wrap="none" anchor="ctr"/>
          <a:lstStyle/>
          <a:p>
            <a:pPr algn="l"/>
            <a:r>
              <a:rPr lang="en-US" altLang="zh-CN" sz="1600" b="1" dirty="0">
                <a:solidFill>
                  <a:srgbClr val="FFFF00"/>
                </a:solidFill>
              </a:rPr>
              <a:t>IP</a:t>
            </a:r>
            <a:r>
              <a:rPr lang="zh-CN" altLang="en-US" sz="1600" b="1" dirty="0">
                <a:solidFill>
                  <a:srgbClr val="FFFF00"/>
                </a:solidFill>
              </a:rPr>
              <a:t>（</a:t>
            </a:r>
            <a:r>
              <a:rPr lang="en-US" altLang="zh-CN" sz="1600" b="1" dirty="0">
                <a:solidFill>
                  <a:srgbClr val="FFFF00"/>
                </a:solidFill>
              </a:rPr>
              <a:t>S=RB</a:t>
            </a:r>
          </a:p>
          <a:p>
            <a:pPr algn="l"/>
            <a:r>
              <a:rPr lang="en-US" altLang="zh-CN" sz="1600" b="1" dirty="0">
                <a:solidFill>
                  <a:srgbClr val="FFFF00"/>
                </a:solidFill>
              </a:rPr>
              <a:t>D=</a:t>
            </a:r>
            <a:r>
              <a:rPr lang="zh-CN" altLang="en-US" sz="1600" b="1" dirty="0">
                <a:solidFill>
                  <a:srgbClr val="FFFF00"/>
                </a:solidFill>
              </a:rPr>
              <a:t>主机</a:t>
            </a:r>
            <a:r>
              <a:rPr lang="en-US" altLang="zh-CN" sz="1600" b="1" dirty="0">
                <a:solidFill>
                  <a:srgbClr val="FFFF00"/>
                </a:solidFill>
              </a:rPr>
              <a:t>B</a:t>
            </a:r>
            <a:r>
              <a:rPr lang="zh-CN" altLang="en-US" sz="1600" b="1" dirty="0">
                <a:solidFill>
                  <a:srgbClr val="FFFF00"/>
                </a:solidFill>
              </a:rPr>
              <a:t>）  </a:t>
            </a:r>
            <a:r>
              <a:rPr lang="en-US" altLang="zh-CN" sz="1600" b="1" dirty="0" smtClean="0">
                <a:solidFill>
                  <a:schemeClr val="tx2"/>
                </a:solidFill>
              </a:rPr>
              <a:t>AH</a:t>
            </a:r>
            <a:endParaRPr lang="en-US" altLang="zh-CN" sz="1600" b="1" dirty="0">
              <a:solidFill>
                <a:schemeClr val="tx2"/>
              </a:solidFill>
            </a:endParaRPr>
          </a:p>
        </p:txBody>
      </p:sp>
      <p:sp>
        <p:nvSpPr>
          <p:cNvPr id="949278" name="Line 30"/>
          <p:cNvSpPr>
            <a:spLocks noChangeShapeType="1"/>
          </p:cNvSpPr>
          <p:nvPr/>
        </p:nvSpPr>
        <p:spPr bwMode="ltGray">
          <a:xfrm>
            <a:off x="1331640" y="5661248"/>
            <a:ext cx="0" cy="647700"/>
          </a:xfrm>
          <a:prstGeom prst="line">
            <a:avLst/>
          </a:prstGeom>
          <a:noFill/>
          <a:ln w="9525" cap="rnd">
            <a:solidFill>
              <a:srgbClr val="000000"/>
            </a:solidFill>
            <a:round/>
            <a:headEnd/>
            <a:tailEnd/>
          </a:ln>
          <a:effectLst/>
        </p:spPr>
        <p:txBody>
          <a:bodyPr wrap="none"/>
          <a:lstStyle/>
          <a:p>
            <a:endParaRPr lang="zh-CN" altLang="en-US"/>
          </a:p>
        </p:txBody>
      </p:sp>
      <p:sp>
        <p:nvSpPr>
          <p:cNvPr id="949279" name="Line 31"/>
          <p:cNvSpPr>
            <a:spLocks noChangeShapeType="1"/>
          </p:cNvSpPr>
          <p:nvPr/>
        </p:nvSpPr>
        <p:spPr bwMode="ltGray">
          <a:xfrm>
            <a:off x="1763713" y="5661248"/>
            <a:ext cx="0" cy="574675"/>
          </a:xfrm>
          <a:prstGeom prst="line">
            <a:avLst/>
          </a:prstGeom>
          <a:noFill/>
          <a:ln w="9525" cap="rnd">
            <a:solidFill>
              <a:srgbClr val="000000"/>
            </a:solidFill>
            <a:round/>
            <a:headEnd/>
            <a:tailEnd/>
          </a:ln>
          <a:effectLst/>
        </p:spPr>
        <p:txBody>
          <a:bodyPr wrap="none"/>
          <a:lstStyle/>
          <a:p>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p:txBody>
          <a:bodyPr/>
          <a:lstStyle/>
          <a:p>
            <a:r>
              <a:rPr lang="en-US" altLang="zh-CN" dirty="0" smtClean="0"/>
              <a:t>ESP</a:t>
            </a:r>
            <a:r>
              <a:rPr lang="zh-CN" altLang="en-US" dirty="0" smtClean="0"/>
              <a:t>介绍</a:t>
            </a:r>
            <a:endParaRPr lang="zh-CN" altLang="en-US" dirty="0"/>
          </a:p>
        </p:txBody>
      </p:sp>
      <p:sp>
        <p:nvSpPr>
          <p:cNvPr id="960515" name="Rectangle 3"/>
          <p:cNvSpPr>
            <a:spLocks noGrp="1" noChangeArrowheads="1"/>
          </p:cNvSpPr>
          <p:nvPr>
            <p:ph type="body" idx="1"/>
          </p:nvPr>
        </p:nvSpPr>
        <p:spPr/>
        <p:txBody>
          <a:bodyPr/>
          <a:lstStyle/>
          <a:p>
            <a:r>
              <a:rPr lang="en-US" altLang="zh-CN" dirty="0"/>
              <a:t>ESP</a:t>
            </a:r>
            <a:r>
              <a:rPr lang="zh-CN" altLang="en-US" dirty="0"/>
              <a:t>简介</a:t>
            </a:r>
          </a:p>
          <a:p>
            <a:r>
              <a:rPr lang="en-US" altLang="zh-CN" dirty="0"/>
              <a:t>ESP</a:t>
            </a:r>
            <a:r>
              <a:rPr lang="zh-CN" altLang="en-US" dirty="0"/>
              <a:t>报头格式</a:t>
            </a:r>
          </a:p>
          <a:p>
            <a:r>
              <a:rPr lang="en-US" altLang="zh-CN" dirty="0"/>
              <a:t>ESP</a:t>
            </a:r>
            <a:r>
              <a:rPr lang="zh-CN" altLang="en-US" dirty="0"/>
              <a:t>处理</a:t>
            </a:r>
          </a:p>
          <a:p>
            <a:pPr lvl="1"/>
            <a:r>
              <a:rPr lang="en-US" altLang="zh-CN" dirty="0"/>
              <a:t>ESP</a:t>
            </a:r>
            <a:r>
              <a:rPr lang="zh-CN" altLang="en-US" dirty="0"/>
              <a:t>报头位置</a:t>
            </a:r>
          </a:p>
          <a:p>
            <a:pPr lvl="1"/>
            <a:r>
              <a:rPr lang="zh-CN" altLang="en-US" dirty="0"/>
              <a:t>算法</a:t>
            </a:r>
          </a:p>
          <a:p>
            <a:pPr lvl="1"/>
            <a:r>
              <a:rPr lang="zh-CN" altLang="en-US" dirty="0"/>
              <a:t>出站处理</a:t>
            </a:r>
          </a:p>
          <a:p>
            <a:pPr lvl="1"/>
            <a:r>
              <a:rPr lang="zh-CN" altLang="en-US" dirty="0"/>
              <a:t>入站处理</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r>
              <a:rPr lang="en-US" altLang="zh-CN"/>
              <a:t>ESP</a:t>
            </a:r>
            <a:r>
              <a:rPr lang="zh-CN" altLang="en-US"/>
              <a:t>简介</a:t>
            </a:r>
          </a:p>
        </p:txBody>
      </p:sp>
      <p:sp>
        <p:nvSpPr>
          <p:cNvPr id="961539" name="Rectangle 3"/>
          <p:cNvSpPr>
            <a:spLocks noGrp="1" noChangeArrowheads="1"/>
          </p:cNvSpPr>
          <p:nvPr>
            <p:ph type="body" idx="1"/>
          </p:nvPr>
        </p:nvSpPr>
        <p:spPr/>
        <p:txBody>
          <a:bodyPr/>
          <a:lstStyle/>
          <a:p>
            <a:r>
              <a:rPr lang="zh-CN" altLang="en-US" dirty="0"/>
              <a:t>应用方式：单独应用</a:t>
            </a:r>
            <a:r>
              <a:rPr lang="en-US" altLang="zh-CN" dirty="0"/>
              <a:t>/</a:t>
            </a:r>
            <a:r>
              <a:rPr lang="zh-CN" altLang="en-US" dirty="0"/>
              <a:t>与</a:t>
            </a:r>
            <a:r>
              <a:rPr lang="en-US" altLang="zh-CN" dirty="0"/>
              <a:t>AH</a:t>
            </a:r>
            <a:r>
              <a:rPr lang="zh-CN" altLang="en-US" dirty="0"/>
              <a:t>组合</a:t>
            </a:r>
            <a:r>
              <a:rPr lang="en-US" altLang="zh-CN" dirty="0"/>
              <a:t>/</a:t>
            </a:r>
            <a:r>
              <a:rPr lang="zh-CN" altLang="en-US" dirty="0"/>
              <a:t>嵌套</a:t>
            </a:r>
          </a:p>
          <a:p>
            <a:r>
              <a:rPr lang="zh-CN" altLang="en-US" dirty="0"/>
              <a:t>对象：主机</a:t>
            </a:r>
            <a:r>
              <a:rPr lang="en-US" altLang="zh-CN" dirty="0"/>
              <a:t>/</a:t>
            </a:r>
            <a:r>
              <a:rPr lang="zh-CN" altLang="en-US" dirty="0"/>
              <a:t>安全网关</a:t>
            </a:r>
            <a:r>
              <a:rPr lang="en-US" altLang="zh-CN" dirty="0"/>
              <a:t>/</a:t>
            </a:r>
            <a:r>
              <a:rPr lang="zh-CN" altLang="en-US" dirty="0"/>
              <a:t>主机</a:t>
            </a:r>
            <a:r>
              <a:rPr lang="en-US" altLang="zh-CN" dirty="0"/>
              <a:t>-</a:t>
            </a:r>
            <a:r>
              <a:rPr lang="zh-CN" altLang="en-US" dirty="0"/>
              <a:t>安全网关</a:t>
            </a:r>
          </a:p>
          <a:p>
            <a:r>
              <a:rPr lang="zh-CN" altLang="en-US" dirty="0"/>
              <a:t>插入的位置</a:t>
            </a:r>
          </a:p>
          <a:p>
            <a:pPr lvl="1"/>
            <a:r>
              <a:rPr lang="en-US" altLang="zh-CN" dirty="0"/>
              <a:t>IP</a:t>
            </a:r>
            <a:r>
              <a:rPr lang="zh-CN" altLang="en-US" dirty="0"/>
              <a:t>报头之后，上层报头之间</a:t>
            </a:r>
            <a:r>
              <a:rPr lang="zh-CN" altLang="en-US" dirty="0" smtClean="0"/>
              <a:t>（传输模式）</a:t>
            </a:r>
            <a:endParaRPr lang="zh-CN" altLang="en-US" dirty="0"/>
          </a:p>
          <a:p>
            <a:pPr lvl="1"/>
            <a:r>
              <a:rPr lang="zh-CN" altLang="en-US" dirty="0"/>
              <a:t>被封装的</a:t>
            </a:r>
            <a:r>
              <a:rPr lang="en-US" altLang="zh-CN" dirty="0"/>
              <a:t>IP</a:t>
            </a:r>
            <a:r>
              <a:rPr lang="zh-CN" altLang="en-US" dirty="0"/>
              <a:t>报头之前</a:t>
            </a:r>
            <a:r>
              <a:rPr lang="zh-CN" altLang="en-US" dirty="0" smtClean="0"/>
              <a:t>（隧道模式）</a:t>
            </a:r>
            <a:endParaRPr lang="zh-CN" altLang="en-US" dirty="0"/>
          </a:p>
          <a:p>
            <a:r>
              <a:rPr lang="zh-CN" altLang="en-US" dirty="0"/>
              <a:t>安全业务</a:t>
            </a:r>
          </a:p>
          <a:p>
            <a:pPr lvl="1"/>
            <a:r>
              <a:rPr lang="zh-CN" altLang="en-US" dirty="0"/>
              <a:t>机密性：加密器</a:t>
            </a:r>
          </a:p>
          <a:p>
            <a:pPr lvl="1"/>
            <a:r>
              <a:rPr lang="zh-CN" altLang="en-US" dirty="0"/>
              <a:t>数据源认证：身份验证器</a:t>
            </a:r>
          </a:p>
          <a:p>
            <a:pPr lvl="1"/>
            <a:r>
              <a:rPr lang="zh-CN" altLang="en-US" dirty="0"/>
              <a:t>抗重播：唯一的、单向递增的序列号</a:t>
            </a:r>
          </a:p>
          <a:p>
            <a:pPr lvl="1"/>
            <a:r>
              <a:rPr lang="zh-CN" altLang="en-US" dirty="0"/>
              <a:t>数据完整性：身份验证器</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p:txBody>
          <a:bodyPr/>
          <a:lstStyle/>
          <a:p>
            <a:r>
              <a:rPr lang="en-US" altLang="zh-CN"/>
              <a:t>ESP</a:t>
            </a:r>
            <a:r>
              <a:rPr lang="zh-CN" altLang="en-US"/>
              <a:t>头</a:t>
            </a:r>
          </a:p>
        </p:txBody>
      </p:sp>
      <p:grpSp>
        <p:nvGrpSpPr>
          <p:cNvPr id="2" name="Group 19"/>
          <p:cNvGrpSpPr>
            <a:grpSpLocks/>
          </p:cNvGrpSpPr>
          <p:nvPr/>
        </p:nvGrpSpPr>
        <p:grpSpPr bwMode="auto">
          <a:xfrm>
            <a:off x="1187450" y="1628775"/>
            <a:ext cx="6192838" cy="4176713"/>
            <a:chOff x="748" y="1026"/>
            <a:chExt cx="3901" cy="2631"/>
          </a:xfrm>
        </p:grpSpPr>
        <p:sp>
          <p:nvSpPr>
            <p:cNvPr id="963588" name="Rectangle 4"/>
            <p:cNvSpPr>
              <a:spLocks noChangeArrowheads="1"/>
            </p:cNvSpPr>
            <p:nvPr/>
          </p:nvSpPr>
          <p:spPr bwMode="ltGray">
            <a:xfrm>
              <a:off x="793" y="1253"/>
              <a:ext cx="3856" cy="408"/>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b="1">
                  <a:solidFill>
                    <a:srgbClr val="FFFF00"/>
                  </a:solidFill>
                </a:rPr>
                <a:t>安全参数索引</a:t>
              </a:r>
              <a:r>
                <a:rPr lang="en-US" altLang="zh-CN" sz="2000" b="1">
                  <a:solidFill>
                    <a:srgbClr val="FFFF00"/>
                  </a:solidFill>
                </a:rPr>
                <a:t>SPI (Security Parameters Index)</a:t>
              </a:r>
            </a:p>
          </p:txBody>
        </p:sp>
        <p:sp>
          <p:nvSpPr>
            <p:cNvPr id="963589" name="Rectangle 5"/>
            <p:cNvSpPr>
              <a:spLocks noChangeArrowheads="1"/>
            </p:cNvSpPr>
            <p:nvPr/>
          </p:nvSpPr>
          <p:spPr bwMode="ltGray">
            <a:xfrm>
              <a:off x="793" y="1616"/>
              <a:ext cx="3856" cy="408"/>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b="1">
                  <a:solidFill>
                    <a:srgbClr val="FFFF00"/>
                  </a:solidFill>
                </a:rPr>
                <a:t>序列号（</a:t>
              </a:r>
              <a:r>
                <a:rPr lang="en-US" altLang="zh-CN" sz="2000" b="1">
                  <a:solidFill>
                    <a:srgbClr val="FFFF00"/>
                  </a:solidFill>
                </a:rPr>
                <a:t>Sequence Number)</a:t>
              </a:r>
            </a:p>
          </p:txBody>
        </p:sp>
        <p:sp>
          <p:nvSpPr>
            <p:cNvPr id="963590" name="Rectangle 6"/>
            <p:cNvSpPr>
              <a:spLocks noChangeArrowheads="1"/>
            </p:cNvSpPr>
            <p:nvPr/>
          </p:nvSpPr>
          <p:spPr bwMode="ltGray">
            <a:xfrm>
              <a:off x="793" y="2024"/>
              <a:ext cx="3856" cy="408"/>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b="1" dirty="0">
                  <a:solidFill>
                    <a:srgbClr val="FFFF00"/>
                  </a:solidFill>
                </a:rPr>
                <a:t>载荷数据 （变长）（</a:t>
              </a:r>
              <a:r>
                <a:rPr lang="en-US" altLang="zh-CN" sz="2000" b="1" dirty="0">
                  <a:solidFill>
                    <a:srgbClr val="FFFF00"/>
                  </a:solidFill>
                </a:rPr>
                <a:t>Payload Data)</a:t>
              </a:r>
            </a:p>
          </p:txBody>
        </p:sp>
        <p:sp>
          <p:nvSpPr>
            <p:cNvPr id="963591" name="Rectangle 7"/>
            <p:cNvSpPr>
              <a:spLocks noChangeArrowheads="1"/>
            </p:cNvSpPr>
            <p:nvPr/>
          </p:nvSpPr>
          <p:spPr bwMode="ltGray">
            <a:xfrm>
              <a:off x="793" y="2432"/>
              <a:ext cx="3856" cy="408"/>
            </a:xfrm>
            <a:prstGeom prst="rect">
              <a:avLst/>
            </a:prstGeom>
            <a:solidFill>
              <a:schemeClr val="accent1"/>
            </a:solidFill>
            <a:ln w="9525" cap="rnd" algn="ctr">
              <a:noFill/>
              <a:miter lim="800000"/>
              <a:headEnd/>
              <a:tailEnd/>
            </a:ln>
            <a:effectLst/>
          </p:spPr>
          <p:txBody>
            <a:bodyPr wrap="none" anchor="ctr"/>
            <a:lstStyle/>
            <a:p>
              <a:pPr algn="ctr"/>
              <a:r>
                <a:rPr lang="zh-CN" altLang="en-US" sz="2000" b="1" dirty="0">
                  <a:solidFill>
                    <a:srgbClr val="FFFF00"/>
                  </a:solidFill>
                </a:rPr>
                <a:t>填充字段（</a:t>
              </a:r>
              <a:r>
                <a:rPr lang="en-US" altLang="zh-CN" sz="2000" b="1" dirty="0">
                  <a:solidFill>
                    <a:srgbClr val="FFFF00"/>
                  </a:solidFill>
                </a:rPr>
                <a:t>0~255B</a:t>
              </a:r>
              <a:r>
                <a:rPr lang="zh-CN" altLang="en-US" sz="2000" b="1" dirty="0">
                  <a:solidFill>
                    <a:srgbClr val="FFFF00"/>
                  </a:solidFill>
                </a:rPr>
                <a:t>）</a:t>
              </a:r>
            </a:p>
          </p:txBody>
        </p:sp>
        <p:sp>
          <p:nvSpPr>
            <p:cNvPr id="963592" name="Rectangle 8"/>
            <p:cNvSpPr>
              <a:spLocks noChangeArrowheads="1"/>
            </p:cNvSpPr>
            <p:nvPr/>
          </p:nvSpPr>
          <p:spPr bwMode="ltGray">
            <a:xfrm>
              <a:off x="793" y="2840"/>
              <a:ext cx="3856" cy="408"/>
            </a:xfrm>
            <a:prstGeom prst="rect">
              <a:avLst/>
            </a:prstGeom>
            <a:solidFill>
              <a:schemeClr val="accent1"/>
            </a:solidFill>
            <a:ln w="9525" cap="rnd" algn="ctr">
              <a:noFill/>
              <a:miter lim="800000"/>
              <a:headEnd/>
              <a:tailEnd/>
            </a:ln>
            <a:effectLst/>
          </p:spPr>
          <p:txBody>
            <a:bodyPr wrap="none" anchor="ctr"/>
            <a:lstStyle/>
            <a:p>
              <a:pPr algn="ctr"/>
              <a:r>
                <a:rPr lang="en-US" altLang="zh-CN" sz="2000" b="1" dirty="0">
                  <a:solidFill>
                    <a:srgbClr val="FFFF00"/>
                  </a:solidFill>
                </a:rPr>
                <a:t>                                          </a:t>
              </a:r>
              <a:r>
                <a:rPr lang="en-US" altLang="zh-CN" sz="2000" b="1" dirty="0" smtClean="0">
                  <a:solidFill>
                    <a:srgbClr val="FFFF00"/>
                  </a:solidFill>
                </a:rPr>
                <a:t>      </a:t>
              </a:r>
              <a:r>
                <a:rPr lang="zh-CN" altLang="en-US" sz="2000" b="1" dirty="0">
                  <a:solidFill>
                    <a:srgbClr val="FFFF00"/>
                  </a:solidFill>
                </a:rPr>
                <a:t>填充长度 </a:t>
              </a:r>
              <a:r>
                <a:rPr lang="zh-CN" altLang="en-US" sz="2000" b="1" dirty="0" smtClean="0">
                  <a:solidFill>
                    <a:srgbClr val="FFFF00"/>
                  </a:solidFill>
                </a:rPr>
                <a:t>      下</a:t>
              </a:r>
              <a:r>
                <a:rPr lang="zh-CN" altLang="en-US" sz="2000" b="1" dirty="0">
                  <a:solidFill>
                    <a:srgbClr val="FFFF00"/>
                  </a:solidFill>
                </a:rPr>
                <a:t>一个报头</a:t>
              </a:r>
            </a:p>
          </p:txBody>
        </p:sp>
        <p:sp>
          <p:nvSpPr>
            <p:cNvPr id="963593" name="Rectangle 9"/>
            <p:cNvSpPr>
              <a:spLocks noChangeArrowheads="1"/>
            </p:cNvSpPr>
            <p:nvPr/>
          </p:nvSpPr>
          <p:spPr bwMode="ltGray">
            <a:xfrm>
              <a:off x="793" y="3249"/>
              <a:ext cx="3856" cy="408"/>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b="1" dirty="0">
                  <a:solidFill>
                    <a:srgbClr val="FFFF00"/>
                  </a:solidFill>
                </a:rPr>
                <a:t>认证数据（变长</a:t>
              </a:r>
              <a:r>
                <a:rPr lang="zh-CN" altLang="en-US" sz="2000" b="1" dirty="0" smtClean="0">
                  <a:solidFill>
                    <a:srgbClr val="FFFF00"/>
                  </a:solidFill>
                </a:rPr>
                <a:t>）（</a:t>
              </a:r>
              <a:r>
                <a:rPr lang="en-US" altLang="zh-CN" sz="2000" b="1" dirty="0" smtClean="0">
                  <a:solidFill>
                    <a:srgbClr val="FFFF00"/>
                  </a:solidFill>
                </a:rPr>
                <a:t>ICV</a:t>
              </a:r>
              <a:r>
                <a:rPr lang="zh-CN" altLang="en-US" sz="2000" b="1" dirty="0" smtClean="0">
                  <a:solidFill>
                    <a:srgbClr val="FFFF00"/>
                  </a:solidFill>
                </a:rPr>
                <a:t>）</a:t>
              </a:r>
              <a:endParaRPr lang="zh-CN" altLang="en-US" sz="2000" b="1" dirty="0">
                <a:solidFill>
                  <a:srgbClr val="FFFF00"/>
                </a:solidFill>
              </a:endParaRPr>
            </a:p>
          </p:txBody>
        </p:sp>
        <p:sp>
          <p:nvSpPr>
            <p:cNvPr id="963594" name="Line 10"/>
            <p:cNvSpPr>
              <a:spLocks noChangeShapeType="1"/>
            </p:cNvSpPr>
            <p:nvPr/>
          </p:nvSpPr>
          <p:spPr bwMode="ltGray">
            <a:xfrm>
              <a:off x="1746" y="2432"/>
              <a:ext cx="2858" cy="0"/>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63595" name="Line 11"/>
            <p:cNvSpPr>
              <a:spLocks noChangeShapeType="1"/>
            </p:cNvSpPr>
            <p:nvPr/>
          </p:nvSpPr>
          <p:spPr bwMode="ltGray">
            <a:xfrm>
              <a:off x="1746" y="2432"/>
              <a:ext cx="0" cy="408"/>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63596" name="Line 12"/>
            <p:cNvSpPr>
              <a:spLocks noChangeShapeType="1"/>
            </p:cNvSpPr>
            <p:nvPr/>
          </p:nvSpPr>
          <p:spPr bwMode="ltGray">
            <a:xfrm>
              <a:off x="4649" y="2024"/>
              <a:ext cx="0" cy="1225"/>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63597" name="Line 13"/>
            <p:cNvSpPr>
              <a:spLocks noChangeShapeType="1"/>
            </p:cNvSpPr>
            <p:nvPr/>
          </p:nvSpPr>
          <p:spPr bwMode="ltGray">
            <a:xfrm>
              <a:off x="793" y="2024"/>
              <a:ext cx="0" cy="1225"/>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63598" name="Line 14"/>
            <p:cNvSpPr>
              <a:spLocks noChangeShapeType="1"/>
            </p:cNvSpPr>
            <p:nvPr/>
          </p:nvSpPr>
          <p:spPr bwMode="ltGray">
            <a:xfrm flipH="1">
              <a:off x="793" y="2840"/>
              <a:ext cx="953" cy="0"/>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63599" name="Line 15"/>
            <p:cNvSpPr>
              <a:spLocks noChangeShapeType="1"/>
            </p:cNvSpPr>
            <p:nvPr/>
          </p:nvSpPr>
          <p:spPr bwMode="ltGray">
            <a:xfrm flipH="1">
              <a:off x="2835" y="2840"/>
              <a:ext cx="1769" cy="0"/>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63600" name="Line 16"/>
            <p:cNvSpPr>
              <a:spLocks noChangeShapeType="1"/>
            </p:cNvSpPr>
            <p:nvPr/>
          </p:nvSpPr>
          <p:spPr bwMode="ltGray">
            <a:xfrm>
              <a:off x="2835" y="2840"/>
              <a:ext cx="0" cy="409"/>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63601" name="Line 17"/>
            <p:cNvSpPr>
              <a:spLocks noChangeShapeType="1"/>
            </p:cNvSpPr>
            <p:nvPr/>
          </p:nvSpPr>
          <p:spPr bwMode="ltGray">
            <a:xfrm>
              <a:off x="3696" y="2840"/>
              <a:ext cx="0" cy="409"/>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63602" name="Text Box 18"/>
            <p:cNvSpPr txBox="1">
              <a:spLocks noChangeArrowheads="1"/>
            </p:cNvSpPr>
            <p:nvPr/>
          </p:nvSpPr>
          <p:spPr bwMode="ltGray">
            <a:xfrm>
              <a:off x="748" y="1026"/>
              <a:ext cx="3901" cy="252"/>
            </a:xfrm>
            <a:prstGeom prst="rect">
              <a:avLst/>
            </a:prstGeom>
            <a:noFill/>
            <a:ln w="9525" cap="rnd" algn="ctr">
              <a:noFill/>
              <a:miter lim="800000"/>
              <a:headEnd/>
              <a:tailEnd/>
            </a:ln>
            <a:effectLst/>
          </p:spPr>
          <p:txBody>
            <a:bodyPr>
              <a:spAutoFit/>
            </a:bodyPr>
            <a:lstStyle/>
            <a:p>
              <a:pPr algn="ctr">
                <a:spcBef>
                  <a:spcPct val="50000"/>
                </a:spcBef>
              </a:pPr>
              <a:r>
                <a:rPr lang="en-US" altLang="zh-CN" sz="2000" b="1" dirty="0">
                  <a:solidFill>
                    <a:schemeClr val="tx2"/>
                  </a:solidFill>
                </a:rPr>
                <a:t>0               7                15               23                31</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ChangeArrowheads="1"/>
          </p:cNvSpPr>
          <p:nvPr>
            <p:ph type="title"/>
          </p:nvPr>
        </p:nvSpPr>
        <p:spPr/>
        <p:txBody>
          <a:bodyPr/>
          <a:lstStyle/>
          <a:p>
            <a:r>
              <a:rPr lang="en-US" altLang="zh-CN"/>
              <a:t>IPSec</a:t>
            </a:r>
          </a:p>
        </p:txBody>
      </p:sp>
      <p:sp>
        <p:nvSpPr>
          <p:cNvPr id="933891" name="Rectangle 3"/>
          <p:cNvSpPr>
            <a:spLocks noGrp="1" noChangeArrowheads="1"/>
          </p:cNvSpPr>
          <p:nvPr>
            <p:ph type="body" idx="1"/>
          </p:nvPr>
        </p:nvSpPr>
        <p:spPr/>
        <p:txBody>
          <a:bodyPr/>
          <a:lstStyle/>
          <a:p>
            <a:r>
              <a:rPr lang="en-US" altLang="zh-CN" dirty="0" smtClean="0"/>
              <a:t>IPSec</a:t>
            </a:r>
            <a:r>
              <a:rPr lang="zh-CN" altLang="en-US" dirty="0" smtClean="0"/>
              <a:t>提供了一种标准的、健壮的、包容广泛的机制为</a:t>
            </a:r>
            <a:r>
              <a:rPr lang="en-US" altLang="zh-CN" dirty="0" smtClean="0"/>
              <a:t>IP</a:t>
            </a:r>
            <a:r>
              <a:rPr lang="zh-CN" altLang="en-US" dirty="0" smtClean="0"/>
              <a:t>及上层（</a:t>
            </a:r>
            <a:r>
              <a:rPr lang="en-US" altLang="zh-CN" dirty="0" smtClean="0"/>
              <a:t>UDP</a:t>
            </a:r>
            <a:r>
              <a:rPr lang="zh-CN" altLang="en-US" dirty="0" smtClean="0"/>
              <a:t>和</a:t>
            </a:r>
            <a:r>
              <a:rPr lang="en-US" altLang="zh-CN" dirty="0" smtClean="0"/>
              <a:t>TCP</a:t>
            </a:r>
            <a:r>
              <a:rPr lang="zh-CN" altLang="en-US" dirty="0" smtClean="0"/>
              <a:t>）提供安全保证。</a:t>
            </a:r>
          </a:p>
          <a:p>
            <a:pPr lvl="1"/>
            <a:r>
              <a:rPr lang="en-US" altLang="zh-CN" dirty="0" smtClean="0"/>
              <a:t>IPSec</a:t>
            </a:r>
            <a:r>
              <a:rPr lang="zh-CN" altLang="en-US" dirty="0" smtClean="0"/>
              <a:t>定义了默认的、强制执行的算法，保障主机之间、网络安全网关之间、主机与网络安全网关之间的数据包的安全。</a:t>
            </a:r>
          </a:p>
          <a:p>
            <a:pPr lvl="1"/>
            <a:r>
              <a:rPr lang="zh-CN" altLang="en-US" dirty="0" smtClean="0">
                <a:solidFill>
                  <a:srgbClr val="0000FF"/>
                </a:solidFill>
              </a:rPr>
              <a:t>保证数据来源可靠</a:t>
            </a:r>
            <a:r>
              <a:rPr lang="zh-CN" altLang="en-US" dirty="0" smtClean="0"/>
              <a:t>：通信之前双方要先用</a:t>
            </a:r>
            <a:r>
              <a:rPr lang="en-US" altLang="zh-CN" dirty="0" smtClean="0"/>
              <a:t>IKE</a:t>
            </a:r>
            <a:r>
              <a:rPr lang="zh-CN" altLang="en-US" dirty="0" smtClean="0"/>
              <a:t>认证对方身份，并协商密钥，只有</a:t>
            </a:r>
            <a:r>
              <a:rPr lang="en-US" altLang="zh-CN" dirty="0" smtClean="0"/>
              <a:t>IKE</a:t>
            </a:r>
            <a:r>
              <a:rPr lang="zh-CN" altLang="en-US" dirty="0" smtClean="0"/>
              <a:t>协商成功后才能通信。由于第三方不能知道验证和加密算法及密钥，因此无法冒充发送方。</a:t>
            </a:r>
            <a:endParaRPr lang="en-US" altLang="zh-CN" dirty="0" smtClean="0"/>
          </a:p>
          <a:p>
            <a:pPr lvl="1"/>
            <a:r>
              <a:rPr lang="zh-CN" altLang="en-US" dirty="0" smtClean="0">
                <a:solidFill>
                  <a:srgbClr val="0000FF"/>
                </a:solidFill>
              </a:rPr>
              <a:t>保证数据完整性</a:t>
            </a:r>
            <a:r>
              <a:rPr lang="zh-CN" altLang="en-US" dirty="0" smtClean="0"/>
              <a:t>：通过验证算法保证数据从发送方到接收方的传送过程中的任何数据篡改和丢失都可以被检测。</a:t>
            </a:r>
            <a:endParaRPr lang="en-US" altLang="zh-CN" dirty="0" smtClean="0"/>
          </a:p>
          <a:p>
            <a:pPr lvl="1"/>
            <a:r>
              <a:rPr lang="zh-CN" altLang="en-US" dirty="0" smtClean="0">
                <a:solidFill>
                  <a:srgbClr val="0000FF"/>
                </a:solidFill>
              </a:rPr>
              <a:t>保证数据机密性</a:t>
            </a:r>
            <a:r>
              <a:rPr lang="zh-CN" altLang="en-US" dirty="0" smtClean="0"/>
              <a:t>：通过加密算法是只有真正的接收方才能获得真正的发送内容，他人无法获知数据的真正内容。</a:t>
            </a:r>
            <a:endParaRPr lang="en-US" altLang="zh-C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p:txBody>
          <a:bodyPr/>
          <a:lstStyle/>
          <a:p>
            <a:r>
              <a:rPr lang="en-US" altLang="zh-CN"/>
              <a:t>ESP</a:t>
            </a:r>
            <a:r>
              <a:rPr lang="zh-CN" altLang="en-US"/>
              <a:t>报头内容</a:t>
            </a:r>
            <a:r>
              <a:rPr lang="en-US" altLang="zh-CN"/>
              <a:t>-- SPI</a:t>
            </a:r>
          </a:p>
        </p:txBody>
      </p:sp>
      <p:sp>
        <p:nvSpPr>
          <p:cNvPr id="969731" name="Rectangle 3"/>
          <p:cNvSpPr>
            <a:spLocks noGrp="1" noChangeArrowheads="1"/>
          </p:cNvSpPr>
          <p:nvPr>
            <p:ph type="body" idx="1"/>
          </p:nvPr>
        </p:nvSpPr>
        <p:spPr/>
        <p:txBody>
          <a:bodyPr/>
          <a:lstStyle/>
          <a:p>
            <a:r>
              <a:rPr lang="en-US" altLang="zh-CN"/>
              <a:t>32</a:t>
            </a:r>
            <a:r>
              <a:rPr lang="zh-CN" altLang="en-US"/>
              <a:t>位的必选字段</a:t>
            </a:r>
          </a:p>
          <a:p>
            <a:r>
              <a:rPr lang="zh-CN" altLang="en-US"/>
              <a:t>与目标地址和协议（</a:t>
            </a:r>
            <a:r>
              <a:rPr lang="en-US" altLang="zh-CN"/>
              <a:t>ESP</a:t>
            </a:r>
            <a:r>
              <a:rPr lang="zh-CN" altLang="en-US"/>
              <a:t>）结合起来唯一标识处理数据包的特定</a:t>
            </a:r>
            <a:r>
              <a:rPr lang="en-US" altLang="zh-CN"/>
              <a:t>SA</a:t>
            </a:r>
            <a:r>
              <a:rPr lang="zh-CN" altLang="en-US"/>
              <a:t>。</a:t>
            </a:r>
          </a:p>
          <a:p>
            <a:r>
              <a:rPr lang="zh-CN" altLang="en-US"/>
              <a:t>数值可任选，一般是在</a:t>
            </a:r>
            <a:r>
              <a:rPr lang="en-US" altLang="zh-CN"/>
              <a:t>IKE</a:t>
            </a:r>
            <a:r>
              <a:rPr lang="zh-CN" altLang="en-US"/>
              <a:t>交换过程中由目标主机选定。</a:t>
            </a:r>
          </a:p>
          <a:p>
            <a:r>
              <a:rPr lang="en-US" altLang="zh-CN"/>
              <a:t>SPI</a:t>
            </a:r>
            <a:r>
              <a:rPr lang="zh-CN" altLang="en-US"/>
              <a:t>经过验证，但是不加密。</a:t>
            </a:r>
          </a:p>
          <a:p>
            <a:r>
              <a:rPr lang="en-US" altLang="zh-CN"/>
              <a:t>0~255</a:t>
            </a:r>
            <a:r>
              <a:rPr lang="zh-CN" altLang="en-US"/>
              <a:t>保留</a:t>
            </a:r>
          </a:p>
        </p:txBody>
      </p:sp>
      <p:pic>
        <p:nvPicPr>
          <p:cNvPr id="419841" name="Picture 1" descr="C:\Users\user\AppData\Roaming\Tencent\Users\306118510\QQ\WinTemp\RichOle\9{L4[OGH82702OX5FXOZAYA.png"/>
          <p:cNvPicPr>
            <a:picLocks noChangeAspect="1" noChangeArrowheads="1"/>
          </p:cNvPicPr>
          <p:nvPr/>
        </p:nvPicPr>
        <p:blipFill>
          <a:blip r:embed="rId2" cstate="print"/>
          <a:srcRect/>
          <a:stretch>
            <a:fillRect/>
          </a:stretch>
        </p:blipFill>
        <p:spPr bwMode="auto">
          <a:xfrm>
            <a:off x="4788024" y="3933056"/>
            <a:ext cx="3672408" cy="2403086"/>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title"/>
          </p:nvPr>
        </p:nvSpPr>
        <p:spPr/>
        <p:txBody>
          <a:bodyPr/>
          <a:lstStyle/>
          <a:p>
            <a:r>
              <a:rPr lang="en-US" altLang="zh-CN"/>
              <a:t>ESP</a:t>
            </a:r>
            <a:r>
              <a:rPr lang="zh-CN" altLang="en-US"/>
              <a:t>报头内容</a:t>
            </a:r>
            <a:r>
              <a:rPr lang="en-US" altLang="zh-CN"/>
              <a:t>– </a:t>
            </a:r>
            <a:r>
              <a:rPr lang="zh-CN" altLang="en-US"/>
              <a:t>序列号</a:t>
            </a:r>
          </a:p>
        </p:txBody>
      </p:sp>
      <p:sp>
        <p:nvSpPr>
          <p:cNvPr id="970755" name="Rectangle 3"/>
          <p:cNvSpPr>
            <a:spLocks noGrp="1" noChangeArrowheads="1"/>
          </p:cNvSpPr>
          <p:nvPr>
            <p:ph type="body" idx="1"/>
          </p:nvPr>
        </p:nvSpPr>
        <p:spPr/>
        <p:txBody>
          <a:bodyPr/>
          <a:lstStyle/>
          <a:p>
            <a:r>
              <a:rPr lang="en-US" altLang="zh-CN" dirty="0"/>
              <a:t>32</a:t>
            </a:r>
            <a:r>
              <a:rPr lang="zh-CN" altLang="en-US" dirty="0"/>
              <a:t>位的必选字段</a:t>
            </a:r>
          </a:p>
          <a:p>
            <a:r>
              <a:rPr lang="zh-CN" altLang="en-US" dirty="0"/>
              <a:t>独一无二、单向递增</a:t>
            </a:r>
          </a:p>
          <a:p>
            <a:r>
              <a:rPr lang="zh-CN" altLang="en-US" dirty="0"/>
              <a:t>对序列号的处理由收端确定</a:t>
            </a:r>
          </a:p>
          <a:p>
            <a:r>
              <a:rPr lang="en-US" altLang="zh-CN" dirty="0"/>
              <a:t>SA</a:t>
            </a:r>
            <a:r>
              <a:rPr lang="zh-CN" altLang="en-US" dirty="0"/>
              <a:t>开始时，收发端的序列号都设置为</a:t>
            </a:r>
            <a:r>
              <a:rPr lang="en-US" altLang="zh-CN" dirty="0"/>
              <a:t>0</a:t>
            </a:r>
          </a:p>
          <a:p>
            <a:r>
              <a:rPr lang="zh-CN" altLang="en-US" dirty="0"/>
              <a:t>经过验证，但是不加密。</a:t>
            </a:r>
          </a:p>
        </p:txBody>
      </p:sp>
      <p:pic>
        <p:nvPicPr>
          <p:cNvPr id="7" name="Picture 1" descr="C:\Users\user\AppData\Roaming\Tencent\Users\306118510\QQ\WinTemp\RichOle\9{L4[OGH82702OX5FXOZAYA.png"/>
          <p:cNvPicPr>
            <a:picLocks noChangeAspect="1" noChangeArrowheads="1"/>
          </p:cNvPicPr>
          <p:nvPr/>
        </p:nvPicPr>
        <p:blipFill>
          <a:blip r:embed="rId3" cstate="print"/>
          <a:srcRect/>
          <a:stretch>
            <a:fillRect/>
          </a:stretch>
        </p:blipFill>
        <p:spPr bwMode="auto">
          <a:xfrm>
            <a:off x="4788024" y="3933056"/>
            <a:ext cx="3672408" cy="2403086"/>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p:txBody>
          <a:bodyPr/>
          <a:lstStyle/>
          <a:p>
            <a:r>
              <a:rPr lang="zh-CN" altLang="en-US"/>
              <a:t>抗重播（</a:t>
            </a:r>
            <a:r>
              <a:rPr lang="en-US" altLang="zh-CN"/>
              <a:t>Antireplay</a:t>
            </a:r>
            <a:r>
              <a:rPr lang="zh-CN" altLang="en-US"/>
              <a:t>）</a:t>
            </a:r>
          </a:p>
        </p:txBody>
      </p:sp>
      <p:sp>
        <p:nvSpPr>
          <p:cNvPr id="971779" name="Rectangle 3"/>
          <p:cNvSpPr>
            <a:spLocks noGrp="1" noChangeArrowheads="1"/>
          </p:cNvSpPr>
          <p:nvPr>
            <p:ph type="body" idx="1"/>
          </p:nvPr>
        </p:nvSpPr>
        <p:spPr>
          <a:xfrm>
            <a:off x="685800" y="1371600"/>
            <a:ext cx="7924800" cy="3136900"/>
          </a:xfrm>
        </p:spPr>
        <p:txBody>
          <a:bodyPr/>
          <a:lstStyle/>
          <a:p>
            <a:r>
              <a:rPr lang="zh-CN" altLang="en-US"/>
              <a:t>使用</a:t>
            </a:r>
            <a:r>
              <a:rPr lang="en-US" altLang="zh-CN"/>
              <a:t>32</a:t>
            </a:r>
            <a:r>
              <a:rPr lang="zh-CN" altLang="en-US"/>
              <a:t>位的独一无二、单向递增的序列号</a:t>
            </a:r>
            <a:r>
              <a:rPr lang="en-US" altLang="zh-CN"/>
              <a:t>+</a:t>
            </a:r>
            <a:r>
              <a:rPr lang="zh-CN" altLang="en-US"/>
              <a:t>滑动窗口，实现抗重播。</a:t>
            </a:r>
          </a:p>
          <a:p>
            <a:pPr lvl="1"/>
            <a:r>
              <a:rPr lang="zh-CN" altLang="en-US"/>
              <a:t>在一个</a:t>
            </a:r>
            <a:r>
              <a:rPr lang="en-US" altLang="zh-CN"/>
              <a:t>SA</a:t>
            </a:r>
            <a:r>
              <a:rPr lang="zh-CN" altLang="en-US"/>
              <a:t>内，序列号不重复</a:t>
            </a:r>
          </a:p>
          <a:p>
            <a:pPr lvl="1"/>
            <a:r>
              <a:rPr lang="zh-CN" altLang="en-US"/>
              <a:t>接收窗口大于</a:t>
            </a:r>
            <a:r>
              <a:rPr lang="en-US" altLang="zh-CN"/>
              <a:t>32</a:t>
            </a:r>
            <a:r>
              <a:rPr lang="zh-CN" altLang="en-US"/>
              <a:t>，推荐</a:t>
            </a:r>
            <a:r>
              <a:rPr lang="en-US" altLang="zh-CN"/>
              <a:t>64</a:t>
            </a:r>
            <a:r>
              <a:rPr lang="zh-CN" altLang="en-US"/>
              <a:t>。窗口左端对应起始序列号，右端对应将接收的包号。</a:t>
            </a:r>
          </a:p>
          <a:p>
            <a:pPr lvl="1"/>
            <a:r>
              <a:rPr lang="zh-CN" altLang="en-US"/>
              <a:t>落在接收窗口内或右侧的数据包将接收</a:t>
            </a:r>
          </a:p>
        </p:txBody>
      </p:sp>
      <p:sp>
        <p:nvSpPr>
          <p:cNvPr id="971780" name="Rectangle 4"/>
          <p:cNvSpPr>
            <a:spLocks noChangeArrowheads="1"/>
          </p:cNvSpPr>
          <p:nvPr/>
        </p:nvSpPr>
        <p:spPr bwMode="ltGray">
          <a:xfrm>
            <a:off x="2411413" y="5661025"/>
            <a:ext cx="576262" cy="431800"/>
          </a:xfrm>
          <a:prstGeom prst="rect">
            <a:avLst/>
          </a:prstGeom>
          <a:solidFill>
            <a:schemeClr val="accent1"/>
          </a:solidFill>
          <a:ln w="9525" cap="rnd" algn="ctr">
            <a:solidFill>
              <a:srgbClr val="000000"/>
            </a:solidFill>
            <a:miter lim="800000"/>
            <a:headEnd/>
            <a:tailEnd/>
          </a:ln>
          <a:effectLst/>
        </p:spPr>
        <p:txBody>
          <a:bodyPr wrap="none" anchor="ctr"/>
          <a:lstStyle/>
          <a:p>
            <a:endParaRPr lang="zh-CN" altLang="en-US" b="1">
              <a:solidFill>
                <a:srgbClr val="FF0000"/>
              </a:solidFill>
            </a:endParaRPr>
          </a:p>
        </p:txBody>
      </p:sp>
      <p:sp>
        <p:nvSpPr>
          <p:cNvPr id="971781" name="Rectangle 5"/>
          <p:cNvSpPr>
            <a:spLocks noChangeArrowheads="1"/>
          </p:cNvSpPr>
          <p:nvPr/>
        </p:nvSpPr>
        <p:spPr bwMode="ltGray">
          <a:xfrm>
            <a:off x="2987675" y="5661025"/>
            <a:ext cx="576263" cy="431800"/>
          </a:xfrm>
          <a:prstGeom prst="rect">
            <a:avLst/>
          </a:prstGeom>
          <a:solidFill>
            <a:schemeClr val="accent1"/>
          </a:solidFill>
          <a:ln w="9525" cap="rnd" algn="ctr">
            <a:solidFill>
              <a:srgbClr val="000000"/>
            </a:solidFill>
            <a:miter lim="800000"/>
            <a:headEnd/>
            <a:tailEnd/>
          </a:ln>
          <a:effectLst/>
        </p:spPr>
        <p:txBody>
          <a:bodyPr wrap="none" anchor="ctr"/>
          <a:lstStyle/>
          <a:p>
            <a:endParaRPr lang="zh-CN" altLang="en-US" b="1">
              <a:solidFill>
                <a:srgbClr val="FF0000"/>
              </a:solidFill>
            </a:endParaRPr>
          </a:p>
        </p:txBody>
      </p:sp>
      <p:sp>
        <p:nvSpPr>
          <p:cNvPr id="971782" name="Rectangle 6"/>
          <p:cNvSpPr>
            <a:spLocks noChangeArrowheads="1"/>
          </p:cNvSpPr>
          <p:nvPr/>
        </p:nvSpPr>
        <p:spPr bwMode="ltGray">
          <a:xfrm>
            <a:off x="5291138" y="5661025"/>
            <a:ext cx="576262" cy="431800"/>
          </a:xfrm>
          <a:prstGeom prst="rect">
            <a:avLst/>
          </a:prstGeom>
          <a:solidFill>
            <a:srgbClr val="FFFF00"/>
          </a:solidFill>
          <a:ln w="9525" cap="rnd" algn="ctr">
            <a:solidFill>
              <a:srgbClr val="000000"/>
            </a:solidFill>
            <a:miter lim="800000"/>
            <a:headEnd/>
            <a:tailEnd/>
          </a:ln>
          <a:effectLst/>
        </p:spPr>
        <p:txBody>
          <a:bodyPr wrap="none" anchor="ctr"/>
          <a:lstStyle/>
          <a:p>
            <a:endParaRPr lang="zh-CN" altLang="en-US" b="1">
              <a:solidFill>
                <a:srgbClr val="FF0000"/>
              </a:solidFill>
            </a:endParaRPr>
          </a:p>
        </p:txBody>
      </p:sp>
      <p:sp>
        <p:nvSpPr>
          <p:cNvPr id="971783" name="Rectangle 7"/>
          <p:cNvSpPr>
            <a:spLocks noChangeArrowheads="1"/>
          </p:cNvSpPr>
          <p:nvPr/>
        </p:nvSpPr>
        <p:spPr bwMode="ltGray">
          <a:xfrm>
            <a:off x="5867400" y="5661025"/>
            <a:ext cx="576263" cy="431800"/>
          </a:xfrm>
          <a:prstGeom prst="rect">
            <a:avLst/>
          </a:prstGeom>
          <a:solidFill>
            <a:schemeClr val="accent1"/>
          </a:solidFill>
          <a:ln w="9525" cap="rnd" algn="ctr">
            <a:solidFill>
              <a:srgbClr val="000000"/>
            </a:solidFill>
            <a:miter lim="800000"/>
            <a:headEnd/>
            <a:tailEnd/>
          </a:ln>
          <a:effectLst/>
        </p:spPr>
        <p:txBody>
          <a:bodyPr wrap="none" anchor="ctr"/>
          <a:lstStyle/>
          <a:p>
            <a:endParaRPr lang="zh-CN" altLang="en-US" b="1">
              <a:solidFill>
                <a:srgbClr val="FF0000"/>
              </a:solidFill>
            </a:endParaRPr>
          </a:p>
        </p:txBody>
      </p:sp>
      <p:sp>
        <p:nvSpPr>
          <p:cNvPr id="971784" name="Rectangle 8"/>
          <p:cNvSpPr>
            <a:spLocks noChangeArrowheads="1"/>
          </p:cNvSpPr>
          <p:nvPr/>
        </p:nvSpPr>
        <p:spPr bwMode="ltGray">
          <a:xfrm>
            <a:off x="6443663" y="5661025"/>
            <a:ext cx="576262" cy="431800"/>
          </a:xfrm>
          <a:prstGeom prst="rect">
            <a:avLst/>
          </a:prstGeom>
          <a:solidFill>
            <a:srgbClr val="FFFF00"/>
          </a:solidFill>
          <a:ln w="9525" cap="rnd" algn="ctr">
            <a:solidFill>
              <a:srgbClr val="000000"/>
            </a:solidFill>
            <a:miter lim="800000"/>
            <a:headEnd/>
            <a:tailEnd/>
          </a:ln>
          <a:effectLst/>
        </p:spPr>
        <p:txBody>
          <a:bodyPr wrap="none" anchor="ctr"/>
          <a:lstStyle/>
          <a:p>
            <a:endParaRPr lang="zh-CN" altLang="en-US" b="1">
              <a:solidFill>
                <a:srgbClr val="FF0000"/>
              </a:solidFill>
            </a:endParaRPr>
          </a:p>
        </p:txBody>
      </p:sp>
      <p:sp>
        <p:nvSpPr>
          <p:cNvPr id="971785" name="Rectangle 9"/>
          <p:cNvSpPr>
            <a:spLocks noChangeArrowheads="1"/>
          </p:cNvSpPr>
          <p:nvPr/>
        </p:nvSpPr>
        <p:spPr bwMode="ltGray">
          <a:xfrm>
            <a:off x="3563938" y="5661025"/>
            <a:ext cx="576262" cy="431800"/>
          </a:xfrm>
          <a:prstGeom prst="rect">
            <a:avLst/>
          </a:prstGeom>
          <a:solidFill>
            <a:srgbClr val="FFFF00"/>
          </a:solidFill>
          <a:ln w="9525" cap="rnd" algn="ctr">
            <a:solidFill>
              <a:srgbClr val="000000"/>
            </a:solidFill>
            <a:miter lim="800000"/>
            <a:headEnd/>
            <a:tailEnd/>
          </a:ln>
          <a:effectLst/>
        </p:spPr>
        <p:txBody>
          <a:bodyPr wrap="none" anchor="ctr"/>
          <a:lstStyle/>
          <a:p>
            <a:endParaRPr lang="zh-CN" altLang="en-US" b="1">
              <a:solidFill>
                <a:srgbClr val="FF0000"/>
              </a:solidFill>
            </a:endParaRPr>
          </a:p>
        </p:txBody>
      </p:sp>
      <p:sp>
        <p:nvSpPr>
          <p:cNvPr id="971786" name="Rectangle 10"/>
          <p:cNvSpPr>
            <a:spLocks noChangeArrowheads="1"/>
          </p:cNvSpPr>
          <p:nvPr/>
        </p:nvSpPr>
        <p:spPr bwMode="ltGray">
          <a:xfrm>
            <a:off x="4140200" y="5661025"/>
            <a:ext cx="576263" cy="431800"/>
          </a:xfrm>
          <a:prstGeom prst="rect">
            <a:avLst/>
          </a:prstGeom>
          <a:solidFill>
            <a:schemeClr val="accent1"/>
          </a:solidFill>
          <a:ln w="9525" cap="rnd" algn="ctr">
            <a:solidFill>
              <a:srgbClr val="000000"/>
            </a:solidFill>
            <a:miter lim="800000"/>
            <a:headEnd/>
            <a:tailEnd/>
          </a:ln>
          <a:effectLst/>
        </p:spPr>
        <p:txBody>
          <a:bodyPr wrap="none" anchor="ctr"/>
          <a:lstStyle/>
          <a:p>
            <a:endParaRPr lang="zh-CN" altLang="en-US" b="1">
              <a:solidFill>
                <a:srgbClr val="FF0000"/>
              </a:solidFill>
            </a:endParaRPr>
          </a:p>
        </p:txBody>
      </p:sp>
      <p:sp>
        <p:nvSpPr>
          <p:cNvPr id="971787" name="Rectangle 11"/>
          <p:cNvSpPr>
            <a:spLocks noChangeArrowheads="1"/>
          </p:cNvSpPr>
          <p:nvPr/>
        </p:nvSpPr>
        <p:spPr bwMode="ltGray">
          <a:xfrm>
            <a:off x="4714875" y="5661025"/>
            <a:ext cx="576263" cy="431800"/>
          </a:xfrm>
          <a:prstGeom prst="rect">
            <a:avLst/>
          </a:prstGeom>
          <a:solidFill>
            <a:schemeClr val="accent1"/>
          </a:solidFill>
          <a:ln w="9525" cap="rnd" algn="ctr">
            <a:solidFill>
              <a:srgbClr val="000000"/>
            </a:solidFill>
            <a:miter lim="800000"/>
            <a:headEnd/>
            <a:tailEnd/>
          </a:ln>
          <a:effectLst/>
        </p:spPr>
        <p:txBody>
          <a:bodyPr wrap="none" anchor="ctr"/>
          <a:lstStyle/>
          <a:p>
            <a:endParaRPr lang="zh-CN" altLang="en-US" b="1">
              <a:solidFill>
                <a:srgbClr val="FF0000"/>
              </a:solidFill>
            </a:endParaRPr>
          </a:p>
        </p:txBody>
      </p:sp>
      <p:sp>
        <p:nvSpPr>
          <p:cNvPr id="971789" name="Rectangle 13"/>
          <p:cNvSpPr>
            <a:spLocks noChangeArrowheads="1"/>
          </p:cNvSpPr>
          <p:nvPr/>
        </p:nvSpPr>
        <p:spPr bwMode="ltGray">
          <a:xfrm>
            <a:off x="7019925" y="5661025"/>
            <a:ext cx="576263" cy="431800"/>
          </a:xfrm>
          <a:prstGeom prst="rect">
            <a:avLst/>
          </a:prstGeom>
          <a:solidFill>
            <a:srgbClr val="FFFF00"/>
          </a:solidFill>
          <a:ln w="9525" cap="rnd" algn="ctr">
            <a:solidFill>
              <a:srgbClr val="000000"/>
            </a:solidFill>
            <a:miter lim="800000"/>
            <a:headEnd/>
            <a:tailEnd/>
          </a:ln>
          <a:effectLst/>
        </p:spPr>
        <p:txBody>
          <a:bodyPr wrap="none" anchor="ctr"/>
          <a:lstStyle/>
          <a:p>
            <a:endParaRPr lang="zh-CN" altLang="en-US" b="1">
              <a:solidFill>
                <a:srgbClr val="FF0000"/>
              </a:solidFill>
            </a:endParaRPr>
          </a:p>
        </p:txBody>
      </p:sp>
      <p:sp>
        <p:nvSpPr>
          <p:cNvPr id="971790" name="Rectangle 14"/>
          <p:cNvSpPr>
            <a:spLocks noChangeArrowheads="1"/>
          </p:cNvSpPr>
          <p:nvPr/>
        </p:nvSpPr>
        <p:spPr bwMode="ltGray">
          <a:xfrm>
            <a:off x="1835150" y="5661025"/>
            <a:ext cx="576263" cy="431800"/>
          </a:xfrm>
          <a:prstGeom prst="rect">
            <a:avLst/>
          </a:prstGeom>
          <a:solidFill>
            <a:schemeClr val="accent1"/>
          </a:solidFill>
          <a:ln w="9525" cap="rnd" algn="ctr">
            <a:solidFill>
              <a:srgbClr val="000000"/>
            </a:solidFill>
            <a:miter lim="800000"/>
            <a:headEnd/>
            <a:tailEnd/>
          </a:ln>
          <a:effectLst/>
        </p:spPr>
        <p:txBody>
          <a:bodyPr wrap="none" anchor="ctr"/>
          <a:lstStyle/>
          <a:p>
            <a:endParaRPr lang="zh-CN" altLang="en-US" b="1">
              <a:solidFill>
                <a:srgbClr val="FF0000"/>
              </a:solidFill>
            </a:endParaRPr>
          </a:p>
        </p:txBody>
      </p:sp>
      <p:sp>
        <p:nvSpPr>
          <p:cNvPr id="971791" name="Line 15"/>
          <p:cNvSpPr>
            <a:spLocks noChangeShapeType="1"/>
          </p:cNvSpPr>
          <p:nvPr/>
        </p:nvSpPr>
        <p:spPr bwMode="ltGray">
          <a:xfrm flipV="1">
            <a:off x="3563938" y="5157788"/>
            <a:ext cx="0" cy="503237"/>
          </a:xfrm>
          <a:prstGeom prst="line">
            <a:avLst/>
          </a:prstGeom>
          <a:noFill/>
          <a:ln w="9525" cap="rnd">
            <a:solidFill>
              <a:schemeClr val="accent1"/>
            </a:solidFill>
            <a:round/>
            <a:headEnd/>
            <a:tailEnd/>
          </a:ln>
          <a:effectLst/>
        </p:spPr>
        <p:txBody>
          <a:bodyPr wrap="none"/>
          <a:lstStyle/>
          <a:p>
            <a:endParaRPr lang="zh-CN" altLang="en-US" b="1">
              <a:solidFill>
                <a:srgbClr val="FF0000"/>
              </a:solidFill>
            </a:endParaRPr>
          </a:p>
        </p:txBody>
      </p:sp>
      <p:sp>
        <p:nvSpPr>
          <p:cNvPr id="971792" name="Line 16"/>
          <p:cNvSpPr>
            <a:spLocks noChangeShapeType="1"/>
          </p:cNvSpPr>
          <p:nvPr/>
        </p:nvSpPr>
        <p:spPr bwMode="ltGray">
          <a:xfrm flipV="1">
            <a:off x="6443663" y="5157788"/>
            <a:ext cx="0" cy="503237"/>
          </a:xfrm>
          <a:prstGeom prst="line">
            <a:avLst/>
          </a:prstGeom>
          <a:noFill/>
          <a:ln w="9525" cap="rnd">
            <a:solidFill>
              <a:schemeClr val="accent1"/>
            </a:solidFill>
            <a:round/>
            <a:headEnd/>
            <a:tailEnd/>
          </a:ln>
          <a:effectLst/>
        </p:spPr>
        <p:txBody>
          <a:bodyPr wrap="none"/>
          <a:lstStyle/>
          <a:p>
            <a:endParaRPr lang="zh-CN" altLang="en-US" b="1">
              <a:solidFill>
                <a:srgbClr val="FF0000"/>
              </a:solidFill>
            </a:endParaRPr>
          </a:p>
        </p:txBody>
      </p:sp>
      <p:sp>
        <p:nvSpPr>
          <p:cNvPr id="971793" name="Text Box 17"/>
          <p:cNvSpPr txBox="1">
            <a:spLocks noChangeArrowheads="1"/>
          </p:cNvSpPr>
          <p:nvPr/>
        </p:nvSpPr>
        <p:spPr bwMode="ltGray">
          <a:xfrm>
            <a:off x="3708400" y="5084763"/>
            <a:ext cx="2663825" cy="369332"/>
          </a:xfrm>
          <a:prstGeom prst="rect">
            <a:avLst/>
          </a:prstGeom>
          <a:noFill/>
          <a:ln w="9525" cap="rnd" algn="ctr">
            <a:noFill/>
            <a:miter lim="800000"/>
            <a:headEnd/>
            <a:tailEnd/>
          </a:ln>
          <a:effectLst/>
        </p:spPr>
        <p:txBody>
          <a:bodyPr>
            <a:spAutoFit/>
          </a:bodyPr>
          <a:lstStyle/>
          <a:p>
            <a:pPr>
              <a:spcBef>
                <a:spcPct val="50000"/>
              </a:spcBef>
            </a:pPr>
            <a:r>
              <a:rPr lang="zh-CN" altLang="en-US" b="1">
                <a:solidFill>
                  <a:srgbClr val="FF0000"/>
                </a:solidFill>
              </a:rPr>
              <a:t>接收窗口</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ChangeArrowheads="1"/>
          </p:cNvSpPr>
          <p:nvPr>
            <p:ph type="title"/>
          </p:nvPr>
        </p:nvSpPr>
        <p:spPr/>
        <p:txBody>
          <a:bodyPr/>
          <a:lstStyle/>
          <a:p>
            <a:r>
              <a:rPr lang="en-US" altLang="zh-CN"/>
              <a:t>ESP</a:t>
            </a:r>
            <a:r>
              <a:rPr lang="zh-CN" altLang="en-US"/>
              <a:t>报头内容</a:t>
            </a:r>
            <a:r>
              <a:rPr lang="en-US" altLang="zh-CN"/>
              <a:t>– </a:t>
            </a:r>
            <a:r>
              <a:rPr lang="zh-CN" altLang="en-US"/>
              <a:t>载荷数据</a:t>
            </a:r>
          </a:p>
        </p:txBody>
      </p:sp>
      <p:sp>
        <p:nvSpPr>
          <p:cNvPr id="972803" name="Rectangle 3"/>
          <p:cNvSpPr>
            <a:spLocks noGrp="1" noChangeArrowheads="1"/>
          </p:cNvSpPr>
          <p:nvPr>
            <p:ph type="body" idx="1"/>
          </p:nvPr>
        </p:nvSpPr>
        <p:spPr/>
        <p:txBody>
          <a:bodyPr/>
          <a:lstStyle/>
          <a:p>
            <a:r>
              <a:rPr lang="zh-CN" altLang="en-US"/>
              <a:t>变长的必选字段，整字节数长</a:t>
            </a:r>
          </a:p>
          <a:p>
            <a:r>
              <a:rPr lang="zh-CN" altLang="en-US"/>
              <a:t>包含由下一个报头字段描述的数据</a:t>
            </a:r>
          </a:p>
          <a:p>
            <a:r>
              <a:rPr lang="zh-CN" altLang="en-US"/>
              <a:t>加密同步数据</a:t>
            </a:r>
          </a:p>
          <a:p>
            <a:r>
              <a:rPr lang="zh-CN" altLang="en-US"/>
              <a:t>可能包含加密算法需要的初始化向量（</a:t>
            </a:r>
            <a:r>
              <a:rPr lang="en-US" altLang="zh-CN"/>
              <a:t>IV</a:t>
            </a:r>
            <a:r>
              <a:rPr lang="zh-CN" altLang="en-US"/>
              <a:t>），</a:t>
            </a:r>
            <a:r>
              <a:rPr lang="en-US" altLang="zh-CN"/>
              <a:t>IV</a:t>
            </a:r>
            <a:r>
              <a:rPr lang="zh-CN" altLang="en-US"/>
              <a:t>是没有加密的。</a:t>
            </a:r>
          </a:p>
        </p:txBody>
      </p:sp>
      <p:pic>
        <p:nvPicPr>
          <p:cNvPr id="7" name="Picture 1" descr="C:\Users\user\AppData\Roaming\Tencent\Users\306118510\QQ\WinTemp\RichOle\9{L4[OGH82702OX5FXOZAYA.png"/>
          <p:cNvPicPr>
            <a:picLocks noChangeAspect="1" noChangeArrowheads="1"/>
          </p:cNvPicPr>
          <p:nvPr/>
        </p:nvPicPr>
        <p:blipFill>
          <a:blip r:embed="rId3" cstate="print"/>
          <a:srcRect/>
          <a:stretch>
            <a:fillRect/>
          </a:stretch>
        </p:blipFill>
        <p:spPr bwMode="auto">
          <a:xfrm>
            <a:off x="4788024" y="3933056"/>
            <a:ext cx="3672408" cy="2403086"/>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p:txBody>
          <a:bodyPr/>
          <a:lstStyle/>
          <a:p>
            <a:r>
              <a:rPr lang="en-US" altLang="zh-CN"/>
              <a:t>ESP</a:t>
            </a:r>
            <a:r>
              <a:rPr lang="zh-CN" altLang="en-US"/>
              <a:t>报头内容</a:t>
            </a:r>
            <a:r>
              <a:rPr lang="en-US" altLang="zh-CN"/>
              <a:t>–</a:t>
            </a:r>
            <a:r>
              <a:rPr lang="zh-CN" altLang="en-US"/>
              <a:t>填充项</a:t>
            </a:r>
          </a:p>
        </p:txBody>
      </p:sp>
      <p:sp>
        <p:nvSpPr>
          <p:cNvPr id="973827" name="Rectangle 3"/>
          <p:cNvSpPr>
            <a:spLocks noGrp="1" noChangeArrowheads="1"/>
          </p:cNvSpPr>
          <p:nvPr>
            <p:ph type="body" idx="1"/>
          </p:nvPr>
        </p:nvSpPr>
        <p:spPr/>
        <p:txBody>
          <a:bodyPr/>
          <a:lstStyle/>
          <a:p>
            <a:r>
              <a:rPr lang="zh-CN" altLang="en-US" dirty="0"/>
              <a:t>为什么需要填充？</a:t>
            </a:r>
          </a:p>
          <a:p>
            <a:pPr lvl="1"/>
            <a:r>
              <a:rPr lang="zh-CN" altLang="en-US" dirty="0"/>
              <a:t>加密算法可能要求整数倍字节数</a:t>
            </a:r>
          </a:p>
          <a:p>
            <a:pPr lvl="1"/>
            <a:r>
              <a:rPr lang="zh-CN" altLang="en-US" dirty="0"/>
              <a:t>保证认证数据字段对齐</a:t>
            </a:r>
          </a:p>
          <a:p>
            <a:pPr lvl="1"/>
            <a:r>
              <a:rPr lang="zh-CN" altLang="en-US" dirty="0"/>
              <a:t>隐藏载荷真实长度，实现部分通信流保密，但是增加传输量</a:t>
            </a:r>
          </a:p>
          <a:p>
            <a:r>
              <a:rPr lang="zh-CN" altLang="en-US" dirty="0"/>
              <a:t>缺省填充方法：</a:t>
            </a:r>
            <a:r>
              <a:rPr lang="en-US" altLang="zh-CN" dirty="0"/>
              <a:t>1~2~3~4……</a:t>
            </a:r>
          </a:p>
          <a:p>
            <a:r>
              <a:rPr lang="zh-CN" altLang="en-US" dirty="0"/>
              <a:t>可指定填充内容和接收端处理，发送者可添加</a:t>
            </a:r>
            <a:r>
              <a:rPr lang="en-US" altLang="zh-CN" dirty="0"/>
              <a:t>0~255</a:t>
            </a:r>
            <a:r>
              <a:rPr lang="zh-CN" altLang="en-US" dirty="0"/>
              <a:t>字节。</a:t>
            </a:r>
          </a:p>
        </p:txBody>
      </p:sp>
      <p:pic>
        <p:nvPicPr>
          <p:cNvPr id="7" name="Picture 1" descr="C:\Users\user\AppData\Roaming\Tencent\Users\306118510\QQ\WinTemp\RichOle\9{L4[OGH82702OX5FXOZAYA.png"/>
          <p:cNvPicPr>
            <a:picLocks noChangeAspect="1" noChangeArrowheads="1"/>
          </p:cNvPicPr>
          <p:nvPr/>
        </p:nvPicPr>
        <p:blipFill>
          <a:blip r:embed="rId2" cstate="print"/>
          <a:srcRect/>
          <a:stretch>
            <a:fillRect/>
          </a:stretch>
        </p:blipFill>
        <p:spPr bwMode="auto">
          <a:xfrm>
            <a:off x="4788024" y="4194266"/>
            <a:ext cx="3672408" cy="2403086"/>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type="title"/>
          </p:nvPr>
        </p:nvSpPr>
        <p:spPr/>
        <p:txBody>
          <a:bodyPr/>
          <a:lstStyle/>
          <a:p>
            <a:r>
              <a:rPr lang="en-US" altLang="zh-CN"/>
              <a:t>ESP</a:t>
            </a:r>
            <a:r>
              <a:rPr lang="zh-CN" altLang="en-US"/>
              <a:t>报头内容</a:t>
            </a:r>
            <a:r>
              <a:rPr lang="en-US" altLang="zh-CN"/>
              <a:t>—</a:t>
            </a:r>
            <a:r>
              <a:rPr lang="zh-CN" altLang="en-US"/>
              <a:t>填充长度</a:t>
            </a:r>
          </a:p>
        </p:txBody>
      </p:sp>
      <p:sp>
        <p:nvSpPr>
          <p:cNvPr id="974851" name="Rectangle 3"/>
          <p:cNvSpPr>
            <a:spLocks noGrp="1" noChangeArrowheads="1"/>
          </p:cNvSpPr>
          <p:nvPr>
            <p:ph type="body" idx="1"/>
          </p:nvPr>
        </p:nvSpPr>
        <p:spPr/>
        <p:txBody>
          <a:bodyPr/>
          <a:lstStyle/>
          <a:p>
            <a:r>
              <a:rPr lang="zh-CN" altLang="en-US"/>
              <a:t>必选字段</a:t>
            </a:r>
          </a:p>
          <a:p>
            <a:r>
              <a:rPr lang="zh-CN" altLang="en-US"/>
              <a:t>表示填充字段的长度</a:t>
            </a:r>
          </a:p>
          <a:p>
            <a:r>
              <a:rPr lang="zh-CN" altLang="en-US"/>
              <a:t>合法的填充长度是</a:t>
            </a:r>
            <a:r>
              <a:rPr lang="en-US" altLang="zh-CN"/>
              <a:t>0~255</a:t>
            </a:r>
            <a:r>
              <a:rPr lang="zh-CN" altLang="en-US"/>
              <a:t>，</a:t>
            </a:r>
            <a:r>
              <a:rPr lang="en-US" altLang="zh-CN"/>
              <a:t>0</a:t>
            </a:r>
            <a:r>
              <a:rPr lang="zh-CN" altLang="en-US"/>
              <a:t>表示没有填充</a:t>
            </a:r>
          </a:p>
        </p:txBody>
      </p:sp>
      <p:pic>
        <p:nvPicPr>
          <p:cNvPr id="7" name="Picture 1" descr="C:\Users\user\AppData\Roaming\Tencent\Users\306118510\QQ\WinTemp\RichOle\9{L4[OGH82702OX5FXOZAYA.png"/>
          <p:cNvPicPr>
            <a:picLocks noChangeAspect="1" noChangeArrowheads="1"/>
          </p:cNvPicPr>
          <p:nvPr/>
        </p:nvPicPr>
        <p:blipFill>
          <a:blip r:embed="rId2" cstate="print"/>
          <a:srcRect/>
          <a:stretch>
            <a:fillRect/>
          </a:stretch>
        </p:blipFill>
        <p:spPr bwMode="auto">
          <a:xfrm>
            <a:off x="4788024" y="3933056"/>
            <a:ext cx="3672408" cy="2403086"/>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p:txBody>
          <a:bodyPr/>
          <a:lstStyle/>
          <a:p>
            <a:r>
              <a:rPr lang="en-US" altLang="zh-CN"/>
              <a:t>ESP</a:t>
            </a:r>
            <a:r>
              <a:rPr lang="zh-CN" altLang="en-US"/>
              <a:t>报头内容</a:t>
            </a:r>
            <a:r>
              <a:rPr lang="en-US" altLang="zh-CN"/>
              <a:t>—</a:t>
            </a:r>
            <a:r>
              <a:rPr lang="zh-CN" altLang="en-US"/>
              <a:t>下一个报头</a:t>
            </a:r>
          </a:p>
        </p:txBody>
      </p:sp>
      <p:sp>
        <p:nvSpPr>
          <p:cNvPr id="975875" name="Rectangle 3"/>
          <p:cNvSpPr>
            <a:spLocks noGrp="1" noChangeArrowheads="1"/>
          </p:cNvSpPr>
          <p:nvPr>
            <p:ph type="body" idx="1"/>
          </p:nvPr>
        </p:nvSpPr>
        <p:spPr/>
        <p:txBody>
          <a:bodyPr/>
          <a:lstStyle/>
          <a:p>
            <a:r>
              <a:rPr lang="en-US" altLang="zh-CN" dirty="0"/>
              <a:t>8</a:t>
            </a:r>
            <a:r>
              <a:rPr lang="zh-CN" altLang="en-US" dirty="0"/>
              <a:t>比特长必选字段</a:t>
            </a:r>
          </a:p>
          <a:p>
            <a:r>
              <a:rPr lang="zh-CN" altLang="en-US" dirty="0"/>
              <a:t>表示在载荷中的数据类型</a:t>
            </a:r>
          </a:p>
          <a:p>
            <a:r>
              <a:rPr lang="zh-CN" altLang="en-US" dirty="0" smtClean="0"/>
              <a:t>隧道模式下</a:t>
            </a:r>
            <a:r>
              <a:rPr lang="zh-CN" altLang="en-US" dirty="0"/>
              <a:t>，这个值是</a:t>
            </a:r>
            <a:r>
              <a:rPr lang="en-US" altLang="zh-CN" dirty="0"/>
              <a:t>4</a:t>
            </a:r>
            <a:r>
              <a:rPr lang="zh-CN" altLang="en-US" dirty="0"/>
              <a:t>，表示</a:t>
            </a:r>
            <a:r>
              <a:rPr lang="en-US" altLang="zh-CN" dirty="0"/>
              <a:t>IP-in-IP</a:t>
            </a:r>
            <a:r>
              <a:rPr lang="zh-CN" altLang="en-US" dirty="0" smtClean="0"/>
              <a:t>；传输模式下</a:t>
            </a:r>
            <a:r>
              <a:rPr lang="zh-CN" altLang="en-US" dirty="0"/>
              <a:t>是背后数据的类型，由</a:t>
            </a:r>
            <a:r>
              <a:rPr lang="en-US" altLang="zh-CN" dirty="0"/>
              <a:t>RFC1700</a:t>
            </a:r>
            <a:r>
              <a:rPr lang="zh-CN" altLang="en-US" dirty="0"/>
              <a:t>定义，如：</a:t>
            </a:r>
            <a:r>
              <a:rPr lang="en-US" altLang="zh-CN" dirty="0"/>
              <a:t>TCP</a:t>
            </a:r>
            <a:r>
              <a:rPr lang="zh-CN" altLang="en-US" dirty="0"/>
              <a:t>为</a:t>
            </a:r>
            <a:r>
              <a:rPr lang="en-US" altLang="zh-CN" dirty="0"/>
              <a:t>6</a:t>
            </a:r>
            <a:r>
              <a:rPr lang="zh-CN" altLang="en-US" dirty="0" smtClean="0"/>
              <a:t>。</a:t>
            </a:r>
            <a:endParaRPr lang="en-US" altLang="zh-CN" dirty="0" smtClean="0"/>
          </a:p>
          <a:p>
            <a:r>
              <a:rPr lang="zh-CN" altLang="en-US" dirty="0"/>
              <a:t>如果封装的是</a:t>
            </a:r>
            <a:r>
              <a:rPr lang="en-US" altLang="zh-CN" dirty="0"/>
              <a:t>IPv4</a:t>
            </a:r>
            <a:r>
              <a:rPr lang="zh-CN" altLang="en-US" dirty="0" smtClean="0"/>
              <a:t>，字段</a:t>
            </a:r>
            <a:r>
              <a:rPr lang="zh-CN" altLang="en-US" dirty="0"/>
              <a:t>分配值为</a:t>
            </a:r>
            <a:r>
              <a:rPr lang="en-US" altLang="zh-CN" dirty="0"/>
              <a:t>4</a:t>
            </a:r>
            <a:r>
              <a:rPr lang="zh-CN" altLang="en-US" dirty="0"/>
              <a:t>；</a:t>
            </a:r>
          </a:p>
          <a:p>
            <a:r>
              <a:rPr lang="zh-CN" altLang="en-US" dirty="0"/>
              <a:t>如果封装的是</a:t>
            </a:r>
            <a:r>
              <a:rPr lang="en-US" altLang="zh-CN" dirty="0"/>
              <a:t>IPv6</a:t>
            </a:r>
            <a:r>
              <a:rPr lang="zh-CN" altLang="en-US" dirty="0" smtClean="0"/>
              <a:t>，值</a:t>
            </a:r>
            <a:r>
              <a:rPr lang="zh-CN" altLang="en-US" dirty="0"/>
              <a:t>为</a:t>
            </a:r>
            <a:r>
              <a:rPr lang="en-US" altLang="zh-CN" dirty="0"/>
              <a:t>41</a:t>
            </a:r>
            <a:r>
              <a:rPr lang="zh-CN" altLang="en-US" dirty="0"/>
              <a:t>；</a:t>
            </a:r>
          </a:p>
          <a:p>
            <a:endParaRPr lang="zh-CN" altLang="en-US" dirty="0"/>
          </a:p>
        </p:txBody>
      </p:sp>
      <p:pic>
        <p:nvPicPr>
          <p:cNvPr id="7" name="Picture 1" descr="C:\Users\user\AppData\Roaming\Tencent\Users\306118510\QQ\WinTemp\RichOle\9{L4[OGH82702OX5FXOZAYA.png"/>
          <p:cNvPicPr>
            <a:picLocks noChangeAspect="1" noChangeArrowheads="1"/>
          </p:cNvPicPr>
          <p:nvPr/>
        </p:nvPicPr>
        <p:blipFill>
          <a:blip r:embed="rId2" cstate="print"/>
          <a:srcRect/>
          <a:stretch>
            <a:fillRect/>
          </a:stretch>
        </p:blipFill>
        <p:spPr bwMode="auto">
          <a:xfrm>
            <a:off x="4788024" y="3933056"/>
            <a:ext cx="3672408" cy="2403086"/>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p:txBody>
          <a:bodyPr/>
          <a:lstStyle/>
          <a:p>
            <a:r>
              <a:rPr lang="en-US" altLang="zh-CN"/>
              <a:t>ESP</a:t>
            </a:r>
            <a:r>
              <a:rPr lang="zh-CN" altLang="en-US"/>
              <a:t>报头内容</a:t>
            </a:r>
            <a:r>
              <a:rPr lang="en-US" altLang="zh-CN"/>
              <a:t>—</a:t>
            </a:r>
            <a:r>
              <a:rPr lang="zh-CN" altLang="en-US"/>
              <a:t>认证数据</a:t>
            </a:r>
          </a:p>
        </p:txBody>
      </p:sp>
      <p:sp>
        <p:nvSpPr>
          <p:cNvPr id="976899" name="Rectangle 3"/>
          <p:cNvSpPr>
            <a:spLocks noGrp="1" noChangeArrowheads="1"/>
          </p:cNvSpPr>
          <p:nvPr>
            <p:ph type="body" idx="1"/>
          </p:nvPr>
        </p:nvSpPr>
        <p:spPr/>
        <p:txBody>
          <a:bodyPr/>
          <a:lstStyle/>
          <a:p>
            <a:r>
              <a:rPr lang="zh-CN" altLang="en-US" dirty="0"/>
              <a:t>变长的可选字段，只有</a:t>
            </a:r>
            <a:r>
              <a:rPr lang="en-US" altLang="zh-CN" dirty="0"/>
              <a:t>SA</a:t>
            </a:r>
            <a:r>
              <a:rPr lang="zh-CN" altLang="en-US" dirty="0"/>
              <a:t>中包含了认证业务时，才包含这个字段</a:t>
            </a:r>
            <a:r>
              <a:rPr lang="zh-CN" altLang="en-US" dirty="0" smtClean="0"/>
              <a:t>。</a:t>
            </a:r>
            <a:r>
              <a:rPr lang="zh-CN" altLang="en-US" baseline="0" dirty="0" smtClean="0">
                <a:solidFill>
                  <a:srgbClr val="FF0000"/>
                </a:solidFill>
              </a:rPr>
              <a:t>也就是</a:t>
            </a:r>
            <a:r>
              <a:rPr lang="en-US" altLang="zh-CN" baseline="0" dirty="0" smtClean="0">
                <a:solidFill>
                  <a:srgbClr val="FF0000"/>
                </a:solidFill>
              </a:rPr>
              <a:t>HMAC</a:t>
            </a:r>
            <a:r>
              <a:rPr lang="zh-CN" altLang="en-US" baseline="0" dirty="0" smtClean="0">
                <a:solidFill>
                  <a:srgbClr val="FF0000"/>
                </a:solidFill>
              </a:rPr>
              <a:t>算法的结果。称为</a:t>
            </a:r>
            <a:r>
              <a:rPr lang="en-US" altLang="zh-CN" baseline="0" dirty="0" smtClean="0">
                <a:solidFill>
                  <a:srgbClr val="FF0000"/>
                </a:solidFill>
              </a:rPr>
              <a:t>ICV</a:t>
            </a:r>
            <a:r>
              <a:rPr lang="zh-CN" altLang="en-US" baseline="0" dirty="0" smtClean="0">
                <a:solidFill>
                  <a:srgbClr val="FF0000"/>
                </a:solidFill>
              </a:rPr>
              <a:t>（</a:t>
            </a:r>
            <a:r>
              <a:rPr lang="en-US" altLang="zh-CN" baseline="0" dirty="0" smtClean="0">
                <a:solidFill>
                  <a:srgbClr val="FF0000"/>
                </a:solidFill>
              </a:rPr>
              <a:t>Integrity Check Value</a:t>
            </a:r>
            <a:r>
              <a:rPr lang="zh-CN" altLang="en-US" baseline="0" dirty="0" smtClean="0">
                <a:solidFill>
                  <a:srgbClr val="FF0000"/>
                </a:solidFill>
              </a:rPr>
              <a:t>，完整性校验值。）</a:t>
            </a:r>
            <a:endParaRPr lang="zh-CN" altLang="en-US" dirty="0"/>
          </a:p>
          <a:p>
            <a:r>
              <a:rPr lang="zh-CN" altLang="en-US" dirty="0"/>
              <a:t>认证算法必须指定认证数据的长度、比较规则和验证</a:t>
            </a:r>
            <a:r>
              <a:rPr lang="zh-CN" altLang="en-US" dirty="0" smtClean="0"/>
              <a:t>步骤</a:t>
            </a:r>
            <a:endParaRPr lang="en-US" altLang="zh-CN" dirty="0" smtClean="0"/>
          </a:p>
          <a:p>
            <a:r>
              <a:rPr lang="zh-CN" altLang="en-US" baseline="0" dirty="0" smtClean="0">
                <a:solidFill>
                  <a:srgbClr val="FF0000"/>
                </a:solidFill>
              </a:rPr>
              <a:t>该字段是</a:t>
            </a:r>
            <a:r>
              <a:rPr lang="en-US" altLang="zh-CN" baseline="0" dirty="0" smtClean="0">
                <a:solidFill>
                  <a:srgbClr val="FF0000"/>
                </a:solidFill>
              </a:rPr>
              <a:t>32</a:t>
            </a:r>
            <a:r>
              <a:rPr lang="zh-CN" altLang="en-US" baseline="0" dirty="0" smtClean="0">
                <a:solidFill>
                  <a:srgbClr val="FF0000"/>
                </a:solidFill>
              </a:rPr>
              <a:t>位的整数倍，如果不是 ，必须进行填充。</a:t>
            </a:r>
            <a:endParaRPr lang="en-US" altLang="zh-CN" baseline="0" dirty="0" smtClean="0">
              <a:solidFill>
                <a:srgbClr val="FF0000"/>
              </a:solidFill>
            </a:endParaRPr>
          </a:p>
          <a:p>
            <a:endParaRPr lang="zh-CN" altLang="en-US" dirty="0"/>
          </a:p>
        </p:txBody>
      </p:sp>
      <p:grpSp>
        <p:nvGrpSpPr>
          <p:cNvPr id="5" name="Group 19"/>
          <p:cNvGrpSpPr>
            <a:grpSpLocks/>
          </p:cNvGrpSpPr>
          <p:nvPr/>
        </p:nvGrpSpPr>
        <p:grpSpPr bwMode="auto">
          <a:xfrm>
            <a:off x="3923929" y="4037437"/>
            <a:ext cx="4666510" cy="2631923"/>
            <a:chOff x="793" y="1253"/>
            <a:chExt cx="3856" cy="2404"/>
          </a:xfrm>
        </p:grpSpPr>
        <p:sp>
          <p:nvSpPr>
            <p:cNvPr id="6" name="Rectangle 4"/>
            <p:cNvSpPr>
              <a:spLocks noChangeArrowheads="1"/>
            </p:cNvSpPr>
            <p:nvPr/>
          </p:nvSpPr>
          <p:spPr bwMode="ltGray">
            <a:xfrm>
              <a:off x="793" y="1253"/>
              <a:ext cx="3856" cy="408"/>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1600" b="1" dirty="0">
                  <a:solidFill>
                    <a:srgbClr val="FFFF00"/>
                  </a:solidFill>
                </a:rPr>
                <a:t>安全参数索引</a:t>
              </a:r>
              <a:r>
                <a:rPr lang="en-US" altLang="zh-CN" sz="1600" b="1" dirty="0">
                  <a:solidFill>
                    <a:srgbClr val="FFFF00"/>
                  </a:solidFill>
                </a:rPr>
                <a:t>SPI (Security Parameters Index)</a:t>
              </a:r>
            </a:p>
          </p:txBody>
        </p:sp>
        <p:sp>
          <p:nvSpPr>
            <p:cNvPr id="8" name="Rectangle 5"/>
            <p:cNvSpPr>
              <a:spLocks noChangeArrowheads="1"/>
            </p:cNvSpPr>
            <p:nvPr/>
          </p:nvSpPr>
          <p:spPr bwMode="ltGray">
            <a:xfrm>
              <a:off x="793" y="1616"/>
              <a:ext cx="3856" cy="408"/>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1600" b="1" dirty="0">
                  <a:solidFill>
                    <a:srgbClr val="FFFF00"/>
                  </a:solidFill>
                </a:rPr>
                <a:t>序列号（</a:t>
              </a:r>
              <a:r>
                <a:rPr lang="en-US" altLang="zh-CN" sz="1600" b="1" dirty="0">
                  <a:solidFill>
                    <a:srgbClr val="FFFF00"/>
                  </a:solidFill>
                </a:rPr>
                <a:t>Sequence Number)</a:t>
              </a:r>
            </a:p>
          </p:txBody>
        </p:sp>
        <p:sp>
          <p:nvSpPr>
            <p:cNvPr id="9" name="Rectangle 6"/>
            <p:cNvSpPr>
              <a:spLocks noChangeArrowheads="1"/>
            </p:cNvSpPr>
            <p:nvPr/>
          </p:nvSpPr>
          <p:spPr bwMode="ltGray">
            <a:xfrm>
              <a:off x="793" y="2024"/>
              <a:ext cx="3856" cy="408"/>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1600" b="1" dirty="0">
                  <a:solidFill>
                    <a:srgbClr val="FFFF00"/>
                  </a:solidFill>
                </a:rPr>
                <a:t>载荷数据 （变长）（</a:t>
              </a:r>
              <a:r>
                <a:rPr lang="en-US" altLang="zh-CN" sz="1600" b="1" dirty="0">
                  <a:solidFill>
                    <a:srgbClr val="FFFF00"/>
                  </a:solidFill>
                </a:rPr>
                <a:t>Payload Data)</a:t>
              </a:r>
            </a:p>
          </p:txBody>
        </p:sp>
        <p:sp>
          <p:nvSpPr>
            <p:cNvPr id="10" name="Rectangle 7"/>
            <p:cNvSpPr>
              <a:spLocks noChangeArrowheads="1"/>
            </p:cNvSpPr>
            <p:nvPr/>
          </p:nvSpPr>
          <p:spPr bwMode="ltGray">
            <a:xfrm>
              <a:off x="793" y="2432"/>
              <a:ext cx="3856" cy="408"/>
            </a:xfrm>
            <a:prstGeom prst="rect">
              <a:avLst/>
            </a:prstGeom>
            <a:solidFill>
              <a:schemeClr val="accent1"/>
            </a:solidFill>
            <a:ln w="9525" cap="rnd" algn="ctr">
              <a:noFill/>
              <a:miter lim="800000"/>
              <a:headEnd/>
              <a:tailEnd/>
            </a:ln>
            <a:effectLst/>
          </p:spPr>
          <p:txBody>
            <a:bodyPr wrap="none" anchor="ctr"/>
            <a:lstStyle/>
            <a:p>
              <a:pPr algn="ctr"/>
              <a:r>
                <a:rPr lang="zh-CN" altLang="en-US" sz="1600" b="1" dirty="0">
                  <a:solidFill>
                    <a:srgbClr val="FFFF00"/>
                  </a:solidFill>
                </a:rPr>
                <a:t>填充字段（</a:t>
              </a:r>
              <a:r>
                <a:rPr lang="en-US" altLang="zh-CN" sz="1600" b="1" dirty="0">
                  <a:solidFill>
                    <a:srgbClr val="FFFF00"/>
                  </a:solidFill>
                </a:rPr>
                <a:t>0~255B</a:t>
              </a:r>
              <a:r>
                <a:rPr lang="zh-CN" altLang="en-US" sz="1600" b="1" dirty="0">
                  <a:solidFill>
                    <a:srgbClr val="FFFF00"/>
                  </a:solidFill>
                </a:rPr>
                <a:t>）</a:t>
              </a:r>
            </a:p>
          </p:txBody>
        </p:sp>
        <p:sp>
          <p:nvSpPr>
            <p:cNvPr id="11" name="Rectangle 8"/>
            <p:cNvSpPr>
              <a:spLocks noChangeArrowheads="1"/>
            </p:cNvSpPr>
            <p:nvPr/>
          </p:nvSpPr>
          <p:spPr bwMode="ltGray">
            <a:xfrm>
              <a:off x="793" y="2840"/>
              <a:ext cx="3856" cy="408"/>
            </a:xfrm>
            <a:prstGeom prst="rect">
              <a:avLst/>
            </a:prstGeom>
            <a:solidFill>
              <a:schemeClr val="accent1"/>
            </a:solidFill>
            <a:ln w="9525" cap="rnd" algn="ctr">
              <a:noFill/>
              <a:miter lim="800000"/>
              <a:headEnd/>
              <a:tailEnd/>
            </a:ln>
            <a:effectLst/>
          </p:spPr>
          <p:txBody>
            <a:bodyPr wrap="none" anchor="ctr"/>
            <a:lstStyle/>
            <a:p>
              <a:pPr algn="ctr"/>
              <a:r>
                <a:rPr lang="en-US" altLang="zh-CN" sz="2000" b="1" dirty="0">
                  <a:solidFill>
                    <a:srgbClr val="FFFF00"/>
                  </a:solidFill>
                </a:rPr>
                <a:t>                                </a:t>
              </a:r>
              <a:r>
                <a:rPr lang="zh-CN" altLang="en-US" sz="1400" b="1" dirty="0" smtClean="0">
                  <a:solidFill>
                    <a:srgbClr val="FFFF00"/>
                  </a:solidFill>
                </a:rPr>
                <a:t>填充</a:t>
              </a:r>
              <a:r>
                <a:rPr lang="zh-CN" altLang="en-US" sz="1400" b="1" dirty="0">
                  <a:solidFill>
                    <a:srgbClr val="FFFF00"/>
                  </a:solidFill>
                </a:rPr>
                <a:t>长度 </a:t>
              </a:r>
              <a:r>
                <a:rPr lang="zh-CN" altLang="en-US" sz="1400" b="1" dirty="0" smtClean="0">
                  <a:solidFill>
                    <a:srgbClr val="FFFF00"/>
                  </a:solidFill>
                </a:rPr>
                <a:t>  下</a:t>
              </a:r>
              <a:r>
                <a:rPr lang="zh-CN" altLang="en-US" sz="1400" b="1" dirty="0">
                  <a:solidFill>
                    <a:srgbClr val="FFFF00"/>
                  </a:solidFill>
                </a:rPr>
                <a:t>一个报头</a:t>
              </a:r>
            </a:p>
          </p:txBody>
        </p:sp>
        <p:sp>
          <p:nvSpPr>
            <p:cNvPr id="12" name="Rectangle 9"/>
            <p:cNvSpPr>
              <a:spLocks noChangeArrowheads="1"/>
            </p:cNvSpPr>
            <p:nvPr/>
          </p:nvSpPr>
          <p:spPr bwMode="ltGray">
            <a:xfrm>
              <a:off x="793" y="3249"/>
              <a:ext cx="3856" cy="408"/>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b="1" dirty="0">
                  <a:solidFill>
                    <a:srgbClr val="FFFF00"/>
                  </a:solidFill>
                </a:rPr>
                <a:t>认证数据（变长</a:t>
              </a:r>
              <a:r>
                <a:rPr lang="zh-CN" altLang="en-US" b="1" dirty="0" smtClean="0">
                  <a:solidFill>
                    <a:srgbClr val="FFFF00"/>
                  </a:solidFill>
                </a:rPr>
                <a:t>）（</a:t>
              </a:r>
              <a:r>
                <a:rPr lang="en-US" altLang="zh-CN" b="1" dirty="0" smtClean="0">
                  <a:solidFill>
                    <a:srgbClr val="FFFF00"/>
                  </a:solidFill>
                </a:rPr>
                <a:t>ICV</a:t>
              </a:r>
              <a:r>
                <a:rPr lang="zh-CN" altLang="en-US" b="1" dirty="0" smtClean="0">
                  <a:solidFill>
                    <a:srgbClr val="FFFF00"/>
                  </a:solidFill>
                </a:rPr>
                <a:t>）</a:t>
              </a:r>
              <a:endParaRPr lang="zh-CN" altLang="en-US" b="1" dirty="0">
                <a:solidFill>
                  <a:srgbClr val="FFFF00"/>
                </a:solidFill>
              </a:endParaRPr>
            </a:p>
          </p:txBody>
        </p:sp>
        <p:sp>
          <p:nvSpPr>
            <p:cNvPr id="13" name="Line 10"/>
            <p:cNvSpPr>
              <a:spLocks noChangeShapeType="1"/>
            </p:cNvSpPr>
            <p:nvPr/>
          </p:nvSpPr>
          <p:spPr bwMode="ltGray">
            <a:xfrm>
              <a:off x="1746" y="2432"/>
              <a:ext cx="2858" cy="0"/>
            </a:xfrm>
            <a:prstGeom prst="line">
              <a:avLst/>
            </a:prstGeom>
            <a:noFill/>
            <a:ln w="9525" cap="rnd">
              <a:solidFill>
                <a:srgbClr val="000000"/>
              </a:solidFill>
              <a:round/>
              <a:headEnd/>
              <a:tailEnd/>
            </a:ln>
            <a:effectLst/>
          </p:spPr>
          <p:txBody>
            <a:bodyPr wrap="none"/>
            <a:lstStyle/>
            <a:p>
              <a:pPr algn="ctr"/>
              <a:endParaRPr lang="zh-CN" altLang="en-US" sz="1600" b="1" dirty="0">
                <a:solidFill>
                  <a:srgbClr val="FFFF00"/>
                </a:solidFill>
              </a:endParaRPr>
            </a:p>
          </p:txBody>
        </p:sp>
        <p:sp>
          <p:nvSpPr>
            <p:cNvPr id="14" name="Line 11"/>
            <p:cNvSpPr>
              <a:spLocks noChangeShapeType="1"/>
            </p:cNvSpPr>
            <p:nvPr/>
          </p:nvSpPr>
          <p:spPr bwMode="ltGray">
            <a:xfrm>
              <a:off x="1746" y="2432"/>
              <a:ext cx="0" cy="408"/>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15" name="Line 12"/>
            <p:cNvSpPr>
              <a:spLocks noChangeShapeType="1"/>
            </p:cNvSpPr>
            <p:nvPr/>
          </p:nvSpPr>
          <p:spPr bwMode="ltGray">
            <a:xfrm>
              <a:off x="4649" y="2024"/>
              <a:ext cx="0" cy="1225"/>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16" name="Line 13"/>
            <p:cNvSpPr>
              <a:spLocks noChangeShapeType="1"/>
            </p:cNvSpPr>
            <p:nvPr/>
          </p:nvSpPr>
          <p:spPr bwMode="ltGray">
            <a:xfrm>
              <a:off x="793" y="2024"/>
              <a:ext cx="0" cy="1225"/>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17" name="Line 14"/>
            <p:cNvSpPr>
              <a:spLocks noChangeShapeType="1"/>
            </p:cNvSpPr>
            <p:nvPr/>
          </p:nvSpPr>
          <p:spPr bwMode="ltGray">
            <a:xfrm flipH="1">
              <a:off x="793" y="2840"/>
              <a:ext cx="953" cy="0"/>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18" name="Line 15"/>
            <p:cNvSpPr>
              <a:spLocks noChangeShapeType="1"/>
            </p:cNvSpPr>
            <p:nvPr/>
          </p:nvSpPr>
          <p:spPr bwMode="ltGray">
            <a:xfrm flipH="1">
              <a:off x="2835" y="2840"/>
              <a:ext cx="1769" cy="0"/>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19" name="Line 16"/>
            <p:cNvSpPr>
              <a:spLocks noChangeShapeType="1"/>
            </p:cNvSpPr>
            <p:nvPr/>
          </p:nvSpPr>
          <p:spPr bwMode="ltGray">
            <a:xfrm>
              <a:off x="2835" y="2840"/>
              <a:ext cx="0" cy="409"/>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20" name="Line 17"/>
            <p:cNvSpPr>
              <a:spLocks noChangeShapeType="1"/>
            </p:cNvSpPr>
            <p:nvPr/>
          </p:nvSpPr>
          <p:spPr bwMode="ltGray">
            <a:xfrm>
              <a:off x="3696" y="2840"/>
              <a:ext cx="0" cy="409"/>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4" name="Rectangle 4"/>
          <p:cNvSpPr>
            <a:spLocks noGrp="1" noChangeArrowheads="1"/>
          </p:cNvSpPr>
          <p:nvPr>
            <p:ph type="title"/>
          </p:nvPr>
        </p:nvSpPr>
        <p:spPr/>
        <p:txBody>
          <a:bodyPr/>
          <a:lstStyle/>
          <a:p>
            <a:r>
              <a:rPr lang="en-US" altLang="zh-CN"/>
              <a:t>ESP</a:t>
            </a:r>
            <a:r>
              <a:rPr lang="zh-CN" altLang="en-US"/>
              <a:t>业务范围</a:t>
            </a:r>
            <a:r>
              <a:rPr lang="en-US" altLang="zh-CN"/>
              <a:t>—</a:t>
            </a:r>
            <a:r>
              <a:rPr lang="zh-CN" altLang="en-US"/>
              <a:t>加密业务</a:t>
            </a:r>
          </a:p>
        </p:txBody>
      </p:sp>
      <p:sp>
        <p:nvSpPr>
          <p:cNvPr id="967685" name="Rectangle 5"/>
          <p:cNvSpPr>
            <a:spLocks noChangeArrowheads="1"/>
          </p:cNvSpPr>
          <p:nvPr/>
        </p:nvSpPr>
        <p:spPr bwMode="ltGray">
          <a:xfrm>
            <a:off x="1258888" y="1989138"/>
            <a:ext cx="6121400" cy="647700"/>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a:solidFill>
                  <a:schemeClr val="tx2"/>
                </a:solidFill>
              </a:rPr>
              <a:t>安全参数索引</a:t>
            </a:r>
            <a:r>
              <a:rPr lang="en-US" altLang="zh-CN" sz="2000">
                <a:solidFill>
                  <a:schemeClr val="tx2"/>
                </a:solidFill>
              </a:rPr>
              <a:t>SPI (Security Parameters Index)</a:t>
            </a:r>
          </a:p>
        </p:txBody>
      </p:sp>
      <p:sp>
        <p:nvSpPr>
          <p:cNvPr id="967686" name="Rectangle 6"/>
          <p:cNvSpPr>
            <a:spLocks noChangeArrowheads="1"/>
          </p:cNvSpPr>
          <p:nvPr/>
        </p:nvSpPr>
        <p:spPr bwMode="ltGray">
          <a:xfrm>
            <a:off x="1258888" y="2565400"/>
            <a:ext cx="6121400" cy="647700"/>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a:solidFill>
                  <a:schemeClr val="tx2"/>
                </a:solidFill>
              </a:rPr>
              <a:t>序列号（</a:t>
            </a:r>
            <a:r>
              <a:rPr lang="en-US" altLang="zh-CN" sz="2000">
                <a:solidFill>
                  <a:schemeClr val="tx2"/>
                </a:solidFill>
              </a:rPr>
              <a:t>Sequence Number)</a:t>
            </a:r>
          </a:p>
        </p:txBody>
      </p:sp>
      <p:sp>
        <p:nvSpPr>
          <p:cNvPr id="967687" name="Rectangle 7"/>
          <p:cNvSpPr>
            <a:spLocks noChangeArrowheads="1"/>
          </p:cNvSpPr>
          <p:nvPr/>
        </p:nvSpPr>
        <p:spPr bwMode="ltGray">
          <a:xfrm>
            <a:off x="1258888" y="3213100"/>
            <a:ext cx="6121400" cy="6477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a:solidFill>
                  <a:schemeClr val="tx2"/>
                </a:solidFill>
              </a:rPr>
              <a:t>载荷数据 （变长）（</a:t>
            </a:r>
            <a:r>
              <a:rPr lang="en-US" altLang="zh-CN" sz="2000">
                <a:solidFill>
                  <a:schemeClr val="tx2"/>
                </a:solidFill>
              </a:rPr>
              <a:t>Payload Data)</a:t>
            </a:r>
          </a:p>
        </p:txBody>
      </p:sp>
      <p:sp>
        <p:nvSpPr>
          <p:cNvPr id="967688" name="Rectangle 8"/>
          <p:cNvSpPr>
            <a:spLocks noChangeArrowheads="1"/>
          </p:cNvSpPr>
          <p:nvPr/>
        </p:nvSpPr>
        <p:spPr bwMode="ltGray">
          <a:xfrm>
            <a:off x="1258888" y="3860800"/>
            <a:ext cx="6121400" cy="647700"/>
          </a:xfrm>
          <a:prstGeom prst="rect">
            <a:avLst/>
          </a:prstGeom>
          <a:solidFill>
            <a:srgbClr val="FFFF00"/>
          </a:solidFill>
          <a:ln w="9525" cap="rnd" algn="ctr">
            <a:noFill/>
            <a:miter lim="800000"/>
            <a:headEnd/>
            <a:tailEnd/>
          </a:ln>
          <a:effectLst/>
        </p:spPr>
        <p:txBody>
          <a:bodyPr wrap="none" anchor="ctr"/>
          <a:lstStyle/>
          <a:p>
            <a:pPr algn="ctr"/>
            <a:r>
              <a:rPr lang="zh-CN" altLang="en-US" sz="2000">
                <a:solidFill>
                  <a:schemeClr val="tx2"/>
                </a:solidFill>
              </a:rPr>
              <a:t>填充字段（</a:t>
            </a:r>
            <a:r>
              <a:rPr lang="en-US" altLang="zh-CN" sz="2000">
                <a:solidFill>
                  <a:schemeClr val="tx2"/>
                </a:solidFill>
              </a:rPr>
              <a:t>0~255B</a:t>
            </a:r>
            <a:r>
              <a:rPr lang="zh-CN" altLang="en-US" sz="2000">
                <a:solidFill>
                  <a:schemeClr val="tx2"/>
                </a:solidFill>
              </a:rPr>
              <a:t>）</a:t>
            </a:r>
          </a:p>
        </p:txBody>
      </p:sp>
      <p:sp>
        <p:nvSpPr>
          <p:cNvPr id="967689" name="Rectangle 9"/>
          <p:cNvSpPr>
            <a:spLocks noChangeArrowheads="1"/>
          </p:cNvSpPr>
          <p:nvPr/>
        </p:nvSpPr>
        <p:spPr bwMode="ltGray">
          <a:xfrm>
            <a:off x="1258888" y="4508500"/>
            <a:ext cx="6121400" cy="647700"/>
          </a:xfrm>
          <a:prstGeom prst="rect">
            <a:avLst/>
          </a:prstGeom>
          <a:solidFill>
            <a:srgbClr val="FFFF00"/>
          </a:solidFill>
          <a:ln w="9525" cap="rnd" algn="ctr">
            <a:noFill/>
            <a:miter lim="800000"/>
            <a:headEnd/>
            <a:tailEnd/>
          </a:ln>
          <a:effectLst/>
        </p:spPr>
        <p:txBody>
          <a:bodyPr wrap="none" anchor="ctr"/>
          <a:lstStyle/>
          <a:p>
            <a:pPr algn="ctr"/>
            <a:r>
              <a:rPr lang="en-US" altLang="zh-CN" sz="2000" dirty="0">
                <a:solidFill>
                  <a:schemeClr val="tx2"/>
                </a:solidFill>
              </a:rPr>
              <a:t>                                           </a:t>
            </a:r>
            <a:r>
              <a:rPr lang="en-US" altLang="zh-CN" sz="2000" dirty="0" smtClean="0">
                <a:solidFill>
                  <a:schemeClr val="tx2"/>
                </a:solidFill>
              </a:rPr>
              <a:t>    </a:t>
            </a:r>
            <a:r>
              <a:rPr lang="zh-CN" altLang="en-US" sz="2000" dirty="0" smtClean="0">
                <a:solidFill>
                  <a:schemeClr val="tx2"/>
                </a:solidFill>
              </a:rPr>
              <a:t>填充长度       下</a:t>
            </a:r>
            <a:r>
              <a:rPr lang="zh-CN" altLang="en-US" sz="2000" dirty="0">
                <a:solidFill>
                  <a:schemeClr val="tx2"/>
                </a:solidFill>
              </a:rPr>
              <a:t>一个</a:t>
            </a:r>
            <a:r>
              <a:rPr lang="zh-CN" altLang="en-US" sz="2000" dirty="0" smtClean="0">
                <a:solidFill>
                  <a:schemeClr val="tx2"/>
                </a:solidFill>
              </a:rPr>
              <a:t>报头 </a:t>
            </a:r>
            <a:endParaRPr lang="zh-CN" altLang="en-US" sz="2000" dirty="0">
              <a:solidFill>
                <a:schemeClr val="tx2"/>
              </a:solidFill>
            </a:endParaRPr>
          </a:p>
        </p:txBody>
      </p:sp>
      <p:sp>
        <p:nvSpPr>
          <p:cNvPr id="967690" name="Rectangle 10"/>
          <p:cNvSpPr>
            <a:spLocks noChangeArrowheads="1"/>
          </p:cNvSpPr>
          <p:nvPr/>
        </p:nvSpPr>
        <p:spPr bwMode="ltGray">
          <a:xfrm>
            <a:off x="1258888" y="5157788"/>
            <a:ext cx="6121400" cy="647700"/>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dirty="0">
                <a:solidFill>
                  <a:schemeClr val="tx2"/>
                </a:solidFill>
              </a:rPr>
              <a:t>认证数据（变长）（</a:t>
            </a:r>
            <a:r>
              <a:rPr lang="en-US" altLang="zh-CN" sz="2000" dirty="0">
                <a:solidFill>
                  <a:schemeClr val="tx2"/>
                </a:solidFill>
              </a:rPr>
              <a:t>Authentication Data</a:t>
            </a:r>
            <a:r>
              <a:rPr lang="zh-CN" altLang="en-US" sz="2000" dirty="0">
                <a:solidFill>
                  <a:schemeClr val="tx2"/>
                </a:solidFill>
              </a:rPr>
              <a:t>）</a:t>
            </a:r>
          </a:p>
        </p:txBody>
      </p:sp>
      <p:sp>
        <p:nvSpPr>
          <p:cNvPr id="967691" name="Line 11"/>
          <p:cNvSpPr>
            <a:spLocks noChangeShapeType="1"/>
          </p:cNvSpPr>
          <p:nvPr/>
        </p:nvSpPr>
        <p:spPr bwMode="ltGray">
          <a:xfrm>
            <a:off x="2771775" y="3860800"/>
            <a:ext cx="4537075" cy="0"/>
          </a:xfrm>
          <a:prstGeom prst="line">
            <a:avLst/>
          </a:prstGeom>
          <a:noFill/>
          <a:ln w="9525" cap="rnd">
            <a:solidFill>
              <a:srgbClr val="000000"/>
            </a:solidFill>
            <a:round/>
            <a:headEnd/>
            <a:tailEnd/>
          </a:ln>
          <a:effectLst/>
        </p:spPr>
        <p:txBody>
          <a:bodyPr wrap="none"/>
          <a:lstStyle/>
          <a:p>
            <a:pPr algn="ctr"/>
            <a:endParaRPr lang="zh-CN" altLang="en-US" sz="2000">
              <a:solidFill>
                <a:schemeClr val="tx2"/>
              </a:solidFill>
            </a:endParaRPr>
          </a:p>
        </p:txBody>
      </p:sp>
      <p:sp>
        <p:nvSpPr>
          <p:cNvPr id="967692" name="Line 12"/>
          <p:cNvSpPr>
            <a:spLocks noChangeShapeType="1"/>
          </p:cNvSpPr>
          <p:nvPr/>
        </p:nvSpPr>
        <p:spPr bwMode="ltGray">
          <a:xfrm>
            <a:off x="2771775" y="3860800"/>
            <a:ext cx="0" cy="647700"/>
          </a:xfrm>
          <a:prstGeom prst="line">
            <a:avLst/>
          </a:prstGeom>
          <a:noFill/>
          <a:ln w="9525" cap="rnd">
            <a:solidFill>
              <a:srgbClr val="000000"/>
            </a:solidFill>
            <a:round/>
            <a:headEnd/>
            <a:tailEnd/>
          </a:ln>
          <a:effectLst/>
        </p:spPr>
        <p:txBody>
          <a:bodyPr wrap="none"/>
          <a:lstStyle/>
          <a:p>
            <a:pPr algn="ctr"/>
            <a:endParaRPr lang="zh-CN" altLang="en-US" sz="2000">
              <a:solidFill>
                <a:schemeClr val="tx2"/>
              </a:solidFill>
            </a:endParaRPr>
          </a:p>
        </p:txBody>
      </p:sp>
      <p:sp>
        <p:nvSpPr>
          <p:cNvPr id="967693" name="Line 13"/>
          <p:cNvSpPr>
            <a:spLocks noChangeShapeType="1"/>
          </p:cNvSpPr>
          <p:nvPr/>
        </p:nvSpPr>
        <p:spPr bwMode="ltGray">
          <a:xfrm>
            <a:off x="7380288" y="3213100"/>
            <a:ext cx="0" cy="1944688"/>
          </a:xfrm>
          <a:prstGeom prst="line">
            <a:avLst/>
          </a:prstGeom>
          <a:noFill/>
          <a:ln w="9525" cap="rnd">
            <a:solidFill>
              <a:srgbClr val="000000"/>
            </a:solidFill>
            <a:round/>
            <a:headEnd/>
            <a:tailEnd/>
          </a:ln>
          <a:effectLst/>
        </p:spPr>
        <p:txBody>
          <a:bodyPr wrap="none"/>
          <a:lstStyle/>
          <a:p>
            <a:pPr algn="ctr"/>
            <a:endParaRPr lang="zh-CN" altLang="en-US" sz="2000">
              <a:solidFill>
                <a:schemeClr val="tx2"/>
              </a:solidFill>
            </a:endParaRPr>
          </a:p>
        </p:txBody>
      </p:sp>
      <p:sp>
        <p:nvSpPr>
          <p:cNvPr id="967694" name="Line 14"/>
          <p:cNvSpPr>
            <a:spLocks noChangeShapeType="1"/>
          </p:cNvSpPr>
          <p:nvPr/>
        </p:nvSpPr>
        <p:spPr bwMode="ltGray">
          <a:xfrm>
            <a:off x="1258888" y="3213100"/>
            <a:ext cx="0" cy="1944688"/>
          </a:xfrm>
          <a:prstGeom prst="line">
            <a:avLst/>
          </a:prstGeom>
          <a:noFill/>
          <a:ln w="9525" cap="rnd">
            <a:solidFill>
              <a:srgbClr val="000000"/>
            </a:solidFill>
            <a:round/>
            <a:headEnd/>
            <a:tailEnd/>
          </a:ln>
          <a:effectLst/>
        </p:spPr>
        <p:txBody>
          <a:bodyPr wrap="none"/>
          <a:lstStyle/>
          <a:p>
            <a:pPr algn="ctr"/>
            <a:endParaRPr lang="zh-CN" altLang="en-US" sz="2000">
              <a:solidFill>
                <a:schemeClr val="tx2"/>
              </a:solidFill>
            </a:endParaRPr>
          </a:p>
        </p:txBody>
      </p:sp>
      <p:sp>
        <p:nvSpPr>
          <p:cNvPr id="967695" name="Line 15"/>
          <p:cNvSpPr>
            <a:spLocks noChangeShapeType="1"/>
          </p:cNvSpPr>
          <p:nvPr/>
        </p:nvSpPr>
        <p:spPr bwMode="ltGray">
          <a:xfrm flipH="1">
            <a:off x="1258888" y="4508500"/>
            <a:ext cx="1512887" cy="0"/>
          </a:xfrm>
          <a:prstGeom prst="line">
            <a:avLst/>
          </a:prstGeom>
          <a:noFill/>
          <a:ln w="9525" cap="rnd">
            <a:solidFill>
              <a:srgbClr val="000000"/>
            </a:solidFill>
            <a:round/>
            <a:headEnd/>
            <a:tailEnd/>
          </a:ln>
          <a:effectLst/>
        </p:spPr>
        <p:txBody>
          <a:bodyPr wrap="none"/>
          <a:lstStyle/>
          <a:p>
            <a:pPr algn="ctr"/>
            <a:endParaRPr lang="zh-CN" altLang="en-US" sz="2000">
              <a:solidFill>
                <a:schemeClr val="tx2"/>
              </a:solidFill>
            </a:endParaRPr>
          </a:p>
        </p:txBody>
      </p:sp>
      <p:sp>
        <p:nvSpPr>
          <p:cNvPr id="967696" name="Line 16"/>
          <p:cNvSpPr>
            <a:spLocks noChangeShapeType="1"/>
          </p:cNvSpPr>
          <p:nvPr/>
        </p:nvSpPr>
        <p:spPr bwMode="ltGray">
          <a:xfrm flipH="1">
            <a:off x="4500563" y="4508500"/>
            <a:ext cx="2808287" cy="0"/>
          </a:xfrm>
          <a:prstGeom prst="line">
            <a:avLst/>
          </a:prstGeom>
          <a:noFill/>
          <a:ln w="9525" cap="rnd">
            <a:solidFill>
              <a:srgbClr val="000000"/>
            </a:solidFill>
            <a:round/>
            <a:headEnd/>
            <a:tailEnd/>
          </a:ln>
          <a:effectLst/>
        </p:spPr>
        <p:txBody>
          <a:bodyPr wrap="none"/>
          <a:lstStyle/>
          <a:p>
            <a:pPr algn="ctr"/>
            <a:endParaRPr lang="zh-CN" altLang="en-US" sz="2000">
              <a:solidFill>
                <a:schemeClr val="tx2"/>
              </a:solidFill>
            </a:endParaRPr>
          </a:p>
        </p:txBody>
      </p:sp>
      <p:sp>
        <p:nvSpPr>
          <p:cNvPr id="967697" name="Line 17"/>
          <p:cNvSpPr>
            <a:spLocks noChangeShapeType="1"/>
          </p:cNvSpPr>
          <p:nvPr/>
        </p:nvSpPr>
        <p:spPr bwMode="ltGray">
          <a:xfrm>
            <a:off x="4500563" y="4508500"/>
            <a:ext cx="0" cy="649288"/>
          </a:xfrm>
          <a:prstGeom prst="line">
            <a:avLst/>
          </a:prstGeom>
          <a:noFill/>
          <a:ln w="9525" cap="rnd">
            <a:solidFill>
              <a:srgbClr val="000000"/>
            </a:solidFill>
            <a:round/>
            <a:headEnd/>
            <a:tailEnd/>
          </a:ln>
          <a:effectLst/>
        </p:spPr>
        <p:txBody>
          <a:bodyPr wrap="none"/>
          <a:lstStyle/>
          <a:p>
            <a:pPr algn="ctr"/>
            <a:endParaRPr lang="zh-CN" altLang="en-US" sz="2000">
              <a:solidFill>
                <a:schemeClr val="tx2"/>
              </a:solidFill>
            </a:endParaRPr>
          </a:p>
        </p:txBody>
      </p:sp>
      <p:sp>
        <p:nvSpPr>
          <p:cNvPr id="967698" name="Line 18"/>
          <p:cNvSpPr>
            <a:spLocks noChangeShapeType="1"/>
          </p:cNvSpPr>
          <p:nvPr/>
        </p:nvSpPr>
        <p:spPr bwMode="ltGray">
          <a:xfrm>
            <a:off x="5867400" y="4508500"/>
            <a:ext cx="0" cy="649288"/>
          </a:xfrm>
          <a:prstGeom prst="line">
            <a:avLst/>
          </a:prstGeom>
          <a:noFill/>
          <a:ln w="9525" cap="rnd">
            <a:solidFill>
              <a:srgbClr val="000000"/>
            </a:solidFill>
            <a:round/>
            <a:headEnd/>
            <a:tailEnd/>
          </a:ln>
          <a:effectLst/>
        </p:spPr>
        <p:txBody>
          <a:bodyPr wrap="none"/>
          <a:lstStyle/>
          <a:p>
            <a:pPr algn="ctr"/>
            <a:endParaRPr lang="zh-CN" altLang="en-US" sz="2000">
              <a:solidFill>
                <a:schemeClr val="tx2"/>
              </a:solidFill>
            </a:endParaRPr>
          </a:p>
        </p:txBody>
      </p:sp>
      <p:sp>
        <p:nvSpPr>
          <p:cNvPr id="967699" name="Text Box 19"/>
          <p:cNvSpPr txBox="1">
            <a:spLocks noChangeArrowheads="1"/>
          </p:cNvSpPr>
          <p:nvPr/>
        </p:nvSpPr>
        <p:spPr bwMode="ltGray">
          <a:xfrm>
            <a:off x="1187450" y="1628775"/>
            <a:ext cx="6192838" cy="400110"/>
          </a:xfrm>
          <a:prstGeom prst="rect">
            <a:avLst/>
          </a:prstGeom>
          <a:noFill/>
          <a:ln w="9525" cap="rnd" algn="ctr">
            <a:noFill/>
            <a:miter lim="800000"/>
            <a:headEnd/>
            <a:tailEnd/>
          </a:ln>
          <a:effectLst/>
        </p:spPr>
        <p:txBody>
          <a:bodyPr>
            <a:spAutoFit/>
          </a:bodyPr>
          <a:lstStyle/>
          <a:p>
            <a:pPr algn="ctr">
              <a:spcBef>
                <a:spcPct val="50000"/>
              </a:spcBef>
            </a:pPr>
            <a:r>
              <a:rPr lang="en-US" altLang="zh-CN" sz="2000">
                <a:solidFill>
                  <a:schemeClr val="tx2"/>
                </a:solidFill>
              </a:rPr>
              <a:t>0               7                15               23                31</a:t>
            </a:r>
          </a:p>
        </p:txBody>
      </p:sp>
    </p:spTree>
    <p:extLst>
      <p:ext uri="{BB962C8B-B14F-4D97-AF65-F5344CB8AC3E}">
        <p14:creationId xmlns:p14="http://schemas.microsoft.com/office/powerpoint/2010/main" val="34185615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r>
              <a:rPr lang="en-US" altLang="zh-CN"/>
              <a:t>ESP</a:t>
            </a:r>
            <a:r>
              <a:rPr lang="zh-CN" altLang="en-US"/>
              <a:t>报头位置</a:t>
            </a:r>
          </a:p>
        </p:txBody>
      </p:sp>
      <p:sp>
        <p:nvSpPr>
          <p:cNvPr id="977923" name="Rectangle 3"/>
          <p:cNvSpPr>
            <a:spLocks noGrp="1" noChangeArrowheads="1"/>
          </p:cNvSpPr>
          <p:nvPr>
            <p:ph type="body" idx="1"/>
          </p:nvPr>
        </p:nvSpPr>
        <p:spPr/>
        <p:txBody>
          <a:bodyPr/>
          <a:lstStyle/>
          <a:p>
            <a:r>
              <a:rPr lang="en-US" altLang="zh-CN"/>
              <a:t>ESP</a:t>
            </a:r>
            <a:r>
              <a:rPr lang="zh-CN" altLang="en-US"/>
              <a:t>报头在</a:t>
            </a:r>
            <a:r>
              <a:rPr lang="en-US" altLang="zh-CN"/>
              <a:t>IP</a:t>
            </a:r>
            <a:r>
              <a:rPr lang="zh-CN" altLang="en-US"/>
              <a:t>头之后</a:t>
            </a:r>
          </a:p>
          <a:p>
            <a:pPr lvl="1"/>
            <a:r>
              <a:rPr lang="en-US" altLang="zh-CN"/>
              <a:t>IPv4</a:t>
            </a:r>
            <a:r>
              <a:rPr lang="zh-CN" altLang="en-US"/>
              <a:t>：</a:t>
            </a:r>
            <a:r>
              <a:rPr lang="en-US" altLang="zh-CN"/>
              <a:t>ESP</a:t>
            </a:r>
            <a:r>
              <a:rPr lang="zh-CN" altLang="en-US"/>
              <a:t>头紧跟在</a:t>
            </a:r>
            <a:r>
              <a:rPr lang="en-US" altLang="zh-CN"/>
              <a:t>IP</a:t>
            </a:r>
            <a:r>
              <a:rPr lang="zh-CN" altLang="en-US"/>
              <a:t>头后面，这个</a:t>
            </a:r>
            <a:r>
              <a:rPr lang="en-US" altLang="zh-CN"/>
              <a:t>IP</a:t>
            </a:r>
            <a:r>
              <a:rPr lang="zh-CN" altLang="en-US"/>
              <a:t>头的协议字段是</a:t>
            </a:r>
            <a:r>
              <a:rPr lang="en-US" altLang="zh-CN"/>
              <a:t>50</a:t>
            </a:r>
            <a:r>
              <a:rPr lang="zh-CN" altLang="en-US"/>
              <a:t>。</a:t>
            </a:r>
          </a:p>
          <a:p>
            <a:pPr lvl="1"/>
            <a:r>
              <a:rPr lang="en-US" altLang="zh-CN"/>
              <a:t>IPv6</a:t>
            </a:r>
            <a:r>
              <a:rPr lang="zh-CN" altLang="en-US"/>
              <a:t>：</a:t>
            </a:r>
            <a:r>
              <a:rPr lang="en-US" altLang="zh-CN"/>
              <a:t>ESP</a:t>
            </a:r>
            <a:r>
              <a:rPr lang="zh-CN" altLang="en-US"/>
              <a:t>在扩展头之后，（包括逐跳、路由选择、分段头），目的地选项之前。</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p:txBody>
          <a:bodyPr/>
          <a:lstStyle/>
          <a:p>
            <a:r>
              <a:rPr lang="en-US" altLang="zh-CN"/>
              <a:t>IPSec</a:t>
            </a:r>
            <a:r>
              <a:rPr lang="zh-CN" altLang="en-US"/>
              <a:t>体系</a:t>
            </a:r>
          </a:p>
        </p:txBody>
      </p:sp>
      <p:sp>
        <p:nvSpPr>
          <p:cNvPr id="925699" name="Rectangle 3"/>
          <p:cNvSpPr>
            <a:spLocks noGrp="1" noChangeArrowheads="1"/>
          </p:cNvSpPr>
          <p:nvPr>
            <p:ph type="body" idx="1"/>
          </p:nvPr>
        </p:nvSpPr>
        <p:spPr/>
        <p:txBody>
          <a:bodyPr/>
          <a:lstStyle/>
          <a:p>
            <a:r>
              <a:rPr lang="en-US" altLang="zh-CN" dirty="0"/>
              <a:t>IETF</a:t>
            </a:r>
            <a:r>
              <a:rPr lang="zh-CN" altLang="en-US" dirty="0"/>
              <a:t>的</a:t>
            </a:r>
            <a:r>
              <a:rPr lang="en-US" altLang="zh-CN" dirty="0"/>
              <a:t>IPSec</a:t>
            </a:r>
            <a:r>
              <a:rPr lang="zh-CN" altLang="en-US" dirty="0"/>
              <a:t>工作组定义了</a:t>
            </a:r>
            <a:r>
              <a:rPr lang="en-US" altLang="zh-CN" dirty="0"/>
              <a:t>12</a:t>
            </a:r>
            <a:r>
              <a:rPr lang="zh-CN" altLang="en-US" dirty="0"/>
              <a:t>个</a:t>
            </a:r>
            <a:r>
              <a:rPr lang="en-US" altLang="zh-CN" dirty="0"/>
              <a:t>RFC</a:t>
            </a:r>
            <a:r>
              <a:rPr lang="zh-CN" altLang="en-US" dirty="0"/>
              <a:t>，对</a:t>
            </a:r>
            <a:r>
              <a:rPr lang="en-US" altLang="zh-CN" dirty="0"/>
              <a:t>IPSec</a:t>
            </a:r>
            <a:r>
              <a:rPr lang="zh-CN" altLang="en-US" dirty="0"/>
              <a:t>的体系、密钥管理、基本协议以及各协议的运行模式。</a:t>
            </a:r>
          </a:p>
          <a:p>
            <a:r>
              <a:rPr lang="en-US" altLang="zh-CN" dirty="0"/>
              <a:t>IPSec</a:t>
            </a:r>
            <a:r>
              <a:rPr lang="zh-CN" altLang="en-US" dirty="0"/>
              <a:t>协议包括</a:t>
            </a:r>
            <a:r>
              <a:rPr lang="zh-CN" altLang="en-US" dirty="0" smtClean="0"/>
              <a:t>：</a:t>
            </a:r>
            <a:endParaRPr lang="en-US" altLang="zh-CN" dirty="0" smtClean="0"/>
          </a:p>
          <a:p>
            <a:pPr lvl="1"/>
            <a:r>
              <a:rPr lang="zh-CN" altLang="en-US" dirty="0" smtClean="0"/>
              <a:t>验证</a:t>
            </a:r>
            <a:r>
              <a:rPr lang="zh-CN" altLang="en-US" dirty="0"/>
              <a:t>头（</a:t>
            </a:r>
            <a:r>
              <a:rPr lang="en-US" altLang="zh-CN" dirty="0" smtClean="0"/>
              <a:t>AH</a:t>
            </a:r>
            <a:r>
              <a:rPr lang="zh-CN" altLang="en-US" dirty="0" smtClean="0"/>
              <a:t>：</a:t>
            </a:r>
            <a:r>
              <a:rPr lang="en-US" altLang="zh-CN" dirty="0" smtClean="0"/>
              <a:t>Authentication Header</a:t>
            </a:r>
            <a:r>
              <a:rPr lang="zh-CN" altLang="en-US" dirty="0" smtClean="0"/>
              <a:t>）</a:t>
            </a:r>
            <a:endParaRPr lang="en-US" altLang="zh-CN" dirty="0" smtClean="0"/>
          </a:p>
          <a:p>
            <a:pPr lvl="1"/>
            <a:r>
              <a:rPr lang="zh-CN" altLang="en-US" dirty="0" smtClean="0"/>
              <a:t>封装</a:t>
            </a:r>
            <a:r>
              <a:rPr lang="zh-CN" altLang="en-US" dirty="0"/>
              <a:t>安全载荷</a:t>
            </a:r>
            <a:r>
              <a:rPr lang="en-US" altLang="zh-CN" dirty="0"/>
              <a:t>(</a:t>
            </a:r>
            <a:r>
              <a:rPr lang="en-US" altLang="zh-CN" dirty="0" smtClean="0"/>
              <a:t>ESP</a:t>
            </a:r>
            <a:r>
              <a:rPr lang="zh-CN" altLang="en-US" dirty="0" smtClean="0"/>
              <a:t>：</a:t>
            </a:r>
            <a:r>
              <a:rPr lang="en-US" altLang="zh-CN" dirty="0" smtClean="0"/>
              <a:t>Encapsulating Security Payload</a:t>
            </a:r>
            <a:r>
              <a:rPr lang="zh-CN" altLang="en-US" dirty="0" smtClean="0"/>
              <a:t>）</a:t>
            </a:r>
            <a:endParaRPr lang="en-US" altLang="zh-CN" dirty="0" smtClean="0"/>
          </a:p>
          <a:p>
            <a:pPr lvl="1"/>
            <a:r>
              <a:rPr lang="en-US" altLang="zh-CN" dirty="0" smtClean="0"/>
              <a:t>IKE</a:t>
            </a:r>
            <a:r>
              <a:rPr lang="zh-CN" altLang="en-US" dirty="0"/>
              <a:t>（</a:t>
            </a:r>
            <a:r>
              <a:rPr lang="en-US" altLang="zh-CN" dirty="0"/>
              <a:t>Internet </a:t>
            </a:r>
            <a:r>
              <a:rPr lang="zh-CN" altLang="en-US" dirty="0"/>
              <a:t>密钥交换</a:t>
            </a:r>
            <a:r>
              <a:rPr lang="zh-CN" altLang="en-US" dirty="0" smtClean="0"/>
              <a:t>）</a:t>
            </a:r>
            <a:endParaRPr lang="en-US" altLang="zh-CN" dirty="0" smtClean="0"/>
          </a:p>
          <a:p>
            <a:pPr lvl="1"/>
            <a:r>
              <a:rPr lang="en-US" altLang="zh-CN" dirty="0" smtClean="0"/>
              <a:t>ISAKMP</a:t>
            </a:r>
            <a:r>
              <a:rPr lang="zh-CN" altLang="en-US" dirty="0" smtClean="0"/>
              <a:t>（</a:t>
            </a:r>
            <a:r>
              <a:rPr lang="en-US" altLang="zh-CN" dirty="0" smtClean="0"/>
              <a:t>Internet Security Association and Key Management Protocol</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p:txBody>
          <a:bodyPr/>
          <a:lstStyle/>
          <a:p>
            <a:r>
              <a:rPr lang="en-US" altLang="zh-CN" dirty="0"/>
              <a:t>ESP</a:t>
            </a:r>
            <a:r>
              <a:rPr lang="zh-CN" altLang="en-US" dirty="0"/>
              <a:t>模式</a:t>
            </a:r>
            <a:r>
              <a:rPr lang="en-US" altLang="zh-CN" dirty="0" smtClean="0"/>
              <a:t>—</a:t>
            </a:r>
            <a:r>
              <a:rPr lang="zh-CN" altLang="en-US" dirty="0" smtClean="0"/>
              <a:t>传输模式</a:t>
            </a:r>
            <a:endParaRPr lang="zh-CN" altLang="en-US" dirty="0"/>
          </a:p>
        </p:txBody>
      </p:sp>
      <p:grpSp>
        <p:nvGrpSpPr>
          <p:cNvPr id="2" name="Group 31"/>
          <p:cNvGrpSpPr>
            <a:grpSpLocks/>
          </p:cNvGrpSpPr>
          <p:nvPr/>
        </p:nvGrpSpPr>
        <p:grpSpPr bwMode="auto">
          <a:xfrm>
            <a:off x="828229" y="1116459"/>
            <a:ext cx="7056139" cy="5480893"/>
            <a:chOff x="431" y="618"/>
            <a:chExt cx="4672" cy="3629"/>
          </a:xfrm>
        </p:grpSpPr>
        <p:grpSp>
          <p:nvGrpSpPr>
            <p:cNvPr id="3" name="Group 22"/>
            <p:cNvGrpSpPr>
              <a:grpSpLocks/>
            </p:cNvGrpSpPr>
            <p:nvPr/>
          </p:nvGrpSpPr>
          <p:grpSpPr bwMode="auto">
            <a:xfrm>
              <a:off x="839" y="2614"/>
              <a:ext cx="3856" cy="1633"/>
              <a:chOff x="793" y="2024"/>
              <a:chExt cx="3856" cy="1633"/>
            </a:xfrm>
          </p:grpSpPr>
          <p:sp>
            <p:nvSpPr>
              <p:cNvPr id="962567" name="Rectangle 7"/>
              <p:cNvSpPr>
                <a:spLocks noChangeArrowheads="1"/>
              </p:cNvSpPr>
              <p:nvPr/>
            </p:nvSpPr>
            <p:spPr bwMode="ltGray">
              <a:xfrm>
                <a:off x="793" y="2024"/>
                <a:ext cx="3856" cy="408"/>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b="1" dirty="0">
                    <a:solidFill>
                      <a:srgbClr val="FFFF00"/>
                    </a:solidFill>
                  </a:rPr>
                  <a:t>载荷数据 （变长）（</a:t>
                </a:r>
                <a:r>
                  <a:rPr lang="en-US" altLang="zh-CN" sz="2000" b="1" dirty="0">
                    <a:solidFill>
                      <a:srgbClr val="FFFF00"/>
                    </a:solidFill>
                  </a:rPr>
                  <a:t>Payload Data)</a:t>
                </a:r>
              </a:p>
            </p:txBody>
          </p:sp>
          <p:sp>
            <p:nvSpPr>
              <p:cNvPr id="962568" name="Rectangle 8"/>
              <p:cNvSpPr>
                <a:spLocks noChangeArrowheads="1"/>
              </p:cNvSpPr>
              <p:nvPr/>
            </p:nvSpPr>
            <p:spPr bwMode="ltGray">
              <a:xfrm>
                <a:off x="793" y="2432"/>
                <a:ext cx="3856" cy="408"/>
              </a:xfrm>
              <a:prstGeom prst="rect">
                <a:avLst/>
              </a:prstGeom>
              <a:solidFill>
                <a:srgbClr val="00B050"/>
              </a:solidFill>
              <a:ln w="9525" cap="rnd" algn="ctr">
                <a:noFill/>
                <a:miter lim="800000"/>
                <a:headEnd/>
                <a:tailEnd/>
              </a:ln>
              <a:effectLst/>
            </p:spPr>
            <p:txBody>
              <a:bodyPr wrap="none" anchor="ctr"/>
              <a:lstStyle/>
              <a:p>
                <a:pPr algn="ctr"/>
                <a:r>
                  <a:rPr lang="zh-CN" altLang="en-US" sz="2000" b="1" dirty="0">
                    <a:solidFill>
                      <a:srgbClr val="FFFF00"/>
                    </a:solidFill>
                  </a:rPr>
                  <a:t>填充字段（</a:t>
                </a:r>
                <a:r>
                  <a:rPr lang="en-US" altLang="zh-CN" sz="2000" b="1" dirty="0">
                    <a:solidFill>
                      <a:srgbClr val="FFFF00"/>
                    </a:solidFill>
                  </a:rPr>
                  <a:t>0~255B</a:t>
                </a:r>
                <a:r>
                  <a:rPr lang="zh-CN" altLang="en-US" sz="2000" b="1" dirty="0">
                    <a:solidFill>
                      <a:srgbClr val="FFFF00"/>
                    </a:solidFill>
                  </a:rPr>
                  <a:t>）</a:t>
                </a:r>
              </a:p>
            </p:txBody>
          </p:sp>
          <p:sp>
            <p:nvSpPr>
              <p:cNvPr id="962569" name="Rectangle 9"/>
              <p:cNvSpPr>
                <a:spLocks noChangeArrowheads="1"/>
              </p:cNvSpPr>
              <p:nvPr/>
            </p:nvSpPr>
            <p:spPr bwMode="ltGray">
              <a:xfrm>
                <a:off x="793" y="2840"/>
                <a:ext cx="3856" cy="408"/>
              </a:xfrm>
              <a:prstGeom prst="rect">
                <a:avLst/>
              </a:prstGeom>
              <a:solidFill>
                <a:srgbClr val="00B050"/>
              </a:solidFill>
              <a:ln w="9525" cap="rnd" algn="ctr">
                <a:noFill/>
                <a:miter lim="800000"/>
                <a:headEnd/>
                <a:tailEnd/>
              </a:ln>
              <a:effectLst/>
            </p:spPr>
            <p:txBody>
              <a:bodyPr wrap="none" anchor="ctr"/>
              <a:lstStyle/>
              <a:p>
                <a:pPr algn="ctr"/>
                <a:r>
                  <a:rPr lang="en-US" altLang="zh-CN" sz="2000" b="1" dirty="0">
                    <a:solidFill>
                      <a:srgbClr val="FFFF00"/>
                    </a:solidFill>
                  </a:rPr>
                  <a:t>                                           </a:t>
                </a:r>
                <a:r>
                  <a:rPr lang="en-US" altLang="zh-CN" sz="2000" b="1" dirty="0" smtClean="0">
                    <a:solidFill>
                      <a:srgbClr val="FFFF00"/>
                    </a:solidFill>
                  </a:rPr>
                  <a:t>   </a:t>
                </a:r>
                <a:r>
                  <a:rPr lang="zh-CN" altLang="en-US" sz="2000" b="1" dirty="0" smtClean="0">
                    <a:solidFill>
                      <a:srgbClr val="FFFF00"/>
                    </a:solidFill>
                  </a:rPr>
                  <a:t>填充长度   </a:t>
                </a:r>
                <a:r>
                  <a:rPr lang="zh-CN" altLang="en-US" sz="2000" b="1" dirty="0">
                    <a:solidFill>
                      <a:srgbClr val="FFFF00"/>
                    </a:solidFill>
                  </a:rPr>
                  <a:t>下一个报头</a:t>
                </a:r>
              </a:p>
            </p:txBody>
          </p:sp>
          <p:sp>
            <p:nvSpPr>
              <p:cNvPr id="962570" name="Rectangle 10"/>
              <p:cNvSpPr>
                <a:spLocks noChangeArrowheads="1"/>
              </p:cNvSpPr>
              <p:nvPr/>
            </p:nvSpPr>
            <p:spPr bwMode="ltGray">
              <a:xfrm>
                <a:off x="793" y="3249"/>
                <a:ext cx="3856" cy="408"/>
              </a:xfrm>
              <a:prstGeom prst="rect">
                <a:avLst/>
              </a:prstGeom>
              <a:solidFill>
                <a:srgbClr val="00B050"/>
              </a:solidFill>
              <a:ln w="9525" cap="rnd" algn="ctr">
                <a:solidFill>
                  <a:srgbClr val="000000"/>
                </a:solidFill>
                <a:miter lim="800000"/>
                <a:headEnd/>
                <a:tailEnd/>
              </a:ln>
              <a:effectLst/>
            </p:spPr>
            <p:txBody>
              <a:bodyPr wrap="none" anchor="ctr"/>
              <a:lstStyle/>
              <a:p>
                <a:pPr algn="ctr"/>
                <a:r>
                  <a:rPr lang="zh-CN" altLang="en-US" sz="2000" b="1" dirty="0">
                    <a:solidFill>
                      <a:srgbClr val="FFFF00"/>
                    </a:solidFill>
                  </a:rPr>
                  <a:t>认证数据（变长）（</a:t>
                </a:r>
                <a:r>
                  <a:rPr lang="en-US" altLang="zh-CN" sz="2000" b="1" dirty="0">
                    <a:solidFill>
                      <a:srgbClr val="FFFF00"/>
                    </a:solidFill>
                  </a:rPr>
                  <a:t>Authentication Data</a:t>
                </a:r>
                <a:r>
                  <a:rPr lang="zh-CN" altLang="en-US" sz="2000" b="1" dirty="0">
                    <a:solidFill>
                      <a:srgbClr val="FFFF00"/>
                    </a:solidFill>
                  </a:rPr>
                  <a:t>）</a:t>
                </a:r>
              </a:p>
            </p:txBody>
          </p:sp>
          <p:sp>
            <p:nvSpPr>
              <p:cNvPr id="962571" name="Line 11"/>
              <p:cNvSpPr>
                <a:spLocks noChangeShapeType="1"/>
              </p:cNvSpPr>
              <p:nvPr/>
            </p:nvSpPr>
            <p:spPr bwMode="ltGray">
              <a:xfrm>
                <a:off x="1746" y="2432"/>
                <a:ext cx="2858" cy="0"/>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62572" name="Line 12"/>
              <p:cNvSpPr>
                <a:spLocks noChangeShapeType="1"/>
              </p:cNvSpPr>
              <p:nvPr/>
            </p:nvSpPr>
            <p:spPr bwMode="ltGray">
              <a:xfrm>
                <a:off x="1746" y="2432"/>
                <a:ext cx="0" cy="408"/>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62573" name="Line 13"/>
              <p:cNvSpPr>
                <a:spLocks noChangeShapeType="1"/>
              </p:cNvSpPr>
              <p:nvPr/>
            </p:nvSpPr>
            <p:spPr bwMode="ltGray">
              <a:xfrm>
                <a:off x="4649" y="2024"/>
                <a:ext cx="0" cy="1225"/>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62574" name="Line 14"/>
              <p:cNvSpPr>
                <a:spLocks noChangeShapeType="1"/>
              </p:cNvSpPr>
              <p:nvPr/>
            </p:nvSpPr>
            <p:spPr bwMode="ltGray">
              <a:xfrm>
                <a:off x="793" y="2024"/>
                <a:ext cx="0" cy="1225"/>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62575" name="Line 15"/>
              <p:cNvSpPr>
                <a:spLocks noChangeShapeType="1"/>
              </p:cNvSpPr>
              <p:nvPr/>
            </p:nvSpPr>
            <p:spPr bwMode="ltGray">
              <a:xfrm flipH="1">
                <a:off x="793" y="2840"/>
                <a:ext cx="953" cy="0"/>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62576" name="Line 16"/>
              <p:cNvSpPr>
                <a:spLocks noChangeShapeType="1"/>
              </p:cNvSpPr>
              <p:nvPr/>
            </p:nvSpPr>
            <p:spPr bwMode="ltGray">
              <a:xfrm flipH="1">
                <a:off x="2835" y="2840"/>
                <a:ext cx="1769" cy="0"/>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62577" name="Line 17"/>
              <p:cNvSpPr>
                <a:spLocks noChangeShapeType="1"/>
              </p:cNvSpPr>
              <p:nvPr/>
            </p:nvSpPr>
            <p:spPr bwMode="ltGray">
              <a:xfrm>
                <a:off x="2835" y="2840"/>
                <a:ext cx="0" cy="409"/>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62578" name="Line 18"/>
              <p:cNvSpPr>
                <a:spLocks noChangeShapeType="1"/>
              </p:cNvSpPr>
              <p:nvPr/>
            </p:nvSpPr>
            <p:spPr bwMode="ltGray">
              <a:xfrm>
                <a:off x="3696" y="2840"/>
                <a:ext cx="0" cy="409"/>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grpSp>
        <p:sp>
          <p:nvSpPr>
            <p:cNvPr id="962565" name="Rectangle 5"/>
            <p:cNvSpPr>
              <a:spLocks noChangeArrowheads="1"/>
            </p:cNvSpPr>
            <p:nvPr/>
          </p:nvSpPr>
          <p:spPr bwMode="ltGray">
            <a:xfrm>
              <a:off x="839" y="1026"/>
              <a:ext cx="3856" cy="408"/>
            </a:xfrm>
            <a:prstGeom prst="rect">
              <a:avLst/>
            </a:prstGeom>
            <a:solidFill>
              <a:srgbClr val="00B050"/>
            </a:solidFill>
            <a:ln w="9525" cap="rnd" algn="ctr">
              <a:solidFill>
                <a:srgbClr val="000000"/>
              </a:solidFill>
              <a:miter lim="800000"/>
              <a:headEnd/>
              <a:tailEnd/>
            </a:ln>
            <a:effectLst/>
          </p:spPr>
          <p:txBody>
            <a:bodyPr wrap="none" anchor="ctr"/>
            <a:lstStyle/>
            <a:p>
              <a:pPr algn="ctr"/>
              <a:r>
                <a:rPr lang="zh-CN" altLang="en-US" sz="2000" b="1" dirty="0">
                  <a:solidFill>
                    <a:srgbClr val="FFFF00"/>
                  </a:solidFill>
                </a:rPr>
                <a:t>安全参数索引</a:t>
              </a:r>
              <a:r>
                <a:rPr lang="en-US" altLang="zh-CN" sz="2000" b="1" dirty="0">
                  <a:solidFill>
                    <a:srgbClr val="FFFF00"/>
                  </a:solidFill>
                </a:rPr>
                <a:t>SPI (Security Parameters Index)</a:t>
              </a:r>
            </a:p>
          </p:txBody>
        </p:sp>
        <p:sp>
          <p:nvSpPr>
            <p:cNvPr id="962566" name="Rectangle 6"/>
            <p:cNvSpPr>
              <a:spLocks noChangeArrowheads="1"/>
            </p:cNvSpPr>
            <p:nvPr/>
          </p:nvSpPr>
          <p:spPr bwMode="ltGray">
            <a:xfrm>
              <a:off x="839" y="1389"/>
              <a:ext cx="3856" cy="408"/>
            </a:xfrm>
            <a:prstGeom prst="rect">
              <a:avLst/>
            </a:prstGeom>
            <a:solidFill>
              <a:srgbClr val="00B050"/>
            </a:solidFill>
            <a:ln w="9525" cap="rnd" algn="ctr">
              <a:solidFill>
                <a:srgbClr val="000000"/>
              </a:solidFill>
              <a:miter lim="800000"/>
              <a:headEnd/>
              <a:tailEnd/>
            </a:ln>
            <a:effectLst/>
          </p:spPr>
          <p:txBody>
            <a:bodyPr wrap="none" anchor="ctr"/>
            <a:lstStyle/>
            <a:p>
              <a:pPr algn="ctr"/>
              <a:r>
                <a:rPr lang="zh-CN" altLang="en-US" sz="2000" b="1">
                  <a:solidFill>
                    <a:srgbClr val="FFFF00"/>
                  </a:solidFill>
                </a:rPr>
                <a:t>序列号（</a:t>
              </a:r>
              <a:r>
                <a:rPr lang="en-US" altLang="zh-CN" sz="2000" b="1">
                  <a:solidFill>
                    <a:srgbClr val="FFFF00"/>
                  </a:solidFill>
                </a:rPr>
                <a:t>Sequence Number)</a:t>
              </a:r>
            </a:p>
          </p:txBody>
        </p:sp>
        <p:sp>
          <p:nvSpPr>
            <p:cNvPr id="962580" name="Rectangle 20"/>
            <p:cNvSpPr>
              <a:spLocks noChangeArrowheads="1"/>
            </p:cNvSpPr>
            <p:nvPr/>
          </p:nvSpPr>
          <p:spPr bwMode="ltGray">
            <a:xfrm>
              <a:off x="839" y="618"/>
              <a:ext cx="3856" cy="408"/>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en-US" altLang="zh-CN" sz="2000" b="1">
                  <a:solidFill>
                    <a:srgbClr val="FFFF00"/>
                  </a:solidFill>
                </a:rPr>
                <a:t>IP</a:t>
              </a:r>
              <a:r>
                <a:rPr lang="zh-CN" altLang="en-US" sz="2000" b="1">
                  <a:solidFill>
                    <a:srgbClr val="FFFF00"/>
                  </a:solidFill>
                </a:rPr>
                <a:t>头</a:t>
              </a:r>
            </a:p>
          </p:txBody>
        </p:sp>
        <p:sp>
          <p:nvSpPr>
            <p:cNvPr id="962581" name="Rectangle 21"/>
            <p:cNvSpPr>
              <a:spLocks noChangeArrowheads="1"/>
            </p:cNvSpPr>
            <p:nvPr/>
          </p:nvSpPr>
          <p:spPr bwMode="ltGray">
            <a:xfrm>
              <a:off x="839" y="1797"/>
              <a:ext cx="3856" cy="408"/>
            </a:xfrm>
            <a:prstGeom prst="rect">
              <a:avLst/>
            </a:prstGeom>
            <a:solidFill>
              <a:srgbClr val="00B050"/>
            </a:solidFill>
            <a:ln w="9525" cap="rnd" algn="ctr">
              <a:solidFill>
                <a:srgbClr val="000000"/>
              </a:solidFill>
              <a:miter lim="800000"/>
              <a:headEnd/>
              <a:tailEnd/>
            </a:ln>
            <a:effectLst/>
          </p:spPr>
          <p:txBody>
            <a:bodyPr wrap="none" anchor="ctr"/>
            <a:lstStyle/>
            <a:p>
              <a:pPr algn="ctr"/>
              <a:r>
                <a:rPr lang="zh-CN" altLang="en-US" sz="2000" b="1" dirty="0">
                  <a:solidFill>
                    <a:srgbClr val="FFFF00"/>
                  </a:solidFill>
                </a:rPr>
                <a:t>初始化</a:t>
              </a:r>
              <a:r>
                <a:rPr lang="zh-CN" altLang="en-US" sz="2000" b="1" dirty="0" smtClean="0">
                  <a:solidFill>
                    <a:srgbClr val="FFFF00"/>
                  </a:solidFill>
                </a:rPr>
                <a:t>向量</a:t>
              </a:r>
              <a:r>
                <a:rPr lang="en-US" altLang="zh-CN" sz="2000" b="1" dirty="0" smtClean="0">
                  <a:solidFill>
                    <a:srgbClr val="FFFF00"/>
                  </a:solidFill>
                </a:rPr>
                <a:t>IV</a:t>
              </a:r>
              <a:endParaRPr lang="zh-CN" altLang="en-US" sz="2000" b="1" dirty="0">
                <a:solidFill>
                  <a:srgbClr val="FFFF00"/>
                </a:solidFill>
              </a:endParaRPr>
            </a:p>
          </p:txBody>
        </p:sp>
        <p:sp>
          <p:nvSpPr>
            <p:cNvPr id="962583" name="Rectangle 23"/>
            <p:cNvSpPr>
              <a:spLocks noChangeArrowheads="1"/>
            </p:cNvSpPr>
            <p:nvPr/>
          </p:nvSpPr>
          <p:spPr bwMode="ltGray">
            <a:xfrm>
              <a:off x="839" y="2205"/>
              <a:ext cx="3856" cy="408"/>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en-US" altLang="zh-CN" sz="2000" b="1" dirty="0" smtClean="0">
                  <a:solidFill>
                    <a:srgbClr val="FFFF00"/>
                  </a:solidFill>
                </a:rPr>
                <a:t>TCP</a:t>
              </a:r>
              <a:r>
                <a:rPr lang="zh-CN" altLang="en-US" sz="2000" b="1" dirty="0" smtClean="0">
                  <a:solidFill>
                    <a:srgbClr val="FFFF00"/>
                  </a:solidFill>
                </a:rPr>
                <a:t>，</a:t>
              </a:r>
              <a:r>
                <a:rPr lang="en-US" altLang="zh-CN" sz="2000" b="1" dirty="0" smtClean="0">
                  <a:solidFill>
                    <a:srgbClr val="FFFF00"/>
                  </a:solidFill>
                </a:rPr>
                <a:t>UDP</a:t>
              </a:r>
              <a:r>
                <a:rPr lang="zh-CN" altLang="en-US" sz="2000" b="1" dirty="0" smtClean="0">
                  <a:solidFill>
                    <a:srgbClr val="FFFF00"/>
                  </a:solidFill>
                </a:rPr>
                <a:t>，</a:t>
              </a:r>
              <a:r>
                <a:rPr lang="en-US" altLang="zh-CN" sz="2000" b="1" dirty="0" smtClean="0">
                  <a:solidFill>
                    <a:srgbClr val="FFFF00"/>
                  </a:solidFill>
                </a:rPr>
                <a:t>ICMP</a:t>
              </a:r>
              <a:r>
                <a:rPr lang="zh-CN" altLang="en-US" sz="2000" b="1" dirty="0" smtClean="0">
                  <a:solidFill>
                    <a:srgbClr val="FFFF00"/>
                  </a:solidFill>
                </a:rPr>
                <a:t>头</a:t>
              </a:r>
              <a:endParaRPr lang="zh-CN" altLang="en-US" sz="2000" b="1" dirty="0">
                <a:solidFill>
                  <a:srgbClr val="FFFF00"/>
                </a:solidFill>
              </a:endParaRPr>
            </a:p>
          </p:txBody>
        </p:sp>
        <p:sp>
          <p:nvSpPr>
            <p:cNvPr id="962585" name="Line 25"/>
            <p:cNvSpPr>
              <a:spLocks noChangeShapeType="1"/>
            </p:cNvSpPr>
            <p:nvPr/>
          </p:nvSpPr>
          <p:spPr bwMode="ltGray">
            <a:xfrm>
              <a:off x="4694" y="1026"/>
              <a:ext cx="273" cy="0"/>
            </a:xfrm>
            <a:prstGeom prst="line">
              <a:avLst/>
            </a:prstGeom>
            <a:noFill/>
            <a:ln w="38100" cap="rnd">
              <a:solidFill>
                <a:schemeClr val="tx2"/>
              </a:solidFill>
              <a:round/>
              <a:headEnd/>
              <a:tailEnd/>
            </a:ln>
            <a:effectLst/>
          </p:spPr>
          <p:txBody>
            <a:bodyPr wrap="none"/>
            <a:lstStyle/>
            <a:p>
              <a:pPr algn="ctr"/>
              <a:endParaRPr lang="zh-CN" altLang="en-US" sz="2000" b="1">
                <a:solidFill>
                  <a:srgbClr val="FFFF00"/>
                </a:solidFill>
              </a:endParaRPr>
            </a:p>
          </p:txBody>
        </p:sp>
        <p:sp>
          <p:nvSpPr>
            <p:cNvPr id="962586" name="Line 26"/>
            <p:cNvSpPr>
              <a:spLocks noChangeShapeType="1"/>
            </p:cNvSpPr>
            <p:nvPr/>
          </p:nvSpPr>
          <p:spPr bwMode="ltGray">
            <a:xfrm>
              <a:off x="4694" y="3838"/>
              <a:ext cx="273" cy="0"/>
            </a:xfrm>
            <a:prstGeom prst="line">
              <a:avLst/>
            </a:prstGeom>
            <a:noFill/>
            <a:ln w="38100" cap="rnd">
              <a:solidFill>
                <a:schemeClr val="tx2"/>
              </a:solidFill>
              <a:round/>
              <a:headEnd/>
              <a:tailEnd/>
            </a:ln>
            <a:effectLst/>
          </p:spPr>
          <p:txBody>
            <a:bodyPr wrap="none"/>
            <a:lstStyle/>
            <a:p>
              <a:pPr algn="ctr"/>
              <a:endParaRPr lang="zh-CN" altLang="en-US" sz="2000" b="1">
                <a:solidFill>
                  <a:srgbClr val="FFFF00"/>
                </a:solidFill>
              </a:endParaRPr>
            </a:p>
          </p:txBody>
        </p:sp>
        <p:sp>
          <p:nvSpPr>
            <p:cNvPr id="962587" name="Line 27"/>
            <p:cNvSpPr>
              <a:spLocks noChangeShapeType="1"/>
            </p:cNvSpPr>
            <p:nvPr/>
          </p:nvSpPr>
          <p:spPr bwMode="ltGray">
            <a:xfrm>
              <a:off x="567" y="3838"/>
              <a:ext cx="273" cy="0"/>
            </a:xfrm>
            <a:prstGeom prst="line">
              <a:avLst/>
            </a:prstGeom>
            <a:noFill/>
            <a:ln w="38100" cap="rnd">
              <a:solidFill>
                <a:schemeClr val="tx2"/>
              </a:solidFill>
              <a:round/>
              <a:headEnd/>
              <a:tailEnd/>
            </a:ln>
            <a:effectLst/>
          </p:spPr>
          <p:txBody>
            <a:bodyPr wrap="none"/>
            <a:lstStyle/>
            <a:p>
              <a:pPr algn="ctr"/>
              <a:endParaRPr lang="zh-CN" altLang="en-US" sz="2000" b="1">
                <a:solidFill>
                  <a:srgbClr val="FFFF00"/>
                </a:solidFill>
              </a:endParaRPr>
            </a:p>
          </p:txBody>
        </p:sp>
        <p:sp>
          <p:nvSpPr>
            <p:cNvPr id="962588" name="Line 28"/>
            <p:cNvSpPr>
              <a:spLocks noChangeShapeType="1"/>
            </p:cNvSpPr>
            <p:nvPr/>
          </p:nvSpPr>
          <p:spPr bwMode="ltGray">
            <a:xfrm>
              <a:off x="567" y="2205"/>
              <a:ext cx="273" cy="0"/>
            </a:xfrm>
            <a:prstGeom prst="line">
              <a:avLst/>
            </a:prstGeom>
            <a:noFill/>
            <a:ln w="38100" cap="rnd">
              <a:solidFill>
                <a:schemeClr val="tx2"/>
              </a:solidFill>
              <a:round/>
              <a:headEnd/>
              <a:tailEnd/>
            </a:ln>
            <a:effectLst/>
          </p:spPr>
          <p:txBody>
            <a:bodyPr wrap="none"/>
            <a:lstStyle/>
            <a:p>
              <a:pPr algn="ctr"/>
              <a:endParaRPr lang="zh-CN" altLang="en-US" sz="2000" b="1">
                <a:solidFill>
                  <a:srgbClr val="FFFF00"/>
                </a:solidFill>
              </a:endParaRPr>
            </a:p>
          </p:txBody>
        </p:sp>
        <p:sp>
          <p:nvSpPr>
            <p:cNvPr id="962589" name="Text Box 29"/>
            <p:cNvSpPr txBox="1">
              <a:spLocks noChangeArrowheads="1"/>
            </p:cNvSpPr>
            <p:nvPr/>
          </p:nvSpPr>
          <p:spPr bwMode="ltGray">
            <a:xfrm>
              <a:off x="4785" y="1253"/>
              <a:ext cx="318" cy="1706"/>
            </a:xfrm>
            <a:prstGeom prst="rect">
              <a:avLst/>
            </a:prstGeom>
            <a:noFill/>
            <a:ln w="9525" cap="rnd" algn="ctr">
              <a:noFill/>
              <a:miter lim="800000"/>
              <a:headEnd/>
              <a:tailEnd/>
            </a:ln>
            <a:effectLst/>
          </p:spPr>
          <p:txBody>
            <a:bodyPr>
              <a:spAutoFit/>
            </a:bodyPr>
            <a:lstStyle/>
            <a:p>
              <a:pPr algn="ctr">
                <a:spcBef>
                  <a:spcPct val="50000"/>
                </a:spcBef>
              </a:pPr>
              <a:endParaRPr lang="en-US" altLang="zh-CN" sz="2000" b="1">
                <a:solidFill>
                  <a:schemeClr val="tx2"/>
                </a:solidFill>
              </a:endParaRPr>
            </a:p>
            <a:p>
              <a:pPr algn="ctr">
                <a:spcBef>
                  <a:spcPct val="50000"/>
                </a:spcBef>
              </a:pPr>
              <a:r>
                <a:rPr lang="zh-CN" altLang="en-US" sz="2000" b="1">
                  <a:solidFill>
                    <a:schemeClr val="tx2"/>
                  </a:solidFill>
                </a:rPr>
                <a:t>已</a:t>
              </a:r>
            </a:p>
            <a:p>
              <a:pPr algn="ctr">
                <a:spcBef>
                  <a:spcPct val="50000"/>
                </a:spcBef>
              </a:pPr>
              <a:endParaRPr lang="zh-CN" altLang="en-US" sz="2000" b="1">
                <a:solidFill>
                  <a:schemeClr val="tx2"/>
                </a:solidFill>
              </a:endParaRPr>
            </a:p>
            <a:p>
              <a:pPr algn="ctr">
                <a:spcBef>
                  <a:spcPct val="50000"/>
                </a:spcBef>
              </a:pPr>
              <a:r>
                <a:rPr lang="zh-CN" altLang="en-US" sz="2000" b="1">
                  <a:solidFill>
                    <a:schemeClr val="tx2"/>
                  </a:solidFill>
                </a:rPr>
                <a:t>验</a:t>
              </a:r>
            </a:p>
            <a:p>
              <a:pPr algn="ctr">
                <a:spcBef>
                  <a:spcPct val="50000"/>
                </a:spcBef>
              </a:pPr>
              <a:endParaRPr lang="zh-CN" altLang="en-US" sz="2000" b="1">
                <a:solidFill>
                  <a:schemeClr val="tx2"/>
                </a:solidFill>
              </a:endParaRPr>
            </a:p>
            <a:p>
              <a:pPr algn="ctr">
                <a:spcBef>
                  <a:spcPct val="50000"/>
                </a:spcBef>
              </a:pPr>
              <a:r>
                <a:rPr lang="zh-CN" altLang="en-US" sz="2000" b="1">
                  <a:solidFill>
                    <a:schemeClr val="tx2"/>
                  </a:solidFill>
                </a:rPr>
                <a:t>证</a:t>
              </a:r>
            </a:p>
          </p:txBody>
        </p:sp>
        <p:sp>
          <p:nvSpPr>
            <p:cNvPr id="962590" name="Text Box 30"/>
            <p:cNvSpPr txBox="1">
              <a:spLocks noChangeArrowheads="1"/>
            </p:cNvSpPr>
            <p:nvPr/>
          </p:nvSpPr>
          <p:spPr bwMode="ltGray">
            <a:xfrm>
              <a:off x="431" y="2251"/>
              <a:ext cx="317" cy="1124"/>
            </a:xfrm>
            <a:prstGeom prst="rect">
              <a:avLst/>
            </a:prstGeom>
            <a:noFill/>
            <a:ln w="9525" cap="rnd" algn="ctr">
              <a:noFill/>
              <a:miter lim="800000"/>
              <a:headEnd/>
              <a:tailEnd/>
            </a:ln>
            <a:effectLst/>
          </p:spPr>
          <p:txBody>
            <a:bodyPr>
              <a:spAutoFit/>
            </a:bodyPr>
            <a:lstStyle/>
            <a:p>
              <a:pPr algn="ctr">
                <a:spcBef>
                  <a:spcPct val="50000"/>
                </a:spcBef>
              </a:pPr>
              <a:endParaRPr lang="en-US" altLang="zh-CN" sz="2000" b="1" dirty="0">
                <a:solidFill>
                  <a:schemeClr val="tx2"/>
                </a:solidFill>
              </a:endParaRPr>
            </a:p>
            <a:p>
              <a:pPr algn="ctr">
                <a:spcBef>
                  <a:spcPct val="50000"/>
                </a:spcBef>
              </a:pPr>
              <a:r>
                <a:rPr lang="zh-CN" altLang="en-US" sz="2000" b="1" dirty="0">
                  <a:solidFill>
                    <a:schemeClr val="tx2"/>
                  </a:solidFill>
                </a:rPr>
                <a:t>已</a:t>
              </a:r>
            </a:p>
            <a:p>
              <a:pPr algn="ctr">
                <a:spcBef>
                  <a:spcPct val="50000"/>
                </a:spcBef>
              </a:pPr>
              <a:r>
                <a:rPr lang="zh-CN" altLang="en-US" sz="2000" b="1" dirty="0">
                  <a:solidFill>
                    <a:schemeClr val="tx2"/>
                  </a:solidFill>
                </a:rPr>
                <a:t>加</a:t>
              </a:r>
            </a:p>
            <a:p>
              <a:pPr algn="ctr">
                <a:spcBef>
                  <a:spcPct val="50000"/>
                </a:spcBef>
              </a:pPr>
              <a:r>
                <a:rPr lang="zh-CN" altLang="en-US" sz="2000" b="1" dirty="0">
                  <a:solidFill>
                    <a:schemeClr val="tx2"/>
                  </a:solidFill>
                </a:rPr>
                <a:t>密</a:t>
              </a:r>
            </a:p>
          </p:txBody>
        </p:sp>
      </p:grpSp>
      <p:sp>
        <p:nvSpPr>
          <p:cNvPr id="4" name="椭圆形标注 3"/>
          <p:cNvSpPr/>
          <p:nvPr/>
        </p:nvSpPr>
        <p:spPr bwMode="gray">
          <a:xfrm>
            <a:off x="7404091" y="908720"/>
            <a:ext cx="1739909" cy="984719"/>
          </a:xfrm>
          <a:prstGeom prst="wedgeEllipseCallout">
            <a:avLst>
              <a:gd name="adj1" fmla="val -76972"/>
              <a:gd name="adj2" fmla="val -247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p:spPr>
        <p:txBody>
          <a:bodyPr wrap="none" rtlCol="0" anchor="ctr"/>
          <a:lstStyle/>
          <a:p>
            <a:pPr algn="dist">
              <a:spcBef>
                <a:spcPct val="20000"/>
              </a:spcBef>
              <a:buFont typeface="Wingdings" pitchFamily="2" charset="2"/>
              <a:buNone/>
            </a:pPr>
            <a:r>
              <a:rPr lang="en-US" altLang="zh-CN" sz="2000" b="1" dirty="0">
                <a:solidFill>
                  <a:srgbClr val="FF0000"/>
                </a:solidFill>
              </a:rPr>
              <a:t>IP</a:t>
            </a:r>
            <a:r>
              <a:rPr lang="zh-CN" altLang="en-US" sz="2000" b="1" dirty="0">
                <a:solidFill>
                  <a:srgbClr val="FF0000"/>
                </a:solidFill>
              </a:rPr>
              <a:t>包头</a:t>
            </a:r>
            <a:r>
              <a:rPr lang="zh-CN" altLang="en-US" sz="2000" b="1" dirty="0" smtClean="0">
                <a:solidFill>
                  <a:srgbClr val="FF0000"/>
                </a:solidFill>
              </a:rPr>
              <a:t>部</a:t>
            </a:r>
            <a:endParaRPr lang="en-US" altLang="zh-CN" sz="2000" b="1" dirty="0" smtClean="0">
              <a:solidFill>
                <a:srgbClr val="FF0000"/>
              </a:solidFill>
            </a:endParaRPr>
          </a:p>
          <a:p>
            <a:pPr algn="dist">
              <a:spcBef>
                <a:spcPct val="20000"/>
              </a:spcBef>
              <a:buFont typeface="Wingdings" pitchFamily="2" charset="2"/>
              <a:buNone/>
            </a:pPr>
            <a:r>
              <a:rPr lang="zh-CN" altLang="en-US" sz="2000" b="1" dirty="0" smtClean="0">
                <a:solidFill>
                  <a:srgbClr val="FF0000"/>
                </a:solidFill>
              </a:rPr>
              <a:t>不被验证</a:t>
            </a:r>
            <a:endParaRPr lang="zh-CN" altLang="en-US" sz="24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2" name="Rectangle 4"/>
          <p:cNvSpPr>
            <a:spLocks noGrp="1" noChangeArrowheads="1"/>
          </p:cNvSpPr>
          <p:nvPr>
            <p:ph type="title"/>
          </p:nvPr>
        </p:nvSpPr>
        <p:spPr/>
        <p:txBody>
          <a:bodyPr/>
          <a:lstStyle/>
          <a:p>
            <a:r>
              <a:rPr lang="en-US" altLang="zh-CN" dirty="0"/>
              <a:t>ESP</a:t>
            </a:r>
            <a:r>
              <a:rPr lang="zh-CN" altLang="en-US" dirty="0"/>
              <a:t>模式</a:t>
            </a:r>
            <a:r>
              <a:rPr lang="en-US" altLang="zh-CN" dirty="0" smtClean="0"/>
              <a:t>—</a:t>
            </a:r>
            <a:r>
              <a:rPr lang="zh-CN" altLang="en-US" dirty="0" smtClean="0"/>
              <a:t>隧道模式</a:t>
            </a:r>
            <a:endParaRPr lang="zh-CN" altLang="en-US" dirty="0"/>
          </a:p>
        </p:txBody>
      </p:sp>
      <p:grpSp>
        <p:nvGrpSpPr>
          <p:cNvPr id="2" name="Group 57"/>
          <p:cNvGrpSpPr>
            <a:grpSpLocks/>
          </p:cNvGrpSpPr>
          <p:nvPr/>
        </p:nvGrpSpPr>
        <p:grpSpPr bwMode="auto">
          <a:xfrm>
            <a:off x="684213" y="1125091"/>
            <a:ext cx="7344171" cy="5400253"/>
            <a:chOff x="431" y="618"/>
            <a:chExt cx="4672" cy="4038"/>
          </a:xfrm>
        </p:grpSpPr>
        <p:sp>
          <p:nvSpPr>
            <p:cNvPr id="979987" name="Rectangle 19"/>
            <p:cNvSpPr>
              <a:spLocks noChangeArrowheads="1"/>
            </p:cNvSpPr>
            <p:nvPr/>
          </p:nvSpPr>
          <p:spPr bwMode="ltGray">
            <a:xfrm>
              <a:off x="839" y="1026"/>
              <a:ext cx="3856" cy="408"/>
            </a:xfrm>
            <a:prstGeom prst="rect">
              <a:avLst/>
            </a:prstGeom>
            <a:solidFill>
              <a:srgbClr val="00B050"/>
            </a:solidFill>
            <a:ln w="9525" cap="rnd" algn="ctr">
              <a:solidFill>
                <a:srgbClr val="000000"/>
              </a:solidFill>
              <a:miter lim="800000"/>
              <a:headEnd/>
              <a:tailEnd/>
            </a:ln>
            <a:effectLst/>
          </p:spPr>
          <p:txBody>
            <a:bodyPr wrap="none" anchor="ctr"/>
            <a:lstStyle/>
            <a:p>
              <a:pPr algn="ctr"/>
              <a:r>
                <a:rPr lang="zh-CN" altLang="en-US" sz="2000" b="1" dirty="0">
                  <a:solidFill>
                    <a:srgbClr val="FFFF00"/>
                  </a:solidFill>
                </a:rPr>
                <a:t>安全参数索引</a:t>
              </a:r>
              <a:r>
                <a:rPr lang="en-US" altLang="zh-CN" sz="2000" b="1" dirty="0">
                  <a:solidFill>
                    <a:srgbClr val="FFFF00"/>
                  </a:solidFill>
                </a:rPr>
                <a:t>SPI (Security Parameters Index)</a:t>
              </a:r>
            </a:p>
          </p:txBody>
        </p:sp>
        <p:sp>
          <p:nvSpPr>
            <p:cNvPr id="979988" name="Rectangle 20"/>
            <p:cNvSpPr>
              <a:spLocks noChangeArrowheads="1"/>
            </p:cNvSpPr>
            <p:nvPr/>
          </p:nvSpPr>
          <p:spPr bwMode="ltGray">
            <a:xfrm>
              <a:off x="839" y="1389"/>
              <a:ext cx="3856" cy="408"/>
            </a:xfrm>
            <a:prstGeom prst="rect">
              <a:avLst/>
            </a:prstGeom>
            <a:solidFill>
              <a:srgbClr val="00B050"/>
            </a:solidFill>
            <a:ln w="9525" cap="rnd" algn="ctr">
              <a:solidFill>
                <a:srgbClr val="000000"/>
              </a:solidFill>
              <a:miter lim="800000"/>
              <a:headEnd/>
              <a:tailEnd/>
            </a:ln>
            <a:effectLst/>
          </p:spPr>
          <p:txBody>
            <a:bodyPr wrap="none" anchor="ctr"/>
            <a:lstStyle/>
            <a:p>
              <a:pPr algn="ctr"/>
              <a:r>
                <a:rPr lang="zh-CN" altLang="en-US" sz="2000" b="1">
                  <a:solidFill>
                    <a:srgbClr val="FFFF00"/>
                  </a:solidFill>
                </a:rPr>
                <a:t>序列号（</a:t>
              </a:r>
              <a:r>
                <a:rPr lang="en-US" altLang="zh-CN" sz="2000" b="1">
                  <a:solidFill>
                    <a:srgbClr val="FFFF00"/>
                  </a:solidFill>
                </a:rPr>
                <a:t>Sequence Number)</a:t>
              </a:r>
            </a:p>
          </p:txBody>
        </p:sp>
        <p:sp>
          <p:nvSpPr>
            <p:cNvPr id="979989" name="Rectangle 21"/>
            <p:cNvSpPr>
              <a:spLocks noChangeArrowheads="1"/>
            </p:cNvSpPr>
            <p:nvPr/>
          </p:nvSpPr>
          <p:spPr bwMode="ltGray">
            <a:xfrm>
              <a:off x="839" y="618"/>
              <a:ext cx="3856" cy="408"/>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b="1" dirty="0">
                  <a:solidFill>
                    <a:srgbClr val="FFFF00"/>
                  </a:solidFill>
                </a:rPr>
                <a:t>外部</a:t>
              </a:r>
              <a:r>
                <a:rPr lang="en-US" altLang="zh-CN" sz="2000" b="1" dirty="0" smtClean="0">
                  <a:solidFill>
                    <a:srgbClr val="FFFF00"/>
                  </a:solidFill>
                </a:rPr>
                <a:t>IP</a:t>
              </a:r>
              <a:r>
                <a:rPr lang="zh-CN" altLang="en-US" sz="2000" b="1" dirty="0">
                  <a:solidFill>
                    <a:srgbClr val="FFFF00"/>
                  </a:solidFill>
                </a:rPr>
                <a:t>头</a:t>
              </a:r>
            </a:p>
          </p:txBody>
        </p:sp>
        <p:sp>
          <p:nvSpPr>
            <p:cNvPr id="979990" name="Rectangle 22"/>
            <p:cNvSpPr>
              <a:spLocks noChangeArrowheads="1"/>
            </p:cNvSpPr>
            <p:nvPr/>
          </p:nvSpPr>
          <p:spPr bwMode="ltGray">
            <a:xfrm>
              <a:off x="839" y="1797"/>
              <a:ext cx="3856" cy="408"/>
            </a:xfrm>
            <a:prstGeom prst="rect">
              <a:avLst/>
            </a:prstGeom>
            <a:solidFill>
              <a:srgbClr val="00B050"/>
            </a:solidFill>
            <a:ln w="9525" cap="rnd" algn="ctr">
              <a:solidFill>
                <a:srgbClr val="000000"/>
              </a:solidFill>
              <a:miter lim="800000"/>
              <a:headEnd/>
              <a:tailEnd/>
            </a:ln>
            <a:effectLst/>
          </p:spPr>
          <p:txBody>
            <a:bodyPr wrap="none" anchor="ctr"/>
            <a:lstStyle/>
            <a:p>
              <a:pPr algn="ctr"/>
              <a:r>
                <a:rPr lang="zh-CN" altLang="en-US" sz="2000" b="1" dirty="0">
                  <a:solidFill>
                    <a:srgbClr val="FFFF00"/>
                  </a:solidFill>
                </a:rPr>
                <a:t>初始化</a:t>
              </a:r>
              <a:r>
                <a:rPr lang="zh-CN" altLang="en-US" sz="2000" b="1" dirty="0" smtClean="0">
                  <a:solidFill>
                    <a:srgbClr val="FFFF00"/>
                  </a:solidFill>
                </a:rPr>
                <a:t>向量</a:t>
              </a:r>
              <a:r>
                <a:rPr lang="en-US" altLang="zh-CN" sz="2000" b="1" dirty="0" smtClean="0">
                  <a:solidFill>
                    <a:srgbClr val="FFFF00"/>
                  </a:solidFill>
                </a:rPr>
                <a:t>IV</a:t>
              </a:r>
              <a:endParaRPr lang="zh-CN" altLang="en-US" sz="2000" b="1" dirty="0">
                <a:solidFill>
                  <a:srgbClr val="FFFF00"/>
                </a:solidFill>
              </a:endParaRPr>
            </a:p>
          </p:txBody>
        </p:sp>
        <p:sp>
          <p:nvSpPr>
            <p:cNvPr id="979992" name="Line 24"/>
            <p:cNvSpPr>
              <a:spLocks noChangeShapeType="1"/>
            </p:cNvSpPr>
            <p:nvPr/>
          </p:nvSpPr>
          <p:spPr bwMode="ltGray">
            <a:xfrm>
              <a:off x="4694" y="1026"/>
              <a:ext cx="273" cy="0"/>
            </a:xfrm>
            <a:prstGeom prst="line">
              <a:avLst/>
            </a:prstGeom>
            <a:noFill/>
            <a:ln w="38100" cap="rnd">
              <a:solidFill>
                <a:schemeClr val="tx2"/>
              </a:solidFill>
              <a:round/>
              <a:headEnd/>
              <a:tailEnd/>
            </a:ln>
            <a:effectLst/>
          </p:spPr>
          <p:txBody>
            <a:bodyPr wrap="none"/>
            <a:lstStyle/>
            <a:p>
              <a:pPr algn="ctr"/>
              <a:endParaRPr lang="zh-CN" altLang="en-US" sz="2000" b="1">
                <a:solidFill>
                  <a:srgbClr val="FFFF00"/>
                </a:solidFill>
              </a:endParaRPr>
            </a:p>
          </p:txBody>
        </p:sp>
        <p:sp>
          <p:nvSpPr>
            <p:cNvPr id="979996" name="Text Box 28"/>
            <p:cNvSpPr txBox="1">
              <a:spLocks noChangeArrowheads="1"/>
            </p:cNvSpPr>
            <p:nvPr/>
          </p:nvSpPr>
          <p:spPr bwMode="ltGray">
            <a:xfrm>
              <a:off x="4785" y="1253"/>
              <a:ext cx="318" cy="2025"/>
            </a:xfrm>
            <a:prstGeom prst="rect">
              <a:avLst/>
            </a:prstGeom>
            <a:noFill/>
            <a:ln w="9525" cap="rnd" algn="ctr">
              <a:noFill/>
              <a:miter lim="800000"/>
              <a:headEnd/>
              <a:tailEnd/>
            </a:ln>
            <a:effectLst/>
          </p:spPr>
          <p:txBody>
            <a:bodyPr>
              <a:spAutoFit/>
            </a:bodyPr>
            <a:lstStyle/>
            <a:p>
              <a:pPr algn="ctr">
                <a:spcBef>
                  <a:spcPct val="50000"/>
                </a:spcBef>
              </a:pPr>
              <a:endParaRPr lang="en-US" altLang="zh-CN" sz="2000" b="1" dirty="0">
                <a:solidFill>
                  <a:schemeClr val="tx2"/>
                </a:solidFill>
              </a:endParaRPr>
            </a:p>
            <a:p>
              <a:pPr algn="ctr">
                <a:spcBef>
                  <a:spcPct val="50000"/>
                </a:spcBef>
              </a:pPr>
              <a:r>
                <a:rPr lang="zh-CN" altLang="en-US" sz="2000" b="1" dirty="0">
                  <a:solidFill>
                    <a:schemeClr val="tx2"/>
                  </a:solidFill>
                </a:rPr>
                <a:t>已</a:t>
              </a:r>
            </a:p>
            <a:p>
              <a:pPr algn="ctr">
                <a:spcBef>
                  <a:spcPct val="50000"/>
                </a:spcBef>
              </a:pPr>
              <a:endParaRPr lang="zh-CN" altLang="en-US" sz="2000" b="1" dirty="0">
                <a:solidFill>
                  <a:schemeClr val="tx2"/>
                </a:solidFill>
              </a:endParaRPr>
            </a:p>
            <a:p>
              <a:pPr algn="ctr">
                <a:spcBef>
                  <a:spcPct val="50000"/>
                </a:spcBef>
              </a:pPr>
              <a:r>
                <a:rPr lang="zh-CN" altLang="en-US" sz="2000" b="1" dirty="0">
                  <a:solidFill>
                    <a:schemeClr val="tx2"/>
                  </a:solidFill>
                </a:rPr>
                <a:t>验</a:t>
              </a:r>
            </a:p>
            <a:p>
              <a:pPr algn="ctr">
                <a:spcBef>
                  <a:spcPct val="50000"/>
                </a:spcBef>
              </a:pPr>
              <a:endParaRPr lang="zh-CN" altLang="en-US" sz="2000" b="1" dirty="0">
                <a:solidFill>
                  <a:schemeClr val="tx2"/>
                </a:solidFill>
              </a:endParaRPr>
            </a:p>
            <a:p>
              <a:pPr algn="ctr">
                <a:spcBef>
                  <a:spcPct val="50000"/>
                </a:spcBef>
              </a:pPr>
              <a:r>
                <a:rPr lang="zh-CN" altLang="en-US" sz="2000" b="1" dirty="0">
                  <a:solidFill>
                    <a:schemeClr val="tx2"/>
                  </a:solidFill>
                </a:rPr>
                <a:t>证</a:t>
              </a:r>
            </a:p>
          </p:txBody>
        </p:sp>
        <p:grpSp>
          <p:nvGrpSpPr>
            <p:cNvPr id="3" name="Group 6"/>
            <p:cNvGrpSpPr>
              <a:grpSpLocks/>
            </p:cNvGrpSpPr>
            <p:nvPr/>
          </p:nvGrpSpPr>
          <p:grpSpPr bwMode="auto">
            <a:xfrm>
              <a:off x="839" y="3023"/>
              <a:ext cx="3856" cy="1633"/>
              <a:chOff x="793" y="2024"/>
              <a:chExt cx="3856" cy="1633"/>
            </a:xfrm>
          </p:grpSpPr>
          <p:sp>
            <p:nvSpPr>
              <p:cNvPr id="979975" name="Rectangle 7"/>
              <p:cNvSpPr>
                <a:spLocks noChangeArrowheads="1"/>
              </p:cNvSpPr>
              <p:nvPr/>
            </p:nvSpPr>
            <p:spPr bwMode="ltGray">
              <a:xfrm>
                <a:off x="793" y="2024"/>
                <a:ext cx="3856" cy="408"/>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b="1">
                    <a:solidFill>
                      <a:srgbClr val="FFFF00"/>
                    </a:solidFill>
                  </a:rPr>
                  <a:t>载荷数据 （变长）（</a:t>
                </a:r>
                <a:r>
                  <a:rPr lang="en-US" altLang="zh-CN" sz="2000" b="1">
                    <a:solidFill>
                      <a:srgbClr val="FFFF00"/>
                    </a:solidFill>
                  </a:rPr>
                  <a:t>Payload Data)</a:t>
                </a:r>
              </a:p>
            </p:txBody>
          </p:sp>
          <p:sp>
            <p:nvSpPr>
              <p:cNvPr id="979976" name="Rectangle 8"/>
              <p:cNvSpPr>
                <a:spLocks noChangeArrowheads="1"/>
              </p:cNvSpPr>
              <p:nvPr/>
            </p:nvSpPr>
            <p:spPr bwMode="ltGray">
              <a:xfrm>
                <a:off x="793" y="2432"/>
                <a:ext cx="3856" cy="408"/>
              </a:xfrm>
              <a:prstGeom prst="rect">
                <a:avLst/>
              </a:prstGeom>
              <a:solidFill>
                <a:srgbClr val="00B050"/>
              </a:solidFill>
              <a:ln w="9525" cap="rnd" algn="ctr">
                <a:noFill/>
                <a:miter lim="800000"/>
                <a:headEnd/>
                <a:tailEnd/>
              </a:ln>
              <a:effectLst/>
            </p:spPr>
            <p:txBody>
              <a:bodyPr wrap="none" anchor="ctr"/>
              <a:lstStyle/>
              <a:p>
                <a:pPr algn="ctr"/>
                <a:r>
                  <a:rPr lang="zh-CN" altLang="en-US" sz="2000" b="1" dirty="0">
                    <a:solidFill>
                      <a:srgbClr val="FFFF00"/>
                    </a:solidFill>
                  </a:rPr>
                  <a:t>填充字段（</a:t>
                </a:r>
                <a:r>
                  <a:rPr lang="en-US" altLang="zh-CN" sz="2000" b="1" dirty="0">
                    <a:solidFill>
                      <a:srgbClr val="FFFF00"/>
                    </a:solidFill>
                  </a:rPr>
                  <a:t>0~255B</a:t>
                </a:r>
                <a:r>
                  <a:rPr lang="zh-CN" altLang="en-US" sz="2000" b="1" dirty="0">
                    <a:solidFill>
                      <a:srgbClr val="FFFF00"/>
                    </a:solidFill>
                  </a:rPr>
                  <a:t>）</a:t>
                </a:r>
              </a:p>
            </p:txBody>
          </p:sp>
          <p:sp>
            <p:nvSpPr>
              <p:cNvPr id="979977" name="Rectangle 9"/>
              <p:cNvSpPr>
                <a:spLocks noChangeArrowheads="1"/>
              </p:cNvSpPr>
              <p:nvPr/>
            </p:nvSpPr>
            <p:spPr bwMode="ltGray">
              <a:xfrm>
                <a:off x="793" y="2840"/>
                <a:ext cx="3856" cy="408"/>
              </a:xfrm>
              <a:prstGeom prst="rect">
                <a:avLst/>
              </a:prstGeom>
              <a:solidFill>
                <a:srgbClr val="00B050"/>
              </a:solidFill>
              <a:ln w="9525" cap="rnd" algn="ctr">
                <a:noFill/>
                <a:miter lim="800000"/>
                <a:headEnd/>
                <a:tailEnd/>
              </a:ln>
              <a:effectLst/>
            </p:spPr>
            <p:txBody>
              <a:bodyPr wrap="none" anchor="ctr"/>
              <a:lstStyle/>
              <a:p>
                <a:pPr algn="ctr"/>
                <a:r>
                  <a:rPr lang="en-US" altLang="zh-CN" sz="2000" b="1" dirty="0">
                    <a:solidFill>
                      <a:srgbClr val="FFFF00"/>
                    </a:solidFill>
                  </a:rPr>
                  <a:t>                                           </a:t>
                </a:r>
                <a:r>
                  <a:rPr lang="zh-CN" altLang="en-US" sz="2000" b="1" dirty="0">
                    <a:solidFill>
                      <a:srgbClr val="FFFF00"/>
                    </a:solidFill>
                  </a:rPr>
                  <a:t>填充长度 下一个报头</a:t>
                </a:r>
              </a:p>
            </p:txBody>
          </p:sp>
          <p:sp>
            <p:nvSpPr>
              <p:cNvPr id="979978" name="Rectangle 10"/>
              <p:cNvSpPr>
                <a:spLocks noChangeArrowheads="1"/>
              </p:cNvSpPr>
              <p:nvPr/>
            </p:nvSpPr>
            <p:spPr bwMode="ltGray">
              <a:xfrm>
                <a:off x="793" y="3249"/>
                <a:ext cx="3856" cy="408"/>
              </a:xfrm>
              <a:prstGeom prst="rect">
                <a:avLst/>
              </a:prstGeom>
              <a:solidFill>
                <a:srgbClr val="00B050"/>
              </a:solidFill>
              <a:ln w="9525" cap="rnd" algn="ctr">
                <a:solidFill>
                  <a:srgbClr val="000000"/>
                </a:solidFill>
                <a:miter lim="800000"/>
                <a:headEnd/>
                <a:tailEnd/>
              </a:ln>
              <a:effectLst/>
            </p:spPr>
            <p:txBody>
              <a:bodyPr wrap="none" anchor="ctr"/>
              <a:lstStyle/>
              <a:p>
                <a:pPr algn="ctr"/>
                <a:r>
                  <a:rPr lang="zh-CN" altLang="en-US" sz="2000" b="1" dirty="0">
                    <a:solidFill>
                      <a:srgbClr val="FFFF00"/>
                    </a:solidFill>
                  </a:rPr>
                  <a:t>认证数据（变长）（</a:t>
                </a:r>
                <a:r>
                  <a:rPr lang="en-US" altLang="zh-CN" sz="2000" b="1" dirty="0">
                    <a:solidFill>
                      <a:srgbClr val="FFFF00"/>
                    </a:solidFill>
                  </a:rPr>
                  <a:t>Authentication Data</a:t>
                </a:r>
                <a:r>
                  <a:rPr lang="zh-CN" altLang="en-US" sz="2000" b="1" dirty="0">
                    <a:solidFill>
                      <a:srgbClr val="FFFF00"/>
                    </a:solidFill>
                  </a:rPr>
                  <a:t>）</a:t>
                </a:r>
              </a:p>
            </p:txBody>
          </p:sp>
          <p:sp>
            <p:nvSpPr>
              <p:cNvPr id="979979" name="Line 11"/>
              <p:cNvSpPr>
                <a:spLocks noChangeShapeType="1"/>
              </p:cNvSpPr>
              <p:nvPr/>
            </p:nvSpPr>
            <p:spPr bwMode="ltGray">
              <a:xfrm>
                <a:off x="1746" y="2432"/>
                <a:ext cx="2858" cy="0"/>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79980" name="Line 12"/>
              <p:cNvSpPr>
                <a:spLocks noChangeShapeType="1"/>
              </p:cNvSpPr>
              <p:nvPr/>
            </p:nvSpPr>
            <p:spPr bwMode="ltGray">
              <a:xfrm>
                <a:off x="1746" y="2432"/>
                <a:ext cx="0" cy="408"/>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79981" name="Line 13"/>
              <p:cNvSpPr>
                <a:spLocks noChangeShapeType="1"/>
              </p:cNvSpPr>
              <p:nvPr/>
            </p:nvSpPr>
            <p:spPr bwMode="ltGray">
              <a:xfrm>
                <a:off x="4649" y="2024"/>
                <a:ext cx="0" cy="1225"/>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79982" name="Line 14"/>
              <p:cNvSpPr>
                <a:spLocks noChangeShapeType="1"/>
              </p:cNvSpPr>
              <p:nvPr/>
            </p:nvSpPr>
            <p:spPr bwMode="ltGray">
              <a:xfrm>
                <a:off x="793" y="2024"/>
                <a:ext cx="0" cy="1225"/>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79983" name="Line 15"/>
              <p:cNvSpPr>
                <a:spLocks noChangeShapeType="1"/>
              </p:cNvSpPr>
              <p:nvPr/>
            </p:nvSpPr>
            <p:spPr bwMode="ltGray">
              <a:xfrm flipH="1">
                <a:off x="793" y="2840"/>
                <a:ext cx="953" cy="0"/>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79984" name="Line 16"/>
              <p:cNvSpPr>
                <a:spLocks noChangeShapeType="1"/>
              </p:cNvSpPr>
              <p:nvPr/>
            </p:nvSpPr>
            <p:spPr bwMode="ltGray">
              <a:xfrm flipH="1">
                <a:off x="2835" y="2840"/>
                <a:ext cx="1769" cy="0"/>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79985" name="Line 17"/>
              <p:cNvSpPr>
                <a:spLocks noChangeShapeType="1"/>
              </p:cNvSpPr>
              <p:nvPr/>
            </p:nvSpPr>
            <p:spPr bwMode="ltGray">
              <a:xfrm>
                <a:off x="2835" y="2840"/>
                <a:ext cx="0" cy="409"/>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79986" name="Line 18"/>
              <p:cNvSpPr>
                <a:spLocks noChangeShapeType="1"/>
              </p:cNvSpPr>
              <p:nvPr/>
            </p:nvSpPr>
            <p:spPr bwMode="ltGray">
              <a:xfrm>
                <a:off x="3696" y="2840"/>
                <a:ext cx="0" cy="409"/>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grpSp>
        <p:sp>
          <p:nvSpPr>
            <p:cNvPr id="979991" name="Rectangle 23"/>
            <p:cNvSpPr>
              <a:spLocks noChangeArrowheads="1"/>
            </p:cNvSpPr>
            <p:nvPr/>
          </p:nvSpPr>
          <p:spPr bwMode="ltGray">
            <a:xfrm>
              <a:off x="839" y="2614"/>
              <a:ext cx="3856" cy="408"/>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en-US" altLang="zh-CN" sz="2000" b="1">
                  <a:solidFill>
                    <a:srgbClr val="FFFF00"/>
                  </a:solidFill>
                </a:rPr>
                <a:t>TCP</a:t>
              </a:r>
              <a:r>
                <a:rPr lang="zh-CN" altLang="en-US" sz="2000" b="1">
                  <a:solidFill>
                    <a:srgbClr val="FFFF00"/>
                  </a:solidFill>
                </a:rPr>
                <a:t>头</a:t>
              </a:r>
            </a:p>
          </p:txBody>
        </p:sp>
        <p:sp>
          <p:nvSpPr>
            <p:cNvPr id="979993" name="Line 25"/>
            <p:cNvSpPr>
              <a:spLocks noChangeShapeType="1"/>
            </p:cNvSpPr>
            <p:nvPr/>
          </p:nvSpPr>
          <p:spPr bwMode="ltGray">
            <a:xfrm>
              <a:off x="4694" y="4247"/>
              <a:ext cx="273" cy="0"/>
            </a:xfrm>
            <a:prstGeom prst="line">
              <a:avLst/>
            </a:prstGeom>
            <a:noFill/>
            <a:ln w="38100" cap="rnd">
              <a:solidFill>
                <a:schemeClr val="tx2"/>
              </a:solidFill>
              <a:round/>
              <a:headEnd/>
              <a:tailEnd/>
            </a:ln>
            <a:effectLst/>
          </p:spPr>
          <p:txBody>
            <a:bodyPr wrap="none"/>
            <a:lstStyle/>
            <a:p>
              <a:pPr algn="ctr"/>
              <a:endParaRPr lang="zh-CN" altLang="en-US" sz="2000" b="1">
                <a:solidFill>
                  <a:srgbClr val="FFFF00"/>
                </a:solidFill>
              </a:endParaRPr>
            </a:p>
          </p:txBody>
        </p:sp>
        <p:sp>
          <p:nvSpPr>
            <p:cNvPr id="979994" name="Line 26"/>
            <p:cNvSpPr>
              <a:spLocks noChangeShapeType="1"/>
            </p:cNvSpPr>
            <p:nvPr/>
          </p:nvSpPr>
          <p:spPr bwMode="ltGray">
            <a:xfrm>
              <a:off x="567" y="4247"/>
              <a:ext cx="273" cy="0"/>
            </a:xfrm>
            <a:prstGeom prst="line">
              <a:avLst/>
            </a:prstGeom>
            <a:noFill/>
            <a:ln w="38100" cap="rnd">
              <a:solidFill>
                <a:schemeClr val="tx2"/>
              </a:solidFill>
              <a:round/>
              <a:headEnd/>
              <a:tailEnd/>
            </a:ln>
            <a:effectLst/>
          </p:spPr>
          <p:txBody>
            <a:bodyPr wrap="none"/>
            <a:lstStyle/>
            <a:p>
              <a:pPr algn="ctr"/>
              <a:endParaRPr lang="zh-CN" altLang="en-US" sz="2000" b="1">
                <a:solidFill>
                  <a:srgbClr val="FFFF00"/>
                </a:solidFill>
              </a:endParaRPr>
            </a:p>
          </p:txBody>
        </p:sp>
        <p:sp>
          <p:nvSpPr>
            <p:cNvPr id="979995" name="Line 27"/>
            <p:cNvSpPr>
              <a:spLocks noChangeShapeType="1"/>
            </p:cNvSpPr>
            <p:nvPr/>
          </p:nvSpPr>
          <p:spPr bwMode="ltGray">
            <a:xfrm>
              <a:off x="567" y="2205"/>
              <a:ext cx="273" cy="0"/>
            </a:xfrm>
            <a:prstGeom prst="line">
              <a:avLst/>
            </a:prstGeom>
            <a:noFill/>
            <a:ln w="38100" cap="rnd">
              <a:solidFill>
                <a:schemeClr val="tx2"/>
              </a:solidFill>
              <a:round/>
              <a:headEnd/>
              <a:tailEnd/>
            </a:ln>
            <a:effectLst/>
          </p:spPr>
          <p:txBody>
            <a:bodyPr wrap="none"/>
            <a:lstStyle/>
            <a:p>
              <a:pPr algn="ctr"/>
              <a:endParaRPr lang="zh-CN" altLang="en-US" sz="2000" b="1">
                <a:solidFill>
                  <a:srgbClr val="FFFF00"/>
                </a:solidFill>
              </a:endParaRPr>
            </a:p>
          </p:txBody>
        </p:sp>
        <p:sp>
          <p:nvSpPr>
            <p:cNvPr id="979997" name="Text Box 29"/>
            <p:cNvSpPr txBox="1">
              <a:spLocks noChangeArrowheads="1"/>
            </p:cNvSpPr>
            <p:nvPr/>
          </p:nvSpPr>
          <p:spPr bwMode="ltGray">
            <a:xfrm>
              <a:off x="431" y="2432"/>
              <a:ext cx="317" cy="1335"/>
            </a:xfrm>
            <a:prstGeom prst="rect">
              <a:avLst/>
            </a:prstGeom>
            <a:noFill/>
            <a:ln w="9525" cap="rnd" algn="ctr">
              <a:noFill/>
              <a:miter lim="800000"/>
              <a:headEnd/>
              <a:tailEnd/>
            </a:ln>
            <a:effectLst/>
          </p:spPr>
          <p:txBody>
            <a:bodyPr>
              <a:spAutoFit/>
            </a:bodyPr>
            <a:lstStyle/>
            <a:p>
              <a:pPr algn="ctr">
                <a:spcBef>
                  <a:spcPct val="50000"/>
                </a:spcBef>
              </a:pPr>
              <a:endParaRPr lang="en-US" altLang="zh-CN" sz="2000" b="1">
                <a:solidFill>
                  <a:schemeClr val="tx2"/>
                </a:solidFill>
              </a:endParaRPr>
            </a:p>
            <a:p>
              <a:pPr algn="ctr">
                <a:spcBef>
                  <a:spcPct val="50000"/>
                </a:spcBef>
              </a:pPr>
              <a:r>
                <a:rPr lang="zh-CN" altLang="en-US" sz="2000" b="1">
                  <a:solidFill>
                    <a:schemeClr val="tx2"/>
                  </a:solidFill>
                </a:rPr>
                <a:t>已</a:t>
              </a:r>
            </a:p>
            <a:p>
              <a:pPr algn="ctr">
                <a:spcBef>
                  <a:spcPct val="50000"/>
                </a:spcBef>
              </a:pPr>
              <a:r>
                <a:rPr lang="zh-CN" altLang="en-US" sz="2000" b="1">
                  <a:solidFill>
                    <a:schemeClr val="tx2"/>
                  </a:solidFill>
                </a:rPr>
                <a:t>加</a:t>
              </a:r>
            </a:p>
            <a:p>
              <a:pPr algn="ctr">
                <a:spcBef>
                  <a:spcPct val="50000"/>
                </a:spcBef>
              </a:pPr>
              <a:r>
                <a:rPr lang="zh-CN" altLang="en-US" sz="2000" b="1">
                  <a:solidFill>
                    <a:schemeClr val="tx2"/>
                  </a:solidFill>
                </a:rPr>
                <a:t>密</a:t>
              </a:r>
            </a:p>
          </p:txBody>
        </p:sp>
        <p:sp>
          <p:nvSpPr>
            <p:cNvPr id="980024" name="Rectangle 56"/>
            <p:cNvSpPr>
              <a:spLocks noChangeArrowheads="1"/>
            </p:cNvSpPr>
            <p:nvPr/>
          </p:nvSpPr>
          <p:spPr bwMode="ltGray">
            <a:xfrm>
              <a:off x="839" y="2205"/>
              <a:ext cx="3856" cy="408"/>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en-US" altLang="zh-CN" sz="2000" b="1">
                  <a:solidFill>
                    <a:srgbClr val="FFFF00"/>
                  </a:solidFill>
                </a:rPr>
                <a:t>IP</a:t>
              </a:r>
              <a:r>
                <a:rPr lang="zh-CN" altLang="en-US" sz="2000" b="1">
                  <a:solidFill>
                    <a:srgbClr val="FFFF00"/>
                  </a:solidFill>
                </a:rPr>
                <a:t>头</a:t>
              </a:r>
            </a:p>
          </p:txBody>
        </p:sp>
      </p:grpSp>
      <p:sp>
        <p:nvSpPr>
          <p:cNvPr id="4" name="椭圆形标注 3"/>
          <p:cNvSpPr/>
          <p:nvPr/>
        </p:nvSpPr>
        <p:spPr bwMode="gray">
          <a:xfrm>
            <a:off x="-420394" y="2830942"/>
            <a:ext cx="1325570" cy="1198170"/>
          </a:xfrm>
          <a:prstGeom prst="wedgeEllipseCallout">
            <a:avLst>
              <a:gd name="adj1" fmla="val 40339"/>
              <a:gd name="adj2" fmla="val 92739"/>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p:spPr>
        <p:txBody>
          <a:bodyPr wrap="none" rtlCol="0" anchor="ctr"/>
          <a:lstStyle/>
          <a:p>
            <a:pPr algn="dist" defTabSz="0">
              <a:spcBef>
                <a:spcPts val="0"/>
              </a:spcBef>
              <a:buFont typeface="Wingdings" pitchFamily="2" charset="2"/>
              <a:buNone/>
            </a:pPr>
            <a:r>
              <a:rPr lang="zh-CN" altLang="en-US" sz="2000" b="1" dirty="0" smtClean="0">
                <a:solidFill>
                  <a:srgbClr val="FF0000"/>
                </a:solidFill>
              </a:rPr>
              <a:t>加密整个</a:t>
            </a:r>
            <a:endParaRPr lang="en-US" altLang="zh-CN" sz="2000" b="1" dirty="0" smtClean="0">
              <a:solidFill>
                <a:srgbClr val="FF0000"/>
              </a:solidFill>
            </a:endParaRPr>
          </a:p>
          <a:p>
            <a:pPr algn="dist" defTabSz="0">
              <a:spcBef>
                <a:spcPts val="0"/>
              </a:spcBef>
              <a:buFont typeface="Wingdings" pitchFamily="2" charset="2"/>
              <a:buNone/>
            </a:pPr>
            <a:r>
              <a:rPr lang="en-US" altLang="zh-CN" sz="2000" b="1" dirty="0" smtClean="0">
                <a:solidFill>
                  <a:srgbClr val="FF0000"/>
                </a:solidFill>
              </a:rPr>
              <a:t>IP</a:t>
            </a:r>
            <a:r>
              <a:rPr lang="zh-CN" altLang="en-US" sz="2000" b="1" dirty="0" smtClean="0">
                <a:solidFill>
                  <a:srgbClr val="FF0000"/>
                </a:solidFill>
              </a:rPr>
              <a:t>包</a:t>
            </a:r>
            <a:endParaRPr lang="zh-CN" altLang="en-US" sz="2000" b="1" dirty="0">
              <a:solidFill>
                <a:srgbClr val="FF0000"/>
              </a:solidFill>
            </a:endParaRPr>
          </a:p>
        </p:txBody>
      </p:sp>
      <p:sp>
        <p:nvSpPr>
          <p:cNvPr id="30" name="椭圆形标注 29"/>
          <p:cNvSpPr/>
          <p:nvPr/>
        </p:nvSpPr>
        <p:spPr bwMode="gray">
          <a:xfrm>
            <a:off x="0" y="828918"/>
            <a:ext cx="1325570" cy="1198170"/>
          </a:xfrm>
          <a:prstGeom prst="wedgeEllipseCallout">
            <a:avLst>
              <a:gd name="adj1" fmla="val 93702"/>
              <a:gd name="adj2" fmla="val -6616"/>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p:spPr>
        <p:txBody>
          <a:bodyPr wrap="none" rtlCol="0" anchor="ctr" anchorCtr="0"/>
          <a:lstStyle/>
          <a:p>
            <a:pPr algn="dist" defTabSz="0">
              <a:spcBef>
                <a:spcPts val="0"/>
              </a:spcBef>
              <a:buFont typeface="Wingdings" pitchFamily="2" charset="2"/>
              <a:buNone/>
            </a:pPr>
            <a:r>
              <a:rPr lang="zh-CN" altLang="en-US" sz="2000" b="1" dirty="0" smtClean="0">
                <a:solidFill>
                  <a:srgbClr val="FF0000"/>
                </a:solidFill>
              </a:rPr>
              <a:t>插入新</a:t>
            </a:r>
            <a:endParaRPr lang="en-US" altLang="zh-CN" sz="2000" b="1" dirty="0" smtClean="0">
              <a:solidFill>
                <a:srgbClr val="FF0000"/>
              </a:solidFill>
            </a:endParaRPr>
          </a:p>
          <a:p>
            <a:pPr algn="dist" defTabSz="0">
              <a:spcBef>
                <a:spcPts val="0"/>
              </a:spcBef>
              <a:buFont typeface="Wingdings" pitchFamily="2" charset="2"/>
              <a:buNone/>
            </a:pPr>
            <a:r>
              <a:rPr lang="en-US" altLang="zh-CN" sz="2000" b="1" dirty="0" smtClean="0">
                <a:solidFill>
                  <a:srgbClr val="FF0000"/>
                </a:solidFill>
              </a:rPr>
              <a:t>IP</a:t>
            </a:r>
            <a:r>
              <a:rPr lang="zh-CN" altLang="en-US" sz="2000" b="1" dirty="0" smtClean="0">
                <a:solidFill>
                  <a:srgbClr val="FF0000"/>
                </a:solidFill>
              </a:rPr>
              <a:t>头</a:t>
            </a:r>
            <a:endParaRPr lang="en-US" altLang="zh-CN" sz="2000"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Rectangle 2"/>
          <p:cNvSpPr>
            <a:spLocks noGrp="1" noChangeArrowheads="1"/>
          </p:cNvSpPr>
          <p:nvPr>
            <p:ph type="title"/>
          </p:nvPr>
        </p:nvSpPr>
        <p:spPr/>
        <p:txBody>
          <a:bodyPr/>
          <a:lstStyle/>
          <a:p>
            <a:endParaRPr lang="zh-CN" altLang="zh-CN"/>
          </a:p>
        </p:txBody>
      </p:sp>
      <p:sp>
        <p:nvSpPr>
          <p:cNvPr id="1004547" name="Rectangle 3"/>
          <p:cNvSpPr>
            <a:spLocks noGrp="1" noChangeArrowheads="1"/>
          </p:cNvSpPr>
          <p:nvPr>
            <p:ph type="body" idx="1"/>
          </p:nvPr>
        </p:nvSpPr>
        <p:spPr/>
        <p:txBody>
          <a:bodyPr/>
          <a:lstStyle/>
          <a:p>
            <a:endParaRPr lang="zh-CN" altLang="en-US" dirty="0"/>
          </a:p>
          <a:p>
            <a:r>
              <a:rPr lang="en-US" altLang="zh-CN" dirty="0"/>
              <a:t>ESP</a:t>
            </a:r>
            <a:r>
              <a:rPr lang="zh-CN" altLang="en-US" dirty="0"/>
              <a:t>前面</a:t>
            </a:r>
            <a:r>
              <a:rPr lang="zh-CN" altLang="en-US" dirty="0" smtClean="0"/>
              <a:t>的外部</a:t>
            </a:r>
            <a:r>
              <a:rPr lang="en-US" altLang="zh-CN" dirty="0" smtClean="0"/>
              <a:t>IP</a:t>
            </a:r>
            <a:r>
              <a:rPr lang="zh-CN" altLang="en-US" dirty="0"/>
              <a:t>头的赋值：</a:t>
            </a:r>
          </a:p>
          <a:p>
            <a:pPr lvl="1"/>
            <a:r>
              <a:rPr lang="zh-CN" altLang="en-US" dirty="0"/>
              <a:t>源地址对应着应用</a:t>
            </a:r>
            <a:r>
              <a:rPr lang="en-US" altLang="zh-CN" dirty="0"/>
              <a:t>ESP</a:t>
            </a:r>
            <a:r>
              <a:rPr lang="zh-CN" altLang="en-US" dirty="0"/>
              <a:t>的设备本身</a:t>
            </a:r>
          </a:p>
          <a:p>
            <a:pPr lvl="1"/>
            <a:r>
              <a:rPr lang="zh-CN" altLang="en-US" dirty="0"/>
              <a:t>目的地址取自于用来应用</a:t>
            </a:r>
            <a:r>
              <a:rPr lang="en-US" altLang="zh-CN" dirty="0"/>
              <a:t>ESP</a:t>
            </a:r>
            <a:r>
              <a:rPr lang="zh-CN" altLang="en-US" dirty="0"/>
              <a:t>的</a:t>
            </a:r>
            <a:r>
              <a:rPr lang="en-US" altLang="zh-CN" dirty="0"/>
              <a:t>SA</a:t>
            </a:r>
          </a:p>
          <a:p>
            <a:pPr lvl="1"/>
            <a:r>
              <a:rPr lang="zh-CN" altLang="en-US" dirty="0"/>
              <a:t>协议为</a:t>
            </a:r>
            <a:r>
              <a:rPr lang="en-US" altLang="zh-CN" dirty="0"/>
              <a:t>50</a:t>
            </a:r>
          </a:p>
          <a:p>
            <a:pPr lvl="1"/>
            <a:r>
              <a:rPr lang="zh-CN" altLang="en-US" dirty="0"/>
              <a:t>其他参照本地</a:t>
            </a:r>
            <a:r>
              <a:rPr lang="en-US" altLang="zh-CN" dirty="0"/>
              <a:t>IP</a:t>
            </a:r>
            <a:r>
              <a:rPr lang="zh-CN" altLang="en-US" dirty="0"/>
              <a:t>处理填充</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Grp="1" noChangeArrowheads="1"/>
          </p:cNvSpPr>
          <p:nvPr>
            <p:ph type="title"/>
          </p:nvPr>
        </p:nvSpPr>
        <p:spPr/>
        <p:txBody>
          <a:bodyPr/>
          <a:lstStyle/>
          <a:p>
            <a:r>
              <a:rPr lang="en-US" altLang="zh-CN"/>
              <a:t>ESP</a:t>
            </a:r>
            <a:r>
              <a:rPr lang="zh-CN" altLang="en-US"/>
              <a:t>算法</a:t>
            </a:r>
            <a:r>
              <a:rPr lang="en-US" altLang="zh-CN"/>
              <a:t>—</a:t>
            </a:r>
            <a:r>
              <a:rPr lang="zh-CN" altLang="en-US"/>
              <a:t>加密算法</a:t>
            </a:r>
          </a:p>
        </p:txBody>
      </p:sp>
      <p:sp>
        <p:nvSpPr>
          <p:cNvPr id="982019" name="Rectangle 3"/>
          <p:cNvSpPr>
            <a:spLocks noGrp="1" noChangeArrowheads="1"/>
          </p:cNvSpPr>
          <p:nvPr>
            <p:ph type="body" idx="1"/>
          </p:nvPr>
        </p:nvSpPr>
        <p:spPr/>
        <p:txBody>
          <a:bodyPr/>
          <a:lstStyle/>
          <a:p>
            <a:r>
              <a:rPr lang="zh-CN" altLang="en-US"/>
              <a:t>由</a:t>
            </a:r>
            <a:r>
              <a:rPr lang="en-US" altLang="zh-CN"/>
              <a:t>SA</a:t>
            </a:r>
            <a:r>
              <a:rPr lang="zh-CN" altLang="en-US"/>
              <a:t>指定</a:t>
            </a:r>
          </a:p>
          <a:p>
            <a:r>
              <a:rPr lang="en-US" altLang="zh-CN"/>
              <a:t>ESP</a:t>
            </a:r>
            <a:r>
              <a:rPr lang="zh-CN" altLang="en-US"/>
              <a:t>为使用对称加密算法设计</a:t>
            </a:r>
          </a:p>
          <a:p>
            <a:r>
              <a:rPr lang="zh-CN" altLang="en-US"/>
              <a:t>可满足同步加密要求</a:t>
            </a:r>
          </a:p>
          <a:p>
            <a:r>
              <a:rPr lang="zh-CN" altLang="en-US"/>
              <a:t>块模式</a:t>
            </a:r>
            <a:r>
              <a:rPr lang="en-US" altLang="zh-CN"/>
              <a:t>/</a:t>
            </a:r>
            <a:r>
              <a:rPr lang="zh-CN" altLang="en-US"/>
              <a:t>流模式加密</a:t>
            </a:r>
          </a:p>
          <a:p>
            <a:r>
              <a:rPr lang="zh-CN" altLang="en-US"/>
              <a:t>可以为</a:t>
            </a:r>
            <a:r>
              <a:rPr lang="en-US" altLang="zh-CN"/>
              <a:t>NULL</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Grp="1" noChangeArrowheads="1"/>
          </p:cNvSpPr>
          <p:nvPr>
            <p:ph type="title"/>
          </p:nvPr>
        </p:nvSpPr>
        <p:spPr/>
        <p:txBody>
          <a:bodyPr/>
          <a:lstStyle/>
          <a:p>
            <a:r>
              <a:rPr lang="en-US" altLang="zh-CN"/>
              <a:t>ESP</a:t>
            </a:r>
            <a:r>
              <a:rPr lang="zh-CN" altLang="en-US"/>
              <a:t>算法</a:t>
            </a:r>
            <a:r>
              <a:rPr lang="en-US" altLang="zh-CN"/>
              <a:t>—</a:t>
            </a:r>
            <a:r>
              <a:rPr lang="zh-CN" altLang="en-US"/>
              <a:t>认证算法</a:t>
            </a:r>
          </a:p>
        </p:txBody>
      </p:sp>
      <p:sp>
        <p:nvSpPr>
          <p:cNvPr id="983043" name="Rectangle 3"/>
          <p:cNvSpPr>
            <a:spLocks noGrp="1" noChangeArrowheads="1"/>
          </p:cNvSpPr>
          <p:nvPr>
            <p:ph type="body" idx="1"/>
          </p:nvPr>
        </p:nvSpPr>
        <p:spPr/>
        <p:txBody>
          <a:bodyPr/>
          <a:lstStyle/>
          <a:p>
            <a:r>
              <a:rPr lang="zh-CN" altLang="en-US"/>
              <a:t>由</a:t>
            </a:r>
            <a:r>
              <a:rPr lang="en-US" altLang="zh-CN"/>
              <a:t>SA</a:t>
            </a:r>
            <a:r>
              <a:rPr lang="zh-CN" altLang="en-US"/>
              <a:t>指定</a:t>
            </a:r>
          </a:p>
          <a:p>
            <a:r>
              <a:rPr lang="zh-CN" altLang="en-US"/>
              <a:t>点到点时的算法：对称加密算法</a:t>
            </a:r>
            <a:r>
              <a:rPr lang="en-US" altLang="zh-CN"/>
              <a:t>/</a:t>
            </a:r>
            <a:r>
              <a:rPr lang="zh-CN" altLang="en-US"/>
              <a:t>单向</a:t>
            </a:r>
            <a:r>
              <a:rPr lang="en-US" altLang="zh-CN"/>
              <a:t>HASH</a:t>
            </a:r>
            <a:r>
              <a:rPr lang="zh-CN" altLang="en-US"/>
              <a:t>函数</a:t>
            </a:r>
          </a:p>
          <a:p>
            <a:r>
              <a:rPr lang="zh-CN" altLang="en-US"/>
              <a:t>多播时的算法：与非对称签名算法结合的单向</a:t>
            </a:r>
            <a:r>
              <a:rPr lang="en-US" altLang="zh-CN"/>
              <a:t>HASH</a:t>
            </a:r>
            <a:r>
              <a:rPr lang="zh-CN" altLang="en-US"/>
              <a:t>函数</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p:cNvSpPr>
            <a:spLocks noGrp="1" noChangeArrowheads="1"/>
          </p:cNvSpPr>
          <p:nvPr>
            <p:ph type="title"/>
          </p:nvPr>
        </p:nvSpPr>
        <p:spPr/>
        <p:txBody>
          <a:bodyPr/>
          <a:lstStyle/>
          <a:p>
            <a:r>
              <a:rPr lang="en-US" altLang="zh-CN"/>
              <a:t>ESP</a:t>
            </a:r>
            <a:r>
              <a:rPr lang="zh-CN" altLang="en-US"/>
              <a:t>处理</a:t>
            </a:r>
            <a:r>
              <a:rPr lang="en-US" altLang="zh-CN"/>
              <a:t>—</a:t>
            </a:r>
            <a:r>
              <a:rPr lang="zh-CN" altLang="en-US"/>
              <a:t>出站处理</a:t>
            </a:r>
          </a:p>
        </p:txBody>
      </p:sp>
      <p:sp>
        <p:nvSpPr>
          <p:cNvPr id="984067" name="Rectangle 3"/>
          <p:cNvSpPr>
            <a:spLocks noGrp="1" noChangeArrowheads="1"/>
          </p:cNvSpPr>
          <p:nvPr>
            <p:ph type="body" idx="1"/>
          </p:nvPr>
        </p:nvSpPr>
        <p:spPr/>
        <p:txBody>
          <a:bodyPr/>
          <a:lstStyle/>
          <a:p>
            <a:pPr>
              <a:spcBef>
                <a:spcPts val="0"/>
              </a:spcBef>
            </a:pPr>
            <a:r>
              <a:rPr lang="en-US" altLang="zh-CN" dirty="0" smtClean="0"/>
              <a:t>SPD</a:t>
            </a:r>
            <a:r>
              <a:rPr lang="zh-CN" altLang="en-US" dirty="0" smtClean="0"/>
              <a:t>查找，确认策略，找到或者建立</a:t>
            </a:r>
            <a:r>
              <a:rPr lang="en-US" altLang="zh-CN" dirty="0" smtClean="0"/>
              <a:t>SA</a:t>
            </a:r>
            <a:endParaRPr lang="zh-CN" altLang="en-US" dirty="0"/>
          </a:p>
          <a:p>
            <a:pPr>
              <a:spcBef>
                <a:spcPts val="0"/>
              </a:spcBef>
            </a:pPr>
            <a:r>
              <a:rPr lang="zh-CN" altLang="en-US" dirty="0"/>
              <a:t>分组加密</a:t>
            </a:r>
          </a:p>
          <a:p>
            <a:pPr lvl="1">
              <a:spcBef>
                <a:spcPts val="0"/>
              </a:spcBef>
            </a:pPr>
            <a:r>
              <a:rPr lang="zh-CN" altLang="en-US" dirty="0"/>
              <a:t>先封装，填充，后加密。</a:t>
            </a:r>
          </a:p>
          <a:p>
            <a:pPr lvl="1">
              <a:spcBef>
                <a:spcPts val="0"/>
              </a:spcBef>
            </a:pPr>
            <a:r>
              <a:rPr lang="zh-CN" altLang="en-US" dirty="0"/>
              <a:t>先加密，后认证。可以加速接收端检测和拒绝速度；可以对分组进行并行处理。</a:t>
            </a:r>
          </a:p>
          <a:p>
            <a:pPr>
              <a:spcBef>
                <a:spcPts val="0"/>
              </a:spcBef>
            </a:pPr>
            <a:r>
              <a:rPr lang="zh-CN" altLang="en-US" dirty="0"/>
              <a:t>序列号生成</a:t>
            </a:r>
          </a:p>
          <a:p>
            <a:pPr>
              <a:spcBef>
                <a:spcPts val="0"/>
              </a:spcBef>
            </a:pPr>
            <a:r>
              <a:rPr lang="zh-CN" altLang="en-US" dirty="0" smtClean="0"/>
              <a:t>完整性校验值</a:t>
            </a:r>
            <a:r>
              <a:rPr lang="en-US" altLang="zh-CN" dirty="0"/>
              <a:t>ICV</a:t>
            </a:r>
            <a:r>
              <a:rPr lang="zh-CN" altLang="en-US" dirty="0"/>
              <a:t>计算</a:t>
            </a:r>
          </a:p>
          <a:p>
            <a:pPr>
              <a:spcBef>
                <a:spcPts val="0"/>
              </a:spcBef>
            </a:pPr>
            <a:r>
              <a:rPr lang="zh-CN" altLang="en-US" dirty="0"/>
              <a:t>重新计算</a:t>
            </a:r>
            <a:r>
              <a:rPr lang="en-US" altLang="zh-CN" dirty="0"/>
              <a:t>IP</a:t>
            </a:r>
            <a:r>
              <a:rPr lang="zh-CN" altLang="en-US" dirty="0" smtClean="0"/>
              <a:t>头</a:t>
            </a:r>
            <a:endParaRPr lang="en-US" altLang="zh-CN" dirty="0" smtClean="0"/>
          </a:p>
          <a:p>
            <a:pPr>
              <a:spcBef>
                <a:spcPts val="0"/>
              </a:spcBef>
            </a:pPr>
            <a:r>
              <a:rPr lang="zh-CN" altLang="en-US" dirty="0" smtClean="0"/>
              <a:t>分段</a:t>
            </a:r>
            <a:r>
              <a:rPr lang="zh-CN" altLang="en-US" dirty="0"/>
              <a:t>：</a:t>
            </a:r>
          </a:p>
          <a:p>
            <a:pPr lvl="1">
              <a:spcBef>
                <a:spcPts val="0"/>
              </a:spcBef>
            </a:pPr>
            <a:r>
              <a:rPr lang="zh-CN" altLang="en-US" dirty="0" smtClean="0"/>
              <a:t>按照最大传输单元分段。</a:t>
            </a:r>
            <a:r>
              <a:rPr lang="zh-CN" altLang="en-US" dirty="0"/>
              <a:t>如果在路由器被分段，接收时，先重组，后处理</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p:txBody>
          <a:bodyPr/>
          <a:lstStyle/>
          <a:p>
            <a:r>
              <a:rPr lang="en-US" altLang="zh-CN"/>
              <a:t>ESP</a:t>
            </a:r>
            <a:r>
              <a:rPr lang="zh-CN" altLang="en-US"/>
              <a:t>处理</a:t>
            </a:r>
            <a:r>
              <a:rPr lang="en-US" altLang="zh-CN"/>
              <a:t>—</a:t>
            </a:r>
            <a:r>
              <a:rPr lang="zh-CN" altLang="en-US"/>
              <a:t>入站处理</a:t>
            </a:r>
          </a:p>
        </p:txBody>
      </p:sp>
      <p:sp>
        <p:nvSpPr>
          <p:cNvPr id="986115" name="Rectangle 3"/>
          <p:cNvSpPr>
            <a:spLocks noGrp="1" noChangeArrowheads="1"/>
          </p:cNvSpPr>
          <p:nvPr>
            <p:ph type="body" idx="1"/>
          </p:nvPr>
        </p:nvSpPr>
        <p:spPr/>
        <p:txBody>
          <a:bodyPr/>
          <a:lstStyle/>
          <a:p>
            <a:r>
              <a:rPr lang="zh-CN" altLang="en-US" dirty="0" smtClean="0"/>
              <a:t>分段重组</a:t>
            </a:r>
            <a:endParaRPr lang="zh-CN" altLang="en-US" dirty="0"/>
          </a:p>
          <a:p>
            <a:r>
              <a:rPr lang="en-US" altLang="zh-CN" dirty="0"/>
              <a:t>SA</a:t>
            </a:r>
            <a:r>
              <a:rPr lang="zh-CN" altLang="en-US" dirty="0" smtClean="0"/>
              <a:t>查找，检查是否与</a:t>
            </a:r>
            <a:r>
              <a:rPr lang="en-US" altLang="zh-CN" dirty="0" smtClean="0"/>
              <a:t>SA</a:t>
            </a:r>
            <a:r>
              <a:rPr lang="zh-CN" altLang="en-US" dirty="0" smtClean="0"/>
              <a:t>中的策略匹配</a:t>
            </a:r>
            <a:endParaRPr lang="zh-CN" altLang="en-US" dirty="0"/>
          </a:p>
          <a:p>
            <a:r>
              <a:rPr lang="zh-CN" altLang="en-US" dirty="0"/>
              <a:t>序列号认证</a:t>
            </a:r>
          </a:p>
          <a:p>
            <a:r>
              <a:rPr lang="en-US" altLang="zh-CN" dirty="0"/>
              <a:t>ICV</a:t>
            </a:r>
            <a:r>
              <a:rPr lang="zh-CN" altLang="en-US" dirty="0"/>
              <a:t>验证</a:t>
            </a:r>
          </a:p>
          <a:p>
            <a:r>
              <a:rPr lang="zh-CN" altLang="en-US" dirty="0"/>
              <a:t>分组解密</a:t>
            </a:r>
          </a:p>
          <a:p>
            <a:r>
              <a:rPr lang="en-US" altLang="zh-CN" dirty="0"/>
              <a:t>IP</a:t>
            </a:r>
            <a:r>
              <a:rPr lang="zh-CN" altLang="en-US" dirty="0"/>
              <a:t>包重新整理和提交</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Rectangle 2"/>
          <p:cNvSpPr>
            <a:spLocks noGrp="1" noChangeArrowheads="1"/>
          </p:cNvSpPr>
          <p:nvPr>
            <p:ph type="title"/>
          </p:nvPr>
        </p:nvSpPr>
        <p:spPr/>
        <p:txBody>
          <a:bodyPr/>
          <a:lstStyle/>
          <a:p>
            <a:r>
              <a:rPr lang="en-US" altLang="zh-CN" dirty="0" smtClean="0"/>
              <a:t>AH </a:t>
            </a:r>
            <a:r>
              <a:rPr lang="zh-CN" altLang="en-US" dirty="0" smtClean="0"/>
              <a:t>验证头</a:t>
            </a:r>
            <a:endParaRPr lang="zh-CN" altLang="en-US" dirty="0"/>
          </a:p>
        </p:txBody>
      </p:sp>
      <p:sp>
        <p:nvSpPr>
          <p:cNvPr id="989187" name="Rectangle 3"/>
          <p:cNvSpPr>
            <a:spLocks noGrp="1" noChangeArrowheads="1"/>
          </p:cNvSpPr>
          <p:nvPr>
            <p:ph type="body" idx="1"/>
          </p:nvPr>
        </p:nvSpPr>
        <p:spPr/>
        <p:txBody>
          <a:bodyPr/>
          <a:lstStyle/>
          <a:p>
            <a:r>
              <a:rPr lang="en-US" altLang="zh-CN"/>
              <a:t>AH</a:t>
            </a:r>
            <a:r>
              <a:rPr lang="zh-CN" altLang="en-US"/>
              <a:t>简介</a:t>
            </a:r>
          </a:p>
          <a:p>
            <a:r>
              <a:rPr lang="en-US" altLang="zh-CN"/>
              <a:t>AH</a:t>
            </a:r>
            <a:r>
              <a:rPr lang="zh-CN" altLang="en-US"/>
              <a:t>报头格式</a:t>
            </a:r>
          </a:p>
          <a:p>
            <a:r>
              <a:rPr lang="en-US" altLang="zh-CN"/>
              <a:t>AH</a:t>
            </a:r>
            <a:r>
              <a:rPr lang="zh-CN" altLang="en-US"/>
              <a:t>处理</a:t>
            </a:r>
          </a:p>
          <a:p>
            <a:pPr lvl="1"/>
            <a:r>
              <a:rPr lang="en-US" altLang="zh-CN"/>
              <a:t>AH</a:t>
            </a:r>
            <a:r>
              <a:rPr lang="zh-CN" altLang="en-US"/>
              <a:t>报头位置</a:t>
            </a:r>
          </a:p>
          <a:p>
            <a:pPr lvl="1"/>
            <a:r>
              <a:rPr lang="zh-CN" altLang="en-US"/>
              <a:t>算法</a:t>
            </a:r>
          </a:p>
          <a:p>
            <a:pPr lvl="1"/>
            <a:r>
              <a:rPr lang="zh-CN" altLang="en-US"/>
              <a:t>出站处理</a:t>
            </a:r>
          </a:p>
          <a:p>
            <a:pPr lvl="1"/>
            <a:r>
              <a:rPr lang="zh-CN" altLang="en-US"/>
              <a:t>入站处理</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Grp="1" noChangeArrowheads="1"/>
          </p:cNvSpPr>
          <p:nvPr>
            <p:ph type="title"/>
          </p:nvPr>
        </p:nvSpPr>
        <p:spPr/>
        <p:txBody>
          <a:bodyPr/>
          <a:lstStyle/>
          <a:p>
            <a:r>
              <a:rPr lang="en-US" altLang="zh-CN"/>
              <a:t>AH</a:t>
            </a:r>
            <a:r>
              <a:rPr lang="zh-CN" altLang="en-US"/>
              <a:t>简介</a:t>
            </a:r>
          </a:p>
        </p:txBody>
      </p:sp>
      <p:sp>
        <p:nvSpPr>
          <p:cNvPr id="990211" name="Rectangle 3"/>
          <p:cNvSpPr>
            <a:spLocks noGrp="1" noChangeArrowheads="1"/>
          </p:cNvSpPr>
          <p:nvPr>
            <p:ph type="body" idx="1"/>
          </p:nvPr>
        </p:nvSpPr>
        <p:spPr/>
        <p:txBody>
          <a:bodyPr/>
          <a:lstStyle/>
          <a:p>
            <a:r>
              <a:rPr lang="zh-CN" altLang="en-US" dirty="0"/>
              <a:t>应用方式：单独应用</a:t>
            </a:r>
            <a:r>
              <a:rPr lang="en-US" altLang="zh-CN" dirty="0"/>
              <a:t>/</a:t>
            </a:r>
            <a:r>
              <a:rPr lang="zh-CN" altLang="en-US" dirty="0"/>
              <a:t>与</a:t>
            </a:r>
            <a:r>
              <a:rPr lang="en-US" altLang="zh-CN" dirty="0"/>
              <a:t>ESP</a:t>
            </a:r>
            <a:r>
              <a:rPr lang="zh-CN" altLang="en-US" dirty="0"/>
              <a:t>组合</a:t>
            </a:r>
            <a:r>
              <a:rPr lang="en-US" altLang="zh-CN" dirty="0"/>
              <a:t>/</a:t>
            </a:r>
            <a:r>
              <a:rPr lang="zh-CN" altLang="en-US" dirty="0"/>
              <a:t>嵌套</a:t>
            </a:r>
          </a:p>
          <a:p>
            <a:r>
              <a:rPr lang="zh-CN" altLang="en-US" dirty="0"/>
              <a:t>对象：主机</a:t>
            </a:r>
            <a:r>
              <a:rPr lang="en-US" altLang="zh-CN" dirty="0"/>
              <a:t>/</a:t>
            </a:r>
            <a:r>
              <a:rPr lang="zh-CN" altLang="en-US" dirty="0"/>
              <a:t>安全网关</a:t>
            </a:r>
            <a:r>
              <a:rPr lang="en-US" altLang="zh-CN" dirty="0"/>
              <a:t>/</a:t>
            </a:r>
            <a:r>
              <a:rPr lang="zh-CN" altLang="en-US" dirty="0"/>
              <a:t>主机</a:t>
            </a:r>
            <a:r>
              <a:rPr lang="en-US" altLang="zh-CN" dirty="0"/>
              <a:t>-</a:t>
            </a:r>
            <a:r>
              <a:rPr lang="zh-CN" altLang="en-US" dirty="0"/>
              <a:t>安全网关</a:t>
            </a:r>
          </a:p>
          <a:p>
            <a:r>
              <a:rPr lang="zh-CN" altLang="en-US" dirty="0"/>
              <a:t>保护对象：上层协议和尽可能多的</a:t>
            </a:r>
            <a:r>
              <a:rPr lang="en-US" altLang="zh-CN" dirty="0"/>
              <a:t>IP</a:t>
            </a:r>
            <a:r>
              <a:rPr lang="zh-CN" altLang="en-US" dirty="0"/>
              <a:t>报头</a:t>
            </a:r>
          </a:p>
          <a:p>
            <a:r>
              <a:rPr lang="zh-CN" altLang="en-US" dirty="0"/>
              <a:t>安全业务</a:t>
            </a:r>
          </a:p>
          <a:p>
            <a:pPr lvl="1"/>
            <a:r>
              <a:rPr lang="zh-CN" altLang="en-US" dirty="0"/>
              <a:t>数据源认证：身份验证器</a:t>
            </a:r>
          </a:p>
          <a:p>
            <a:pPr lvl="1"/>
            <a:r>
              <a:rPr lang="zh-CN" altLang="en-US" dirty="0"/>
              <a:t>抗重播：唯一的、单向递增的序列号</a:t>
            </a:r>
          </a:p>
          <a:p>
            <a:pPr lvl="1"/>
            <a:r>
              <a:rPr lang="zh-CN" altLang="en-US" dirty="0"/>
              <a:t>数据完整性：身份验证器</a:t>
            </a:r>
          </a:p>
          <a:p>
            <a:r>
              <a:rPr lang="zh-CN" altLang="en-US" dirty="0"/>
              <a:t>与</a:t>
            </a:r>
            <a:r>
              <a:rPr lang="en-US" altLang="zh-CN" dirty="0"/>
              <a:t>ESP</a:t>
            </a:r>
            <a:r>
              <a:rPr lang="zh-CN" altLang="en-US" dirty="0"/>
              <a:t>的不同：</a:t>
            </a:r>
            <a:r>
              <a:rPr lang="en-US" altLang="zh-CN" dirty="0"/>
              <a:t>AH</a:t>
            </a:r>
            <a:r>
              <a:rPr lang="zh-CN" altLang="en-US" dirty="0"/>
              <a:t>对外部</a:t>
            </a:r>
            <a:r>
              <a:rPr lang="en-US" altLang="zh-CN" dirty="0"/>
              <a:t>IP</a:t>
            </a:r>
            <a:r>
              <a:rPr lang="zh-CN" altLang="en-US" dirty="0"/>
              <a:t>头的各部分进行身份验证。</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2" name="Rectangle 4"/>
          <p:cNvSpPr>
            <a:spLocks noGrp="1" noChangeArrowheads="1"/>
          </p:cNvSpPr>
          <p:nvPr>
            <p:ph type="title"/>
          </p:nvPr>
        </p:nvSpPr>
        <p:spPr/>
        <p:txBody>
          <a:bodyPr/>
          <a:lstStyle/>
          <a:p>
            <a:r>
              <a:rPr lang="en-US" altLang="zh-CN"/>
              <a:t>AH</a:t>
            </a:r>
            <a:r>
              <a:rPr lang="zh-CN" altLang="en-US"/>
              <a:t>头</a:t>
            </a:r>
          </a:p>
        </p:txBody>
      </p:sp>
      <p:sp>
        <p:nvSpPr>
          <p:cNvPr id="985094" name="Rectangle 6"/>
          <p:cNvSpPr>
            <a:spLocks noChangeArrowheads="1"/>
          </p:cNvSpPr>
          <p:nvPr/>
        </p:nvSpPr>
        <p:spPr bwMode="ltGray">
          <a:xfrm>
            <a:off x="1258888" y="2708275"/>
            <a:ext cx="6121400" cy="647700"/>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b="1">
                <a:solidFill>
                  <a:srgbClr val="FFFF00"/>
                </a:solidFill>
              </a:rPr>
              <a:t>安全参数索引</a:t>
            </a:r>
            <a:r>
              <a:rPr lang="en-US" altLang="zh-CN" sz="2000" b="1">
                <a:solidFill>
                  <a:srgbClr val="FFFF00"/>
                </a:solidFill>
              </a:rPr>
              <a:t>SPI (Security Parameters Index)</a:t>
            </a:r>
          </a:p>
        </p:txBody>
      </p:sp>
      <p:sp>
        <p:nvSpPr>
          <p:cNvPr id="985095" name="Rectangle 7"/>
          <p:cNvSpPr>
            <a:spLocks noChangeArrowheads="1"/>
          </p:cNvSpPr>
          <p:nvPr/>
        </p:nvSpPr>
        <p:spPr bwMode="ltGray">
          <a:xfrm>
            <a:off x="1258888" y="3357563"/>
            <a:ext cx="6121400" cy="647700"/>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b="1">
                <a:solidFill>
                  <a:srgbClr val="FFFF00"/>
                </a:solidFill>
              </a:rPr>
              <a:t>序列号（</a:t>
            </a:r>
            <a:r>
              <a:rPr lang="en-US" altLang="zh-CN" sz="2000" b="1">
                <a:solidFill>
                  <a:srgbClr val="FFFF00"/>
                </a:solidFill>
              </a:rPr>
              <a:t>Sequence Number)</a:t>
            </a:r>
          </a:p>
        </p:txBody>
      </p:sp>
      <p:sp>
        <p:nvSpPr>
          <p:cNvPr id="985096" name="Rectangle 8"/>
          <p:cNvSpPr>
            <a:spLocks noChangeArrowheads="1"/>
          </p:cNvSpPr>
          <p:nvPr/>
        </p:nvSpPr>
        <p:spPr bwMode="ltGray">
          <a:xfrm>
            <a:off x="1258888" y="2060575"/>
            <a:ext cx="6121400" cy="647700"/>
          </a:xfrm>
          <a:prstGeom prst="rect">
            <a:avLst/>
          </a:prstGeom>
          <a:solidFill>
            <a:schemeClr val="accent1"/>
          </a:solidFill>
          <a:ln w="9525" cap="rnd" algn="ctr">
            <a:solidFill>
              <a:srgbClr val="000000"/>
            </a:solidFill>
            <a:miter lim="800000"/>
            <a:headEnd/>
            <a:tailEnd/>
          </a:ln>
          <a:effectLst/>
        </p:spPr>
        <p:txBody>
          <a:bodyPr wrap="none" anchor="ctr"/>
          <a:lstStyle/>
          <a:p>
            <a:r>
              <a:rPr lang="zh-CN" altLang="en-US" sz="2000" b="1" dirty="0">
                <a:solidFill>
                  <a:srgbClr val="FFFF00"/>
                </a:solidFill>
              </a:rPr>
              <a:t>下一</a:t>
            </a:r>
            <a:r>
              <a:rPr lang="zh-CN" altLang="en-US" sz="2000" b="1" dirty="0" smtClean="0">
                <a:solidFill>
                  <a:srgbClr val="FFFF00"/>
                </a:solidFill>
              </a:rPr>
              <a:t>个头        </a:t>
            </a:r>
            <a:r>
              <a:rPr lang="zh-CN" altLang="en-US" sz="2000" b="1" dirty="0">
                <a:solidFill>
                  <a:srgbClr val="FFFF00"/>
                </a:solidFill>
              </a:rPr>
              <a:t>载荷长度      保留</a:t>
            </a:r>
          </a:p>
        </p:txBody>
      </p:sp>
      <p:sp>
        <p:nvSpPr>
          <p:cNvPr id="985099" name="Rectangle 11"/>
          <p:cNvSpPr>
            <a:spLocks noChangeArrowheads="1"/>
          </p:cNvSpPr>
          <p:nvPr/>
        </p:nvSpPr>
        <p:spPr bwMode="ltGray">
          <a:xfrm>
            <a:off x="1258888" y="4005263"/>
            <a:ext cx="6121400" cy="647700"/>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b="1">
                <a:solidFill>
                  <a:srgbClr val="FFFF00"/>
                </a:solidFill>
              </a:rPr>
              <a:t>认证数据（变长）（</a:t>
            </a:r>
            <a:r>
              <a:rPr lang="en-US" altLang="zh-CN" sz="2000" b="1">
                <a:solidFill>
                  <a:srgbClr val="FFFF00"/>
                </a:solidFill>
              </a:rPr>
              <a:t>Authentication Data</a:t>
            </a:r>
            <a:r>
              <a:rPr lang="zh-CN" altLang="en-US" sz="2000" b="1">
                <a:solidFill>
                  <a:srgbClr val="FFFF00"/>
                </a:solidFill>
              </a:rPr>
              <a:t>）</a:t>
            </a:r>
          </a:p>
        </p:txBody>
      </p:sp>
      <p:sp>
        <p:nvSpPr>
          <p:cNvPr id="985108" name="Text Box 20"/>
          <p:cNvSpPr txBox="1">
            <a:spLocks noChangeArrowheads="1"/>
          </p:cNvSpPr>
          <p:nvPr/>
        </p:nvSpPr>
        <p:spPr bwMode="ltGray">
          <a:xfrm>
            <a:off x="1187450" y="1628775"/>
            <a:ext cx="6192838" cy="400110"/>
          </a:xfrm>
          <a:prstGeom prst="rect">
            <a:avLst/>
          </a:prstGeom>
          <a:noFill/>
          <a:ln w="9525" cap="rnd" algn="ctr">
            <a:noFill/>
            <a:miter lim="800000"/>
            <a:headEnd/>
            <a:tailEnd/>
          </a:ln>
          <a:effectLst/>
        </p:spPr>
        <p:txBody>
          <a:bodyPr>
            <a:spAutoFit/>
          </a:bodyPr>
          <a:lstStyle/>
          <a:p>
            <a:pPr algn="ctr">
              <a:spcBef>
                <a:spcPct val="50000"/>
              </a:spcBef>
            </a:pPr>
            <a:r>
              <a:rPr lang="en-US" altLang="zh-CN" sz="2000" b="1" dirty="0">
                <a:solidFill>
                  <a:schemeClr val="tx2"/>
                </a:solidFill>
              </a:rPr>
              <a:t>0               7                15               23                31</a:t>
            </a:r>
          </a:p>
        </p:txBody>
      </p:sp>
      <p:sp>
        <p:nvSpPr>
          <p:cNvPr id="985109" name="Line 21"/>
          <p:cNvSpPr>
            <a:spLocks noChangeShapeType="1"/>
          </p:cNvSpPr>
          <p:nvPr/>
        </p:nvSpPr>
        <p:spPr bwMode="ltGray">
          <a:xfrm>
            <a:off x="2627313" y="2060575"/>
            <a:ext cx="0" cy="647700"/>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
        <p:nvSpPr>
          <p:cNvPr id="985110" name="Line 22"/>
          <p:cNvSpPr>
            <a:spLocks noChangeShapeType="1"/>
          </p:cNvSpPr>
          <p:nvPr/>
        </p:nvSpPr>
        <p:spPr bwMode="ltGray">
          <a:xfrm>
            <a:off x="4067175" y="2060575"/>
            <a:ext cx="0" cy="647700"/>
          </a:xfrm>
          <a:prstGeom prst="line">
            <a:avLst/>
          </a:prstGeom>
          <a:noFill/>
          <a:ln w="9525" cap="rnd">
            <a:solidFill>
              <a:srgbClr val="000000"/>
            </a:solidFill>
            <a:round/>
            <a:headEnd/>
            <a:tailEnd/>
          </a:ln>
          <a:effectLst/>
        </p:spPr>
        <p:txBody>
          <a:bodyPr wrap="none"/>
          <a:lstStyle/>
          <a:p>
            <a:pPr algn="ctr"/>
            <a:endParaRPr lang="zh-CN" altLang="en-US" sz="2000" b="1">
              <a:solidFill>
                <a:srgbClr val="FFFF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zh-CN" altLang="en-US" dirty="0"/>
              <a:t>相关</a:t>
            </a:r>
            <a:r>
              <a:rPr lang="en-US" altLang="zh-CN" dirty="0"/>
              <a:t>RFC</a:t>
            </a:r>
          </a:p>
        </p:txBody>
      </p:sp>
      <p:sp>
        <p:nvSpPr>
          <p:cNvPr id="931843" name="Rectangle 3"/>
          <p:cNvSpPr>
            <a:spLocks noGrp="1" noChangeArrowheads="1"/>
          </p:cNvSpPr>
          <p:nvPr>
            <p:ph type="body" idx="1"/>
          </p:nvPr>
        </p:nvSpPr>
        <p:spPr/>
        <p:txBody>
          <a:bodyPr/>
          <a:lstStyle/>
          <a:p>
            <a:r>
              <a:rPr lang="en-US" altLang="zh-CN"/>
              <a:t>IPSec</a:t>
            </a:r>
            <a:r>
              <a:rPr lang="zh-CN" altLang="en-US"/>
              <a:t>的结构文档（</a:t>
            </a:r>
            <a:r>
              <a:rPr lang="en-US" altLang="zh-CN"/>
              <a:t>RFC2401</a:t>
            </a:r>
            <a:r>
              <a:rPr lang="zh-CN" altLang="en-US"/>
              <a:t>）：</a:t>
            </a:r>
          </a:p>
          <a:p>
            <a:pPr lvl="1"/>
            <a:r>
              <a:rPr lang="zh-CN" altLang="en-US"/>
              <a:t>定义了</a:t>
            </a:r>
            <a:r>
              <a:rPr lang="en-US" altLang="zh-CN"/>
              <a:t>IPSec</a:t>
            </a:r>
            <a:r>
              <a:rPr lang="zh-CN" altLang="en-US"/>
              <a:t>的基本结构，所有具体的实施方案都建立在它的基础上。</a:t>
            </a:r>
          </a:p>
          <a:p>
            <a:pPr lvl="1"/>
            <a:r>
              <a:rPr lang="zh-CN" altLang="en-US"/>
              <a:t>定义了</a:t>
            </a:r>
            <a:r>
              <a:rPr lang="en-US" altLang="zh-CN"/>
              <a:t>IPSec</a:t>
            </a:r>
            <a:r>
              <a:rPr lang="zh-CN" altLang="en-US"/>
              <a:t>提供的安全服务；</a:t>
            </a:r>
          </a:p>
          <a:p>
            <a:pPr lvl="1"/>
            <a:r>
              <a:rPr lang="zh-CN" altLang="en-US"/>
              <a:t>它们是如何使用以及在哪里使用；</a:t>
            </a:r>
          </a:p>
          <a:p>
            <a:pPr lvl="1"/>
            <a:r>
              <a:rPr lang="zh-CN" altLang="en-US"/>
              <a:t>数据包如何构建及处理； </a:t>
            </a:r>
          </a:p>
          <a:p>
            <a:pPr lvl="1"/>
            <a:r>
              <a:rPr lang="en-US" altLang="zh-CN"/>
              <a:t>IPSec</a:t>
            </a:r>
            <a:r>
              <a:rPr lang="zh-CN" altLang="en-US"/>
              <a:t>处理同策略间如何协调。</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ChangeArrowheads="1"/>
          </p:cNvSpPr>
          <p:nvPr>
            <p:ph type="title"/>
          </p:nvPr>
        </p:nvSpPr>
        <p:spPr/>
        <p:txBody>
          <a:bodyPr/>
          <a:lstStyle/>
          <a:p>
            <a:r>
              <a:rPr lang="en-US" altLang="zh-CN"/>
              <a:t>AH</a:t>
            </a:r>
            <a:r>
              <a:rPr lang="zh-CN" altLang="en-US"/>
              <a:t>报头位置</a:t>
            </a:r>
          </a:p>
        </p:txBody>
      </p:sp>
      <p:sp>
        <p:nvSpPr>
          <p:cNvPr id="993283" name="Rectangle 3"/>
          <p:cNvSpPr>
            <a:spLocks noGrp="1" noChangeArrowheads="1"/>
          </p:cNvSpPr>
          <p:nvPr>
            <p:ph type="body" idx="1"/>
          </p:nvPr>
        </p:nvSpPr>
        <p:spPr/>
        <p:txBody>
          <a:bodyPr/>
          <a:lstStyle/>
          <a:p>
            <a:r>
              <a:rPr lang="en-US" altLang="zh-CN"/>
              <a:t>AH</a:t>
            </a:r>
            <a:r>
              <a:rPr lang="zh-CN" altLang="en-US"/>
              <a:t>报头在</a:t>
            </a:r>
            <a:r>
              <a:rPr lang="en-US" altLang="zh-CN"/>
              <a:t>IP</a:t>
            </a:r>
            <a:r>
              <a:rPr lang="zh-CN" altLang="en-US"/>
              <a:t>头之后</a:t>
            </a:r>
          </a:p>
          <a:p>
            <a:pPr lvl="1"/>
            <a:r>
              <a:rPr lang="en-US" altLang="zh-CN"/>
              <a:t>IPv4</a:t>
            </a:r>
            <a:r>
              <a:rPr lang="zh-CN" altLang="en-US"/>
              <a:t>：</a:t>
            </a:r>
            <a:r>
              <a:rPr lang="en-US" altLang="zh-CN"/>
              <a:t>AH</a:t>
            </a:r>
            <a:r>
              <a:rPr lang="zh-CN" altLang="en-US"/>
              <a:t>头紧跟在</a:t>
            </a:r>
            <a:r>
              <a:rPr lang="en-US" altLang="zh-CN"/>
              <a:t>IP</a:t>
            </a:r>
            <a:r>
              <a:rPr lang="zh-CN" altLang="en-US"/>
              <a:t>头后面，这个</a:t>
            </a:r>
            <a:r>
              <a:rPr lang="en-US" altLang="zh-CN"/>
              <a:t>IP</a:t>
            </a:r>
            <a:r>
              <a:rPr lang="zh-CN" altLang="en-US"/>
              <a:t>头的协议字段是</a:t>
            </a:r>
            <a:r>
              <a:rPr lang="en-US" altLang="zh-CN"/>
              <a:t>51</a:t>
            </a:r>
            <a:r>
              <a:rPr lang="zh-CN" altLang="en-US"/>
              <a:t>。</a:t>
            </a:r>
          </a:p>
          <a:p>
            <a:pPr lvl="1"/>
            <a:r>
              <a:rPr lang="en-US" altLang="zh-CN"/>
              <a:t>IPv6</a:t>
            </a:r>
            <a:r>
              <a:rPr lang="zh-CN" altLang="en-US"/>
              <a:t>：</a:t>
            </a:r>
            <a:r>
              <a:rPr lang="en-US" altLang="zh-CN"/>
              <a:t>AH</a:t>
            </a:r>
            <a:r>
              <a:rPr lang="zh-CN" altLang="en-US"/>
              <a:t>在扩展头之后，（包括逐跳、路由选择、分段头），目的地选项之前。</a:t>
            </a:r>
          </a:p>
        </p:txBody>
      </p:sp>
      <p:pic>
        <p:nvPicPr>
          <p:cNvPr id="4" name="Picture 2" descr="http://d.hiphotos.baidu.com/baike/c0%3Dbaike80%2C5%2C5%2C80%2C26/sign=a082bf2e63d9f2d3341c2cbdc885e176/9c16fdfaaf51f3de6ff939ab95eef01f3b2979b2.jpg"/>
          <p:cNvPicPr>
            <a:picLocks noChangeAspect="1" noChangeArrowheads="1"/>
          </p:cNvPicPr>
          <p:nvPr/>
        </p:nvPicPr>
        <p:blipFill>
          <a:blip r:embed="rId2" cstate="print"/>
          <a:srcRect b="53443"/>
          <a:stretch>
            <a:fillRect/>
          </a:stretch>
        </p:blipFill>
        <p:spPr bwMode="auto">
          <a:xfrm>
            <a:off x="539552" y="3140968"/>
            <a:ext cx="8017127" cy="2736304"/>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ChangeArrowheads="1"/>
          </p:cNvSpPr>
          <p:nvPr>
            <p:ph type="title"/>
          </p:nvPr>
        </p:nvSpPr>
        <p:spPr/>
        <p:txBody>
          <a:bodyPr/>
          <a:lstStyle/>
          <a:p>
            <a:r>
              <a:rPr lang="en-US" altLang="zh-CN"/>
              <a:t>AH</a:t>
            </a:r>
            <a:r>
              <a:rPr lang="zh-CN" altLang="en-US"/>
              <a:t>报头位置</a:t>
            </a:r>
          </a:p>
        </p:txBody>
      </p:sp>
      <p:sp>
        <p:nvSpPr>
          <p:cNvPr id="993283" name="Rectangle 3"/>
          <p:cNvSpPr>
            <a:spLocks noGrp="1" noChangeArrowheads="1"/>
          </p:cNvSpPr>
          <p:nvPr>
            <p:ph type="body" idx="1"/>
          </p:nvPr>
        </p:nvSpPr>
        <p:spPr/>
        <p:txBody>
          <a:bodyPr/>
          <a:lstStyle/>
          <a:p>
            <a:r>
              <a:rPr lang="en-US" altLang="zh-CN"/>
              <a:t>AH</a:t>
            </a:r>
            <a:r>
              <a:rPr lang="zh-CN" altLang="en-US"/>
              <a:t>报头在</a:t>
            </a:r>
            <a:r>
              <a:rPr lang="en-US" altLang="zh-CN"/>
              <a:t>IP</a:t>
            </a:r>
            <a:r>
              <a:rPr lang="zh-CN" altLang="en-US"/>
              <a:t>头之后</a:t>
            </a:r>
          </a:p>
          <a:p>
            <a:pPr lvl="1"/>
            <a:r>
              <a:rPr lang="en-US" altLang="zh-CN"/>
              <a:t>IPv4</a:t>
            </a:r>
            <a:r>
              <a:rPr lang="zh-CN" altLang="en-US"/>
              <a:t>：</a:t>
            </a:r>
            <a:r>
              <a:rPr lang="en-US" altLang="zh-CN"/>
              <a:t>AH</a:t>
            </a:r>
            <a:r>
              <a:rPr lang="zh-CN" altLang="en-US"/>
              <a:t>头紧跟在</a:t>
            </a:r>
            <a:r>
              <a:rPr lang="en-US" altLang="zh-CN"/>
              <a:t>IP</a:t>
            </a:r>
            <a:r>
              <a:rPr lang="zh-CN" altLang="en-US"/>
              <a:t>头后面，这个</a:t>
            </a:r>
            <a:r>
              <a:rPr lang="en-US" altLang="zh-CN"/>
              <a:t>IP</a:t>
            </a:r>
            <a:r>
              <a:rPr lang="zh-CN" altLang="en-US"/>
              <a:t>头的协议字段是</a:t>
            </a:r>
            <a:r>
              <a:rPr lang="en-US" altLang="zh-CN"/>
              <a:t>51</a:t>
            </a:r>
            <a:r>
              <a:rPr lang="zh-CN" altLang="en-US"/>
              <a:t>。</a:t>
            </a:r>
          </a:p>
          <a:p>
            <a:pPr lvl="1"/>
            <a:r>
              <a:rPr lang="en-US" altLang="zh-CN"/>
              <a:t>IPv6</a:t>
            </a:r>
            <a:r>
              <a:rPr lang="zh-CN" altLang="en-US"/>
              <a:t>：</a:t>
            </a:r>
            <a:r>
              <a:rPr lang="en-US" altLang="zh-CN"/>
              <a:t>AH</a:t>
            </a:r>
            <a:r>
              <a:rPr lang="zh-CN" altLang="en-US"/>
              <a:t>在扩展头之后，（包括逐跳、路由选择、分段头），目的地选项之前。</a:t>
            </a:r>
          </a:p>
        </p:txBody>
      </p:sp>
      <p:pic>
        <p:nvPicPr>
          <p:cNvPr id="5" name="Picture 2" descr="http://f.hiphotos.baidu.com/baike/c0%3Dbaike80%2C5%2C5%2C80%2C26/sign=ae06cd0ff636afc31a013737d27080a1/c75c10385343fbf21f5826ecb17eca8064388f8d.jpg"/>
          <p:cNvPicPr>
            <a:picLocks noChangeAspect="1" noChangeArrowheads="1"/>
          </p:cNvPicPr>
          <p:nvPr/>
        </p:nvPicPr>
        <p:blipFill>
          <a:blip r:embed="rId2" cstate="print"/>
          <a:srcRect b="53333"/>
          <a:stretch>
            <a:fillRect/>
          </a:stretch>
        </p:blipFill>
        <p:spPr bwMode="auto">
          <a:xfrm>
            <a:off x="620700" y="3212976"/>
            <a:ext cx="7911740" cy="2664296"/>
          </a:xfrm>
          <a:prstGeom prst="rect">
            <a:avLst/>
          </a:prstGeo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8" name="Rectangle 4"/>
          <p:cNvSpPr>
            <a:spLocks noGrp="1" noChangeArrowheads="1"/>
          </p:cNvSpPr>
          <p:nvPr>
            <p:ph type="title"/>
          </p:nvPr>
        </p:nvSpPr>
        <p:spPr/>
        <p:txBody>
          <a:bodyPr/>
          <a:lstStyle/>
          <a:p>
            <a:r>
              <a:rPr lang="en-US" altLang="zh-CN" dirty="0"/>
              <a:t>AH</a:t>
            </a:r>
            <a:r>
              <a:rPr lang="zh-CN" altLang="en-US" dirty="0"/>
              <a:t>模式</a:t>
            </a:r>
            <a:r>
              <a:rPr lang="en-US" altLang="zh-CN" dirty="0" smtClean="0"/>
              <a:t>—</a:t>
            </a:r>
            <a:r>
              <a:rPr lang="zh-CN" altLang="en-US" dirty="0" smtClean="0"/>
              <a:t>传输模式</a:t>
            </a:r>
            <a:endParaRPr lang="zh-CN" altLang="en-US" dirty="0"/>
          </a:p>
        </p:txBody>
      </p:sp>
      <p:sp>
        <p:nvSpPr>
          <p:cNvPr id="994309" name="Rectangle 5"/>
          <p:cNvSpPr>
            <a:spLocks noChangeArrowheads="1"/>
          </p:cNvSpPr>
          <p:nvPr/>
        </p:nvSpPr>
        <p:spPr bwMode="ltGray">
          <a:xfrm>
            <a:off x="1547813" y="2492152"/>
            <a:ext cx="6121400" cy="647700"/>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b="1">
                <a:solidFill>
                  <a:schemeClr val="tx2"/>
                </a:solidFill>
              </a:rPr>
              <a:t>安全参数索引</a:t>
            </a:r>
            <a:r>
              <a:rPr lang="en-US" altLang="zh-CN" b="1">
                <a:solidFill>
                  <a:schemeClr val="tx2"/>
                </a:solidFill>
              </a:rPr>
              <a:t>SPI (Security Parameters Index)</a:t>
            </a:r>
          </a:p>
        </p:txBody>
      </p:sp>
      <p:sp>
        <p:nvSpPr>
          <p:cNvPr id="994310" name="Rectangle 6"/>
          <p:cNvSpPr>
            <a:spLocks noChangeArrowheads="1"/>
          </p:cNvSpPr>
          <p:nvPr/>
        </p:nvSpPr>
        <p:spPr bwMode="ltGray">
          <a:xfrm>
            <a:off x="1547813" y="3141440"/>
            <a:ext cx="6121400" cy="647700"/>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b="1">
                <a:solidFill>
                  <a:schemeClr val="tx2"/>
                </a:solidFill>
              </a:rPr>
              <a:t>序列号（</a:t>
            </a:r>
            <a:r>
              <a:rPr lang="en-US" altLang="zh-CN" b="1">
                <a:solidFill>
                  <a:schemeClr val="tx2"/>
                </a:solidFill>
              </a:rPr>
              <a:t>Sequence Number)</a:t>
            </a:r>
          </a:p>
        </p:txBody>
      </p:sp>
      <p:sp>
        <p:nvSpPr>
          <p:cNvPr id="994311" name="Rectangle 7"/>
          <p:cNvSpPr>
            <a:spLocks noChangeArrowheads="1"/>
          </p:cNvSpPr>
          <p:nvPr/>
        </p:nvSpPr>
        <p:spPr bwMode="ltGray">
          <a:xfrm>
            <a:off x="1547813" y="1844452"/>
            <a:ext cx="6121400" cy="647700"/>
          </a:xfrm>
          <a:prstGeom prst="rect">
            <a:avLst/>
          </a:prstGeom>
          <a:solidFill>
            <a:schemeClr val="accent1"/>
          </a:solidFill>
          <a:ln w="9525" cap="rnd" algn="ctr">
            <a:solidFill>
              <a:srgbClr val="000000"/>
            </a:solidFill>
            <a:miter lim="800000"/>
            <a:headEnd/>
            <a:tailEnd/>
          </a:ln>
          <a:effectLst/>
        </p:spPr>
        <p:txBody>
          <a:bodyPr wrap="none" anchor="ctr"/>
          <a:lstStyle/>
          <a:p>
            <a:r>
              <a:rPr lang="zh-CN" altLang="en-US" b="1" dirty="0">
                <a:solidFill>
                  <a:schemeClr val="tx2"/>
                </a:solidFill>
              </a:rPr>
              <a:t>下一个头  </a:t>
            </a:r>
            <a:r>
              <a:rPr lang="zh-CN" altLang="en-US" b="1" dirty="0" smtClean="0">
                <a:solidFill>
                  <a:schemeClr val="tx2"/>
                </a:solidFill>
              </a:rPr>
              <a:t>         </a:t>
            </a:r>
            <a:r>
              <a:rPr lang="zh-CN" altLang="en-US" b="1" dirty="0">
                <a:solidFill>
                  <a:schemeClr val="tx2"/>
                </a:solidFill>
              </a:rPr>
              <a:t>载荷长度      </a:t>
            </a:r>
            <a:r>
              <a:rPr lang="zh-CN" altLang="en-US" b="1" dirty="0" smtClean="0">
                <a:solidFill>
                  <a:schemeClr val="tx2"/>
                </a:solidFill>
              </a:rPr>
              <a:t>             保留</a:t>
            </a:r>
            <a:endParaRPr lang="zh-CN" altLang="en-US" b="1" dirty="0">
              <a:solidFill>
                <a:schemeClr val="tx2"/>
              </a:solidFill>
            </a:endParaRPr>
          </a:p>
        </p:txBody>
      </p:sp>
      <p:sp>
        <p:nvSpPr>
          <p:cNvPr id="994312" name="Rectangle 8"/>
          <p:cNvSpPr>
            <a:spLocks noChangeArrowheads="1"/>
          </p:cNvSpPr>
          <p:nvPr/>
        </p:nvSpPr>
        <p:spPr bwMode="ltGray">
          <a:xfrm>
            <a:off x="1547813" y="4222676"/>
            <a:ext cx="6121400" cy="647700"/>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en-US" altLang="zh-CN" b="1">
                <a:solidFill>
                  <a:srgbClr val="FFFF00"/>
                </a:solidFill>
              </a:rPr>
              <a:t>TCP</a:t>
            </a:r>
            <a:r>
              <a:rPr lang="zh-CN" altLang="en-US" b="1">
                <a:solidFill>
                  <a:srgbClr val="FFFF00"/>
                </a:solidFill>
              </a:rPr>
              <a:t>头</a:t>
            </a:r>
          </a:p>
        </p:txBody>
      </p:sp>
      <p:sp>
        <p:nvSpPr>
          <p:cNvPr id="994313" name="Line 9"/>
          <p:cNvSpPr>
            <a:spLocks noChangeShapeType="1"/>
          </p:cNvSpPr>
          <p:nvPr/>
        </p:nvSpPr>
        <p:spPr bwMode="ltGray">
          <a:xfrm>
            <a:off x="2916238" y="1844452"/>
            <a:ext cx="0" cy="647700"/>
          </a:xfrm>
          <a:prstGeom prst="line">
            <a:avLst/>
          </a:prstGeom>
          <a:noFill/>
          <a:ln w="9525" cap="rnd">
            <a:solidFill>
              <a:srgbClr val="000000"/>
            </a:solidFill>
            <a:round/>
            <a:headEnd/>
            <a:tailEnd/>
          </a:ln>
          <a:effectLst/>
        </p:spPr>
        <p:txBody>
          <a:bodyPr wrap="none"/>
          <a:lstStyle/>
          <a:p>
            <a:pPr algn="ctr"/>
            <a:endParaRPr lang="zh-CN" altLang="en-US" b="1">
              <a:solidFill>
                <a:schemeClr val="tx2"/>
              </a:solidFill>
            </a:endParaRPr>
          </a:p>
        </p:txBody>
      </p:sp>
      <p:sp>
        <p:nvSpPr>
          <p:cNvPr id="994314" name="Line 10"/>
          <p:cNvSpPr>
            <a:spLocks noChangeShapeType="1"/>
          </p:cNvSpPr>
          <p:nvPr/>
        </p:nvSpPr>
        <p:spPr bwMode="ltGray">
          <a:xfrm>
            <a:off x="4356100" y="1844452"/>
            <a:ext cx="0" cy="647700"/>
          </a:xfrm>
          <a:prstGeom prst="line">
            <a:avLst/>
          </a:prstGeom>
          <a:noFill/>
          <a:ln w="9525" cap="rnd">
            <a:solidFill>
              <a:srgbClr val="000000"/>
            </a:solidFill>
            <a:round/>
            <a:headEnd/>
            <a:tailEnd/>
          </a:ln>
          <a:effectLst/>
        </p:spPr>
        <p:txBody>
          <a:bodyPr wrap="none"/>
          <a:lstStyle/>
          <a:p>
            <a:pPr algn="ctr"/>
            <a:endParaRPr lang="zh-CN" altLang="en-US" b="1">
              <a:solidFill>
                <a:schemeClr val="tx2"/>
              </a:solidFill>
            </a:endParaRPr>
          </a:p>
        </p:txBody>
      </p:sp>
      <p:sp>
        <p:nvSpPr>
          <p:cNvPr id="994315" name="Rectangle 11"/>
          <p:cNvSpPr>
            <a:spLocks noChangeArrowheads="1"/>
          </p:cNvSpPr>
          <p:nvPr/>
        </p:nvSpPr>
        <p:spPr bwMode="ltGray">
          <a:xfrm>
            <a:off x="1547813" y="1196752"/>
            <a:ext cx="6121400" cy="647700"/>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en-US" altLang="zh-CN" b="1">
                <a:solidFill>
                  <a:srgbClr val="FFFF00"/>
                </a:solidFill>
              </a:rPr>
              <a:t>IP</a:t>
            </a:r>
            <a:r>
              <a:rPr lang="zh-CN" altLang="en-US" b="1">
                <a:solidFill>
                  <a:srgbClr val="FFFF00"/>
                </a:solidFill>
              </a:rPr>
              <a:t>头</a:t>
            </a:r>
          </a:p>
        </p:txBody>
      </p:sp>
      <p:sp>
        <p:nvSpPr>
          <p:cNvPr id="994316" name="Rectangle 12"/>
          <p:cNvSpPr>
            <a:spLocks noChangeArrowheads="1"/>
          </p:cNvSpPr>
          <p:nvPr/>
        </p:nvSpPr>
        <p:spPr bwMode="ltGray">
          <a:xfrm>
            <a:off x="1547813" y="4725516"/>
            <a:ext cx="6121400" cy="647700"/>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b="1">
                <a:solidFill>
                  <a:srgbClr val="FFFF00"/>
                </a:solidFill>
              </a:rPr>
              <a:t>数据</a:t>
            </a:r>
          </a:p>
        </p:txBody>
      </p:sp>
      <p:sp>
        <p:nvSpPr>
          <p:cNvPr id="994317" name="Line 13"/>
          <p:cNvSpPr>
            <a:spLocks noChangeShapeType="1"/>
          </p:cNvSpPr>
          <p:nvPr/>
        </p:nvSpPr>
        <p:spPr bwMode="ltGray">
          <a:xfrm flipH="1">
            <a:off x="1187450" y="1196752"/>
            <a:ext cx="360363" cy="0"/>
          </a:xfrm>
          <a:prstGeom prst="line">
            <a:avLst/>
          </a:prstGeom>
          <a:noFill/>
          <a:ln w="38100" cap="rnd">
            <a:solidFill>
              <a:schemeClr val="tx2"/>
            </a:solidFill>
            <a:round/>
            <a:headEnd/>
            <a:tailEnd/>
          </a:ln>
          <a:effectLst/>
        </p:spPr>
        <p:txBody>
          <a:bodyPr wrap="none"/>
          <a:lstStyle/>
          <a:p>
            <a:pPr algn="ctr"/>
            <a:endParaRPr lang="zh-CN" altLang="en-US" b="1">
              <a:solidFill>
                <a:schemeClr val="tx2"/>
              </a:solidFill>
            </a:endParaRPr>
          </a:p>
        </p:txBody>
      </p:sp>
      <p:sp>
        <p:nvSpPr>
          <p:cNvPr id="994318" name="Line 14"/>
          <p:cNvSpPr>
            <a:spLocks noChangeShapeType="1"/>
          </p:cNvSpPr>
          <p:nvPr/>
        </p:nvSpPr>
        <p:spPr bwMode="ltGray">
          <a:xfrm flipH="1">
            <a:off x="1258888" y="5373216"/>
            <a:ext cx="360362" cy="0"/>
          </a:xfrm>
          <a:prstGeom prst="line">
            <a:avLst/>
          </a:prstGeom>
          <a:noFill/>
          <a:ln w="38100" cap="rnd">
            <a:solidFill>
              <a:schemeClr val="tx2"/>
            </a:solidFill>
            <a:round/>
            <a:headEnd/>
            <a:tailEnd/>
          </a:ln>
          <a:effectLst/>
        </p:spPr>
        <p:txBody>
          <a:bodyPr wrap="none"/>
          <a:lstStyle/>
          <a:p>
            <a:pPr algn="ctr"/>
            <a:endParaRPr lang="zh-CN" altLang="en-US" b="1">
              <a:solidFill>
                <a:schemeClr val="tx2"/>
              </a:solidFill>
            </a:endParaRPr>
          </a:p>
        </p:txBody>
      </p:sp>
      <p:sp>
        <p:nvSpPr>
          <p:cNvPr id="994319" name="Text Box 15"/>
          <p:cNvSpPr txBox="1">
            <a:spLocks noChangeArrowheads="1"/>
          </p:cNvSpPr>
          <p:nvPr/>
        </p:nvSpPr>
        <p:spPr bwMode="ltGray">
          <a:xfrm>
            <a:off x="971550" y="1341215"/>
            <a:ext cx="576263" cy="2446824"/>
          </a:xfrm>
          <a:prstGeom prst="rect">
            <a:avLst/>
          </a:prstGeom>
          <a:noFill/>
          <a:ln w="9525" cap="rnd" algn="ctr">
            <a:noFill/>
            <a:miter lim="800000"/>
            <a:headEnd/>
            <a:tailEnd/>
          </a:ln>
          <a:effectLst/>
        </p:spPr>
        <p:txBody>
          <a:bodyPr>
            <a:spAutoFit/>
          </a:bodyPr>
          <a:lstStyle/>
          <a:p>
            <a:pPr algn="ctr">
              <a:spcBef>
                <a:spcPct val="50000"/>
              </a:spcBef>
            </a:pPr>
            <a:endParaRPr lang="en-US" altLang="zh-CN" b="1">
              <a:solidFill>
                <a:schemeClr val="tx2"/>
              </a:solidFill>
            </a:endParaRPr>
          </a:p>
          <a:p>
            <a:pPr algn="ctr">
              <a:spcBef>
                <a:spcPct val="50000"/>
              </a:spcBef>
            </a:pPr>
            <a:r>
              <a:rPr lang="zh-CN" altLang="en-US" b="1">
                <a:solidFill>
                  <a:schemeClr val="tx2"/>
                </a:solidFill>
              </a:rPr>
              <a:t>已</a:t>
            </a:r>
          </a:p>
          <a:p>
            <a:pPr algn="ctr">
              <a:spcBef>
                <a:spcPct val="50000"/>
              </a:spcBef>
            </a:pPr>
            <a:endParaRPr lang="zh-CN" altLang="en-US" b="1">
              <a:solidFill>
                <a:schemeClr val="tx2"/>
              </a:solidFill>
            </a:endParaRPr>
          </a:p>
          <a:p>
            <a:pPr algn="ctr">
              <a:spcBef>
                <a:spcPct val="50000"/>
              </a:spcBef>
            </a:pPr>
            <a:r>
              <a:rPr lang="zh-CN" altLang="en-US" b="1">
                <a:solidFill>
                  <a:schemeClr val="tx2"/>
                </a:solidFill>
              </a:rPr>
              <a:t>验</a:t>
            </a:r>
          </a:p>
          <a:p>
            <a:pPr algn="ctr">
              <a:spcBef>
                <a:spcPct val="50000"/>
              </a:spcBef>
            </a:pPr>
            <a:endParaRPr lang="zh-CN" altLang="en-US" b="1">
              <a:solidFill>
                <a:schemeClr val="tx2"/>
              </a:solidFill>
            </a:endParaRPr>
          </a:p>
          <a:p>
            <a:pPr algn="ctr">
              <a:spcBef>
                <a:spcPct val="50000"/>
              </a:spcBef>
            </a:pPr>
            <a:r>
              <a:rPr lang="zh-CN" altLang="en-US" b="1">
                <a:solidFill>
                  <a:schemeClr val="tx2"/>
                </a:solidFill>
              </a:rPr>
              <a:t>证</a:t>
            </a:r>
          </a:p>
        </p:txBody>
      </p:sp>
      <p:sp>
        <p:nvSpPr>
          <p:cNvPr id="17" name="矩形 16"/>
          <p:cNvSpPr/>
          <p:nvPr/>
        </p:nvSpPr>
        <p:spPr>
          <a:xfrm>
            <a:off x="539552" y="5417929"/>
            <a:ext cx="7848872" cy="1323439"/>
          </a:xfrm>
          <a:prstGeom prst="rect">
            <a:avLst/>
          </a:prstGeom>
        </p:spPr>
        <p:txBody>
          <a:bodyPr wrap="square">
            <a:spAutoFit/>
          </a:bodyPr>
          <a:lstStyle/>
          <a:p>
            <a:r>
              <a:rPr lang="en-US" altLang="zh-CN" sz="2000" b="1" dirty="0" smtClean="0">
                <a:solidFill>
                  <a:srgbClr val="FF0000"/>
                </a:solidFill>
              </a:rPr>
              <a:t>AH </a:t>
            </a:r>
            <a:r>
              <a:rPr lang="zh-CN" altLang="en-US" sz="2000" b="1" dirty="0" smtClean="0">
                <a:solidFill>
                  <a:srgbClr val="FF0000"/>
                </a:solidFill>
              </a:rPr>
              <a:t>验证区域整个</a:t>
            </a:r>
            <a:r>
              <a:rPr lang="en-US" altLang="zh-CN" sz="2000" b="1" dirty="0" smtClean="0">
                <a:solidFill>
                  <a:srgbClr val="FF0000"/>
                </a:solidFill>
              </a:rPr>
              <a:t>IP</a:t>
            </a:r>
            <a:r>
              <a:rPr lang="zh-CN" altLang="en-US" sz="2000" b="1" dirty="0" smtClean="0">
                <a:solidFill>
                  <a:srgbClr val="FF0000"/>
                </a:solidFill>
              </a:rPr>
              <a:t>包。包括</a:t>
            </a:r>
            <a:r>
              <a:rPr lang="en-US" altLang="zh-CN" sz="2000" b="1" dirty="0" smtClean="0">
                <a:solidFill>
                  <a:srgbClr val="FF0000"/>
                </a:solidFill>
              </a:rPr>
              <a:t>IP</a:t>
            </a:r>
            <a:r>
              <a:rPr lang="zh-CN" altLang="en-US" sz="2000" b="1" dirty="0" smtClean="0">
                <a:solidFill>
                  <a:srgbClr val="FF0000"/>
                </a:solidFill>
              </a:rPr>
              <a:t>包头部，因此</a:t>
            </a:r>
            <a:r>
              <a:rPr lang="zh-CN" altLang="en-US" sz="2000" b="1" dirty="0" smtClean="0">
                <a:solidFill>
                  <a:srgbClr val="FF0000"/>
                </a:solidFill>
              </a:rPr>
              <a:t>源和目的</a:t>
            </a:r>
            <a:r>
              <a:rPr lang="en-US" altLang="zh-CN" sz="2000" b="1" dirty="0" smtClean="0">
                <a:solidFill>
                  <a:srgbClr val="FF0000"/>
                </a:solidFill>
              </a:rPr>
              <a:t>IP</a:t>
            </a:r>
            <a:r>
              <a:rPr lang="zh-CN" altLang="en-US" sz="2000" b="1" dirty="0" smtClean="0">
                <a:solidFill>
                  <a:srgbClr val="FF0000"/>
                </a:solidFill>
              </a:rPr>
              <a:t>地址都是不能修改的。否则可以检测出来。</a:t>
            </a:r>
            <a:endParaRPr lang="en-US" altLang="zh-CN" sz="2000" b="1" dirty="0" smtClean="0">
              <a:solidFill>
                <a:srgbClr val="FF0000"/>
              </a:solidFill>
            </a:endParaRPr>
          </a:p>
          <a:p>
            <a:r>
              <a:rPr lang="zh-CN" altLang="en-US" sz="2000" b="1" dirty="0" smtClean="0">
                <a:solidFill>
                  <a:srgbClr val="FF0000"/>
                </a:solidFill>
              </a:rPr>
              <a:t>但如果该包在传输中经过</a:t>
            </a:r>
            <a:r>
              <a:rPr lang="en-US" altLang="zh-CN" sz="2000" b="1" dirty="0" smtClean="0">
                <a:solidFill>
                  <a:srgbClr val="FF0000"/>
                </a:solidFill>
              </a:rPr>
              <a:t>NAT </a:t>
            </a:r>
            <a:r>
              <a:rPr lang="zh-CN" altLang="en-US" sz="2000" b="1" dirty="0" smtClean="0">
                <a:solidFill>
                  <a:srgbClr val="FF0000"/>
                </a:solidFill>
              </a:rPr>
              <a:t>网络地址转换网关，其</a:t>
            </a:r>
            <a:r>
              <a:rPr lang="zh-CN" altLang="en-US" sz="2000" b="1" dirty="0" smtClean="0">
                <a:solidFill>
                  <a:srgbClr val="FF0000"/>
                </a:solidFill>
              </a:rPr>
              <a:t>源和目的地址</a:t>
            </a:r>
            <a:r>
              <a:rPr lang="zh-CN" altLang="en-US" sz="2000" b="1" dirty="0" smtClean="0">
                <a:solidFill>
                  <a:srgbClr val="FF0000"/>
                </a:solidFill>
              </a:rPr>
              <a:t>将被改变。造成完整性验证失败。因此</a:t>
            </a:r>
            <a:r>
              <a:rPr lang="en-US" altLang="zh-CN" sz="2000" b="1" dirty="0" smtClean="0">
                <a:solidFill>
                  <a:srgbClr val="FF0000"/>
                </a:solidFill>
              </a:rPr>
              <a:t>AH</a:t>
            </a:r>
            <a:r>
              <a:rPr lang="zh-CN" altLang="en-US" sz="2000" b="1" dirty="0" smtClean="0">
                <a:solidFill>
                  <a:srgbClr val="FF0000"/>
                </a:solidFill>
              </a:rPr>
              <a:t>与</a:t>
            </a:r>
            <a:r>
              <a:rPr lang="en-US" altLang="zh-CN" sz="2000" b="1" dirty="0" smtClean="0">
                <a:solidFill>
                  <a:srgbClr val="FF0000"/>
                </a:solidFill>
              </a:rPr>
              <a:t>NAT</a:t>
            </a:r>
            <a:r>
              <a:rPr lang="zh-CN" altLang="en-US" sz="2000" b="1" dirty="0" smtClean="0">
                <a:solidFill>
                  <a:srgbClr val="FF0000"/>
                </a:solidFill>
              </a:rPr>
              <a:t>冲突。</a:t>
            </a:r>
            <a:endParaRPr lang="zh-CN" altLang="en-US" sz="2000" b="1" dirty="0">
              <a:solidFill>
                <a:srgbClr val="FF0000"/>
              </a:solidFill>
            </a:endParaRPr>
          </a:p>
        </p:txBody>
      </p:sp>
      <p:sp>
        <p:nvSpPr>
          <p:cNvPr id="16" name="Rectangle 6"/>
          <p:cNvSpPr>
            <a:spLocks noChangeArrowheads="1"/>
          </p:cNvSpPr>
          <p:nvPr/>
        </p:nvSpPr>
        <p:spPr bwMode="ltGray">
          <a:xfrm>
            <a:off x="1546944" y="3645396"/>
            <a:ext cx="6121400" cy="647700"/>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b="1" dirty="0" smtClean="0">
                <a:solidFill>
                  <a:schemeClr val="tx2"/>
                </a:solidFill>
              </a:rPr>
              <a:t>摘要</a:t>
            </a:r>
            <a:endParaRPr lang="en-US" altLang="zh-CN" b="1"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80" name="Rectangle 4"/>
          <p:cNvSpPr>
            <a:spLocks noGrp="1" noChangeArrowheads="1"/>
          </p:cNvSpPr>
          <p:nvPr>
            <p:ph type="title"/>
          </p:nvPr>
        </p:nvSpPr>
        <p:spPr/>
        <p:txBody>
          <a:bodyPr/>
          <a:lstStyle/>
          <a:p>
            <a:r>
              <a:rPr lang="en-US" altLang="zh-CN" dirty="0"/>
              <a:t>AH</a:t>
            </a:r>
            <a:r>
              <a:rPr lang="zh-CN" altLang="en-US" dirty="0"/>
              <a:t>模式</a:t>
            </a:r>
            <a:r>
              <a:rPr lang="en-US" altLang="zh-CN" dirty="0" smtClean="0"/>
              <a:t>—</a:t>
            </a:r>
            <a:r>
              <a:rPr lang="zh-CN" altLang="en-US" dirty="0" smtClean="0"/>
              <a:t>隧道模式</a:t>
            </a:r>
            <a:endParaRPr lang="zh-CN" altLang="en-US" dirty="0"/>
          </a:p>
        </p:txBody>
      </p:sp>
      <p:sp>
        <p:nvSpPr>
          <p:cNvPr id="997381" name="Rectangle 5"/>
          <p:cNvSpPr>
            <a:spLocks noChangeArrowheads="1"/>
          </p:cNvSpPr>
          <p:nvPr/>
        </p:nvSpPr>
        <p:spPr bwMode="ltGray">
          <a:xfrm>
            <a:off x="1547813" y="2636168"/>
            <a:ext cx="6121400" cy="647700"/>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b="1">
                <a:solidFill>
                  <a:schemeClr val="tx2"/>
                </a:solidFill>
              </a:rPr>
              <a:t>安全参数索引</a:t>
            </a:r>
            <a:r>
              <a:rPr lang="en-US" altLang="zh-CN" sz="2000" b="1">
                <a:solidFill>
                  <a:schemeClr val="tx2"/>
                </a:solidFill>
              </a:rPr>
              <a:t>SPI (Security Parameters Index)</a:t>
            </a:r>
          </a:p>
        </p:txBody>
      </p:sp>
      <p:sp>
        <p:nvSpPr>
          <p:cNvPr id="997382" name="Rectangle 6"/>
          <p:cNvSpPr>
            <a:spLocks noChangeArrowheads="1"/>
          </p:cNvSpPr>
          <p:nvPr/>
        </p:nvSpPr>
        <p:spPr bwMode="ltGray">
          <a:xfrm>
            <a:off x="1547813" y="3285456"/>
            <a:ext cx="6121400" cy="647700"/>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b="1">
                <a:solidFill>
                  <a:schemeClr val="tx2"/>
                </a:solidFill>
              </a:rPr>
              <a:t>序列号（</a:t>
            </a:r>
            <a:r>
              <a:rPr lang="en-US" altLang="zh-CN" sz="2000" b="1">
                <a:solidFill>
                  <a:schemeClr val="tx2"/>
                </a:solidFill>
              </a:rPr>
              <a:t>Sequence Number)</a:t>
            </a:r>
          </a:p>
        </p:txBody>
      </p:sp>
      <p:sp>
        <p:nvSpPr>
          <p:cNvPr id="997383" name="Rectangle 7"/>
          <p:cNvSpPr>
            <a:spLocks noChangeArrowheads="1"/>
          </p:cNvSpPr>
          <p:nvPr/>
        </p:nvSpPr>
        <p:spPr bwMode="ltGray">
          <a:xfrm>
            <a:off x="1547813" y="1988468"/>
            <a:ext cx="6121400" cy="647700"/>
          </a:xfrm>
          <a:prstGeom prst="rect">
            <a:avLst/>
          </a:prstGeom>
          <a:solidFill>
            <a:schemeClr val="accent1"/>
          </a:solidFill>
          <a:ln w="9525" cap="rnd" algn="ctr">
            <a:solidFill>
              <a:srgbClr val="000000"/>
            </a:solidFill>
            <a:miter lim="800000"/>
            <a:headEnd/>
            <a:tailEnd/>
          </a:ln>
          <a:effectLst/>
        </p:spPr>
        <p:txBody>
          <a:bodyPr wrap="none" anchor="ctr"/>
          <a:lstStyle/>
          <a:p>
            <a:r>
              <a:rPr lang="zh-CN" altLang="en-US" sz="2000" b="1" dirty="0">
                <a:solidFill>
                  <a:schemeClr val="tx2"/>
                </a:solidFill>
              </a:rPr>
              <a:t>下一个头 </a:t>
            </a:r>
            <a:r>
              <a:rPr lang="zh-CN" altLang="en-US" sz="2000" b="1" dirty="0" smtClean="0">
                <a:solidFill>
                  <a:schemeClr val="tx2"/>
                </a:solidFill>
              </a:rPr>
              <a:t>      </a:t>
            </a:r>
            <a:r>
              <a:rPr lang="zh-CN" altLang="en-US" sz="2000" b="1" dirty="0">
                <a:solidFill>
                  <a:schemeClr val="tx2"/>
                </a:solidFill>
              </a:rPr>
              <a:t>载荷长度      保留</a:t>
            </a:r>
          </a:p>
        </p:txBody>
      </p:sp>
      <p:sp>
        <p:nvSpPr>
          <p:cNvPr id="997384" name="Rectangle 8"/>
          <p:cNvSpPr>
            <a:spLocks noChangeArrowheads="1"/>
          </p:cNvSpPr>
          <p:nvPr/>
        </p:nvSpPr>
        <p:spPr bwMode="ltGray">
          <a:xfrm>
            <a:off x="1547813" y="3933156"/>
            <a:ext cx="6121400" cy="647700"/>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b="1" dirty="0" smtClean="0">
                <a:solidFill>
                  <a:schemeClr val="tx2"/>
                </a:solidFill>
              </a:rPr>
              <a:t>摘要</a:t>
            </a:r>
            <a:endParaRPr lang="zh-CN" altLang="en-US" sz="2000" b="1" dirty="0">
              <a:solidFill>
                <a:schemeClr val="tx2"/>
              </a:solidFill>
            </a:endParaRPr>
          </a:p>
        </p:txBody>
      </p:sp>
      <p:sp>
        <p:nvSpPr>
          <p:cNvPr id="997385" name="Line 9"/>
          <p:cNvSpPr>
            <a:spLocks noChangeShapeType="1"/>
          </p:cNvSpPr>
          <p:nvPr/>
        </p:nvSpPr>
        <p:spPr bwMode="ltGray">
          <a:xfrm>
            <a:off x="2916238" y="1988468"/>
            <a:ext cx="0" cy="647700"/>
          </a:xfrm>
          <a:prstGeom prst="line">
            <a:avLst/>
          </a:prstGeom>
          <a:noFill/>
          <a:ln w="9525" cap="rnd">
            <a:solidFill>
              <a:srgbClr val="000000"/>
            </a:solidFill>
            <a:round/>
            <a:headEnd/>
            <a:tailEnd/>
          </a:ln>
          <a:effectLst/>
        </p:spPr>
        <p:txBody>
          <a:bodyPr wrap="none"/>
          <a:lstStyle/>
          <a:p>
            <a:pPr algn="ctr"/>
            <a:endParaRPr lang="zh-CN" altLang="en-US" sz="2000" b="1">
              <a:solidFill>
                <a:schemeClr val="tx2"/>
              </a:solidFill>
            </a:endParaRPr>
          </a:p>
        </p:txBody>
      </p:sp>
      <p:sp>
        <p:nvSpPr>
          <p:cNvPr id="997386" name="Line 10"/>
          <p:cNvSpPr>
            <a:spLocks noChangeShapeType="1"/>
          </p:cNvSpPr>
          <p:nvPr/>
        </p:nvSpPr>
        <p:spPr bwMode="ltGray">
          <a:xfrm>
            <a:off x="4356100" y="1988468"/>
            <a:ext cx="0" cy="647700"/>
          </a:xfrm>
          <a:prstGeom prst="line">
            <a:avLst/>
          </a:prstGeom>
          <a:noFill/>
          <a:ln w="9525" cap="rnd">
            <a:solidFill>
              <a:srgbClr val="000000"/>
            </a:solidFill>
            <a:round/>
            <a:headEnd/>
            <a:tailEnd/>
          </a:ln>
          <a:effectLst/>
        </p:spPr>
        <p:txBody>
          <a:bodyPr wrap="none"/>
          <a:lstStyle/>
          <a:p>
            <a:pPr algn="ctr"/>
            <a:endParaRPr lang="zh-CN" altLang="en-US" sz="2000" b="1">
              <a:solidFill>
                <a:schemeClr val="tx2"/>
              </a:solidFill>
            </a:endParaRPr>
          </a:p>
        </p:txBody>
      </p:sp>
      <p:sp>
        <p:nvSpPr>
          <p:cNvPr id="997387" name="Rectangle 11"/>
          <p:cNvSpPr>
            <a:spLocks noChangeArrowheads="1"/>
          </p:cNvSpPr>
          <p:nvPr/>
        </p:nvSpPr>
        <p:spPr bwMode="ltGray">
          <a:xfrm>
            <a:off x="1547813" y="1340768"/>
            <a:ext cx="6121400" cy="647700"/>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b="1" dirty="0" smtClean="0">
                <a:solidFill>
                  <a:srgbClr val="FFFF00"/>
                </a:solidFill>
              </a:rPr>
              <a:t>新</a:t>
            </a:r>
            <a:r>
              <a:rPr lang="en-US" altLang="zh-CN" sz="2000" b="1" dirty="0" smtClean="0">
                <a:solidFill>
                  <a:srgbClr val="FFFF00"/>
                </a:solidFill>
              </a:rPr>
              <a:t>IP</a:t>
            </a:r>
            <a:r>
              <a:rPr lang="zh-CN" altLang="en-US" sz="2000" b="1" dirty="0">
                <a:solidFill>
                  <a:srgbClr val="FFFF00"/>
                </a:solidFill>
              </a:rPr>
              <a:t>头</a:t>
            </a:r>
          </a:p>
        </p:txBody>
      </p:sp>
      <p:sp>
        <p:nvSpPr>
          <p:cNvPr id="997388" name="Rectangle 12"/>
          <p:cNvSpPr>
            <a:spLocks noChangeArrowheads="1"/>
          </p:cNvSpPr>
          <p:nvPr/>
        </p:nvSpPr>
        <p:spPr bwMode="ltGray">
          <a:xfrm>
            <a:off x="1547813" y="5228556"/>
            <a:ext cx="6121400" cy="647700"/>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en-US" altLang="zh-CN" sz="2000" b="1" dirty="0" smtClean="0">
                <a:solidFill>
                  <a:srgbClr val="FFFF00"/>
                </a:solidFill>
              </a:rPr>
              <a:t>TCP</a:t>
            </a:r>
            <a:r>
              <a:rPr lang="zh-CN" altLang="en-US" sz="2000" b="1" dirty="0" smtClean="0">
                <a:solidFill>
                  <a:srgbClr val="FFFF00"/>
                </a:solidFill>
              </a:rPr>
              <a:t>头</a:t>
            </a:r>
            <a:endParaRPr lang="zh-CN" altLang="en-US" sz="2000" b="1" dirty="0">
              <a:solidFill>
                <a:srgbClr val="FFFF00"/>
              </a:solidFill>
            </a:endParaRPr>
          </a:p>
        </p:txBody>
      </p:sp>
      <p:sp>
        <p:nvSpPr>
          <p:cNvPr id="997389" name="Line 13"/>
          <p:cNvSpPr>
            <a:spLocks noChangeShapeType="1"/>
          </p:cNvSpPr>
          <p:nvPr/>
        </p:nvSpPr>
        <p:spPr bwMode="ltGray">
          <a:xfrm flipH="1">
            <a:off x="1187450" y="1340768"/>
            <a:ext cx="360363" cy="0"/>
          </a:xfrm>
          <a:prstGeom prst="line">
            <a:avLst/>
          </a:prstGeom>
          <a:noFill/>
          <a:ln w="38100" cap="rnd">
            <a:solidFill>
              <a:schemeClr val="tx2"/>
            </a:solidFill>
            <a:round/>
            <a:headEnd/>
            <a:tailEnd/>
          </a:ln>
          <a:effectLst/>
        </p:spPr>
        <p:txBody>
          <a:bodyPr wrap="none"/>
          <a:lstStyle/>
          <a:p>
            <a:pPr algn="ctr"/>
            <a:endParaRPr lang="zh-CN" altLang="en-US" sz="2000" b="1">
              <a:solidFill>
                <a:schemeClr val="tx2"/>
              </a:solidFill>
            </a:endParaRPr>
          </a:p>
        </p:txBody>
      </p:sp>
      <p:sp>
        <p:nvSpPr>
          <p:cNvPr id="997390" name="Line 14"/>
          <p:cNvSpPr>
            <a:spLocks noChangeShapeType="1"/>
          </p:cNvSpPr>
          <p:nvPr/>
        </p:nvSpPr>
        <p:spPr bwMode="ltGray">
          <a:xfrm flipH="1">
            <a:off x="1259632" y="6524228"/>
            <a:ext cx="360362" cy="0"/>
          </a:xfrm>
          <a:prstGeom prst="line">
            <a:avLst/>
          </a:prstGeom>
          <a:noFill/>
          <a:ln w="38100" cap="rnd">
            <a:solidFill>
              <a:schemeClr val="tx2"/>
            </a:solidFill>
            <a:round/>
            <a:headEnd/>
            <a:tailEnd/>
          </a:ln>
          <a:effectLst/>
        </p:spPr>
        <p:txBody>
          <a:bodyPr wrap="none"/>
          <a:lstStyle/>
          <a:p>
            <a:pPr algn="ctr"/>
            <a:endParaRPr lang="zh-CN" altLang="en-US" sz="2000" b="1">
              <a:solidFill>
                <a:schemeClr val="tx2"/>
              </a:solidFill>
            </a:endParaRPr>
          </a:p>
        </p:txBody>
      </p:sp>
      <p:sp>
        <p:nvSpPr>
          <p:cNvPr id="997391" name="Text Box 15"/>
          <p:cNvSpPr txBox="1">
            <a:spLocks noChangeArrowheads="1"/>
          </p:cNvSpPr>
          <p:nvPr/>
        </p:nvSpPr>
        <p:spPr bwMode="ltGray">
          <a:xfrm>
            <a:off x="971550" y="1485231"/>
            <a:ext cx="576263" cy="2708434"/>
          </a:xfrm>
          <a:prstGeom prst="rect">
            <a:avLst/>
          </a:prstGeom>
          <a:noFill/>
          <a:ln w="9525" cap="rnd" algn="ctr">
            <a:noFill/>
            <a:miter lim="800000"/>
            <a:headEnd/>
            <a:tailEnd/>
          </a:ln>
          <a:effectLst/>
        </p:spPr>
        <p:txBody>
          <a:bodyPr>
            <a:spAutoFit/>
          </a:bodyPr>
          <a:lstStyle/>
          <a:p>
            <a:pPr algn="ctr">
              <a:spcBef>
                <a:spcPct val="50000"/>
              </a:spcBef>
            </a:pPr>
            <a:endParaRPr lang="en-US" altLang="zh-CN" sz="2000" b="1">
              <a:solidFill>
                <a:schemeClr val="tx2"/>
              </a:solidFill>
            </a:endParaRPr>
          </a:p>
          <a:p>
            <a:pPr algn="ctr">
              <a:spcBef>
                <a:spcPct val="50000"/>
              </a:spcBef>
            </a:pPr>
            <a:r>
              <a:rPr lang="zh-CN" altLang="en-US" sz="2000" b="1">
                <a:solidFill>
                  <a:schemeClr val="tx2"/>
                </a:solidFill>
              </a:rPr>
              <a:t>已</a:t>
            </a:r>
          </a:p>
          <a:p>
            <a:pPr algn="ctr">
              <a:spcBef>
                <a:spcPct val="50000"/>
              </a:spcBef>
            </a:pPr>
            <a:endParaRPr lang="zh-CN" altLang="en-US" sz="2000" b="1">
              <a:solidFill>
                <a:schemeClr val="tx2"/>
              </a:solidFill>
            </a:endParaRPr>
          </a:p>
          <a:p>
            <a:pPr algn="ctr">
              <a:spcBef>
                <a:spcPct val="50000"/>
              </a:spcBef>
            </a:pPr>
            <a:r>
              <a:rPr lang="zh-CN" altLang="en-US" sz="2000" b="1">
                <a:solidFill>
                  <a:schemeClr val="tx2"/>
                </a:solidFill>
              </a:rPr>
              <a:t>验</a:t>
            </a:r>
          </a:p>
          <a:p>
            <a:pPr algn="ctr">
              <a:spcBef>
                <a:spcPct val="50000"/>
              </a:spcBef>
            </a:pPr>
            <a:endParaRPr lang="zh-CN" altLang="en-US" sz="2000" b="1">
              <a:solidFill>
                <a:schemeClr val="tx2"/>
              </a:solidFill>
            </a:endParaRPr>
          </a:p>
          <a:p>
            <a:pPr algn="ctr">
              <a:spcBef>
                <a:spcPct val="50000"/>
              </a:spcBef>
            </a:pPr>
            <a:r>
              <a:rPr lang="zh-CN" altLang="en-US" sz="2000" b="1">
                <a:solidFill>
                  <a:schemeClr val="tx2"/>
                </a:solidFill>
              </a:rPr>
              <a:t>证</a:t>
            </a:r>
          </a:p>
        </p:txBody>
      </p:sp>
      <p:sp>
        <p:nvSpPr>
          <p:cNvPr id="997392" name="Rectangle 16"/>
          <p:cNvSpPr>
            <a:spLocks noChangeArrowheads="1"/>
          </p:cNvSpPr>
          <p:nvPr/>
        </p:nvSpPr>
        <p:spPr bwMode="ltGray">
          <a:xfrm>
            <a:off x="1547813" y="4579268"/>
            <a:ext cx="6121400" cy="647700"/>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en-US" altLang="zh-CN" sz="2000" b="1" dirty="0" smtClean="0">
                <a:solidFill>
                  <a:srgbClr val="FFFF00"/>
                </a:solidFill>
              </a:rPr>
              <a:t>IP</a:t>
            </a:r>
            <a:r>
              <a:rPr lang="zh-CN" altLang="en-US" sz="2000" b="1" dirty="0" smtClean="0">
                <a:solidFill>
                  <a:srgbClr val="FFFF00"/>
                </a:solidFill>
              </a:rPr>
              <a:t>头</a:t>
            </a:r>
            <a:endParaRPr lang="zh-CN" altLang="en-US" sz="2000" b="1" dirty="0">
              <a:solidFill>
                <a:srgbClr val="FFFF00"/>
              </a:solidFill>
            </a:endParaRPr>
          </a:p>
        </p:txBody>
      </p:sp>
      <p:sp>
        <p:nvSpPr>
          <p:cNvPr id="15" name="Rectangle 6"/>
          <p:cNvSpPr>
            <a:spLocks noChangeArrowheads="1"/>
          </p:cNvSpPr>
          <p:nvPr/>
        </p:nvSpPr>
        <p:spPr bwMode="ltGray">
          <a:xfrm>
            <a:off x="1547664" y="5876156"/>
            <a:ext cx="6121400" cy="647700"/>
          </a:xfrm>
          <a:prstGeom prst="rect">
            <a:avLst/>
          </a:prstGeom>
          <a:solidFill>
            <a:schemeClr val="accent1"/>
          </a:solidFill>
          <a:ln w="9525" cap="rnd" algn="ctr">
            <a:solidFill>
              <a:srgbClr val="000000"/>
            </a:solidFill>
            <a:miter lim="800000"/>
            <a:headEnd/>
            <a:tailEnd/>
          </a:ln>
          <a:effectLst/>
        </p:spPr>
        <p:txBody>
          <a:bodyPr wrap="none" anchor="ctr"/>
          <a:lstStyle/>
          <a:p>
            <a:pPr algn="ctr"/>
            <a:r>
              <a:rPr lang="zh-CN" altLang="en-US" sz="2000" b="1" dirty="0" smtClean="0">
                <a:solidFill>
                  <a:srgbClr val="FFFF00"/>
                </a:solidFill>
              </a:rPr>
              <a:t>数据</a:t>
            </a:r>
            <a:endParaRPr lang="en-US" altLang="zh-CN" sz="2000" b="1" dirty="0">
              <a:solidFill>
                <a:srgbClr val="FFFF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r>
              <a:rPr lang="en-US" altLang="zh-CN"/>
              <a:t>AH</a:t>
            </a:r>
            <a:r>
              <a:rPr lang="zh-CN" altLang="en-US"/>
              <a:t>算法</a:t>
            </a:r>
            <a:r>
              <a:rPr lang="en-US" altLang="zh-CN"/>
              <a:t>—</a:t>
            </a:r>
            <a:r>
              <a:rPr lang="zh-CN" altLang="en-US"/>
              <a:t>认证算法</a:t>
            </a:r>
          </a:p>
        </p:txBody>
      </p:sp>
      <p:sp>
        <p:nvSpPr>
          <p:cNvPr id="1001475" name="Rectangle 3"/>
          <p:cNvSpPr>
            <a:spLocks noGrp="1" noChangeArrowheads="1"/>
          </p:cNvSpPr>
          <p:nvPr>
            <p:ph type="body" idx="1"/>
          </p:nvPr>
        </p:nvSpPr>
        <p:spPr/>
        <p:txBody>
          <a:bodyPr/>
          <a:lstStyle/>
          <a:p>
            <a:r>
              <a:rPr lang="zh-CN" altLang="en-US"/>
              <a:t>由</a:t>
            </a:r>
            <a:r>
              <a:rPr lang="en-US" altLang="zh-CN"/>
              <a:t>SA</a:t>
            </a:r>
            <a:r>
              <a:rPr lang="zh-CN" altLang="en-US"/>
              <a:t>指定</a:t>
            </a:r>
          </a:p>
          <a:p>
            <a:r>
              <a:rPr lang="zh-CN" altLang="en-US"/>
              <a:t>点到点时的算法：对称加密算法</a:t>
            </a:r>
            <a:r>
              <a:rPr lang="en-US" altLang="zh-CN"/>
              <a:t>/</a:t>
            </a:r>
            <a:r>
              <a:rPr lang="zh-CN" altLang="en-US"/>
              <a:t>单向</a:t>
            </a:r>
            <a:r>
              <a:rPr lang="en-US" altLang="zh-CN"/>
              <a:t>HASH</a:t>
            </a:r>
            <a:r>
              <a:rPr lang="zh-CN" altLang="en-US"/>
              <a:t>函数</a:t>
            </a:r>
          </a:p>
          <a:p>
            <a:r>
              <a:rPr lang="zh-CN" altLang="en-US"/>
              <a:t>多播时的算法：与非对称签名算法结合的单向</a:t>
            </a:r>
            <a:r>
              <a:rPr lang="en-US" altLang="zh-CN"/>
              <a:t>HASH</a:t>
            </a:r>
            <a:r>
              <a:rPr lang="zh-CN" altLang="en-US"/>
              <a:t>函数</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Rectangle 2"/>
          <p:cNvSpPr>
            <a:spLocks noGrp="1" noChangeArrowheads="1"/>
          </p:cNvSpPr>
          <p:nvPr>
            <p:ph type="title"/>
          </p:nvPr>
        </p:nvSpPr>
        <p:spPr/>
        <p:txBody>
          <a:bodyPr/>
          <a:lstStyle/>
          <a:p>
            <a:r>
              <a:rPr lang="en-US" altLang="zh-CN"/>
              <a:t>AH</a:t>
            </a:r>
            <a:r>
              <a:rPr lang="zh-CN" altLang="en-US"/>
              <a:t>处理</a:t>
            </a:r>
            <a:r>
              <a:rPr lang="en-US" altLang="zh-CN"/>
              <a:t>—</a:t>
            </a:r>
            <a:r>
              <a:rPr lang="zh-CN" altLang="en-US"/>
              <a:t>出站处理</a:t>
            </a:r>
          </a:p>
        </p:txBody>
      </p:sp>
      <p:sp>
        <p:nvSpPr>
          <p:cNvPr id="1002499" name="Rectangle 3"/>
          <p:cNvSpPr>
            <a:spLocks noGrp="1" noChangeArrowheads="1"/>
          </p:cNvSpPr>
          <p:nvPr>
            <p:ph type="body" idx="1"/>
          </p:nvPr>
        </p:nvSpPr>
        <p:spPr/>
        <p:txBody>
          <a:bodyPr/>
          <a:lstStyle/>
          <a:p>
            <a:pPr>
              <a:lnSpc>
                <a:spcPct val="90000"/>
              </a:lnSpc>
            </a:pPr>
            <a:r>
              <a:rPr lang="en-US" altLang="zh-CN" sz="2000" dirty="0"/>
              <a:t>SA</a:t>
            </a:r>
            <a:r>
              <a:rPr lang="zh-CN" altLang="en-US" sz="2000" dirty="0"/>
              <a:t>查找</a:t>
            </a:r>
          </a:p>
          <a:p>
            <a:pPr>
              <a:lnSpc>
                <a:spcPct val="90000"/>
              </a:lnSpc>
            </a:pPr>
            <a:r>
              <a:rPr lang="zh-CN" altLang="en-US" sz="2000" dirty="0"/>
              <a:t>序列号生成</a:t>
            </a:r>
          </a:p>
          <a:p>
            <a:pPr>
              <a:lnSpc>
                <a:spcPct val="90000"/>
              </a:lnSpc>
            </a:pPr>
            <a:r>
              <a:rPr lang="en-US" altLang="zh-CN" sz="2000" dirty="0"/>
              <a:t>ICV</a:t>
            </a:r>
            <a:r>
              <a:rPr lang="zh-CN" altLang="en-US" sz="2000" dirty="0"/>
              <a:t>计算：参与计算的数据</a:t>
            </a:r>
          </a:p>
          <a:p>
            <a:pPr lvl="1">
              <a:lnSpc>
                <a:spcPct val="90000"/>
              </a:lnSpc>
            </a:pPr>
            <a:r>
              <a:rPr lang="zh-CN" altLang="en-US" sz="1800" dirty="0"/>
              <a:t>不变或可预测的</a:t>
            </a:r>
            <a:r>
              <a:rPr lang="en-US" altLang="zh-CN" sz="1800" dirty="0"/>
              <a:t>IP</a:t>
            </a:r>
            <a:r>
              <a:rPr lang="zh-CN" altLang="en-US" sz="1800" dirty="0"/>
              <a:t>头字段</a:t>
            </a:r>
          </a:p>
          <a:p>
            <a:pPr lvl="1">
              <a:lnSpc>
                <a:spcPct val="90000"/>
              </a:lnSpc>
            </a:pPr>
            <a:r>
              <a:rPr lang="en-US" altLang="zh-CN" sz="1800" dirty="0"/>
              <a:t>AH</a:t>
            </a:r>
            <a:r>
              <a:rPr lang="zh-CN" altLang="en-US" sz="1800" dirty="0"/>
              <a:t>头（下一个报头、载荷长度、保留、</a:t>
            </a:r>
            <a:r>
              <a:rPr lang="en-US" altLang="zh-CN" sz="1800" dirty="0"/>
              <a:t>SPI</a:t>
            </a:r>
            <a:r>
              <a:rPr lang="zh-CN" altLang="en-US" sz="1800" dirty="0"/>
              <a:t>、序列号、认证数据（计算时设为</a:t>
            </a:r>
            <a:r>
              <a:rPr lang="en-US" altLang="zh-CN" sz="1800" dirty="0"/>
              <a:t>0</a:t>
            </a:r>
            <a:r>
              <a:rPr lang="zh-CN" altLang="en-US" sz="1800" dirty="0"/>
              <a:t>）、显式填充字段）</a:t>
            </a:r>
          </a:p>
          <a:p>
            <a:pPr lvl="1">
              <a:lnSpc>
                <a:spcPct val="90000"/>
              </a:lnSpc>
            </a:pPr>
            <a:r>
              <a:rPr lang="zh-CN" altLang="en-US" sz="1800" dirty="0"/>
              <a:t>在传输中不变的上层协议数据。</a:t>
            </a:r>
          </a:p>
          <a:p>
            <a:pPr lvl="1">
              <a:lnSpc>
                <a:spcPct val="90000"/>
              </a:lnSpc>
            </a:pPr>
            <a:r>
              <a:rPr lang="zh-CN" altLang="en-US" sz="1800" dirty="0"/>
              <a:t>可变的字段清</a:t>
            </a:r>
            <a:r>
              <a:rPr lang="en-US" altLang="zh-CN" sz="1800" dirty="0"/>
              <a:t>0</a:t>
            </a:r>
            <a:r>
              <a:rPr lang="zh-CN" altLang="en-US" sz="1800" dirty="0"/>
              <a:t>。</a:t>
            </a:r>
          </a:p>
          <a:p>
            <a:pPr lvl="1">
              <a:lnSpc>
                <a:spcPct val="90000"/>
              </a:lnSpc>
            </a:pPr>
            <a:r>
              <a:rPr lang="en-US" altLang="zh-CN" sz="1800" dirty="0"/>
              <a:t>0</a:t>
            </a:r>
            <a:r>
              <a:rPr lang="zh-CN" altLang="en-US" sz="1800" dirty="0"/>
              <a:t>填充的好处</a:t>
            </a:r>
          </a:p>
          <a:p>
            <a:pPr lvl="2">
              <a:lnSpc>
                <a:spcPct val="90000"/>
              </a:lnSpc>
            </a:pPr>
            <a:r>
              <a:rPr lang="zh-CN" altLang="en-US" sz="1600" dirty="0"/>
              <a:t>保证对齐</a:t>
            </a:r>
          </a:p>
          <a:p>
            <a:pPr lvl="2">
              <a:lnSpc>
                <a:spcPct val="90000"/>
              </a:lnSpc>
            </a:pPr>
            <a:r>
              <a:rPr lang="zh-CN" altLang="en-US" sz="1600" dirty="0"/>
              <a:t>字段长度保证不变</a:t>
            </a:r>
          </a:p>
          <a:p>
            <a:pPr>
              <a:lnSpc>
                <a:spcPct val="90000"/>
              </a:lnSpc>
            </a:pPr>
            <a:r>
              <a:rPr lang="zh-CN" altLang="en-US" sz="2000" dirty="0"/>
              <a:t>填充</a:t>
            </a:r>
          </a:p>
          <a:p>
            <a:pPr lvl="1">
              <a:lnSpc>
                <a:spcPct val="90000"/>
              </a:lnSpc>
            </a:pPr>
            <a:r>
              <a:rPr lang="zh-CN" altLang="en-US" sz="1800" dirty="0"/>
              <a:t>显式填充：</a:t>
            </a:r>
            <a:r>
              <a:rPr lang="en-US" altLang="zh-CN" sz="1800" dirty="0"/>
              <a:t>32/64</a:t>
            </a:r>
            <a:r>
              <a:rPr lang="zh-CN" altLang="en-US" sz="1800" dirty="0"/>
              <a:t>位（</a:t>
            </a:r>
            <a:r>
              <a:rPr lang="en-US" altLang="zh-CN" sz="1800" dirty="0"/>
              <a:t>4/6</a:t>
            </a:r>
            <a:r>
              <a:rPr lang="zh-CN" altLang="en-US" sz="1800" dirty="0"/>
              <a:t>）</a:t>
            </a:r>
          </a:p>
          <a:p>
            <a:pPr lvl="1">
              <a:lnSpc>
                <a:spcPct val="90000"/>
              </a:lnSpc>
            </a:pPr>
            <a:r>
              <a:rPr lang="zh-CN" altLang="en-US" sz="1800" dirty="0"/>
              <a:t>隐式填充： </a:t>
            </a:r>
            <a:r>
              <a:rPr lang="en-US" altLang="zh-CN" sz="1800" dirty="0"/>
              <a:t>ICV</a:t>
            </a:r>
            <a:r>
              <a:rPr lang="zh-CN" altLang="en-US" sz="1800" dirty="0"/>
              <a:t>计算前填充，不传输。</a:t>
            </a:r>
          </a:p>
          <a:p>
            <a:pPr>
              <a:lnSpc>
                <a:spcPct val="90000"/>
              </a:lnSpc>
            </a:pPr>
            <a:r>
              <a:rPr lang="zh-CN" altLang="en-US" sz="2000" dirty="0"/>
              <a:t>分段：不做特殊处理</a:t>
            </a:r>
            <a:r>
              <a:rPr lang="zh-CN" altLang="en-US" sz="2000" dirty="0" smtClean="0"/>
              <a:t>。隧道模式可用</a:t>
            </a:r>
            <a:r>
              <a:rPr lang="zh-CN" altLang="en-US" sz="2000" dirty="0"/>
              <a:t>于分段。</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r>
              <a:rPr lang="en-US" altLang="zh-CN"/>
              <a:t>AH</a:t>
            </a:r>
            <a:r>
              <a:rPr lang="zh-CN" altLang="en-US"/>
              <a:t>处理</a:t>
            </a:r>
            <a:r>
              <a:rPr lang="en-US" altLang="zh-CN"/>
              <a:t>—</a:t>
            </a:r>
            <a:r>
              <a:rPr lang="zh-CN" altLang="en-US"/>
              <a:t>入站处理</a:t>
            </a:r>
          </a:p>
        </p:txBody>
      </p:sp>
      <p:sp>
        <p:nvSpPr>
          <p:cNvPr id="1003523" name="Rectangle 3"/>
          <p:cNvSpPr>
            <a:spLocks noGrp="1" noChangeArrowheads="1"/>
          </p:cNvSpPr>
          <p:nvPr>
            <p:ph type="body" idx="1"/>
          </p:nvPr>
        </p:nvSpPr>
        <p:spPr/>
        <p:txBody>
          <a:bodyPr/>
          <a:lstStyle/>
          <a:p>
            <a:r>
              <a:rPr lang="zh-CN" altLang="en-US"/>
              <a:t>重组</a:t>
            </a:r>
          </a:p>
          <a:p>
            <a:r>
              <a:rPr lang="en-US" altLang="zh-CN"/>
              <a:t>SA</a:t>
            </a:r>
            <a:r>
              <a:rPr lang="zh-CN" altLang="en-US"/>
              <a:t>查找</a:t>
            </a:r>
          </a:p>
          <a:p>
            <a:r>
              <a:rPr lang="zh-CN" altLang="en-US"/>
              <a:t>序列号验证</a:t>
            </a:r>
          </a:p>
          <a:p>
            <a:r>
              <a:rPr lang="en-US" altLang="zh-CN"/>
              <a:t>ICV</a:t>
            </a:r>
            <a:r>
              <a:rPr lang="zh-CN" altLang="en-US"/>
              <a:t>验证</a:t>
            </a:r>
          </a:p>
          <a:p>
            <a:r>
              <a:rPr lang="en-US" altLang="zh-CN"/>
              <a:t>IP</a:t>
            </a:r>
            <a:r>
              <a:rPr lang="zh-CN" altLang="en-US"/>
              <a:t>包提交，滑动窗口处理</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0386" name="Rectangle 2"/>
          <p:cNvSpPr>
            <a:spLocks noGrp="1" noChangeArrowheads="1"/>
          </p:cNvSpPr>
          <p:nvPr>
            <p:ph type="title"/>
          </p:nvPr>
        </p:nvSpPr>
        <p:spPr/>
        <p:txBody>
          <a:bodyPr/>
          <a:lstStyle/>
          <a:p>
            <a:r>
              <a:rPr lang="en-US" altLang="zh-CN"/>
              <a:t>IKE—Internet</a:t>
            </a:r>
            <a:r>
              <a:rPr lang="zh-CN" altLang="en-US"/>
              <a:t>密钥交换</a:t>
            </a:r>
          </a:p>
        </p:txBody>
      </p:sp>
      <p:sp>
        <p:nvSpPr>
          <p:cNvPr id="1040387" name="Rectangle 3"/>
          <p:cNvSpPr>
            <a:spLocks noGrp="1" noChangeArrowheads="1"/>
          </p:cNvSpPr>
          <p:nvPr>
            <p:ph type="body" idx="1"/>
          </p:nvPr>
        </p:nvSpPr>
        <p:spPr>
          <a:xfrm>
            <a:off x="457200" y="1124744"/>
            <a:ext cx="8153400" cy="5562600"/>
          </a:xfrm>
        </p:spPr>
        <p:txBody>
          <a:bodyPr/>
          <a:lstStyle/>
          <a:p>
            <a:r>
              <a:rPr lang="en-US" altLang="zh-CN" dirty="0"/>
              <a:t>IKE</a:t>
            </a:r>
            <a:r>
              <a:rPr lang="zh-CN" altLang="en-US" dirty="0"/>
              <a:t>利用</a:t>
            </a:r>
            <a:r>
              <a:rPr lang="en-US" altLang="zh-CN" dirty="0"/>
              <a:t>ISAKMP</a:t>
            </a:r>
            <a:r>
              <a:rPr lang="zh-CN" altLang="en-US" dirty="0"/>
              <a:t>语言来定义密钥交换，是对安全服务进行协商的手段。最终结果是一个通过验证的密钥以及建立在双方同意基础上的安全服务（</a:t>
            </a:r>
            <a:r>
              <a:rPr lang="en-US" altLang="zh-CN" dirty="0"/>
              <a:t>IPSec SA</a:t>
            </a:r>
            <a:r>
              <a:rPr lang="zh-CN" altLang="en-US" dirty="0"/>
              <a:t>）。</a:t>
            </a:r>
          </a:p>
          <a:p>
            <a:r>
              <a:rPr lang="en-US" altLang="zh-CN" dirty="0" smtClean="0"/>
              <a:t>IKE</a:t>
            </a:r>
            <a:r>
              <a:rPr lang="zh-CN" altLang="en-US" dirty="0" smtClean="0"/>
              <a:t>有两</a:t>
            </a:r>
            <a:r>
              <a:rPr lang="zh-CN" altLang="en-US" dirty="0"/>
              <a:t>个</a:t>
            </a:r>
            <a:r>
              <a:rPr lang="zh-CN" altLang="en-US" dirty="0" smtClean="0"/>
              <a:t>阶段。</a:t>
            </a:r>
            <a:endParaRPr lang="en-US" altLang="zh-CN" dirty="0" smtClean="0"/>
          </a:p>
          <a:p>
            <a:pPr lvl="1"/>
            <a:r>
              <a:rPr lang="zh-CN" altLang="en-US" dirty="0" smtClean="0"/>
              <a:t>第一</a:t>
            </a:r>
            <a:r>
              <a:rPr lang="zh-CN" altLang="en-US" dirty="0"/>
              <a:t>阶段建立</a:t>
            </a:r>
            <a:r>
              <a:rPr lang="en-US" altLang="zh-CN" dirty="0"/>
              <a:t>IKE</a:t>
            </a:r>
            <a:r>
              <a:rPr lang="zh-CN" altLang="en-US" dirty="0"/>
              <a:t>的</a:t>
            </a:r>
            <a:r>
              <a:rPr lang="en-US" altLang="zh-CN" dirty="0"/>
              <a:t>SA</a:t>
            </a:r>
            <a:r>
              <a:rPr lang="zh-CN" altLang="en-US" dirty="0" smtClean="0"/>
              <a:t>；用于保护后面</a:t>
            </a:r>
            <a:r>
              <a:rPr lang="en-US" altLang="zh-CN" dirty="0" smtClean="0"/>
              <a:t>SA</a:t>
            </a:r>
            <a:r>
              <a:rPr lang="zh-CN" altLang="en-US" dirty="0" smtClean="0"/>
              <a:t>的协商过程</a:t>
            </a:r>
            <a:endParaRPr lang="en-US" altLang="zh-CN" dirty="0" smtClean="0"/>
          </a:p>
          <a:p>
            <a:pPr lvl="1"/>
            <a:r>
              <a:rPr lang="zh-CN" altLang="en-US" dirty="0" smtClean="0"/>
              <a:t>第二</a:t>
            </a:r>
            <a:r>
              <a:rPr lang="zh-CN" altLang="en-US" dirty="0"/>
              <a:t>阶段利用这个既定的</a:t>
            </a:r>
            <a:r>
              <a:rPr lang="en-US" altLang="zh-CN" dirty="0"/>
              <a:t>SA</a:t>
            </a:r>
            <a:r>
              <a:rPr lang="zh-CN" altLang="en-US" dirty="0"/>
              <a:t>，为</a:t>
            </a:r>
            <a:r>
              <a:rPr lang="en-US" altLang="zh-CN" dirty="0"/>
              <a:t>IPSec</a:t>
            </a:r>
            <a:r>
              <a:rPr lang="zh-CN" altLang="en-US" dirty="0"/>
              <a:t>协商具体的</a:t>
            </a:r>
            <a:r>
              <a:rPr lang="en-US" altLang="zh-CN" dirty="0"/>
              <a:t>SA</a:t>
            </a:r>
            <a:r>
              <a:rPr lang="zh-CN" altLang="en-US" dirty="0"/>
              <a:t>。</a:t>
            </a:r>
          </a:p>
          <a:p>
            <a:r>
              <a:rPr lang="en-US" altLang="zh-CN" dirty="0" smtClean="0"/>
              <a:t>IKE</a:t>
            </a:r>
            <a:r>
              <a:rPr lang="zh-CN" altLang="en-US" dirty="0" smtClean="0"/>
              <a:t>提供三种交换密钥信息和建立</a:t>
            </a:r>
            <a:r>
              <a:rPr lang="en-US" altLang="zh-CN" dirty="0" smtClean="0"/>
              <a:t>SA</a:t>
            </a:r>
            <a:r>
              <a:rPr lang="zh-CN" altLang="en-US" dirty="0" smtClean="0"/>
              <a:t>的模式。</a:t>
            </a:r>
            <a:endParaRPr lang="zh-CN" altLang="en-US" dirty="0"/>
          </a:p>
          <a:p>
            <a:pPr lvl="1"/>
            <a:r>
              <a:rPr lang="zh-CN" altLang="en-US" dirty="0"/>
              <a:t>阶段一的交换</a:t>
            </a:r>
            <a:r>
              <a:rPr lang="zh-CN" altLang="en-US" dirty="0" smtClean="0"/>
              <a:t>：</a:t>
            </a:r>
            <a:endParaRPr lang="en-US" altLang="zh-CN" dirty="0" smtClean="0"/>
          </a:p>
          <a:p>
            <a:pPr lvl="2"/>
            <a:r>
              <a:rPr lang="zh-CN" altLang="en-US" dirty="0" smtClean="0"/>
              <a:t>身份</a:t>
            </a:r>
            <a:r>
              <a:rPr lang="zh-CN" altLang="en-US" dirty="0"/>
              <a:t>保护交换（主模式）</a:t>
            </a:r>
            <a:r>
              <a:rPr lang="zh-CN" altLang="en-US" dirty="0" smtClean="0"/>
              <a:t>；</a:t>
            </a:r>
            <a:endParaRPr lang="en-US" altLang="zh-CN" dirty="0" smtClean="0"/>
          </a:p>
          <a:p>
            <a:pPr lvl="2"/>
            <a:r>
              <a:rPr lang="zh-CN" altLang="en-US" dirty="0" smtClean="0"/>
              <a:t>根据</a:t>
            </a:r>
            <a:r>
              <a:rPr lang="zh-CN" altLang="en-US" dirty="0"/>
              <a:t>基本</a:t>
            </a:r>
            <a:r>
              <a:rPr lang="en-US" altLang="zh-CN" dirty="0"/>
              <a:t>ISAKMP</a:t>
            </a:r>
            <a:r>
              <a:rPr lang="zh-CN" altLang="en-US" dirty="0"/>
              <a:t>文档制订的野蛮交换法（野蛮模式）</a:t>
            </a:r>
          </a:p>
          <a:p>
            <a:pPr lvl="1"/>
            <a:r>
              <a:rPr lang="zh-CN" altLang="en-US" dirty="0"/>
              <a:t>阶段二的交换</a:t>
            </a:r>
            <a:r>
              <a:rPr lang="zh-CN" altLang="en-US" dirty="0" smtClean="0"/>
              <a:t>：</a:t>
            </a:r>
            <a:endParaRPr lang="en-US" altLang="zh-CN" dirty="0" smtClean="0"/>
          </a:p>
          <a:p>
            <a:pPr lvl="2"/>
            <a:r>
              <a:rPr lang="zh-CN" altLang="en-US" dirty="0" smtClean="0"/>
              <a:t>快速</a:t>
            </a:r>
            <a:r>
              <a:rPr lang="zh-CN" altLang="en-US" dirty="0"/>
              <a:t>模式交换</a:t>
            </a:r>
          </a:p>
          <a:p>
            <a:pPr>
              <a:lnSpc>
                <a:spcPct val="80000"/>
              </a:lnSpc>
            </a:pPr>
            <a:endParaRPr lang="en-US" altLang="zh-CN"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1410" name="Rectangle 2"/>
          <p:cNvSpPr>
            <a:spLocks noGrp="1" noChangeArrowheads="1"/>
          </p:cNvSpPr>
          <p:nvPr>
            <p:ph type="title"/>
          </p:nvPr>
        </p:nvSpPr>
        <p:spPr/>
        <p:txBody>
          <a:bodyPr/>
          <a:lstStyle/>
          <a:p>
            <a:r>
              <a:rPr lang="en-US" altLang="zh-CN"/>
              <a:t>IKE SA</a:t>
            </a:r>
            <a:r>
              <a:rPr lang="zh-CN" altLang="en-US"/>
              <a:t>参数</a:t>
            </a:r>
          </a:p>
        </p:txBody>
      </p:sp>
      <p:sp>
        <p:nvSpPr>
          <p:cNvPr id="1041411" name="Rectangle 3"/>
          <p:cNvSpPr>
            <a:spLocks noGrp="1" noChangeArrowheads="1"/>
          </p:cNvSpPr>
          <p:nvPr>
            <p:ph type="body" idx="1"/>
          </p:nvPr>
        </p:nvSpPr>
        <p:spPr/>
        <p:txBody>
          <a:bodyPr/>
          <a:lstStyle/>
          <a:p>
            <a:r>
              <a:rPr lang="en-US" altLang="zh-CN" dirty="0"/>
              <a:t>IKE SA</a:t>
            </a:r>
            <a:r>
              <a:rPr lang="zh-CN" altLang="en-US" dirty="0"/>
              <a:t>提供了各种各样的参数，称为一个“保护套件”</a:t>
            </a:r>
            <a:r>
              <a:rPr lang="en-US" altLang="zh-CN" dirty="0"/>
              <a:t>—</a:t>
            </a:r>
            <a:r>
              <a:rPr lang="zh-CN" altLang="en-US" dirty="0"/>
              <a:t>包括加密算法、散列算法、验证方法以及</a:t>
            </a:r>
            <a:r>
              <a:rPr lang="en-US" altLang="zh-CN" dirty="0" err="1"/>
              <a:t>Diffie</a:t>
            </a:r>
            <a:r>
              <a:rPr lang="en-US" altLang="zh-CN" dirty="0"/>
              <a:t>-Hellman</a:t>
            </a:r>
            <a:r>
              <a:rPr lang="zh-CN" altLang="en-US" dirty="0"/>
              <a:t>组</a:t>
            </a:r>
            <a:r>
              <a:rPr lang="zh-CN" altLang="en-US" dirty="0" smtClean="0"/>
              <a:t>。</a:t>
            </a:r>
            <a:endParaRPr lang="zh-CN" altLang="en-US" dirty="0"/>
          </a:p>
          <a:p>
            <a:r>
              <a:rPr lang="zh-CN" altLang="en-US" dirty="0"/>
              <a:t>散列算法、加密算法：通常采用</a:t>
            </a:r>
            <a:r>
              <a:rPr lang="en-US" altLang="zh-CN" dirty="0"/>
              <a:t>HMAC</a:t>
            </a:r>
            <a:r>
              <a:rPr lang="zh-CN" altLang="en-US" dirty="0"/>
              <a:t>形式。</a:t>
            </a:r>
          </a:p>
          <a:p>
            <a:r>
              <a:rPr lang="en-US" altLang="zh-CN" dirty="0" err="1"/>
              <a:t>Diffie</a:t>
            </a:r>
            <a:r>
              <a:rPr lang="en-US" altLang="zh-CN" dirty="0"/>
              <a:t>-Hellman</a:t>
            </a:r>
            <a:r>
              <a:rPr lang="zh-CN" altLang="en-US" dirty="0"/>
              <a:t>组：决定了在进行一次</a:t>
            </a:r>
            <a:r>
              <a:rPr lang="en-US" altLang="zh-CN" dirty="0" err="1"/>
              <a:t>Diffie</a:t>
            </a:r>
            <a:r>
              <a:rPr lang="en-US" altLang="zh-CN" dirty="0"/>
              <a:t>-Hellman</a:t>
            </a:r>
            <a:r>
              <a:rPr lang="zh-CN" altLang="en-US" dirty="0"/>
              <a:t>交换时，通信双方需要采用的参数是什么。</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2434" name="Rectangle 2"/>
          <p:cNvSpPr>
            <a:spLocks noGrp="1" noChangeArrowheads="1"/>
          </p:cNvSpPr>
          <p:nvPr>
            <p:ph type="title"/>
          </p:nvPr>
        </p:nvSpPr>
        <p:spPr/>
        <p:txBody>
          <a:bodyPr/>
          <a:lstStyle/>
          <a:p>
            <a:r>
              <a:rPr lang="en-US" altLang="zh-CN"/>
              <a:t>Diffie-Hellman</a:t>
            </a:r>
            <a:r>
              <a:rPr lang="zh-CN" altLang="en-US"/>
              <a:t>组</a:t>
            </a:r>
          </a:p>
        </p:txBody>
      </p:sp>
      <p:sp>
        <p:nvSpPr>
          <p:cNvPr id="1042435" name="Rectangle 3"/>
          <p:cNvSpPr>
            <a:spLocks noGrp="1" noChangeArrowheads="1"/>
          </p:cNvSpPr>
          <p:nvPr>
            <p:ph type="body" idx="1"/>
          </p:nvPr>
        </p:nvSpPr>
        <p:spPr/>
        <p:txBody>
          <a:bodyPr/>
          <a:lstStyle/>
          <a:p>
            <a:r>
              <a:rPr lang="en-US" altLang="zh-CN" dirty="0"/>
              <a:t>IKE</a:t>
            </a:r>
            <a:r>
              <a:rPr lang="zh-CN" altLang="en-US" dirty="0"/>
              <a:t>有三种类型的</a:t>
            </a:r>
            <a:r>
              <a:rPr lang="en-US" altLang="zh-CN" dirty="0" err="1"/>
              <a:t>Diffie</a:t>
            </a:r>
            <a:r>
              <a:rPr lang="en-US" altLang="zh-CN" dirty="0"/>
              <a:t>-Hellman</a:t>
            </a:r>
            <a:r>
              <a:rPr lang="zh-CN" altLang="en-US" dirty="0"/>
              <a:t>组：</a:t>
            </a:r>
          </a:p>
          <a:p>
            <a:pPr lvl="1"/>
            <a:r>
              <a:rPr lang="en-US" altLang="zh-CN" dirty="0"/>
              <a:t>MODP</a:t>
            </a:r>
            <a:r>
              <a:rPr lang="zh-CN" altLang="en-US" dirty="0"/>
              <a:t>：在一个质数摸的基础上进行传统乘幂运算。</a:t>
            </a:r>
          </a:p>
          <a:p>
            <a:pPr lvl="1"/>
            <a:r>
              <a:rPr lang="en-US" altLang="zh-CN" dirty="0"/>
              <a:t>ECP</a:t>
            </a:r>
            <a:r>
              <a:rPr lang="zh-CN" altLang="en-US" dirty="0"/>
              <a:t>：椭圆曲线，基于</a:t>
            </a:r>
            <a:r>
              <a:rPr lang="en-US" altLang="zh-CN" dirty="0"/>
              <a:t>G[P]</a:t>
            </a:r>
            <a:r>
              <a:rPr lang="zh-CN" altLang="en-US" dirty="0"/>
              <a:t>。</a:t>
            </a:r>
          </a:p>
          <a:p>
            <a:pPr lvl="1"/>
            <a:r>
              <a:rPr lang="en-US" altLang="zh-CN" dirty="0"/>
              <a:t>EC2N</a:t>
            </a:r>
            <a:r>
              <a:rPr lang="zh-CN" altLang="en-US" dirty="0"/>
              <a:t>：椭圆曲线，基于</a:t>
            </a:r>
            <a:r>
              <a:rPr lang="en-US" altLang="zh-CN" dirty="0"/>
              <a:t>G[2</a:t>
            </a:r>
            <a:r>
              <a:rPr lang="en-US" altLang="zh-CN" baseline="30000" dirty="0"/>
              <a:t>N</a:t>
            </a:r>
            <a:r>
              <a:rPr lang="en-US" altLang="zh-CN" dirty="0"/>
              <a:t>]</a:t>
            </a:r>
            <a:r>
              <a:rPr lang="zh-CN" altLang="en-US" dirty="0"/>
              <a:t>。</a:t>
            </a:r>
          </a:p>
          <a:p>
            <a:r>
              <a:rPr lang="en-US" altLang="zh-CN" dirty="0"/>
              <a:t>IKE</a:t>
            </a:r>
            <a:r>
              <a:rPr lang="zh-CN" altLang="en-US" dirty="0"/>
              <a:t>定义了</a:t>
            </a:r>
            <a:r>
              <a:rPr lang="en-US" altLang="zh-CN" dirty="0"/>
              <a:t>5</a:t>
            </a:r>
            <a:r>
              <a:rPr lang="zh-CN" altLang="en-US" dirty="0"/>
              <a:t>种</a:t>
            </a:r>
            <a:r>
              <a:rPr lang="en-US" altLang="zh-CN" dirty="0" err="1"/>
              <a:t>Diffie</a:t>
            </a:r>
            <a:r>
              <a:rPr lang="en-US" altLang="zh-CN" dirty="0"/>
              <a:t>-Hellman</a:t>
            </a:r>
            <a:r>
              <a:rPr lang="zh-CN" altLang="en-US" dirty="0"/>
              <a:t>组：</a:t>
            </a:r>
          </a:p>
          <a:p>
            <a:pPr lvl="1">
              <a:buFontTx/>
              <a:buNone/>
            </a:pPr>
            <a:r>
              <a:rPr lang="en-US" altLang="zh-CN" dirty="0"/>
              <a:t>1</a:t>
            </a:r>
            <a:r>
              <a:rPr lang="zh-CN" altLang="en-US" dirty="0"/>
              <a:t>、一个</a:t>
            </a:r>
            <a:r>
              <a:rPr lang="en-US" altLang="zh-CN" dirty="0"/>
              <a:t>MODP</a:t>
            </a:r>
            <a:r>
              <a:rPr lang="zh-CN" altLang="en-US" dirty="0"/>
              <a:t>组，含一个</a:t>
            </a:r>
            <a:r>
              <a:rPr lang="en-US" altLang="zh-CN" dirty="0"/>
              <a:t>768</a:t>
            </a:r>
            <a:r>
              <a:rPr lang="zh-CN" altLang="en-US" dirty="0"/>
              <a:t>位的模数</a:t>
            </a:r>
            <a:r>
              <a:rPr lang="zh-CN" altLang="en-US" dirty="0" smtClean="0"/>
              <a:t>。</a:t>
            </a:r>
            <a:endParaRPr lang="zh-CN" altLang="en-US" dirty="0"/>
          </a:p>
          <a:p>
            <a:pPr lvl="1">
              <a:buFontTx/>
              <a:buNone/>
            </a:pPr>
            <a:r>
              <a:rPr lang="en-US" altLang="zh-CN" dirty="0"/>
              <a:t>2</a:t>
            </a:r>
            <a:r>
              <a:rPr lang="zh-CN" altLang="en-US" dirty="0"/>
              <a:t>、一个</a:t>
            </a:r>
            <a:r>
              <a:rPr lang="en-US" altLang="zh-CN" dirty="0"/>
              <a:t>MODP</a:t>
            </a:r>
            <a:r>
              <a:rPr lang="zh-CN" altLang="en-US" dirty="0"/>
              <a:t>组，含一个</a:t>
            </a:r>
            <a:r>
              <a:rPr lang="en-US" altLang="zh-CN" dirty="0"/>
              <a:t>1024</a:t>
            </a:r>
            <a:r>
              <a:rPr lang="zh-CN" altLang="en-US" dirty="0"/>
              <a:t>位的模数。</a:t>
            </a:r>
          </a:p>
          <a:p>
            <a:pPr lvl="1">
              <a:buFontTx/>
              <a:buNone/>
            </a:pPr>
            <a:r>
              <a:rPr lang="en-US" altLang="zh-CN" dirty="0"/>
              <a:t>3</a:t>
            </a:r>
            <a:r>
              <a:rPr lang="zh-CN" altLang="en-US" dirty="0"/>
              <a:t>、一个</a:t>
            </a:r>
            <a:r>
              <a:rPr lang="en-US" altLang="zh-CN" dirty="0"/>
              <a:t>EC2N</a:t>
            </a:r>
            <a:r>
              <a:rPr lang="zh-CN" altLang="en-US" dirty="0"/>
              <a:t>组，字段长度为</a:t>
            </a:r>
            <a:r>
              <a:rPr lang="en-US" altLang="zh-CN" dirty="0"/>
              <a:t>155</a:t>
            </a:r>
            <a:r>
              <a:rPr lang="zh-CN" altLang="en-US" dirty="0"/>
              <a:t>位。（快于</a:t>
            </a:r>
            <a:r>
              <a:rPr lang="en-US" altLang="zh-CN" dirty="0"/>
              <a:t>1</a:t>
            </a:r>
            <a:r>
              <a:rPr lang="zh-CN" altLang="en-US" dirty="0"/>
              <a:t>，</a:t>
            </a:r>
            <a:r>
              <a:rPr lang="en-US" altLang="zh-CN" dirty="0"/>
              <a:t>2</a:t>
            </a:r>
            <a:r>
              <a:rPr lang="zh-CN" altLang="en-US" dirty="0"/>
              <a:t>）</a:t>
            </a:r>
          </a:p>
          <a:p>
            <a:pPr lvl="1">
              <a:buFontTx/>
              <a:buNone/>
            </a:pPr>
            <a:r>
              <a:rPr lang="en-US" altLang="zh-CN" dirty="0"/>
              <a:t>4</a:t>
            </a:r>
            <a:r>
              <a:rPr lang="zh-CN" altLang="en-US" dirty="0"/>
              <a:t>、一个</a:t>
            </a:r>
            <a:r>
              <a:rPr lang="en-US" altLang="zh-CN" dirty="0"/>
              <a:t>EC2N</a:t>
            </a:r>
            <a:r>
              <a:rPr lang="zh-CN" altLang="en-US" dirty="0"/>
              <a:t>组，字段长度为</a:t>
            </a:r>
            <a:r>
              <a:rPr lang="en-US" altLang="zh-CN" dirty="0"/>
              <a:t>185</a:t>
            </a:r>
            <a:r>
              <a:rPr lang="zh-CN" altLang="en-US" dirty="0"/>
              <a:t>位。 （快于</a:t>
            </a:r>
            <a:r>
              <a:rPr lang="en-US" altLang="zh-CN" dirty="0"/>
              <a:t>1</a:t>
            </a:r>
            <a:r>
              <a:rPr lang="zh-CN" altLang="en-US" dirty="0"/>
              <a:t>，</a:t>
            </a:r>
            <a:r>
              <a:rPr lang="en-US" altLang="zh-CN" dirty="0"/>
              <a:t>2</a:t>
            </a:r>
            <a:r>
              <a:rPr lang="zh-CN" altLang="en-US" dirty="0"/>
              <a:t>）</a:t>
            </a:r>
          </a:p>
          <a:p>
            <a:pPr lvl="1">
              <a:buFontTx/>
              <a:buNone/>
            </a:pPr>
            <a:r>
              <a:rPr lang="en-US" altLang="zh-CN" dirty="0"/>
              <a:t>5</a:t>
            </a:r>
            <a:r>
              <a:rPr lang="zh-CN" altLang="en-US" dirty="0"/>
              <a:t>、一个</a:t>
            </a:r>
            <a:r>
              <a:rPr lang="en-US" altLang="zh-CN" dirty="0"/>
              <a:t>MODP</a:t>
            </a:r>
            <a:r>
              <a:rPr lang="zh-CN" altLang="en-US" dirty="0"/>
              <a:t>组，含一个</a:t>
            </a:r>
            <a:r>
              <a:rPr lang="en-US" altLang="zh-CN" dirty="0"/>
              <a:t>1680</a:t>
            </a:r>
            <a:r>
              <a:rPr lang="zh-CN" altLang="en-US" dirty="0"/>
              <a:t>位的模数。</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7" name="Rectangle 3"/>
          <p:cNvSpPr>
            <a:spLocks noGrp="1" noChangeArrowheads="1"/>
          </p:cNvSpPr>
          <p:nvPr>
            <p:ph type="body" idx="1"/>
          </p:nvPr>
        </p:nvSpPr>
        <p:spPr/>
        <p:txBody>
          <a:bodyPr/>
          <a:lstStyle/>
          <a:p>
            <a:r>
              <a:rPr lang="zh-CN" altLang="en-US" dirty="0"/>
              <a:t>验证头（</a:t>
            </a:r>
            <a:r>
              <a:rPr lang="en-US" altLang="zh-CN" dirty="0"/>
              <a:t>AH</a:t>
            </a:r>
            <a:r>
              <a:rPr lang="zh-CN" altLang="en-US" dirty="0"/>
              <a:t>）（</a:t>
            </a:r>
            <a:r>
              <a:rPr lang="en-US" altLang="zh-CN" dirty="0"/>
              <a:t>RFC2401</a:t>
            </a:r>
            <a:r>
              <a:rPr lang="zh-CN" altLang="en-US" dirty="0"/>
              <a:t>）、封装安全载荷</a:t>
            </a:r>
            <a:r>
              <a:rPr lang="en-US" altLang="zh-CN" dirty="0"/>
              <a:t>(ESP)</a:t>
            </a:r>
            <a:r>
              <a:rPr lang="zh-CN" altLang="en-US" dirty="0"/>
              <a:t>（</a:t>
            </a:r>
            <a:r>
              <a:rPr lang="en-US" altLang="zh-CN" dirty="0"/>
              <a:t>RFC2406</a:t>
            </a:r>
            <a:r>
              <a:rPr lang="zh-CN" altLang="en-US" dirty="0"/>
              <a:t>）：</a:t>
            </a:r>
          </a:p>
          <a:p>
            <a:pPr lvl="1"/>
            <a:r>
              <a:rPr lang="zh-CN" altLang="en-US" dirty="0"/>
              <a:t>定义了协议、载荷头的格式及提供的服务</a:t>
            </a:r>
          </a:p>
          <a:p>
            <a:pPr lvl="1"/>
            <a:r>
              <a:rPr lang="zh-CN" altLang="en-US" dirty="0"/>
              <a:t>定义了包的处理规则</a:t>
            </a:r>
          </a:p>
          <a:p>
            <a:pPr lvl="1"/>
            <a:r>
              <a:rPr lang="zh-CN" altLang="en-US" dirty="0"/>
              <a:t>没有指定用来实现这些功能的转码</a:t>
            </a:r>
            <a:r>
              <a:rPr lang="zh-CN" altLang="en-US" dirty="0" smtClean="0"/>
              <a:t>方式</a:t>
            </a:r>
            <a:endParaRPr lang="en-US" altLang="zh-CN" dirty="0" smtClean="0"/>
          </a:p>
          <a:p>
            <a:r>
              <a:rPr lang="zh-CN" altLang="en-US" dirty="0" smtClean="0"/>
              <a:t>安全方面：</a:t>
            </a:r>
          </a:p>
          <a:p>
            <a:pPr lvl="1"/>
            <a:r>
              <a:rPr lang="zh-CN" altLang="en-US" dirty="0" smtClean="0"/>
              <a:t>基本</a:t>
            </a:r>
            <a:r>
              <a:rPr lang="en-US" altLang="zh-CN" dirty="0" smtClean="0"/>
              <a:t>ISAKMP</a:t>
            </a:r>
            <a:r>
              <a:rPr lang="zh-CN" altLang="en-US" dirty="0" smtClean="0"/>
              <a:t>规范：</a:t>
            </a:r>
            <a:r>
              <a:rPr lang="en-US" altLang="zh-CN" dirty="0" smtClean="0"/>
              <a:t>RFC2408</a:t>
            </a:r>
          </a:p>
          <a:p>
            <a:pPr lvl="1"/>
            <a:r>
              <a:rPr lang="en-US" altLang="zh-CN" dirty="0" smtClean="0"/>
              <a:t>IPSec</a:t>
            </a:r>
            <a:r>
              <a:rPr lang="zh-CN" altLang="en-US" dirty="0" smtClean="0"/>
              <a:t>解释域：</a:t>
            </a:r>
            <a:r>
              <a:rPr lang="en-US" altLang="zh-CN" dirty="0" smtClean="0"/>
              <a:t>RFC2407</a:t>
            </a:r>
          </a:p>
          <a:p>
            <a:pPr lvl="1"/>
            <a:r>
              <a:rPr lang="en-US" altLang="zh-CN" dirty="0" smtClean="0"/>
              <a:t>IKE</a:t>
            </a:r>
            <a:r>
              <a:rPr lang="zh-CN" altLang="en-US" dirty="0" smtClean="0"/>
              <a:t>规范本身：</a:t>
            </a:r>
            <a:r>
              <a:rPr lang="en-US" altLang="zh-CN" dirty="0" smtClean="0"/>
              <a:t>RFC2409</a:t>
            </a:r>
          </a:p>
          <a:p>
            <a:pPr lvl="1"/>
            <a:endParaRPr lang="zh-CN" altLang="en-US" dirty="0"/>
          </a:p>
        </p:txBody>
      </p:sp>
      <p:sp>
        <p:nvSpPr>
          <p:cNvPr id="7" name="Rectangle 2"/>
          <p:cNvSpPr>
            <a:spLocks noGrp="1" noChangeArrowheads="1"/>
          </p:cNvSpPr>
          <p:nvPr>
            <p:ph type="title"/>
          </p:nvPr>
        </p:nvSpPr>
        <p:spPr>
          <a:xfrm>
            <a:off x="457200" y="152400"/>
            <a:ext cx="8305800" cy="563563"/>
          </a:xfrm>
        </p:spPr>
        <p:txBody>
          <a:bodyPr/>
          <a:lstStyle/>
          <a:p>
            <a:r>
              <a:rPr lang="zh-CN" altLang="en-US" dirty="0"/>
              <a:t>相关</a:t>
            </a:r>
            <a:r>
              <a:rPr lang="en-US" altLang="zh-CN" dirty="0"/>
              <a:t>RFC</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3458" name="Rectangle 2"/>
          <p:cNvSpPr>
            <a:spLocks noGrp="1" noChangeArrowheads="1"/>
          </p:cNvSpPr>
          <p:nvPr>
            <p:ph type="title"/>
          </p:nvPr>
        </p:nvSpPr>
        <p:spPr/>
        <p:txBody>
          <a:bodyPr/>
          <a:lstStyle/>
          <a:p>
            <a:r>
              <a:rPr lang="en-US" altLang="zh-CN"/>
              <a:t>IKE SA</a:t>
            </a:r>
            <a:r>
              <a:rPr lang="zh-CN" altLang="en-US"/>
              <a:t>参数</a:t>
            </a:r>
            <a:r>
              <a:rPr lang="en-US" altLang="zh-CN"/>
              <a:t>—</a:t>
            </a:r>
            <a:r>
              <a:rPr lang="zh-CN" altLang="en-US"/>
              <a:t>验证方法</a:t>
            </a:r>
          </a:p>
        </p:txBody>
      </p:sp>
      <p:sp>
        <p:nvSpPr>
          <p:cNvPr id="1043459" name="Rectangle 3"/>
          <p:cNvSpPr>
            <a:spLocks noGrp="1" noChangeArrowheads="1"/>
          </p:cNvSpPr>
          <p:nvPr>
            <p:ph type="body" idx="1"/>
          </p:nvPr>
        </p:nvSpPr>
        <p:spPr/>
        <p:txBody>
          <a:bodyPr/>
          <a:lstStyle/>
          <a:p>
            <a:r>
              <a:rPr lang="zh-CN" altLang="en-US"/>
              <a:t>验证方法决定了如何交换载荷，以及在什么时候交换。</a:t>
            </a:r>
          </a:p>
          <a:p>
            <a:r>
              <a:rPr lang="zh-CN" altLang="en-US"/>
              <a:t>验证方法：</a:t>
            </a:r>
          </a:p>
          <a:p>
            <a:pPr lvl="1"/>
            <a:r>
              <a:rPr lang="zh-CN" altLang="en-US"/>
              <a:t>预共享密钥。</a:t>
            </a:r>
          </a:p>
          <a:p>
            <a:pPr lvl="1"/>
            <a:r>
              <a:rPr lang="zh-CN" altLang="en-US"/>
              <a:t>使用“数字签名算法</a:t>
            </a:r>
            <a:r>
              <a:rPr lang="en-US" altLang="zh-CN"/>
              <a:t>DES”</a:t>
            </a:r>
            <a:r>
              <a:rPr lang="zh-CN" altLang="en-US"/>
              <a:t>得到的数字签名</a:t>
            </a:r>
          </a:p>
          <a:p>
            <a:pPr lvl="1"/>
            <a:r>
              <a:rPr lang="zh-CN" altLang="en-US"/>
              <a:t>使用</a:t>
            </a:r>
            <a:r>
              <a:rPr lang="en-US" altLang="zh-CN"/>
              <a:t>RSA</a:t>
            </a:r>
            <a:r>
              <a:rPr lang="zh-CN" altLang="en-US"/>
              <a:t>算法得到的数字签名</a:t>
            </a:r>
          </a:p>
          <a:p>
            <a:pPr lvl="1"/>
            <a:r>
              <a:rPr lang="zh-CN" altLang="en-US"/>
              <a:t>通过交换加密的</a:t>
            </a:r>
            <a:r>
              <a:rPr lang="en-US" altLang="zh-CN"/>
              <a:t>nonce</a:t>
            </a:r>
            <a:r>
              <a:rPr lang="zh-CN" altLang="en-US"/>
              <a:t>，从而实现的两种类型的验证方法。</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482" name="Rectangle 2"/>
          <p:cNvSpPr>
            <a:spLocks noGrp="1" noChangeArrowheads="1"/>
          </p:cNvSpPr>
          <p:nvPr>
            <p:ph type="title"/>
          </p:nvPr>
        </p:nvSpPr>
        <p:spPr/>
        <p:txBody>
          <a:bodyPr/>
          <a:lstStyle/>
          <a:p>
            <a:r>
              <a:rPr lang="zh-CN" altLang="en-US"/>
              <a:t>主模式交换</a:t>
            </a:r>
          </a:p>
        </p:txBody>
      </p:sp>
      <p:sp>
        <p:nvSpPr>
          <p:cNvPr id="1044483" name="Rectangle 3"/>
          <p:cNvSpPr>
            <a:spLocks noGrp="1" noChangeArrowheads="1"/>
          </p:cNvSpPr>
          <p:nvPr>
            <p:ph type="body" idx="1"/>
          </p:nvPr>
        </p:nvSpPr>
        <p:spPr/>
        <p:txBody>
          <a:bodyPr/>
          <a:lstStyle/>
          <a:p>
            <a:r>
              <a:rPr lang="zh-CN" altLang="en-US" dirty="0" smtClean="0"/>
              <a:t>主模式要协商足够多的内容，如认证、加密算法、杂凑函数和密钥等。这样能进行足够长时间的安全通信以便建立起用于以后通信的</a:t>
            </a:r>
            <a:r>
              <a:rPr lang="en-US" altLang="zh-CN" dirty="0" smtClean="0"/>
              <a:t>SA</a:t>
            </a:r>
            <a:r>
              <a:rPr lang="zh-CN" altLang="en-US" dirty="0" smtClean="0"/>
              <a:t>。包括三个步骤，用到六条消息。</a:t>
            </a:r>
            <a:endParaRPr lang="zh-CN" altLang="en-US" dirty="0"/>
          </a:p>
          <a:p>
            <a:r>
              <a:rPr lang="zh-CN" altLang="en-US" dirty="0"/>
              <a:t>三个步骤：</a:t>
            </a:r>
          </a:p>
          <a:p>
            <a:pPr lvl="1"/>
            <a:r>
              <a:rPr lang="zh-CN" altLang="en-US" dirty="0"/>
              <a:t>模式协商</a:t>
            </a:r>
          </a:p>
          <a:p>
            <a:pPr lvl="1"/>
            <a:r>
              <a:rPr lang="zh-CN" altLang="en-US" dirty="0"/>
              <a:t>一次</a:t>
            </a:r>
            <a:r>
              <a:rPr lang="en-US" altLang="zh-CN" dirty="0" err="1"/>
              <a:t>Diffie</a:t>
            </a:r>
            <a:r>
              <a:rPr lang="en-US" altLang="zh-CN" dirty="0"/>
              <a:t>-Hellman</a:t>
            </a:r>
            <a:r>
              <a:rPr lang="zh-CN" altLang="en-US" dirty="0"/>
              <a:t>交换和一次</a:t>
            </a:r>
            <a:r>
              <a:rPr lang="en-US" altLang="zh-CN" dirty="0"/>
              <a:t>nonce</a:t>
            </a:r>
            <a:r>
              <a:rPr lang="zh-CN" altLang="en-US" dirty="0"/>
              <a:t>交换</a:t>
            </a:r>
          </a:p>
          <a:p>
            <a:pPr lvl="1"/>
            <a:r>
              <a:rPr lang="zh-CN" altLang="en-US" dirty="0"/>
              <a:t>对对方身份的</a:t>
            </a:r>
            <a:r>
              <a:rPr lang="zh-CN" altLang="en-US" dirty="0" smtClean="0"/>
              <a:t>验证</a:t>
            </a:r>
            <a:endParaRPr lang="en-US" altLang="zh-CN" dirty="0" smtClean="0"/>
          </a:p>
          <a:p>
            <a:r>
              <a:rPr lang="zh-CN" altLang="en-US" dirty="0" smtClean="0"/>
              <a:t>特点：身份保护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2674" name="Rectangle 2"/>
          <p:cNvSpPr>
            <a:spLocks noGrp="1" noChangeArrowheads="1"/>
          </p:cNvSpPr>
          <p:nvPr>
            <p:ph type="title"/>
          </p:nvPr>
        </p:nvSpPr>
        <p:spPr/>
        <p:txBody>
          <a:bodyPr/>
          <a:lstStyle/>
          <a:p>
            <a:r>
              <a:rPr lang="zh-CN" altLang="en-US"/>
              <a:t>随公共密钥使用的主模式：</a:t>
            </a:r>
          </a:p>
        </p:txBody>
      </p:sp>
      <p:sp>
        <p:nvSpPr>
          <p:cNvPr id="1052676" name="Text Box 4"/>
          <p:cNvSpPr txBox="1">
            <a:spLocks noChangeArrowheads="1"/>
          </p:cNvSpPr>
          <p:nvPr/>
        </p:nvSpPr>
        <p:spPr bwMode="ltGray">
          <a:xfrm>
            <a:off x="1403350" y="1484313"/>
            <a:ext cx="2089150" cy="400110"/>
          </a:xfrm>
          <a:prstGeom prst="rect">
            <a:avLst/>
          </a:prstGeom>
          <a:noFill/>
          <a:ln w="9525" cap="rnd" algn="ctr">
            <a:noFill/>
            <a:miter lim="800000"/>
            <a:headEnd/>
            <a:tailEnd/>
          </a:ln>
          <a:effectLst/>
        </p:spPr>
        <p:txBody>
          <a:bodyPr>
            <a:spAutoFit/>
          </a:bodyPr>
          <a:lstStyle/>
          <a:p>
            <a:pPr algn="ctr">
              <a:spcBef>
                <a:spcPct val="50000"/>
              </a:spcBef>
            </a:pPr>
            <a:r>
              <a:rPr lang="zh-CN" altLang="en-US" sz="2000" b="1" u="sng">
                <a:solidFill>
                  <a:schemeClr val="tx2"/>
                </a:solidFill>
              </a:rPr>
              <a:t>发起者</a:t>
            </a:r>
          </a:p>
        </p:txBody>
      </p:sp>
      <p:sp>
        <p:nvSpPr>
          <p:cNvPr id="1052677" name="Text Box 5"/>
          <p:cNvSpPr txBox="1">
            <a:spLocks noChangeArrowheads="1"/>
          </p:cNvSpPr>
          <p:nvPr/>
        </p:nvSpPr>
        <p:spPr bwMode="ltGray">
          <a:xfrm>
            <a:off x="5435600" y="1484313"/>
            <a:ext cx="2089150" cy="400110"/>
          </a:xfrm>
          <a:prstGeom prst="rect">
            <a:avLst/>
          </a:prstGeom>
          <a:noFill/>
          <a:ln w="9525" cap="rnd" algn="ctr">
            <a:noFill/>
            <a:miter lim="800000"/>
            <a:headEnd/>
            <a:tailEnd/>
          </a:ln>
          <a:effectLst/>
        </p:spPr>
        <p:txBody>
          <a:bodyPr>
            <a:spAutoFit/>
          </a:bodyPr>
          <a:lstStyle/>
          <a:p>
            <a:pPr algn="ctr">
              <a:spcBef>
                <a:spcPct val="50000"/>
              </a:spcBef>
            </a:pPr>
            <a:r>
              <a:rPr lang="zh-CN" altLang="en-US" sz="2000" b="1" u="sng">
                <a:solidFill>
                  <a:schemeClr val="tx2"/>
                </a:solidFill>
              </a:rPr>
              <a:t>响应者</a:t>
            </a:r>
          </a:p>
        </p:txBody>
      </p:sp>
      <p:sp>
        <p:nvSpPr>
          <p:cNvPr id="1052678" name="Line 6"/>
          <p:cNvSpPr>
            <a:spLocks noChangeShapeType="1"/>
          </p:cNvSpPr>
          <p:nvPr/>
        </p:nvSpPr>
        <p:spPr bwMode="ltGray">
          <a:xfrm>
            <a:off x="3419475" y="2349500"/>
            <a:ext cx="2016125" cy="0"/>
          </a:xfrm>
          <a:prstGeom prst="line">
            <a:avLst/>
          </a:prstGeom>
          <a:noFill/>
          <a:ln w="31750" cap="rnd">
            <a:solidFill>
              <a:schemeClr val="accent1"/>
            </a:solidFill>
            <a:round/>
            <a:headEnd/>
            <a:tailEnd type="triangle" w="med" len="med"/>
          </a:ln>
          <a:effectLst/>
        </p:spPr>
        <p:txBody>
          <a:bodyPr wrap="none"/>
          <a:lstStyle/>
          <a:p>
            <a:pPr algn="ctr"/>
            <a:endParaRPr lang="zh-CN" altLang="en-US" sz="2000" b="1">
              <a:solidFill>
                <a:schemeClr val="tx2"/>
              </a:solidFill>
            </a:endParaRPr>
          </a:p>
        </p:txBody>
      </p:sp>
      <p:sp>
        <p:nvSpPr>
          <p:cNvPr id="1052679" name="Line 7"/>
          <p:cNvSpPr>
            <a:spLocks noChangeShapeType="1"/>
          </p:cNvSpPr>
          <p:nvPr/>
        </p:nvSpPr>
        <p:spPr bwMode="ltGray">
          <a:xfrm flipH="1">
            <a:off x="3492500" y="2636838"/>
            <a:ext cx="1943100" cy="0"/>
          </a:xfrm>
          <a:prstGeom prst="line">
            <a:avLst/>
          </a:prstGeom>
          <a:noFill/>
          <a:ln w="31750" cap="rnd">
            <a:solidFill>
              <a:schemeClr val="accent1"/>
            </a:solidFill>
            <a:round/>
            <a:headEnd/>
            <a:tailEnd type="triangle" w="med" len="med"/>
          </a:ln>
          <a:effectLst/>
        </p:spPr>
        <p:txBody>
          <a:bodyPr wrap="none"/>
          <a:lstStyle/>
          <a:p>
            <a:pPr algn="ctr"/>
            <a:endParaRPr lang="zh-CN" altLang="en-US" sz="2000" b="1">
              <a:solidFill>
                <a:schemeClr val="tx2"/>
              </a:solidFill>
            </a:endParaRPr>
          </a:p>
        </p:txBody>
      </p:sp>
      <p:sp>
        <p:nvSpPr>
          <p:cNvPr id="1052680" name="Line 8"/>
          <p:cNvSpPr>
            <a:spLocks noChangeShapeType="1"/>
          </p:cNvSpPr>
          <p:nvPr/>
        </p:nvSpPr>
        <p:spPr bwMode="ltGray">
          <a:xfrm>
            <a:off x="3492500" y="3068638"/>
            <a:ext cx="2016125" cy="0"/>
          </a:xfrm>
          <a:prstGeom prst="line">
            <a:avLst/>
          </a:prstGeom>
          <a:noFill/>
          <a:ln w="31750" cap="rnd">
            <a:solidFill>
              <a:schemeClr val="accent1"/>
            </a:solidFill>
            <a:round/>
            <a:headEnd/>
            <a:tailEnd type="triangle" w="med" len="med"/>
          </a:ln>
          <a:effectLst/>
        </p:spPr>
        <p:txBody>
          <a:bodyPr wrap="none"/>
          <a:lstStyle/>
          <a:p>
            <a:pPr algn="ctr"/>
            <a:endParaRPr lang="zh-CN" altLang="en-US" sz="2000" b="1">
              <a:solidFill>
                <a:schemeClr val="tx2"/>
              </a:solidFill>
            </a:endParaRPr>
          </a:p>
        </p:txBody>
      </p:sp>
      <p:sp>
        <p:nvSpPr>
          <p:cNvPr id="1052681" name="Line 9"/>
          <p:cNvSpPr>
            <a:spLocks noChangeShapeType="1"/>
          </p:cNvSpPr>
          <p:nvPr/>
        </p:nvSpPr>
        <p:spPr bwMode="ltGray">
          <a:xfrm>
            <a:off x="3492500" y="4005263"/>
            <a:ext cx="2016125" cy="0"/>
          </a:xfrm>
          <a:prstGeom prst="line">
            <a:avLst/>
          </a:prstGeom>
          <a:noFill/>
          <a:ln w="31750" cap="rnd">
            <a:solidFill>
              <a:schemeClr val="accent1"/>
            </a:solidFill>
            <a:round/>
            <a:headEnd/>
            <a:tailEnd type="triangle" w="med" len="med"/>
          </a:ln>
          <a:effectLst/>
        </p:spPr>
        <p:txBody>
          <a:bodyPr wrap="none"/>
          <a:lstStyle/>
          <a:p>
            <a:pPr algn="ctr"/>
            <a:endParaRPr lang="zh-CN" altLang="en-US" sz="2000" b="1">
              <a:solidFill>
                <a:schemeClr val="tx2"/>
              </a:solidFill>
            </a:endParaRPr>
          </a:p>
        </p:txBody>
      </p:sp>
      <p:sp>
        <p:nvSpPr>
          <p:cNvPr id="1052682" name="Line 10"/>
          <p:cNvSpPr>
            <a:spLocks noChangeShapeType="1"/>
          </p:cNvSpPr>
          <p:nvPr/>
        </p:nvSpPr>
        <p:spPr bwMode="ltGray">
          <a:xfrm flipH="1">
            <a:off x="3492500" y="3500438"/>
            <a:ext cx="1943100" cy="0"/>
          </a:xfrm>
          <a:prstGeom prst="line">
            <a:avLst/>
          </a:prstGeom>
          <a:noFill/>
          <a:ln w="31750" cap="rnd">
            <a:solidFill>
              <a:schemeClr val="accent1"/>
            </a:solidFill>
            <a:round/>
            <a:headEnd/>
            <a:tailEnd type="triangle" w="med" len="med"/>
          </a:ln>
          <a:effectLst/>
        </p:spPr>
        <p:txBody>
          <a:bodyPr wrap="none"/>
          <a:lstStyle/>
          <a:p>
            <a:pPr algn="ctr"/>
            <a:endParaRPr lang="zh-CN" altLang="en-US" sz="2000" b="1">
              <a:solidFill>
                <a:schemeClr val="tx2"/>
              </a:solidFill>
            </a:endParaRPr>
          </a:p>
        </p:txBody>
      </p:sp>
      <p:sp>
        <p:nvSpPr>
          <p:cNvPr id="1052683" name="Line 11"/>
          <p:cNvSpPr>
            <a:spLocks noChangeShapeType="1"/>
          </p:cNvSpPr>
          <p:nvPr/>
        </p:nvSpPr>
        <p:spPr bwMode="ltGray">
          <a:xfrm flipH="1">
            <a:off x="3563938" y="4437063"/>
            <a:ext cx="1943100" cy="0"/>
          </a:xfrm>
          <a:prstGeom prst="line">
            <a:avLst/>
          </a:prstGeom>
          <a:noFill/>
          <a:ln w="31750" cap="rnd">
            <a:solidFill>
              <a:schemeClr val="accent1"/>
            </a:solidFill>
            <a:round/>
            <a:headEnd/>
            <a:tailEnd type="triangle" w="med" len="med"/>
          </a:ln>
          <a:effectLst/>
        </p:spPr>
        <p:txBody>
          <a:bodyPr wrap="none"/>
          <a:lstStyle/>
          <a:p>
            <a:pPr algn="ctr"/>
            <a:endParaRPr lang="zh-CN" altLang="en-US" sz="2000" b="1">
              <a:solidFill>
                <a:schemeClr val="tx2"/>
              </a:solidFill>
            </a:endParaRPr>
          </a:p>
        </p:txBody>
      </p:sp>
      <p:sp>
        <p:nvSpPr>
          <p:cNvPr id="1052684" name="Text Box 12"/>
          <p:cNvSpPr txBox="1">
            <a:spLocks noChangeArrowheads="1"/>
          </p:cNvSpPr>
          <p:nvPr/>
        </p:nvSpPr>
        <p:spPr bwMode="ltGray">
          <a:xfrm>
            <a:off x="1547813" y="2060575"/>
            <a:ext cx="1584325" cy="400110"/>
          </a:xfrm>
          <a:prstGeom prst="rect">
            <a:avLst/>
          </a:prstGeom>
          <a:noFill/>
          <a:ln w="9525" cap="rnd" algn="ctr">
            <a:noFill/>
            <a:miter lim="800000"/>
            <a:headEnd/>
            <a:tailEnd/>
          </a:ln>
          <a:effectLst/>
        </p:spPr>
        <p:txBody>
          <a:bodyPr>
            <a:spAutoFit/>
          </a:bodyPr>
          <a:lstStyle/>
          <a:p>
            <a:pPr algn="ctr">
              <a:spcBef>
                <a:spcPct val="50000"/>
              </a:spcBef>
            </a:pPr>
            <a:r>
              <a:rPr lang="zh-CN" altLang="en-US" sz="2000" b="1">
                <a:solidFill>
                  <a:schemeClr val="tx2"/>
                </a:solidFill>
              </a:rPr>
              <a:t>头，</a:t>
            </a:r>
            <a:r>
              <a:rPr lang="en-US" altLang="zh-CN" sz="2000" b="1">
                <a:solidFill>
                  <a:schemeClr val="tx2"/>
                </a:solidFill>
              </a:rPr>
              <a:t>SA</a:t>
            </a:r>
          </a:p>
        </p:txBody>
      </p:sp>
      <p:sp>
        <p:nvSpPr>
          <p:cNvPr id="1052685" name="Text Box 13"/>
          <p:cNvSpPr txBox="1">
            <a:spLocks noChangeArrowheads="1"/>
          </p:cNvSpPr>
          <p:nvPr/>
        </p:nvSpPr>
        <p:spPr bwMode="ltGray">
          <a:xfrm>
            <a:off x="5795963" y="2349500"/>
            <a:ext cx="1584325" cy="400110"/>
          </a:xfrm>
          <a:prstGeom prst="rect">
            <a:avLst/>
          </a:prstGeom>
          <a:noFill/>
          <a:ln w="9525" cap="rnd" algn="ctr">
            <a:noFill/>
            <a:miter lim="800000"/>
            <a:headEnd/>
            <a:tailEnd/>
          </a:ln>
          <a:effectLst/>
        </p:spPr>
        <p:txBody>
          <a:bodyPr>
            <a:spAutoFit/>
          </a:bodyPr>
          <a:lstStyle/>
          <a:p>
            <a:pPr algn="ctr">
              <a:spcBef>
                <a:spcPct val="50000"/>
              </a:spcBef>
            </a:pPr>
            <a:r>
              <a:rPr lang="zh-CN" altLang="en-US" sz="2000" b="1">
                <a:solidFill>
                  <a:schemeClr val="tx2"/>
                </a:solidFill>
              </a:rPr>
              <a:t>头，</a:t>
            </a:r>
            <a:r>
              <a:rPr lang="en-US" altLang="zh-CN" sz="2000" b="1">
                <a:solidFill>
                  <a:schemeClr val="tx2"/>
                </a:solidFill>
              </a:rPr>
              <a:t>SA</a:t>
            </a:r>
          </a:p>
        </p:txBody>
      </p:sp>
      <p:sp>
        <p:nvSpPr>
          <p:cNvPr id="1052686" name="Text Box 14"/>
          <p:cNvSpPr txBox="1">
            <a:spLocks noChangeArrowheads="1"/>
          </p:cNvSpPr>
          <p:nvPr/>
        </p:nvSpPr>
        <p:spPr bwMode="ltGray">
          <a:xfrm>
            <a:off x="0" y="2781300"/>
            <a:ext cx="3673475" cy="400110"/>
          </a:xfrm>
          <a:prstGeom prst="rect">
            <a:avLst/>
          </a:prstGeom>
          <a:noFill/>
          <a:ln w="9525" cap="rnd" algn="ctr">
            <a:noFill/>
            <a:miter lim="800000"/>
            <a:headEnd/>
            <a:tailEnd/>
          </a:ln>
          <a:effectLst/>
        </p:spPr>
        <p:txBody>
          <a:bodyPr>
            <a:spAutoFit/>
          </a:bodyPr>
          <a:lstStyle/>
          <a:p>
            <a:pPr algn="ctr">
              <a:spcBef>
                <a:spcPct val="50000"/>
              </a:spcBef>
            </a:pPr>
            <a:r>
              <a:rPr lang="zh-CN" altLang="en-US" sz="2000" b="1">
                <a:solidFill>
                  <a:schemeClr val="tx2"/>
                </a:solidFill>
              </a:rPr>
              <a:t>头，</a:t>
            </a:r>
            <a:r>
              <a:rPr lang="en-US" altLang="zh-CN" sz="2000" b="1">
                <a:solidFill>
                  <a:schemeClr val="tx2"/>
                </a:solidFill>
              </a:rPr>
              <a:t>KE</a:t>
            </a:r>
            <a:r>
              <a:rPr lang="zh-CN" altLang="en-US" sz="2000" b="1">
                <a:solidFill>
                  <a:schemeClr val="tx2"/>
                </a:solidFill>
              </a:rPr>
              <a:t>，</a:t>
            </a:r>
            <a:r>
              <a:rPr lang="en-US" altLang="zh-CN" sz="2000" b="1">
                <a:solidFill>
                  <a:schemeClr val="tx2"/>
                </a:solidFill>
              </a:rPr>
              <a:t>Ni[,Cert_Req]</a:t>
            </a:r>
          </a:p>
        </p:txBody>
      </p:sp>
      <p:sp>
        <p:nvSpPr>
          <p:cNvPr id="1052688" name="Text Box 16"/>
          <p:cNvSpPr txBox="1">
            <a:spLocks noChangeArrowheads="1"/>
          </p:cNvSpPr>
          <p:nvPr/>
        </p:nvSpPr>
        <p:spPr bwMode="ltGray">
          <a:xfrm>
            <a:off x="179388" y="3789363"/>
            <a:ext cx="3348037" cy="400110"/>
          </a:xfrm>
          <a:prstGeom prst="rect">
            <a:avLst/>
          </a:prstGeom>
          <a:noFill/>
          <a:ln w="9525" cap="rnd" algn="ctr">
            <a:noFill/>
            <a:miter lim="800000"/>
            <a:headEnd/>
            <a:tailEnd/>
          </a:ln>
          <a:effectLst/>
        </p:spPr>
        <p:txBody>
          <a:bodyPr>
            <a:spAutoFit/>
          </a:bodyPr>
          <a:lstStyle/>
          <a:p>
            <a:pPr algn="ctr">
              <a:spcBef>
                <a:spcPct val="50000"/>
              </a:spcBef>
            </a:pPr>
            <a:r>
              <a:rPr lang="zh-CN" altLang="en-US" sz="2000" b="1">
                <a:solidFill>
                  <a:schemeClr val="tx2"/>
                </a:solidFill>
              </a:rPr>
              <a:t>头，</a:t>
            </a:r>
            <a:r>
              <a:rPr lang="en-US" altLang="zh-CN" sz="2000" b="1">
                <a:solidFill>
                  <a:schemeClr val="tx2"/>
                </a:solidFill>
              </a:rPr>
              <a:t>IDi</a:t>
            </a:r>
            <a:r>
              <a:rPr lang="zh-CN" altLang="en-US" sz="2000" b="1">
                <a:solidFill>
                  <a:schemeClr val="tx2"/>
                </a:solidFill>
              </a:rPr>
              <a:t>，</a:t>
            </a:r>
            <a:r>
              <a:rPr lang="en-US" altLang="zh-CN" sz="2000" b="1">
                <a:solidFill>
                  <a:schemeClr val="tx2"/>
                </a:solidFill>
              </a:rPr>
              <a:t>[Cert,]</a:t>
            </a:r>
            <a:r>
              <a:rPr lang="zh-CN" altLang="en-US" sz="2000" b="1">
                <a:solidFill>
                  <a:schemeClr val="tx2"/>
                </a:solidFill>
              </a:rPr>
              <a:t>签名</a:t>
            </a:r>
          </a:p>
        </p:txBody>
      </p:sp>
      <p:sp>
        <p:nvSpPr>
          <p:cNvPr id="1052690" name="Text Box 18"/>
          <p:cNvSpPr txBox="1">
            <a:spLocks noChangeArrowheads="1"/>
          </p:cNvSpPr>
          <p:nvPr/>
        </p:nvSpPr>
        <p:spPr bwMode="ltGray">
          <a:xfrm>
            <a:off x="5470525" y="3284538"/>
            <a:ext cx="3673475" cy="369332"/>
          </a:xfrm>
          <a:prstGeom prst="rect">
            <a:avLst/>
          </a:prstGeom>
          <a:noFill/>
          <a:ln w="9525" cap="rnd" algn="ctr">
            <a:noFill/>
            <a:miter lim="800000"/>
            <a:headEnd/>
            <a:tailEnd/>
          </a:ln>
          <a:effectLst/>
        </p:spPr>
        <p:txBody>
          <a:bodyPr>
            <a:spAutoFit/>
          </a:bodyPr>
          <a:lstStyle/>
          <a:p>
            <a:pPr>
              <a:spcBef>
                <a:spcPct val="50000"/>
              </a:spcBef>
            </a:pPr>
            <a:r>
              <a:rPr lang="zh-CN" altLang="en-US" b="1" dirty="0">
                <a:solidFill>
                  <a:schemeClr val="tx2"/>
                </a:solidFill>
              </a:rPr>
              <a:t>头，</a:t>
            </a:r>
            <a:r>
              <a:rPr lang="en-US" altLang="zh-CN" b="1" dirty="0">
                <a:solidFill>
                  <a:schemeClr val="tx2"/>
                </a:solidFill>
              </a:rPr>
              <a:t>KE</a:t>
            </a:r>
            <a:r>
              <a:rPr lang="zh-CN" altLang="en-US" b="1" dirty="0">
                <a:solidFill>
                  <a:schemeClr val="tx2"/>
                </a:solidFill>
              </a:rPr>
              <a:t>，</a:t>
            </a:r>
            <a:r>
              <a:rPr lang="en-US" altLang="zh-CN" b="1" dirty="0">
                <a:solidFill>
                  <a:schemeClr val="tx2"/>
                </a:solidFill>
              </a:rPr>
              <a:t>Nr[,</a:t>
            </a:r>
            <a:r>
              <a:rPr lang="en-US" altLang="zh-CN" b="1" dirty="0" err="1">
                <a:solidFill>
                  <a:schemeClr val="tx2"/>
                </a:solidFill>
              </a:rPr>
              <a:t>Cert_Req</a:t>
            </a:r>
            <a:r>
              <a:rPr lang="en-US" altLang="zh-CN" b="1" dirty="0">
                <a:solidFill>
                  <a:schemeClr val="tx2"/>
                </a:solidFill>
              </a:rPr>
              <a:t>]</a:t>
            </a:r>
          </a:p>
        </p:txBody>
      </p:sp>
      <p:sp>
        <p:nvSpPr>
          <p:cNvPr id="1052691" name="Text Box 19"/>
          <p:cNvSpPr txBox="1">
            <a:spLocks noChangeArrowheads="1"/>
          </p:cNvSpPr>
          <p:nvPr/>
        </p:nvSpPr>
        <p:spPr bwMode="ltGray">
          <a:xfrm>
            <a:off x="5580063" y="4292600"/>
            <a:ext cx="3348037" cy="400110"/>
          </a:xfrm>
          <a:prstGeom prst="rect">
            <a:avLst/>
          </a:prstGeom>
          <a:noFill/>
          <a:ln w="9525" cap="rnd" algn="ctr">
            <a:noFill/>
            <a:miter lim="800000"/>
            <a:headEnd/>
            <a:tailEnd/>
          </a:ln>
          <a:effectLst/>
        </p:spPr>
        <p:txBody>
          <a:bodyPr>
            <a:spAutoFit/>
          </a:bodyPr>
          <a:lstStyle/>
          <a:p>
            <a:pPr algn="ctr">
              <a:spcBef>
                <a:spcPct val="50000"/>
              </a:spcBef>
            </a:pPr>
            <a:r>
              <a:rPr lang="zh-CN" altLang="en-US" sz="2000" b="1">
                <a:solidFill>
                  <a:schemeClr val="tx2"/>
                </a:solidFill>
              </a:rPr>
              <a:t>头，</a:t>
            </a:r>
            <a:r>
              <a:rPr lang="en-US" altLang="zh-CN" sz="2000" b="1">
                <a:solidFill>
                  <a:schemeClr val="tx2"/>
                </a:solidFill>
              </a:rPr>
              <a:t>IDr</a:t>
            </a:r>
            <a:r>
              <a:rPr lang="zh-CN" altLang="en-US" sz="2000" b="1">
                <a:solidFill>
                  <a:schemeClr val="tx2"/>
                </a:solidFill>
              </a:rPr>
              <a:t>，</a:t>
            </a:r>
            <a:r>
              <a:rPr lang="en-US" altLang="zh-CN" sz="2000" b="1">
                <a:solidFill>
                  <a:schemeClr val="tx2"/>
                </a:solidFill>
              </a:rPr>
              <a:t>[Cert,]</a:t>
            </a:r>
            <a:r>
              <a:rPr lang="zh-CN" altLang="en-US" sz="2000" b="1">
                <a:solidFill>
                  <a:schemeClr val="tx2"/>
                </a:solidFill>
              </a:rPr>
              <a:t>签名</a:t>
            </a:r>
          </a:p>
        </p:txBody>
      </p:sp>
      <p:sp>
        <p:nvSpPr>
          <p:cNvPr id="1052692" name="Text Box 20"/>
          <p:cNvSpPr txBox="1">
            <a:spLocks noChangeArrowheads="1"/>
          </p:cNvSpPr>
          <p:nvPr/>
        </p:nvSpPr>
        <p:spPr bwMode="ltGray">
          <a:xfrm>
            <a:off x="971550" y="5157788"/>
            <a:ext cx="7416800" cy="400110"/>
          </a:xfrm>
          <a:prstGeom prst="rect">
            <a:avLst/>
          </a:prstGeom>
          <a:noFill/>
          <a:ln w="9525" cap="rnd" algn="ctr">
            <a:noFill/>
            <a:miter lim="800000"/>
            <a:headEnd/>
            <a:tailEnd/>
          </a:ln>
          <a:effectLst/>
        </p:spPr>
        <p:txBody>
          <a:bodyPr>
            <a:spAutoFit/>
          </a:bodyPr>
          <a:lstStyle/>
          <a:p>
            <a:pPr algn="ctr">
              <a:spcBef>
                <a:spcPct val="50000"/>
              </a:spcBef>
            </a:pPr>
            <a:r>
              <a:rPr lang="en-US" altLang="zh-CN" sz="2000" b="1">
                <a:solidFill>
                  <a:schemeClr val="tx2"/>
                </a:solidFill>
              </a:rPr>
              <a:t>Ni:</a:t>
            </a:r>
            <a:r>
              <a:rPr lang="zh-CN" altLang="en-US" sz="2000" b="1">
                <a:solidFill>
                  <a:schemeClr val="tx2"/>
                </a:solidFill>
              </a:rPr>
              <a:t>发起者的</a:t>
            </a:r>
            <a:r>
              <a:rPr lang="en-US" altLang="zh-CN" sz="2000" b="1">
                <a:solidFill>
                  <a:schemeClr val="tx2"/>
                </a:solidFill>
              </a:rPr>
              <a:t>nonce</a:t>
            </a:r>
            <a:r>
              <a:rPr lang="zh-CN" altLang="en-US" sz="2000" b="1">
                <a:solidFill>
                  <a:schemeClr val="tx2"/>
                </a:solidFill>
              </a:rPr>
              <a:t>； </a:t>
            </a:r>
            <a:r>
              <a:rPr lang="en-US" altLang="zh-CN" sz="2000" b="1">
                <a:solidFill>
                  <a:schemeClr val="tx2"/>
                </a:solidFill>
              </a:rPr>
              <a:t>Nr:</a:t>
            </a:r>
            <a:r>
              <a:rPr lang="zh-CN" altLang="en-US" sz="2000" b="1">
                <a:solidFill>
                  <a:schemeClr val="tx2"/>
                </a:solidFill>
              </a:rPr>
              <a:t>响应者的</a:t>
            </a:r>
            <a:r>
              <a:rPr lang="en-US" altLang="zh-CN" sz="2000" b="1">
                <a:solidFill>
                  <a:schemeClr val="tx2"/>
                </a:solidFill>
              </a:rPr>
              <a:t>nonce</a:t>
            </a:r>
            <a:r>
              <a:rPr lang="zh-CN" altLang="en-US" sz="2000" b="1">
                <a:solidFill>
                  <a:schemeClr val="tx2"/>
                </a:solidFill>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5506" name="Rectangle 2"/>
          <p:cNvSpPr>
            <a:spLocks noGrp="1" noChangeArrowheads="1"/>
          </p:cNvSpPr>
          <p:nvPr>
            <p:ph type="title"/>
          </p:nvPr>
        </p:nvSpPr>
        <p:spPr/>
        <p:txBody>
          <a:bodyPr/>
          <a:lstStyle/>
          <a:p>
            <a:r>
              <a:rPr lang="zh-CN" altLang="en-US"/>
              <a:t>野蛮模式交换</a:t>
            </a:r>
          </a:p>
        </p:txBody>
      </p:sp>
      <p:sp>
        <p:nvSpPr>
          <p:cNvPr id="1045507" name="Rectangle 3"/>
          <p:cNvSpPr>
            <a:spLocks noGrp="1" noChangeArrowheads="1"/>
          </p:cNvSpPr>
          <p:nvPr>
            <p:ph type="body" idx="1"/>
          </p:nvPr>
        </p:nvSpPr>
        <p:spPr/>
        <p:txBody>
          <a:bodyPr/>
          <a:lstStyle/>
          <a:p>
            <a:r>
              <a:rPr lang="zh-CN" altLang="en-US" dirty="0"/>
              <a:t>用途</a:t>
            </a:r>
            <a:r>
              <a:rPr lang="zh-CN" altLang="en-US" dirty="0" smtClean="0"/>
              <a:t>：用于建立初始</a:t>
            </a:r>
            <a:r>
              <a:rPr lang="en-US" altLang="zh-CN" dirty="0" smtClean="0"/>
              <a:t>IKE SA</a:t>
            </a:r>
            <a:r>
              <a:rPr lang="zh-CN" altLang="en-US" dirty="0" smtClean="0"/>
              <a:t>，和主模式相同</a:t>
            </a:r>
            <a:endParaRPr lang="zh-CN" altLang="en-US" dirty="0"/>
          </a:p>
          <a:p>
            <a:r>
              <a:rPr lang="zh-CN" altLang="en-US" dirty="0"/>
              <a:t>与主模式的差别：只用到主模式一半的</a:t>
            </a:r>
            <a:r>
              <a:rPr lang="zh-CN" altLang="en-US" dirty="0" smtClean="0"/>
              <a:t>消息（交换的数目从</a:t>
            </a:r>
            <a:r>
              <a:rPr lang="en-US" altLang="zh-CN" dirty="0" smtClean="0"/>
              <a:t>3</a:t>
            </a:r>
            <a:r>
              <a:rPr lang="zh-CN" altLang="en-US" dirty="0" smtClean="0"/>
              <a:t>减到</a:t>
            </a:r>
            <a:r>
              <a:rPr lang="en-US" altLang="zh-CN" dirty="0" smtClean="0"/>
              <a:t>2</a:t>
            </a:r>
            <a:r>
              <a:rPr lang="zh-CN" altLang="en-US" dirty="0" smtClean="0"/>
              <a:t>）；</a:t>
            </a:r>
            <a:r>
              <a:rPr lang="zh-CN" altLang="en-US" dirty="0"/>
              <a:t>限制了消息的数量；限制了协商能力，不提供身份保护。</a:t>
            </a:r>
          </a:p>
          <a:p>
            <a:r>
              <a:rPr lang="zh-CN" altLang="en-US" dirty="0"/>
              <a:t>交换过程：</a:t>
            </a:r>
          </a:p>
          <a:p>
            <a:pPr lvl="1"/>
            <a:r>
              <a:rPr lang="zh-CN" altLang="en-US" dirty="0"/>
              <a:t>发起者在第一条消息里提供一个保护套件列表、</a:t>
            </a:r>
            <a:r>
              <a:rPr lang="en-US" altLang="zh-CN" dirty="0" err="1"/>
              <a:t>Diffie</a:t>
            </a:r>
            <a:r>
              <a:rPr lang="en-US" altLang="zh-CN" dirty="0"/>
              <a:t>-Hellman</a:t>
            </a:r>
            <a:r>
              <a:rPr lang="zh-CN" altLang="en-US" dirty="0"/>
              <a:t>公共值</a:t>
            </a:r>
            <a:r>
              <a:rPr lang="zh-CN" altLang="en-US" dirty="0" smtClean="0"/>
              <a:t>、用于对方签名的一次性随机数（</a:t>
            </a:r>
            <a:r>
              <a:rPr lang="en-US" altLang="zh-CN" dirty="0" smtClean="0"/>
              <a:t>nonce</a:t>
            </a:r>
            <a:r>
              <a:rPr lang="zh-CN" altLang="en-US" dirty="0" smtClean="0"/>
              <a:t>） 以及</a:t>
            </a:r>
            <a:r>
              <a:rPr lang="zh-CN" altLang="en-US" dirty="0"/>
              <a:t>身份资料。</a:t>
            </a:r>
          </a:p>
          <a:p>
            <a:pPr lvl="1"/>
            <a:r>
              <a:rPr lang="zh-CN" altLang="en-US" dirty="0"/>
              <a:t>接受者回复一个选定的保护套件列表、</a:t>
            </a:r>
            <a:r>
              <a:rPr lang="en-US" altLang="zh-CN" dirty="0" err="1"/>
              <a:t>Diffie</a:t>
            </a:r>
            <a:r>
              <a:rPr lang="en-US" altLang="zh-CN" dirty="0"/>
              <a:t>-Hellman</a:t>
            </a:r>
            <a:r>
              <a:rPr lang="zh-CN" altLang="en-US" dirty="0"/>
              <a:t>公共值、</a:t>
            </a:r>
            <a:r>
              <a:rPr lang="en-US" altLang="zh-CN" dirty="0"/>
              <a:t>nonce</a:t>
            </a:r>
            <a:r>
              <a:rPr lang="zh-CN" altLang="en-US" dirty="0"/>
              <a:t>、身份资料以及一个验证载荷（预共享密钥和加密的</a:t>
            </a:r>
            <a:r>
              <a:rPr lang="en-US" altLang="zh-CN" dirty="0"/>
              <a:t>nonce</a:t>
            </a:r>
            <a:r>
              <a:rPr lang="zh-CN" altLang="en-US" dirty="0"/>
              <a:t>验证</a:t>
            </a:r>
            <a:r>
              <a:rPr lang="en-US" altLang="zh-CN" dirty="0"/>
              <a:t>--</a:t>
            </a:r>
            <a:r>
              <a:rPr lang="zh-CN" altLang="en-US" dirty="0"/>
              <a:t>散列载荷；基于签名的验证</a:t>
            </a:r>
            <a:r>
              <a:rPr lang="en-US" altLang="zh-CN" dirty="0"/>
              <a:t>—</a:t>
            </a:r>
            <a:r>
              <a:rPr lang="zh-CN" altLang="en-US" dirty="0"/>
              <a:t>签名载荷）</a:t>
            </a:r>
            <a:r>
              <a:rPr lang="zh-CN" altLang="en-US" dirty="0" smtClean="0"/>
              <a:t>。</a:t>
            </a:r>
            <a:endParaRPr lang="en-US" altLang="zh-CN" dirty="0" smtClean="0"/>
          </a:p>
          <a:p>
            <a:pPr lvl="1"/>
            <a:r>
              <a:rPr lang="zh-CN" altLang="en-US" dirty="0" smtClean="0"/>
              <a:t>发起者确认</a:t>
            </a:r>
            <a:endParaRPr lang="en-US" altLang="zh-CN" dirty="0" smtClean="0"/>
          </a:p>
          <a:p>
            <a:pPr lvl="1">
              <a:buNone/>
            </a:pPr>
            <a:endParaRPr lang="en-US" altLang="zh-CN" dirty="0" smtClean="0"/>
          </a:p>
          <a:p>
            <a:pPr lvl="1">
              <a:buNone/>
            </a:pP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9602" name="Rectangle 2"/>
          <p:cNvSpPr>
            <a:spLocks noGrp="1" noChangeArrowheads="1"/>
          </p:cNvSpPr>
          <p:nvPr>
            <p:ph type="title"/>
          </p:nvPr>
        </p:nvSpPr>
        <p:spPr/>
        <p:txBody>
          <a:bodyPr/>
          <a:lstStyle/>
          <a:p>
            <a:r>
              <a:rPr lang="zh-CN" altLang="en-US"/>
              <a:t>为什么用野蛮模式交换？</a:t>
            </a:r>
          </a:p>
        </p:txBody>
      </p:sp>
      <p:sp>
        <p:nvSpPr>
          <p:cNvPr id="1049603" name="Rectangle 3"/>
          <p:cNvSpPr>
            <a:spLocks noGrp="1" noChangeArrowheads="1"/>
          </p:cNvSpPr>
          <p:nvPr>
            <p:ph type="body" idx="1"/>
          </p:nvPr>
        </p:nvSpPr>
        <p:spPr/>
        <p:txBody>
          <a:bodyPr/>
          <a:lstStyle/>
          <a:p>
            <a:r>
              <a:rPr lang="zh-CN" altLang="en-US" dirty="0"/>
              <a:t>野蛮模式交换功能非常有限</a:t>
            </a:r>
            <a:r>
              <a:rPr lang="zh-CN" altLang="en-US" dirty="0" smtClean="0"/>
              <a:t>。不能提供身份保护，</a:t>
            </a:r>
            <a:endParaRPr lang="zh-CN" altLang="en-US" dirty="0"/>
          </a:p>
          <a:p>
            <a:r>
              <a:rPr lang="zh-CN" altLang="en-US" dirty="0"/>
              <a:t>为什么使用？</a:t>
            </a:r>
          </a:p>
          <a:p>
            <a:pPr lvl="1"/>
            <a:r>
              <a:rPr lang="zh-CN" altLang="en-US" dirty="0"/>
              <a:t>在需要进行远程访问的时候，由于发起者的地址不可能被响应者提前知道，而且双方都打算使用预共享密钥验证方法，要建立</a:t>
            </a:r>
            <a:r>
              <a:rPr lang="en-US" altLang="zh-CN" dirty="0"/>
              <a:t>IKE SA</a:t>
            </a:r>
            <a:r>
              <a:rPr lang="zh-CN" altLang="en-US" dirty="0"/>
              <a:t>，这是唯一可行的交换方式。</a:t>
            </a:r>
          </a:p>
          <a:p>
            <a:pPr lvl="1"/>
            <a:r>
              <a:rPr lang="zh-CN" altLang="en-US" dirty="0"/>
              <a:t>如果发起者已经知道响应者的策略，或者对策略有非常全面的理解，能更快速地创建</a:t>
            </a:r>
            <a:r>
              <a:rPr lang="en-US" altLang="zh-CN" dirty="0"/>
              <a:t>IKE SA</a:t>
            </a:r>
            <a:r>
              <a:rPr lang="zh-CN" altLang="en-US" dirty="0"/>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6530" name="Rectangle 2"/>
          <p:cNvSpPr>
            <a:spLocks noGrp="1" noChangeArrowheads="1"/>
          </p:cNvSpPr>
          <p:nvPr>
            <p:ph type="title"/>
          </p:nvPr>
        </p:nvSpPr>
        <p:spPr/>
        <p:txBody>
          <a:bodyPr/>
          <a:lstStyle/>
          <a:p>
            <a:r>
              <a:rPr lang="zh-CN" altLang="en-US"/>
              <a:t>快速模式交换</a:t>
            </a:r>
          </a:p>
        </p:txBody>
      </p:sp>
      <p:sp>
        <p:nvSpPr>
          <p:cNvPr id="1046531" name="Rectangle 3"/>
          <p:cNvSpPr>
            <a:spLocks noGrp="1" noChangeArrowheads="1"/>
          </p:cNvSpPr>
          <p:nvPr>
            <p:ph type="body" idx="1"/>
          </p:nvPr>
        </p:nvSpPr>
        <p:spPr/>
        <p:txBody>
          <a:bodyPr/>
          <a:lstStyle/>
          <a:p>
            <a:r>
              <a:rPr lang="zh-CN" altLang="en-US" dirty="0"/>
              <a:t>建立好</a:t>
            </a:r>
            <a:r>
              <a:rPr lang="en-US" altLang="zh-CN" dirty="0"/>
              <a:t>IKE SA</a:t>
            </a:r>
            <a:r>
              <a:rPr lang="zh-CN" altLang="en-US" dirty="0"/>
              <a:t>之后，可以用它为其他安全协议（</a:t>
            </a:r>
            <a:r>
              <a:rPr lang="en-US" altLang="zh-CN" dirty="0"/>
              <a:t>IPSec</a:t>
            </a:r>
            <a:r>
              <a:rPr lang="zh-CN" altLang="en-US" dirty="0"/>
              <a:t>）生成相应的</a:t>
            </a:r>
            <a:r>
              <a:rPr lang="en-US" altLang="zh-CN" dirty="0"/>
              <a:t>SA</a:t>
            </a:r>
            <a:r>
              <a:rPr lang="zh-CN" altLang="en-US" dirty="0"/>
              <a:t>。</a:t>
            </a:r>
          </a:p>
          <a:p>
            <a:r>
              <a:rPr lang="zh-CN" altLang="en-US" dirty="0"/>
              <a:t>在一次快速模式交换中，通信双方需要协商拟订</a:t>
            </a:r>
            <a:r>
              <a:rPr lang="en-US" altLang="zh-CN" dirty="0"/>
              <a:t>IPSec SA</a:t>
            </a:r>
            <a:r>
              <a:rPr lang="zh-CN" altLang="en-US" dirty="0"/>
              <a:t>的各项特征，并生成密钥。</a:t>
            </a:r>
          </a:p>
          <a:p>
            <a:r>
              <a:rPr lang="en-US" altLang="zh-CN" dirty="0"/>
              <a:t>IKE SA</a:t>
            </a:r>
            <a:r>
              <a:rPr lang="zh-CN" altLang="en-US" dirty="0"/>
              <a:t>保护快速模式交换的方法：对其进行加密，并对消息进行验证。</a:t>
            </a:r>
          </a:p>
          <a:p>
            <a:r>
              <a:rPr lang="zh-CN" altLang="en-US" dirty="0"/>
              <a:t>快速模式交换的信息：</a:t>
            </a:r>
            <a:r>
              <a:rPr lang="en-US" altLang="zh-CN" dirty="0"/>
              <a:t>SA</a:t>
            </a:r>
            <a:r>
              <a:rPr lang="zh-CN" altLang="en-US" dirty="0"/>
              <a:t>，</a:t>
            </a:r>
            <a:r>
              <a:rPr lang="en-US" altLang="zh-CN" dirty="0"/>
              <a:t>nonce</a:t>
            </a:r>
            <a:r>
              <a:rPr lang="zh-CN" altLang="en-US" dirty="0"/>
              <a:t>，可选的</a:t>
            </a:r>
            <a:r>
              <a:rPr lang="en-US" altLang="zh-CN" dirty="0" err="1"/>
              <a:t>Diffie</a:t>
            </a:r>
            <a:r>
              <a:rPr lang="en-US" altLang="zh-CN" dirty="0"/>
              <a:t>-Hellman</a:t>
            </a:r>
            <a:r>
              <a:rPr lang="zh-CN" altLang="en-US" dirty="0"/>
              <a:t>公共值，身份信息。</a:t>
            </a:r>
          </a:p>
          <a:p>
            <a:pPr>
              <a:buFontTx/>
              <a:buNone/>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8820" name="Rectangle 4"/>
          <p:cNvSpPr>
            <a:spLocks noGrp="1" noChangeArrowheads="1"/>
          </p:cNvSpPr>
          <p:nvPr>
            <p:ph type="title"/>
          </p:nvPr>
        </p:nvSpPr>
        <p:spPr/>
        <p:txBody>
          <a:bodyPr/>
          <a:lstStyle/>
          <a:p>
            <a:r>
              <a:rPr lang="zh-CN" altLang="en-US"/>
              <a:t>快速模式交换</a:t>
            </a:r>
          </a:p>
        </p:txBody>
      </p:sp>
      <p:sp>
        <p:nvSpPr>
          <p:cNvPr id="1058821" name="Text Box 5"/>
          <p:cNvSpPr txBox="1">
            <a:spLocks noChangeArrowheads="1"/>
          </p:cNvSpPr>
          <p:nvPr/>
        </p:nvSpPr>
        <p:spPr bwMode="ltGray">
          <a:xfrm>
            <a:off x="1403350" y="1484313"/>
            <a:ext cx="2089150" cy="400110"/>
          </a:xfrm>
          <a:prstGeom prst="rect">
            <a:avLst/>
          </a:prstGeom>
          <a:noFill/>
          <a:ln w="9525" cap="rnd" algn="ctr">
            <a:noFill/>
            <a:miter lim="800000"/>
            <a:headEnd/>
            <a:tailEnd/>
          </a:ln>
          <a:effectLst/>
        </p:spPr>
        <p:txBody>
          <a:bodyPr>
            <a:spAutoFit/>
          </a:bodyPr>
          <a:lstStyle/>
          <a:p>
            <a:pPr algn="ctr">
              <a:spcBef>
                <a:spcPct val="50000"/>
              </a:spcBef>
            </a:pPr>
            <a:r>
              <a:rPr lang="zh-CN" altLang="en-US" sz="2000" b="1" u="sng">
                <a:solidFill>
                  <a:schemeClr val="tx2"/>
                </a:solidFill>
              </a:rPr>
              <a:t>发起者</a:t>
            </a:r>
          </a:p>
        </p:txBody>
      </p:sp>
      <p:sp>
        <p:nvSpPr>
          <p:cNvPr id="1058822" name="Text Box 6"/>
          <p:cNvSpPr txBox="1">
            <a:spLocks noChangeArrowheads="1"/>
          </p:cNvSpPr>
          <p:nvPr/>
        </p:nvSpPr>
        <p:spPr bwMode="ltGray">
          <a:xfrm>
            <a:off x="5435600" y="1484313"/>
            <a:ext cx="2089150" cy="400110"/>
          </a:xfrm>
          <a:prstGeom prst="rect">
            <a:avLst/>
          </a:prstGeom>
          <a:noFill/>
          <a:ln w="9525" cap="rnd" algn="ctr">
            <a:noFill/>
            <a:miter lim="800000"/>
            <a:headEnd/>
            <a:tailEnd/>
          </a:ln>
          <a:effectLst/>
        </p:spPr>
        <p:txBody>
          <a:bodyPr>
            <a:spAutoFit/>
          </a:bodyPr>
          <a:lstStyle/>
          <a:p>
            <a:pPr algn="ctr">
              <a:spcBef>
                <a:spcPct val="50000"/>
              </a:spcBef>
            </a:pPr>
            <a:r>
              <a:rPr lang="zh-CN" altLang="en-US" sz="2000" b="1" u="sng">
                <a:solidFill>
                  <a:schemeClr val="tx2"/>
                </a:solidFill>
              </a:rPr>
              <a:t>响应者</a:t>
            </a:r>
          </a:p>
        </p:txBody>
      </p:sp>
      <p:sp>
        <p:nvSpPr>
          <p:cNvPr id="1058823" name="Line 7"/>
          <p:cNvSpPr>
            <a:spLocks noChangeShapeType="1"/>
          </p:cNvSpPr>
          <p:nvPr/>
        </p:nvSpPr>
        <p:spPr bwMode="ltGray">
          <a:xfrm>
            <a:off x="3419475" y="2349500"/>
            <a:ext cx="2016125" cy="0"/>
          </a:xfrm>
          <a:prstGeom prst="line">
            <a:avLst/>
          </a:prstGeom>
          <a:noFill/>
          <a:ln w="31750" cap="rnd" cmpd="sng">
            <a:solidFill>
              <a:schemeClr val="accent1"/>
            </a:solidFill>
            <a:round/>
            <a:headEnd/>
            <a:tailEnd type="triangle" w="med" len="med"/>
          </a:ln>
          <a:effectLst/>
        </p:spPr>
        <p:txBody>
          <a:bodyPr wrap="none"/>
          <a:lstStyle/>
          <a:p>
            <a:pPr algn="ctr"/>
            <a:endParaRPr lang="zh-CN" altLang="en-US" sz="2000" b="1">
              <a:solidFill>
                <a:schemeClr val="tx2"/>
              </a:solidFill>
            </a:endParaRPr>
          </a:p>
        </p:txBody>
      </p:sp>
      <p:sp>
        <p:nvSpPr>
          <p:cNvPr id="1058826" name="Line 10"/>
          <p:cNvSpPr>
            <a:spLocks noChangeShapeType="1"/>
          </p:cNvSpPr>
          <p:nvPr/>
        </p:nvSpPr>
        <p:spPr bwMode="ltGray">
          <a:xfrm>
            <a:off x="3563938" y="4724400"/>
            <a:ext cx="2016125" cy="0"/>
          </a:xfrm>
          <a:prstGeom prst="line">
            <a:avLst/>
          </a:prstGeom>
          <a:noFill/>
          <a:ln w="31750" cap="rnd" cmpd="sng">
            <a:solidFill>
              <a:schemeClr val="accent1"/>
            </a:solidFill>
            <a:round/>
            <a:headEnd/>
            <a:tailEnd type="triangle" w="med" len="med"/>
          </a:ln>
          <a:effectLst/>
        </p:spPr>
        <p:txBody>
          <a:bodyPr wrap="none"/>
          <a:lstStyle/>
          <a:p>
            <a:pPr algn="ctr"/>
            <a:endParaRPr lang="zh-CN" altLang="en-US" sz="2000" b="1">
              <a:solidFill>
                <a:schemeClr val="tx2"/>
              </a:solidFill>
            </a:endParaRPr>
          </a:p>
        </p:txBody>
      </p:sp>
      <p:sp>
        <p:nvSpPr>
          <p:cNvPr id="1058827" name="Line 11"/>
          <p:cNvSpPr>
            <a:spLocks noChangeShapeType="1"/>
          </p:cNvSpPr>
          <p:nvPr/>
        </p:nvSpPr>
        <p:spPr bwMode="ltGray">
          <a:xfrm flipH="1">
            <a:off x="3492500" y="3500438"/>
            <a:ext cx="1943100" cy="0"/>
          </a:xfrm>
          <a:prstGeom prst="line">
            <a:avLst/>
          </a:prstGeom>
          <a:noFill/>
          <a:ln w="31750" cap="rnd" cmpd="sng">
            <a:solidFill>
              <a:schemeClr val="accent1"/>
            </a:solidFill>
            <a:round/>
            <a:headEnd/>
            <a:tailEnd type="triangle" w="med" len="med"/>
          </a:ln>
          <a:effectLst/>
        </p:spPr>
        <p:txBody>
          <a:bodyPr wrap="none"/>
          <a:lstStyle/>
          <a:p>
            <a:pPr algn="ctr"/>
            <a:endParaRPr lang="zh-CN" altLang="en-US" sz="2000" b="1">
              <a:solidFill>
                <a:schemeClr val="tx2"/>
              </a:solidFill>
            </a:endParaRPr>
          </a:p>
        </p:txBody>
      </p:sp>
      <p:sp>
        <p:nvSpPr>
          <p:cNvPr id="1058829" name="Text Box 13"/>
          <p:cNvSpPr txBox="1">
            <a:spLocks noChangeArrowheads="1"/>
          </p:cNvSpPr>
          <p:nvPr/>
        </p:nvSpPr>
        <p:spPr bwMode="ltGray">
          <a:xfrm>
            <a:off x="0" y="2060575"/>
            <a:ext cx="3563938" cy="707886"/>
          </a:xfrm>
          <a:prstGeom prst="rect">
            <a:avLst/>
          </a:prstGeom>
          <a:noFill/>
          <a:ln w="9525" cap="rnd" algn="ctr">
            <a:noFill/>
            <a:miter lim="800000"/>
            <a:headEnd/>
            <a:tailEnd/>
          </a:ln>
          <a:effectLst/>
        </p:spPr>
        <p:txBody>
          <a:bodyPr>
            <a:spAutoFit/>
          </a:bodyPr>
          <a:lstStyle/>
          <a:p>
            <a:pPr algn="ctr">
              <a:spcBef>
                <a:spcPct val="50000"/>
              </a:spcBef>
            </a:pPr>
            <a:r>
              <a:rPr lang="zh-CN" altLang="en-US" sz="2000" b="1" dirty="0">
                <a:solidFill>
                  <a:schemeClr val="tx2"/>
                </a:solidFill>
              </a:rPr>
              <a:t>头，散列</a:t>
            </a:r>
            <a:r>
              <a:rPr lang="en-US" altLang="zh-CN" sz="2000" b="1" dirty="0">
                <a:solidFill>
                  <a:schemeClr val="tx2"/>
                </a:solidFill>
              </a:rPr>
              <a:t>1</a:t>
            </a:r>
            <a:r>
              <a:rPr lang="zh-CN" altLang="en-US" sz="2000" b="1" dirty="0">
                <a:solidFill>
                  <a:schemeClr val="tx2"/>
                </a:solidFill>
              </a:rPr>
              <a:t>，</a:t>
            </a:r>
            <a:r>
              <a:rPr lang="en-US" altLang="zh-CN" sz="2000" b="1" dirty="0">
                <a:solidFill>
                  <a:schemeClr val="tx2"/>
                </a:solidFill>
              </a:rPr>
              <a:t>SA</a:t>
            </a:r>
            <a:r>
              <a:rPr lang="zh-CN" altLang="en-US" sz="2000" b="1" dirty="0">
                <a:solidFill>
                  <a:schemeClr val="tx2"/>
                </a:solidFill>
              </a:rPr>
              <a:t>，</a:t>
            </a:r>
            <a:r>
              <a:rPr lang="en-US" altLang="zh-CN" sz="2000" b="1" dirty="0">
                <a:solidFill>
                  <a:schemeClr val="tx2"/>
                </a:solidFill>
              </a:rPr>
              <a:t>Ni[,KE][,</a:t>
            </a:r>
            <a:r>
              <a:rPr lang="en-US" altLang="zh-CN" sz="2000" b="1" dirty="0" err="1">
                <a:solidFill>
                  <a:schemeClr val="tx2"/>
                </a:solidFill>
              </a:rPr>
              <a:t>IDci,IDcr</a:t>
            </a:r>
            <a:r>
              <a:rPr lang="en-US" altLang="zh-CN" sz="2000" b="1" dirty="0">
                <a:solidFill>
                  <a:schemeClr val="tx2"/>
                </a:solidFill>
              </a:rPr>
              <a:t>]</a:t>
            </a:r>
          </a:p>
        </p:txBody>
      </p:sp>
      <p:sp>
        <p:nvSpPr>
          <p:cNvPr id="1058831" name="Text Box 15"/>
          <p:cNvSpPr txBox="1">
            <a:spLocks noChangeArrowheads="1"/>
          </p:cNvSpPr>
          <p:nvPr/>
        </p:nvSpPr>
        <p:spPr bwMode="ltGray">
          <a:xfrm>
            <a:off x="179388" y="4508500"/>
            <a:ext cx="3348037" cy="400110"/>
          </a:xfrm>
          <a:prstGeom prst="rect">
            <a:avLst/>
          </a:prstGeom>
          <a:noFill/>
          <a:ln w="9525" cap="rnd" algn="ctr">
            <a:noFill/>
            <a:miter lim="800000"/>
            <a:headEnd/>
            <a:tailEnd/>
          </a:ln>
          <a:effectLst/>
        </p:spPr>
        <p:txBody>
          <a:bodyPr>
            <a:spAutoFit/>
          </a:bodyPr>
          <a:lstStyle/>
          <a:p>
            <a:pPr algn="ctr">
              <a:spcBef>
                <a:spcPct val="50000"/>
              </a:spcBef>
            </a:pPr>
            <a:r>
              <a:rPr lang="zh-CN" altLang="en-US" sz="2000" b="1">
                <a:solidFill>
                  <a:schemeClr val="tx2"/>
                </a:solidFill>
              </a:rPr>
              <a:t>头，散列</a:t>
            </a:r>
          </a:p>
        </p:txBody>
      </p:sp>
      <p:sp>
        <p:nvSpPr>
          <p:cNvPr id="1058835" name="Text Box 19"/>
          <p:cNvSpPr txBox="1">
            <a:spLocks noChangeArrowheads="1"/>
          </p:cNvSpPr>
          <p:nvPr/>
        </p:nvSpPr>
        <p:spPr bwMode="ltGray">
          <a:xfrm>
            <a:off x="5580063" y="3141663"/>
            <a:ext cx="3563937" cy="646331"/>
          </a:xfrm>
          <a:prstGeom prst="rect">
            <a:avLst/>
          </a:prstGeom>
          <a:noFill/>
          <a:ln w="9525" cap="rnd" algn="ctr">
            <a:noFill/>
            <a:miter lim="800000"/>
            <a:headEnd/>
            <a:tailEnd/>
          </a:ln>
          <a:effectLst/>
        </p:spPr>
        <p:txBody>
          <a:bodyPr>
            <a:spAutoFit/>
          </a:bodyPr>
          <a:lstStyle/>
          <a:p>
            <a:pPr>
              <a:spcBef>
                <a:spcPct val="50000"/>
              </a:spcBef>
            </a:pPr>
            <a:r>
              <a:rPr lang="zh-CN" altLang="en-US" b="1" dirty="0">
                <a:solidFill>
                  <a:schemeClr val="tx2"/>
                </a:solidFill>
              </a:rPr>
              <a:t>头，散列</a:t>
            </a:r>
            <a:r>
              <a:rPr lang="en-US" altLang="zh-CN" b="1" dirty="0">
                <a:solidFill>
                  <a:schemeClr val="tx2"/>
                </a:solidFill>
              </a:rPr>
              <a:t>2</a:t>
            </a:r>
            <a:r>
              <a:rPr lang="zh-CN" altLang="en-US" b="1" dirty="0">
                <a:solidFill>
                  <a:schemeClr val="tx2"/>
                </a:solidFill>
              </a:rPr>
              <a:t>，</a:t>
            </a:r>
            <a:r>
              <a:rPr lang="en-US" altLang="zh-CN" b="1" dirty="0">
                <a:solidFill>
                  <a:schemeClr val="tx2"/>
                </a:solidFill>
              </a:rPr>
              <a:t>SA</a:t>
            </a:r>
            <a:r>
              <a:rPr lang="zh-CN" altLang="en-US" b="1" dirty="0">
                <a:solidFill>
                  <a:schemeClr val="tx2"/>
                </a:solidFill>
              </a:rPr>
              <a:t>，</a:t>
            </a:r>
            <a:r>
              <a:rPr lang="en-US" altLang="zh-CN" b="1" dirty="0">
                <a:solidFill>
                  <a:schemeClr val="tx2"/>
                </a:solidFill>
              </a:rPr>
              <a:t>Nr[,KE][,</a:t>
            </a:r>
            <a:r>
              <a:rPr lang="en-US" altLang="zh-CN" b="1" dirty="0" err="1">
                <a:solidFill>
                  <a:schemeClr val="tx2"/>
                </a:solidFill>
              </a:rPr>
              <a:t>IDci,IDcr</a:t>
            </a:r>
            <a:r>
              <a:rPr lang="en-US" altLang="zh-CN" b="1" dirty="0">
                <a:solidFill>
                  <a:schemeClr val="tx2"/>
                </a:solidFill>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4" name="Rectangle 2"/>
          <p:cNvSpPr>
            <a:spLocks noGrp="1" noChangeArrowheads="1"/>
          </p:cNvSpPr>
          <p:nvPr>
            <p:ph type="title"/>
          </p:nvPr>
        </p:nvSpPr>
        <p:spPr/>
        <p:txBody>
          <a:bodyPr/>
          <a:lstStyle/>
          <a:p>
            <a:r>
              <a:rPr lang="zh-CN" altLang="en-US" dirty="0" smtClean="0"/>
              <a:t>本章小结</a:t>
            </a:r>
            <a:endParaRPr lang="zh-CN" altLang="en-US" dirty="0"/>
          </a:p>
        </p:txBody>
      </p:sp>
      <p:sp>
        <p:nvSpPr>
          <p:cNvPr id="1047555" name="Rectangle 3"/>
          <p:cNvSpPr>
            <a:spLocks noGrp="1" noChangeArrowheads="1"/>
          </p:cNvSpPr>
          <p:nvPr>
            <p:ph type="body" idx="1"/>
          </p:nvPr>
        </p:nvSpPr>
        <p:spPr/>
        <p:txBody>
          <a:bodyPr/>
          <a:lstStyle/>
          <a:p>
            <a:r>
              <a:rPr lang="en-US" altLang="zh-CN" dirty="0" smtClean="0"/>
              <a:t>IPSec</a:t>
            </a:r>
            <a:r>
              <a:rPr lang="zh-CN" altLang="en-US" dirty="0" smtClean="0"/>
              <a:t>是用于保护</a:t>
            </a:r>
            <a:r>
              <a:rPr lang="en-US" altLang="zh-CN" dirty="0" smtClean="0"/>
              <a:t>IP</a:t>
            </a:r>
            <a:r>
              <a:rPr lang="zh-CN" altLang="en-US" dirty="0" smtClean="0"/>
              <a:t>层通信安全的机制。</a:t>
            </a:r>
            <a:endParaRPr lang="en-US" altLang="zh-CN" dirty="0" smtClean="0"/>
          </a:p>
          <a:p>
            <a:r>
              <a:rPr lang="zh-CN" altLang="en-US" dirty="0" smtClean="0"/>
              <a:t>分两种模式，传输模式和隧道模式，保护的对象不同，</a:t>
            </a:r>
            <a:r>
              <a:rPr lang="en-US" altLang="zh-CN" dirty="0" smtClean="0"/>
              <a:t>IP</a:t>
            </a:r>
            <a:r>
              <a:rPr lang="zh-CN" altLang="en-US" dirty="0" smtClean="0"/>
              <a:t>包载荷和整个</a:t>
            </a:r>
            <a:r>
              <a:rPr lang="en-US" altLang="zh-CN" dirty="0" smtClean="0"/>
              <a:t>IP</a:t>
            </a:r>
            <a:r>
              <a:rPr lang="zh-CN" altLang="en-US" dirty="0" smtClean="0"/>
              <a:t>包。</a:t>
            </a:r>
            <a:endParaRPr lang="en-US" altLang="zh-CN" dirty="0" smtClean="0"/>
          </a:p>
          <a:p>
            <a:r>
              <a:rPr lang="zh-CN" altLang="en-US" dirty="0" smtClean="0"/>
              <a:t>对</a:t>
            </a:r>
            <a:r>
              <a:rPr lang="en-US" altLang="zh-CN" dirty="0" smtClean="0"/>
              <a:t>IP</a:t>
            </a:r>
            <a:r>
              <a:rPr lang="zh-CN" altLang="en-US" dirty="0" smtClean="0"/>
              <a:t>包有两种处理：</a:t>
            </a:r>
            <a:r>
              <a:rPr lang="en-US" altLang="zh-CN" dirty="0" smtClean="0"/>
              <a:t>AH</a:t>
            </a:r>
            <a:r>
              <a:rPr lang="zh-CN" altLang="en-US" dirty="0" smtClean="0"/>
              <a:t>和</a:t>
            </a:r>
            <a:r>
              <a:rPr lang="en-US" altLang="zh-CN" dirty="0" smtClean="0"/>
              <a:t>ESP</a:t>
            </a:r>
          </a:p>
          <a:p>
            <a:pPr lvl="1"/>
            <a:r>
              <a:rPr lang="en-US" altLang="zh-CN" dirty="0" smtClean="0"/>
              <a:t>AH</a:t>
            </a:r>
            <a:r>
              <a:rPr lang="zh-CN" altLang="en-US" dirty="0" smtClean="0"/>
              <a:t>：数据完整性、数据源认证、抗重播</a:t>
            </a:r>
            <a:endParaRPr lang="en-US" altLang="zh-CN" dirty="0" smtClean="0"/>
          </a:p>
          <a:p>
            <a:pPr lvl="1"/>
            <a:r>
              <a:rPr lang="en-US" altLang="zh-CN" dirty="0" smtClean="0"/>
              <a:t>ESP</a:t>
            </a:r>
            <a:r>
              <a:rPr lang="zh-CN" altLang="en-US" dirty="0" smtClean="0"/>
              <a:t>：除此之外还有数据包加密，数据流</a:t>
            </a:r>
            <a:r>
              <a:rPr lang="zh-CN" altLang="en-US" dirty="0" smtClean="0"/>
              <a:t>加密</a:t>
            </a: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539552" y="1124744"/>
            <a:ext cx="8136904" cy="5355312"/>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
        <p:nvSpPr>
          <p:cNvPr id="929796" name="Rectangle 4"/>
          <p:cNvSpPr>
            <a:spLocks noGrp="1" noChangeArrowheads="1"/>
          </p:cNvSpPr>
          <p:nvPr>
            <p:ph type="title"/>
          </p:nvPr>
        </p:nvSpPr>
        <p:spPr/>
        <p:txBody>
          <a:bodyPr/>
          <a:lstStyle/>
          <a:p>
            <a:r>
              <a:rPr lang="en-US" altLang="zh-CN" dirty="0" err="1" smtClean="0"/>
              <a:t>IPSec</a:t>
            </a:r>
            <a:r>
              <a:rPr lang="zh-CN" altLang="en-US" dirty="0" smtClean="0"/>
              <a:t>框架结构</a:t>
            </a:r>
            <a:endParaRPr lang="zh-CN" altLang="en-US" dirty="0"/>
          </a:p>
        </p:txBody>
      </p:sp>
      <p:sp>
        <p:nvSpPr>
          <p:cNvPr id="929797" name="Rectangle 5"/>
          <p:cNvSpPr>
            <a:spLocks noChangeArrowheads="1"/>
          </p:cNvSpPr>
          <p:nvPr/>
        </p:nvSpPr>
        <p:spPr bwMode="ltGray">
          <a:xfrm>
            <a:off x="1908175" y="1484313"/>
            <a:ext cx="4608513"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rgbClr val="FF0000"/>
                </a:solidFill>
              </a:rPr>
              <a:t>体系</a:t>
            </a:r>
          </a:p>
        </p:txBody>
      </p:sp>
      <p:sp>
        <p:nvSpPr>
          <p:cNvPr id="929798" name="Rectangle 6"/>
          <p:cNvSpPr>
            <a:spLocks noChangeArrowheads="1"/>
          </p:cNvSpPr>
          <p:nvPr/>
        </p:nvSpPr>
        <p:spPr bwMode="ltGray">
          <a:xfrm>
            <a:off x="1258888" y="2349500"/>
            <a:ext cx="2233612"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封装安全</a:t>
            </a:r>
            <a:r>
              <a:rPr lang="zh-CN" altLang="en-US" sz="2000" b="1" dirty="0" smtClean="0">
                <a:solidFill>
                  <a:schemeClr val="tx2"/>
                </a:solidFill>
              </a:rPr>
              <a:t>载荷</a:t>
            </a:r>
            <a:r>
              <a:rPr lang="en-US" altLang="zh-CN" sz="2000" b="1" dirty="0" smtClean="0">
                <a:solidFill>
                  <a:schemeClr val="tx2"/>
                </a:solidFill>
              </a:rPr>
              <a:t>EPS</a:t>
            </a:r>
            <a:endParaRPr lang="zh-CN" altLang="en-US" sz="2000" b="1" dirty="0">
              <a:solidFill>
                <a:schemeClr val="tx2"/>
              </a:solidFill>
            </a:endParaRPr>
          </a:p>
        </p:txBody>
      </p:sp>
      <p:sp>
        <p:nvSpPr>
          <p:cNvPr id="929799" name="Rectangle 7"/>
          <p:cNvSpPr>
            <a:spLocks noChangeArrowheads="1"/>
          </p:cNvSpPr>
          <p:nvPr/>
        </p:nvSpPr>
        <p:spPr bwMode="ltGray">
          <a:xfrm>
            <a:off x="5148263" y="2349500"/>
            <a:ext cx="2016125"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验证</a:t>
            </a:r>
            <a:r>
              <a:rPr lang="zh-CN" altLang="en-US" sz="2000" b="1" dirty="0" smtClean="0">
                <a:solidFill>
                  <a:schemeClr val="tx2"/>
                </a:solidFill>
              </a:rPr>
              <a:t>头</a:t>
            </a:r>
            <a:r>
              <a:rPr lang="en-US" altLang="zh-CN" sz="2000" b="1" dirty="0" smtClean="0">
                <a:solidFill>
                  <a:schemeClr val="tx2"/>
                </a:solidFill>
              </a:rPr>
              <a:t>AH</a:t>
            </a:r>
            <a:endParaRPr lang="zh-CN" altLang="en-US" sz="2000" b="1" dirty="0">
              <a:solidFill>
                <a:schemeClr val="tx2"/>
              </a:solidFill>
            </a:endParaRPr>
          </a:p>
        </p:txBody>
      </p:sp>
      <p:sp>
        <p:nvSpPr>
          <p:cNvPr id="929800" name="Rectangle 8"/>
          <p:cNvSpPr>
            <a:spLocks noChangeArrowheads="1"/>
          </p:cNvSpPr>
          <p:nvPr/>
        </p:nvSpPr>
        <p:spPr bwMode="ltGray">
          <a:xfrm>
            <a:off x="1763713" y="3213100"/>
            <a:ext cx="2233612"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加密算法</a:t>
            </a:r>
          </a:p>
        </p:txBody>
      </p:sp>
      <p:sp>
        <p:nvSpPr>
          <p:cNvPr id="929801" name="Rectangle 9"/>
          <p:cNvSpPr>
            <a:spLocks noChangeArrowheads="1"/>
          </p:cNvSpPr>
          <p:nvPr/>
        </p:nvSpPr>
        <p:spPr bwMode="ltGray">
          <a:xfrm>
            <a:off x="4643438" y="3213100"/>
            <a:ext cx="2233612"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验证算法</a:t>
            </a:r>
          </a:p>
        </p:txBody>
      </p:sp>
      <p:sp>
        <p:nvSpPr>
          <p:cNvPr id="929802" name="Rectangle 10"/>
          <p:cNvSpPr>
            <a:spLocks noChangeArrowheads="1"/>
          </p:cNvSpPr>
          <p:nvPr/>
        </p:nvSpPr>
        <p:spPr bwMode="ltGray">
          <a:xfrm>
            <a:off x="2124075" y="4076700"/>
            <a:ext cx="4608513"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解释域</a:t>
            </a:r>
          </a:p>
        </p:txBody>
      </p:sp>
      <p:sp>
        <p:nvSpPr>
          <p:cNvPr id="929803" name="Rectangle 11"/>
          <p:cNvSpPr>
            <a:spLocks noChangeArrowheads="1"/>
          </p:cNvSpPr>
          <p:nvPr/>
        </p:nvSpPr>
        <p:spPr bwMode="ltGray">
          <a:xfrm>
            <a:off x="3203575" y="5013325"/>
            <a:ext cx="2233613"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密钥管理</a:t>
            </a:r>
          </a:p>
        </p:txBody>
      </p:sp>
      <p:sp>
        <p:nvSpPr>
          <p:cNvPr id="929804" name="Rectangle 12"/>
          <p:cNvSpPr>
            <a:spLocks noChangeArrowheads="1"/>
          </p:cNvSpPr>
          <p:nvPr/>
        </p:nvSpPr>
        <p:spPr bwMode="ltGray">
          <a:xfrm>
            <a:off x="6948488" y="5013325"/>
            <a:ext cx="1296987"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策略</a:t>
            </a:r>
          </a:p>
        </p:txBody>
      </p:sp>
      <p:sp>
        <p:nvSpPr>
          <p:cNvPr id="929805" name="Line 13"/>
          <p:cNvSpPr>
            <a:spLocks noChangeShapeType="1"/>
          </p:cNvSpPr>
          <p:nvPr/>
        </p:nvSpPr>
        <p:spPr bwMode="ltGray">
          <a:xfrm>
            <a:off x="2700338" y="1916113"/>
            <a:ext cx="0" cy="433387"/>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06" name="Line 14"/>
          <p:cNvSpPr>
            <a:spLocks noChangeShapeType="1"/>
          </p:cNvSpPr>
          <p:nvPr/>
        </p:nvSpPr>
        <p:spPr bwMode="ltGray">
          <a:xfrm>
            <a:off x="5580063" y="1916113"/>
            <a:ext cx="0" cy="433387"/>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07" name="Line 15"/>
          <p:cNvSpPr>
            <a:spLocks noChangeShapeType="1"/>
          </p:cNvSpPr>
          <p:nvPr/>
        </p:nvSpPr>
        <p:spPr bwMode="ltGray">
          <a:xfrm>
            <a:off x="2627313" y="2781300"/>
            <a:ext cx="0" cy="433388"/>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08" name="Line 16"/>
          <p:cNvSpPr>
            <a:spLocks noChangeShapeType="1"/>
          </p:cNvSpPr>
          <p:nvPr/>
        </p:nvSpPr>
        <p:spPr bwMode="ltGray">
          <a:xfrm>
            <a:off x="5940425" y="2781300"/>
            <a:ext cx="0" cy="433388"/>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09" name="Line 17"/>
          <p:cNvSpPr>
            <a:spLocks noChangeShapeType="1"/>
          </p:cNvSpPr>
          <p:nvPr/>
        </p:nvSpPr>
        <p:spPr bwMode="ltGray">
          <a:xfrm>
            <a:off x="3059113" y="3644900"/>
            <a:ext cx="0" cy="433388"/>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10" name="Line 18"/>
          <p:cNvSpPr>
            <a:spLocks noChangeShapeType="1"/>
          </p:cNvSpPr>
          <p:nvPr/>
        </p:nvSpPr>
        <p:spPr bwMode="ltGray">
          <a:xfrm>
            <a:off x="5724525" y="3644900"/>
            <a:ext cx="0" cy="433388"/>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11" name="Line 19"/>
          <p:cNvSpPr>
            <a:spLocks noChangeShapeType="1"/>
          </p:cNvSpPr>
          <p:nvPr/>
        </p:nvSpPr>
        <p:spPr bwMode="ltGray">
          <a:xfrm flipH="1" flipV="1">
            <a:off x="4284663" y="4508500"/>
            <a:ext cx="0" cy="504825"/>
          </a:xfrm>
          <a:prstGeom prst="line">
            <a:avLst/>
          </a:prstGeom>
          <a:noFill/>
          <a:ln w="9525" cap="rnd">
            <a:solidFill>
              <a:schemeClr val="bg1"/>
            </a:solidFill>
            <a:round/>
            <a:headEnd/>
            <a:tailEnd type="triangle" w="med" len="med"/>
          </a:ln>
          <a:effectLst/>
        </p:spPr>
        <p:txBody>
          <a:bodyPr wrap="none"/>
          <a:lstStyle/>
          <a:p>
            <a:endParaRPr lang="zh-CN" altLang="en-US"/>
          </a:p>
        </p:txBody>
      </p:sp>
      <p:cxnSp>
        <p:nvCxnSpPr>
          <p:cNvPr id="929812" name="AutoShape 20"/>
          <p:cNvCxnSpPr>
            <a:cxnSpLocks noChangeShapeType="1"/>
            <a:stCxn id="929807" idx="0"/>
            <a:endCxn id="929801" idx="0"/>
          </p:cNvCxnSpPr>
          <p:nvPr/>
        </p:nvCxnSpPr>
        <p:spPr bwMode="ltGray">
          <a:xfrm rot="5400000" flipV="1">
            <a:off x="3978276" y="1430337"/>
            <a:ext cx="431800" cy="3133725"/>
          </a:xfrm>
          <a:prstGeom prst="bentConnector3">
            <a:avLst>
              <a:gd name="adj1" fmla="val 47060"/>
            </a:avLst>
          </a:prstGeom>
          <a:noFill/>
          <a:ln w="9525" cap="rnd">
            <a:solidFill>
              <a:schemeClr val="bg1"/>
            </a:solidFill>
            <a:miter lim="800000"/>
            <a:headEnd/>
            <a:tailEnd type="triangle" w="med" len="med"/>
          </a:ln>
          <a:effectLst/>
        </p:spPr>
      </p:cxnSp>
      <p:cxnSp>
        <p:nvCxnSpPr>
          <p:cNvPr id="929813" name="AutoShape 21"/>
          <p:cNvCxnSpPr>
            <a:cxnSpLocks noChangeShapeType="1"/>
            <a:stCxn id="929799" idx="2"/>
            <a:endCxn id="929802" idx="3"/>
          </p:cNvCxnSpPr>
          <p:nvPr/>
        </p:nvCxnSpPr>
        <p:spPr bwMode="ltGray">
          <a:xfrm rot="16200000" flipH="1">
            <a:off x="5688807" y="3248818"/>
            <a:ext cx="1511300" cy="576263"/>
          </a:xfrm>
          <a:prstGeom prst="bentConnector4">
            <a:avLst>
              <a:gd name="adj1" fmla="val 14704"/>
              <a:gd name="adj2" fmla="val 139671"/>
            </a:avLst>
          </a:prstGeom>
          <a:noFill/>
          <a:ln w="9525" cap="rnd">
            <a:solidFill>
              <a:schemeClr val="bg1"/>
            </a:solidFill>
            <a:miter lim="800000"/>
            <a:headEnd/>
            <a:tailEnd type="triangle" w="med" len="med"/>
          </a:ln>
          <a:effectLst/>
        </p:spPr>
      </p:cxnSp>
      <p:cxnSp>
        <p:nvCxnSpPr>
          <p:cNvPr id="929814" name="AutoShape 22"/>
          <p:cNvCxnSpPr>
            <a:cxnSpLocks noChangeShapeType="1"/>
            <a:stCxn id="929798" idx="1"/>
            <a:endCxn id="929804" idx="2"/>
          </p:cNvCxnSpPr>
          <p:nvPr/>
        </p:nvCxnSpPr>
        <p:spPr bwMode="ltGray">
          <a:xfrm rot="10800000" flipH="1" flipV="1">
            <a:off x="1258888" y="2565400"/>
            <a:ext cx="6338887" cy="2879725"/>
          </a:xfrm>
          <a:prstGeom prst="bentConnector4">
            <a:avLst>
              <a:gd name="adj1" fmla="val -3606"/>
              <a:gd name="adj2" fmla="val 107940"/>
            </a:avLst>
          </a:prstGeom>
          <a:noFill/>
          <a:ln w="9525" cap="rnd">
            <a:solidFill>
              <a:schemeClr val="bg1"/>
            </a:solidFill>
            <a:miter lim="800000"/>
            <a:headEnd/>
            <a:tailEnd type="triangle" w="med" len="med"/>
          </a:ln>
          <a:effectLst/>
        </p:spPr>
      </p:cxnSp>
      <p:cxnSp>
        <p:nvCxnSpPr>
          <p:cNvPr id="929815" name="AutoShape 23"/>
          <p:cNvCxnSpPr>
            <a:cxnSpLocks noChangeShapeType="1"/>
            <a:stCxn id="929798" idx="2"/>
            <a:endCxn id="929802" idx="1"/>
          </p:cNvCxnSpPr>
          <p:nvPr/>
        </p:nvCxnSpPr>
        <p:spPr bwMode="ltGray">
          <a:xfrm rot="5400000">
            <a:off x="1494632" y="3410743"/>
            <a:ext cx="1511300" cy="252413"/>
          </a:xfrm>
          <a:prstGeom prst="bentConnector4">
            <a:avLst>
              <a:gd name="adj1" fmla="val 19745"/>
              <a:gd name="adj2" fmla="val 431444"/>
            </a:avLst>
          </a:prstGeom>
          <a:noFill/>
          <a:ln w="9525" cap="rnd">
            <a:solidFill>
              <a:schemeClr val="bg1"/>
            </a:solidFill>
            <a:miter lim="800000"/>
            <a:headEnd/>
            <a:tailEnd type="triangle" w="med" len="med"/>
          </a:ln>
          <a:effectLst/>
        </p:spPr>
      </p:cxnSp>
      <p:cxnSp>
        <p:nvCxnSpPr>
          <p:cNvPr id="929816" name="AutoShape 24"/>
          <p:cNvCxnSpPr>
            <a:cxnSpLocks noChangeShapeType="1"/>
            <a:stCxn id="929799" idx="3"/>
            <a:endCxn id="929804" idx="0"/>
          </p:cNvCxnSpPr>
          <p:nvPr/>
        </p:nvCxnSpPr>
        <p:spPr bwMode="ltGray">
          <a:xfrm>
            <a:off x="7164388" y="2565400"/>
            <a:ext cx="433387" cy="2447925"/>
          </a:xfrm>
          <a:prstGeom prst="bentConnector2">
            <a:avLst/>
          </a:prstGeom>
          <a:noFill/>
          <a:ln w="9525" cap="rnd">
            <a:solidFill>
              <a:schemeClr val="bg1"/>
            </a:solidFill>
            <a:miter lim="800000"/>
            <a:headEnd/>
            <a:tailEnd type="triangle" w="med" len="med"/>
          </a:ln>
          <a:effectLst/>
        </p:spPr>
      </p:cxnSp>
      <p:sp>
        <p:nvSpPr>
          <p:cNvPr id="929817" name="Line 25"/>
          <p:cNvSpPr>
            <a:spLocks noChangeShapeType="1"/>
          </p:cNvSpPr>
          <p:nvPr/>
        </p:nvSpPr>
        <p:spPr bwMode="ltGray">
          <a:xfrm flipH="1" flipV="1">
            <a:off x="5435600" y="5229225"/>
            <a:ext cx="1512888" cy="0"/>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28" name="圆角矩形标注 27"/>
          <p:cNvSpPr/>
          <p:nvPr/>
        </p:nvSpPr>
        <p:spPr bwMode="gray">
          <a:xfrm>
            <a:off x="6516216" y="1484784"/>
            <a:ext cx="2627784" cy="5040560"/>
          </a:xfrm>
          <a:prstGeom prst="wedgeRoundRectCallout">
            <a:avLst>
              <a:gd name="adj1" fmla="val -57515"/>
              <a:gd name="adj2" fmla="val -24724"/>
              <a:gd name="adj3"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p:spPr>
        <p:txBody>
          <a:bodyPr wrap="square" rtlCol="0" anchor="ctr"/>
          <a:lstStyle/>
          <a:p>
            <a:pPr>
              <a:lnSpc>
                <a:spcPct val="120000"/>
              </a:lnSpc>
            </a:pPr>
            <a:r>
              <a:rPr lang="en-US" altLang="zh-CN" b="1" dirty="0" smtClean="0">
                <a:solidFill>
                  <a:schemeClr val="tx2"/>
                </a:solidFill>
              </a:rPr>
              <a:t>AH</a:t>
            </a:r>
            <a:r>
              <a:rPr lang="zh-CN" altLang="en-US" b="1" dirty="0" smtClean="0">
                <a:solidFill>
                  <a:schemeClr val="tx2"/>
                </a:solidFill>
              </a:rPr>
              <a:t>为</a:t>
            </a:r>
            <a:r>
              <a:rPr lang="en-US" altLang="zh-CN" b="1" dirty="0" smtClean="0">
                <a:solidFill>
                  <a:schemeClr val="tx2"/>
                </a:solidFill>
              </a:rPr>
              <a:t>IP</a:t>
            </a:r>
            <a:r>
              <a:rPr lang="zh-CN" altLang="en-US" b="1" dirty="0" smtClean="0">
                <a:solidFill>
                  <a:schemeClr val="tx2"/>
                </a:solidFill>
              </a:rPr>
              <a:t>数据包提供</a:t>
            </a:r>
            <a:r>
              <a:rPr lang="en-US" altLang="zh-CN" b="1" dirty="0" smtClean="0">
                <a:solidFill>
                  <a:schemeClr val="tx2"/>
                </a:solidFill>
              </a:rPr>
              <a:t>3</a:t>
            </a:r>
            <a:r>
              <a:rPr lang="zh-CN" altLang="en-US" b="1" dirty="0" smtClean="0">
                <a:solidFill>
                  <a:schemeClr val="tx2"/>
                </a:solidFill>
              </a:rPr>
              <a:t>种服务：</a:t>
            </a:r>
            <a:r>
              <a:rPr lang="zh-CN" altLang="en-US" b="1" dirty="0" smtClean="0">
                <a:solidFill>
                  <a:srgbClr val="FF0000"/>
                </a:solidFill>
              </a:rPr>
              <a:t>无连接的数据完整性验证、数据源身份认证和防重放攻击</a:t>
            </a:r>
            <a:r>
              <a:rPr lang="zh-CN" altLang="en-US" b="1" dirty="0" smtClean="0">
                <a:solidFill>
                  <a:schemeClr val="tx2"/>
                </a:solidFill>
              </a:rPr>
              <a:t>。</a:t>
            </a:r>
            <a:endParaRPr lang="en-US" altLang="zh-CN" b="1" dirty="0" smtClean="0">
              <a:solidFill>
                <a:schemeClr val="tx2"/>
              </a:solidFill>
            </a:endParaRPr>
          </a:p>
          <a:p>
            <a:pPr>
              <a:lnSpc>
                <a:spcPct val="120000"/>
              </a:lnSpc>
            </a:pPr>
            <a:r>
              <a:rPr lang="zh-CN" altLang="en-US" b="1" dirty="0" smtClean="0">
                <a:solidFill>
                  <a:srgbClr val="FF0000"/>
                </a:solidFill>
              </a:rPr>
              <a:t>数据完整性验证</a:t>
            </a:r>
            <a:r>
              <a:rPr lang="zh-CN" altLang="en-US" b="1" dirty="0" smtClean="0">
                <a:solidFill>
                  <a:schemeClr val="tx2"/>
                </a:solidFill>
              </a:rPr>
              <a:t>通过哈希函数（如</a:t>
            </a:r>
            <a:r>
              <a:rPr lang="en-US" altLang="zh-CN" b="1" dirty="0" smtClean="0">
                <a:solidFill>
                  <a:schemeClr val="tx2"/>
                </a:solidFill>
              </a:rPr>
              <a:t>MD5</a:t>
            </a:r>
            <a:r>
              <a:rPr lang="zh-CN" altLang="en-US" b="1" dirty="0" smtClean="0">
                <a:solidFill>
                  <a:schemeClr val="tx2"/>
                </a:solidFill>
              </a:rPr>
              <a:t>）产生的校验来保证；</a:t>
            </a:r>
            <a:endParaRPr lang="en-US" altLang="zh-CN" b="1" dirty="0" smtClean="0">
              <a:solidFill>
                <a:schemeClr val="tx2"/>
              </a:solidFill>
            </a:endParaRPr>
          </a:p>
          <a:p>
            <a:pPr>
              <a:lnSpc>
                <a:spcPct val="120000"/>
              </a:lnSpc>
            </a:pPr>
            <a:r>
              <a:rPr lang="zh-CN" altLang="en-US" b="1" dirty="0" smtClean="0">
                <a:solidFill>
                  <a:srgbClr val="FF0000"/>
                </a:solidFill>
              </a:rPr>
              <a:t>数据源身份认证</a:t>
            </a:r>
            <a:r>
              <a:rPr lang="zh-CN" altLang="en-US" b="1" dirty="0" smtClean="0">
                <a:solidFill>
                  <a:schemeClr val="tx2"/>
                </a:solidFill>
              </a:rPr>
              <a:t>通过在计算验证码时加入一个共享密钥来实现；</a:t>
            </a:r>
            <a:endParaRPr lang="en-US" altLang="zh-CN" b="1" dirty="0" smtClean="0">
              <a:solidFill>
                <a:schemeClr val="tx2"/>
              </a:solidFill>
            </a:endParaRPr>
          </a:p>
          <a:p>
            <a:pPr>
              <a:lnSpc>
                <a:spcPct val="120000"/>
              </a:lnSpc>
            </a:pPr>
            <a:r>
              <a:rPr lang="en-US" altLang="zh-CN" b="1" dirty="0" smtClean="0">
                <a:solidFill>
                  <a:schemeClr val="tx2"/>
                </a:solidFill>
              </a:rPr>
              <a:t>AH</a:t>
            </a:r>
            <a:r>
              <a:rPr lang="zh-CN" altLang="en-US" b="1" dirty="0" smtClean="0">
                <a:solidFill>
                  <a:schemeClr val="tx2"/>
                </a:solidFill>
              </a:rPr>
              <a:t>报头中的序列号可以防止</a:t>
            </a:r>
            <a:r>
              <a:rPr lang="zh-CN" altLang="en-US" b="1" dirty="0" smtClean="0">
                <a:solidFill>
                  <a:srgbClr val="FF0000"/>
                </a:solidFill>
              </a:rPr>
              <a:t>重放攻击</a:t>
            </a:r>
            <a:r>
              <a:rPr lang="zh-CN" altLang="en-US" b="1" dirty="0" smtClean="0">
                <a:solidFill>
                  <a:schemeClr val="tx2"/>
                </a:solidFill>
              </a:rPr>
              <a:t>。</a:t>
            </a:r>
            <a:endParaRPr lang="en-US" altLang="zh-CN" b="1" dirty="0" smtClean="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539552" y="1124744"/>
            <a:ext cx="8136904" cy="5355312"/>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
        <p:nvSpPr>
          <p:cNvPr id="929796" name="Rectangle 4"/>
          <p:cNvSpPr>
            <a:spLocks noGrp="1" noChangeArrowheads="1"/>
          </p:cNvSpPr>
          <p:nvPr>
            <p:ph type="title"/>
          </p:nvPr>
        </p:nvSpPr>
        <p:spPr/>
        <p:txBody>
          <a:bodyPr/>
          <a:lstStyle/>
          <a:p>
            <a:r>
              <a:rPr lang="en-US" altLang="zh-CN"/>
              <a:t>IPSec</a:t>
            </a:r>
            <a:r>
              <a:rPr lang="zh-CN" altLang="en-US"/>
              <a:t>发展规划</a:t>
            </a:r>
          </a:p>
        </p:txBody>
      </p:sp>
      <p:sp>
        <p:nvSpPr>
          <p:cNvPr id="929797" name="Rectangle 5"/>
          <p:cNvSpPr>
            <a:spLocks noChangeArrowheads="1"/>
          </p:cNvSpPr>
          <p:nvPr/>
        </p:nvSpPr>
        <p:spPr bwMode="ltGray">
          <a:xfrm>
            <a:off x="1908175" y="1484313"/>
            <a:ext cx="4608513"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rgbClr val="FF0000"/>
                </a:solidFill>
              </a:rPr>
              <a:t>体系</a:t>
            </a:r>
          </a:p>
        </p:txBody>
      </p:sp>
      <p:sp>
        <p:nvSpPr>
          <p:cNvPr id="929798" name="Rectangle 6"/>
          <p:cNvSpPr>
            <a:spLocks noChangeArrowheads="1"/>
          </p:cNvSpPr>
          <p:nvPr/>
        </p:nvSpPr>
        <p:spPr bwMode="ltGray">
          <a:xfrm>
            <a:off x="1258888" y="2349500"/>
            <a:ext cx="2233612"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封装安全</a:t>
            </a:r>
            <a:r>
              <a:rPr lang="zh-CN" altLang="en-US" sz="2000" b="1" dirty="0" smtClean="0">
                <a:solidFill>
                  <a:schemeClr val="tx2"/>
                </a:solidFill>
              </a:rPr>
              <a:t>载荷</a:t>
            </a:r>
            <a:r>
              <a:rPr lang="en-US" altLang="zh-CN" sz="2000" b="1" dirty="0" smtClean="0">
                <a:solidFill>
                  <a:schemeClr val="tx2"/>
                </a:solidFill>
              </a:rPr>
              <a:t>EPS</a:t>
            </a:r>
            <a:endParaRPr lang="zh-CN" altLang="en-US" sz="2000" b="1" dirty="0">
              <a:solidFill>
                <a:schemeClr val="tx2"/>
              </a:solidFill>
            </a:endParaRPr>
          </a:p>
        </p:txBody>
      </p:sp>
      <p:sp>
        <p:nvSpPr>
          <p:cNvPr id="929799" name="Rectangle 7"/>
          <p:cNvSpPr>
            <a:spLocks noChangeArrowheads="1"/>
          </p:cNvSpPr>
          <p:nvPr/>
        </p:nvSpPr>
        <p:spPr bwMode="ltGray">
          <a:xfrm>
            <a:off x="5148263" y="2349500"/>
            <a:ext cx="2016125"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验证</a:t>
            </a:r>
            <a:r>
              <a:rPr lang="zh-CN" altLang="en-US" sz="2000" b="1" dirty="0" smtClean="0">
                <a:solidFill>
                  <a:schemeClr val="tx2"/>
                </a:solidFill>
              </a:rPr>
              <a:t>头</a:t>
            </a:r>
            <a:r>
              <a:rPr lang="en-US" altLang="zh-CN" sz="2000" b="1" dirty="0" smtClean="0">
                <a:solidFill>
                  <a:schemeClr val="tx2"/>
                </a:solidFill>
              </a:rPr>
              <a:t>AH</a:t>
            </a:r>
            <a:endParaRPr lang="zh-CN" altLang="en-US" sz="2000" b="1" dirty="0">
              <a:solidFill>
                <a:schemeClr val="tx2"/>
              </a:solidFill>
            </a:endParaRPr>
          </a:p>
        </p:txBody>
      </p:sp>
      <p:sp>
        <p:nvSpPr>
          <p:cNvPr id="929800" name="Rectangle 8"/>
          <p:cNvSpPr>
            <a:spLocks noChangeArrowheads="1"/>
          </p:cNvSpPr>
          <p:nvPr/>
        </p:nvSpPr>
        <p:spPr bwMode="ltGray">
          <a:xfrm>
            <a:off x="1763713" y="3213100"/>
            <a:ext cx="2233612"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加密算法</a:t>
            </a:r>
          </a:p>
        </p:txBody>
      </p:sp>
      <p:sp>
        <p:nvSpPr>
          <p:cNvPr id="929801" name="Rectangle 9"/>
          <p:cNvSpPr>
            <a:spLocks noChangeArrowheads="1"/>
          </p:cNvSpPr>
          <p:nvPr/>
        </p:nvSpPr>
        <p:spPr bwMode="ltGray">
          <a:xfrm>
            <a:off x="4643438" y="3213100"/>
            <a:ext cx="2233612"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验证算法</a:t>
            </a:r>
          </a:p>
        </p:txBody>
      </p:sp>
      <p:sp>
        <p:nvSpPr>
          <p:cNvPr id="929802" name="Rectangle 10"/>
          <p:cNvSpPr>
            <a:spLocks noChangeArrowheads="1"/>
          </p:cNvSpPr>
          <p:nvPr/>
        </p:nvSpPr>
        <p:spPr bwMode="ltGray">
          <a:xfrm>
            <a:off x="2124075" y="4076700"/>
            <a:ext cx="4608513"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解释域</a:t>
            </a:r>
          </a:p>
        </p:txBody>
      </p:sp>
      <p:sp>
        <p:nvSpPr>
          <p:cNvPr id="929803" name="Rectangle 11"/>
          <p:cNvSpPr>
            <a:spLocks noChangeArrowheads="1"/>
          </p:cNvSpPr>
          <p:nvPr/>
        </p:nvSpPr>
        <p:spPr bwMode="ltGray">
          <a:xfrm>
            <a:off x="3203575" y="5013325"/>
            <a:ext cx="2233613"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密钥管理</a:t>
            </a:r>
          </a:p>
        </p:txBody>
      </p:sp>
      <p:sp>
        <p:nvSpPr>
          <p:cNvPr id="929804" name="Rectangle 12"/>
          <p:cNvSpPr>
            <a:spLocks noChangeArrowheads="1"/>
          </p:cNvSpPr>
          <p:nvPr/>
        </p:nvSpPr>
        <p:spPr bwMode="ltGray">
          <a:xfrm>
            <a:off x="6948488" y="5013325"/>
            <a:ext cx="1296987" cy="431800"/>
          </a:xfrm>
          <a:prstGeom prst="rect">
            <a:avLst/>
          </a:prstGeom>
          <a:solidFill>
            <a:srgbClr val="FFFF00"/>
          </a:solidFill>
          <a:ln w="9525" cap="rnd" algn="ctr">
            <a:solidFill>
              <a:srgbClr val="000000"/>
            </a:solidFill>
            <a:miter lim="800000"/>
            <a:headEnd/>
            <a:tailEnd/>
          </a:ln>
          <a:effectLst/>
        </p:spPr>
        <p:txBody>
          <a:bodyPr wrap="none" anchor="ctr"/>
          <a:lstStyle/>
          <a:p>
            <a:pPr algn="ctr"/>
            <a:r>
              <a:rPr lang="zh-CN" altLang="en-US" sz="2000" b="1" dirty="0">
                <a:solidFill>
                  <a:schemeClr val="tx2"/>
                </a:solidFill>
              </a:rPr>
              <a:t>策略</a:t>
            </a:r>
          </a:p>
        </p:txBody>
      </p:sp>
      <p:sp>
        <p:nvSpPr>
          <p:cNvPr id="929805" name="Line 13"/>
          <p:cNvSpPr>
            <a:spLocks noChangeShapeType="1"/>
          </p:cNvSpPr>
          <p:nvPr/>
        </p:nvSpPr>
        <p:spPr bwMode="ltGray">
          <a:xfrm>
            <a:off x="2700338" y="1916113"/>
            <a:ext cx="0" cy="433387"/>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06" name="Line 14"/>
          <p:cNvSpPr>
            <a:spLocks noChangeShapeType="1"/>
          </p:cNvSpPr>
          <p:nvPr/>
        </p:nvSpPr>
        <p:spPr bwMode="ltGray">
          <a:xfrm>
            <a:off x="5580063" y="1916113"/>
            <a:ext cx="0" cy="433387"/>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07" name="Line 15"/>
          <p:cNvSpPr>
            <a:spLocks noChangeShapeType="1"/>
          </p:cNvSpPr>
          <p:nvPr/>
        </p:nvSpPr>
        <p:spPr bwMode="ltGray">
          <a:xfrm>
            <a:off x="2627313" y="2781300"/>
            <a:ext cx="0" cy="433388"/>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08" name="Line 16"/>
          <p:cNvSpPr>
            <a:spLocks noChangeShapeType="1"/>
          </p:cNvSpPr>
          <p:nvPr/>
        </p:nvSpPr>
        <p:spPr bwMode="ltGray">
          <a:xfrm>
            <a:off x="5940425" y="2781300"/>
            <a:ext cx="0" cy="433388"/>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09" name="Line 17"/>
          <p:cNvSpPr>
            <a:spLocks noChangeShapeType="1"/>
          </p:cNvSpPr>
          <p:nvPr/>
        </p:nvSpPr>
        <p:spPr bwMode="ltGray">
          <a:xfrm>
            <a:off x="3059113" y="3644900"/>
            <a:ext cx="0" cy="433388"/>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10" name="Line 18"/>
          <p:cNvSpPr>
            <a:spLocks noChangeShapeType="1"/>
          </p:cNvSpPr>
          <p:nvPr/>
        </p:nvSpPr>
        <p:spPr bwMode="ltGray">
          <a:xfrm>
            <a:off x="5724525" y="3644900"/>
            <a:ext cx="0" cy="433388"/>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929811" name="Line 19"/>
          <p:cNvSpPr>
            <a:spLocks noChangeShapeType="1"/>
          </p:cNvSpPr>
          <p:nvPr/>
        </p:nvSpPr>
        <p:spPr bwMode="ltGray">
          <a:xfrm flipH="1" flipV="1">
            <a:off x="4284663" y="4508500"/>
            <a:ext cx="0" cy="504825"/>
          </a:xfrm>
          <a:prstGeom prst="line">
            <a:avLst/>
          </a:prstGeom>
          <a:noFill/>
          <a:ln w="9525" cap="rnd">
            <a:solidFill>
              <a:schemeClr val="bg1"/>
            </a:solidFill>
            <a:round/>
            <a:headEnd/>
            <a:tailEnd type="triangle" w="med" len="med"/>
          </a:ln>
          <a:effectLst/>
        </p:spPr>
        <p:txBody>
          <a:bodyPr wrap="none"/>
          <a:lstStyle/>
          <a:p>
            <a:endParaRPr lang="zh-CN" altLang="en-US"/>
          </a:p>
        </p:txBody>
      </p:sp>
      <p:cxnSp>
        <p:nvCxnSpPr>
          <p:cNvPr id="929812" name="AutoShape 20"/>
          <p:cNvCxnSpPr>
            <a:cxnSpLocks noChangeShapeType="1"/>
            <a:stCxn id="929807" idx="0"/>
            <a:endCxn id="929801" idx="0"/>
          </p:cNvCxnSpPr>
          <p:nvPr/>
        </p:nvCxnSpPr>
        <p:spPr bwMode="ltGray">
          <a:xfrm rot="5400000" flipV="1">
            <a:off x="3978276" y="1430337"/>
            <a:ext cx="431800" cy="3133725"/>
          </a:xfrm>
          <a:prstGeom prst="bentConnector3">
            <a:avLst>
              <a:gd name="adj1" fmla="val 47060"/>
            </a:avLst>
          </a:prstGeom>
          <a:noFill/>
          <a:ln w="9525" cap="rnd">
            <a:solidFill>
              <a:schemeClr val="bg1"/>
            </a:solidFill>
            <a:miter lim="800000"/>
            <a:headEnd/>
            <a:tailEnd type="triangle" w="med" len="med"/>
          </a:ln>
          <a:effectLst/>
        </p:spPr>
      </p:cxnSp>
      <p:cxnSp>
        <p:nvCxnSpPr>
          <p:cNvPr id="929813" name="AutoShape 21"/>
          <p:cNvCxnSpPr>
            <a:cxnSpLocks noChangeShapeType="1"/>
            <a:stCxn id="929799" idx="2"/>
            <a:endCxn id="929802" idx="3"/>
          </p:cNvCxnSpPr>
          <p:nvPr/>
        </p:nvCxnSpPr>
        <p:spPr bwMode="ltGray">
          <a:xfrm rot="16200000" flipH="1">
            <a:off x="5688807" y="3248818"/>
            <a:ext cx="1511300" cy="576263"/>
          </a:xfrm>
          <a:prstGeom prst="bentConnector4">
            <a:avLst>
              <a:gd name="adj1" fmla="val 14704"/>
              <a:gd name="adj2" fmla="val 139671"/>
            </a:avLst>
          </a:prstGeom>
          <a:noFill/>
          <a:ln w="9525" cap="rnd">
            <a:solidFill>
              <a:schemeClr val="bg1"/>
            </a:solidFill>
            <a:miter lim="800000"/>
            <a:headEnd/>
            <a:tailEnd type="triangle" w="med" len="med"/>
          </a:ln>
          <a:effectLst/>
        </p:spPr>
      </p:cxnSp>
      <p:cxnSp>
        <p:nvCxnSpPr>
          <p:cNvPr id="929814" name="AutoShape 22"/>
          <p:cNvCxnSpPr>
            <a:cxnSpLocks noChangeShapeType="1"/>
            <a:stCxn id="929798" idx="1"/>
            <a:endCxn id="929804" idx="2"/>
          </p:cNvCxnSpPr>
          <p:nvPr/>
        </p:nvCxnSpPr>
        <p:spPr bwMode="ltGray">
          <a:xfrm rot="10800000" flipH="1" flipV="1">
            <a:off x="1258888" y="2565400"/>
            <a:ext cx="6338887" cy="2879725"/>
          </a:xfrm>
          <a:prstGeom prst="bentConnector4">
            <a:avLst>
              <a:gd name="adj1" fmla="val -3606"/>
              <a:gd name="adj2" fmla="val 107940"/>
            </a:avLst>
          </a:prstGeom>
          <a:noFill/>
          <a:ln w="9525" cap="rnd">
            <a:solidFill>
              <a:schemeClr val="bg1"/>
            </a:solidFill>
            <a:miter lim="800000"/>
            <a:headEnd/>
            <a:tailEnd type="triangle" w="med" len="med"/>
          </a:ln>
          <a:effectLst/>
        </p:spPr>
      </p:cxnSp>
      <p:cxnSp>
        <p:nvCxnSpPr>
          <p:cNvPr id="929815" name="AutoShape 23"/>
          <p:cNvCxnSpPr>
            <a:cxnSpLocks noChangeShapeType="1"/>
            <a:stCxn id="929798" idx="2"/>
            <a:endCxn id="929802" idx="1"/>
          </p:cNvCxnSpPr>
          <p:nvPr/>
        </p:nvCxnSpPr>
        <p:spPr bwMode="ltGray">
          <a:xfrm rot="5400000">
            <a:off x="1494632" y="3410743"/>
            <a:ext cx="1511300" cy="252413"/>
          </a:xfrm>
          <a:prstGeom prst="bentConnector4">
            <a:avLst>
              <a:gd name="adj1" fmla="val 19745"/>
              <a:gd name="adj2" fmla="val 431444"/>
            </a:avLst>
          </a:prstGeom>
          <a:noFill/>
          <a:ln w="9525" cap="rnd">
            <a:solidFill>
              <a:schemeClr val="bg1"/>
            </a:solidFill>
            <a:miter lim="800000"/>
            <a:headEnd/>
            <a:tailEnd type="triangle" w="med" len="med"/>
          </a:ln>
          <a:effectLst/>
        </p:spPr>
      </p:cxnSp>
      <p:cxnSp>
        <p:nvCxnSpPr>
          <p:cNvPr id="929816" name="AutoShape 24"/>
          <p:cNvCxnSpPr>
            <a:cxnSpLocks noChangeShapeType="1"/>
            <a:stCxn id="929799" idx="3"/>
            <a:endCxn id="929804" idx="0"/>
          </p:cNvCxnSpPr>
          <p:nvPr/>
        </p:nvCxnSpPr>
        <p:spPr bwMode="ltGray">
          <a:xfrm>
            <a:off x="7164388" y="2565400"/>
            <a:ext cx="433387" cy="2447925"/>
          </a:xfrm>
          <a:prstGeom prst="bentConnector2">
            <a:avLst/>
          </a:prstGeom>
          <a:noFill/>
          <a:ln w="9525" cap="rnd">
            <a:solidFill>
              <a:schemeClr val="bg1"/>
            </a:solidFill>
            <a:miter lim="800000"/>
            <a:headEnd/>
            <a:tailEnd type="triangle" w="med" len="med"/>
          </a:ln>
          <a:effectLst/>
        </p:spPr>
      </p:cxnSp>
      <p:sp>
        <p:nvSpPr>
          <p:cNvPr id="929817" name="Line 25"/>
          <p:cNvSpPr>
            <a:spLocks noChangeShapeType="1"/>
          </p:cNvSpPr>
          <p:nvPr/>
        </p:nvSpPr>
        <p:spPr bwMode="ltGray">
          <a:xfrm flipH="1" flipV="1">
            <a:off x="5435600" y="5229225"/>
            <a:ext cx="1512888" cy="0"/>
          </a:xfrm>
          <a:prstGeom prst="line">
            <a:avLst/>
          </a:prstGeom>
          <a:noFill/>
          <a:ln w="9525" cap="rnd">
            <a:solidFill>
              <a:schemeClr val="bg1"/>
            </a:solidFill>
            <a:round/>
            <a:headEnd/>
            <a:tailEnd type="triangle" w="med" len="med"/>
          </a:ln>
          <a:effectLst/>
        </p:spPr>
        <p:txBody>
          <a:bodyPr wrap="none"/>
          <a:lstStyle/>
          <a:p>
            <a:endParaRPr lang="zh-CN" altLang="en-US"/>
          </a:p>
        </p:txBody>
      </p:sp>
      <p:sp>
        <p:nvSpPr>
          <p:cNvPr id="28" name="圆角矩形标注 27"/>
          <p:cNvSpPr/>
          <p:nvPr/>
        </p:nvSpPr>
        <p:spPr bwMode="gray">
          <a:xfrm>
            <a:off x="4932040" y="1124744"/>
            <a:ext cx="4211960" cy="5472608"/>
          </a:xfrm>
          <a:prstGeom prst="wedgeRoundRectCallout">
            <a:avLst>
              <a:gd name="adj1" fmla="val -85842"/>
              <a:gd name="adj2" fmla="val -21165"/>
              <a:gd name="adj3"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p:spPr>
        <p:txBody>
          <a:bodyPr wrap="square" rtlCol="0" anchor="ctr"/>
          <a:lstStyle/>
          <a:p>
            <a:pPr>
              <a:lnSpc>
                <a:spcPct val="120000"/>
              </a:lnSpc>
            </a:pPr>
            <a:r>
              <a:rPr lang="en-US" altLang="zh-CN" b="1" dirty="0" smtClean="0">
                <a:solidFill>
                  <a:schemeClr val="tx2"/>
                </a:solidFill>
              </a:rPr>
              <a:t>EPS</a:t>
            </a:r>
            <a:r>
              <a:rPr lang="zh-CN" altLang="en-US" b="1" dirty="0" smtClean="0">
                <a:solidFill>
                  <a:schemeClr val="tx2"/>
                </a:solidFill>
              </a:rPr>
              <a:t>除了为</a:t>
            </a:r>
            <a:r>
              <a:rPr lang="en-US" altLang="zh-CN" b="1" dirty="0" smtClean="0">
                <a:solidFill>
                  <a:schemeClr val="tx2"/>
                </a:solidFill>
              </a:rPr>
              <a:t>IP</a:t>
            </a:r>
            <a:r>
              <a:rPr lang="zh-CN" altLang="en-US" b="1" dirty="0" smtClean="0">
                <a:solidFill>
                  <a:schemeClr val="tx2"/>
                </a:solidFill>
              </a:rPr>
              <a:t>数据包提供</a:t>
            </a:r>
            <a:r>
              <a:rPr lang="en-US" altLang="zh-CN" b="1" dirty="0" smtClean="0">
                <a:solidFill>
                  <a:schemeClr val="tx2"/>
                </a:solidFill>
              </a:rPr>
              <a:t>AH</a:t>
            </a:r>
            <a:r>
              <a:rPr lang="zh-CN" altLang="en-US" b="1" dirty="0" smtClean="0">
                <a:solidFill>
                  <a:schemeClr val="tx2"/>
                </a:solidFill>
              </a:rPr>
              <a:t>已有的</a:t>
            </a:r>
            <a:r>
              <a:rPr lang="en-US" altLang="zh-CN" b="1" dirty="0" smtClean="0">
                <a:solidFill>
                  <a:schemeClr val="tx2"/>
                </a:solidFill>
              </a:rPr>
              <a:t>3</a:t>
            </a:r>
            <a:r>
              <a:rPr lang="zh-CN" altLang="en-US" b="1" dirty="0" smtClean="0">
                <a:solidFill>
                  <a:schemeClr val="tx2"/>
                </a:solidFill>
              </a:rPr>
              <a:t>种服务外，还提供另两种服务：</a:t>
            </a:r>
            <a:r>
              <a:rPr lang="zh-CN" altLang="en-US" b="1" dirty="0" smtClean="0">
                <a:solidFill>
                  <a:srgbClr val="FF0000"/>
                </a:solidFill>
              </a:rPr>
              <a:t>数据包加密、数据流加密。</a:t>
            </a:r>
            <a:endParaRPr lang="en-US" altLang="zh-CN" b="1" dirty="0" smtClean="0">
              <a:solidFill>
                <a:srgbClr val="FF0000"/>
              </a:solidFill>
            </a:endParaRPr>
          </a:p>
          <a:p>
            <a:pPr>
              <a:lnSpc>
                <a:spcPct val="120000"/>
              </a:lnSpc>
            </a:pPr>
            <a:r>
              <a:rPr lang="zh-CN" altLang="en-US" b="1" dirty="0" smtClean="0">
                <a:solidFill>
                  <a:schemeClr val="tx2"/>
                </a:solidFill>
              </a:rPr>
              <a:t>加密是</a:t>
            </a:r>
            <a:r>
              <a:rPr lang="en-US" altLang="zh-CN" b="1" dirty="0" smtClean="0">
                <a:solidFill>
                  <a:schemeClr val="tx2"/>
                </a:solidFill>
              </a:rPr>
              <a:t>ESP</a:t>
            </a:r>
            <a:r>
              <a:rPr lang="zh-CN" altLang="en-US" b="1" dirty="0" smtClean="0">
                <a:solidFill>
                  <a:schemeClr val="tx2"/>
                </a:solidFill>
              </a:rPr>
              <a:t>的基本功能。而数据源身份认证、数据完整性验证及防重放攻击可选的。</a:t>
            </a:r>
            <a:endParaRPr lang="en-US" altLang="zh-CN" b="1" dirty="0" smtClean="0">
              <a:solidFill>
                <a:schemeClr val="tx2"/>
              </a:solidFill>
            </a:endParaRPr>
          </a:p>
          <a:p>
            <a:pPr>
              <a:lnSpc>
                <a:spcPct val="120000"/>
              </a:lnSpc>
            </a:pPr>
            <a:r>
              <a:rPr lang="zh-CN" altLang="en-US" b="1" dirty="0" smtClean="0">
                <a:solidFill>
                  <a:srgbClr val="FF0000"/>
                </a:solidFill>
              </a:rPr>
              <a:t>数据包加密</a:t>
            </a:r>
            <a:r>
              <a:rPr lang="zh-CN" altLang="en-US" b="1" dirty="0" smtClean="0">
                <a:solidFill>
                  <a:schemeClr val="tx2"/>
                </a:solidFill>
              </a:rPr>
              <a:t>是指对一个</a:t>
            </a:r>
            <a:r>
              <a:rPr lang="en-US" altLang="zh-CN" b="1" dirty="0" smtClean="0">
                <a:solidFill>
                  <a:schemeClr val="tx2"/>
                </a:solidFill>
              </a:rPr>
              <a:t>IP</a:t>
            </a:r>
            <a:r>
              <a:rPr lang="zh-CN" altLang="en-US" b="1" dirty="0" smtClean="0">
                <a:solidFill>
                  <a:schemeClr val="tx2"/>
                </a:solidFill>
              </a:rPr>
              <a:t>包进行加密，可以是对整个</a:t>
            </a:r>
            <a:r>
              <a:rPr lang="en-US" altLang="zh-CN" b="1" dirty="0" smtClean="0">
                <a:solidFill>
                  <a:schemeClr val="tx2"/>
                </a:solidFill>
              </a:rPr>
              <a:t>IP</a:t>
            </a:r>
            <a:r>
              <a:rPr lang="zh-CN" altLang="en-US" b="1" dirty="0" smtClean="0">
                <a:solidFill>
                  <a:schemeClr val="tx2"/>
                </a:solidFill>
              </a:rPr>
              <a:t>包，可以只加密</a:t>
            </a:r>
            <a:r>
              <a:rPr lang="en-US" altLang="zh-CN" b="1" dirty="0" smtClean="0">
                <a:solidFill>
                  <a:schemeClr val="tx2"/>
                </a:solidFill>
              </a:rPr>
              <a:t>IP</a:t>
            </a:r>
            <a:r>
              <a:rPr lang="zh-CN" altLang="en-US" b="1" dirty="0" smtClean="0">
                <a:solidFill>
                  <a:schemeClr val="tx2"/>
                </a:solidFill>
              </a:rPr>
              <a:t>包载荷部分。一般用于客户端计算机；</a:t>
            </a:r>
            <a:endParaRPr lang="en-US" altLang="zh-CN" b="1" dirty="0" smtClean="0">
              <a:solidFill>
                <a:schemeClr val="tx2"/>
              </a:solidFill>
            </a:endParaRPr>
          </a:p>
          <a:p>
            <a:pPr>
              <a:lnSpc>
                <a:spcPct val="120000"/>
              </a:lnSpc>
            </a:pPr>
            <a:r>
              <a:rPr lang="zh-CN" altLang="en-US" b="1" dirty="0" smtClean="0">
                <a:solidFill>
                  <a:srgbClr val="FF0000"/>
                </a:solidFill>
              </a:rPr>
              <a:t>数据流加密</a:t>
            </a:r>
            <a:r>
              <a:rPr lang="zh-CN" altLang="en-US" b="1" dirty="0" smtClean="0">
                <a:solidFill>
                  <a:schemeClr val="tx2"/>
                </a:solidFill>
              </a:rPr>
              <a:t>一般用于支持</a:t>
            </a:r>
            <a:r>
              <a:rPr lang="en-US" altLang="zh-CN" b="1" dirty="0" smtClean="0">
                <a:solidFill>
                  <a:schemeClr val="tx2"/>
                </a:solidFill>
              </a:rPr>
              <a:t>IPSec</a:t>
            </a:r>
            <a:r>
              <a:rPr lang="zh-CN" altLang="en-US" b="1" dirty="0" smtClean="0">
                <a:solidFill>
                  <a:schemeClr val="tx2"/>
                </a:solidFill>
              </a:rPr>
              <a:t>的路由器，源端路由器并不关心</a:t>
            </a:r>
            <a:r>
              <a:rPr lang="en-US" altLang="zh-CN" b="1" dirty="0" smtClean="0">
                <a:solidFill>
                  <a:schemeClr val="tx2"/>
                </a:solidFill>
              </a:rPr>
              <a:t>IP</a:t>
            </a:r>
            <a:r>
              <a:rPr lang="zh-CN" altLang="en-US" b="1" dirty="0" smtClean="0">
                <a:solidFill>
                  <a:schemeClr val="tx2"/>
                </a:solidFill>
              </a:rPr>
              <a:t>包的内容，对整个</a:t>
            </a:r>
            <a:r>
              <a:rPr lang="en-US" altLang="zh-CN" b="1" dirty="0" smtClean="0">
                <a:solidFill>
                  <a:schemeClr val="tx2"/>
                </a:solidFill>
              </a:rPr>
              <a:t>IP</a:t>
            </a:r>
            <a:r>
              <a:rPr lang="zh-CN" altLang="en-US" b="1" dirty="0" smtClean="0">
                <a:solidFill>
                  <a:schemeClr val="tx2"/>
                </a:solidFill>
              </a:rPr>
              <a:t>包进行加密后传输，目的端路由器将该包解密后将原始包继续转发</a:t>
            </a:r>
            <a:r>
              <a:rPr lang="zh-CN" altLang="en-US" b="1" dirty="0" smtClean="0"/>
              <a:t>。</a:t>
            </a:r>
            <a:endParaRPr lang="en-US" altLang="zh-CN"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a:spPr>
      <a:bodyPr wrap="none" anchor="ctr"/>
      <a:lstStyle>
        <a:defPPr algn="dist">
          <a:spcBef>
            <a:spcPct val="20000"/>
          </a:spcBef>
          <a:buFont typeface="Wingdings" pitchFamily="2" charset="2"/>
          <a:buNone/>
          <a:defRPr sz="2400">
            <a:solidFill>
              <a:schemeClr val="tx2"/>
            </a:solidFill>
          </a:defRPr>
        </a:defPPr>
      </a:lstStyle>
    </a:spDef>
  </a:objectDefaults>
  <a:extraClrSchemeLst>
    <a:extraClrScheme>
      <a:clrScheme name="Default Design 1">
        <a:dk1>
          <a:srgbClr val="29698D"/>
        </a:dk1>
        <a:lt1>
          <a:srgbClr val="FFFFFF"/>
        </a:lt1>
        <a:dk2>
          <a:srgbClr val="000000"/>
        </a:dk2>
        <a:lt2>
          <a:srgbClr val="D6E1E2"/>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2">
        <a:dk1>
          <a:srgbClr val="666699"/>
        </a:dk1>
        <a:lt1>
          <a:srgbClr val="FFFFFF"/>
        </a:lt1>
        <a:dk2>
          <a:srgbClr val="000000"/>
        </a:dk2>
        <a:lt2>
          <a:srgbClr val="F7F4D5"/>
        </a:lt2>
        <a:accent1>
          <a:srgbClr val="72B88E"/>
        </a:accent1>
        <a:accent2>
          <a:srgbClr val="917FC9"/>
        </a:accent2>
        <a:accent3>
          <a:srgbClr val="FFFFFF"/>
        </a:accent3>
        <a:accent4>
          <a:srgbClr val="565682"/>
        </a:accent4>
        <a:accent5>
          <a:srgbClr val="BCD8C6"/>
        </a:accent5>
        <a:accent6>
          <a:srgbClr val="8372B6"/>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fontScheme name="1_Default Design">
      <a:majorFont>
        <a:latin typeface="Verdana"/>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29698D"/>
        </a:dk1>
        <a:lt1>
          <a:srgbClr val="FFFFFF"/>
        </a:lt1>
        <a:dk2>
          <a:srgbClr val="000000"/>
        </a:dk2>
        <a:lt2>
          <a:srgbClr val="D6E1E2"/>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1_Default Design 2">
        <a:dk1>
          <a:srgbClr val="666699"/>
        </a:dk1>
        <a:lt1>
          <a:srgbClr val="FFFFFF"/>
        </a:lt1>
        <a:dk2>
          <a:srgbClr val="000000"/>
        </a:dk2>
        <a:lt2>
          <a:srgbClr val="F7F4D5"/>
        </a:lt2>
        <a:accent1>
          <a:srgbClr val="72B88E"/>
        </a:accent1>
        <a:accent2>
          <a:srgbClr val="917FC9"/>
        </a:accent2>
        <a:accent3>
          <a:srgbClr val="FFFFFF"/>
        </a:accent3>
        <a:accent4>
          <a:srgbClr val="565682"/>
        </a:accent4>
        <a:accent5>
          <a:srgbClr val="BCD8C6"/>
        </a:accent5>
        <a:accent6>
          <a:srgbClr val="8372B6"/>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1_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37649</TotalTime>
  <Words>8914</Words>
  <Application>Microsoft Office PowerPoint</Application>
  <PresentationFormat>全屏显示(4:3)</PresentationFormat>
  <Paragraphs>916</Paragraphs>
  <Slides>77</Slides>
  <Notes>33</Notes>
  <HiddenSlides>15</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77</vt:i4>
      </vt:variant>
    </vt:vector>
  </HeadingPairs>
  <TitlesOfParts>
    <vt:vector size="87" baseType="lpstr">
      <vt:lpstr>黑体</vt:lpstr>
      <vt:lpstr>宋体</vt:lpstr>
      <vt:lpstr>微软雅黑</vt:lpstr>
      <vt:lpstr>Arial</vt:lpstr>
      <vt:lpstr>Calibri</vt:lpstr>
      <vt:lpstr>Tahoma</vt:lpstr>
      <vt:lpstr>Verdana</vt:lpstr>
      <vt:lpstr>Wingdings</vt:lpstr>
      <vt:lpstr>Default Design</vt:lpstr>
      <vt:lpstr>1_Default Design</vt:lpstr>
      <vt:lpstr>IP Security， IPSec协议</vt:lpstr>
      <vt:lpstr>IP包的不安全性</vt:lpstr>
      <vt:lpstr>IPSec</vt:lpstr>
      <vt:lpstr>IPSec</vt:lpstr>
      <vt:lpstr>IPSec体系</vt:lpstr>
      <vt:lpstr>相关RFC</vt:lpstr>
      <vt:lpstr>相关RFC</vt:lpstr>
      <vt:lpstr>IPSec框架结构</vt:lpstr>
      <vt:lpstr>IPSec发展规划</vt:lpstr>
      <vt:lpstr>IPSec发展规划</vt:lpstr>
      <vt:lpstr>IPSec发展规划</vt:lpstr>
      <vt:lpstr>IPSec 提供的服务</vt:lpstr>
      <vt:lpstr>IPSec 内容</vt:lpstr>
      <vt:lpstr>1 安全联盟（SA）</vt:lpstr>
      <vt:lpstr>1. 安全联盟（SA）</vt:lpstr>
      <vt:lpstr>1. 安全联盟（SA）</vt:lpstr>
      <vt:lpstr>1. 安全联盟（SA）</vt:lpstr>
      <vt:lpstr>1. 安全联盟（SA）</vt:lpstr>
      <vt:lpstr>1. 安全联盟（SA）</vt:lpstr>
      <vt:lpstr>IPSec的实施</vt:lpstr>
      <vt:lpstr>主机实施（1）</vt:lpstr>
      <vt:lpstr>主机实施（2）</vt:lpstr>
      <vt:lpstr>路由器实施</vt:lpstr>
      <vt:lpstr>IPSec处理</vt:lpstr>
      <vt:lpstr>IPSec处理</vt:lpstr>
      <vt:lpstr>分片和ICMP</vt:lpstr>
      <vt:lpstr>IPSec的模式</vt:lpstr>
      <vt:lpstr>IPSec的模式</vt:lpstr>
      <vt:lpstr>IPSec 模式：传输模式</vt:lpstr>
      <vt:lpstr>IPSec 模式：传输模式</vt:lpstr>
      <vt:lpstr>IPSec模式：隧道模式</vt:lpstr>
      <vt:lpstr>IPSec模式：隧道模式</vt:lpstr>
      <vt:lpstr>隧道模式处理过程</vt:lpstr>
      <vt:lpstr>隧道模式</vt:lpstr>
      <vt:lpstr>嵌套隧道：有效隧道</vt:lpstr>
      <vt:lpstr>嵌套隧道：无效隧道</vt:lpstr>
      <vt:lpstr>ESP介绍</vt:lpstr>
      <vt:lpstr>ESP简介</vt:lpstr>
      <vt:lpstr>ESP头</vt:lpstr>
      <vt:lpstr>ESP报头内容-- SPI</vt:lpstr>
      <vt:lpstr>ESP报头内容– 序列号</vt:lpstr>
      <vt:lpstr>抗重播（Antireplay）</vt:lpstr>
      <vt:lpstr>ESP报头内容– 载荷数据</vt:lpstr>
      <vt:lpstr>ESP报头内容–填充项</vt:lpstr>
      <vt:lpstr>ESP报头内容—填充长度</vt:lpstr>
      <vt:lpstr>ESP报头内容—下一个报头</vt:lpstr>
      <vt:lpstr>ESP报头内容—认证数据</vt:lpstr>
      <vt:lpstr>ESP业务范围—加密业务</vt:lpstr>
      <vt:lpstr>ESP报头位置</vt:lpstr>
      <vt:lpstr>ESP模式—传输模式</vt:lpstr>
      <vt:lpstr>ESP模式—隧道模式</vt:lpstr>
      <vt:lpstr>PowerPoint 演示文稿</vt:lpstr>
      <vt:lpstr>ESP算法—加密算法</vt:lpstr>
      <vt:lpstr>ESP算法—认证算法</vt:lpstr>
      <vt:lpstr>ESP处理—出站处理</vt:lpstr>
      <vt:lpstr>ESP处理—入站处理</vt:lpstr>
      <vt:lpstr>AH 验证头</vt:lpstr>
      <vt:lpstr>AH简介</vt:lpstr>
      <vt:lpstr>AH头</vt:lpstr>
      <vt:lpstr>AH报头位置</vt:lpstr>
      <vt:lpstr>AH报头位置</vt:lpstr>
      <vt:lpstr>AH模式—传输模式</vt:lpstr>
      <vt:lpstr>AH模式—隧道模式</vt:lpstr>
      <vt:lpstr>AH算法—认证算法</vt:lpstr>
      <vt:lpstr>AH处理—出站处理</vt:lpstr>
      <vt:lpstr>AH处理—入站处理</vt:lpstr>
      <vt:lpstr>IKE—Internet密钥交换</vt:lpstr>
      <vt:lpstr>IKE SA参数</vt:lpstr>
      <vt:lpstr>Diffie-Hellman组</vt:lpstr>
      <vt:lpstr>IKE SA参数—验证方法</vt:lpstr>
      <vt:lpstr>主模式交换</vt:lpstr>
      <vt:lpstr>随公共密钥使用的主模式：</vt:lpstr>
      <vt:lpstr>野蛮模式交换</vt:lpstr>
      <vt:lpstr>为什么用野蛮模式交换？</vt:lpstr>
      <vt:lpstr>快速模式交换</vt:lpstr>
      <vt:lpstr>快速模式交换</vt:lpstr>
      <vt:lpstr>本章小结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ipsec</dc:title>
  <dc:creator>user</dc:creator>
  <cp:lastModifiedBy>qin</cp:lastModifiedBy>
  <cp:revision>704</cp:revision>
  <dcterms:modified xsi:type="dcterms:W3CDTF">2017-03-21T09:10:25Z</dcterms:modified>
</cp:coreProperties>
</file>