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tags/tag16.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tags/tag13.xml" ContentType="application/vnd.openxmlformats-officedocument.presentationml.tags+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slideMasters/slideMaster6.xml" ContentType="application/vnd.openxmlformats-officedocument.presentationml.slideMaster+xml"/>
  <Override PartName="/ppt/slides/slide79.xml" ContentType="application/vnd.openxmlformats-officedocument.presentationml.slide+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tags/tag15.xml" ContentType="application/vnd.openxmlformats-officedocument.presentationml.tags+xml"/>
  <Override PartName="/ppt/slideMasters/slideMaster7.xml" ContentType="application/vnd.openxmlformats-officedocument.presentationml.slideMaster+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tags/tag1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7" r:id="rId3"/>
    <p:sldMasterId id="2147483699" r:id="rId4"/>
    <p:sldMasterId id="2147483711" r:id="rId5"/>
    <p:sldMasterId id="2147483723" r:id="rId6"/>
    <p:sldMasterId id="2147483735" r:id="rId7"/>
  </p:sldMasterIdLst>
  <p:notesMasterIdLst>
    <p:notesMasterId r:id="rId100"/>
  </p:notesMasterIdLst>
  <p:sldIdLst>
    <p:sldId id="335" r:id="rId8"/>
    <p:sldId id="336" r:id="rId9"/>
    <p:sldId id="337" r:id="rId10"/>
    <p:sldId id="345" r:id="rId11"/>
    <p:sldId id="338" r:id="rId12"/>
    <p:sldId id="258" r:id="rId13"/>
    <p:sldId id="260" r:id="rId14"/>
    <p:sldId id="261" r:id="rId15"/>
    <p:sldId id="262" r:id="rId16"/>
    <p:sldId id="263" r:id="rId17"/>
    <p:sldId id="339" r:id="rId18"/>
    <p:sldId id="340" r:id="rId19"/>
    <p:sldId id="264" r:id="rId20"/>
    <p:sldId id="265" r:id="rId21"/>
    <p:sldId id="266" r:id="rId22"/>
    <p:sldId id="267" r:id="rId23"/>
    <p:sldId id="268" r:id="rId24"/>
    <p:sldId id="269" r:id="rId25"/>
    <p:sldId id="270" r:id="rId26"/>
    <p:sldId id="271" r:id="rId27"/>
    <p:sldId id="272" r:id="rId28"/>
    <p:sldId id="346" r:id="rId29"/>
    <p:sldId id="341" r:id="rId30"/>
    <p:sldId id="275" r:id="rId31"/>
    <p:sldId id="276" r:id="rId32"/>
    <p:sldId id="277" r:id="rId33"/>
    <p:sldId id="278" r:id="rId34"/>
    <p:sldId id="344"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347" r:id="rId49"/>
    <p:sldId id="348" r:id="rId50"/>
    <p:sldId id="349" r:id="rId51"/>
    <p:sldId id="350" r:id="rId52"/>
    <p:sldId id="293" r:id="rId53"/>
    <p:sldId id="294" r:id="rId54"/>
    <p:sldId id="296" r:id="rId55"/>
    <p:sldId id="297" r:id="rId56"/>
    <p:sldId id="298" r:id="rId57"/>
    <p:sldId id="299" r:id="rId58"/>
    <p:sldId id="300" r:id="rId59"/>
    <p:sldId id="301" r:id="rId60"/>
    <p:sldId id="302" r:id="rId61"/>
    <p:sldId id="351" r:id="rId62"/>
    <p:sldId id="352" r:id="rId63"/>
    <p:sldId id="353" r:id="rId64"/>
    <p:sldId id="354" r:id="rId65"/>
    <p:sldId id="355" r:id="rId66"/>
    <p:sldId id="304" r:id="rId67"/>
    <p:sldId id="305" r:id="rId68"/>
    <p:sldId id="357" r:id="rId69"/>
    <p:sldId id="306" r:id="rId70"/>
    <p:sldId id="307" r:id="rId71"/>
    <p:sldId id="308" r:id="rId72"/>
    <p:sldId id="309" r:id="rId73"/>
    <p:sldId id="310" r:id="rId74"/>
    <p:sldId id="311" r:id="rId75"/>
    <p:sldId id="358" r:id="rId76"/>
    <p:sldId id="359"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332" r:id="rId97"/>
    <p:sldId id="333" r:id="rId98"/>
    <p:sldId id="334"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4E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22" autoAdjust="0"/>
  </p:normalViewPr>
  <p:slideViewPr>
    <p:cSldViewPr>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43.wmf"/><Relationship Id="rId1" Type="http://schemas.openxmlformats.org/officeDocument/2006/relationships/image" Target="../media/image4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D9FFD-2EB1-4DB6-B01A-213907E4F51D}" type="datetimeFigureOut">
              <a:rPr lang="zh-CN" altLang="en-US" smtClean="0"/>
              <a:pPr/>
              <a:t>2016/5/30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77051-C3EF-40CD-9E01-4B2268142EC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86020" name="灯片编号占位符 3"/>
          <p:cNvSpPr>
            <a:spLocks noGrp="1"/>
          </p:cNvSpPr>
          <p:nvPr>
            <p:ph type="sldNum" sz="quarter" idx="5"/>
          </p:nvPr>
        </p:nvSpPr>
        <p:spPr>
          <a:noFill/>
        </p:spPr>
        <p:txBody>
          <a:bodyPr/>
          <a:lstStyle/>
          <a:p>
            <a:fld id="{DE0D1EDA-661B-4989-8965-7C174348BA66}" type="slidenum">
              <a:rPr lang="zh-CN" altLang="en-US">
                <a:solidFill>
                  <a:srgbClr val="000000"/>
                </a:solidFill>
                <a:latin typeface="Arial" pitchFamily="34" charset="0"/>
              </a:rPr>
              <a:pPr/>
              <a:t>1</a:t>
            </a:fld>
            <a:endParaRPr lang="zh-CN" altLang="en-US">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10000"/>
          </a:bodyPr>
          <a:lstStyle/>
          <a:p>
            <a:pPr marL="342900" indent="-342900">
              <a:lnSpc>
                <a:spcPct val="130000"/>
              </a:lnSpc>
              <a:spcBef>
                <a:spcPct val="20000"/>
              </a:spcBef>
              <a:buClr>
                <a:schemeClr val="hlink"/>
              </a:buClr>
              <a:buSzPct val="75000"/>
              <a:buFont typeface="Wingdings" pitchFamily="2" charset="2"/>
              <a:buBlip>
                <a:blip r:embed="rId3"/>
              </a:buBlip>
              <a:defRPr/>
            </a:pPr>
            <a:r>
              <a:rPr lang="zh-CN" altLang="en-US" b="1" dirty="0" smtClean="0">
                <a:effectLst>
                  <a:outerShdw blurRad="38100" dist="38100" dir="2700000" algn="tl">
                    <a:srgbClr val="C0C0C0"/>
                  </a:outerShdw>
                </a:effectLst>
              </a:rPr>
              <a:t>电路级代理是在客户和服务器之间不解释应用协议即建立回路。电路级代理的优点在于它能对各种不同的协议提供服务，缺点在于它对因代理而发生的情况几乎不加控制。</a:t>
            </a:r>
            <a:r>
              <a:rPr lang="zh-CN" altLang="en-US" dirty="0" smtClean="0">
                <a:effectLst>
                  <a:outerShdw blurRad="38100" dist="38100" dir="2700000" algn="tl">
                    <a:srgbClr val="C0C0C0"/>
                  </a:outerShdw>
                </a:effectLst>
              </a:rPr>
              <a:t> </a:t>
            </a:r>
            <a:endParaRPr lang="en-US" altLang="zh-CN" dirty="0" smtClean="0">
              <a:effectLst>
                <a:outerShdw blurRad="38100" dist="38100" dir="2700000" algn="tl">
                  <a:srgbClr val="C0C0C0"/>
                </a:outerShdw>
              </a:effectLst>
            </a:endParaRPr>
          </a:p>
          <a:p>
            <a:pPr marL="342900" indent="-342900">
              <a:lnSpc>
                <a:spcPct val="130000"/>
              </a:lnSpc>
              <a:spcBef>
                <a:spcPct val="20000"/>
              </a:spcBef>
              <a:buClr>
                <a:schemeClr val="hlink"/>
              </a:buClr>
              <a:buSzPct val="75000"/>
              <a:buFont typeface="Wingdings" pitchFamily="2" charset="2"/>
              <a:buBlip>
                <a:blip r:embed="rId3"/>
              </a:buBlip>
              <a:defRPr/>
            </a:pPr>
            <a:endParaRPr lang="en-US" altLang="zh-CN" dirty="0" smtClean="0">
              <a:effectLst>
                <a:outerShdw blurRad="38100" dist="38100" dir="2700000" algn="tl">
                  <a:srgbClr val="C0C0C0"/>
                </a:outerShdw>
              </a:effectLst>
            </a:endParaRPr>
          </a:p>
          <a:p>
            <a:pPr>
              <a:defRPr/>
            </a:pPr>
            <a:endParaRPr lang="zh-CN" altLang="en-US" dirty="0"/>
          </a:p>
        </p:txBody>
      </p:sp>
      <p:sp>
        <p:nvSpPr>
          <p:cNvPr id="84996" name="灯片编号占位符 3"/>
          <p:cNvSpPr>
            <a:spLocks noGrp="1"/>
          </p:cNvSpPr>
          <p:nvPr>
            <p:ph type="sldNum" sz="quarter" idx="5"/>
          </p:nvPr>
        </p:nvSpPr>
        <p:spPr>
          <a:noFill/>
        </p:spPr>
        <p:txBody>
          <a:bodyPr/>
          <a:lstStyle/>
          <a:p>
            <a:fld id="{813BD627-BF8C-4F87-926C-54A4543E09AF}" type="slidenum">
              <a:rPr lang="zh-CN" altLang="en-US" smtClean="0">
                <a:ea typeface="宋体" charset="-122"/>
              </a:rPr>
              <a:pPr/>
              <a:t>45</a:t>
            </a:fld>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smtClean="0">
                <a:ea typeface="宋体" charset="-122"/>
              </a:rPr>
              <a:t>将</a:t>
            </a:r>
            <a:r>
              <a:rPr lang="en-US" altLang="zh-CN" smtClean="0">
                <a:ea typeface="宋体" charset="-122"/>
              </a:rPr>
              <a:t>IP</a:t>
            </a:r>
            <a:r>
              <a:rPr lang="zh-CN" altLang="en-US" smtClean="0">
                <a:ea typeface="宋体" charset="-122"/>
              </a:rPr>
              <a:t>分组中的地址用另一个地址替代</a:t>
            </a:r>
            <a:endParaRPr lang="en-US" altLang="zh-CN" smtClean="0">
              <a:ea typeface="宋体" charset="-122"/>
            </a:endParaRPr>
          </a:p>
          <a:p>
            <a:endParaRPr lang="zh-CN" altLang="en-US" smtClean="0">
              <a:ea typeface="宋体" charset="-122"/>
            </a:endParaRPr>
          </a:p>
        </p:txBody>
      </p:sp>
      <p:sp>
        <p:nvSpPr>
          <p:cNvPr id="86020" name="灯片编号占位符 3"/>
          <p:cNvSpPr>
            <a:spLocks noGrp="1"/>
          </p:cNvSpPr>
          <p:nvPr>
            <p:ph type="sldNum" sz="quarter" idx="5"/>
          </p:nvPr>
        </p:nvSpPr>
        <p:spPr>
          <a:noFill/>
        </p:spPr>
        <p:txBody>
          <a:bodyPr/>
          <a:lstStyle/>
          <a:p>
            <a:fld id="{7EC2B343-8A3A-4749-AA6B-E398FE39F17C}" type="slidenum">
              <a:rPr lang="zh-CN" altLang="en-US" smtClean="0">
                <a:ea typeface="宋体" charset="-122"/>
              </a:rPr>
              <a:pPr/>
              <a:t>55</a:t>
            </a:fld>
            <a:endParaRPr lang="en-US"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pPr lvl="1"/>
            <a:r>
              <a:rPr lang="zh-CN" altLang="en-US" sz="2400" b="1" smtClean="0"/>
              <a:t>包过滤路由器配置在内部网和外部网之间，保证外部系统对内部网络的操作只能经过堡垒主机。</a:t>
            </a:r>
          </a:p>
          <a:p>
            <a:pPr lvl="1"/>
            <a:r>
              <a:rPr lang="zh-CN" altLang="en-US" sz="2400" b="1" smtClean="0"/>
              <a:t>堡垒主机配置在内部网络上，是外部网络主机连接到内部网络主机的桥梁，它需要拥有高等级的安全。</a:t>
            </a:r>
          </a:p>
          <a:p>
            <a:endParaRPr lang="zh-CN" altLang="en-US" smtClean="0"/>
          </a:p>
        </p:txBody>
      </p:sp>
      <p:sp>
        <p:nvSpPr>
          <p:cNvPr id="89092" name="灯片编号占位符 3"/>
          <p:cNvSpPr>
            <a:spLocks noGrp="1"/>
          </p:cNvSpPr>
          <p:nvPr>
            <p:ph type="sldNum" sz="quarter" idx="5"/>
          </p:nvPr>
        </p:nvSpPr>
        <p:spPr>
          <a:noFill/>
        </p:spPr>
        <p:txBody>
          <a:bodyPr/>
          <a:lstStyle/>
          <a:p>
            <a:fld id="{F77AF5A6-FE79-45C4-A402-9E7B3EF04741}" type="slidenum">
              <a:rPr lang="zh-CN" altLang="en-US" smtClean="0"/>
              <a:pPr/>
              <a:t>69</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p:spPr>
        <p:txBody>
          <a:bodyPr/>
          <a:lstStyle/>
          <a:p>
            <a:endParaRPr lang="zh-CN" altLang="en-US" smtClean="0"/>
          </a:p>
        </p:txBody>
      </p:sp>
      <p:sp>
        <p:nvSpPr>
          <p:cNvPr id="90116" name="灯片编号占位符 3"/>
          <p:cNvSpPr>
            <a:spLocks noGrp="1"/>
          </p:cNvSpPr>
          <p:nvPr>
            <p:ph type="sldNum" sz="quarter" idx="5"/>
          </p:nvPr>
        </p:nvSpPr>
        <p:spPr>
          <a:noFill/>
        </p:spPr>
        <p:txBody>
          <a:bodyPr/>
          <a:lstStyle/>
          <a:p>
            <a:fld id="{D5F77707-1313-44AC-91C8-5171081D54D4}" type="slidenum">
              <a:rPr lang="zh-CN" altLang="en-US">
                <a:solidFill>
                  <a:prstClr val="black"/>
                </a:solidFill>
              </a:rPr>
              <a:pPr/>
              <a:t>70</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p:spPr>
        <p:txBody>
          <a:bodyPr/>
          <a:lstStyle/>
          <a:p>
            <a:r>
              <a:rPr lang="zh-CN" altLang="en-US" b="1" smtClean="0">
                <a:latin typeface="宋体" pitchFamily="2" charset="-122"/>
              </a:rPr>
              <a:t>当房屋还处于木制结构的时侯，人们将石块堆砌在房屋周围用来防止火灾的发生。这种墙被称之为防火墙。</a:t>
            </a:r>
            <a:endParaRPr lang="zh-CN" altLang="en-US" smtClean="0"/>
          </a:p>
        </p:txBody>
      </p:sp>
      <p:sp>
        <p:nvSpPr>
          <p:cNvPr id="73732" name="灯片编号占位符 3"/>
          <p:cNvSpPr>
            <a:spLocks noGrp="1"/>
          </p:cNvSpPr>
          <p:nvPr>
            <p:ph type="sldNum" sz="quarter" idx="5"/>
          </p:nvPr>
        </p:nvSpPr>
        <p:spPr>
          <a:noFill/>
        </p:spPr>
        <p:txBody>
          <a:bodyPr/>
          <a:lstStyle/>
          <a:p>
            <a:fld id="{7E0B66AD-02A4-43DD-9BFD-E5B2902391FB}" type="slidenum">
              <a:rPr lang="zh-CN" altLang="en-US" smtClean="0"/>
              <a:pPr/>
              <a:t>3</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p>
            <a:fld id="{B21A6E48-F3A8-40AB-B3B5-CE71D6E24CE7}" type="slidenum">
              <a:rPr lang="zh-CN" altLang="en-US" smtClean="0"/>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3"/>
          <p:cNvSpPr>
            <a:spLocks noGrp="1" noChangeArrowheads="1"/>
          </p:cNvSpPr>
          <p:nvPr>
            <p:ph type="dt" sz="quarter" idx="1"/>
          </p:nvPr>
        </p:nvSpPr>
        <p:spPr>
          <a:noFill/>
          <a:ln>
            <a:miter lim="800000"/>
            <a:headEnd/>
            <a:tailEnd/>
          </a:ln>
        </p:spPr>
        <p:txBody>
          <a:bodyPr/>
          <a:lstStyle/>
          <a:p>
            <a:fld id="{3326DED9-569D-41A7-AAC1-0BEF3EBDE89D}" type="datetime1">
              <a:rPr lang="zh-CN" altLang="en-US">
                <a:solidFill>
                  <a:prstClr val="black"/>
                </a:solidFill>
                <a:latin typeface="Arial" pitchFamily="34" charset="0"/>
              </a:rPr>
              <a:pPr/>
              <a:t>2016/5/30</a:t>
            </a:fld>
            <a:endParaRPr lang="en-US" altLang="zh-CN">
              <a:solidFill>
                <a:prstClr val="black"/>
              </a:solidFill>
              <a:latin typeface="Arial" pitchFamily="34" charset="0"/>
            </a:endParaRPr>
          </a:p>
        </p:txBody>
      </p:sp>
      <p:sp>
        <p:nvSpPr>
          <p:cNvPr id="357379" name="Rectangle 7"/>
          <p:cNvSpPr>
            <a:spLocks noGrp="1" noChangeArrowheads="1"/>
          </p:cNvSpPr>
          <p:nvPr>
            <p:ph type="sldNum" sz="quarter" idx="5"/>
          </p:nvPr>
        </p:nvSpPr>
        <p:spPr>
          <a:noFill/>
          <a:ln>
            <a:miter lim="800000"/>
            <a:headEnd/>
            <a:tailEnd/>
          </a:ln>
        </p:spPr>
        <p:txBody>
          <a:bodyPr/>
          <a:lstStyle/>
          <a:p>
            <a:fld id="{4A8D6B28-8BFA-4C41-9F27-462CBC96CB97}" type="slidenum">
              <a:rPr lang="en-US" altLang="zh-CN">
                <a:solidFill>
                  <a:prstClr val="black"/>
                </a:solidFill>
                <a:latin typeface="Arial" pitchFamily="34" charset="0"/>
              </a:rPr>
              <a:pPr/>
              <a:t>10</a:t>
            </a:fld>
            <a:endParaRPr lang="en-US" altLang="zh-CN">
              <a:solidFill>
                <a:prstClr val="black"/>
              </a:solidFill>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p:spPr>
        <p:txBody>
          <a:bodyPr/>
          <a:lstStyle/>
          <a:p>
            <a:pPr>
              <a:spcBef>
                <a:spcPct val="20000"/>
              </a:spcBef>
            </a:pPr>
            <a:r>
              <a:rPr lang="zh-CN" altLang="en-US" smtClean="0">
                <a:solidFill>
                  <a:srgbClr val="CC0000"/>
                </a:solidFill>
              </a:rPr>
              <a:t> 实际上，</a:t>
            </a:r>
            <a:r>
              <a:rPr lang="zh-CN" altLang="en-US" smtClean="0"/>
              <a:t>防火墙其实是一个分离器、限制器或分析器，它能够有效监控内部网络和外部网络之间的所有活动，</a:t>
            </a:r>
            <a:r>
              <a:rPr lang="zh-CN" altLang="en-US" smtClean="0">
                <a:solidFill>
                  <a:srgbClr val="CC0000"/>
                </a:solidFill>
              </a:rPr>
              <a:t>主要功能</a:t>
            </a:r>
            <a:r>
              <a:rPr lang="zh-CN" altLang="en-US" smtClean="0"/>
              <a:t>如下：</a:t>
            </a:r>
          </a:p>
          <a:p>
            <a:pPr>
              <a:spcBef>
                <a:spcPct val="20000"/>
              </a:spcBef>
              <a:buClr>
                <a:schemeClr val="bg1"/>
              </a:buClr>
              <a:buSzPct val="110000"/>
              <a:buFont typeface="Wingdings" pitchFamily="2" charset="2"/>
              <a:buChar char="l"/>
            </a:pPr>
            <a:r>
              <a:rPr lang="zh-CN" altLang="en-US" smtClean="0">
                <a:solidFill>
                  <a:schemeClr val="tx2"/>
                </a:solidFill>
                <a:latin typeface="华文楷体" pitchFamily="2" charset="-122"/>
                <a:ea typeface="华文楷体" pitchFamily="2" charset="-122"/>
              </a:rPr>
              <a:t>（</a:t>
            </a:r>
            <a:r>
              <a:rPr lang="en-US" altLang="zh-CN" smtClean="0">
                <a:solidFill>
                  <a:schemeClr val="tx2"/>
                </a:solidFill>
                <a:latin typeface="华文楷体" pitchFamily="2" charset="-122"/>
                <a:ea typeface="华文楷体" pitchFamily="2" charset="-122"/>
              </a:rPr>
              <a:t>1</a:t>
            </a:r>
            <a:r>
              <a:rPr lang="zh-CN" altLang="en-US" smtClean="0">
                <a:solidFill>
                  <a:schemeClr val="tx2"/>
                </a:solidFill>
                <a:latin typeface="华文楷体" pitchFamily="2" charset="-122"/>
                <a:ea typeface="华文楷体" pitchFamily="2" charset="-122"/>
              </a:rPr>
              <a:t>）建立一个集中的监视点。强制所有进出流量必须经过防火墙，</a:t>
            </a:r>
          </a:p>
          <a:p>
            <a:pPr>
              <a:spcBef>
                <a:spcPct val="20000"/>
              </a:spcBef>
              <a:buClr>
                <a:schemeClr val="bg1"/>
              </a:buClr>
              <a:buSzPct val="110000"/>
              <a:buFont typeface="Wingdings" pitchFamily="2" charset="2"/>
              <a:buChar char="l"/>
            </a:pPr>
            <a:r>
              <a:rPr lang="zh-CN" altLang="en-US" smtClean="0">
                <a:solidFill>
                  <a:schemeClr val="tx2"/>
                </a:solidFill>
              </a:rPr>
              <a:t>（</a:t>
            </a:r>
            <a:r>
              <a:rPr lang="en-US" altLang="zh-CN" smtClean="0">
                <a:solidFill>
                  <a:schemeClr val="tx2"/>
                </a:solidFill>
              </a:rPr>
              <a:t>2</a:t>
            </a:r>
            <a:r>
              <a:rPr lang="zh-CN" altLang="en-US" smtClean="0">
                <a:solidFill>
                  <a:schemeClr val="tx2"/>
                </a:solidFill>
              </a:rPr>
              <a:t>）</a:t>
            </a:r>
            <a:r>
              <a:rPr lang="zh-CN" altLang="en-US" smtClean="0">
                <a:solidFill>
                  <a:schemeClr val="tx2"/>
                </a:solidFill>
                <a:latin typeface="华文楷体" pitchFamily="2" charset="-122"/>
                <a:ea typeface="华文楷体" pitchFamily="2" charset="-122"/>
              </a:rPr>
              <a:t>隔绝内、外网络，保护内部网络：防止非法用户进入内部网络，能有效的防止邮件炸弹，蠕虫病毒和宏病毒的攻击。</a:t>
            </a:r>
          </a:p>
          <a:p>
            <a:pPr>
              <a:spcBef>
                <a:spcPct val="20000"/>
              </a:spcBef>
              <a:buClr>
                <a:schemeClr val="bg1"/>
              </a:buClr>
              <a:buSzPct val="110000"/>
              <a:buFont typeface="Wingdings" pitchFamily="2" charset="2"/>
              <a:buChar char="l"/>
            </a:pPr>
            <a:r>
              <a:rPr lang="zh-CN" altLang="en-US" smtClean="0">
                <a:solidFill>
                  <a:schemeClr val="tx2"/>
                </a:solidFill>
              </a:rPr>
              <a:t>（</a:t>
            </a:r>
            <a:r>
              <a:rPr lang="en-US" altLang="zh-CN" smtClean="0">
                <a:solidFill>
                  <a:schemeClr val="tx2"/>
                </a:solidFill>
              </a:rPr>
              <a:t>3</a:t>
            </a:r>
            <a:r>
              <a:rPr lang="zh-CN" altLang="en-US" smtClean="0">
                <a:solidFill>
                  <a:schemeClr val="tx2"/>
                </a:solidFill>
              </a:rPr>
              <a:t>）</a:t>
            </a:r>
            <a:r>
              <a:rPr lang="zh-CN" altLang="en-US" smtClean="0">
                <a:solidFill>
                  <a:schemeClr val="tx2"/>
                </a:solidFill>
                <a:latin typeface="华文楷体" pitchFamily="2" charset="-122"/>
                <a:ea typeface="华文楷体" pitchFamily="2" charset="-122"/>
              </a:rPr>
              <a:t>强化网络安全策略。通过以防火墙为中心的安全方案配置，能将所有的安全软件（如口令，加密，身份认证，审计）配置下防火墙上，集中管理。</a:t>
            </a:r>
          </a:p>
          <a:p>
            <a:pPr>
              <a:spcBef>
                <a:spcPct val="20000"/>
              </a:spcBef>
              <a:buClr>
                <a:schemeClr val="bg1"/>
              </a:buClr>
              <a:buSzPct val="110000"/>
              <a:buFont typeface="Wingdings" pitchFamily="2" charset="2"/>
              <a:buChar char="l"/>
            </a:pPr>
            <a:r>
              <a:rPr lang="zh-CN" altLang="en-US" smtClean="0">
                <a:solidFill>
                  <a:schemeClr val="tx2"/>
                </a:solidFill>
              </a:rPr>
              <a:t>（</a:t>
            </a:r>
            <a:r>
              <a:rPr lang="en-US" altLang="zh-CN" smtClean="0">
                <a:solidFill>
                  <a:schemeClr val="tx2"/>
                </a:solidFill>
              </a:rPr>
              <a:t>4</a:t>
            </a:r>
            <a:r>
              <a:rPr lang="zh-CN" altLang="en-US" smtClean="0">
                <a:solidFill>
                  <a:schemeClr val="tx2"/>
                </a:solidFill>
              </a:rPr>
              <a:t>）</a:t>
            </a:r>
            <a:r>
              <a:rPr lang="zh-CN" altLang="en-US" smtClean="0">
                <a:solidFill>
                  <a:schemeClr val="tx2"/>
                </a:solidFill>
                <a:latin typeface="华文楷体" pitchFamily="2" charset="-122"/>
                <a:ea typeface="华文楷体" pitchFamily="2" charset="-122"/>
              </a:rPr>
              <a:t>有效记录和审计内、外网络之间的活动：记录通过防火墙的内容活动，数据统计，到日志系中。当有可疑的活动时，适当报警，并提供网络监察和攻击的详细信息。</a:t>
            </a:r>
            <a:endParaRPr lang="zh-CN" altLang="en-US" smtClean="0"/>
          </a:p>
        </p:txBody>
      </p:sp>
      <p:sp>
        <p:nvSpPr>
          <p:cNvPr id="75780" name="灯片编号占位符 3"/>
          <p:cNvSpPr>
            <a:spLocks noGrp="1"/>
          </p:cNvSpPr>
          <p:nvPr>
            <p:ph type="sldNum" sz="quarter" idx="5"/>
          </p:nvPr>
        </p:nvSpPr>
        <p:spPr>
          <a:noFill/>
        </p:spPr>
        <p:txBody>
          <a:bodyPr/>
          <a:lstStyle/>
          <a:p>
            <a:fld id="{BE148899-D254-4DBE-9F55-F0710DB9D24F}" type="slidenum">
              <a:rPr lang="zh-CN" altLang="en-US" smtClean="0"/>
              <a:pPr/>
              <a:t>11</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pPr>
              <a:spcBef>
                <a:spcPct val="20000"/>
              </a:spcBef>
            </a:pPr>
            <a:r>
              <a:rPr lang="zh-CN" altLang="en-US" smtClean="0"/>
              <a:t>（</a:t>
            </a:r>
            <a:r>
              <a:rPr lang="en-US" altLang="zh-CN" smtClean="0"/>
              <a:t>1</a:t>
            </a:r>
            <a:r>
              <a:rPr lang="zh-CN" altLang="en-US" smtClean="0"/>
              <a:t>）不能防范</a:t>
            </a:r>
            <a:r>
              <a:rPr lang="zh-CN" altLang="en-US" smtClean="0">
                <a:solidFill>
                  <a:srgbClr val="CC0000"/>
                </a:solidFill>
              </a:rPr>
              <a:t>不经由防火墙</a:t>
            </a:r>
            <a:r>
              <a:rPr lang="zh-CN" altLang="en-US" smtClean="0"/>
              <a:t>的攻击。：绕过防火墙，</a:t>
            </a:r>
          </a:p>
          <a:p>
            <a:pPr>
              <a:spcBef>
                <a:spcPct val="20000"/>
              </a:spcBef>
            </a:pPr>
            <a:r>
              <a:rPr lang="zh-CN" altLang="en-US" smtClean="0"/>
              <a:t>（</a:t>
            </a:r>
            <a:r>
              <a:rPr lang="en-US" altLang="zh-CN" smtClean="0"/>
              <a:t>2</a:t>
            </a:r>
            <a:r>
              <a:rPr lang="zh-CN" altLang="en-US" smtClean="0"/>
              <a:t>）防火墙是一种</a:t>
            </a:r>
            <a:r>
              <a:rPr lang="zh-CN" altLang="en-US" smtClean="0">
                <a:solidFill>
                  <a:srgbClr val="CC0000"/>
                </a:solidFill>
              </a:rPr>
              <a:t>被动</a:t>
            </a:r>
            <a:r>
              <a:rPr lang="zh-CN" altLang="en-US" smtClean="0"/>
              <a:t>安全策略执行设备，即对于新的未知攻击或者策略配置有误，防火墙就无能为力了。</a:t>
            </a:r>
          </a:p>
          <a:p>
            <a:pPr>
              <a:spcBef>
                <a:spcPct val="20000"/>
              </a:spcBef>
            </a:pPr>
            <a:r>
              <a:rPr lang="zh-CN" altLang="en-US" smtClean="0"/>
              <a:t>（</a:t>
            </a:r>
            <a:r>
              <a:rPr lang="en-US" altLang="zh-CN" smtClean="0"/>
              <a:t>3</a:t>
            </a:r>
            <a:r>
              <a:rPr lang="zh-CN" altLang="en-US" smtClean="0"/>
              <a:t>）防火墙不能防止</a:t>
            </a:r>
            <a:r>
              <a:rPr lang="zh-CN" altLang="en-US" smtClean="0">
                <a:solidFill>
                  <a:srgbClr val="CC0000"/>
                </a:solidFill>
              </a:rPr>
              <a:t>利用标准网络协议中的缺陷</a:t>
            </a:r>
            <a:r>
              <a:rPr lang="zh-CN" altLang="en-US" smtClean="0"/>
              <a:t>进行的攻击。一旦防火墙允许某些标准网络协议，就不能防止利用协议缺陷的攻击</a:t>
            </a:r>
          </a:p>
          <a:p>
            <a:pPr>
              <a:spcBef>
                <a:spcPct val="20000"/>
              </a:spcBef>
            </a:pPr>
            <a:r>
              <a:rPr lang="zh-CN" altLang="en-US" smtClean="0"/>
              <a:t>（</a:t>
            </a:r>
            <a:r>
              <a:rPr lang="en-US" altLang="zh-CN" smtClean="0"/>
              <a:t>4</a:t>
            </a:r>
            <a:r>
              <a:rPr lang="zh-CN" altLang="en-US" smtClean="0"/>
              <a:t>）防火墙不能防止</a:t>
            </a:r>
            <a:r>
              <a:rPr lang="zh-CN" altLang="en-US" smtClean="0">
                <a:solidFill>
                  <a:srgbClr val="CC0000"/>
                </a:solidFill>
              </a:rPr>
              <a:t>利用服务器系统漏洞</a:t>
            </a:r>
            <a:r>
              <a:rPr lang="zh-CN" altLang="en-US" smtClean="0"/>
              <a:t>进行的攻击。</a:t>
            </a:r>
          </a:p>
          <a:p>
            <a:pPr>
              <a:spcBef>
                <a:spcPct val="20000"/>
              </a:spcBef>
            </a:pPr>
            <a:r>
              <a:rPr lang="zh-CN" altLang="en-US" smtClean="0"/>
              <a:t>（</a:t>
            </a:r>
            <a:r>
              <a:rPr lang="en-US" altLang="zh-CN" smtClean="0"/>
              <a:t>5</a:t>
            </a:r>
            <a:r>
              <a:rPr lang="zh-CN" altLang="en-US" smtClean="0"/>
              <a:t>）防火墙不能防止</a:t>
            </a:r>
            <a:r>
              <a:rPr lang="zh-CN" altLang="en-US" smtClean="0">
                <a:solidFill>
                  <a:srgbClr val="CC0000"/>
                </a:solidFill>
              </a:rPr>
              <a:t>数据驱动式的攻击</a:t>
            </a:r>
            <a:r>
              <a:rPr lang="zh-CN" altLang="en-US" smtClean="0"/>
              <a:t>。</a:t>
            </a:r>
          </a:p>
          <a:p>
            <a:pPr>
              <a:spcBef>
                <a:spcPct val="20000"/>
              </a:spcBef>
            </a:pPr>
            <a:r>
              <a:rPr lang="zh-CN" altLang="en-US" smtClean="0"/>
              <a:t>（</a:t>
            </a:r>
            <a:r>
              <a:rPr lang="en-US" altLang="zh-CN" smtClean="0"/>
              <a:t>6</a:t>
            </a:r>
            <a:r>
              <a:rPr lang="zh-CN" altLang="en-US" smtClean="0"/>
              <a:t>）防火墙无法保证</a:t>
            </a:r>
            <a:r>
              <a:rPr lang="zh-CN" altLang="en-US" smtClean="0">
                <a:solidFill>
                  <a:srgbClr val="CC0000"/>
                </a:solidFill>
              </a:rPr>
              <a:t>准许服务的安全性</a:t>
            </a:r>
            <a:r>
              <a:rPr lang="zh-CN" altLang="en-US" smtClean="0"/>
              <a:t>。</a:t>
            </a:r>
          </a:p>
          <a:p>
            <a:pPr>
              <a:spcBef>
                <a:spcPct val="20000"/>
              </a:spcBef>
            </a:pPr>
            <a:r>
              <a:rPr lang="zh-CN" altLang="en-US" smtClean="0"/>
              <a:t>（</a:t>
            </a:r>
            <a:r>
              <a:rPr lang="en-US" altLang="zh-CN" smtClean="0"/>
              <a:t>7</a:t>
            </a:r>
            <a:r>
              <a:rPr lang="zh-CN" altLang="en-US" smtClean="0"/>
              <a:t>）防火墙不能防止</a:t>
            </a:r>
            <a:r>
              <a:rPr lang="zh-CN" altLang="en-US" smtClean="0">
                <a:solidFill>
                  <a:srgbClr val="CC0000"/>
                </a:solidFill>
              </a:rPr>
              <a:t>本身的安全漏洞威胁</a:t>
            </a:r>
            <a:r>
              <a:rPr lang="zh-CN" altLang="en-US" smtClean="0"/>
              <a:t>。</a:t>
            </a:r>
          </a:p>
          <a:p>
            <a:pPr>
              <a:spcBef>
                <a:spcPct val="20000"/>
              </a:spcBef>
            </a:pPr>
            <a:r>
              <a:rPr lang="zh-CN" altLang="en-US" smtClean="0"/>
              <a:t>（</a:t>
            </a:r>
            <a:r>
              <a:rPr lang="en-US" altLang="zh-CN" smtClean="0"/>
              <a:t>8</a:t>
            </a:r>
            <a:r>
              <a:rPr lang="zh-CN" altLang="en-US" smtClean="0"/>
              <a:t>）防火墙不能防止</a:t>
            </a:r>
            <a:r>
              <a:rPr lang="zh-CN" altLang="en-US" smtClean="0">
                <a:solidFill>
                  <a:srgbClr val="CC0000"/>
                </a:solidFill>
              </a:rPr>
              <a:t>感染了病毒的软件或文件的传输</a:t>
            </a:r>
            <a:r>
              <a:rPr lang="zh-CN" altLang="en-US" smtClean="0"/>
              <a:t>。</a:t>
            </a:r>
          </a:p>
          <a:p>
            <a:pPr>
              <a:spcBef>
                <a:spcPct val="20000"/>
              </a:spcBef>
            </a:pPr>
            <a:r>
              <a:rPr lang="zh-CN" altLang="en-US" smtClean="0"/>
              <a:t>      此外，防火墙在性能上不具备实时监控入侵的能力，其功能与速度成</a:t>
            </a:r>
            <a:r>
              <a:rPr lang="zh-CN" altLang="en-US" smtClean="0">
                <a:solidFill>
                  <a:srgbClr val="CC0000"/>
                </a:solidFill>
              </a:rPr>
              <a:t>反比</a:t>
            </a:r>
            <a:r>
              <a:rPr lang="zh-CN" altLang="en-US" smtClean="0"/>
              <a:t>。防火墙的功能越多，对</a:t>
            </a:r>
            <a:r>
              <a:rPr lang="en-US" altLang="zh-CN" smtClean="0"/>
              <a:t>CPU</a:t>
            </a:r>
            <a:r>
              <a:rPr lang="zh-CN" altLang="en-US" smtClean="0"/>
              <a:t>和内存的消耗越大，速度越慢。管理上，人为因素对防火墙安全的影响也很大。因此，仅仅依靠现有的防火墙技术，是远远不够的。</a:t>
            </a:r>
            <a:endParaRPr lang="zh-CN" altLang="en-US" sz="1400" smtClean="0"/>
          </a:p>
          <a:p>
            <a:endParaRPr lang="zh-CN" altLang="en-US" smtClean="0"/>
          </a:p>
        </p:txBody>
      </p:sp>
      <p:sp>
        <p:nvSpPr>
          <p:cNvPr id="76804" name="灯片编号占位符 3"/>
          <p:cNvSpPr>
            <a:spLocks noGrp="1"/>
          </p:cNvSpPr>
          <p:nvPr>
            <p:ph type="sldNum" sz="quarter" idx="5"/>
          </p:nvPr>
        </p:nvSpPr>
        <p:spPr>
          <a:noFill/>
        </p:spPr>
        <p:txBody>
          <a:bodyPr/>
          <a:lstStyle/>
          <a:p>
            <a:fld id="{65664887-2AFE-4901-BA7F-6B4BB5461E98}" type="slidenum">
              <a:rPr lang="zh-CN" altLang="en-US" smtClean="0"/>
              <a:pPr/>
              <a:t>12</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zh-CN" altLang="en-US" b="1" dirty="0" smtClean="0">
                <a:effectLst>
                  <a:outerShdw blurRad="38100" dist="38100" dir="2700000" algn="tl">
                    <a:srgbClr val="C0C0C0"/>
                  </a:outerShdw>
                </a:effectLst>
              </a:rPr>
              <a:t>应用级代理是已知代理服务向哪一种应用服务提供的代理，它在应用协议中理解并解释命令。应用级代理的优点为它能解释应用协议从而获得更多的信息，缺点为只适用于单一协议。</a:t>
            </a:r>
          </a:p>
          <a:p>
            <a:pPr>
              <a:defRPr/>
            </a:pPr>
            <a:endParaRPr lang="zh-CN" altLang="en-US" dirty="0"/>
          </a:p>
        </p:txBody>
      </p:sp>
      <p:sp>
        <p:nvSpPr>
          <p:cNvPr id="81924" name="灯片编号占位符 3"/>
          <p:cNvSpPr>
            <a:spLocks noGrp="1"/>
          </p:cNvSpPr>
          <p:nvPr>
            <p:ph type="sldNum" sz="quarter" idx="5"/>
          </p:nvPr>
        </p:nvSpPr>
        <p:spPr>
          <a:noFill/>
        </p:spPr>
        <p:txBody>
          <a:bodyPr/>
          <a:lstStyle/>
          <a:p>
            <a:fld id="{FBF8C6BA-0A65-4C16-A003-FA13520F6CD1}" type="slidenum">
              <a:rPr lang="zh-CN" altLang="en-US" smtClean="0">
                <a:ea typeface="宋体" charset="-122"/>
              </a:rPr>
              <a:pPr/>
              <a:t>42</a:t>
            </a:fld>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zh-CN" altLang="en-US" b="1" dirty="0" smtClean="0">
                <a:effectLst>
                  <a:outerShdw blurRad="38100" dist="38100" dir="2700000" algn="tl">
                    <a:srgbClr val="C0C0C0"/>
                  </a:outerShdw>
                </a:effectLst>
              </a:rPr>
              <a:t>应用级代理是已知代理服务向哪一种应用服务提供的代理，它在应用协议中理解并解释命令。应用级代理的优点为它能解释应用协议从而获得更多的信息，缺点为只适用于单一协议。</a:t>
            </a:r>
          </a:p>
          <a:p>
            <a:pPr>
              <a:defRPr/>
            </a:pPr>
            <a:endParaRPr lang="zh-CN" altLang="en-US" dirty="0"/>
          </a:p>
        </p:txBody>
      </p:sp>
      <p:sp>
        <p:nvSpPr>
          <p:cNvPr id="82948" name="灯片编号占位符 3"/>
          <p:cNvSpPr>
            <a:spLocks noGrp="1"/>
          </p:cNvSpPr>
          <p:nvPr>
            <p:ph type="sldNum" sz="quarter" idx="5"/>
          </p:nvPr>
        </p:nvSpPr>
        <p:spPr>
          <a:noFill/>
        </p:spPr>
        <p:txBody>
          <a:bodyPr/>
          <a:lstStyle/>
          <a:p>
            <a:fld id="{644D8E93-08FC-4E48-B9CF-094ABFB49FE6}" type="slidenum">
              <a:rPr lang="zh-CN" altLang="en-US" smtClean="0">
                <a:ea typeface="宋体" charset="-122"/>
              </a:rPr>
              <a:pPr/>
              <a:t>43</a:t>
            </a:fld>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10000"/>
          </a:bodyPr>
          <a:lstStyle/>
          <a:p>
            <a:pPr marL="342900" indent="-342900">
              <a:lnSpc>
                <a:spcPct val="130000"/>
              </a:lnSpc>
              <a:spcBef>
                <a:spcPct val="20000"/>
              </a:spcBef>
              <a:buClr>
                <a:schemeClr val="hlink"/>
              </a:buClr>
              <a:buSzPct val="75000"/>
              <a:buFont typeface="Wingdings" pitchFamily="2" charset="2"/>
              <a:buBlip>
                <a:blip r:embed="rId3"/>
              </a:buBlip>
              <a:defRPr/>
            </a:pPr>
            <a:r>
              <a:rPr lang="zh-CN" altLang="en-US" b="1" dirty="0" smtClean="0">
                <a:effectLst>
                  <a:outerShdw blurRad="38100" dist="38100" dir="2700000" algn="tl">
                    <a:srgbClr val="C0C0C0"/>
                  </a:outerShdw>
                </a:effectLst>
              </a:rPr>
              <a:t>电路级代理是在客户和服务器之间不解释应用协议即建立回路。电路级代理的优点在于它能对各种不同的协议提供服务，缺点在于它对因代理而发生的情况几乎不加控制。</a:t>
            </a:r>
            <a:r>
              <a:rPr lang="zh-CN" altLang="en-US" dirty="0" smtClean="0">
                <a:effectLst>
                  <a:outerShdw blurRad="38100" dist="38100" dir="2700000" algn="tl">
                    <a:srgbClr val="C0C0C0"/>
                  </a:outerShdw>
                </a:effectLst>
              </a:rPr>
              <a:t> </a:t>
            </a:r>
            <a:endParaRPr lang="en-US" altLang="zh-CN" dirty="0" smtClean="0">
              <a:effectLst>
                <a:outerShdw blurRad="38100" dist="38100" dir="2700000" algn="tl">
                  <a:srgbClr val="C0C0C0"/>
                </a:outerShdw>
              </a:effectLst>
            </a:endParaRPr>
          </a:p>
          <a:p>
            <a:pPr marL="342900" indent="-342900">
              <a:lnSpc>
                <a:spcPct val="130000"/>
              </a:lnSpc>
              <a:spcBef>
                <a:spcPct val="20000"/>
              </a:spcBef>
              <a:buClr>
                <a:schemeClr val="hlink"/>
              </a:buClr>
              <a:buSzPct val="75000"/>
              <a:buFont typeface="Wingdings" pitchFamily="2" charset="2"/>
              <a:buBlip>
                <a:blip r:embed="rId3"/>
              </a:buBlip>
              <a:defRPr/>
            </a:pPr>
            <a:endParaRPr lang="en-US" altLang="zh-CN" dirty="0" smtClean="0">
              <a:effectLst>
                <a:outerShdw blurRad="38100" dist="38100" dir="2700000" algn="tl">
                  <a:srgbClr val="C0C0C0"/>
                </a:outerShdw>
              </a:effectLst>
            </a:endParaRPr>
          </a:p>
          <a:p>
            <a:pPr algn="just">
              <a:buClr>
                <a:schemeClr val="tx2"/>
              </a:buClr>
              <a:buFont typeface="Wingdings" pitchFamily="2" charset="2"/>
              <a:buChar char="Ø"/>
              <a:defRPr/>
            </a:pPr>
            <a:r>
              <a:rPr lang="zh-CN" altLang="en-US" sz="3200" dirty="0" smtClean="0">
                <a:latin typeface="宋体" pitchFamily="2" charset="-122"/>
              </a:rPr>
              <a:t>通过电路层网关中继</a:t>
            </a:r>
            <a:r>
              <a:rPr lang="en-US" altLang="zh-CN" sz="3200" dirty="0" smtClean="0">
                <a:ea typeface="Arial Unicode MS" pitchFamily="34" charset="-122"/>
                <a:cs typeface="Arial Unicode MS" pitchFamily="34" charset="-122"/>
              </a:rPr>
              <a:t>TCP</a:t>
            </a:r>
            <a:r>
              <a:rPr lang="zh-CN" altLang="en-US" sz="3200" dirty="0" smtClean="0">
                <a:latin typeface="宋体" pitchFamily="2" charset="-122"/>
              </a:rPr>
              <a:t>连接</a:t>
            </a:r>
            <a:endParaRPr lang="zh-CN" altLang="en-US" sz="3200" dirty="0" smtClean="0">
              <a:ea typeface="Arial Unicode MS" pitchFamily="34" charset="-122"/>
              <a:cs typeface="Arial Unicode MS" pitchFamily="34" charset="-122"/>
            </a:endParaRPr>
          </a:p>
          <a:p>
            <a:pPr algn="just">
              <a:buClr>
                <a:schemeClr val="tx2"/>
              </a:buClr>
              <a:buFont typeface="Wingdings" pitchFamily="2" charset="2"/>
              <a:buChar char="Ø"/>
              <a:defRPr/>
            </a:pPr>
            <a:r>
              <a:rPr lang="zh-CN" altLang="en-US" sz="3200" dirty="0" smtClean="0">
                <a:latin typeface="宋体" pitchFamily="2" charset="-122"/>
              </a:rPr>
              <a:t> 一般采用自适应代理技术</a:t>
            </a:r>
            <a:endParaRPr lang="zh-CN" altLang="en-US" sz="3200" dirty="0" smtClean="0">
              <a:ea typeface="Arial Unicode MS" pitchFamily="34" charset="-122"/>
              <a:cs typeface="Arial Unicode MS" pitchFamily="34" charset="-122"/>
            </a:endParaRPr>
          </a:p>
          <a:p>
            <a:pPr algn="just">
              <a:buClr>
                <a:schemeClr val="tx2"/>
              </a:buClr>
              <a:buFont typeface="Wingdings" pitchFamily="2" charset="2"/>
              <a:buChar char="Ø"/>
              <a:defRPr/>
            </a:pPr>
            <a:r>
              <a:rPr lang="zh-CN" altLang="en-US" sz="3200" dirty="0" smtClean="0">
                <a:latin typeface="宋体" pitchFamily="2" charset="-122"/>
              </a:rPr>
              <a:t> 有两个基本要素：</a:t>
            </a:r>
            <a:endParaRPr lang="zh-CN" altLang="en-US" sz="3200" dirty="0" smtClean="0">
              <a:ea typeface="Arial Unicode MS" pitchFamily="34" charset="-122"/>
              <a:cs typeface="Arial Unicode MS" pitchFamily="34" charset="-122"/>
            </a:endParaRPr>
          </a:p>
          <a:p>
            <a:pPr lvl="1" algn="just">
              <a:buClr>
                <a:schemeClr val="accent2"/>
              </a:buClr>
              <a:buFont typeface="Wingdings" pitchFamily="2" charset="2"/>
              <a:buChar char="ü"/>
              <a:defRPr/>
            </a:pPr>
            <a:r>
              <a:rPr lang="zh-CN" altLang="en-US" sz="2800" b="1" dirty="0" smtClean="0">
                <a:latin typeface="宋体" pitchFamily="2" charset="-122"/>
              </a:rPr>
              <a:t> 自适应代理服务器（</a:t>
            </a:r>
            <a:r>
              <a:rPr lang="en-US" altLang="zh-CN" sz="2800" b="1" dirty="0" smtClean="0">
                <a:ea typeface="Arial Unicode MS" pitchFamily="34" charset="-122"/>
                <a:cs typeface="Arial Unicode MS" pitchFamily="34" charset="-122"/>
              </a:rPr>
              <a:t>Adaptive Proxy Server</a:t>
            </a:r>
            <a:r>
              <a:rPr lang="en-US" altLang="zh-CN" sz="2800" b="1" dirty="0" smtClean="0">
                <a:latin typeface="宋体" pitchFamily="2" charset="-122"/>
              </a:rPr>
              <a:t>）</a:t>
            </a:r>
            <a:endParaRPr lang="en-US" altLang="zh-CN" sz="2800" b="1" dirty="0" smtClean="0">
              <a:ea typeface="Arial Unicode MS" pitchFamily="34" charset="-122"/>
              <a:cs typeface="Arial Unicode MS" pitchFamily="34" charset="-122"/>
            </a:endParaRPr>
          </a:p>
          <a:p>
            <a:pPr lvl="1" algn="just">
              <a:buClr>
                <a:schemeClr val="accent2"/>
              </a:buClr>
              <a:buFont typeface="Wingdings" pitchFamily="2" charset="2"/>
              <a:buChar char="ü"/>
              <a:defRPr/>
            </a:pPr>
            <a:r>
              <a:rPr lang="zh-CN" altLang="en-US" sz="2800" b="1" dirty="0" smtClean="0">
                <a:latin typeface="宋体" pitchFamily="2" charset="-122"/>
              </a:rPr>
              <a:t> 动态包过滤器（</a:t>
            </a:r>
            <a:r>
              <a:rPr lang="en-US" altLang="zh-CN" sz="2800" b="1" dirty="0" smtClean="0">
                <a:ea typeface="Arial Unicode MS" pitchFamily="34" charset="-122"/>
                <a:cs typeface="Arial Unicode MS" pitchFamily="34" charset="-122"/>
              </a:rPr>
              <a:t>Dynamic Packet Filter</a:t>
            </a:r>
            <a:endParaRPr lang="zh-CN" altLang="en-US" dirty="0" smtClean="0">
              <a:effectLst>
                <a:outerShdw blurRad="38100" dist="38100" dir="2700000" algn="tl">
                  <a:srgbClr val="C0C0C0"/>
                </a:outerShdw>
              </a:effectLst>
            </a:endParaRPr>
          </a:p>
          <a:p>
            <a:pPr>
              <a:defRPr/>
            </a:pPr>
            <a:endParaRPr lang="zh-CN" altLang="en-US" dirty="0"/>
          </a:p>
        </p:txBody>
      </p:sp>
      <p:sp>
        <p:nvSpPr>
          <p:cNvPr id="83972" name="灯片编号占位符 3"/>
          <p:cNvSpPr>
            <a:spLocks noGrp="1"/>
          </p:cNvSpPr>
          <p:nvPr>
            <p:ph type="sldNum" sz="quarter" idx="5"/>
          </p:nvPr>
        </p:nvSpPr>
        <p:spPr>
          <a:noFill/>
        </p:spPr>
        <p:txBody>
          <a:bodyPr/>
          <a:lstStyle/>
          <a:p>
            <a:fld id="{6A663F4F-37AE-4C10-B279-232DCF34CABE}" type="slidenum">
              <a:rPr lang="zh-CN" altLang="en-US" smtClean="0">
                <a:ea typeface="宋体" charset="-122"/>
              </a:rPr>
              <a:pPr/>
              <a:t>44</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42336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14233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b="0"/>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a:xfrm>
            <a:off x="6858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A370FB1F-68C6-4026-9F4A-4EF842E19705}" type="datetime1">
              <a:rPr lang="zh-CN" altLang="en-US">
                <a:solidFill>
                  <a:srgbClr val="000000"/>
                </a:solidFill>
              </a:rPr>
              <a:pPr>
                <a:defRPr/>
              </a:pPr>
              <a:t>2016/5/30</a:t>
            </a:fld>
            <a:endParaRPr lang="en-US" altLang="zh-CN">
              <a:solidFill>
                <a:srgbClr val="000000"/>
              </a:solidFill>
            </a:endParaRPr>
          </a:p>
        </p:txBody>
      </p:sp>
      <p:sp>
        <p:nvSpPr>
          <p:cNvPr id="6" name="Rectangle 5"/>
          <p:cNvSpPr>
            <a:spLocks noGrp="1" noChangeArrowheads="1"/>
          </p:cNvSpPr>
          <p:nvPr>
            <p:ph type="ftr" sz="quarter" idx="11"/>
          </p:nvPr>
        </p:nvSpPr>
        <p:spPr>
          <a:xfrm>
            <a:off x="3124200" y="6248400"/>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r>
              <a:rPr lang="en-US" altLang="zh-CN" dirty="0" smtClean="0">
                <a:solidFill>
                  <a:srgbClr val="000000"/>
                </a:solidFill>
              </a:rPr>
              <a:t> </a:t>
            </a:r>
            <a:endParaRPr lang="en-US" altLang="zh-CN" dirty="0">
              <a:solidFill>
                <a:srgbClr val="000000"/>
              </a:solidFill>
            </a:endParaRPr>
          </a:p>
        </p:txBody>
      </p:sp>
      <p:sp>
        <p:nvSpPr>
          <p:cNvPr id="7" name="Rectangle 6"/>
          <p:cNvSpPr>
            <a:spLocks noGrp="1" noChangeArrowheads="1"/>
          </p:cNvSpPr>
          <p:nvPr>
            <p:ph type="sldNum" sz="quarter" idx="12"/>
          </p:nvPr>
        </p:nvSpPr>
        <p:spPr>
          <a:xfrm>
            <a:off x="65532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0EFEE354-1BCB-4050-B5B5-AD92026BDC00}"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B9B2CEE-D9EB-4320-B739-ACFD76F04DB8}" type="datetime1">
              <a:rPr lang="zh-CN" altLang="en-US">
                <a:solidFill>
                  <a:srgbClr val="000000"/>
                </a:solidFill>
              </a:rPr>
              <a:pPr>
                <a:defRPr/>
              </a:pPr>
              <a:t>2016/5/30</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20DC0E5-CE62-4103-B197-7CBB811C1EF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4C9EC38F-35EC-4EB1-9B7D-B873219EB73F}" type="datetime1">
              <a:rPr lang="zh-CN" altLang="en-US">
                <a:solidFill>
                  <a:srgbClr val="000000"/>
                </a:solidFill>
              </a:rPr>
              <a:pPr>
                <a:defRPr/>
              </a:pPr>
              <a:t>2016/5/30</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1E3D37EE-5E1C-4438-9825-0C26CEC8F32C}"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0CBB8393-9EFF-4F94-AAFB-B1676C59B843}" type="datetime1">
              <a:rPr lang="zh-CN" altLang="en-US">
                <a:solidFill>
                  <a:srgbClr val="000000"/>
                </a:solidFill>
              </a:rPr>
              <a:pPr>
                <a:defRPr/>
              </a:pPr>
              <a:t>2016/5/30</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DCBFEE3B-3372-467A-A7DA-AB6C2335CAA0}"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fld id="{4021D57C-B7EB-43A6-9C29-DB26C0B102DF}" type="datetime1">
              <a:rPr lang="zh-CN" altLang="en-US">
                <a:solidFill>
                  <a:srgbClr val="000000"/>
                </a:solidFill>
              </a:rPr>
              <a:pPr>
                <a:defRPr/>
              </a:pPr>
              <a:t>2016/5/30</a:t>
            </a:fld>
            <a:endParaRPr lang="en-US" altLang="zh-CN">
              <a:solidFill>
                <a:srgbClr val="000000"/>
              </a:solidFill>
            </a:endParaRPr>
          </a:p>
        </p:txBody>
      </p:sp>
      <p:sp>
        <p:nvSpPr>
          <p:cNvPr id="7"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68B6EA7A-18F4-4DB3-A511-2A5C3683FCDC}"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92992479-A3B0-4BD0-A647-34E997BA39AA}" type="datetime1">
              <a:rPr lang="zh-CN" altLang="en-US">
                <a:solidFill>
                  <a:srgbClr val="000000"/>
                </a:solidFill>
              </a:rPr>
              <a:pPr>
                <a:defRPr/>
              </a:pPr>
              <a:t>2016/5/30</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CA86F0DC-9F61-48CD-8D1E-714738217E1A}"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F3F5848-B0B5-4F24-9356-844C618D317A}" type="datetime1">
              <a:rPr lang="zh-CN" altLang="en-US">
                <a:solidFill>
                  <a:srgbClr val="000000"/>
                </a:solidFill>
              </a:rPr>
              <a:pPr>
                <a:defRPr/>
              </a:pPr>
              <a:t>2016/5/30</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52AC7861-E4F1-4DDC-9D8C-E1DD6D667E3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A5514865-571B-4246-ADA1-4F2D76488062}" type="slidenum">
              <a:rPr lang="zh-CN" altLang="en-US"/>
              <a:pPr>
                <a:defRPr/>
              </a:pPr>
              <a:t>‹#›</a:t>
            </a:fld>
            <a:endParaRPr lang="en-US" altLang="zh-C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b="0">
                <a:latin typeface="黑体" pitchFamily="49" charset="-122"/>
                <a:ea typeface="黑体" pitchFamily="49" charset="-122"/>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4DA81718-FC40-44B0-BC23-97AAA96D03AC}" type="slidenum">
              <a:rPr lang="zh-CN" altLang="en-US"/>
              <a:pPr>
                <a:defRPr/>
              </a:pPr>
              <a:t>‹#›</a:t>
            </a:fld>
            <a:endParaRPr lang="en-US" altLang="zh-C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BDDC5258-AD41-4CDF-A951-FF77D8465DC2}" type="slidenum">
              <a:rPr lang="zh-CN" altLang="en-US"/>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A81AF9CB-C9D5-4D97-8ADC-252E455A9F16}" type="datetime1">
              <a:rPr lang="zh-CN" altLang="en-US">
                <a:solidFill>
                  <a:srgbClr val="000000"/>
                </a:solidFill>
              </a:rPr>
              <a:pPr>
                <a:defRPr/>
              </a:pPr>
              <a:t>2016/5/30</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EE3A713E-C123-49F5-8155-7C484B8572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9ED3E913-947B-408B-8AF7-6F938ADD5863}" type="slidenum">
              <a:rPr lang="zh-CN" altLang="en-US"/>
              <a:pPr>
                <a:defRPr/>
              </a:pPr>
              <a:t>‹#›</a:t>
            </a:fld>
            <a:endParaRPr lang="en-US" alt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3388C9B9-13DF-4688-9B07-5D8C34280961}" type="slidenum">
              <a:rPr lang="zh-CN" altLang="en-US"/>
              <a:pPr>
                <a:defRPr/>
              </a:pPr>
              <a:t>‹#›</a:t>
            </a:fld>
            <a:endParaRPr lang="en-US" altLang="zh-C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1D5080D-138A-4F0A-A83A-7C820C90C737}" type="slidenum">
              <a:rPr lang="zh-CN" altLang="en-US"/>
              <a:pPr>
                <a:defRPr/>
              </a:pPr>
              <a:t>‹#›</a:t>
            </a:fld>
            <a:endParaRPr lang="en-US" altLang="zh-C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982F0BB1-0CD3-43D6-9041-2F87E9C6F805}" type="slidenum">
              <a:rPr lang="zh-CN" altLang="en-US"/>
              <a:pPr>
                <a:defRPr/>
              </a:pPr>
              <a:t>‹#›</a:t>
            </a:fld>
            <a:endParaRPr lang="en-US" altLang="zh-CN"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BBBA0474-47A5-472D-ADB4-6C13E6EDE0B6}" type="slidenum">
              <a:rPr lang="zh-CN" altLang="en-US"/>
              <a:pPr>
                <a:defRPr/>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37800931-2CB4-4395-90C2-1CADC169ACF6}" type="slidenum">
              <a:rPr lang="zh-CN" altLang="en-US"/>
              <a:pPr>
                <a:defRPr/>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1D8DA27E-2C38-47C2-A8A9-A65968C47893}" type="slidenum">
              <a:rPr lang="zh-CN" altLang="en-US"/>
              <a:pPr>
                <a:defRPr/>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CFB2CB4E-45BA-4A33-ABD1-41B0D5E90D4A}"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w="31750">
            <a:solidFill>
              <a:schemeClr val="accent1"/>
            </a:solidFill>
          </a:ln>
        </p:spPr>
        <p:txBody>
          <a:bodyPr/>
          <a:lstStyle>
            <a:lvl1pPr>
              <a:lnSpc>
                <a:spcPct val="120000"/>
              </a:lnSpc>
              <a:spcBef>
                <a:spcPts val="600"/>
              </a:spcBef>
              <a:defRPr sz="2400" b="0">
                <a:solidFill>
                  <a:srgbClr val="0000FF"/>
                </a:solidFill>
              </a:defRPr>
            </a:lvl1pPr>
            <a:lvl2pPr>
              <a:lnSpc>
                <a:spcPct val="120000"/>
              </a:lnSpc>
              <a:spcBef>
                <a:spcPts val="600"/>
              </a:spcBef>
              <a:buFont typeface="Wingdings" pitchFamily="2" charset="2"/>
              <a:buChar char="p"/>
              <a:defRPr sz="2000"/>
            </a:lvl2pPr>
            <a:lvl3pPr>
              <a:lnSpc>
                <a:spcPct val="120000"/>
              </a:lnSpc>
              <a:spcBef>
                <a:spcPts val="600"/>
              </a:spcBef>
              <a:buFont typeface="Wingdings" pitchFamily="2" charset="2"/>
              <a:buChar char="Ø"/>
              <a:defRPr sz="1800">
                <a:solidFill>
                  <a:srgbClr val="FF0000"/>
                </a:solidFill>
                <a:latin typeface="宋体" pitchFamily="2" charset="-122"/>
                <a:ea typeface="宋体" pitchFamily="2" charset="-122"/>
              </a:defRPr>
            </a:lvl3pPr>
            <a:lvl4pPr>
              <a:buFont typeface="Wingdings" pitchFamily="2" charset="2"/>
              <a:buChar char="p"/>
              <a:defRPr/>
            </a:lvl4pPr>
            <a:lvl5pPr>
              <a:buFont typeface="Wingdings" pitchFamily="2" charset="2"/>
              <a:buChar char="p"/>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DB70473-CA23-445F-B8EF-60EA68486CD2}"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CA30EF3-B6DD-4AB3-93E2-E2808E5349CB}" type="datetime1">
              <a:rPr lang="zh-CN" altLang="en-US">
                <a:solidFill>
                  <a:srgbClr val="000000"/>
                </a:solidFill>
              </a:rPr>
              <a:pPr>
                <a:defRPr/>
              </a:pPr>
              <a:t>2016/5/30</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C49E5BBD-3CB4-4FBD-9302-0E506C0CDB4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FB668739-5645-4DCA-85A7-FD76E7783312}"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A7DF2A69-2B61-4195-8EB4-3ADB7BCDF895}"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27FA5E59-4BFF-4C7C-874B-A9356557E358}"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9E5FEB1-A074-475E-8AEF-8CDE228DA9A8}"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E9A1D6C9-53CF-43D9-902D-EC87D6DF7EFE}"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6430D067-92C6-458B-BB1D-7B76184A23B2}"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8D1B582A-2552-4D12-B5E2-978A99C5A9D5}"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69384CC-41DA-4763-A07E-1CBED8DEAD02}"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D3F4BC65-3F94-452A-9E72-FA1B2904ADD4}"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w="31750">
            <a:solidFill>
              <a:schemeClr val="accent1"/>
            </a:solidFill>
          </a:ln>
        </p:spPr>
        <p:txBody>
          <a:bodyPr/>
          <a:lstStyle>
            <a:lvl1pPr>
              <a:lnSpc>
                <a:spcPct val="120000"/>
              </a:lnSpc>
              <a:spcBef>
                <a:spcPts val="600"/>
              </a:spcBef>
              <a:defRPr sz="2400" b="0">
                <a:solidFill>
                  <a:srgbClr val="0000FF"/>
                </a:solidFill>
              </a:defRPr>
            </a:lvl1pPr>
            <a:lvl2pPr>
              <a:lnSpc>
                <a:spcPct val="120000"/>
              </a:lnSpc>
              <a:spcBef>
                <a:spcPts val="600"/>
              </a:spcBef>
              <a:buFont typeface="Wingdings" pitchFamily="2" charset="2"/>
              <a:buChar char="p"/>
              <a:defRPr sz="2000"/>
            </a:lvl2pPr>
            <a:lvl3pPr>
              <a:lnSpc>
                <a:spcPct val="120000"/>
              </a:lnSpc>
              <a:spcBef>
                <a:spcPts val="600"/>
              </a:spcBef>
              <a:buFont typeface="Wingdings" pitchFamily="2" charset="2"/>
              <a:buChar char="Ø"/>
              <a:defRPr sz="1800">
                <a:solidFill>
                  <a:srgbClr val="FF0000"/>
                </a:solidFill>
                <a:latin typeface="宋体" pitchFamily="2" charset="-122"/>
                <a:ea typeface="宋体" pitchFamily="2" charset="-122"/>
              </a:defRPr>
            </a:lvl3pPr>
            <a:lvl4pPr>
              <a:buFont typeface="Wingdings" pitchFamily="2" charset="2"/>
              <a:buChar char="p"/>
              <a:defRPr/>
            </a:lvl4pPr>
            <a:lvl5pPr>
              <a:buFont typeface="Wingdings" pitchFamily="2" charset="2"/>
              <a:buChar char="p"/>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3C597F0E-4394-40BF-A48A-B44B5B1EB787}" type="datetime1">
              <a:rPr lang="zh-CN" altLang="en-US">
                <a:solidFill>
                  <a:srgbClr val="000000"/>
                </a:solidFill>
              </a:rPr>
              <a:pPr>
                <a:defRPr/>
              </a:pPr>
              <a:t>2016/5/30</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7101DD9E-F037-46DD-AB17-B9ED3559141A}"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62F5B5C4-7556-423D-B49E-E1C5FE39A3A7}"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33D67D9-6C75-43AC-AC7C-997B6260575C}"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1B5D76E0-4610-41DC-AEE5-120377EF4212}"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3EC07C3B-3A22-464D-AFC1-067051725A09}"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8BB86E0-2F59-4B23-B818-730DD0025537}"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B9BD6002-0181-48F5-8B63-D8A739AE3CCF}"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F472D14-2B4D-4CCC-A7F5-AD98367552CB}"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5BB95CF7-7CE8-4C97-ADD6-15F5F0442F9C}"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1C809F68-AC5C-45A2-9191-2C222DD4F759}"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434BBE4-4DF8-4112-90B6-C0B27C7FA47D}"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2146A42A-A46B-4E9F-A41D-C0925998107E}" type="datetime1">
              <a:rPr lang="zh-CN" altLang="en-US">
                <a:solidFill>
                  <a:srgbClr val="000000"/>
                </a:solidFill>
              </a:rPr>
              <a:pPr>
                <a:defRPr/>
              </a:pPr>
              <a:t>2016/5/30</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D2F0A17D-3974-45BF-B8BC-565E7B26819C}"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w="31750">
            <a:solidFill>
              <a:schemeClr val="accent1"/>
            </a:solidFill>
          </a:ln>
        </p:spPr>
        <p:txBody>
          <a:bodyPr/>
          <a:lstStyle>
            <a:lvl1pPr>
              <a:lnSpc>
                <a:spcPct val="120000"/>
              </a:lnSpc>
              <a:spcBef>
                <a:spcPts val="600"/>
              </a:spcBef>
              <a:defRPr sz="2400" b="0">
                <a:solidFill>
                  <a:srgbClr val="0000FF"/>
                </a:solidFill>
              </a:defRPr>
            </a:lvl1pPr>
            <a:lvl2pPr>
              <a:lnSpc>
                <a:spcPct val="120000"/>
              </a:lnSpc>
              <a:spcBef>
                <a:spcPts val="600"/>
              </a:spcBef>
              <a:buFont typeface="Wingdings" pitchFamily="2" charset="2"/>
              <a:buChar char="p"/>
              <a:defRPr sz="2000"/>
            </a:lvl2pPr>
            <a:lvl3pPr>
              <a:lnSpc>
                <a:spcPct val="120000"/>
              </a:lnSpc>
              <a:spcBef>
                <a:spcPts val="600"/>
              </a:spcBef>
              <a:buFont typeface="Wingdings" pitchFamily="2" charset="2"/>
              <a:buChar char="Ø"/>
              <a:defRPr sz="1800">
                <a:solidFill>
                  <a:srgbClr val="FF0000"/>
                </a:solidFill>
                <a:latin typeface="宋体" pitchFamily="2" charset="-122"/>
                <a:ea typeface="宋体" pitchFamily="2" charset="-122"/>
              </a:defRPr>
            </a:lvl3pPr>
            <a:lvl4pPr>
              <a:buFont typeface="Wingdings" pitchFamily="2" charset="2"/>
              <a:buChar char="p"/>
              <a:defRPr/>
            </a:lvl4pPr>
            <a:lvl5pPr>
              <a:buFont typeface="Wingdings" pitchFamily="2" charset="2"/>
              <a:buChar char="p"/>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96BB8273-7BF4-41D3-9DA7-403B7867E0B3}"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335ADAB-9FF9-4342-A2F9-41F4C4213908}"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A1C6FC51-F90E-42D7-B5FE-DD4611AD9939}"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82AF18C6-7120-4AC3-B2D6-0C5AC7AC2988}"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51ABB8-DB4C-4D44-8140-F7865292FADE}"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71449F3F-E992-4606-98C5-F03C9C173F34}"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E14C8428-EBBF-4EDB-8C20-D762E04932CE}"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2569D9C3-5458-4D94-92D9-A9433F6CC003}"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547FE03-6259-49E0-9754-141FD4FF3D9B}"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82B160F2-42BA-4E76-B399-0D416A660761}" type="datetime1">
              <a:rPr lang="zh-CN" altLang="en-US">
                <a:solidFill>
                  <a:srgbClr val="000000"/>
                </a:solidFill>
              </a:rPr>
              <a:pPr>
                <a:defRPr/>
              </a:pPr>
              <a:t>2016/5/30</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88C1EDD9-C79B-47F2-83AE-6BC9E74F728A}"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434BBE4-4DF8-4112-90B6-C0B27C7FA47D}"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w="31750">
            <a:solidFill>
              <a:schemeClr val="accent1"/>
            </a:solidFill>
          </a:ln>
        </p:spPr>
        <p:txBody>
          <a:bodyPr/>
          <a:lstStyle>
            <a:lvl1pPr>
              <a:lnSpc>
                <a:spcPct val="120000"/>
              </a:lnSpc>
              <a:spcBef>
                <a:spcPts val="600"/>
              </a:spcBef>
              <a:defRPr sz="2400" b="0">
                <a:solidFill>
                  <a:srgbClr val="0000FF"/>
                </a:solidFill>
              </a:defRPr>
            </a:lvl1pPr>
            <a:lvl2pPr>
              <a:lnSpc>
                <a:spcPct val="120000"/>
              </a:lnSpc>
              <a:spcBef>
                <a:spcPts val="600"/>
              </a:spcBef>
              <a:buFont typeface="Wingdings" pitchFamily="2" charset="2"/>
              <a:buChar char="p"/>
              <a:defRPr sz="2000"/>
            </a:lvl2pPr>
            <a:lvl3pPr>
              <a:lnSpc>
                <a:spcPct val="120000"/>
              </a:lnSpc>
              <a:spcBef>
                <a:spcPts val="600"/>
              </a:spcBef>
              <a:buFont typeface="Wingdings" pitchFamily="2" charset="2"/>
              <a:buChar char="Ø"/>
              <a:defRPr sz="1800">
                <a:solidFill>
                  <a:srgbClr val="FF0000"/>
                </a:solidFill>
                <a:latin typeface="宋体" pitchFamily="2" charset="-122"/>
                <a:ea typeface="宋体" pitchFamily="2" charset="-122"/>
              </a:defRPr>
            </a:lvl3pPr>
            <a:lvl4pPr>
              <a:buFont typeface="Wingdings" pitchFamily="2" charset="2"/>
              <a:buChar char="p"/>
              <a:defRPr/>
            </a:lvl4pPr>
            <a:lvl5pPr>
              <a:buFont typeface="Wingdings" pitchFamily="2" charset="2"/>
              <a:buChar char="p"/>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96BB8273-7BF4-41D3-9DA7-403B7867E0B3}"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335ADAB-9FF9-4342-A2F9-41F4C4213908}"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A1C6FC51-F90E-42D7-B5FE-DD4611AD9939}"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82AF18C6-7120-4AC3-B2D6-0C5AC7AC2988}"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51ABB8-DB4C-4D44-8140-F7865292FADE}"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71449F3F-E992-4606-98C5-F03C9C173F34}"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E14C8428-EBBF-4EDB-8C20-D762E04932CE}"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2569D9C3-5458-4D94-92D9-A9433F6CC003}"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1D60C63F-0E10-4EC5-A7FB-DD21A8A82D02}" type="datetime1">
              <a:rPr lang="zh-CN" altLang="en-US">
                <a:solidFill>
                  <a:srgbClr val="000000"/>
                </a:solidFill>
              </a:rPr>
              <a:pPr>
                <a:defRPr/>
              </a:pPr>
              <a:t>2016/5/30</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375E1E46-21C6-4072-AAE2-9395170DEBDB}"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547FE03-6259-49E0-9754-141FD4FF3D9B}" type="slidenum">
              <a:rPr lang="zh-CN" altLang="en-US">
                <a:solidFill>
                  <a:srgbClr val="29698D"/>
                </a:solidFill>
              </a:rPr>
              <a:pPr>
                <a:defRPr/>
              </a:pPr>
              <a:t>‹#›</a:t>
            </a:fld>
            <a:endParaRPr lang="en-US" altLang="zh-CN">
              <a:solidFill>
                <a:srgbClr val="29698D"/>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DBF17082-6E54-49B7-8BCC-6CCCA7AFC554}" type="datetime1">
              <a:rPr lang="zh-CN" altLang="en-US">
                <a:solidFill>
                  <a:srgbClr val="000000"/>
                </a:solidFill>
              </a:rPr>
              <a:pPr>
                <a:defRPr/>
              </a:pPr>
              <a:t>2016/5/30</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dirty="0" smtClean="0">
                <a:solidFill>
                  <a:srgbClr val="000000"/>
                </a:solidFill>
              </a:rPr>
              <a:t> </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4E3EB5E-2B08-4370-944A-E41E982EA17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2.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2.jpe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2234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fontAlgn="base">
              <a:spcBef>
                <a:spcPct val="0"/>
              </a:spcBef>
              <a:spcAft>
                <a:spcPct val="0"/>
              </a:spcAft>
              <a:defRPr/>
            </a:pPr>
            <a:fld id="{02AC17E2-21B1-424A-A8A1-309CAFC359CB}" type="datetime1">
              <a:rPr lang="zh-CN" altLang="en-US">
                <a:solidFill>
                  <a:srgbClr val="000000"/>
                </a:solidFill>
              </a:rPr>
              <a:pPr fontAlgn="base">
                <a:spcBef>
                  <a:spcPct val="0"/>
                </a:spcBef>
                <a:spcAft>
                  <a:spcPct val="0"/>
                </a:spcAft>
                <a:defRPr/>
              </a:pPr>
              <a:t>2016/5/30</a:t>
            </a:fld>
            <a:endParaRPr lang="en-US" altLang="zh-CN">
              <a:solidFill>
                <a:srgbClr val="000000"/>
              </a:solidFill>
            </a:endParaRPr>
          </a:p>
        </p:txBody>
      </p:sp>
      <p:sp>
        <p:nvSpPr>
          <p:cNvPr id="142234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smtClean="0"/>
            </a:lvl1pPr>
          </a:lstStyle>
          <a:p>
            <a:pPr fontAlgn="base">
              <a:spcBef>
                <a:spcPct val="0"/>
              </a:spcBef>
              <a:spcAft>
                <a:spcPct val="0"/>
              </a:spcAft>
              <a:defRPr/>
            </a:pPr>
            <a:r>
              <a:rPr lang="en-US" altLang="zh-CN" dirty="0" smtClean="0">
                <a:solidFill>
                  <a:srgbClr val="000000"/>
                </a:solidFill>
              </a:rPr>
              <a:t> </a:t>
            </a:r>
            <a:endParaRPr lang="en-US" altLang="zh-CN" dirty="0">
              <a:solidFill>
                <a:srgbClr val="000000"/>
              </a:solidFill>
            </a:endParaRPr>
          </a:p>
        </p:txBody>
      </p:sp>
      <p:sp>
        <p:nvSpPr>
          <p:cNvPr id="1422344"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fontAlgn="base">
              <a:spcBef>
                <a:spcPct val="0"/>
              </a:spcBef>
              <a:spcAft>
                <a:spcPct val="0"/>
              </a:spcAft>
              <a:defRPr/>
            </a:pPr>
            <a:fld id="{652C34CC-489A-4674-AD2E-33654DA1B606}"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iming>
    <p:tnLst>
      <p:par>
        <p:cTn id="1" dur="indefinite" restart="never" nodeType="tmRoot"/>
      </p:par>
    </p:tnLst>
  </p:timing>
  <p:hf hdr="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Verdana" pitchFamily="34" charset="0"/>
          <a:ea typeface="宋体" pitchFamily="2" charset="-122"/>
        </a:defRPr>
      </a:lvl2pPr>
      <a:lvl3pPr algn="l" rtl="0" eaLnBrk="0" fontAlgn="base" hangingPunct="0">
        <a:spcBef>
          <a:spcPct val="0"/>
        </a:spcBef>
        <a:spcAft>
          <a:spcPct val="0"/>
        </a:spcAft>
        <a:defRPr sz="3800" b="1">
          <a:solidFill>
            <a:schemeClr val="tx2"/>
          </a:solidFill>
          <a:latin typeface="Verdana" pitchFamily="34" charset="0"/>
          <a:ea typeface="宋体" pitchFamily="2" charset="-122"/>
        </a:defRPr>
      </a:lvl3pPr>
      <a:lvl4pPr algn="l" rtl="0" eaLnBrk="0" fontAlgn="base" hangingPunct="0">
        <a:spcBef>
          <a:spcPct val="0"/>
        </a:spcBef>
        <a:spcAft>
          <a:spcPct val="0"/>
        </a:spcAft>
        <a:defRPr sz="3800" b="1">
          <a:solidFill>
            <a:schemeClr val="tx2"/>
          </a:solidFill>
          <a:latin typeface="Verdana" pitchFamily="34" charset="0"/>
          <a:ea typeface="宋体" pitchFamily="2" charset="-122"/>
        </a:defRPr>
      </a:lvl4pPr>
      <a:lvl5pPr algn="l" rtl="0" eaLnBrk="0" fontAlgn="base" hangingPunct="0">
        <a:spcBef>
          <a:spcPct val="0"/>
        </a:spcBef>
        <a:spcAft>
          <a:spcPct val="0"/>
        </a:spcAft>
        <a:defRPr sz="3800" b="1">
          <a:solidFill>
            <a:schemeClr val="tx2"/>
          </a:solidFill>
          <a:latin typeface="Verdana" pitchFamily="34" charset="0"/>
          <a:ea typeface="宋体" pitchFamily="2" charset="-122"/>
        </a:defRPr>
      </a:lvl5pPr>
      <a:lvl6pPr marL="457200" algn="l" rtl="0" fontAlgn="base">
        <a:spcBef>
          <a:spcPct val="0"/>
        </a:spcBef>
        <a:spcAft>
          <a:spcPct val="0"/>
        </a:spcAft>
        <a:defRPr sz="3800" b="1">
          <a:solidFill>
            <a:schemeClr val="tx2"/>
          </a:solidFill>
          <a:latin typeface="Verdana" pitchFamily="34" charset="0"/>
          <a:ea typeface="宋体" pitchFamily="2" charset="-122"/>
        </a:defRPr>
      </a:lvl6pPr>
      <a:lvl7pPr marL="914400" algn="l" rtl="0" fontAlgn="base">
        <a:spcBef>
          <a:spcPct val="0"/>
        </a:spcBef>
        <a:spcAft>
          <a:spcPct val="0"/>
        </a:spcAft>
        <a:defRPr sz="3800" b="1">
          <a:solidFill>
            <a:schemeClr val="tx2"/>
          </a:solidFill>
          <a:latin typeface="Verdana" pitchFamily="34" charset="0"/>
          <a:ea typeface="宋体" pitchFamily="2" charset="-122"/>
        </a:defRPr>
      </a:lvl7pPr>
      <a:lvl8pPr marL="1371600" algn="l" rtl="0" fontAlgn="base">
        <a:spcBef>
          <a:spcPct val="0"/>
        </a:spcBef>
        <a:spcAft>
          <a:spcPct val="0"/>
        </a:spcAft>
        <a:defRPr sz="3800" b="1">
          <a:solidFill>
            <a:schemeClr val="tx2"/>
          </a:solidFill>
          <a:latin typeface="Verdana" pitchFamily="34" charset="0"/>
          <a:ea typeface="宋体" pitchFamily="2" charset="-122"/>
        </a:defRPr>
      </a:lvl8pPr>
      <a:lvl9pPr marL="1828800" algn="l" rtl="0" fontAlgn="base">
        <a:spcBef>
          <a:spcPct val="0"/>
        </a:spcBef>
        <a:spcAft>
          <a:spcPct val="0"/>
        </a:spcAft>
        <a:defRPr sz="38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4" descr="e_12"/>
          <p:cNvPicPr>
            <a:picLocks noChangeAspect="1" noChangeArrowheads="1"/>
          </p:cNvPicPr>
          <p:nvPr userDrawn="1"/>
        </p:nvPicPr>
        <p:blipFill>
          <a:blip r:embed="rId13" cstate="print"/>
          <a:srcRect r="14461"/>
          <a:stretch>
            <a:fillRect/>
          </a:stretch>
        </p:blipFill>
        <p:spPr bwMode="auto">
          <a:xfrm>
            <a:off x="0" y="0"/>
            <a:ext cx="9144000" cy="5157788"/>
          </a:xfrm>
          <a:prstGeom prst="rect">
            <a:avLst/>
          </a:prstGeom>
          <a:noFill/>
          <a:ln w="9525">
            <a:noFill/>
            <a:miter lim="800000"/>
            <a:headEnd/>
            <a:tailEnd/>
          </a:ln>
        </p:spPr>
      </p:pic>
      <p:sp>
        <p:nvSpPr>
          <p:cNvPr id="8" name="Rectangle 45"/>
          <p:cNvSpPr>
            <a:spLocks noChangeArrowheads="1"/>
          </p:cNvSpPr>
          <p:nvPr userDrawn="1"/>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dist">
              <a:spcBef>
                <a:spcPct val="20000"/>
              </a:spcBef>
              <a:buFont typeface="Wingdings" pitchFamily="2" charset="2"/>
              <a:buNone/>
              <a:defRPr/>
            </a:pPr>
            <a:endParaRPr lang="zh-CN" altLang="en-US" sz="2400">
              <a:solidFill>
                <a:srgbClr val="29698D"/>
              </a:solidFill>
            </a:endParaRPr>
          </a:p>
        </p:txBody>
      </p:sp>
      <p:sp>
        <p:nvSpPr>
          <p:cNvPr id="1028"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29"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3" descr="e_11p"/>
          <p:cNvPicPr>
            <a:picLocks noChangeAspect="1" noChangeArrowheads="1"/>
          </p:cNvPicPr>
          <p:nvPr userDrawn="1"/>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2051"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65532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ct val="0"/>
              </a:spcBef>
              <a:spcAft>
                <a:spcPts val="0"/>
              </a:spcAft>
              <a:buFontTx/>
              <a:buNone/>
              <a:defRPr sz="1400" b="1">
                <a:solidFill>
                  <a:srgbClr val="29698D"/>
                </a:solidFill>
                <a:latin typeface="+mj-lt"/>
                <a:ea typeface="+mn-ea"/>
              </a:defRPr>
            </a:lvl1pPr>
          </a:lstStyle>
          <a:p>
            <a:pPr>
              <a:defRPr/>
            </a:pPr>
            <a:fld id="{B888CB69-EC87-4A90-B1E8-09D462DFC665}" type="slidenum">
              <a:rPr lang="zh-CN" altLang="en-US"/>
              <a:pPr>
                <a:defRPr/>
              </a:pPr>
              <a:t>‹#›</a:t>
            </a:fld>
            <a:endParaRPr lang="en-US" altLang="zh-CN" dirty="0"/>
          </a:p>
        </p:txBody>
      </p:sp>
      <p:sp>
        <p:nvSpPr>
          <p:cNvPr id="2053"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70" name="Text Box 46"/>
          <p:cNvSpPr txBox="1">
            <a:spLocks noChangeArrowheads="1"/>
          </p:cNvSpPr>
          <p:nvPr userDrawn="1"/>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defRPr/>
            </a:pPr>
            <a:endParaRPr lang="en-US" altLang="zh-CN" sz="1000" b="1">
              <a:solidFill>
                <a:srgbClr val="FFFFFF"/>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lnSpc>
          <a:spcPct val="120000"/>
        </a:lnSpc>
        <a:spcBef>
          <a:spcPct val="20000"/>
        </a:spcBef>
        <a:spcAft>
          <a:spcPct val="0"/>
        </a:spcAft>
        <a:buClr>
          <a:schemeClr val="hlink"/>
        </a:buClr>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2400">
          <a:solidFill>
            <a:schemeClr val="tx2"/>
          </a:solidFill>
          <a:latin typeface="+mn-lt"/>
          <a:ea typeface="+mn-ea"/>
        </a:defRPr>
      </a:lvl2pPr>
      <a:lvl3pPr marL="1143000" indent="-228600" algn="l" rtl="0" eaLnBrk="0" fontAlgn="base" hangingPunct="0">
        <a:lnSpc>
          <a:spcPct val="120000"/>
        </a:lnSpc>
        <a:spcBef>
          <a:spcPct val="20000"/>
        </a:spcBef>
        <a:spcAft>
          <a:spcPct val="0"/>
        </a:spcAft>
        <a:buClr>
          <a:schemeClr val="tx1"/>
        </a:buClr>
        <a:buFont typeface="Wingdings" pitchFamily="2" charset="2"/>
        <a:buChar char="n"/>
        <a:defRPr sz="20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3" descr="e_11p"/>
          <p:cNvPicPr>
            <a:picLocks noChangeAspect="1" noChangeArrowheads="1"/>
          </p:cNvPicPr>
          <p:nvPr/>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10243"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ct val="0"/>
              </a:spcBef>
              <a:spcAft>
                <a:spcPts val="0"/>
              </a:spcAft>
              <a:buFontTx/>
              <a:buNone/>
              <a:defRPr sz="1400" b="1">
                <a:latin typeface="+mj-lt"/>
                <a:ea typeface="+mn-ea"/>
              </a:defRPr>
            </a:lvl1pPr>
          </a:lstStyle>
          <a:p>
            <a:pPr>
              <a:defRPr/>
            </a:pPr>
            <a:fld id="{3D201425-7F3F-4CC0-94F1-782E974F1673}" type="slidenum">
              <a:rPr lang="zh-CN" altLang="en-US">
                <a:solidFill>
                  <a:srgbClr val="29698D"/>
                </a:solidFill>
              </a:rPr>
              <a:pPr>
                <a:defRPr/>
              </a:pPr>
              <a:t>‹#›</a:t>
            </a:fld>
            <a:endParaRPr lang="en-US" altLang="zh-CN">
              <a:solidFill>
                <a:srgbClr val="29698D"/>
              </a:solidFill>
            </a:endParaRPr>
          </a:p>
        </p:txBody>
      </p:sp>
      <p:sp>
        <p:nvSpPr>
          <p:cNvPr id="10245"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defRPr/>
            </a:pPr>
            <a:endParaRPr lang="en-US" altLang="zh-CN" sz="1000" b="1">
              <a:solidFill>
                <a:srgbClr val="FFFFFF"/>
              </a:solidFill>
              <a:latin typeface="Verdana"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宋体" charset="-122"/>
        </a:defRPr>
      </a:lvl2pPr>
      <a:lvl3pPr algn="ctr" rtl="0" eaLnBrk="0" fontAlgn="base" hangingPunct="0">
        <a:spcBef>
          <a:spcPct val="0"/>
        </a:spcBef>
        <a:spcAft>
          <a:spcPct val="0"/>
        </a:spcAft>
        <a:defRPr sz="3200" b="1">
          <a:solidFill>
            <a:schemeClr val="bg1"/>
          </a:solidFill>
          <a:latin typeface="Arial" charset="0"/>
          <a:ea typeface="宋体" charset="-122"/>
        </a:defRPr>
      </a:lvl3pPr>
      <a:lvl4pPr algn="ctr" rtl="0" eaLnBrk="0" fontAlgn="base" hangingPunct="0">
        <a:spcBef>
          <a:spcPct val="0"/>
        </a:spcBef>
        <a:spcAft>
          <a:spcPct val="0"/>
        </a:spcAft>
        <a:defRPr sz="3200" b="1">
          <a:solidFill>
            <a:schemeClr val="bg1"/>
          </a:solidFill>
          <a:latin typeface="Arial" charset="0"/>
          <a:ea typeface="宋体" charset="-122"/>
        </a:defRPr>
      </a:lvl4pPr>
      <a:lvl5pPr algn="ctr" rtl="0" eaLnBrk="0" fontAlgn="base" hangingPunct="0">
        <a:spcBef>
          <a:spcPct val="0"/>
        </a:spcBef>
        <a:spcAft>
          <a:spcPct val="0"/>
        </a:spcAft>
        <a:defRPr sz="3200" b="1">
          <a:solidFill>
            <a:schemeClr val="bg1"/>
          </a:solidFill>
          <a:latin typeface="Arial" charset="0"/>
          <a:ea typeface="宋体" charset="-122"/>
        </a:defRPr>
      </a:lvl5pPr>
      <a:lvl6pPr marL="457200" algn="ctr" rtl="0" eaLnBrk="1" fontAlgn="base" hangingPunct="1">
        <a:spcBef>
          <a:spcPct val="0"/>
        </a:spcBef>
        <a:spcAft>
          <a:spcPct val="0"/>
        </a:spcAft>
        <a:defRPr sz="3200" b="1">
          <a:solidFill>
            <a:schemeClr val="bg1"/>
          </a:solidFill>
          <a:latin typeface="Verdana" pitchFamily="34" charset="0"/>
          <a:ea typeface="宋体" charset="-122"/>
        </a:defRPr>
      </a:lvl6pPr>
      <a:lvl7pPr marL="914400" algn="ctr" rtl="0" eaLnBrk="1" fontAlgn="base" hangingPunct="1">
        <a:spcBef>
          <a:spcPct val="0"/>
        </a:spcBef>
        <a:spcAft>
          <a:spcPct val="0"/>
        </a:spcAft>
        <a:defRPr sz="3200" b="1">
          <a:solidFill>
            <a:schemeClr val="bg1"/>
          </a:solidFill>
          <a:latin typeface="Verdana" pitchFamily="34" charset="0"/>
          <a:ea typeface="宋体" charset="-122"/>
        </a:defRPr>
      </a:lvl7pPr>
      <a:lvl8pPr marL="1371600" algn="ctr" rtl="0" eaLnBrk="1" fontAlgn="base" hangingPunct="1">
        <a:spcBef>
          <a:spcPct val="0"/>
        </a:spcBef>
        <a:spcAft>
          <a:spcPct val="0"/>
        </a:spcAft>
        <a:defRPr sz="3200" b="1">
          <a:solidFill>
            <a:schemeClr val="bg1"/>
          </a:solidFill>
          <a:latin typeface="Verdana" pitchFamily="34" charset="0"/>
          <a:ea typeface="宋体" charset="-122"/>
        </a:defRPr>
      </a:lvl8pPr>
      <a:lvl9pPr marL="1828800" algn="ctr" rtl="0" eaLnBrk="1" fontAlgn="base" hangingPunct="1">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3" descr="e_11p"/>
          <p:cNvPicPr>
            <a:picLocks noChangeAspect="1" noChangeArrowheads="1"/>
          </p:cNvPicPr>
          <p:nvPr/>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10243"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ct val="0"/>
              </a:spcBef>
              <a:spcAft>
                <a:spcPts val="0"/>
              </a:spcAft>
              <a:buFontTx/>
              <a:buNone/>
              <a:defRPr sz="1400" b="1">
                <a:latin typeface="+mj-lt"/>
                <a:ea typeface="+mn-ea"/>
              </a:defRPr>
            </a:lvl1pPr>
          </a:lstStyle>
          <a:p>
            <a:pPr>
              <a:defRPr/>
            </a:pPr>
            <a:fld id="{3D7556E7-AD55-48B7-A13A-3CCEDE1738A1}" type="slidenum">
              <a:rPr lang="zh-CN" altLang="en-US">
                <a:solidFill>
                  <a:srgbClr val="29698D"/>
                </a:solidFill>
              </a:rPr>
              <a:pPr>
                <a:defRPr/>
              </a:pPr>
              <a:t>‹#›</a:t>
            </a:fld>
            <a:endParaRPr lang="en-US" altLang="zh-CN">
              <a:solidFill>
                <a:srgbClr val="29698D"/>
              </a:solidFill>
            </a:endParaRPr>
          </a:p>
        </p:txBody>
      </p:sp>
      <p:sp>
        <p:nvSpPr>
          <p:cNvPr id="10245"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defRPr/>
            </a:pPr>
            <a:endParaRPr lang="en-US" altLang="zh-CN" sz="1000" b="1">
              <a:solidFill>
                <a:srgbClr val="FFFFFF"/>
              </a:solidFill>
              <a:latin typeface="Verdana"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宋体" charset="-122"/>
        </a:defRPr>
      </a:lvl2pPr>
      <a:lvl3pPr algn="ctr" rtl="0" eaLnBrk="0" fontAlgn="base" hangingPunct="0">
        <a:spcBef>
          <a:spcPct val="0"/>
        </a:spcBef>
        <a:spcAft>
          <a:spcPct val="0"/>
        </a:spcAft>
        <a:defRPr sz="3200" b="1">
          <a:solidFill>
            <a:schemeClr val="bg1"/>
          </a:solidFill>
          <a:latin typeface="Arial" charset="0"/>
          <a:ea typeface="宋体" charset="-122"/>
        </a:defRPr>
      </a:lvl3pPr>
      <a:lvl4pPr algn="ctr" rtl="0" eaLnBrk="0" fontAlgn="base" hangingPunct="0">
        <a:spcBef>
          <a:spcPct val="0"/>
        </a:spcBef>
        <a:spcAft>
          <a:spcPct val="0"/>
        </a:spcAft>
        <a:defRPr sz="3200" b="1">
          <a:solidFill>
            <a:schemeClr val="bg1"/>
          </a:solidFill>
          <a:latin typeface="Arial" charset="0"/>
          <a:ea typeface="宋体" charset="-122"/>
        </a:defRPr>
      </a:lvl4pPr>
      <a:lvl5pPr algn="ctr" rtl="0" eaLnBrk="0" fontAlgn="base" hangingPunct="0">
        <a:spcBef>
          <a:spcPct val="0"/>
        </a:spcBef>
        <a:spcAft>
          <a:spcPct val="0"/>
        </a:spcAft>
        <a:defRPr sz="3200" b="1">
          <a:solidFill>
            <a:schemeClr val="bg1"/>
          </a:solidFill>
          <a:latin typeface="Arial" charset="0"/>
          <a:ea typeface="宋体" charset="-122"/>
        </a:defRPr>
      </a:lvl5pPr>
      <a:lvl6pPr marL="457200" algn="ctr" rtl="0" eaLnBrk="1" fontAlgn="base" hangingPunct="1">
        <a:spcBef>
          <a:spcPct val="0"/>
        </a:spcBef>
        <a:spcAft>
          <a:spcPct val="0"/>
        </a:spcAft>
        <a:defRPr sz="3200" b="1">
          <a:solidFill>
            <a:schemeClr val="bg1"/>
          </a:solidFill>
          <a:latin typeface="Verdana" pitchFamily="34" charset="0"/>
          <a:ea typeface="宋体" charset="-122"/>
        </a:defRPr>
      </a:lvl6pPr>
      <a:lvl7pPr marL="914400" algn="ctr" rtl="0" eaLnBrk="1" fontAlgn="base" hangingPunct="1">
        <a:spcBef>
          <a:spcPct val="0"/>
        </a:spcBef>
        <a:spcAft>
          <a:spcPct val="0"/>
        </a:spcAft>
        <a:defRPr sz="3200" b="1">
          <a:solidFill>
            <a:schemeClr val="bg1"/>
          </a:solidFill>
          <a:latin typeface="Verdana" pitchFamily="34" charset="0"/>
          <a:ea typeface="宋体" charset="-122"/>
        </a:defRPr>
      </a:lvl7pPr>
      <a:lvl8pPr marL="1371600" algn="ctr" rtl="0" eaLnBrk="1" fontAlgn="base" hangingPunct="1">
        <a:spcBef>
          <a:spcPct val="0"/>
        </a:spcBef>
        <a:spcAft>
          <a:spcPct val="0"/>
        </a:spcAft>
        <a:defRPr sz="3200" b="1">
          <a:solidFill>
            <a:schemeClr val="bg1"/>
          </a:solidFill>
          <a:latin typeface="Verdana" pitchFamily="34" charset="0"/>
          <a:ea typeface="宋体" charset="-122"/>
        </a:defRPr>
      </a:lvl8pPr>
      <a:lvl9pPr marL="1828800" algn="ctr" rtl="0" eaLnBrk="1" fontAlgn="base" hangingPunct="1">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3" descr="e_11p"/>
          <p:cNvPicPr>
            <a:picLocks noChangeAspect="1" noChangeArrowheads="1"/>
          </p:cNvPicPr>
          <p:nvPr/>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10243"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ct val="0"/>
              </a:spcBef>
              <a:spcAft>
                <a:spcPts val="0"/>
              </a:spcAft>
              <a:buFontTx/>
              <a:buNone/>
              <a:defRPr sz="1400" b="1">
                <a:latin typeface="+mj-lt"/>
                <a:ea typeface="+mn-ea"/>
              </a:defRPr>
            </a:lvl1pPr>
          </a:lstStyle>
          <a:p>
            <a:pPr>
              <a:defRPr/>
            </a:pPr>
            <a:fld id="{18FD9E46-A64F-480C-88DE-5821AB89CE83}" type="slidenum">
              <a:rPr lang="zh-CN" altLang="en-US">
                <a:solidFill>
                  <a:srgbClr val="29698D"/>
                </a:solidFill>
              </a:rPr>
              <a:pPr>
                <a:defRPr/>
              </a:pPr>
              <a:t>‹#›</a:t>
            </a:fld>
            <a:endParaRPr lang="en-US" altLang="zh-CN">
              <a:solidFill>
                <a:srgbClr val="29698D"/>
              </a:solidFill>
            </a:endParaRPr>
          </a:p>
        </p:txBody>
      </p:sp>
      <p:sp>
        <p:nvSpPr>
          <p:cNvPr id="10245"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defRPr/>
            </a:pPr>
            <a:endParaRPr lang="en-US" altLang="zh-CN" sz="1000" b="1">
              <a:solidFill>
                <a:srgbClr val="FFFFFF"/>
              </a:solidFill>
              <a:latin typeface="Verdana"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宋体" charset="-122"/>
        </a:defRPr>
      </a:lvl2pPr>
      <a:lvl3pPr algn="ctr" rtl="0" eaLnBrk="0" fontAlgn="base" hangingPunct="0">
        <a:spcBef>
          <a:spcPct val="0"/>
        </a:spcBef>
        <a:spcAft>
          <a:spcPct val="0"/>
        </a:spcAft>
        <a:defRPr sz="3200" b="1">
          <a:solidFill>
            <a:schemeClr val="bg1"/>
          </a:solidFill>
          <a:latin typeface="Arial" charset="0"/>
          <a:ea typeface="宋体" charset="-122"/>
        </a:defRPr>
      </a:lvl3pPr>
      <a:lvl4pPr algn="ctr" rtl="0" eaLnBrk="0" fontAlgn="base" hangingPunct="0">
        <a:spcBef>
          <a:spcPct val="0"/>
        </a:spcBef>
        <a:spcAft>
          <a:spcPct val="0"/>
        </a:spcAft>
        <a:defRPr sz="3200" b="1">
          <a:solidFill>
            <a:schemeClr val="bg1"/>
          </a:solidFill>
          <a:latin typeface="Arial" charset="0"/>
          <a:ea typeface="宋体" charset="-122"/>
        </a:defRPr>
      </a:lvl4pPr>
      <a:lvl5pPr algn="ctr" rtl="0" eaLnBrk="0" fontAlgn="base" hangingPunct="0">
        <a:spcBef>
          <a:spcPct val="0"/>
        </a:spcBef>
        <a:spcAft>
          <a:spcPct val="0"/>
        </a:spcAft>
        <a:defRPr sz="3200" b="1">
          <a:solidFill>
            <a:schemeClr val="bg1"/>
          </a:solidFill>
          <a:latin typeface="Arial" charset="0"/>
          <a:ea typeface="宋体" charset="-122"/>
        </a:defRPr>
      </a:lvl5pPr>
      <a:lvl6pPr marL="457200" algn="ctr" rtl="0" eaLnBrk="1" fontAlgn="base" hangingPunct="1">
        <a:spcBef>
          <a:spcPct val="0"/>
        </a:spcBef>
        <a:spcAft>
          <a:spcPct val="0"/>
        </a:spcAft>
        <a:defRPr sz="3200" b="1">
          <a:solidFill>
            <a:schemeClr val="bg1"/>
          </a:solidFill>
          <a:latin typeface="Verdana" pitchFamily="34" charset="0"/>
          <a:ea typeface="宋体" charset="-122"/>
        </a:defRPr>
      </a:lvl6pPr>
      <a:lvl7pPr marL="914400" algn="ctr" rtl="0" eaLnBrk="1" fontAlgn="base" hangingPunct="1">
        <a:spcBef>
          <a:spcPct val="0"/>
        </a:spcBef>
        <a:spcAft>
          <a:spcPct val="0"/>
        </a:spcAft>
        <a:defRPr sz="3200" b="1">
          <a:solidFill>
            <a:schemeClr val="bg1"/>
          </a:solidFill>
          <a:latin typeface="Verdana" pitchFamily="34" charset="0"/>
          <a:ea typeface="宋体" charset="-122"/>
        </a:defRPr>
      </a:lvl7pPr>
      <a:lvl8pPr marL="1371600" algn="ctr" rtl="0" eaLnBrk="1" fontAlgn="base" hangingPunct="1">
        <a:spcBef>
          <a:spcPct val="0"/>
        </a:spcBef>
        <a:spcAft>
          <a:spcPct val="0"/>
        </a:spcAft>
        <a:defRPr sz="3200" b="1">
          <a:solidFill>
            <a:schemeClr val="bg1"/>
          </a:solidFill>
          <a:latin typeface="Verdana" pitchFamily="34" charset="0"/>
          <a:ea typeface="宋体" charset="-122"/>
        </a:defRPr>
      </a:lvl8pPr>
      <a:lvl9pPr marL="1828800" algn="ctr" rtl="0" eaLnBrk="1" fontAlgn="base" hangingPunct="1">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3" descr="e_11p"/>
          <p:cNvPicPr>
            <a:picLocks noChangeAspect="1" noChangeArrowheads="1"/>
          </p:cNvPicPr>
          <p:nvPr/>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10243"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ct val="0"/>
              </a:spcBef>
              <a:spcAft>
                <a:spcPts val="0"/>
              </a:spcAft>
              <a:buFontTx/>
              <a:buNone/>
              <a:defRPr sz="1400" b="1">
                <a:latin typeface="+mj-lt"/>
                <a:ea typeface="+mn-ea"/>
              </a:defRPr>
            </a:lvl1pPr>
          </a:lstStyle>
          <a:p>
            <a:pPr>
              <a:defRPr/>
            </a:pPr>
            <a:fld id="{18FD9E46-A64F-480C-88DE-5821AB89CE83}" type="slidenum">
              <a:rPr lang="zh-CN" altLang="en-US">
                <a:solidFill>
                  <a:srgbClr val="29698D"/>
                </a:solidFill>
              </a:rPr>
              <a:pPr>
                <a:defRPr/>
              </a:pPr>
              <a:t>‹#›</a:t>
            </a:fld>
            <a:endParaRPr lang="en-US" altLang="zh-CN">
              <a:solidFill>
                <a:srgbClr val="29698D"/>
              </a:solidFill>
            </a:endParaRPr>
          </a:p>
        </p:txBody>
      </p:sp>
      <p:sp>
        <p:nvSpPr>
          <p:cNvPr id="10245"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defRPr/>
            </a:pPr>
            <a:endParaRPr lang="en-US" altLang="zh-CN" sz="1000" b="1">
              <a:solidFill>
                <a:srgbClr val="FFFFFF"/>
              </a:solidFill>
              <a:latin typeface="Verdana"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宋体" charset="-122"/>
        </a:defRPr>
      </a:lvl2pPr>
      <a:lvl3pPr algn="ctr" rtl="0" eaLnBrk="0" fontAlgn="base" hangingPunct="0">
        <a:spcBef>
          <a:spcPct val="0"/>
        </a:spcBef>
        <a:spcAft>
          <a:spcPct val="0"/>
        </a:spcAft>
        <a:defRPr sz="3200" b="1">
          <a:solidFill>
            <a:schemeClr val="bg1"/>
          </a:solidFill>
          <a:latin typeface="Arial" charset="0"/>
          <a:ea typeface="宋体" charset="-122"/>
        </a:defRPr>
      </a:lvl3pPr>
      <a:lvl4pPr algn="ctr" rtl="0" eaLnBrk="0" fontAlgn="base" hangingPunct="0">
        <a:spcBef>
          <a:spcPct val="0"/>
        </a:spcBef>
        <a:spcAft>
          <a:spcPct val="0"/>
        </a:spcAft>
        <a:defRPr sz="3200" b="1">
          <a:solidFill>
            <a:schemeClr val="bg1"/>
          </a:solidFill>
          <a:latin typeface="Arial" charset="0"/>
          <a:ea typeface="宋体" charset="-122"/>
        </a:defRPr>
      </a:lvl4pPr>
      <a:lvl5pPr algn="ctr" rtl="0" eaLnBrk="0" fontAlgn="base" hangingPunct="0">
        <a:spcBef>
          <a:spcPct val="0"/>
        </a:spcBef>
        <a:spcAft>
          <a:spcPct val="0"/>
        </a:spcAft>
        <a:defRPr sz="3200" b="1">
          <a:solidFill>
            <a:schemeClr val="bg1"/>
          </a:solidFill>
          <a:latin typeface="Arial" charset="0"/>
          <a:ea typeface="宋体" charset="-122"/>
        </a:defRPr>
      </a:lvl5pPr>
      <a:lvl6pPr marL="457200" algn="ctr" rtl="0" eaLnBrk="1" fontAlgn="base" hangingPunct="1">
        <a:spcBef>
          <a:spcPct val="0"/>
        </a:spcBef>
        <a:spcAft>
          <a:spcPct val="0"/>
        </a:spcAft>
        <a:defRPr sz="3200" b="1">
          <a:solidFill>
            <a:schemeClr val="bg1"/>
          </a:solidFill>
          <a:latin typeface="Verdana" pitchFamily="34" charset="0"/>
          <a:ea typeface="宋体" charset="-122"/>
        </a:defRPr>
      </a:lvl6pPr>
      <a:lvl7pPr marL="914400" algn="ctr" rtl="0" eaLnBrk="1" fontAlgn="base" hangingPunct="1">
        <a:spcBef>
          <a:spcPct val="0"/>
        </a:spcBef>
        <a:spcAft>
          <a:spcPct val="0"/>
        </a:spcAft>
        <a:defRPr sz="3200" b="1">
          <a:solidFill>
            <a:schemeClr val="bg1"/>
          </a:solidFill>
          <a:latin typeface="Verdana" pitchFamily="34" charset="0"/>
          <a:ea typeface="宋体" charset="-122"/>
        </a:defRPr>
      </a:lvl7pPr>
      <a:lvl8pPr marL="1371600" algn="ctr" rtl="0" eaLnBrk="1" fontAlgn="base" hangingPunct="1">
        <a:spcBef>
          <a:spcPct val="0"/>
        </a:spcBef>
        <a:spcAft>
          <a:spcPct val="0"/>
        </a:spcAft>
        <a:defRPr sz="3200" b="1">
          <a:solidFill>
            <a:schemeClr val="bg1"/>
          </a:solidFill>
          <a:latin typeface="Verdana" pitchFamily="34" charset="0"/>
          <a:ea typeface="宋体" charset="-122"/>
        </a:defRPr>
      </a:lvl8pPr>
      <a:lvl9pPr marL="1828800" algn="ctr" rtl="0" eaLnBrk="1" fontAlgn="base" hangingPunct="1">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oleObject" Target="../embeddings/oleObject1.bin"/><Relationship Id="rId10" Type="http://schemas.openxmlformats.org/officeDocument/2006/relationships/oleObject" Target="../embeddings/oleObject6.bin"/><Relationship Id="rId4" Type="http://schemas.openxmlformats.org/officeDocument/2006/relationships/image" Target="../media/image13.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slideLayout" Target="../slideLayouts/slideLayout27.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image" Target="../media/image20.wmf"/><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image" Target="../media/image6.wmf"/><Relationship Id="rId9" Type="http://schemas.openxmlformats.org/officeDocument/2006/relationships/image" Target="../media/image22.wmf"/></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6.wmf"/><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image" Target="../media/image20.wmf"/><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image" Target="../media/image6.wmf"/><Relationship Id="rId9" Type="http://schemas.openxmlformats.org/officeDocument/2006/relationships/image" Target="../media/image2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image" Target="../media/image20.wmf"/><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6.wmf"/><Relationship Id="rId4" Type="http://schemas.openxmlformats.org/officeDocument/2006/relationships/image" Target="../media/image6.wmf"/><Relationship Id="rId9" Type="http://schemas.openxmlformats.org/officeDocument/2006/relationships/image" Target="../media/image22.wmf"/></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8.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wmf"/><Relationship Id="rId7"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2.wmf"/><Relationship Id="rId4" Type="http://schemas.openxmlformats.org/officeDocument/2006/relationships/image" Target="../media/image31.wmf"/></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4.wmf"/><Relationship Id="rId5" Type="http://schemas.openxmlformats.org/officeDocument/2006/relationships/image" Target="../media/image17.wmf"/><Relationship Id="rId4" Type="http://schemas.openxmlformats.org/officeDocument/2006/relationships/image" Target="../media/image22.wmf"/></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image" Target="../media/image20.w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image" Target="../media/image6.wmf"/><Relationship Id="rId9" Type="http://schemas.openxmlformats.org/officeDocument/2006/relationships/image" Target="../media/image22.wmf"/></Relationships>
</file>

<file path=ppt/slides/_rels/slide8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slideLayout" Target="../slideLayouts/slideLayout7.xml"/><Relationship Id="rId7" Type="http://schemas.openxmlformats.org/officeDocument/2006/relationships/image" Target="../media/image21.wmf"/><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2.bin"/><Relationship Id="rId10" Type="http://schemas.openxmlformats.org/officeDocument/2006/relationships/image" Target="../media/image39.wmf"/><Relationship Id="rId4" Type="http://schemas.openxmlformats.org/officeDocument/2006/relationships/image" Target="../media/image16.wmf"/><Relationship Id="rId9"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1.w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image" Target="../media/image41.png"/><Relationship Id="rId4" Type="http://schemas.openxmlformats.org/officeDocument/2006/relationships/oleObject" Target="../embeddings/oleObject13.bin"/></Relationships>
</file>

<file path=ppt/slides/_rels/slide8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7.xml"/><Relationship Id="rId7" Type="http://schemas.openxmlformats.org/officeDocument/2006/relationships/oleObject" Target="../embeddings/oleObject14.bin"/><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7.wmf"/><Relationship Id="rId5" Type="http://schemas.openxmlformats.org/officeDocument/2006/relationships/image" Target="../media/image39.wmf"/><Relationship Id="rId10" Type="http://schemas.openxmlformats.org/officeDocument/2006/relationships/image" Target="../media/image17.wmf"/><Relationship Id="rId4" Type="http://schemas.openxmlformats.org/officeDocument/2006/relationships/image" Target="../media/image38.png"/><Relationship Id="rId9" Type="http://schemas.openxmlformats.org/officeDocument/2006/relationships/image" Target="../media/image34.png"/></Relationships>
</file>

<file path=ppt/slides/_rels/slide84.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7.bin"/><Relationship Id="rId3" Type="http://schemas.openxmlformats.org/officeDocument/2006/relationships/slideLayout" Target="../slideLayouts/slideLayout7.xml"/><Relationship Id="rId7" Type="http://schemas.openxmlformats.org/officeDocument/2006/relationships/image" Target="../media/image20.wmf"/><Relationship Id="rId12" Type="http://schemas.openxmlformats.org/officeDocument/2006/relationships/oleObject" Target="../embeddings/oleObject16.bin"/><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7.wmf"/><Relationship Id="rId5" Type="http://schemas.openxmlformats.org/officeDocument/2006/relationships/image" Target="../media/image16.wmf"/><Relationship Id="rId10" Type="http://schemas.openxmlformats.org/officeDocument/2006/relationships/image" Target="../media/image37.wmf"/><Relationship Id="rId4" Type="http://schemas.openxmlformats.org/officeDocument/2006/relationships/image" Target="../media/image38.png"/><Relationship Id="rId9" Type="http://schemas.openxmlformats.org/officeDocument/2006/relationships/image" Target="../media/image39.wmf"/></Relationships>
</file>

<file path=ppt/slides/_rels/slide8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slideLayout" Target="../slideLayouts/slideLayout7.xml"/><Relationship Id="rId7" Type="http://schemas.openxmlformats.org/officeDocument/2006/relationships/image" Target="../media/image34.png"/><Relationship Id="rId12" Type="http://schemas.openxmlformats.org/officeDocument/2006/relationships/oleObject" Target="../embeddings/oleObject19.bin"/><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33.png"/><Relationship Id="rId11" Type="http://schemas.openxmlformats.org/officeDocument/2006/relationships/image" Target="../media/image7.wmf"/><Relationship Id="rId5" Type="http://schemas.openxmlformats.org/officeDocument/2006/relationships/oleObject" Target="../embeddings/oleObject18.bin"/><Relationship Id="rId10" Type="http://schemas.openxmlformats.org/officeDocument/2006/relationships/image" Target="../media/image37.wmf"/><Relationship Id="rId4" Type="http://schemas.openxmlformats.org/officeDocument/2006/relationships/image" Target="../media/image38.png"/><Relationship Id="rId9" Type="http://schemas.openxmlformats.org/officeDocument/2006/relationships/image" Target="../media/image39.wmf"/></Relationships>
</file>

<file path=ppt/slides/_rels/slide86.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20.wmf"/><Relationship Id="rId3" Type="http://schemas.openxmlformats.org/officeDocument/2006/relationships/slideLayout" Target="../slideLayouts/slideLayout7.xml"/><Relationship Id="rId7" Type="http://schemas.openxmlformats.org/officeDocument/2006/relationships/image" Target="../media/image38.png"/><Relationship Id="rId12" Type="http://schemas.openxmlformats.org/officeDocument/2006/relationships/oleObject" Target="../embeddings/oleObject21.bin"/><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image" Target="../media/image34.png"/><Relationship Id="rId11" Type="http://schemas.openxmlformats.org/officeDocument/2006/relationships/image" Target="../media/image16.wmf"/><Relationship Id="rId5" Type="http://schemas.openxmlformats.org/officeDocument/2006/relationships/image" Target="../media/image33.png"/><Relationship Id="rId10" Type="http://schemas.openxmlformats.org/officeDocument/2006/relationships/image" Target="../media/image17.wmf"/><Relationship Id="rId4" Type="http://schemas.openxmlformats.org/officeDocument/2006/relationships/oleObject" Target="../embeddings/oleObject20.bin"/><Relationship Id="rId9" Type="http://schemas.openxmlformats.org/officeDocument/2006/relationships/image" Target="../media/image7.wmf"/><Relationship Id="rId14" Type="http://schemas.openxmlformats.org/officeDocument/2006/relationships/image" Target="../media/image21.wmf"/></Relationships>
</file>

<file path=ppt/slides/_rels/slide8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7.xml"/><Relationship Id="rId7" Type="http://schemas.openxmlformats.org/officeDocument/2006/relationships/image" Target="../media/image17.wmf"/><Relationship Id="rId12" Type="http://schemas.openxmlformats.org/officeDocument/2006/relationships/oleObject" Target="../embeddings/oleObject23.bin"/><Relationship Id="rId2" Type="http://schemas.openxmlformats.org/officeDocument/2006/relationships/tags" Target="../tags/tag14.xml"/><Relationship Id="rId1" Type="http://schemas.openxmlformats.org/officeDocument/2006/relationships/vmlDrawing" Target="../drawings/vmlDrawing12.vml"/><Relationship Id="rId6" Type="http://schemas.openxmlformats.org/officeDocument/2006/relationships/image" Target="../media/image34.png"/><Relationship Id="rId11" Type="http://schemas.openxmlformats.org/officeDocument/2006/relationships/image" Target="../media/image6.wmf"/><Relationship Id="rId5" Type="http://schemas.openxmlformats.org/officeDocument/2006/relationships/image" Target="../media/image33.png"/><Relationship Id="rId10" Type="http://schemas.openxmlformats.org/officeDocument/2006/relationships/image" Target="../media/image46.wmf"/><Relationship Id="rId4" Type="http://schemas.openxmlformats.org/officeDocument/2006/relationships/oleObject" Target="../embeddings/oleObject22.bin"/><Relationship Id="rId9" Type="http://schemas.openxmlformats.org/officeDocument/2006/relationships/image" Target="../media/image39.wmf"/></Relationships>
</file>

<file path=ppt/slides/_rels/slide8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slideLayout" Target="../slideLayouts/slideLayout7.xml"/><Relationship Id="rId7" Type="http://schemas.openxmlformats.org/officeDocument/2006/relationships/image" Target="../media/image7.wmf"/><Relationship Id="rId2" Type="http://schemas.openxmlformats.org/officeDocument/2006/relationships/tags" Target="../tags/tag15.xml"/><Relationship Id="rId1" Type="http://schemas.openxmlformats.org/officeDocument/2006/relationships/vmlDrawing" Target="../drawings/vmlDrawing13.v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9.wmf"/><Relationship Id="rId4" Type="http://schemas.openxmlformats.org/officeDocument/2006/relationships/oleObject" Target="../embeddings/oleObject24.bin"/><Relationship Id="rId9" Type="http://schemas.openxmlformats.org/officeDocument/2006/relationships/image" Target="../media/image38.png"/></Relationships>
</file>

<file path=ppt/slides/_rels/slide8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7.xml"/><Relationship Id="rId7" Type="http://schemas.openxmlformats.org/officeDocument/2006/relationships/oleObject" Target="../embeddings/oleObject26.bin"/><Relationship Id="rId2" Type="http://schemas.openxmlformats.org/officeDocument/2006/relationships/tags" Target="../tags/tag16.xml"/><Relationship Id="rId1" Type="http://schemas.openxmlformats.org/officeDocument/2006/relationships/vmlDrawing" Target="../drawings/vmlDrawing14.vml"/><Relationship Id="rId6" Type="http://schemas.openxmlformats.org/officeDocument/2006/relationships/image" Target="../media/image34.png"/><Relationship Id="rId11" Type="http://schemas.openxmlformats.org/officeDocument/2006/relationships/image" Target="../media/image17.wmf"/><Relationship Id="rId5" Type="http://schemas.openxmlformats.org/officeDocument/2006/relationships/image" Target="../media/image33.png"/><Relationship Id="rId10" Type="http://schemas.openxmlformats.org/officeDocument/2006/relationships/image" Target="../media/image7.wmf"/><Relationship Id="rId4" Type="http://schemas.openxmlformats.org/officeDocument/2006/relationships/oleObject" Target="../embeddings/oleObject25.bin"/><Relationship Id="rId9" Type="http://schemas.openxmlformats.org/officeDocument/2006/relationships/image" Target="../media/image3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image" Target="../media/image20.wmf"/><Relationship Id="rId12" Type="http://schemas.openxmlformats.org/officeDocument/2006/relationships/image" Target="../media/image7.wmf"/><Relationship Id="rId2" Type="http://schemas.openxmlformats.org/officeDocument/2006/relationships/tags" Target="../tags/tag17.xml"/><Relationship Id="rId1" Type="http://schemas.openxmlformats.org/officeDocument/2006/relationships/vmlDrawing" Target="../drawings/vmlDrawing15.vml"/><Relationship Id="rId6" Type="http://schemas.openxmlformats.org/officeDocument/2006/relationships/oleObject" Target="../embeddings/oleObject28.bin"/><Relationship Id="rId11" Type="http://schemas.openxmlformats.org/officeDocument/2006/relationships/image" Target="../media/image34.png"/><Relationship Id="rId5" Type="http://schemas.openxmlformats.org/officeDocument/2006/relationships/oleObject" Target="../embeddings/oleObject27.bin"/><Relationship Id="rId10" Type="http://schemas.openxmlformats.org/officeDocument/2006/relationships/image" Target="../media/image14.wmf"/><Relationship Id="rId4" Type="http://schemas.openxmlformats.org/officeDocument/2006/relationships/image" Target="../media/image30.wmf"/><Relationship Id="rId9" Type="http://schemas.openxmlformats.org/officeDocument/2006/relationships/image" Target="../media/image33.png"/></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Layout" Target="../slideLayouts/slideLayout7.xml"/><Relationship Id="rId7" Type="http://schemas.openxmlformats.org/officeDocument/2006/relationships/image" Target="../media/image21.wmf"/><Relationship Id="rId2" Type="http://schemas.openxmlformats.org/officeDocument/2006/relationships/tags" Target="../tags/tag18.xml"/><Relationship Id="rId1" Type="http://schemas.openxmlformats.org/officeDocument/2006/relationships/vmlDrawing" Target="../drawings/vmlDrawing16.vml"/><Relationship Id="rId6" Type="http://schemas.openxmlformats.org/officeDocument/2006/relationships/image" Target="../media/image20.wmf"/><Relationship Id="rId11" Type="http://schemas.openxmlformats.org/officeDocument/2006/relationships/image" Target="../media/image38.png"/><Relationship Id="rId5" Type="http://schemas.openxmlformats.org/officeDocument/2006/relationships/oleObject" Target="../embeddings/oleObject29.bin"/><Relationship Id="rId10" Type="http://schemas.openxmlformats.org/officeDocument/2006/relationships/oleObject" Target="../embeddings/oleObject31.bin"/><Relationship Id="rId4" Type="http://schemas.openxmlformats.org/officeDocument/2006/relationships/image" Target="../media/image16.wmf"/><Relationship Id="rId9" Type="http://schemas.openxmlformats.org/officeDocument/2006/relationships/image" Target="../media/image36.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614363" y="5373688"/>
            <a:ext cx="8061325" cy="762000"/>
          </a:xfrm>
          <a:effectLst>
            <a:outerShdw dist="53882" dir="2700000" algn="ctr" rotWithShape="0">
              <a:schemeClr val="tx2">
                <a:alpha val="50000"/>
              </a:schemeClr>
            </a:outerShdw>
          </a:effectLst>
        </p:spPr>
        <p:txBody>
          <a:bodyPr/>
          <a:lstStyle/>
          <a:p>
            <a:pPr eaLnBrk="1" hangingPunct="1">
              <a:defRPr/>
            </a:pPr>
            <a:r>
              <a:rPr lang="zh-CN" altLang="en-US" sz="3600" dirty="0" smtClean="0">
                <a:solidFill>
                  <a:srgbClr val="FF0000"/>
                </a:solidFill>
                <a:effectLst>
                  <a:outerShdw blurRad="38100" dist="38100" dir="2700000" algn="tl">
                    <a:srgbClr val="C0C0C0"/>
                  </a:outerShdw>
                </a:effectLst>
                <a:latin typeface="黑体" pitchFamily="49" charset="-122"/>
                <a:ea typeface="黑体" pitchFamily="49" charset="-122"/>
              </a:rPr>
              <a:t>第</a:t>
            </a:r>
            <a:r>
              <a:rPr lang="en-US" altLang="zh-CN" sz="3600" dirty="0" smtClean="0">
                <a:solidFill>
                  <a:srgbClr val="FF0000"/>
                </a:solidFill>
                <a:effectLst>
                  <a:outerShdw blurRad="38100" dist="38100" dir="2700000" algn="tl">
                    <a:srgbClr val="C0C0C0"/>
                  </a:outerShdw>
                </a:effectLst>
                <a:latin typeface="黑体" pitchFamily="49" charset="-122"/>
                <a:ea typeface="黑体" pitchFamily="49" charset="-122"/>
              </a:rPr>
              <a:t>7</a:t>
            </a:r>
            <a:r>
              <a:rPr lang="zh-CN" altLang="en-US" sz="3600" dirty="0" smtClean="0">
                <a:solidFill>
                  <a:srgbClr val="FF0000"/>
                </a:solidFill>
                <a:effectLst>
                  <a:outerShdw blurRad="38100" dist="38100" dir="2700000" algn="tl">
                    <a:srgbClr val="C0C0C0"/>
                  </a:outerShdw>
                </a:effectLst>
                <a:latin typeface="黑体" pitchFamily="49" charset="-122"/>
                <a:ea typeface="黑体" pitchFamily="49" charset="-122"/>
              </a:rPr>
              <a:t>章 防御技术</a:t>
            </a:r>
            <a:r>
              <a:rPr lang="en-US" altLang="zh-CN" sz="3600" dirty="0" smtClean="0">
                <a:solidFill>
                  <a:srgbClr val="FF0000"/>
                </a:solidFill>
                <a:effectLst>
                  <a:outerShdw blurRad="38100" dist="38100" dir="2700000" algn="tl">
                    <a:srgbClr val="C0C0C0"/>
                  </a:outerShdw>
                </a:effectLst>
                <a:latin typeface="黑体" pitchFamily="49" charset="-122"/>
                <a:ea typeface="黑体" pitchFamily="49" charset="-122"/>
              </a:rPr>
              <a:t>——</a:t>
            </a:r>
            <a:r>
              <a:rPr lang="zh-CN" altLang="en-US" sz="3600" dirty="0" smtClean="0">
                <a:solidFill>
                  <a:srgbClr val="FF0000"/>
                </a:solidFill>
                <a:effectLst>
                  <a:outerShdw blurRad="38100" dist="38100" dir="2700000" algn="tl">
                    <a:srgbClr val="C0C0C0"/>
                  </a:outerShdw>
                </a:effectLst>
                <a:latin typeface="黑体" pitchFamily="49" charset="-122"/>
                <a:ea typeface="黑体" pitchFamily="49" charset="-122"/>
              </a:rPr>
              <a:t>防火墙</a:t>
            </a:r>
          </a:p>
        </p:txBody>
      </p:sp>
      <p:sp>
        <p:nvSpPr>
          <p:cNvPr id="4099" name="WordArt 4"/>
          <p:cNvSpPr>
            <a:spLocks noChangeArrowheads="1" noChangeShapeType="1" noTextEdit="1"/>
          </p:cNvSpPr>
          <p:nvPr/>
        </p:nvSpPr>
        <p:spPr bwMode="auto">
          <a:xfrm>
            <a:off x="3671888" y="1844675"/>
            <a:ext cx="5292725" cy="990600"/>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zh-CN" altLang="en-US" sz="3600" b="1" kern="10">
                <a:ln w="19050">
                  <a:solidFill>
                    <a:srgbClr val="99CCFF"/>
                  </a:solidFill>
                  <a:round/>
                  <a:headEnd/>
                  <a:tailEnd/>
                </a:ln>
                <a:solidFill>
                  <a:srgbClr val="0099FF"/>
                </a:solidFill>
                <a:effectLst>
                  <a:outerShdw dist="35921" dir="2700000" algn="ctr" rotWithShape="0">
                    <a:srgbClr val="990000"/>
                  </a:outerShdw>
                </a:effectLst>
                <a:latin typeface="微软雅黑"/>
                <a:ea typeface="微软雅黑"/>
              </a:rPr>
              <a:t>信息与网络安全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22" name="Rectangle 179"/>
          <p:cNvSpPr>
            <a:spLocks noGrp="1" noChangeArrowheads="1"/>
          </p:cNvSpPr>
          <p:nvPr>
            <p:ph type="title"/>
          </p:nvPr>
        </p:nvSpPr>
        <p:spPr/>
        <p:txBody>
          <a:bodyPr/>
          <a:lstStyle/>
          <a:p>
            <a:pPr eaLnBrk="1" hangingPunct="1"/>
            <a:r>
              <a:rPr lang="zh-CN" altLang="en-US" smtClean="0"/>
              <a:t>防火墙示意图</a:t>
            </a:r>
          </a:p>
        </p:txBody>
      </p:sp>
      <p:sp>
        <p:nvSpPr>
          <p:cNvPr id="182" name="内容占位符 181"/>
          <p:cNvSpPr>
            <a:spLocks noGrp="1"/>
          </p:cNvSpPr>
          <p:nvPr>
            <p:ph idx="1"/>
          </p:nvPr>
        </p:nvSpPr>
        <p:spPr/>
        <p:txBody>
          <a:bodyPr/>
          <a:lstStyle/>
          <a:p>
            <a:endParaRPr lang="zh-CN" altLang="en-US"/>
          </a:p>
        </p:txBody>
      </p:sp>
      <p:sp>
        <p:nvSpPr>
          <p:cNvPr id="140290" name="日期占位符 2"/>
          <p:cNvSpPr>
            <a:spLocks noGrp="1"/>
          </p:cNvSpPr>
          <p:nvPr>
            <p:ph type="dt" sz="quarter" idx="4294967295"/>
          </p:nvPr>
        </p:nvSpPr>
        <p:spPr>
          <a:xfrm>
            <a:off x="0" y="6245225"/>
            <a:ext cx="1981200" cy="476250"/>
          </a:xfrm>
          <a:prstGeom prst="rect">
            <a:avLst/>
          </a:prstGeom>
          <a:noFill/>
          <a:ln>
            <a:miter lim="800000"/>
            <a:headEnd/>
            <a:tailEnd/>
          </a:ln>
        </p:spPr>
        <p:txBody>
          <a:bodyPr/>
          <a:lstStyle/>
          <a:p>
            <a:fld id="{E7375964-83B1-4C39-B03D-BB71F0594BA9}" type="datetime1">
              <a:rPr lang="zh-CN" altLang="en-US">
                <a:solidFill>
                  <a:srgbClr val="000000"/>
                </a:solidFill>
              </a:rPr>
              <a:pPr/>
              <a:t>2016/5/30</a:t>
            </a:fld>
            <a:endParaRPr lang="en-US" altLang="zh-CN">
              <a:solidFill>
                <a:srgbClr val="000000"/>
              </a:solidFill>
            </a:endParaRPr>
          </a:p>
        </p:txBody>
      </p:sp>
      <p:sp>
        <p:nvSpPr>
          <p:cNvPr id="140291" name="页脚占位符 3"/>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0292" name="灯片编号占位符 4"/>
          <p:cNvSpPr>
            <a:spLocks noGrp="1"/>
          </p:cNvSpPr>
          <p:nvPr>
            <p:ph type="sldNum" sz="quarter" idx="4294967295"/>
          </p:nvPr>
        </p:nvSpPr>
        <p:spPr>
          <a:xfrm>
            <a:off x="7162800" y="6245225"/>
            <a:ext cx="1981200" cy="476250"/>
          </a:xfrm>
          <a:noFill/>
          <a:ln>
            <a:miter lim="800000"/>
            <a:headEnd/>
            <a:tailEnd/>
          </a:ln>
        </p:spPr>
        <p:txBody>
          <a:bodyPr/>
          <a:lstStyle/>
          <a:p>
            <a:fld id="{08C09D02-E879-448C-A3B9-79E3DDCFBACD}" type="slidenum">
              <a:rPr lang="en-US" altLang="zh-CN">
                <a:solidFill>
                  <a:srgbClr val="000000"/>
                </a:solidFill>
              </a:rPr>
              <a:pPr/>
              <a:t>10</a:t>
            </a:fld>
            <a:endParaRPr lang="en-US" altLang="zh-CN">
              <a:solidFill>
                <a:srgbClr val="000000"/>
              </a:solidFill>
            </a:endParaRPr>
          </a:p>
        </p:txBody>
      </p:sp>
      <p:sp>
        <p:nvSpPr>
          <p:cNvPr id="140293" name="Line 2"/>
          <p:cNvSpPr>
            <a:spLocks noChangeShapeType="1"/>
          </p:cNvSpPr>
          <p:nvPr/>
        </p:nvSpPr>
        <p:spPr bwMode="auto">
          <a:xfrm flipV="1">
            <a:off x="2122488" y="3898900"/>
            <a:ext cx="577850" cy="582613"/>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294" name="Line 3"/>
          <p:cNvSpPr>
            <a:spLocks noChangeShapeType="1"/>
          </p:cNvSpPr>
          <p:nvPr/>
        </p:nvSpPr>
        <p:spPr bwMode="auto">
          <a:xfrm>
            <a:off x="8108950" y="2811463"/>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295" name="Line 4"/>
          <p:cNvSpPr>
            <a:spLocks noChangeShapeType="1"/>
          </p:cNvSpPr>
          <p:nvPr/>
        </p:nvSpPr>
        <p:spPr bwMode="auto">
          <a:xfrm>
            <a:off x="8115300" y="2092325"/>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296" name="Line 5"/>
          <p:cNvSpPr>
            <a:spLocks noChangeShapeType="1"/>
          </p:cNvSpPr>
          <p:nvPr/>
        </p:nvSpPr>
        <p:spPr bwMode="auto">
          <a:xfrm>
            <a:off x="7175500" y="2987675"/>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297" name="Line 6"/>
          <p:cNvSpPr>
            <a:spLocks noChangeShapeType="1"/>
          </p:cNvSpPr>
          <p:nvPr/>
        </p:nvSpPr>
        <p:spPr bwMode="auto">
          <a:xfrm>
            <a:off x="5922963" y="4081463"/>
            <a:ext cx="682625" cy="38735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pSp>
        <p:nvGrpSpPr>
          <p:cNvPr id="2" name="Group 8"/>
          <p:cNvGrpSpPr>
            <a:grpSpLocks/>
          </p:cNvGrpSpPr>
          <p:nvPr/>
        </p:nvGrpSpPr>
        <p:grpSpPr bwMode="auto">
          <a:xfrm>
            <a:off x="2438400" y="2590800"/>
            <a:ext cx="4348163" cy="1892300"/>
            <a:chOff x="1104" y="1880"/>
            <a:chExt cx="2739" cy="1192"/>
          </a:xfrm>
        </p:grpSpPr>
        <p:grpSp>
          <p:nvGrpSpPr>
            <p:cNvPr id="3" name="Group 9"/>
            <p:cNvGrpSpPr>
              <a:grpSpLocks/>
            </p:cNvGrpSpPr>
            <p:nvPr/>
          </p:nvGrpSpPr>
          <p:grpSpPr bwMode="auto">
            <a:xfrm>
              <a:off x="1104" y="1880"/>
              <a:ext cx="2739" cy="1192"/>
              <a:chOff x="2271" y="2373"/>
              <a:chExt cx="2148" cy="1076"/>
            </a:xfrm>
          </p:grpSpPr>
          <p:sp>
            <p:nvSpPr>
              <p:cNvPr id="140465" name="Oval 10"/>
              <p:cNvSpPr>
                <a:spLocks noChangeArrowheads="1"/>
              </p:cNvSpPr>
              <p:nvPr/>
            </p:nvSpPr>
            <p:spPr bwMode="auto">
              <a:xfrm>
                <a:off x="3172" y="2373"/>
                <a:ext cx="822" cy="485"/>
              </a:xfrm>
              <a:prstGeom prst="ellipse">
                <a:avLst/>
              </a:prstGeom>
              <a:solidFill>
                <a:srgbClr val="E10000"/>
              </a:solidFill>
              <a:ln w="9525">
                <a:noFill/>
                <a:round/>
                <a:headEnd/>
                <a:tailEnd/>
              </a:ln>
              <a:effectLst/>
            </p:spPr>
            <p:txBody>
              <a:bodyPr lIns="51706" tIns="25853" rIns="51706" bIns="25853">
                <a:spAutoFit/>
              </a:bodyPr>
              <a:lstStyle/>
              <a:p>
                <a:pPr fontAlgn="base">
                  <a:spcBef>
                    <a:spcPct val="0"/>
                  </a:spcBef>
                  <a:spcAft>
                    <a:spcPct val="0"/>
                  </a:spcAft>
                </a:pPr>
                <a:endParaRPr lang="zh-CN" altLang="en-US">
                  <a:solidFill>
                    <a:srgbClr val="000000"/>
                  </a:solidFill>
                </a:endParaRPr>
              </a:p>
            </p:txBody>
          </p:sp>
          <p:sp>
            <p:nvSpPr>
              <p:cNvPr id="140466" name="Oval 11"/>
              <p:cNvSpPr>
                <a:spLocks noChangeArrowheads="1"/>
              </p:cNvSpPr>
              <p:nvPr/>
            </p:nvSpPr>
            <p:spPr bwMode="auto">
              <a:xfrm>
                <a:off x="2271" y="2777"/>
                <a:ext cx="718" cy="461"/>
              </a:xfrm>
              <a:prstGeom prst="ellipse">
                <a:avLst/>
              </a:prstGeom>
              <a:solidFill>
                <a:srgbClr val="E10000"/>
              </a:solidFill>
              <a:ln w="9525">
                <a:noFill/>
                <a:round/>
                <a:headEnd/>
                <a:tailEnd/>
              </a:ln>
              <a:effectLst/>
            </p:spPr>
            <p:txBody>
              <a:bodyPr lIns="51706" tIns="25853" rIns="51706" bIns="25853">
                <a:spAutoFit/>
              </a:bodyPr>
              <a:lstStyle/>
              <a:p>
                <a:pPr fontAlgn="base">
                  <a:spcBef>
                    <a:spcPct val="0"/>
                  </a:spcBef>
                  <a:spcAft>
                    <a:spcPct val="0"/>
                  </a:spcAft>
                </a:pPr>
                <a:endParaRPr lang="zh-CN" altLang="en-US">
                  <a:solidFill>
                    <a:srgbClr val="000000"/>
                  </a:solidFill>
                </a:endParaRPr>
              </a:p>
            </p:txBody>
          </p:sp>
          <p:sp>
            <p:nvSpPr>
              <p:cNvPr id="140467" name="Oval 12"/>
              <p:cNvSpPr>
                <a:spLocks noChangeArrowheads="1"/>
              </p:cNvSpPr>
              <p:nvPr/>
            </p:nvSpPr>
            <p:spPr bwMode="auto">
              <a:xfrm>
                <a:off x="3095" y="2990"/>
                <a:ext cx="1122" cy="459"/>
              </a:xfrm>
              <a:prstGeom prst="ellipse">
                <a:avLst/>
              </a:prstGeom>
              <a:solidFill>
                <a:srgbClr val="E10000"/>
              </a:solidFill>
              <a:ln w="9525">
                <a:noFill/>
                <a:round/>
                <a:headEnd/>
                <a:tailEnd/>
              </a:ln>
              <a:effectLst/>
            </p:spPr>
            <p:txBody>
              <a:bodyPr lIns="51706" tIns="25853" rIns="51706" bIns="25853">
                <a:spAutoFit/>
              </a:bodyPr>
              <a:lstStyle/>
              <a:p>
                <a:pPr fontAlgn="base">
                  <a:spcBef>
                    <a:spcPct val="0"/>
                  </a:spcBef>
                  <a:spcAft>
                    <a:spcPct val="0"/>
                  </a:spcAft>
                </a:pPr>
                <a:endParaRPr lang="zh-CN" altLang="en-US">
                  <a:solidFill>
                    <a:srgbClr val="000000"/>
                  </a:solidFill>
                </a:endParaRPr>
              </a:p>
            </p:txBody>
          </p:sp>
          <p:sp>
            <p:nvSpPr>
              <p:cNvPr id="140468" name="Oval 13"/>
              <p:cNvSpPr>
                <a:spLocks noChangeArrowheads="1"/>
              </p:cNvSpPr>
              <p:nvPr/>
            </p:nvSpPr>
            <p:spPr bwMode="auto">
              <a:xfrm>
                <a:off x="3705" y="2649"/>
                <a:ext cx="714" cy="459"/>
              </a:xfrm>
              <a:prstGeom prst="ellipse">
                <a:avLst/>
              </a:prstGeom>
              <a:solidFill>
                <a:srgbClr val="E10000"/>
              </a:solidFill>
              <a:ln w="9525">
                <a:noFill/>
                <a:round/>
                <a:headEnd/>
                <a:tailEnd/>
              </a:ln>
              <a:effectLst/>
            </p:spPr>
            <p:txBody>
              <a:bodyPr lIns="51706" tIns="25853" rIns="51706" bIns="25853">
                <a:spAutoFit/>
              </a:bodyPr>
              <a:lstStyle/>
              <a:p>
                <a:pPr fontAlgn="base">
                  <a:spcBef>
                    <a:spcPct val="0"/>
                  </a:spcBef>
                  <a:spcAft>
                    <a:spcPct val="0"/>
                  </a:spcAft>
                </a:pPr>
                <a:endParaRPr lang="zh-CN" altLang="en-US">
                  <a:solidFill>
                    <a:srgbClr val="000000"/>
                  </a:solidFill>
                </a:endParaRPr>
              </a:p>
            </p:txBody>
          </p:sp>
          <p:sp>
            <p:nvSpPr>
              <p:cNvPr id="140469" name="Oval 14"/>
              <p:cNvSpPr>
                <a:spLocks noChangeArrowheads="1"/>
              </p:cNvSpPr>
              <p:nvPr/>
            </p:nvSpPr>
            <p:spPr bwMode="auto">
              <a:xfrm>
                <a:off x="2504" y="2570"/>
                <a:ext cx="1713" cy="648"/>
              </a:xfrm>
              <a:prstGeom prst="ellipse">
                <a:avLst/>
              </a:prstGeom>
              <a:gradFill rotWithShape="0">
                <a:gsLst>
                  <a:gs pos="0">
                    <a:srgbClr val="FFFFFF"/>
                  </a:gs>
                  <a:gs pos="100000">
                    <a:srgbClr val="E10000"/>
                  </a:gs>
                </a:gsLst>
                <a:path path="shape">
                  <a:fillToRect l="50000" t="50000" r="50000" b="50000"/>
                </a:path>
              </a:gradFill>
              <a:ln w="9525">
                <a:noFill/>
                <a:round/>
                <a:headEnd/>
                <a:tailEnd/>
              </a:ln>
              <a:effectLst/>
            </p:spPr>
            <p:txBody>
              <a:bodyPr lIns="51706" tIns="25853" rIns="51706" bIns="25853">
                <a:spAutoFit/>
              </a:bodyPr>
              <a:lstStyle/>
              <a:p>
                <a:pPr fontAlgn="base">
                  <a:spcBef>
                    <a:spcPct val="0"/>
                  </a:spcBef>
                  <a:spcAft>
                    <a:spcPct val="0"/>
                  </a:spcAft>
                </a:pPr>
                <a:endParaRPr lang="zh-CN" altLang="en-US">
                  <a:solidFill>
                    <a:srgbClr val="000000"/>
                  </a:solidFill>
                </a:endParaRPr>
              </a:p>
            </p:txBody>
          </p:sp>
        </p:grpSp>
        <p:sp>
          <p:nvSpPr>
            <p:cNvPr id="1645583" name="Rectangle 15"/>
            <p:cNvSpPr>
              <a:spLocks noChangeArrowheads="1"/>
            </p:cNvSpPr>
            <p:nvPr/>
          </p:nvSpPr>
          <p:spPr bwMode="auto">
            <a:xfrm>
              <a:off x="1864" y="2271"/>
              <a:ext cx="1531" cy="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7621" tIns="23811" rIns="47621" bIns="23811">
              <a:spAutoFit/>
            </a:bodyPr>
            <a:lstStyle/>
            <a:p>
              <a:pPr algn="ctr" defTabSz="231775" eaLnBrk="0" fontAlgn="base" hangingPunct="0">
                <a:spcBef>
                  <a:spcPct val="0"/>
                </a:spcBef>
                <a:spcAft>
                  <a:spcPct val="0"/>
                </a:spcAft>
                <a:defRPr/>
              </a:pPr>
              <a:r>
                <a:rPr lang="en-US" altLang="zh-CN" sz="3600" b="1">
                  <a:solidFill>
                    <a:srgbClr val="5F5F5F"/>
                  </a:solidFill>
                  <a:effectLst>
                    <a:outerShdw blurRad="38100" dist="38100" dir="2700000" algn="tl">
                      <a:srgbClr val="C0C0C0"/>
                    </a:outerShdw>
                  </a:effectLst>
                  <a:latin typeface="Arial" charset="0"/>
                </a:rPr>
                <a:t>Internet</a:t>
              </a:r>
            </a:p>
          </p:txBody>
        </p:sp>
      </p:grpSp>
      <p:pic>
        <p:nvPicPr>
          <p:cNvPr id="140299" name="Picture 16"/>
          <p:cNvPicPr>
            <a:picLocks noChangeArrowheads="1"/>
          </p:cNvPicPr>
          <p:nvPr/>
        </p:nvPicPr>
        <p:blipFill>
          <a:blip r:embed="rId4" cstate="print"/>
          <a:srcRect/>
          <a:stretch>
            <a:fillRect/>
          </a:stretch>
        </p:blipFill>
        <p:spPr bwMode="auto">
          <a:xfrm>
            <a:off x="6319838" y="3967163"/>
            <a:ext cx="550862" cy="1082675"/>
          </a:xfrm>
          <a:prstGeom prst="rect">
            <a:avLst/>
          </a:prstGeom>
          <a:noFill/>
          <a:ln w="9525">
            <a:noFill/>
            <a:miter lim="800000"/>
            <a:headEnd/>
            <a:tailEnd/>
          </a:ln>
          <a:effectLst/>
        </p:spPr>
      </p:pic>
      <p:grpSp>
        <p:nvGrpSpPr>
          <p:cNvPr id="4" name="Group 17"/>
          <p:cNvGrpSpPr>
            <a:grpSpLocks/>
          </p:cNvGrpSpPr>
          <p:nvPr/>
        </p:nvGrpSpPr>
        <p:grpSpPr bwMode="auto">
          <a:xfrm>
            <a:off x="2030413" y="4078288"/>
            <a:ext cx="636587" cy="889000"/>
            <a:chOff x="2132" y="2461"/>
            <a:chExt cx="435" cy="675"/>
          </a:xfrm>
        </p:grpSpPr>
        <p:grpSp>
          <p:nvGrpSpPr>
            <p:cNvPr id="5" name="Group 18"/>
            <p:cNvGrpSpPr>
              <a:grpSpLocks/>
            </p:cNvGrpSpPr>
            <p:nvPr/>
          </p:nvGrpSpPr>
          <p:grpSpPr bwMode="auto">
            <a:xfrm>
              <a:off x="2330" y="2461"/>
              <a:ext cx="237" cy="662"/>
              <a:chOff x="2330" y="2461"/>
              <a:chExt cx="237" cy="662"/>
            </a:xfrm>
          </p:grpSpPr>
          <p:sp>
            <p:nvSpPr>
              <p:cNvPr id="140449" name="Freeform 19"/>
              <p:cNvSpPr>
                <a:spLocks/>
              </p:cNvSpPr>
              <p:nvPr/>
            </p:nvSpPr>
            <p:spPr bwMode="auto">
              <a:xfrm>
                <a:off x="2330" y="2461"/>
                <a:ext cx="108" cy="144"/>
              </a:xfrm>
              <a:custGeom>
                <a:avLst/>
                <a:gdLst>
                  <a:gd name="T0" fmla="*/ 55 w 108"/>
                  <a:gd name="T1" fmla="*/ 132 h 144"/>
                  <a:gd name="T2" fmla="*/ 71 w 108"/>
                  <a:gd name="T3" fmla="*/ 122 h 144"/>
                  <a:gd name="T4" fmla="*/ 80 w 108"/>
                  <a:gd name="T5" fmla="*/ 112 h 144"/>
                  <a:gd name="T6" fmla="*/ 88 w 108"/>
                  <a:gd name="T7" fmla="*/ 100 h 144"/>
                  <a:gd name="T8" fmla="*/ 91 w 108"/>
                  <a:gd name="T9" fmla="*/ 83 h 144"/>
                  <a:gd name="T10" fmla="*/ 91 w 108"/>
                  <a:gd name="T11" fmla="*/ 70 h 144"/>
                  <a:gd name="T12" fmla="*/ 94 w 108"/>
                  <a:gd name="T13" fmla="*/ 61 h 144"/>
                  <a:gd name="T14" fmla="*/ 101 w 108"/>
                  <a:gd name="T15" fmla="*/ 55 h 144"/>
                  <a:gd name="T16" fmla="*/ 103 w 108"/>
                  <a:gd name="T17" fmla="*/ 50 h 144"/>
                  <a:gd name="T18" fmla="*/ 95 w 108"/>
                  <a:gd name="T19" fmla="*/ 50 h 144"/>
                  <a:gd name="T20" fmla="*/ 90 w 108"/>
                  <a:gd name="T21" fmla="*/ 51 h 144"/>
                  <a:gd name="T22" fmla="*/ 91 w 108"/>
                  <a:gd name="T23" fmla="*/ 43 h 144"/>
                  <a:gd name="T24" fmla="*/ 98 w 108"/>
                  <a:gd name="T25" fmla="*/ 35 h 144"/>
                  <a:gd name="T26" fmla="*/ 102 w 108"/>
                  <a:gd name="T27" fmla="*/ 30 h 144"/>
                  <a:gd name="T28" fmla="*/ 96 w 108"/>
                  <a:gd name="T29" fmla="*/ 28 h 144"/>
                  <a:gd name="T30" fmla="*/ 83 w 108"/>
                  <a:gd name="T31" fmla="*/ 32 h 144"/>
                  <a:gd name="T32" fmla="*/ 76 w 108"/>
                  <a:gd name="T33" fmla="*/ 40 h 144"/>
                  <a:gd name="T34" fmla="*/ 80 w 108"/>
                  <a:gd name="T35" fmla="*/ 27 h 144"/>
                  <a:gd name="T36" fmla="*/ 80 w 108"/>
                  <a:gd name="T37" fmla="*/ 14 h 144"/>
                  <a:gd name="T38" fmla="*/ 76 w 108"/>
                  <a:gd name="T39" fmla="*/ 5 h 144"/>
                  <a:gd name="T40" fmla="*/ 69 w 108"/>
                  <a:gd name="T41" fmla="*/ 7 h 144"/>
                  <a:gd name="T42" fmla="*/ 69 w 108"/>
                  <a:gd name="T43" fmla="*/ 16 h 144"/>
                  <a:gd name="T44" fmla="*/ 62 w 108"/>
                  <a:gd name="T45" fmla="*/ 25 h 144"/>
                  <a:gd name="T46" fmla="*/ 55 w 108"/>
                  <a:gd name="T47" fmla="*/ 23 h 144"/>
                  <a:gd name="T48" fmla="*/ 48 w 108"/>
                  <a:gd name="T49" fmla="*/ 18 h 144"/>
                  <a:gd name="T50" fmla="*/ 48 w 108"/>
                  <a:gd name="T51" fmla="*/ 10 h 144"/>
                  <a:gd name="T52" fmla="*/ 53 w 108"/>
                  <a:gd name="T53" fmla="*/ 6 h 144"/>
                  <a:gd name="T54" fmla="*/ 51 w 108"/>
                  <a:gd name="T55" fmla="*/ 1 h 144"/>
                  <a:gd name="T56" fmla="*/ 45 w 108"/>
                  <a:gd name="T57" fmla="*/ 0 h 144"/>
                  <a:gd name="T58" fmla="*/ 34 w 108"/>
                  <a:gd name="T59" fmla="*/ 6 h 144"/>
                  <a:gd name="T60" fmla="*/ 25 w 108"/>
                  <a:gd name="T61" fmla="*/ 17 h 144"/>
                  <a:gd name="T62" fmla="*/ 23 w 108"/>
                  <a:gd name="T63" fmla="*/ 24 h 144"/>
                  <a:gd name="T64" fmla="*/ 22 w 108"/>
                  <a:gd name="T65" fmla="*/ 39 h 144"/>
                  <a:gd name="T66" fmla="*/ 17 w 108"/>
                  <a:gd name="T67" fmla="*/ 48 h 144"/>
                  <a:gd name="T68" fmla="*/ 10 w 108"/>
                  <a:gd name="T69" fmla="*/ 58 h 144"/>
                  <a:gd name="T70" fmla="*/ 2 w 108"/>
                  <a:gd name="T71" fmla="*/ 69 h 144"/>
                  <a:gd name="T72" fmla="*/ 0 w 108"/>
                  <a:gd name="T73" fmla="*/ 80 h 144"/>
                  <a:gd name="T74" fmla="*/ 1 w 108"/>
                  <a:gd name="T75" fmla="*/ 92 h 144"/>
                  <a:gd name="T76" fmla="*/ 5 w 108"/>
                  <a:gd name="T77" fmla="*/ 111 h 144"/>
                  <a:gd name="T78" fmla="*/ 13 w 108"/>
                  <a:gd name="T79" fmla="*/ 132 h 144"/>
                  <a:gd name="T80" fmla="*/ 23 w 108"/>
                  <a:gd name="T81" fmla="*/ 142 h 144"/>
                  <a:gd name="T82" fmla="*/ 32 w 108"/>
                  <a:gd name="T83" fmla="*/ 142 h 1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8" h="144">
                    <a:moveTo>
                      <a:pt x="41" y="138"/>
                    </a:moveTo>
                    <a:lnTo>
                      <a:pt x="49" y="135"/>
                    </a:lnTo>
                    <a:lnTo>
                      <a:pt x="55" y="132"/>
                    </a:lnTo>
                    <a:lnTo>
                      <a:pt x="60" y="130"/>
                    </a:lnTo>
                    <a:lnTo>
                      <a:pt x="67" y="125"/>
                    </a:lnTo>
                    <a:lnTo>
                      <a:pt x="71" y="122"/>
                    </a:lnTo>
                    <a:lnTo>
                      <a:pt x="76" y="118"/>
                    </a:lnTo>
                    <a:lnTo>
                      <a:pt x="78" y="115"/>
                    </a:lnTo>
                    <a:lnTo>
                      <a:pt x="80" y="112"/>
                    </a:lnTo>
                    <a:lnTo>
                      <a:pt x="83" y="108"/>
                    </a:lnTo>
                    <a:lnTo>
                      <a:pt x="86" y="104"/>
                    </a:lnTo>
                    <a:lnTo>
                      <a:pt x="88" y="100"/>
                    </a:lnTo>
                    <a:lnTo>
                      <a:pt x="89" y="92"/>
                    </a:lnTo>
                    <a:lnTo>
                      <a:pt x="91" y="88"/>
                    </a:lnTo>
                    <a:lnTo>
                      <a:pt x="91" y="83"/>
                    </a:lnTo>
                    <a:lnTo>
                      <a:pt x="91" y="79"/>
                    </a:lnTo>
                    <a:lnTo>
                      <a:pt x="91" y="74"/>
                    </a:lnTo>
                    <a:lnTo>
                      <a:pt x="91" y="70"/>
                    </a:lnTo>
                    <a:lnTo>
                      <a:pt x="92" y="66"/>
                    </a:lnTo>
                    <a:lnTo>
                      <a:pt x="93" y="62"/>
                    </a:lnTo>
                    <a:lnTo>
                      <a:pt x="94" y="61"/>
                    </a:lnTo>
                    <a:lnTo>
                      <a:pt x="96" y="59"/>
                    </a:lnTo>
                    <a:lnTo>
                      <a:pt x="99" y="57"/>
                    </a:lnTo>
                    <a:lnTo>
                      <a:pt x="101" y="55"/>
                    </a:lnTo>
                    <a:lnTo>
                      <a:pt x="104" y="54"/>
                    </a:lnTo>
                    <a:lnTo>
                      <a:pt x="107" y="51"/>
                    </a:lnTo>
                    <a:lnTo>
                      <a:pt x="103" y="50"/>
                    </a:lnTo>
                    <a:lnTo>
                      <a:pt x="101" y="50"/>
                    </a:lnTo>
                    <a:lnTo>
                      <a:pt x="98" y="49"/>
                    </a:lnTo>
                    <a:lnTo>
                      <a:pt x="95" y="50"/>
                    </a:lnTo>
                    <a:lnTo>
                      <a:pt x="93" y="51"/>
                    </a:lnTo>
                    <a:lnTo>
                      <a:pt x="91" y="54"/>
                    </a:lnTo>
                    <a:lnTo>
                      <a:pt x="90" y="51"/>
                    </a:lnTo>
                    <a:lnTo>
                      <a:pt x="90" y="49"/>
                    </a:lnTo>
                    <a:lnTo>
                      <a:pt x="91" y="45"/>
                    </a:lnTo>
                    <a:lnTo>
                      <a:pt x="91" y="43"/>
                    </a:lnTo>
                    <a:lnTo>
                      <a:pt x="92" y="39"/>
                    </a:lnTo>
                    <a:lnTo>
                      <a:pt x="94" y="36"/>
                    </a:lnTo>
                    <a:lnTo>
                      <a:pt x="98" y="35"/>
                    </a:lnTo>
                    <a:lnTo>
                      <a:pt x="101" y="33"/>
                    </a:lnTo>
                    <a:lnTo>
                      <a:pt x="104" y="33"/>
                    </a:lnTo>
                    <a:lnTo>
                      <a:pt x="102" y="30"/>
                    </a:lnTo>
                    <a:lnTo>
                      <a:pt x="101" y="28"/>
                    </a:lnTo>
                    <a:lnTo>
                      <a:pt x="98" y="27"/>
                    </a:lnTo>
                    <a:lnTo>
                      <a:pt x="96" y="28"/>
                    </a:lnTo>
                    <a:lnTo>
                      <a:pt x="91" y="28"/>
                    </a:lnTo>
                    <a:lnTo>
                      <a:pt x="88" y="30"/>
                    </a:lnTo>
                    <a:lnTo>
                      <a:pt x="83" y="32"/>
                    </a:lnTo>
                    <a:lnTo>
                      <a:pt x="80" y="35"/>
                    </a:lnTo>
                    <a:lnTo>
                      <a:pt x="78" y="36"/>
                    </a:lnTo>
                    <a:lnTo>
                      <a:pt x="76" y="40"/>
                    </a:lnTo>
                    <a:lnTo>
                      <a:pt x="78" y="35"/>
                    </a:lnTo>
                    <a:lnTo>
                      <a:pt x="79" y="30"/>
                    </a:lnTo>
                    <a:lnTo>
                      <a:pt x="80" y="27"/>
                    </a:lnTo>
                    <a:lnTo>
                      <a:pt x="80" y="22"/>
                    </a:lnTo>
                    <a:lnTo>
                      <a:pt x="80" y="20"/>
                    </a:lnTo>
                    <a:lnTo>
                      <a:pt x="80" y="14"/>
                    </a:lnTo>
                    <a:lnTo>
                      <a:pt x="79" y="10"/>
                    </a:lnTo>
                    <a:lnTo>
                      <a:pt x="77" y="7"/>
                    </a:lnTo>
                    <a:lnTo>
                      <a:pt x="76" y="5"/>
                    </a:lnTo>
                    <a:lnTo>
                      <a:pt x="73" y="3"/>
                    </a:lnTo>
                    <a:lnTo>
                      <a:pt x="69" y="2"/>
                    </a:lnTo>
                    <a:lnTo>
                      <a:pt x="69" y="7"/>
                    </a:lnTo>
                    <a:lnTo>
                      <a:pt x="70" y="9"/>
                    </a:lnTo>
                    <a:lnTo>
                      <a:pt x="70" y="12"/>
                    </a:lnTo>
                    <a:lnTo>
                      <a:pt x="69" y="16"/>
                    </a:lnTo>
                    <a:lnTo>
                      <a:pt x="69" y="20"/>
                    </a:lnTo>
                    <a:lnTo>
                      <a:pt x="67" y="23"/>
                    </a:lnTo>
                    <a:lnTo>
                      <a:pt x="62" y="25"/>
                    </a:lnTo>
                    <a:lnTo>
                      <a:pt x="59" y="26"/>
                    </a:lnTo>
                    <a:lnTo>
                      <a:pt x="58" y="25"/>
                    </a:lnTo>
                    <a:lnTo>
                      <a:pt x="55" y="23"/>
                    </a:lnTo>
                    <a:lnTo>
                      <a:pt x="52" y="21"/>
                    </a:lnTo>
                    <a:lnTo>
                      <a:pt x="50" y="20"/>
                    </a:lnTo>
                    <a:lnTo>
                      <a:pt x="48" y="18"/>
                    </a:lnTo>
                    <a:lnTo>
                      <a:pt x="48" y="16"/>
                    </a:lnTo>
                    <a:lnTo>
                      <a:pt x="47" y="11"/>
                    </a:lnTo>
                    <a:lnTo>
                      <a:pt x="48" y="10"/>
                    </a:lnTo>
                    <a:lnTo>
                      <a:pt x="49" y="7"/>
                    </a:lnTo>
                    <a:lnTo>
                      <a:pt x="52" y="6"/>
                    </a:lnTo>
                    <a:lnTo>
                      <a:pt x="53" y="6"/>
                    </a:lnTo>
                    <a:lnTo>
                      <a:pt x="54" y="5"/>
                    </a:lnTo>
                    <a:lnTo>
                      <a:pt x="53" y="3"/>
                    </a:lnTo>
                    <a:lnTo>
                      <a:pt x="51" y="1"/>
                    </a:lnTo>
                    <a:lnTo>
                      <a:pt x="49" y="0"/>
                    </a:lnTo>
                    <a:lnTo>
                      <a:pt x="47" y="0"/>
                    </a:lnTo>
                    <a:lnTo>
                      <a:pt x="45" y="0"/>
                    </a:lnTo>
                    <a:lnTo>
                      <a:pt x="41" y="1"/>
                    </a:lnTo>
                    <a:lnTo>
                      <a:pt x="37" y="2"/>
                    </a:lnTo>
                    <a:lnTo>
                      <a:pt x="34" y="6"/>
                    </a:lnTo>
                    <a:lnTo>
                      <a:pt x="30" y="8"/>
                    </a:lnTo>
                    <a:lnTo>
                      <a:pt x="27" y="13"/>
                    </a:lnTo>
                    <a:lnTo>
                      <a:pt x="25" y="17"/>
                    </a:lnTo>
                    <a:lnTo>
                      <a:pt x="24" y="20"/>
                    </a:lnTo>
                    <a:lnTo>
                      <a:pt x="24" y="21"/>
                    </a:lnTo>
                    <a:lnTo>
                      <a:pt x="23" y="24"/>
                    </a:lnTo>
                    <a:lnTo>
                      <a:pt x="23" y="29"/>
                    </a:lnTo>
                    <a:lnTo>
                      <a:pt x="23" y="35"/>
                    </a:lnTo>
                    <a:lnTo>
                      <a:pt x="22" y="39"/>
                    </a:lnTo>
                    <a:lnTo>
                      <a:pt x="20" y="41"/>
                    </a:lnTo>
                    <a:lnTo>
                      <a:pt x="19" y="45"/>
                    </a:lnTo>
                    <a:lnTo>
                      <a:pt x="17" y="48"/>
                    </a:lnTo>
                    <a:lnTo>
                      <a:pt x="15" y="51"/>
                    </a:lnTo>
                    <a:lnTo>
                      <a:pt x="14" y="54"/>
                    </a:lnTo>
                    <a:lnTo>
                      <a:pt x="10" y="58"/>
                    </a:lnTo>
                    <a:lnTo>
                      <a:pt x="7" y="62"/>
                    </a:lnTo>
                    <a:lnTo>
                      <a:pt x="4" y="64"/>
                    </a:lnTo>
                    <a:lnTo>
                      <a:pt x="2" y="69"/>
                    </a:lnTo>
                    <a:lnTo>
                      <a:pt x="1" y="71"/>
                    </a:lnTo>
                    <a:lnTo>
                      <a:pt x="0" y="75"/>
                    </a:lnTo>
                    <a:lnTo>
                      <a:pt x="0" y="80"/>
                    </a:lnTo>
                    <a:lnTo>
                      <a:pt x="0" y="82"/>
                    </a:lnTo>
                    <a:lnTo>
                      <a:pt x="1" y="88"/>
                    </a:lnTo>
                    <a:lnTo>
                      <a:pt x="1" y="92"/>
                    </a:lnTo>
                    <a:lnTo>
                      <a:pt x="3" y="101"/>
                    </a:lnTo>
                    <a:lnTo>
                      <a:pt x="4" y="104"/>
                    </a:lnTo>
                    <a:lnTo>
                      <a:pt x="5" y="111"/>
                    </a:lnTo>
                    <a:lnTo>
                      <a:pt x="6" y="119"/>
                    </a:lnTo>
                    <a:lnTo>
                      <a:pt x="9" y="124"/>
                    </a:lnTo>
                    <a:lnTo>
                      <a:pt x="13" y="132"/>
                    </a:lnTo>
                    <a:lnTo>
                      <a:pt x="16" y="135"/>
                    </a:lnTo>
                    <a:lnTo>
                      <a:pt x="19" y="140"/>
                    </a:lnTo>
                    <a:lnTo>
                      <a:pt x="23" y="142"/>
                    </a:lnTo>
                    <a:lnTo>
                      <a:pt x="25" y="143"/>
                    </a:lnTo>
                    <a:lnTo>
                      <a:pt x="28" y="143"/>
                    </a:lnTo>
                    <a:lnTo>
                      <a:pt x="32" y="142"/>
                    </a:lnTo>
                    <a:lnTo>
                      <a:pt x="37" y="141"/>
                    </a:lnTo>
                    <a:lnTo>
                      <a:pt x="41" y="138"/>
                    </a:lnTo>
                  </a:path>
                </a:pathLst>
              </a:custGeom>
              <a:solidFill>
                <a:srgbClr val="FF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0" name="Freeform 20"/>
              <p:cNvSpPr>
                <a:spLocks/>
              </p:cNvSpPr>
              <p:nvPr/>
            </p:nvSpPr>
            <p:spPr bwMode="auto">
              <a:xfrm>
                <a:off x="2334" y="2465"/>
                <a:ext cx="172" cy="228"/>
              </a:xfrm>
              <a:custGeom>
                <a:avLst/>
                <a:gdLst>
                  <a:gd name="T0" fmla="*/ 4 w 172"/>
                  <a:gd name="T1" fmla="*/ 114 h 228"/>
                  <a:gd name="T2" fmla="*/ 17 w 172"/>
                  <a:gd name="T3" fmla="*/ 88 h 228"/>
                  <a:gd name="T4" fmla="*/ 33 w 172"/>
                  <a:gd name="T5" fmla="*/ 72 h 228"/>
                  <a:gd name="T6" fmla="*/ 53 w 172"/>
                  <a:gd name="T7" fmla="*/ 58 h 228"/>
                  <a:gd name="T8" fmla="*/ 71 w 172"/>
                  <a:gd name="T9" fmla="*/ 52 h 228"/>
                  <a:gd name="T10" fmla="*/ 90 w 172"/>
                  <a:gd name="T11" fmla="*/ 52 h 228"/>
                  <a:gd name="T12" fmla="*/ 106 w 172"/>
                  <a:gd name="T13" fmla="*/ 42 h 228"/>
                  <a:gd name="T14" fmla="*/ 115 w 172"/>
                  <a:gd name="T15" fmla="*/ 33 h 228"/>
                  <a:gd name="T16" fmla="*/ 125 w 172"/>
                  <a:gd name="T17" fmla="*/ 20 h 228"/>
                  <a:gd name="T18" fmla="*/ 129 w 172"/>
                  <a:gd name="T19" fmla="*/ 18 h 228"/>
                  <a:gd name="T20" fmla="*/ 124 w 172"/>
                  <a:gd name="T21" fmla="*/ 34 h 228"/>
                  <a:gd name="T22" fmla="*/ 123 w 172"/>
                  <a:gd name="T23" fmla="*/ 42 h 228"/>
                  <a:gd name="T24" fmla="*/ 141 w 172"/>
                  <a:gd name="T25" fmla="*/ 31 h 228"/>
                  <a:gd name="T26" fmla="*/ 157 w 172"/>
                  <a:gd name="T27" fmla="*/ 9 h 228"/>
                  <a:gd name="T28" fmla="*/ 162 w 172"/>
                  <a:gd name="T29" fmla="*/ 4 h 228"/>
                  <a:gd name="T30" fmla="*/ 166 w 172"/>
                  <a:gd name="T31" fmla="*/ 24 h 228"/>
                  <a:gd name="T32" fmla="*/ 161 w 172"/>
                  <a:gd name="T33" fmla="*/ 45 h 228"/>
                  <a:gd name="T34" fmla="*/ 147 w 172"/>
                  <a:gd name="T35" fmla="*/ 69 h 228"/>
                  <a:gd name="T36" fmla="*/ 143 w 172"/>
                  <a:gd name="T37" fmla="*/ 79 h 228"/>
                  <a:gd name="T38" fmla="*/ 156 w 172"/>
                  <a:gd name="T39" fmla="*/ 84 h 228"/>
                  <a:gd name="T40" fmla="*/ 167 w 172"/>
                  <a:gd name="T41" fmla="*/ 99 h 228"/>
                  <a:gd name="T42" fmla="*/ 171 w 172"/>
                  <a:gd name="T43" fmla="*/ 115 h 228"/>
                  <a:gd name="T44" fmla="*/ 162 w 172"/>
                  <a:gd name="T45" fmla="*/ 130 h 228"/>
                  <a:gd name="T46" fmla="*/ 159 w 172"/>
                  <a:gd name="T47" fmla="*/ 117 h 228"/>
                  <a:gd name="T48" fmla="*/ 153 w 172"/>
                  <a:gd name="T49" fmla="*/ 112 h 228"/>
                  <a:gd name="T50" fmla="*/ 145 w 172"/>
                  <a:gd name="T51" fmla="*/ 113 h 228"/>
                  <a:gd name="T52" fmla="*/ 137 w 172"/>
                  <a:gd name="T53" fmla="*/ 123 h 228"/>
                  <a:gd name="T54" fmla="*/ 133 w 172"/>
                  <a:gd name="T55" fmla="*/ 134 h 228"/>
                  <a:gd name="T56" fmla="*/ 137 w 172"/>
                  <a:gd name="T57" fmla="*/ 147 h 228"/>
                  <a:gd name="T58" fmla="*/ 149 w 172"/>
                  <a:gd name="T59" fmla="*/ 138 h 228"/>
                  <a:gd name="T60" fmla="*/ 145 w 172"/>
                  <a:gd name="T61" fmla="*/ 155 h 228"/>
                  <a:gd name="T62" fmla="*/ 131 w 172"/>
                  <a:gd name="T63" fmla="*/ 172 h 228"/>
                  <a:gd name="T64" fmla="*/ 119 w 172"/>
                  <a:gd name="T65" fmla="*/ 181 h 228"/>
                  <a:gd name="T66" fmla="*/ 106 w 172"/>
                  <a:gd name="T67" fmla="*/ 181 h 228"/>
                  <a:gd name="T68" fmla="*/ 94 w 172"/>
                  <a:gd name="T69" fmla="*/ 175 h 228"/>
                  <a:gd name="T70" fmla="*/ 84 w 172"/>
                  <a:gd name="T71" fmla="*/ 174 h 228"/>
                  <a:gd name="T72" fmla="*/ 74 w 172"/>
                  <a:gd name="T73" fmla="*/ 187 h 228"/>
                  <a:gd name="T74" fmla="*/ 69 w 172"/>
                  <a:gd name="T75" fmla="*/ 203 h 228"/>
                  <a:gd name="T76" fmla="*/ 74 w 172"/>
                  <a:gd name="T77" fmla="*/ 210 h 228"/>
                  <a:gd name="T78" fmla="*/ 64 w 172"/>
                  <a:gd name="T79" fmla="*/ 220 h 228"/>
                  <a:gd name="T80" fmla="*/ 47 w 172"/>
                  <a:gd name="T81" fmla="*/ 225 h 228"/>
                  <a:gd name="T82" fmla="*/ 32 w 172"/>
                  <a:gd name="T83" fmla="*/ 226 h 228"/>
                  <a:gd name="T84" fmla="*/ 19 w 172"/>
                  <a:gd name="T85" fmla="*/ 219 h 228"/>
                  <a:gd name="T86" fmla="*/ 9 w 172"/>
                  <a:gd name="T87" fmla="*/ 208 h 228"/>
                  <a:gd name="T88" fmla="*/ 4 w 172"/>
                  <a:gd name="T89" fmla="*/ 191 h 228"/>
                  <a:gd name="T90" fmla="*/ 4 w 172"/>
                  <a:gd name="T91" fmla="*/ 163 h 228"/>
                  <a:gd name="T92" fmla="*/ 0 w 172"/>
                  <a:gd name="T93" fmla="*/ 129 h 2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72" h="228">
                    <a:moveTo>
                      <a:pt x="0" y="129"/>
                    </a:moveTo>
                    <a:lnTo>
                      <a:pt x="1" y="124"/>
                    </a:lnTo>
                    <a:lnTo>
                      <a:pt x="4" y="114"/>
                    </a:lnTo>
                    <a:lnTo>
                      <a:pt x="8" y="105"/>
                    </a:lnTo>
                    <a:lnTo>
                      <a:pt x="11" y="96"/>
                    </a:lnTo>
                    <a:lnTo>
                      <a:pt x="17" y="88"/>
                    </a:lnTo>
                    <a:lnTo>
                      <a:pt x="21" y="81"/>
                    </a:lnTo>
                    <a:lnTo>
                      <a:pt x="26" y="77"/>
                    </a:lnTo>
                    <a:lnTo>
                      <a:pt x="33" y="72"/>
                    </a:lnTo>
                    <a:lnTo>
                      <a:pt x="41" y="66"/>
                    </a:lnTo>
                    <a:lnTo>
                      <a:pt x="47" y="60"/>
                    </a:lnTo>
                    <a:lnTo>
                      <a:pt x="53" y="58"/>
                    </a:lnTo>
                    <a:lnTo>
                      <a:pt x="59" y="56"/>
                    </a:lnTo>
                    <a:lnTo>
                      <a:pt x="65" y="52"/>
                    </a:lnTo>
                    <a:lnTo>
                      <a:pt x="71" y="52"/>
                    </a:lnTo>
                    <a:lnTo>
                      <a:pt x="76" y="51"/>
                    </a:lnTo>
                    <a:lnTo>
                      <a:pt x="83" y="52"/>
                    </a:lnTo>
                    <a:lnTo>
                      <a:pt x="90" y="52"/>
                    </a:lnTo>
                    <a:lnTo>
                      <a:pt x="95" y="49"/>
                    </a:lnTo>
                    <a:lnTo>
                      <a:pt x="101" y="45"/>
                    </a:lnTo>
                    <a:lnTo>
                      <a:pt x="106" y="42"/>
                    </a:lnTo>
                    <a:lnTo>
                      <a:pt x="109" y="38"/>
                    </a:lnTo>
                    <a:lnTo>
                      <a:pt x="110" y="34"/>
                    </a:lnTo>
                    <a:lnTo>
                      <a:pt x="115" y="33"/>
                    </a:lnTo>
                    <a:lnTo>
                      <a:pt x="118" y="28"/>
                    </a:lnTo>
                    <a:lnTo>
                      <a:pt x="122" y="22"/>
                    </a:lnTo>
                    <a:lnTo>
                      <a:pt x="125" y="20"/>
                    </a:lnTo>
                    <a:lnTo>
                      <a:pt x="128" y="14"/>
                    </a:lnTo>
                    <a:lnTo>
                      <a:pt x="129" y="11"/>
                    </a:lnTo>
                    <a:lnTo>
                      <a:pt x="129" y="18"/>
                    </a:lnTo>
                    <a:lnTo>
                      <a:pt x="128" y="24"/>
                    </a:lnTo>
                    <a:lnTo>
                      <a:pt x="126" y="31"/>
                    </a:lnTo>
                    <a:lnTo>
                      <a:pt x="124" y="34"/>
                    </a:lnTo>
                    <a:lnTo>
                      <a:pt x="121" y="39"/>
                    </a:lnTo>
                    <a:lnTo>
                      <a:pt x="117" y="45"/>
                    </a:lnTo>
                    <a:lnTo>
                      <a:pt x="123" y="42"/>
                    </a:lnTo>
                    <a:lnTo>
                      <a:pt x="129" y="40"/>
                    </a:lnTo>
                    <a:lnTo>
                      <a:pt x="135" y="36"/>
                    </a:lnTo>
                    <a:lnTo>
                      <a:pt x="141" y="31"/>
                    </a:lnTo>
                    <a:lnTo>
                      <a:pt x="147" y="23"/>
                    </a:lnTo>
                    <a:lnTo>
                      <a:pt x="152" y="16"/>
                    </a:lnTo>
                    <a:lnTo>
                      <a:pt x="157" y="9"/>
                    </a:lnTo>
                    <a:lnTo>
                      <a:pt x="160" y="3"/>
                    </a:lnTo>
                    <a:lnTo>
                      <a:pt x="162" y="0"/>
                    </a:lnTo>
                    <a:lnTo>
                      <a:pt x="162" y="4"/>
                    </a:lnTo>
                    <a:lnTo>
                      <a:pt x="165" y="11"/>
                    </a:lnTo>
                    <a:lnTo>
                      <a:pt x="166" y="18"/>
                    </a:lnTo>
                    <a:lnTo>
                      <a:pt x="166" y="24"/>
                    </a:lnTo>
                    <a:lnTo>
                      <a:pt x="165" y="32"/>
                    </a:lnTo>
                    <a:lnTo>
                      <a:pt x="162" y="38"/>
                    </a:lnTo>
                    <a:lnTo>
                      <a:pt x="161" y="45"/>
                    </a:lnTo>
                    <a:lnTo>
                      <a:pt x="157" y="54"/>
                    </a:lnTo>
                    <a:lnTo>
                      <a:pt x="152" y="61"/>
                    </a:lnTo>
                    <a:lnTo>
                      <a:pt x="147" y="69"/>
                    </a:lnTo>
                    <a:lnTo>
                      <a:pt x="141" y="76"/>
                    </a:lnTo>
                    <a:lnTo>
                      <a:pt x="134" y="81"/>
                    </a:lnTo>
                    <a:lnTo>
                      <a:pt x="143" y="79"/>
                    </a:lnTo>
                    <a:lnTo>
                      <a:pt x="146" y="79"/>
                    </a:lnTo>
                    <a:lnTo>
                      <a:pt x="151" y="81"/>
                    </a:lnTo>
                    <a:lnTo>
                      <a:pt x="156" y="84"/>
                    </a:lnTo>
                    <a:lnTo>
                      <a:pt x="161" y="88"/>
                    </a:lnTo>
                    <a:lnTo>
                      <a:pt x="164" y="93"/>
                    </a:lnTo>
                    <a:lnTo>
                      <a:pt x="167" y="99"/>
                    </a:lnTo>
                    <a:lnTo>
                      <a:pt x="169" y="104"/>
                    </a:lnTo>
                    <a:lnTo>
                      <a:pt x="171" y="110"/>
                    </a:lnTo>
                    <a:lnTo>
                      <a:pt x="171" y="115"/>
                    </a:lnTo>
                    <a:lnTo>
                      <a:pt x="168" y="122"/>
                    </a:lnTo>
                    <a:lnTo>
                      <a:pt x="166" y="124"/>
                    </a:lnTo>
                    <a:lnTo>
                      <a:pt x="162" y="130"/>
                    </a:lnTo>
                    <a:lnTo>
                      <a:pt x="162" y="124"/>
                    </a:lnTo>
                    <a:lnTo>
                      <a:pt x="161" y="120"/>
                    </a:lnTo>
                    <a:lnTo>
                      <a:pt x="159" y="117"/>
                    </a:lnTo>
                    <a:lnTo>
                      <a:pt x="158" y="115"/>
                    </a:lnTo>
                    <a:lnTo>
                      <a:pt x="156" y="113"/>
                    </a:lnTo>
                    <a:lnTo>
                      <a:pt x="153" y="112"/>
                    </a:lnTo>
                    <a:lnTo>
                      <a:pt x="150" y="113"/>
                    </a:lnTo>
                    <a:lnTo>
                      <a:pt x="146" y="113"/>
                    </a:lnTo>
                    <a:lnTo>
                      <a:pt x="145" y="113"/>
                    </a:lnTo>
                    <a:lnTo>
                      <a:pt x="141" y="116"/>
                    </a:lnTo>
                    <a:lnTo>
                      <a:pt x="138" y="119"/>
                    </a:lnTo>
                    <a:lnTo>
                      <a:pt x="137" y="123"/>
                    </a:lnTo>
                    <a:lnTo>
                      <a:pt x="135" y="124"/>
                    </a:lnTo>
                    <a:lnTo>
                      <a:pt x="134" y="129"/>
                    </a:lnTo>
                    <a:lnTo>
                      <a:pt x="133" y="134"/>
                    </a:lnTo>
                    <a:lnTo>
                      <a:pt x="133" y="140"/>
                    </a:lnTo>
                    <a:lnTo>
                      <a:pt x="134" y="144"/>
                    </a:lnTo>
                    <a:lnTo>
                      <a:pt x="137" y="147"/>
                    </a:lnTo>
                    <a:lnTo>
                      <a:pt x="141" y="147"/>
                    </a:lnTo>
                    <a:lnTo>
                      <a:pt x="145" y="144"/>
                    </a:lnTo>
                    <a:lnTo>
                      <a:pt x="149" y="138"/>
                    </a:lnTo>
                    <a:lnTo>
                      <a:pt x="148" y="145"/>
                    </a:lnTo>
                    <a:lnTo>
                      <a:pt x="145" y="150"/>
                    </a:lnTo>
                    <a:lnTo>
                      <a:pt x="145" y="155"/>
                    </a:lnTo>
                    <a:lnTo>
                      <a:pt x="139" y="162"/>
                    </a:lnTo>
                    <a:lnTo>
                      <a:pt x="136" y="168"/>
                    </a:lnTo>
                    <a:lnTo>
                      <a:pt x="131" y="172"/>
                    </a:lnTo>
                    <a:lnTo>
                      <a:pt x="128" y="177"/>
                    </a:lnTo>
                    <a:lnTo>
                      <a:pt x="124" y="178"/>
                    </a:lnTo>
                    <a:lnTo>
                      <a:pt x="119" y="181"/>
                    </a:lnTo>
                    <a:lnTo>
                      <a:pt x="115" y="181"/>
                    </a:lnTo>
                    <a:lnTo>
                      <a:pt x="110" y="181"/>
                    </a:lnTo>
                    <a:lnTo>
                      <a:pt x="106" y="181"/>
                    </a:lnTo>
                    <a:lnTo>
                      <a:pt x="102" y="179"/>
                    </a:lnTo>
                    <a:lnTo>
                      <a:pt x="97" y="176"/>
                    </a:lnTo>
                    <a:lnTo>
                      <a:pt x="94" y="175"/>
                    </a:lnTo>
                    <a:lnTo>
                      <a:pt x="91" y="173"/>
                    </a:lnTo>
                    <a:lnTo>
                      <a:pt x="88" y="174"/>
                    </a:lnTo>
                    <a:lnTo>
                      <a:pt x="84" y="174"/>
                    </a:lnTo>
                    <a:lnTo>
                      <a:pt x="79" y="177"/>
                    </a:lnTo>
                    <a:lnTo>
                      <a:pt x="76" y="181"/>
                    </a:lnTo>
                    <a:lnTo>
                      <a:pt x="74" y="187"/>
                    </a:lnTo>
                    <a:lnTo>
                      <a:pt x="72" y="192"/>
                    </a:lnTo>
                    <a:lnTo>
                      <a:pt x="70" y="196"/>
                    </a:lnTo>
                    <a:lnTo>
                      <a:pt x="69" y="203"/>
                    </a:lnTo>
                    <a:lnTo>
                      <a:pt x="74" y="205"/>
                    </a:lnTo>
                    <a:lnTo>
                      <a:pt x="76" y="204"/>
                    </a:lnTo>
                    <a:lnTo>
                      <a:pt x="74" y="210"/>
                    </a:lnTo>
                    <a:lnTo>
                      <a:pt x="71" y="214"/>
                    </a:lnTo>
                    <a:lnTo>
                      <a:pt x="68" y="216"/>
                    </a:lnTo>
                    <a:lnTo>
                      <a:pt x="64" y="220"/>
                    </a:lnTo>
                    <a:lnTo>
                      <a:pt x="59" y="224"/>
                    </a:lnTo>
                    <a:lnTo>
                      <a:pt x="52" y="226"/>
                    </a:lnTo>
                    <a:lnTo>
                      <a:pt x="47" y="225"/>
                    </a:lnTo>
                    <a:lnTo>
                      <a:pt x="42" y="227"/>
                    </a:lnTo>
                    <a:lnTo>
                      <a:pt x="38" y="227"/>
                    </a:lnTo>
                    <a:lnTo>
                      <a:pt x="32" y="226"/>
                    </a:lnTo>
                    <a:lnTo>
                      <a:pt x="25" y="224"/>
                    </a:lnTo>
                    <a:lnTo>
                      <a:pt x="23" y="221"/>
                    </a:lnTo>
                    <a:lnTo>
                      <a:pt x="19" y="219"/>
                    </a:lnTo>
                    <a:lnTo>
                      <a:pt x="16" y="216"/>
                    </a:lnTo>
                    <a:lnTo>
                      <a:pt x="12" y="213"/>
                    </a:lnTo>
                    <a:lnTo>
                      <a:pt x="9" y="208"/>
                    </a:lnTo>
                    <a:lnTo>
                      <a:pt x="7" y="203"/>
                    </a:lnTo>
                    <a:lnTo>
                      <a:pt x="5" y="196"/>
                    </a:lnTo>
                    <a:lnTo>
                      <a:pt x="4" y="191"/>
                    </a:lnTo>
                    <a:lnTo>
                      <a:pt x="7" y="181"/>
                    </a:lnTo>
                    <a:lnTo>
                      <a:pt x="6" y="171"/>
                    </a:lnTo>
                    <a:lnTo>
                      <a:pt x="4" y="163"/>
                    </a:lnTo>
                    <a:lnTo>
                      <a:pt x="2" y="150"/>
                    </a:lnTo>
                    <a:lnTo>
                      <a:pt x="0" y="139"/>
                    </a:lnTo>
                    <a:lnTo>
                      <a:pt x="0" y="129"/>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1" name="Freeform 21"/>
              <p:cNvSpPr>
                <a:spLocks/>
              </p:cNvSpPr>
              <p:nvPr/>
            </p:nvSpPr>
            <p:spPr bwMode="auto">
              <a:xfrm>
                <a:off x="2344" y="2573"/>
                <a:ext cx="223" cy="550"/>
              </a:xfrm>
              <a:custGeom>
                <a:avLst/>
                <a:gdLst>
                  <a:gd name="T0" fmla="*/ 38 w 223"/>
                  <a:gd name="T1" fmla="*/ 7 h 550"/>
                  <a:gd name="T2" fmla="*/ 66 w 223"/>
                  <a:gd name="T3" fmla="*/ 0 h 550"/>
                  <a:gd name="T4" fmla="*/ 85 w 223"/>
                  <a:gd name="T5" fmla="*/ 5 h 550"/>
                  <a:gd name="T6" fmla="*/ 99 w 223"/>
                  <a:gd name="T7" fmla="*/ 31 h 550"/>
                  <a:gd name="T8" fmla="*/ 114 w 223"/>
                  <a:gd name="T9" fmla="*/ 59 h 550"/>
                  <a:gd name="T10" fmla="*/ 129 w 223"/>
                  <a:gd name="T11" fmla="*/ 76 h 550"/>
                  <a:gd name="T12" fmla="*/ 151 w 223"/>
                  <a:gd name="T13" fmla="*/ 78 h 550"/>
                  <a:gd name="T14" fmla="*/ 175 w 223"/>
                  <a:gd name="T15" fmla="*/ 62 h 550"/>
                  <a:gd name="T16" fmla="*/ 197 w 223"/>
                  <a:gd name="T17" fmla="*/ 57 h 550"/>
                  <a:gd name="T18" fmla="*/ 214 w 223"/>
                  <a:gd name="T19" fmla="*/ 65 h 550"/>
                  <a:gd name="T20" fmla="*/ 211 w 223"/>
                  <a:gd name="T21" fmla="*/ 78 h 550"/>
                  <a:gd name="T22" fmla="*/ 198 w 223"/>
                  <a:gd name="T23" fmla="*/ 89 h 550"/>
                  <a:gd name="T24" fmla="*/ 191 w 223"/>
                  <a:gd name="T25" fmla="*/ 107 h 550"/>
                  <a:gd name="T26" fmla="*/ 195 w 223"/>
                  <a:gd name="T27" fmla="*/ 128 h 550"/>
                  <a:gd name="T28" fmla="*/ 197 w 223"/>
                  <a:gd name="T29" fmla="*/ 140 h 550"/>
                  <a:gd name="T30" fmla="*/ 188 w 223"/>
                  <a:gd name="T31" fmla="*/ 156 h 550"/>
                  <a:gd name="T32" fmla="*/ 173 w 223"/>
                  <a:gd name="T33" fmla="*/ 174 h 550"/>
                  <a:gd name="T34" fmla="*/ 199 w 223"/>
                  <a:gd name="T35" fmla="*/ 175 h 550"/>
                  <a:gd name="T36" fmla="*/ 199 w 223"/>
                  <a:gd name="T37" fmla="*/ 191 h 550"/>
                  <a:gd name="T38" fmla="*/ 185 w 223"/>
                  <a:gd name="T39" fmla="*/ 213 h 550"/>
                  <a:gd name="T40" fmla="*/ 168 w 223"/>
                  <a:gd name="T41" fmla="*/ 237 h 550"/>
                  <a:gd name="T42" fmla="*/ 147 w 223"/>
                  <a:gd name="T43" fmla="*/ 245 h 550"/>
                  <a:gd name="T44" fmla="*/ 167 w 223"/>
                  <a:gd name="T45" fmla="*/ 256 h 550"/>
                  <a:gd name="T46" fmla="*/ 186 w 223"/>
                  <a:gd name="T47" fmla="*/ 260 h 550"/>
                  <a:gd name="T48" fmla="*/ 193 w 223"/>
                  <a:gd name="T49" fmla="*/ 285 h 550"/>
                  <a:gd name="T50" fmla="*/ 187 w 223"/>
                  <a:gd name="T51" fmla="*/ 293 h 550"/>
                  <a:gd name="T52" fmla="*/ 175 w 223"/>
                  <a:gd name="T53" fmla="*/ 297 h 550"/>
                  <a:gd name="T54" fmla="*/ 170 w 223"/>
                  <a:gd name="T55" fmla="*/ 313 h 550"/>
                  <a:gd name="T56" fmla="*/ 176 w 223"/>
                  <a:gd name="T57" fmla="*/ 335 h 550"/>
                  <a:gd name="T58" fmla="*/ 188 w 223"/>
                  <a:gd name="T59" fmla="*/ 344 h 550"/>
                  <a:gd name="T60" fmla="*/ 204 w 223"/>
                  <a:gd name="T61" fmla="*/ 337 h 550"/>
                  <a:gd name="T62" fmla="*/ 218 w 223"/>
                  <a:gd name="T63" fmla="*/ 316 h 550"/>
                  <a:gd name="T64" fmla="*/ 222 w 223"/>
                  <a:gd name="T65" fmla="*/ 336 h 550"/>
                  <a:gd name="T66" fmla="*/ 211 w 223"/>
                  <a:gd name="T67" fmla="*/ 371 h 550"/>
                  <a:gd name="T68" fmla="*/ 196 w 223"/>
                  <a:gd name="T69" fmla="*/ 398 h 550"/>
                  <a:gd name="T70" fmla="*/ 173 w 223"/>
                  <a:gd name="T71" fmla="*/ 423 h 550"/>
                  <a:gd name="T72" fmla="*/ 149 w 223"/>
                  <a:gd name="T73" fmla="*/ 440 h 550"/>
                  <a:gd name="T74" fmla="*/ 115 w 223"/>
                  <a:gd name="T75" fmla="*/ 448 h 550"/>
                  <a:gd name="T76" fmla="*/ 91 w 223"/>
                  <a:gd name="T77" fmla="*/ 457 h 550"/>
                  <a:gd name="T78" fmla="*/ 93 w 223"/>
                  <a:gd name="T79" fmla="*/ 467 h 550"/>
                  <a:gd name="T80" fmla="*/ 109 w 223"/>
                  <a:gd name="T81" fmla="*/ 486 h 550"/>
                  <a:gd name="T82" fmla="*/ 92 w 223"/>
                  <a:gd name="T83" fmla="*/ 500 h 550"/>
                  <a:gd name="T84" fmla="*/ 76 w 223"/>
                  <a:gd name="T85" fmla="*/ 520 h 550"/>
                  <a:gd name="T86" fmla="*/ 87 w 223"/>
                  <a:gd name="T87" fmla="*/ 528 h 550"/>
                  <a:gd name="T88" fmla="*/ 66 w 223"/>
                  <a:gd name="T89" fmla="*/ 546 h 550"/>
                  <a:gd name="T90" fmla="*/ 47 w 223"/>
                  <a:gd name="T91" fmla="*/ 547 h 550"/>
                  <a:gd name="T92" fmla="*/ 24 w 223"/>
                  <a:gd name="T93" fmla="*/ 543 h 550"/>
                  <a:gd name="T94" fmla="*/ 4 w 223"/>
                  <a:gd name="T95" fmla="*/ 521 h 550"/>
                  <a:gd name="T96" fmla="*/ 1 w 223"/>
                  <a:gd name="T97" fmla="*/ 475 h 550"/>
                  <a:gd name="T98" fmla="*/ 4 w 223"/>
                  <a:gd name="T99" fmla="*/ 437 h 550"/>
                  <a:gd name="T100" fmla="*/ 4 w 223"/>
                  <a:gd name="T101" fmla="*/ 397 h 550"/>
                  <a:gd name="T102" fmla="*/ 14 w 223"/>
                  <a:gd name="T103" fmla="*/ 345 h 550"/>
                  <a:gd name="T104" fmla="*/ 11 w 223"/>
                  <a:gd name="T105" fmla="*/ 282 h 550"/>
                  <a:gd name="T106" fmla="*/ 6 w 223"/>
                  <a:gd name="T107" fmla="*/ 107 h 5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23" h="550">
                    <a:moveTo>
                      <a:pt x="11" y="27"/>
                    </a:moveTo>
                    <a:lnTo>
                      <a:pt x="18" y="19"/>
                    </a:lnTo>
                    <a:lnTo>
                      <a:pt x="29" y="12"/>
                    </a:lnTo>
                    <a:lnTo>
                      <a:pt x="38" y="7"/>
                    </a:lnTo>
                    <a:lnTo>
                      <a:pt x="45" y="3"/>
                    </a:lnTo>
                    <a:lnTo>
                      <a:pt x="53" y="1"/>
                    </a:lnTo>
                    <a:lnTo>
                      <a:pt x="60" y="0"/>
                    </a:lnTo>
                    <a:lnTo>
                      <a:pt x="66" y="0"/>
                    </a:lnTo>
                    <a:lnTo>
                      <a:pt x="71" y="0"/>
                    </a:lnTo>
                    <a:lnTo>
                      <a:pt x="75" y="0"/>
                    </a:lnTo>
                    <a:lnTo>
                      <a:pt x="79" y="2"/>
                    </a:lnTo>
                    <a:lnTo>
                      <a:pt x="85" y="5"/>
                    </a:lnTo>
                    <a:lnTo>
                      <a:pt x="89" y="11"/>
                    </a:lnTo>
                    <a:lnTo>
                      <a:pt x="93" y="15"/>
                    </a:lnTo>
                    <a:lnTo>
                      <a:pt x="96" y="23"/>
                    </a:lnTo>
                    <a:lnTo>
                      <a:pt x="99" y="31"/>
                    </a:lnTo>
                    <a:lnTo>
                      <a:pt x="101" y="36"/>
                    </a:lnTo>
                    <a:lnTo>
                      <a:pt x="106" y="45"/>
                    </a:lnTo>
                    <a:lnTo>
                      <a:pt x="112" y="54"/>
                    </a:lnTo>
                    <a:lnTo>
                      <a:pt x="114" y="59"/>
                    </a:lnTo>
                    <a:lnTo>
                      <a:pt x="117" y="65"/>
                    </a:lnTo>
                    <a:lnTo>
                      <a:pt x="122" y="70"/>
                    </a:lnTo>
                    <a:lnTo>
                      <a:pt x="124" y="74"/>
                    </a:lnTo>
                    <a:lnTo>
                      <a:pt x="129" y="76"/>
                    </a:lnTo>
                    <a:lnTo>
                      <a:pt x="134" y="78"/>
                    </a:lnTo>
                    <a:lnTo>
                      <a:pt x="140" y="80"/>
                    </a:lnTo>
                    <a:lnTo>
                      <a:pt x="144" y="80"/>
                    </a:lnTo>
                    <a:lnTo>
                      <a:pt x="151" y="78"/>
                    </a:lnTo>
                    <a:lnTo>
                      <a:pt x="157" y="74"/>
                    </a:lnTo>
                    <a:lnTo>
                      <a:pt x="163" y="71"/>
                    </a:lnTo>
                    <a:lnTo>
                      <a:pt x="169" y="69"/>
                    </a:lnTo>
                    <a:lnTo>
                      <a:pt x="175" y="62"/>
                    </a:lnTo>
                    <a:lnTo>
                      <a:pt x="180" y="60"/>
                    </a:lnTo>
                    <a:lnTo>
                      <a:pt x="188" y="57"/>
                    </a:lnTo>
                    <a:lnTo>
                      <a:pt x="191" y="58"/>
                    </a:lnTo>
                    <a:lnTo>
                      <a:pt x="197" y="57"/>
                    </a:lnTo>
                    <a:lnTo>
                      <a:pt x="203" y="58"/>
                    </a:lnTo>
                    <a:lnTo>
                      <a:pt x="207" y="59"/>
                    </a:lnTo>
                    <a:lnTo>
                      <a:pt x="210" y="62"/>
                    </a:lnTo>
                    <a:lnTo>
                      <a:pt x="214" y="65"/>
                    </a:lnTo>
                    <a:lnTo>
                      <a:pt x="219" y="71"/>
                    </a:lnTo>
                    <a:lnTo>
                      <a:pt x="220" y="76"/>
                    </a:lnTo>
                    <a:lnTo>
                      <a:pt x="215" y="78"/>
                    </a:lnTo>
                    <a:lnTo>
                      <a:pt x="211" y="78"/>
                    </a:lnTo>
                    <a:lnTo>
                      <a:pt x="208" y="80"/>
                    </a:lnTo>
                    <a:lnTo>
                      <a:pt x="205" y="81"/>
                    </a:lnTo>
                    <a:lnTo>
                      <a:pt x="201" y="85"/>
                    </a:lnTo>
                    <a:lnTo>
                      <a:pt x="198" y="89"/>
                    </a:lnTo>
                    <a:lnTo>
                      <a:pt x="195" y="93"/>
                    </a:lnTo>
                    <a:lnTo>
                      <a:pt x="193" y="98"/>
                    </a:lnTo>
                    <a:lnTo>
                      <a:pt x="192" y="103"/>
                    </a:lnTo>
                    <a:lnTo>
                      <a:pt x="191" y="107"/>
                    </a:lnTo>
                    <a:lnTo>
                      <a:pt x="190" y="114"/>
                    </a:lnTo>
                    <a:lnTo>
                      <a:pt x="191" y="119"/>
                    </a:lnTo>
                    <a:lnTo>
                      <a:pt x="192" y="124"/>
                    </a:lnTo>
                    <a:lnTo>
                      <a:pt x="195" y="128"/>
                    </a:lnTo>
                    <a:lnTo>
                      <a:pt x="198" y="130"/>
                    </a:lnTo>
                    <a:lnTo>
                      <a:pt x="201" y="128"/>
                    </a:lnTo>
                    <a:lnTo>
                      <a:pt x="200" y="134"/>
                    </a:lnTo>
                    <a:lnTo>
                      <a:pt x="197" y="140"/>
                    </a:lnTo>
                    <a:lnTo>
                      <a:pt x="195" y="146"/>
                    </a:lnTo>
                    <a:lnTo>
                      <a:pt x="192" y="150"/>
                    </a:lnTo>
                    <a:lnTo>
                      <a:pt x="190" y="153"/>
                    </a:lnTo>
                    <a:lnTo>
                      <a:pt x="188" y="156"/>
                    </a:lnTo>
                    <a:lnTo>
                      <a:pt x="186" y="160"/>
                    </a:lnTo>
                    <a:lnTo>
                      <a:pt x="182" y="164"/>
                    </a:lnTo>
                    <a:lnTo>
                      <a:pt x="178" y="168"/>
                    </a:lnTo>
                    <a:lnTo>
                      <a:pt x="173" y="174"/>
                    </a:lnTo>
                    <a:lnTo>
                      <a:pt x="180" y="172"/>
                    </a:lnTo>
                    <a:lnTo>
                      <a:pt x="188" y="171"/>
                    </a:lnTo>
                    <a:lnTo>
                      <a:pt x="195" y="175"/>
                    </a:lnTo>
                    <a:lnTo>
                      <a:pt x="199" y="175"/>
                    </a:lnTo>
                    <a:lnTo>
                      <a:pt x="206" y="180"/>
                    </a:lnTo>
                    <a:lnTo>
                      <a:pt x="210" y="186"/>
                    </a:lnTo>
                    <a:lnTo>
                      <a:pt x="204" y="187"/>
                    </a:lnTo>
                    <a:lnTo>
                      <a:pt x="199" y="191"/>
                    </a:lnTo>
                    <a:lnTo>
                      <a:pt x="195" y="197"/>
                    </a:lnTo>
                    <a:lnTo>
                      <a:pt x="190" y="201"/>
                    </a:lnTo>
                    <a:lnTo>
                      <a:pt x="188" y="208"/>
                    </a:lnTo>
                    <a:lnTo>
                      <a:pt x="185" y="213"/>
                    </a:lnTo>
                    <a:lnTo>
                      <a:pt x="181" y="220"/>
                    </a:lnTo>
                    <a:lnTo>
                      <a:pt x="179" y="224"/>
                    </a:lnTo>
                    <a:lnTo>
                      <a:pt x="173" y="231"/>
                    </a:lnTo>
                    <a:lnTo>
                      <a:pt x="168" y="237"/>
                    </a:lnTo>
                    <a:lnTo>
                      <a:pt x="164" y="239"/>
                    </a:lnTo>
                    <a:lnTo>
                      <a:pt x="157" y="243"/>
                    </a:lnTo>
                    <a:lnTo>
                      <a:pt x="153" y="245"/>
                    </a:lnTo>
                    <a:lnTo>
                      <a:pt x="147" y="245"/>
                    </a:lnTo>
                    <a:lnTo>
                      <a:pt x="152" y="251"/>
                    </a:lnTo>
                    <a:lnTo>
                      <a:pt x="156" y="255"/>
                    </a:lnTo>
                    <a:lnTo>
                      <a:pt x="161" y="256"/>
                    </a:lnTo>
                    <a:lnTo>
                      <a:pt x="167" y="256"/>
                    </a:lnTo>
                    <a:lnTo>
                      <a:pt x="172" y="255"/>
                    </a:lnTo>
                    <a:lnTo>
                      <a:pt x="177" y="256"/>
                    </a:lnTo>
                    <a:lnTo>
                      <a:pt x="183" y="257"/>
                    </a:lnTo>
                    <a:lnTo>
                      <a:pt x="186" y="260"/>
                    </a:lnTo>
                    <a:lnTo>
                      <a:pt x="189" y="266"/>
                    </a:lnTo>
                    <a:lnTo>
                      <a:pt x="190" y="270"/>
                    </a:lnTo>
                    <a:lnTo>
                      <a:pt x="192" y="277"/>
                    </a:lnTo>
                    <a:lnTo>
                      <a:pt x="193" y="285"/>
                    </a:lnTo>
                    <a:lnTo>
                      <a:pt x="195" y="292"/>
                    </a:lnTo>
                    <a:lnTo>
                      <a:pt x="192" y="302"/>
                    </a:lnTo>
                    <a:lnTo>
                      <a:pt x="189" y="297"/>
                    </a:lnTo>
                    <a:lnTo>
                      <a:pt x="187" y="293"/>
                    </a:lnTo>
                    <a:lnTo>
                      <a:pt x="184" y="292"/>
                    </a:lnTo>
                    <a:lnTo>
                      <a:pt x="181" y="292"/>
                    </a:lnTo>
                    <a:lnTo>
                      <a:pt x="177" y="295"/>
                    </a:lnTo>
                    <a:lnTo>
                      <a:pt x="175" y="297"/>
                    </a:lnTo>
                    <a:lnTo>
                      <a:pt x="174" y="300"/>
                    </a:lnTo>
                    <a:lnTo>
                      <a:pt x="173" y="303"/>
                    </a:lnTo>
                    <a:lnTo>
                      <a:pt x="170" y="308"/>
                    </a:lnTo>
                    <a:lnTo>
                      <a:pt x="170" y="313"/>
                    </a:lnTo>
                    <a:lnTo>
                      <a:pt x="170" y="317"/>
                    </a:lnTo>
                    <a:lnTo>
                      <a:pt x="172" y="324"/>
                    </a:lnTo>
                    <a:lnTo>
                      <a:pt x="173" y="329"/>
                    </a:lnTo>
                    <a:lnTo>
                      <a:pt x="176" y="335"/>
                    </a:lnTo>
                    <a:lnTo>
                      <a:pt x="177" y="338"/>
                    </a:lnTo>
                    <a:lnTo>
                      <a:pt x="180" y="341"/>
                    </a:lnTo>
                    <a:lnTo>
                      <a:pt x="184" y="344"/>
                    </a:lnTo>
                    <a:lnTo>
                      <a:pt x="188" y="344"/>
                    </a:lnTo>
                    <a:lnTo>
                      <a:pt x="190" y="345"/>
                    </a:lnTo>
                    <a:lnTo>
                      <a:pt x="195" y="343"/>
                    </a:lnTo>
                    <a:lnTo>
                      <a:pt x="200" y="339"/>
                    </a:lnTo>
                    <a:lnTo>
                      <a:pt x="204" y="337"/>
                    </a:lnTo>
                    <a:lnTo>
                      <a:pt x="209" y="331"/>
                    </a:lnTo>
                    <a:lnTo>
                      <a:pt x="212" y="327"/>
                    </a:lnTo>
                    <a:lnTo>
                      <a:pt x="215" y="322"/>
                    </a:lnTo>
                    <a:lnTo>
                      <a:pt x="218" y="316"/>
                    </a:lnTo>
                    <a:lnTo>
                      <a:pt x="222" y="310"/>
                    </a:lnTo>
                    <a:lnTo>
                      <a:pt x="222" y="317"/>
                    </a:lnTo>
                    <a:lnTo>
                      <a:pt x="222" y="327"/>
                    </a:lnTo>
                    <a:lnTo>
                      <a:pt x="222" y="336"/>
                    </a:lnTo>
                    <a:lnTo>
                      <a:pt x="219" y="345"/>
                    </a:lnTo>
                    <a:lnTo>
                      <a:pt x="217" y="354"/>
                    </a:lnTo>
                    <a:lnTo>
                      <a:pt x="214" y="362"/>
                    </a:lnTo>
                    <a:lnTo>
                      <a:pt x="211" y="371"/>
                    </a:lnTo>
                    <a:lnTo>
                      <a:pt x="208" y="376"/>
                    </a:lnTo>
                    <a:lnTo>
                      <a:pt x="203" y="384"/>
                    </a:lnTo>
                    <a:lnTo>
                      <a:pt x="200" y="394"/>
                    </a:lnTo>
                    <a:lnTo>
                      <a:pt x="196" y="398"/>
                    </a:lnTo>
                    <a:lnTo>
                      <a:pt x="190" y="404"/>
                    </a:lnTo>
                    <a:lnTo>
                      <a:pt x="187" y="410"/>
                    </a:lnTo>
                    <a:lnTo>
                      <a:pt x="180" y="416"/>
                    </a:lnTo>
                    <a:lnTo>
                      <a:pt x="173" y="423"/>
                    </a:lnTo>
                    <a:lnTo>
                      <a:pt x="165" y="430"/>
                    </a:lnTo>
                    <a:lnTo>
                      <a:pt x="162" y="432"/>
                    </a:lnTo>
                    <a:lnTo>
                      <a:pt x="155" y="436"/>
                    </a:lnTo>
                    <a:lnTo>
                      <a:pt x="149" y="440"/>
                    </a:lnTo>
                    <a:lnTo>
                      <a:pt x="144" y="443"/>
                    </a:lnTo>
                    <a:lnTo>
                      <a:pt x="133" y="444"/>
                    </a:lnTo>
                    <a:lnTo>
                      <a:pt x="126" y="446"/>
                    </a:lnTo>
                    <a:lnTo>
                      <a:pt x="115" y="448"/>
                    </a:lnTo>
                    <a:lnTo>
                      <a:pt x="107" y="451"/>
                    </a:lnTo>
                    <a:lnTo>
                      <a:pt x="99" y="451"/>
                    </a:lnTo>
                    <a:lnTo>
                      <a:pt x="95" y="453"/>
                    </a:lnTo>
                    <a:lnTo>
                      <a:pt x="91" y="457"/>
                    </a:lnTo>
                    <a:lnTo>
                      <a:pt x="86" y="460"/>
                    </a:lnTo>
                    <a:lnTo>
                      <a:pt x="82" y="466"/>
                    </a:lnTo>
                    <a:lnTo>
                      <a:pt x="89" y="467"/>
                    </a:lnTo>
                    <a:lnTo>
                      <a:pt x="93" y="467"/>
                    </a:lnTo>
                    <a:lnTo>
                      <a:pt x="97" y="471"/>
                    </a:lnTo>
                    <a:lnTo>
                      <a:pt x="101" y="476"/>
                    </a:lnTo>
                    <a:lnTo>
                      <a:pt x="105" y="479"/>
                    </a:lnTo>
                    <a:lnTo>
                      <a:pt x="109" y="486"/>
                    </a:lnTo>
                    <a:lnTo>
                      <a:pt x="114" y="492"/>
                    </a:lnTo>
                    <a:lnTo>
                      <a:pt x="117" y="498"/>
                    </a:lnTo>
                    <a:lnTo>
                      <a:pt x="99" y="497"/>
                    </a:lnTo>
                    <a:lnTo>
                      <a:pt x="92" y="500"/>
                    </a:lnTo>
                    <a:lnTo>
                      <a:pt x="84" y="506"/>
                    </a:lnTo>
                    <a:lnTo>
                      <a:pt x="77" y="512"/>
                    </a:lnTo>
                    <a:lnTo>
                      <a:pt x="73" y="517"/>
                    </a:lnTo>
                    <a:lnTo>
                      <a:pt x="76" y="520"/>
                    </a:lnTo>
                    <a:lnTo>
                      <a:pt x="80" y="521"/>
                    </a:lnTo>
                    <a:lnTo>
                      <a:pt x="84" y="521"/>
                    </a:lnTo>
                    <a:lnTo>
                      <a:pt x="93" y="521"/>
                    </a:lnTo>
                    <a:lnTo>
                      <a:pt x="87" y="528"/>
                    </a:lnTo>
                    <a:lnTo>
                      <a:pt x="82" y="533"/>
                    </a:lnTo>
                    <a:lnTo>
                      <a:pt x="77" y="537"/>
                    </a:lnTo>
                    <a:lnTo>
                      <a:pt x="72" y="542"/>
                    </a:lnTo>
                    <a:lnTo>
                      <a:pt x="66" y="546"/>
                    </a:lnTo>
                    <a:lnTo>
                      <a:pt x="62" y="547"/>
                    </a:lnTo>
                    <a:lnTo>
                      <a:pt x="56" y="549"/>
                    </a:lnTo>
                    <a:lnTo>
                      <a:pt x="52" y="549"/>
                    </a:lnTo>
                    <a:lnTo>
                      <a:pt x="47" y="547"/>
                    </a:lnTo>
                    <a:lnTo>
                      <a:pt x="41" y="545"/>
                    </a:lnTo>
                    <a:lnTo>
                      <a:pt x="36" y="545"/>
                    </a:lnTo>
                    <a:lnTo>
                      <a:pt x="32" y="543"/>
                    </a:lnTo>
                    <a:lnTo>
                      <a:pt x="24" y="543"/>
                    </a:lnTo>
                    <a:lnTo>
                      <a:pt x="16" y="545"/>
                    </a:lnTo>
                    <a:lnTo>
                      <a:pt x="11" y="547"/>
                    </a:lnTo>
                    <a:lnTo>
                      <a:pt x="8" y="536"/>
                    </a:lnTo>
                    <a:lnTo>
                      <a:pt x="4" y="521"/>
                    </a:lnTo>
                    <a:lnTo>
                      <a:pt x="1" y="507"/>
                    </a:lnTo>
                    <a:lnTo>
                      <a:pt x="0" y="493"/>
                    </a:lnTo>
                    <a:lnTo>
                      <a:pt x="0" y="485"/>
                    </a:lnTo>
                    <a:lnTo>
                      <a:pt x="1" y="475"/>
                    </a:lnTo>
                    <a:lnTo>
                      <a:pt x="3" y="466"/>
                    </a:lnTo>
                    <a:lnTo>
                      <a:pt x="4" y="455"/>
                    </a:lnTo>
                    <a:lnTo>
                      <a:pt x="4" y="445"/>
                    </a:lnTo>
                    <a:lnTo>
                      <a:pt x="4" y="437"/>
                    </a:lnTo>
                    <a:lnTo>
                      <a:pt x="3" y="429"/>
                    </a:lnTo>
                    <a:lnTo>
                      <a:pt x="3" y="418"/>
                    </a:lnTo>
                    <a:lnTo>
                      <a:pt x="3" y="408"/>
                    </a:lnTo>
                    <a:lnTo>
                      <a:pt x="4" y="397"/>
                    </a:lnTo>
                    <a:lnTo>
                      <a:pt x="5" y="385"/>
                    </a:lnTo>
                    <a:lnTo>
                      <a:pt x="8" y="375"/>
                    </a:lnTo>
                    <a:lnTo>
                      <a:pt x="12" y="356"/>
                    </a:lnTo>
                    <a:lnTo>
                      <a:pt x="14" y="345"/>
                    </a:lnTo>
                    <a:lnTo>
                      <a:pt x="13" y="333"/>
                    </a:lnTo>
                    <a:lnTo>
                      <a:pt x="16" y="317"/>
                    </a:lnTo>
                    <a:lnTo>
                      <a:pt x="15" y="300"/>
                    </a:lnTo>
                    <a:lnTo>
                      <a:pt x="11" y="282"/>
                    </a:lnTo>
                    <a:lnTo>
                      <a:pt x="4" y="235"/>
                    </a:lnTo>
                    <a:lnTo>
                      <a:pt x="10" y="188"/>
                    </a:lnTo>
                    <a:lnTo>
                      <a:pt x="15" y="152"/>
                    </a:lnTo>
                    <a:lnTo>
                      <a:pt x="6" y="107"/>
                    </a:lnTo>
                    <a:lnTo>
                      <a:pt x="1" y="59"/>
                    </a:lnTo>
                    <a:lnTo>
                      <a:pt x="11" y="27"/>
                    </a:lnTo>
                  </a:path>
                </a:pathLst>
              </a:custGeom>
              <a:solidFill>
                <a:srgbClr val="FF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2" name="Freeform 22"/>
              <p:cNvSpPr>
                <a:spLocks/>
              </p:cNvSpPr>
              <p:nvPr/>
            </p:nvSpPr>
            <p:spPr bwMode="auto">
              <a:xfrm>
                <a:off x="2342" y="2562"/>
                <a:ext cx="75" cy="96"/>
              </a:xfrm>
              <a:custGeom>
                <a:avLst/>
                <a:gdLst>
                  <a:gd name="T0" fmla="*/ 2 w 75"/>
                  <a:gd name="T1" fmla="*/ 52 h 96"/>
                  <a:gd name="T2" fmla="*/ 7 w 75"/>
                  <a:gd name="T3" fmla="*/ 40 h 96"/>
                  <a:gd name="T4" fmla="*/ 14 w 75"/>
                  <a:gd name="T5" fmla="*/ 32 h 96"/>
                  <a:gd name="T6" fmla="*/ 24 w 75"/>
                  <a:gd name="T7" fmla="*/ 27 h 96"/>
                  <a:gd name="T8" fmla="*/ 32 w 75"/>
                  <a:gd name="T9" fmla="*/ 23 h 96"/>
                  <a:gd name="T10" fmla="*/ 39 w 75"/>
                  <a:gd name="T11" fmla="*/ 23 h 96"/>
                  <a:gd name="T12" fmla="*/ 47 w 75"/>
                  <a:gd name="T13" fmla="*/ 19 h 96"/>
                  <a:gd name="T14" fmla="*/ 50 w 75"/>
                  <a:gd name="T15" fmla="*/ 14 h 96"/>
                  <a:gd name="T16" fmla="*/ 55 w 75"/>
                  <a:gd name="T17" fmla="*/ 10 h 96"/>
                  <a:gd name="T18" fmla="*/ 56 w 75"/>
                  <a:gd name="T19" fmla="*/ 9 h 96"/>
                  <a:gd name="T20" fmla="*/ 54 w 75"/>
                  <a:gd name="T21" fmla="*/ 14 h 96"/>
                  <a:gd name="T22" fmla="*/ 54 w 75"/>
                  <a:gd name="T23" fmla="*/ 19 h 96"/>
                  <a:gd name="T24" fmla="*/ 61 w 75"/>
                  <a:gd name="T25" fmla="*/ 13 h 96"/>
                  <a:gd name="T26" fmla="*/ 68 w 75"/>
                  <a:gd name="T27" fmla="*/ 4 h 96"/>
                  <a:gd name="T28" fmla="*/ 70 w 75"/>
                  <a:gd name="T29" fmla="*/ 2 h 96"/>
                  <a:gd name="T30" fmla="*/ 71 w 75"/>
                  <a:gd name="T31" fmla="*/ 10 h 96"/>
                  <a:gd name="T32" fmla="*/ 69 w 75"/>
                  <a:gd name="T33" fmla="*/ 19 h 96"/>
                  <a:gd name="T34" fmla="*/ 63 w 75"/>
                  <a:gd name="T35" fmla="*/ 28 h 96"/>
                  <a:gd name="T36" fmla="*/ 61 w 75"/>
                  <a:gd name="T37" fmla="*/ 32 h 96"/>
                  <a:gd name="T38" fmla="*/ 67 w 75"/>
                  <a:gd name="T39" fmla="*/ 33 h 96"/>
                  <a:gd name="T40" fmla="*/ 71 w 75"/>
                  <a:gd name="T41" fmla="*/ 40 h 96"/>
                  <a:gd name="T42" fmla="*/ 72 w 75"/>
                  <a:gd name="T43" fmla="*/ 46 h 96"/>
                  <a:gd name="T44" fmla="*/ 68 w 75"/>
                  <a:gd name="T45" fmla="*/ 52 h 96"/>
                  <a:gd name="T46" fmla="*/ 67 w 75"/>
                  <a:gd name="T47" fmla="*/ 47 h 96"/>
                  <a:gd name="T48" fmla="*/ 64 w 75"/>
                  <a:gd name="T49" fmla="*/ 45 h 96"/>
                  <a:gd name="T50" fmla="*/ 59 w 75"/>
                  <a:gd name="T51" fmla="*/ 48 h 96"/>
                  <a:gd name="T52" fmla="*/ 56 w 75"/>
                  <a:gd name="T53" fmla="*/ 52 h 96"/>
                  <a:gd name="T54" fmla="*/ 56 w 75"/>
                  <a:gd name="T55" fmla="*/ 58 h 96"/>
                  <a:gd name="T56" fmla="*/ 62 w 75"/>
                  <a:gd name="T57" fmla="*/ 57 h 96"/>
                  <a:gd name="T58" fmla="*/ 62 w 75"/>
                  <a:gd name="T59" fmla="*/ 61 h 96"/>
                  <a:gd name="T60" fmla="*/ 57 w 75"/>
                  <a:gd name="T61" fmla="*/ 67 h 96"/>
                  <a:gd name="T62" fmla="*/ 52 w 75"/>
                  <a:gd name="T63" fmla="*/ 73 h 96"/>
                  <a:gd name="T64" fmla="*/ 47 w 75"/>
                  <a:gd name="T65" fmla="*/ 73 h 96"/>
                  <a:gd name="T66" fmla="*/ 41 w 75"/>
                  <a:gd name="T67" fmla="*/ 71 h 96"/>
                  <a:gd name="T68" fmla="*/ 37 w 75"/>
                  <a:gd name="T69" fmla="*/ 71 h 96"/>
                  <a:gd name="T70" fmla="*/ 32 w 75"/>
                  <a:gd name="T71" fmla="*/ 74 h 96"/>
                  <a:gd name="T72" fmla="*/ 29 w 75"/>
                  <a:gd name="T73" fmla="*/ 81 h 96"/>
                  <a:gd name="T74" fmla="*/ 31 w 75"/>
                  <a:gd name="T75" fmla="*/ 83 h 96"/>
                  <a:gd name="T76" fmla="*/ 28 w 75"/>
                  <a:gd name="T77" fmla="*/ 90 h 96"/>
                  <a:gd name="T78" fmla="*/ 21 w 75"/>
                  <a:gd name="T79" fmla="*/ 93 h 96"/>
                  <a:gd name="T80" fmla="*/ 15 w 75"/>
                  <a:gd name="T81" fmla="*/ 95 h 96"/>
                  <a:gd name="T82" fmla="*/ 8 w 75"/>
                  <a:gd name="T83" fmla="*/ 92 h 96"/>
                  <a:gd name="T84" fmla="*/ 4 w 75"/>
                  <a:gd name="T85" fmla="*/ 87 h 96"/>
                  <a:gd name="T86" fmla="*/ 1 w 75"/>
                  <a:gd name="T87" fmla="*/ 81 h 96"/>
                  <a:gd name="T88" fmla="*/ 2 w 75"/>
                  <a:gd name="T89" fmla="*/ 70 h 96"/>
                  <a:gd name="T90" fmla="*/ 0 w 75"/>
                  <a:gd name="T91" fmla="*/ 57 h 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5" h="96">
                    <a:moveTo>
                      <a:pt x="0" y="57"/>
                    </a:moveTo>
                    <a:lnTo>
                      <a:pt x="1" y="53"/>
                    </a:lnTo>
                    <a:lnTo>
                      <a:pt x="2" y="52"/>
                    </a:lnTo>
                    <a:lnTo>
                      <a:pt x="4" y="47"/>
                    </a:lnTo>
                    <a:lnTo>
                      <a:pt x="5" y="43"/>
                    </a:lnTo>
                    <a:lnTo>
                      <a:pt x="7" y="40"/>
                    </a:lnTo>
                    <a:lnTo>
                      <a:pt x="10" y="37"/>
                    </a:lnTo>
                    <a:lnTo>
                      <a:pt x="12" y="33"/>
                    </a:lnTo>
                    <a:lnTo>
                      <a:pt x="14" y="32"/>
                    </a:lnTo>
                    <a:lnTo>
                      <a:pt x="18" y="31"/>
                    </a:lnTo>
                    <a:lnTo>
                      <a:pt x="21" y="28"/>
                    </a:lnTo>
                    <a:lnTo>
                      <a:pt x="24" y="27"/>
                    </a:lnTo>
                    <a:lnTo>
                      <a:pt x="25" y="25"/>
                    </a:lnTo>
                    <a:lnTo>
                      <a:pt x="29" y="24"/>
                    </a:lnTo>
                    <a:lnTo>
                      <a:pt x="32" y="23"/>
                    </a:lnTo>
                    <a:lnTo>
                      <a:pt x="34" y="23"/>
                    </a:lnTo>
                    <a:lnTo>
                      <a:pt x="37" y="23"/>
                    </a:lnTo>
                    <a:lnTo>
                      <a:pt x="39" y="23"/>
                    </a:lnTo>
                    <a:lnTo>
                      <a:pt x="42" y="22"/>
                    </a:lnTo>
                    <a:lnTo>
                      <a:pt x="44" y="21"/>
                    </a:lnTo>
                    <a:lnTo>
                      <a:pt x="47" y="19"/>
                    </a:lnTo>
                    <a:lnTo>
                      <a:pt x="48" y="17"/>
                    </a:lnTo>
                    <a:lnTo>
                      <a:pt x="48" y="16"/>
                    </a:lnTo>
                    <a:lnTo>
                      <a:pt x="50" y="14"/>
                    </a:lnTo>
                    <a:lnTo>
                      <a:pt x="52" y="13"/>
                    </a:lnTo>
                    <a:lnTo>
                      <a:pt x="53" y="11"/>
                    </a:lnTo>
                    <a:lnTo>
                      <a:pt x="55" y="10"/>
                    </a:lnTo>
                    <a:lnTo>
                      <a:pt x="55" y="8"/>
                    </a:lnTo>
                    <a:lnTo>
                      <a:pt x="56" y="5"/>
                    </a:lnTo>
                    <a:lnTo>
                      <a:pt x="56" y="9"/>
                    </a:lnTo>
                    <a:lnTo>
                      <a:pt x="55" y="12"/>
                    </a:lnTo>
                    <a:lnTo>
                      <a:pt x="55" y="14"/>
                    </a:lnTo>
                    <a:lnTo>
                      <a:pt x="54" y="14"/>
                    </a:lnTo>
                    <a:lnTo>
                      <a:pt x="53" y="18"/>
                    </a:lnTo>
                    <a:lnTo>
                      <a:pt x="50" y="20"/>
                    </a:lnTo>
                    <a:lnTo>
                      <a:pt x="54" y="19"/>
                    </a:lnTo>
                    <a:lnTo>
                      <a:pt x="56" y="17"/>
                    </a:lnTo>
                    <a:lnTo>
                      <a:pt x="58" y="14"/>
                    </a:lnTo>
                    <a:lnTo>
                      <a:pt x="61" y="13"/>
                    </a:lnTo>
                    <a:lnTo>
                      <a:pt x="63" y="10"/>
                    </a:lnTo>
                    <a:lnTo>
                      <a:pt x="66" y="7"/>
                    </a:lnTo>
                    <a:lnTo>
                      <a:pt x="68" y="4"/>
                    </a:lnTo>
                    <a:lnTo>
                      <a:pt x="69" y="1"/>
                    </a:lnTo>
                    <a:lnTo>
                      <a:pt x="70" y="0"/>
                    </a:lnTo>
                    <a:lnTo>
                      <a:pt x="70" y="2"/>
                    </a:lnTo>
                    <a:lnTo>
                      <a:pt x="71" y="4"/>
                    </a:lnTo>
                    <a:lnTo>
                      <a:pt x="71" y="8"/>
                    </a:lnTo>
                    <a:lnTo>
                      <a:pt x="71" y="10"/>
                    </a:lnTo>
                    <a:lnTo>
                      <a:pt x="71" y="13"/>
                    </a:lnTo>
                    <a:lnTo>
                      <a:pt x="70" y="15"/>
                    </a:lnTo>
                    <a:lnTo>
                      <a:pt x="69" y="19"/>
                    </a:lnTo>
                    <a:lnTo>
                      <a:pt x="67" y="21"/>
                    </a:lnTo>
                    <a:lnTo>
                      <a:pt x="65" y="25"/>
                    </a:lnTo>
                    <a:lnTo>
                      <a:pt x="63" y="28"/>
                    </a:lnTo>
                    <a:lnTo>
                      <a:pt x="61" y="31"/>
                    </a:lnTo>
                    <a:lnTo>
                      <a:pt x="57" y="33"/>
                    </a:lnTo>
                    <a:lnTo>
                      <a:pt x="61" y="32"/>
                    </a:lnTo>
                    <a:lnTo>
                      <a:pt x="62" y="32"/>
                    </a:lnTo>
                    <a:lnTo>
                      <a:pt x="65" y="33"/>
                    </a:lnTo>
                    <a:lnTo>
                      <a:pt x="67" y="33"/>
                    </a:lnTo>
                    <a:lnTo>
                      <a:pt x="69" y="35"/>
                    </a:lnTo>
                    <a:lnTo>
                      <a:pt x="70" y="37"/>
                    </a:lnTo>
                    <a:lnTo>
                      <a:pt x="71" y="40"/>
                    </a:lnTo>
                    <a:lnTo>
                      <a:pt x="72" y="42"/>
                    </a:lnTo>
                    <a:lnTo>
                      <a:pt x="74" y="43"/>
                    </a:lnTo>
                    <a:lnTo>
                      <a:pt x="72" y="46"/>
                    </a:lnTo>
                    <a:lnTo>
                      <a:pt x="71" y="48"/>
                    </a:lnTo>
                    <a:lnTo>
                      <a:pt x="70" y="51"/>
                    </a:lnTo>
                    <a:lnTo>
                      <a:pt x="68" y="52"/>
                    </a:lnTo>
                    <a:lnTo>
                      <a:pt x="69" y="50"/>
                    </a:lnTo>
                    <a:lnTo>
                      <a:pt x="68" y="48"/>
                    </a:lnTo>
                    <a:lnTo>
                      <a:pt x="67" y="47"/>
                    </a:lnTo>
                    <a:lnTo>
                      <a:pt x="66" y="46"/>
                    </a:lnTo>
                    <a:lnTo>
                      <a:pt x="65" y="45"/>
                    </a:lnTo>
                    <a:lnTo>
                      <a:pt x="64" y="45"/>
                    </a:lnTo>
                    <a:lnTo>
                      <a:pt x="62" y="46"/>
                    </a:lnTo>
                    <a:lnTo>
                      <a:pt x="60" y="47"/>
                    </a:lnTo>
                    <a:lnTo>
                      <a:pt x="59" y="48"/>
                    </a:lnTo>
                    <a:lnTo>
                      <a:pt x="58" y="50"/>
                    </a:lnTo>
                    <a:lnTo>
                      <a:pt x="57" y="52"/>
                    </a:lnTo>
                    <a:lnTo>
                      <a:pt x="56" y="52"/>
                    </a:lnTo>
                    <a:lnTo>
                      <a:pt x="56" y="54"/>
                    </a:lnTo>
                    <a:lnTo>
                      <a:pt x="56" y="55"/>
                    </a:lnTo>
                    <a:lnTo>
                      <a:pt x="56" y="58"/>
                    </a:lnTo>
                    <a:lnTo>
                      <a:pt x="57" y="60"/>
                    </a:lnTo>
                    <a:lnTo>
                      <a:pt x="60" y="59"/>
                    </a:lnTo>
                    <a:lnTo>
                      <a:pt x="62" y="57"/>
                    </a:lnTo>
                    <a:lnTo>
                      <a:pt x="63" y="55"/>
                    </a:lnTo>
                    <a:lnTo>
                      <a:pt x="62" y="56"/>
                    </a:lnTo>
                    <a:lnTo>
                      <a:pt x="62" y="61"/>
                    </a:lnTo>
                    <a:lnTo>
                      <a:pt x="61" y="63"/>
                    </a:lnTo>
                    <a:lnTo>
                      <a:pt x="58" y="64"/>
                    </a:lnTo>
                    <a:lnTo>
                      <a:pt x="57" y="67"/>
                    </a:lnTo>
                    <a:lnTo>
                      <a:pt x="55" y="70"/>
                    </a:lnTo>
                    <a:lnTo>
                      <a:pt x="54" y="71"/>
                    </a:lnTo>
                    <a:lnTo>
                      <a:pt x="52" y="73"/>
                    </a:lnTo>
                    <a:lnTo>
                      <a:pt x="50" y="73"/>
                    </a:lnTo>
                    <a:lnTo>
                      <a:pt x="48" y="73"/>
                    </a:lnTo>
                    <a:lnTo>
                      <a:pt x="47" y="73"/>
                    </a:lnTo>
                    <a:lnTo>
                      <a:pt x="45" y="73"/>
                    </a:lnTo>
                    <a:lnTo>
                      <a:pt x="43" y="73"/>
                    </a:lnTo>
                    <a:lnTo>
                      <a:pt x="41" y="71"/>
                    </a:lnTo>
                    <a:lnTo>
                      <a:pt x="40" y="71"/>
                    </a:lnTo>
                    <a:lnTo>
                      <a:pt x="39" y="71"/>
                    </a:lnTo>
                    <a:lnTo>
                      <a:pt x="37" y="71"/>
                    </a:lnTo>
                    <a:lnTo>
                      <a:pt x="35" y="71"/>
                    </a:lnTo>
                    <a:lnTo>
                      <a:pt x="33" y="73"/>
                    </a:lnTo>
                    <a:lnTo>
                      <a:pt x="32" y="74"/>
                    </a:lnTo>
                    <a:lnTo>
                      <a:pt x="31" y="77"/>
                    </a:lnTo>
                    <a:lnTo>
                      <a:pt x="30" y="80"/>
                    </a:lnTo>
                    <a:lnTo>
                      <a:pt x="29" y="81"/>
                    </a:lnTo>
                    <a:lnTo>
                      <a:pt x="28" y="83"/>
                    </a:lnTo>
                    <a:lnTo>
                      <a:pt x="30" y="84"/>
                    </a:lnTo>
                    <a:lnTo>
                      <a:pt x="31" y="83"/>
                    </a:lnTo>
                    <a:lnTo>
                      <a:pt x="30" y="86"/>
                    </a:lnTo>
                    <a:lnTo>
                      <a:pt x="29" y="87"/>
                    </a:lnTo>
                    <a:lnTo>
                      <a:pt x="28" y="90"/>
                    </a:lnTo>
                    <a:lnTo>
                      <a:pt x="25" y="91"/>
                    </a:lnTo>
                    <a:lnTo>
                      <a:pt x="24" y="92"/>
                    </a:lnTo>
                    <a:lnTo>
                      <a:pt x="21" y="93"/>
                    </a:lnTo>
                    <a:lnTo>
                      <a:pt x="19" y="94"/>
                    </a:lnTo>
                    <a:lnTo>
                      <a:pt x="17" y="94"/>
                    </a:lnTo>
                    <a:lnTo>
                      <a:pt x="15" y="95"/>
                    </a:lnTo>
                    <a:lnTo>
                      <a:pt x="12" y="94"/>
                    </a:lnTo>
                    <a:lnTo>
                      <a:pt x="10" y="92"/>
                    </a:lnTo>
                    <a:lnTo>
                      <a:pt x="8" y="92"/>
                    </a:lnTo>
                    <a:lnTo>
                      <a:pt x="7" y="92"/>
                    </a:lnTo>
                    <a:lnTo>
                      <a:pt x="5" y="90"/>
                    </a:lnTo>
                    <a:lnTo>
                      <a:pt x="4" y="87"/>
                    </a:lnTo>
                    <a:lnTo>
                      <a:pt x="2" y="85"/>
                    </a:lnTo>
                    <a:lnTo>
                      <a:pt x="1" y="84"/>
                    </a:lnTo>
                    <a:lnTo>
                      <a:pt x="1" y="81"/>
                    </a:lnTo>
                    <a:lnTo>
                      <a:pt x="3" y="77"/>
                    </a:lnTo>
                    <a:lnTo>
                      <a:pt x="2" y="73"/>
                    </a:lnTo>
                    <a:lnTo>
                      <a:pt x="2" y="70"/>
                    </a:lnTo>
                    <a:lnTo>
                      <a:pt x="0" y="65"/>
                    </a:lnTo>
                    <a:lnTo>
                      <a:pt x="0" y="61"/>
                    </a:lnTo>
                    <a:lnTo>
                      <a:pt x="0" y="57"/>
                    </a:lnTo>
                  </a:path>
                </a:pathLst>
              </a:custGeom>
              <a:solidFill>
                <a:srgbClr val="FF8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3" name="Freeform 23"/>
              <p:cNvSpPr>
                <a:spLocks/>
              </p:cNvSpPr>
              <p:nvPr/>
            </p:nvSpPr>
            <p:spPr bwMode="auto">
              <a:xfrm>
                <a:off x="2337" y="2623"/>
                <a:ext cx="205" cy="326"/>
              </a:xfrm>
              <a:custGeom>
                <a:avLst/>
                <a:gdLst>
                  <a:gd name="T0" fmla="*/ 25 w 205"/>
                  <a:gd name="T1" fmla="*/ 29 h 326"/>
                  <a:gd name="T2" fmla="*/ 54 w 205"/>
                  <a:gd name="T3" fmla="*/ 21 h 326"/>
                  <a:gd name="T4" fmla="*/ 81 w 205"/>
                  <a:gd name="T5" fmla="*/ 21 h 326"/>
                  <a:gd name="T6" fmla="*/ 104 w 205"/>
                  <a:gd name="T7" fmla="*/ 4 h 326"/>
                  <a:gd name="T8" fmla="*/ 93 w 205"/>
                  <a:gd name="T9" fmla="*/ 41 h 326"/>
                  <a:gd name="T10" fmla="*/ 147 w 205"/>
                  <a:gd name="T11" fmla="*/ 20 h 326"/>
                  <a:gd name="T12" fmla="*/ 162 w 205"/>
                  <a:gd name="T13" fmla="*/ 21 h 326"/>
                  <a:gd name="T14" fmla="*/ 159 w 205"/>
                  <a:gd name="T15" fmla="*/ 41 h 326"/>
                  <a:gd name="T16" fmla="*/ 179 w 205"/>
                  <a:gd name="T17" fmla="*/ 44 h 326"/>
                  <a:gd name="T18" fmla="*/ 177 w 205"/>
                  <a:gd name="T19" fmla="*/ 72 h 326"/>
                  <a:gd name="T20" fmla="*/ 160 w 205"/>
                  <a:gd name="T21" fmla="*/ 91 h 326"/>
                  <a:gd name="T22" fmla="*/ 160 w 205"/>
                  <a:gd name="T23" fmla="*/ 122 h 326"/>
                  <a:gd name="T24" fmla="*/ 173 w 205"/>
                  <a:gd name="T25" fmla="*/ 145 h 326"/>
                  <a:gd name="T26" fmla="*/ 192 w 205"/>
                  <a:gd name="T27" fmla="*/ 151 h 326"/>
                  <a:gd name="T28" fmla="*/ 193 w 205"/>
                  <a:gd name="T29" fmla="*/ 162 h 326"/>
                  <a:gd name="T30" fmla="*/ 163 w 205"/>
                  <a:gd name="T31" fmla="*/ 171 h 326"/>
                  <a:gd name="T32" fmla="*/ 134 w 205"/>
                  <a:gd name="T33" fmla="*/ 149 h 326"/>
                  <a:gd name="T34" fmla="*/ 126 w 205"/>
                  <a:gd name="T35" fmla="*/ 154 h 326"/>
                  <a:gd name="T36" fmla="*/ 143 w 205"/>
                  <a:gd name="T37" fmla="*/ 191 h 326"/>
                  <a:gd name="T38" fmla="*/ 151 w 205"/>
                  <a:gd name="T39" fmla="*/ 222 h 326"/>
                  <a:gd name="T40" fmla="*/ 133 w 205"/>
                  <a:gd name="T41" fmla="*/ 224 h 326"/>
                  <a:gd name="T42" fmla="*/ 119 w 205"/>
                  <a:gd name="T43" fmla="*/ 214 h 326"/>
                  <a:gd name="T44" fmla="*/ 105 w 205"/>
                  <a:gd name="T45" fmla="*/ 218 h 326"/>
                  <a:gd name="T46" fmla="*/ 96 w 205"/>
                  <a:gd name="T47" fmla="*/ 227 h 326"/>
                  <a:gd name="T48" fmla="*/ 98 w 205"/>
                  <a:gd name="T49" fmla="*/ 246 h 326"/>
                  <a:gd name="T50" fmla="*/ 114 w 205"/>
                  <a:gd name="T51" fmla="*/ 246 h 326"/>
                  <a:gd name="T52" fmla="*/ 127 w 205"/>
                  <a:gd name="T53" fmla="*/ 248 h 326"/>
                  <a:gd name="T54" fmla="*/ 122 w 205"/>
                  <a:gd name="T55" fmla="*/ 258 h 326"/>
                  <a:gd name="T56" fmla="*/ 110 w 205"/>
                  <a:gd name="T57" fmla="*/ 270 h 326"/>
                  <a:gd name="T58" fmla="*/ 100 w 205"/>
                  <a:gd name="T59" fmla="*/ 271 h 326"/>
                  <a:gd name="T60" fmla="*/ 86 w 205"/>
                  <a:gd name="T61" fmla="*/ 271 h 326"/>
                  <a:gd name="T62" fmla="*/ 71 w 205"/>
                  <a:gd name="T63" fmla="*/ 276 h 326"/>
                  <a:gd name="T64" fmla="*/ 66 w 205"/>
                  <a:gd name="T65" fmla="*/ 287 h 326"/>
                  <a:gd name="T66" fmla="*/ 71 w 205"/>
                  <a:gd name="T67" fmla="*/ 301 h 326"/>
                  <a:gd name="T68" fmla="*/ 80 w 205"/>
                  <a:gd name="T69" fmla="*/ 309 h 326"/>
                  <a:gd name="T70" fmla="*/ 90 w 205"/>
                  <a:gd name="T71" fmla="*/ 311 h 326"/>
                  <a:gd name="T72" fmla="*/ 87 w 205"/>
                  <a:gd name="T73" fmla="*/ 319 h 326"/>
                  <a:gd name="T74" fmla="*/ 72 w 205"/>
                  <a:gd name="T75" fmla="*/ 324 h 326"/>
                  <a:gd name="T76" fmla="*/ 51 w 205"/>
                  <a:gd name="T77" fmla="*/ 314 h 326"/>
                  <a:gd name="T78" fmla="*/ 23 w 205"/>
                  <a:gd name="T79" fmla="*/ 296 h 326"/>
                  <a:gd name="T80" fmla="*/ 1 w 205"/>
                  <a:gd name="T81" fmla="*/ 280 h 326"/>
                  <a:gd name="T82" fmla="*/ 2 w 205"/>
                  <a:gd name="T83" fmla="*/ 240 h 326"/>
                  <a:gd name="T84" fmla="*/ 13 w 205"/>
                  <a:gd name="T85" fmla="*/ 207 h 326"/>
                  <a:gd name="T86" fmla="*/ 7 w 205"/>
                  <a:gd name="T87" fmla="*/ 161 h 326"/>
                  <a:gd name="T88" fmla="*/ 6 w 205"/>
                  <a:gd name="T89" fmla="*/ 127 h 326"/>
                  <a:gd name="T90" fmla="*/ 3 w 205"/>
                  <a:gd name="T91" fmla="*/ 66 h 3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5" h="326">
                    <a:moveTo>
                      <a:pt x="5" y="51"/>
                    </a:moveTo>
                    <a:lnTo>
                      <a:pt x="10" y="40"/>
                    </a:lnTo>
                    <a:lnTo>
                      <a:pt x="25" y="29"/>
                    </a:lnTo>
                    <a:lnTo>
                      <a:pt x="38" y="21"/>
                    </a:lnTo>
                    <a:lnTo>
                      <a:pt x="49" y="17"/>
                    </a:lnTo>
                    <a:lnTo>
                      <a:pt x="54" y="21"/>
                    </a:lnTo>
                    <a:lnTo>
                      <a:pt x="64" y="36"/>
                    </a:lnTo>
                    <a:lnTo>
                      <a:pt x="71" y="31"/>
                    </a:lnTo>
                    <a:lnTo>
                      <a:pt x="81" y="21"/>
                    </a:lnTo>
                    <a:lnTo>
                      <a:pt x="86" y="15"/>
                    </a:lnTo>
                    <a:lnTo>
                      <a:pt x="93" y="10"/>
                    </a:lnTo>
                    <a:lnTo>
                      <a:pt x="104" y="4"/>
                    </a:lnTo>
                    <a:lnTo>
                      <a:pt x="115" y="4"/>
                    </a:lnTo>
                    <a:lnTo>
                      <a:pt x="107" y="21"/>
                    </a:lnTo>
                    <a:lnTo>
                      <a:pt x="93" y="41"/>
                    </a:lnTo>
                    <a:lnTo>
                      <a:pt x="93" y="49"/>
                    </a:lnTo>
                    <a:lnTo>
                      <a:pt x="120" y="37"/>
                    </a:lnTo>
                    <a:lnTo>
                      <a:pt x="147" y="20"/>
                    </a:lnTo>
                    <a:lnTo>
                      <a:pt x="163" y="0"/>
                    </a:lnTo>
                    <a:lnTo>
                      <a:pt x="164" y="10"/>
                    </a:lnTo>
                    <a:lnTo>
                      <a:pt x="162" y="21"/>
                    </a:lnTo>
                    <a:lnTo>
                      <a:pt x="157" y="33"/>
                    </a:lnTo>
                    <a:lnTo>
                      <a:pt x="150" y="46"/>
                    </a:lnTo>
                    <a:lnTo>
                      <a:pt x="159" y="41"/>
                    </a:lnTo>
                    <a:lnTo>
                      <a:pt x="166" y="39"/>
                    </a:lnTo>
                    <a:lnTo>
                      <a:pt x="173" y="42"/>
                    </a:lnTo>
                    <a:lnTo>
                      <a:pt x="179" y="44"/>
                    </a:lnTo>
                    <a:lnTo>
                      <a:pt x="193" y="56"/>
                    </a:lnTo>
                    <a:lnTo>
                      <a:pt x="183" y="65"/>
                    </a:lnTo>
                    <a:lnTo>
                      <a:pt x="177" y="72"/>
                    </a:lnTo>
                    <a:lnTo>
                      <a:pt x="173" y="76"/>
                    </a:lnTo>
                    <a:lnTo>
                      <a:pt x="170" y="81"/>
                    </a:lnTo>
                    <a:lnTo>
                      <a:pt x="160" y="91"/>
                    </a:lnTo>
                    <a:lnTo>
                      <a:pt x="157" y="101"/>
                    </a:lnTo>
                    <a:lnTo>
                      <a:pt x="157" y="111"/>
                    </a:lnTo>
                    <a:lnTo>
                      <a:pt x="160" y="122"/>
                    </a:lnTo>
                    <a:lnTo>
                      <a:pt x="162" y="130"/>
                    </a:lnTo>
                    <a:lnTo>
                      <a:pt x="167" y="138"/>
                    </a:lnTo>
                    <a:lnTo>
                      <a:pt x="173" y="145"/>
                    </a:lnTo>
                    <a:lnTo>
                      <a:pt x="180" y="146"/>
                    </a:lnTo>
                    <a:lnTo>
                      <a:pt x="186" y="150"/>
                    </a:lnTo>
                    <a:lnTo>
                      <a:pt x="192" y="151"/>
                    </a:lnTo>
                    <a:lnTo>
                      <a:pt x="196" y="154"/>
                    </a:lnTo>
                    <a:lnTo>
                      <a:pt x="204" y="156"/>
                    </a:lnTo>
                    <a:lnTo>
                      <a:pt x="193" y="162"/>
                    </a:lnTo>
                    <a:lnTo>
                      <a:pt x="184" y="167"/>
                    </a:lnTo>
                    <a:lnTo>
                      <a:pt x="174" y="171"/>
                    </a:lnTo>
                    <a:lnTo>
                      <a:pt x="163" y="171"/>
                    </a:lnTo>
                    <a:lnTo>
                      <a:pt x="151" y="168"/>
                    </a:lnTo>
                    <a:lnTo>
                      <a:pt x="141" y="160"/>
                    </a:lnTo>
                    <a:lnTo>
                      <a:pt x="134" y="149"/>
                    </a:lnTo>
                    <a:lnTo>
                      <a:pt x="129" y="145"/>
                    </a:lnTo>
                    <a:lnTo>
                      <a:pt x="117" y="138"/>
                    </a:lnTo>
                    <a:lnTo>
                      <a:pt x="126" y="154"/>
                    </a:lnTo>
                    <a:lnTo>
                      <a:pt x="133" y="170"/>
                    </a:lnTo>
                    <a:lnTo>
                      <a:pt x="139" y="179"/>
                    </a:lnTo>
                    <a:lnTo>
                      <a:pt x="143" y="191"/>
                    </a:lnTo>
                    <a:lnTo>
                      <a:pt x="146" y="203"/>
                    </a:lnTo>
                    <a:lnTo>
                      <a:pt x="149" y="213"/>
                    </a:lnTo>
                    <a:lnTo>
                      <a:pt x="151" y="222"/>
                    </a:lnTo>
                    <a:lnTo>
                      <a:pt x="145" y="224"/>
                    </a:lnTo>
                    <a:lnTo>
                      <a:pt x="139" y="225"/>
                    </a:lnTo>
                    <a:lnTo>
                      <a:pt x="133" y="224"/>
                    </a:lnTo>
                    <a:lnTo>
                      <a:pt x="130" y="222"/>
                    </a:lnTo>
                    <a:lnTo>
                      <a:pt x="126" y="219"/>
                    </a:lnTo>
                    <a:lnTo>
                      <a:pt x="119" y="214"/>
                    </a:lnTo>
                    <a:lnTo>
                      <a:pt x="112" y="213"/>
                    </a:lnTo>
                    <a:lnTo>
                      <a:pt x="109" y="216"/>
                    </a:lnTo>
                    <a:lnTo>
                      <a:pt x="105" y="218"/>
                    </a:lnTo>
                    <a:lnTo>
                      <a:pt x="102" y="222"/>
                    </a:lnTo>
                    <a:lnTo>
                      <a:pt x="98" y="224"/>
                    </a:lnTo>
                    <a:lnTo>
                      <a:pt x="96" y="227"/>
                    </a:lnTo>
                    <a:lnTo>
                      <a:pt x="95" y="231"/>
                    </a:lnTo>
                    <a:lnTo>
                      <a:pt x="95" y="241"/>
                    </a:lnTo>
                    <a:lnTo>
                      <a:pt x="98" y="246"/>
                    </a:lnTo>
                    <a:lnTo>
                      <a:pt x="105" y="248"/>
                    </a:lnTo>
                    <a:lnTo>
                      <a:pt x="112" y="246"/>
                    </a:lnTo>
                    <a:lnTo>
                      <a:pt x="114" y="246"/>
                    </a:lnTo>
                    <a:lnTo>
                      <a:pt x="118" y="246"/>
                    </a:lnTo>
                    <a:lnTo>
                      <a:pt x="122" y="246"/>
                    </a:lnTo>
                    <a:lnTo>
                      <a:pt x="127" y="248"/>
                    </a:lnTo>
                    <a:lnTo>
                      <a:pt x="131" y="249"/>
                    </a:lnTo>
                    <a:lnTo>
                      <a:pt x="127" y="255"/>
                    </a:lnTo>
                    <a:lnTo>
                      <a:pt x="122" y="258"/>
                    </a:lnTo>
                    <a:lnTo>
                      <a:pt x="118" y="263"/>
                    </a:lnTo>
                    <a:lnTo>
                      <a:pt x="114" y="268"/>
                    </a:lnTo>
                    <a:lnTo>
                      <a:pt x="110" y="270"/>
                    </a:lnTo>
                    <a:lnTo>
                      <a:pt x="105" y="271"/>
                    </a:lnTo>
                    <a:lnTo>
                      <a:pt x="97" y="271"/>
                    </a:lnTo>
                    <a:lnTo>
                      <a:pt x="100" y="271"/>
                    </a:lnTo>
                    <a:lnTo>
                      <a:pt x="93" y="270"/>
                    </a:lnTo>
                    <a:lnTo>
                      <a:pt x="91" y="269"/>
                    </a:lnTo>
                    <a:lnTo>
                      <a:pt x="86" y="271"/>
                    </a:lnTo>
                    <a:lnTo>
                      <a:pt x="79" y="273"/>
                    </a:lnTo>
                    <a:lnTo>
                      <a:pt x="76" y="274"/>
                    </a:lnTo>
                    <a:lnTo>
                      <a:pt x="71" y="276"/>
                    </a:lnTo>
                    <a:lnTo>
                      <a:pt x="69" y="278"/>
                    </a:lnTo>
                    <a:lnTo>
                      <a:pt x="65" y="282"/>
                    </a:lnTo>
                    <a:lnTo>
                      <a:pt x="66" y="287"/>
                    </a:lnTo>
                    <a:lnTo>
                      <a:pt x="68" y="293"/>
                    </a:lnTo>
                    <a:lnTo>
                      <a:pt x="70" y="296"/>
                    </a:lnTo>
                    <a:lnTo>
                      <a:pt x="71" y="301"/>
                    </a:lnTo>
                    <a:lnTo>
                      <a:pt x="73" y="302"/>
                    </a:lnTo>
                    <a:lnTo>
                      <a:pt x="76" y="306"/>
                    </a:lnTo>
                    <a:lnTo>
                      <a:pt x="80" y="309"/>
                    </a:lnTo>
                    <a:lnTo>
                      <a:pt x="83" y="309"/>
                    </a:lnTo>
                    <a:lnTo>
                      <a:pt x="86" y="311"/>
                    </a:lnTo>
                    <a:lnTo>
                      <a:pt x="90" y="311"/>
                    </a:lnTo>
                    <a:lnTo>
                      <a:pt x="94" y="311"/>
                    </a:lnTo>
                    <a:lnTo>
                      <a:pt x="90" y="316"/>
                    </a:lnTo>
                    <a:lnTo>
                      <a:pt x="87" y="319"/>
                    </a:lnTo>
                    <a:lnTo>
                      <a:pt x="83" y="321"/>
                    </a:lnTo>
                    <a:lnTo>
                      <a:pt x="77" y="325"/>
                    </a:lnTo>
                    <a:lnTo>
                      <a:pt x="72" y="324"/>
                    </a:lnTo>
                    <a:lnTo>
                      <a:pt x="68" y="322"/>
                    </a:lnTo>
                    <a:lnTo>
                      <a:pt x="60" y="319"/>
                    </a:lnTo>
                    <a:lnTo>
                      <a:pt x="51" y="314"/>
                    </a:lnTo>
                    <a:lnTo>
                      <a:pt x="38" y="306"/>
                    </a:lnTo>
                    <a:lnTo>
                      <a:pt x="31" y="298"/>
                    </a:lnTo>
                    <a:lnTo>
                      <a:pt x="23" y="296"/>
                    </a:lnTo>
                    <a:lnTo>
                      <a:pt x="9" y="303"/>
                    </a:lnTo>
                    <a:lnTo>
                      <a:pt x="5" y="292"/>
                    </a:lnTo>
                    <a:lnTo>
                      <a:pt x="1" y="280"/>
                    </a:lnTo>
                    <a:lnTo>
                      <a:pt x="0" y="267"/>
                    </a:lnTo>
                    <a:lnTo>
                      <a:pt x="0" y="252"/>
                    </a:lnTo>
                    <a:lnTo>
                      <a:pt x="2" y="240"/>
                    </a:lnTo>
                    <a:lnTo>
                      <a:pt x="4" y="227"/>
                    </a:lnTo>
                    <a:lnTo>
                      <a:pt x="10" y="213"/>
                    </a:lnTo>
                    <a:lnTo>
                      <a:pt x="13" y="207"/>
                    </a:lnTo>
                    <a:lnTo>
                      <a:pt x="9" y="194"/>
                    </a:lnTo>
                    <a:lnTo>
                      <a:pt x="7" y="178"/>
                    </a:lnTo>
                    <a:lnTo>
                      <a:pt x="7" y="161"/>
                    </a:lnTo>
                    <a:lnTo>
                      <a:pt x="9" y="151"/>
                    </a:lnTo>
                    <a:lnTo>
                      <a:pt x="13" y="141"/>
                    </a:lnTo>
                    <a:lnTo>
                      <a:pt x="6" y="127"/>
                    </a:lnTo>
                    <a:lnTo>
                      <a:pt x="4" y="108"/>
                    </a:lnTo>
                    <a:lnTo>
                      <a:pt x="3" y="85"/>
                    </a:lnTo>
                    <a:lnTo>
                      <a:pt x="3" y="66"/>
                    </a:lnTo>
                    <a:lnTo>
                      <a:pt x="5" y="51"/>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4" name="Freeform 24"/>
              <p:cNvSpPr>
                <a:spLocks/>
              </p:cNvSpPr>
              <p:nvPr/>
            </p:nvSpPr>
            <p:spPr bwMode="auto">
              <a:xfrm>
                <a:off x="2335" y="2646"/>
                <a:ext cx="149" cy="230"/>
              </a:xfrm>
              <a:custGeom>
                <a:avLst/>
                <a:gdLst>
                  <a:gd name="T0" fmla="*/ 8 w 149"/>
                  <a:gd name="T1" fmla="*/ 29 h 230"/>
                  <a:gd name="T2" fmla="*/ 27 w 149"/>
                  <a:gd name="T3" fmla="*/ 15 h 230"/>
                  <a:gd name="T4" fmla="*/ 40 w 149"/>
                  <a:gd name="T5" fmla="*/ 14 h 230"/>
                  <a:gd name="T6" fmla="*/ 51 w 149"/>
                  <a:gd name="T7" fmla="*/ 22 h 230"/>
                  <a:gd name="T8" fmla="*/ 63 w 149"/>
                  <a:gd name="T9" fmla="*/ 11 h 230"/>
                  <a:gd name="T10" fmla="*/ 76 w 149"/>
                  <a:gd name="T11" fmla="*/ 3 h 230"/>
                  <a:gd name="T12" fmla="*/ 78 w 149"/>
                  <a:gd name="T13" fmla="*/ 15 h 230"/>
                  <a:gd name="T14" fmla="*/ 67 w 149"/>
                  <a:gd name="T15" fmla="*/ 34 h 230"/>
                  <a:gd name="T16" fmla="*/ 105 w 149"/>
                  <a:gd name="T17" fmla="*/ 13 h 230"/>
                  <a:gd name="T18" fmla="*/ 117 w 149"/>
                  <a:gd name="T19" fmla="*/ 6 h 230"/>
                  <a:gd name="T20" fmla="*/ 112 w 149"/>
                  <a:gd name="T21" fmla="*/ 22 h 230"/>
                  <a:gd name="T22" fmla="*/ 114 w 149"/>
                  <a:gd name="T23" fmla="*/ 29 h 230"/>
                  <a:gd name="T24" fmla="*/ 126 w 149"/>
                  <a:gd name="T25" fmla="*/ 29 h 230"/>
                  <a:gd name="T26" fmla="*/ 139 w 149"/>
                  <a:gd name="T27" fmla="*/ 38 h 230"/>
                  <a:gd name="T28" fmla="*/ 128 w 149"/>
                  <a:gd name="T29" fmla="*/ 49 h 230"/>
                  <a:gd name="T30" fmla="*/ 122 w 149"/>
                  <a:gd name="T31" fmla="*/ 57 h 230"/>
                  <a:gd name="T32" fmla="*/ 112 w 149"/>
                  <a:gd name="T33" fmla="*/ 70 h 230"/>
                  <a:gd name="T34" fmla="*/ 114 w 149"/>
                  <a:gd name="T35" fmla="*/ 86 h 230"/>
                  <a:gd name="T36" fmla="*/ 120 w 149"/>
                  <a:gd name="T37" fmla="*/ 98 h 230"/>
                  <a:gd name="T38" fmla="*/ 130 w 149"/>
                  <a:gd name="T39" fmla="*/ 103 h 230"/>
                  <a:gd name="T40" fmla="*/ 138 w 149"/>
                  <a:gd name="T41" fmla="*/ 107 h 230"/>
                  <a:gd name="T42" fmla="*/ 148 w 149"/>
                  <a:gd name="T43" fmla="*/ 110 h 230"/>
                  <a:gd name="T44" fmla="*/ 134 w 149"/>
                  <a:gd name="T45" fmla="*/ 116 h 230"/>
                  <a:gd name="T46" fmla="*/ 116 w 149"/>
                  <a:gd name="T47" fmla="*/ 121 h 230"/>
                  <a:gd name="T48" fmla="*/ 101 w 149"/>
                  <a:gd name="T49" fmla="*/ 114 h 230"/>
                  <a:gd name="T50" fmla="*/ 93 w 149"/>
                  <a:gd name="T51" fmla="*/ 103 h 230"/>
                  <a:gd name="T52" fmla="*/ 90 w 149"/>
                  <a:gd name="T53" fmla="*/ 109 h 230"/>
                  <a:gd name="T54" fmla="*/ 99 w 149"/>
                  <a:gd name="T55" fmla="*/ 126 h 230"/>
                  <a:gd name="T56" fmla="*/ 104 w 149"/>
                  <a:gd name="T57" fmla="*/ 143 h 230"/>
                  <a:gd name="T58" fmla="*/ 99 w 149"/>
                  <a:gd name="T59" fmla="*/ 156 h 230"/>
                  <a:gd name="T60" fmla="*/ 85 w 149"/>
                  <a:gd name="T61" fmla="*/ 151 h 230"/>
                  <a:gd name="T62" fmla="*/ 77 w 149"/>
                  <a:gd name="T63" fmla="*/ 146 h 230"/>
                  <a:gd name="T64" fmla="*/ 72 w 149"/>
                  <a:gd name="T65" fmla="*/ 147 h 230"/>
                  <a:gd name="T66" fmla="*/ 69 w 149"/>
                  <a:gd name="T67" fmla="*/ 154 h 230"/>
                  <a:gd name="T68" fmla="*/ 68 w 149"/>
                  <a:gd name="T69" fmla="*/ 171 h 230"/>
                  <a:gd name="T70" fmla="*/ 75 w 149"/>
                  <a:gd name="T71" fmla="*/ 175 h 230"/>
                  <a:gd name="T72" fmla="*/ 87 w 149"/>
                  <a:gd name="T73" fmla="*/ 174 h 230"/>
                  <a:gd name="T74" fmla="*/ 86 w 149"/>
                  <a:gd name="T75" fmla="*/ 183 h 230"/>
                  <a:gd name="T76" fmla="*/ 75 w 149"/>
                  <a:gd name="T77" fmla="*/ 191 h 230"/>
                  <a:gd name="T78" fmla="*/ 55 w 149"/>
                  <a:gd name="T79" fmla="*/ 194 h 230"/>
                  <a:gd name="T80" fmla="*/ 48 w 149"/>
                  <a:gd name="T81" fmla="*/ 207 h 230"/>
                  <a:gd name="T82" fmla="*/ 54 w 149"/>
                  <a:gd name="T83" fmla="*/ 217 h 230"/>
                  <a:gd name="T84" fmla="*/ 67 w 149"/>
                  <a:gd name="T85" fmla="*/ 221 h 230"/>
                  <a:gd name="T86" fmla="*/ 55 w 149"/>
                  <a:gd name="T87" fmla="*/ 229 h 230"/>
                  <a:gd name="T88" fmla="*/ 43 w 149"/>
                  <a:gd name="T89" fmla="*/ 227 h 230"/>
                  <a:gd name="T90" fmla="*/ 27 w 149"/>
                  <a:gd name="T91" fmla="*/ 217 h 230"/>
                  <a:gd name="T92" fmla="*/ 16 w 149"/>
                  <a:gd name="T93" fmla="*/ 210 h 230"/>
                  <a:gd name="T94" fmla="*/ 4 w 149"/>
                  <a:gd name="T95" fmla="*/ 207 h 230"/>
                  <a:gd name="T96" fmla="*/ 0 w 149"/>
                  <a:gd name="T97" fmla="*/ 189 h 230"/>
                  <a:gd name="T98" fmla="*/ 1 w 149"/>
                  <a:gd name="T99" fmla="*/ 171 h 230"/>
                  <a:gd name="T100" fmla="*/ 7 w 149"/>
                  <a:gd name="T101" fmla="*/ 152 h 230"/>
                  <a:gd name="T102" fmla="*/ 7 w 149"/>
                  <a:gd name="T103" fmla="*/ 138 h 230"/>
                  <a:gd name="T104" fmla="*/ 5 w 149"/>
                  <a:gd name="T105" fmla="*/ 114 h 230"/>
                  <a:gd name="T106" fmla="*/ 10 w 149"/>
                  <a:gd name="T107" fmla="*/ 101 h 230"/>
                  <a:gd name="T108" fmla="*/ 2 w 149"/>
                  <a:gd name="T109" fmla="*/ 77 h 230"/>
                  <a:gd name="T110" fmla="*/ 3 w 149"/>
                  <a:gd name="T111" fmla="*/ 47 h 2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9" h="230">
                    <a:moveTo>
                      <a:pt x="4" y="36"/>
                    </a:moveTo>
                    <a:lnTo>
                      <a:pt x="8" y="29"/>
                    </a:lnTo>
                    <a:lnTo>
                      <a:pt x="18" y="20"/>
                    </a:lnTo>
                    <a:lnTo>
                      <a:pt x="27" y="15"/>
                    </a:lnTo>
                    <a:lnTo>
                      <a:pt x="36" y="11"/>
                    </a:lnTo>
                    <a:lnTo>
                      <a:pt x="40" y="14"/>
                    </a:lnTo>
                    <a:lnTo>
                      <a:pt x="47" y="25"/>
                    </a:lnTo>
                    <a:lnTo>
                      <a:pt x="51" y="22"/>
                    </a:lnTo>
                    <a:lnTo>
                      <a:pt x="58" y="14"/>
                    </a:lnTo>
                    <a:lnTo>
                      <a:pt x="63" y="11"/>
                    </a:lnTo>
                    <a:lnTo>
                      <a:pt x="68" y="6"/>
                    </a:lnTo>
                    <a:lnTo>
                      <a:pt x="76" y="3"/>
                    </a:lnTo>
                    <a:lnTo>
                      <a:pt x="83" y="4"/>
                    </a:lnTo>
                    <a:lnTo>
                      <a:pt x="78" y="15"/>
                    </a:lnTo>
                    <a:lnTo>
                      <a:pt x="68" y="29"/>
                    </a:lnTo>
                    <a:lnTo>
                      <a:pt x="67" y="34"/>
                    </a:lnTo>
                    <a:lnTo>
                      <a:pt x="86" y="26"/>
                    </a:lnTo>
                    <a:lnTo>
                      <a:pt x="105" y="13"/>
                    </a:lnTo>
                    <a:lnTo>
                      <a:pt x="117" y="0"/>
                    </a:lnTo>
                    <a:lnTo>
                      <a:pt x="117" y="6"/>
                    </a:lnTo>
                    <a:lnTo>
                      <a:pt x="116" y="14"/>
                    </a:lnTo>
                    <a:lnTo>
                      <a:pt x="112" y="22"/>
                    </a:lnTo>
                    <a:lnTo>
                      <a:pt x="108" y="33"/>
                    </a:lnTo>
                    <a:lnTo>
                      <a:pt x="114" y="29"/>
                    </a:lnTo>
                    <a:lnTo>
                      <a:pt x="120" y="27"/>
                    </a:lnTo>
                    <a:lnTo>
                      <a:pt x="126" y="29"/>
                    </a:lnTo>
                    <a:lnTo>
                      <a:pt x="129" y="31"/>
                    </a:lnTo>
                    <a:lnTo>
                      <a:pt x="139" y="38"/>
                    </a:lnTo>
                    <a:lnTo>
                      <a:pt x="133" y="45"/>
                    </a:lnTo>
                    <a:lnTo>
                      <a:pt x="128" y="49"/>
                    </a:lnTo>
                    <a:lnTo>
                      <a:pt x="126" y="53"/>
                    </a:lnTo>
                    <a:lnTo>
                      <a:pt x="122" y="57"/>
                    </a:lnTo>
                    <a:lnTo>
                      <a:pt x="115" y="63"/>
                    </a:lnTo>
                    <a:lnTo>
                      <a:pt x="112" y="70"/>
                    </a:lnTo>
                    <a:lnTo>
                      <a:pt x="112" y="78"/>
                    </a:lnTo>
                    <a:lnTo>
                      <a:pt x="114" y="86"/>
                    </a:lnTo>
                    <a:lnTo>
                      <a:pt x="116" y="92"/>
                    </a:lnTo>
                    <a:lnTo>
                      <a:pt x="120" y="98"/>
                    </a:lnTo>
                    <a:lnTo>
                      <a:pt x="126" y="102"/>
                    </a:lnTo>
                    <a:lnTo>
                      <a:pt x="130" y="103"/>
                    </a:lnTo>
                    <a:lnTo>
                      <a:pt x="134" y="105"/>
                    </a:lnTo>
                    <a:lnTo>
                      <a:pt x="138" y="107"/>
                    </a:lnTo>
                    <a:lnTo>
                      <a:pt x="141" y="108"/>
                    </a:lnTo>
                    <a:lnTo>
                      <a:pt x="148" y="110"/>
                    </a:lnTo>
                    <a:lnTo>
                      <a:pt x="139" y="114"/>
                    </a:lnTo>
                    <a:lnTo>
                      <a:pt x="134" y="116"/>
                    </a:lnTo>
                    <a:lnTo>
                      <a:pt x="126" y="120"/>
                    </a:lnTo>
                    <a:lnTo>
                      <a:pt x="116" y="121"/>
                    </a:lnTo>
                    <a:lnTo>
                      <a:pt x="108" y="118"/>
                    </a:lnTo>
                    <a:lnTo>
                      <a:pt x="101" y="114"/>
                    </a:lnTo>
                    <a:lnTo>
                      <a:pt x="96" y="105"/>
                    </a:lnTo>
                    <a:lnTo>
                      <a:pt x="93" y="103"/>
                    </a:lnTo>
                    <a:lnTo>
                      <a:pt x="84" y="99"/>
                    </a:lnTo>
                    <a:lnTo>
                      <a:pt x="90" y="109"/>
                    </a:lnTo>
                    <a:lnTo>
                      <a:pt x="96" y="120"/>
                    </a:lnTo>
                    <a:lnTo>
                      <a:pt x="99" y="126"/>
                    </a:lnTo>
                    <a:lnTo>
                      <a:pt x="102" y="136"/>
                    </a:lnTo>
                    <a:lnTo>
                      <a:pt x="104" y="143"/>
                    </a:lnTo>
                    <a:lnTo>
                      <a:pt x="108" y="157"/>
                    </a:lnTo>
                    <a:lnTo>
                      <a:pt x="99" y="156"/>
                    </a:lnTo>
                    <a:lnTo>
                      <a:pt x="94" y="156"/>
                    </a:lnTo>
                    <a:lnTo>
                      <a:pt x="85" y="151"/>
                    </a:lnTo>
                    <a:lnTo>
                      <a:pt x="81" y="148"/>
                    </a:lnTo>
                    <a:lnTo>
                      <a:pt x="77" y="146"/>
                    </a:lnTo>
                    <a:lnTo>
                      <a:pt x="75" y="145"/>
                    </a:lnTo>
                    <a:lnTo>
                      <a:pt x="72" y="147"/>
                    </a:lnTo>
                    <a:lnTo>
                      <a:pt x="71" y="148"/>
                    </a:lnTo>
                    <a:lnTo>
                      <a:pt x="69" y="154"/>
                    </a:lnTo>
                    <a:lnTo>
                      <a:pt x="68" y="162"/>
                    </a:lnTo>
                    <a:lnTo>
                      <a:pt x="68" y="171"/>
                    </a:lnTo>
                    <a:lnTo>
                      <a:pt x="70" y="174"/>
                    </a:lnTo>
                    <a:lnTo>
                      <a:pt x="75" y="175"/>
                    </a:lnTo>
                    <a:lnTo>
                      <a:pt x="81" y="175"/>
                    </a:lnTo>
                    <a:lnTo>
                      <a:pt x="87" y="174"/>
                    </a:lnTo>
                    <a:lnTo>
                      <a:pt x="94" y="176"/>
                    </a:lnTo>
                    <a:lnTo>
                      <a:pt x="86" y="183"/>
                    </a:lnTo>
                    <a:lnTo>
                      <a:pt x="82" y="189"/>
                    </a:lnTo>
                    <a:lnTo>
                      <a:pt x="75" y="191"/>
                    </a:lnTo>
                    <a:lnTo>
                      <a:pt x="68" y="191"/>
                    </a:lnTo>
                    <a:lnTo>
                      <a:pt x="55" y="194"/>
                    </a:lnTo>
                    <a:lnTo>
                      <a:pt x="46" y="200"/>
                    </a:lnTo>
                    <a:lnTo>
                      <a:pt x="48" y="207"/>
                    </a:lnTo>
                    <a:lnTo>
                      <a:pt x="51" y="214"/>
                    </a:lnTo>
                    <a:lnTo>
                      <a:pt x="54" y="217"/>
                    </a:lnTo>
                    <a:lnTo>
                      <a:pt x="60" y="219"/>
                    </a:lnTo>
                    <a:lnTo>
                      <a:pt x="67" y="221"/>
                    </a:lnTo>
                    <a:lnTo>
                      <a:pt x="63" y="227"/>
                    </a:lnTo>
                    <a:lnTo>
                      <a:pt x="55" y="229"/>
                    </a:lnTo>
                    <a:lnTo>
                      <a:pt x="47" y="229"/>
                    </a:lnTo>
                    <a:lnTo>
                      <a:pt x="43" y="227"/>
                    </a:lnTo>
                    <a:lnTo>
                      <a:pt x="37" y="222"/>
                    </a:lnTo>
                    <a:lnTo>
                      <a:pt x="27" y="217"/>
                    </a:lnTo>
                    <a:lnTo>
                      <a:pt x="21" y="211"/>
                    </a:lnTo>
                    <a:lnTo>
                      <a:pt x="16" y="210"/>
                    </a:lnTo>
                    <a:lnTo>
                      <a:pt x="7" y="216"/>
                    </a:lnTo>
                    <a:lnTo>
                      <a:pt x="4" y="207"/>
                    </a:lnTo>
                    <a:lnTo>
                      <a:pt x="1" y="198"/>
                    </a:lnTo>
                    <a:lnTo>
                      <a:pt x="0" y="189"/>
                    </a:lnTo>
                    <a:lnTo>
                      <a:pt x="0" y="179"/>
                    </a:lnTo>
                    <a:lnTo>
                      <a:pt x="1" y="171"/>
                    </a:lnTo>
                    <a:lnTo>
                      <a:pt x="4" y="162"/>
                    </a:lnTo>
                    <a:lnTo>
                      <a:pt x="7" y="152"/>
                    </a:lnTo>
                    <a:lnTo>
                      <a:pt x="9" y="148"/>
                    </a:lnTo>
                    <a:lnTo>
                      <a:pt x="7" y="138"/>
                    </a:lnTo>
                    <a:lnTo>
                      <a:pt x="5" y="125"/>
                    </a:lnTo>
                    <a:lnTo>
                      <a:pt x="5" y="114"/>
                    </a:lnTo>
                    <a:lnTo>
                      <a:pt x="6" y="107"/>
                    </a:lnTo>
                    <a:lnTo>
                      <a:pt x="10" y="101"/>
                    </a:lnTo>
                    <a:lnTo>
                      <a:pt x="5" y="91"/>
                    </a:lnTo>
                    <a:lnTo>
                      <a:pt x="2" y="77"/>
                    </a:lnTo>
                    <a:lnTo>
                      <a:pt x="2" y="60"/>
                    </a:lnTo>
                    <a:lnTo>
                      <a:pt x="3" y="47"/>
                    </a:lnTo>
                    <a:lnTo>
                      <a:pt x="4" y="36"/>
                    </a:lnTo>
                  </a:path>
                </a:pathLst>
              </a:custGeom>
              <a:solidFill>
                <a:srgbClr val="FF8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5" name="Freeform 25"/>
              <p:cNvSpPr>
                <a:spLocks/>
              </p:cNvSpPr>
              <p:nvPr/>
            </p:nvSpPr>
            <p:spPr bwMode="auto">
              <a:xfrm>
                <a:off x="2343" y="2700"/>
                <a:ext cx="89" cy="140"/>
              </a:xfrm>
              <a:custGeom>
                <a:avLst/>
                <a:gdLst>
                  <a:gd name="T0" fmla="*/ 5 w 89"/>
                  <a:gd name="T1" fmla="*/ 19 h 140"/>
                  <a:gd name="T2" fmla="*/ 15 w 89"/>
                  <a:gd name="T3" fmla="*/ 10 h 140"/>
                  <a:gd name="T4" fmla="*/ 23 w 89"/>
                  <a:gd name="T5" fmla="*/ 10 h 140"/>
                  <a:gd name="T6" fmla="*/ 31 w 89"/>
                  <a:gd name="T7" fmla="*/ 13 h 140"/>
                  <a:gd name="T8" fmla="*/ 38 w 89"/>
                  <a:gd name="T9" fmla="*/ 6 h 140"/>
                  <a:gd name="T10" fmla="*/ 45 w 89"/>
                  <a:gd name="T11" fmla="*/ 2 h 140"/>
                  <a:gd name="T12" fmla="*/ 46 w 89"/>
                  <a:gd name="T13" fmla="*/ 9 h 140"/>
                  <a:gd name="T14" fmla="*/ 40 w 89"/>
                  <a:gd name="T15" fmla="*/ 21 h 140"/>
                  <a:gd name="T16" fmla="*/ 63 w 89"/>
                  <a:gd name="T17" fmla="*/ 8 h 140"/>
                  <a:gd name="T18" fmla="*/ 71 w 89"/>
                  <a:gd name="T19" fmla="*/ 4 h 140"/>
                  <a:gd name="T20" fmla="*/ 68 w 89"/>
                  <a:gd name="T21" fmla="*/ 13 h 140"/>
                  <a:gd name="T22" fmla="*/ 69 w 89"/>
                  <a:gd name="T23" fmla="*/ 18 h 140"/>
                  <a:gd name="T24" fmla="*/ 74 w 89"/>
                  <a:gd name="T25" fmla="*/ 17 h 140"/>
                  <a:gd name="T26" fmla="*/ 83 w 89"/>
                  <a:gd name="T27" fmla="*/ 23 h 140"/>
                  <a:gd name="T28" fmla="*/ 76 w 89"/>
                  <a:gd name="T29" fmla="*/ 31 h 140"/>
                  <a:gd name="T30" fmla="*/ 73 w 89"/>
                  <a:gd name="T31" fmla="*/ 34 h 140"/>
                  <a:gd name="T32" fmla="*/ 68 w 89"/>
                  <a:gd name="T33" fmla="*/ 43 h 140"/>
                  <a:gd name="T34" fmla="*/ 69 w 89"/>
                  <a:gd name="T35" fmla="*/ 52 h 140"/>
                  <a:gd name="T36" fmla="*/ 72 w 89"/>
                  <a:gd name="T37" fmla="*/ 59 h 140"/>
                  <a:gd name="T38" fmla="*/ 77 w 89"/>
                  <a:gd name="T39" fmla="*/ 64 h 140"/>
                  <a:gd name="T40" fmla="*/ 82 w 89"/>
                  <a:gd name="T41" fmla="*/ 64 h 140"/>
                  <a:gd name="T42" fmla="*/ 88 w 89"/>
                  <a:gd name="T43" fmla="*/ 65 h 140"/>
                  <a:gd name="T44" fmla="*/ 79 w 89"/>
                  <a:gd name="T45" fmla="*/ 72 h 140"/>
                  <a:gd name="T46" fmla="*/ 70 w 89"/>
                  <a:gd name="T47" fmla="*/ 74 h 140"/>
                  <a:gd name="T48" fmla="*/ 61 w 89"/>
                  <a:gd name="T49" fmla="*/ 69 h 140"/>
                  <a:gd name="T50" fmla="*/ 55 w 89"/>
                  <a:gd name="T51" fmla="*/ 63 h 140"/>
                  <a:gd name="T52" fmla="*/ 54 w 89"/>
                  <a:gd name="T53" fmla="*/ 65 h 140"/>
                  <a:gd name="T54" fmla="*/ 59 w 89"/>
                  <a:gd name="T55" fmla="*/ 76 h 140"/>
                  <a:gd name="T56" fmla="*/ 63 w 89"/>
                  <a:gd name="T57" fmla="*/ 86 h 140"/>
                  <a:gd name="T58" fmla="*/ 60 w 89"/>
                  <a:gd name="T59" fmla="*/ 96 h 140"/>
                  <a:gd name="T60" fmla="*/ 51 w 89"/>
                  <a:gd name="T61" fmla="*/ 93 h 140"/>
                  <a:gd name="T62" fmla="*/ 46 w 89"/>
                  <a:gd name="T63" fmla="*/ 88 h 140"/>
                  <a:gd name="T64" fmla="*/ 43 w 89"/>
                  <a:gd name="T65" fmla="*/ 90 h 140"/>
                  <a:gd name="T66" fmla="*/ 41 w 89"/>
                  <a:gd name="T67" fmla="*/ 94 h 140"/>
                  <a:gd name="T68" fmla="*/ 41 w 89"/>
                  <a:gd name="T69" fmla="*/ 104 h 140"/>
                  <a:gd name="T70" fmla="*/ 45 w 89"/>
                  <a:gd name="T71" fmla="*/ 106 h 140"/>
                  <a:gd name="T72" fmla="*/ 52 w 89"/>
                  <a:gd name="T73" fmla="*/ 106 h 140"/>
                  <a:gd name="T74" fmla="*/ 52 w 89"/>
                  <a:gd name="T75" fmla="*/ 112 h 140"/>
                  <a:gd name="T76" fmla="*/ 44 w 89"/>
                  <a:gd name="T77" fmla="*/ 117 h 140"/>
                  <a:gd name="T78" fmla="*/ 35 w 89"/>
                  <a:gd name="T79" fmla="*/ 117 h 140"/>
                  <a:gd name="T80" fmla="*/ 30 w 89"/>
                  <a:gd name="T81" fmla="*/ 126 h 140"/>
                  <a:gd name="T82" fmla="*/ 33 w 89"/>
                  <a:gd name="T83" fmla="*/ 131 h 140"/>
                  <a:gd name="T84" fmla="*/ 40 w 89"/>
                  <a:gd name="T85" fmla="*/ 134 h 140"/>
                  <a:gd name="T86" fmla="*/ 34 w 89"/>
                  <a:gd name="T87" fmla="*/ 138 h 140"/>
                  <a:gd name="T88" fmla="*/ 25 w 89"/>
                  <a:gd name="T89" fmla="*/ 137 h 140"/>
                  <a:gd name="T90" fmla="*/ 16 w 89"/>
                  <a:gd name="T91" fmla="*/ 131 h 140"/>
                  <a:gd name="T92" fmla="*/ 10 w 89"/>
                  <a:gd name="T93" fmla="*/ 128 h 140"/>
                  <a:gd name="T94" fmla="*/ 2 w 89"/>
                  <a:gd name="T95" fmla="*/ 126 h 140"/>
                  <a:gd name="T96" fmla="*/ 0 w 89"/>
                  <a:gd name="T97" fmla="*/ 116 h 140"/>
                  <a:gd name="T98" fmla="*/ 1 w 89"/>
                  <a:gd name="T99" fmla="*/ 104 h 140"/>
                  <a:gd name="T100" fmla="*/ 4 w 89"/>
                  <a:gd name="T101" fmla="*/ 92 h 140"/>
                  <a:gd name="T102" fmla="*/ 4 w 89"/>
                  <a:gd name="T103" fmla="*/ 85 h 140"/>
                  <a:gd name="T104" fmla="*/ 3 w 89"/>
                  <a:gd name="T105" fmla="*/ 70 h 140"/>
                  <a:gd name="T106" fmla="*/ 6 w 89"/>
                  <a:gd name="T107" fmla="*/ 62 h 140"/>
                  <a:gd name="T108" fmla="*/ 1 w 89"/>
                  <a:gd name="T109" fmla="*/ 47 h 140"/>
                  <a:gd name="T110" fmla="*/ 2 w 89"/>
                  <a:gd name="T111" fmla="*/ 29 h 1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 h="140">
                    <a:moveTo>
                      <a:pt x="2" y="22"/>
                    </a:moveTo>
                    <a:lnTo>
                      <a:pt x="5" y="19"/>
                    </a:lnTo>
                    <a:lnTo>
                      <a:pt x="11" y="13"/>
                    </a:lnTo>
                    <a:lnTo>
                      <a:pt x="15" y="10"/>
                    </a:lnTo>
                    <a:lnTo>
                      <a:pt x="21" y="7"/>
                    </a:lnTo>
                    <a:lnTo>
                      <a:pt x="23" y="10"/>
                    </a:lnTo>
                    <a:lnTo>
                      <a:pt x="27" y="15"/>
                    </a:lnTo>
                    <a:lnTo>
                      <a:pt x="31" y="13"/>
                    </a:lnTo>
                    <a:lnTo>
                      <a:pt x="35" y="9"/>
                    </a:lnTo>
                    <a:lnTo>
                      <a:pt x="38" y="6"/>
                    </a:lnTo>
                    <a:lnTo>
                      <a:pt x="41" y="3"/>
                    </a:lnTo>
                    <a:lnTo>
                      <a:pt x="45" y="2"/>
                    </a:lnTo>
                    <a:lnTo>
                      <a:pt x="49" y="2"/>
                    </a:lnTo>
                    <a:lnTo>
                      <a:pt x="46" y="9"/>
                    </a:lnTo>
                    <a:lnTo>
                      <a:pt x="40" y="18"/>
                    </a:lnTo>
                    <a:lnTo>
                      <a:pt x="40" y="21"/>
                    </a:lnTo>
                    <a:lnTo>
                      <a:pt x="52" y="16"/>
                    </a:lnTo>
                    <a:lnTo>
                      <a:pt x="63" y="8"/>
                    </a:lnTo>
                    <a:lnTo>
                      <a:pt x="70" y="0"/>
                    </a:lnTo>
                    <a:lnTo>
                      <a:pt x="71" y="4"/>
                    </a:lnTo>
                    <a:lnTo>
                      <a:pt x="70" y="9"/>
                    </a:lnTo>
                    <a:lnTo>
                      <a:pt x="68" y="13"/>
                    </a:lnTo>
                    <a:lnTo>
                      <a:pt x="65" y="19"/>
                    </a:lnTo>
                    <a:lnTo>
                      <a:pt x="69" y="18"/>
                    </a:lnTo>
                    <a:lnTo>
                      <a:pt x="72" y="17"/>
                    </a:lnTo>
                    <a:lnTo>
                      <a:pt x="74" y="17"/>
                    </a:lnTo>
                    <a:lnTo>
                      <a:pt x="77" y="19"/>
                    </a:lnTo>
                    <a:lnTo>
                      <a:pt x="83" y="23"/>
                    </a:lnTo>
                    <a:lnTo>
                      <a:pt x="78" y="28"/>
                    </a:lnTo>
                    <a:lnTo>
                      <a:pt x="76" y="31"/>
                    </a:lnTo>
                    <a:lnTo>
                      <a:pt x="74" y="32"/>
                    </a:lnTo>
                    <a:lnTo>
                      <a:pt x="73" y="34"/>
                    </a:lnTo>
                    <a:lnTo>
                      <a:pt x="69" y="39"/>
                    </a:lnTo>
                    <a:lnTo>
                      <a:pt x="68" y="43"/>
                    </a:lnTo>
                    <a:lnTo>
                      <a:pt x="67" y="48"/>
                    </a:lnTo>
                    <a:lnTo>
                      <a:pt x="69" y="52"/>
                    </a:lnTo>
                    <a:lnTo>
                      <a:pt x="70" y="55"/>
                    </a:lnTo>
                    <a:lnTo>
                      <a:pt x="72" y="59"/>
                    </a:lnTo>
                    <a:lnTo>
                      <a:pt x="74" y="62"/>
                    </a:lnTo>
                    <a:lnTo>
                      <a:pt x="77" y="64"/>
                    </a:lnTo>
                    <a:lnTo>
                      <a:pt x="80" y="63"/>
                    </a:lnTo>
                    <a:lnTo>
                      <a:pt x="82" y="64"/>
                    </a:lnTo>
                    <a:lnTo>
                      <a:pt x="84" y="64"/>
                    </a:lnTo>
                    <a:lnTo>
                      <a:pt x="88" y="65"/>
                    </a:lnTo>
                    <a:lnTo>
                      <a:pt x="83" y="69"/>
                    </a:lnTo>
                    <a:lnTo>
                      <a:pt x="79" y="72"/>
                    </a:lnTo>
                    <a:lnTo>
                      <a:pt x="75" y="74"/>
                    </a:lnTo>
                    <a:lnTo>
                      <a:pt x="70" y="74"/>
                    </a:lnTo>
                    <a:lnTo>
                      <a:pt x="65" y="72"/>
                    </a:lnTo>
                    <a:lnTo>
                      <a:pt x="61" y="69"/>
                    </a:lnTo>
                    <a:lnTo>
                      <a:pt x="57" y="64"/>
                    </a:lnTo>
                    <a:lnTo>
                      <a:pt x="55" y="63"/>
                    </a:lnTo>
                    <a:lnTo>
                      <a:pt x="49" y="60"/>
                    </a:lnTo>
                    <a:lnTo>
                      <a:pt x="54" y="65"/>
                    </a:lnTo>
                    <a:lnTo>
                      <a:pt x="57" y="73"/>
                    </a:lnTo>
                    <a:lnTo>
                      <a:pt x="59" y="76"/>
                    </a:lnTo>
                    <a:lnTo>
                      <a:pt x="61" y="83"/>
                    </a:lnTo>
                    <a:lnTo>
                      <a:pt x="63" y="86"/>
                    </a:lnTo>
                    <a:lnTo>
                      <a:pt x="66" y="95"/>
                    </a:lnTo>
                    <a:lnTo>
                      <a:pt x="60" y="96"/>
                    </a:lnTo>
                    <a:lnTo>
                      <a:pt x="56" y="96"/>
                    </a:lnTo>
                    <a:lnTo>
                      <a:pt x="51" y="93"/>
                    </a:lnTo>
                    <a:lnTo>
                      <a:pt x="48" y="90"/>
                    </a:lnTo>
                    <a:lnTo>
                      <a:pt x="46" y="88"/>
                    </a:lnTo>
                    <a:lnTo>
                      <a:pt x="44" y="88"/>
                    </a:lnTo>
                    <a:lnTo>
                      <a:pt x="43" y="90"/>
                    </a:lnTo>
                    <a:lnTo>
                      <a:pt x="42" y="90"/>
                    </a:lnTo>
                    <a:lnTo>
                      <a:pt x="41" y="94"/>
                    </a:lnTo>
                    <a:lnTo>
                      <a:pt x="40" y="99"/>
                    </a:lnTo>
                    <a:lnTo>
                      <a:pt x="41" y="104"/>
                    </a:lnTo>
                    <a:lnTo>
                      <a:pt x="42" y="106"/>
                    </a:lnTo>
                    <a:lnTo>
                      <a:pt x="45" y="106"/>
                    </a:lnTo>
                    <a:lnTo>
                      <a:pt x="48" y="106"/>
                    </a:lnTo>
                    <a:lnTo>
                      <a:pt x="52" y="106"/>
                    </a:lnTo>
                    <a:lnTo>
                      <a:pt x="56" y="107"/>
                    </a:lnTo>
                    <a:lnTo>
                      <a:pt x="52" y="112"/>
                    </a:lnTo>
                    <a:lnTo>
                      <a:pt x="48" y="116"/>
                    </a:lnTo>
                    <a:lnTo>
                      <a:pt x="44" y="117"/>
                    </a:lnTo>
                    <a:lnTo>
                      <a:pt x="40" y="117"/>
                    </a:lnTo>
                    <a:lnTo>
                      <a:pt x="35" y="117"/>
                    </a:lnTo>
                    <a:lnTo>
                      <a:pt x="28" y="121"/>
                    </a:lnTo>
                    <a:lnTo>
                      <a:pt x="30" y="126"/>
                    </a:lnTo>
                    <a:lnTo>
                      <a:pt x="31" y="129"/>
                    </a:lnTo>
                    <a:lnTo>
                      <a:pt x="33" y="131"/>
                    </a:lnTo>
                    <a:lnTo>
                      <a:pt x="36" y="133"/>
                    </a:lnTo>
                    <a:lnTo>
                      <a:pt x="40" y="134"/>
                    </a:lnTo>
                    <a:lnTo>
                      <a:pt x="38" y="137"/>
                    </a:lnTo>
                    <a:lnTo>
                      <a:pt x="34" y="138"/>
                    </a:lnTo>
                    <a:lnTo>
                      <a:pt x="28" y="139"/>
                    </a:lnTo>
                    <a:lnTo>
                      <a:pt x="25" y="137"/>
                    </a:lnTo>
                    <a:lnTo>
                      <a:pt x="21" y="134"/>
                    </a:lnTo>
                    <a:lnTo>
                      <a:pt x="16" y="131"/>
                    </a:lnTo>
                    <a:lnTo>
                      <a:pt x="13" y="128"/>
                    </a:lnTo>
                    <a:lnTo>
                      <a:pt x="10" y="128"/>
                    </a:lnTo>
                    <a:lnTo>
                      <a:pt x="4" y="130"/>
                    </a:lnTo>
                    <a:lnTo>
                      <a:pt x="2" y="126"/>
                    </a:lnTo>
                    <a:lnTo>
                      <a:pt x="1" y="120"/>
                    </a:lnTo>
                    <a:lnTo>
                      <a:pt x="0" y="116"/>
                    </a:lnTo>
                    <a:lnTo>
                      <a:pt x="0" y="109"/>
                    </a:lnTo>
                    <a:lnTo>
                      <a:pt x="1" y="104"/>
                    </a:lnTo>
                    <a:lnTo>
                      <a:pt x="2" y="99"/>
                    </a:lnTo>
                    <a:lnTo>
                      <a:pt x="4" y="92"/>
                    </a:lnTo>
                    <a:lnTo>
                      <a:pt x="6" y="88"/>
                    </a:lnTo>
                    <a:lnTo>
                      <a:pt x="4" y="85"/>
                    </a:lnTo>
                    <a:lnTo>
                      <a:pt x="3" y="76"/>
                    </a:lnTo>
                    <a:lnTo>
                      <a:pt x="3" y="70"/>
                    </a:lnTo>
                    <a:lnTo>
                      <a:pt x="4" y="65"/>
                    </a:lnTo>
                    <a:lnTo>
                      <a:pt x="6" y="62"/>
                    </a:lnTo>
                    <a:lnTo>
                      <a:pt x="3" y="54"/>
                    </a:lnTo>
                    <a:lnTo>
                      <a:pt x="1" y="47"/>
                    </a:lnTo>
                    <a:lnTo>
                      <a:pt x="1" y="37"/>
                    </a:lnTo>
                    <a:lnTo>
                      <a:pt x="2" y="29"/>
                    </a:lnTo>
                    <a:lnTo>
                      <a:pt x="2" y="22"/>
                    </a:lnTo>
                  </a:path>
                </a:pathLst>
              </a:custGeom>
              <a:solidFill>
                <a:srgbClr val="FFFF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grpSp>
            <p:nvGrpSpPr>
              <p:cNvPr id="6" name="Group 26"/>
              <p:cNvGrpSpPr>
                <a:grpSpLocks/>
              </p:cNvGrpSpPr>
              <p:nvPr/>
            </p:nvGrpSpPr>
            <p:grpSpPr bwMode="auto">
              <a:xfrm>
                <a:off x="2337" y="2881"/>
                <a:ext cx="129" cy="206"/>
                <a:chOff x="2337" y="2881"/>
                <a:chExt cx="129" cy="206"/>
              </a:xfrm>
            </p:grpSpPr>
            <p:sp>
              <p:nvSpPr>
                <p:cNvPr id="140459" name="Freeform 27"/>
                <p:cNvSpPr>
                  <a:spLocks/>
                </p:cNvSpPr>
                <p:nvPr/>
              </p:nvSpPr>
              <p:spPr bwMode="auto">
                <a:xfrm>
                  <a:off x="2337" y="2881"/>
                  <a:ext cx="129" cy="206"/>
                </a:xfrm>
                <a:custGeom>
                  <a:avLst/>
                  <a:gdLst>
                    <a:gd name="T0" fmla="*/ 31 w 129"/>
                    <a:gd name="T1" fmla="*/ 15 h 206"/>
                    <a:gd name="T2" fmla="*/ 48 w 129"/>
                    <a:gd name="T3" fmla="*/ 2 h 206"/>
                    <a:gd name="T4" fmla="*/ 63 w 129"/>
                    <a:gd name="T5" fmla="*/ 1 h 206"/>
                    <a:gd name="T6" fmla="*/ 73 w 129"/>
                    <a:gd name="T7" fmla="*/ 7 h 206"/>
                    <a:gd name="T8" fmla="*/ 86 w 129"/>
                    <a:gd name="T9" fmla="*/ 21 h 206"/>
                    <a:gd name="T10" fmla="*/ 95 w 129"/>
                    <a:gd name="T11" fmla="*/ 35 h 206"/>
                    <a:gd name="T12" fmla="*/ 101 w 129"/>
                    <a:gd name="T13" fmla="*/ 42 h 206"/>
                    <a:gd name="T14" fmla="*/ 110 w 129"/>
                    <a:gd name="T15" fmla="*/ 40 h 206"/>
                    <a:gd name="T16" fmla="*/ 116 w 129"/>
                    <a:gd name="T17" fmla="*/ 41 h 206"/>
                    <a:gd name="T18" fmla="*/ 109 w 129"/>
                    <a:gd name="T19" fmla="*/ 53 h 206"/>
                    <a:gd name="T20" fmla="*/ 104 w 129"/>
                    <a:gd name="T21" fmla="*/ 60 h 206"/>
                    <a:gd name="T22" fmla="*/ 111 w 129"/>
                    <a:gd name="T23" fmla="*/ 71 h 206"/>
                    <a:gd name="T24" fmla="*/ 121 w 129"/>
                    <a:gd name="T25" fmla="*/ 69 h 206"/>
                    <a:gd name="T26" fmla="*/ 128 w 129"/>
                    <a:gd name="T27" fmla="*/ 66 h 206"/>
                    <a:gd name="T28" fmla="*/ 122 w 129"/>
                    <a:gd name="T29" fmla="*/ 81 h 206"/>
                    <a:gd name="T30" fmla="*/ 111 w 129"/>
                    <a:gd name="T31" fmla="*/ 93 h 206"/>
                    <a:gd name="T32" fmla="*/ 100 w 129"/>
                    <a:gd name="T33" fmla="*/ 97 h 206"/>
                    <a:gd name="T34" fmla="*/ 111 w 129"/>
                    <a:gd name="T35" fmla="*/ 106 h 206"/>
                    <a:gd name="T36" fmla="*/ 119 w 129"/>
                    <a:gd name="T37" fmla="*/ 122 h 206"/>
                    <a:gd name="T38" fmla="*/ 121 w 129"/>
                    <a:gd name="T39" fmla="*/ 140 h 206"/>
                    <a:gd name="T40" fmla="*/ 117 w 129"/>
                    <a:gd name="T41" fmla="*/ 148 h 206"/>
                    <a:gd name="T42" fmla="*/ 110 w 129"/>
                    <a:gd name="T43" fmla="*/ 136 h 206"/>
                    <a:gd name="T44" fmla="*/ 100 w 129"/>
                    <a:gd name="T45" fmla="*/ 133 h 206"/>
                    <a:gd name="T46" fmla="*/ 94 w 129"/>
                    <a:gd name="T47" fmla="*/ 148 h 206"/>
                    <a:gd name="T48" fmla="*/ 94 w 129"/>
                    <a:gd name="T49" fmla="*/ 165 h 206"/>
                    <a:gd name="T50" fmla="*/ 98 w 129"/>
                    <a:gd name="T51" fmla="*/ 175 h 206"/>
                    <a:gd name="T52" fmla="*/ 105 w 129"/>
                    <a:gd name="T53" fmla="*/ 173 h 206"/>
                    <a:gd name="T54" fmla="*/ 106 w 129"/>
                    <a:gd name="T55" fmla="*/ 181 h 206"/>
                    <a:gd name="T56" fmla="*/ 101 w 129"/>
                    <a:gd name="T57" fmla="*/ 193 h 206"/>
                    <a:gd name="T58" fmla="*/ 92 w 129"/>
                    <a:gd name="T59" fmla="*/ 202 h 206"/>
                    <a:gd name="T60" fmla="*/ 77 w 129"/>
                    <a:gd name="T61" fmla="*/ 203 h 206"/>
                    <a:gd name="T62" fmla="*/ 71 w 129"/>
                    <a:gd name="T63" fmla="*/ 194 h 206"/>
                    <a:gd name="T64" fmla="*/ 62 w 129"/>
                    <a:gd name="T65" fmla="*/ 180 h 206"/>
                    <a:gd name="T66" fmla="*/ 53 w 129"/>
                    <a:gd name="T67" fmla="*/ 174 h 206"/>
                    <a:gd name="T68" fmla="*/ 41 w 129"/>
                    <a:gd name="T69" fmla="*/ 173 h 206"/>
                    <a:gd name="T70" fmla="*/ 30 w 129"/>
                    <a:gd name="T71" fmla="*/ 173 h 206"/>
                    <a:gd name="T72" fmla="*/ 20 w 129"/>
                    <a:gd name="T73" fmla="*/ 164 h 206"/>
                    <a:gd name="T74" fmla="*/ 14 w 129"/>
                    <a:gd name="T75" fmla="*/ 145 h 206"/>
                    <a:gd name="T76" fmla="*/ 6 w 129"/>
                    <a:gd name="T77" fmla="*/ 118 h 206"/>
                    <a:gd name="T78" fmla="*/ 0 w 129"/>
                    <a:gd name="T79" fmla="*/ 79 h 206"/>
                    <a:gd name="T80" fmla="*/ 1 w 129"/>
                    <a:gd name="T81" fmla="*/ 52 h 206"/>
                    <a:gd name="T82" fmla="*/ 8 w 129"/>
                    <a:gd name="T83" fmla="*/ 37 h 2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9" h="206">
                      <a:moveTo>
                        <a:pt x="17" y="29"/>
                      </a:moveTo>
                      <a:lnTo>
                        <a:pt x="24" y="21"/>
                      </a:lnTo>
                      <a:lnTo>
                        <a:pt x="31" y="15"/>
                      </a:lnTo>
                      <a:lnTo>
                        <a:pt x="37" y="10"/>
                      </a:lnTo>
                      <a:lnTo>
                        <a:pt x="44" y="6"/>
                      </a:lnTo>
                      <a:lnTo>
                        <a:pt x="48" y="2"/>
                      </a:lnTo>
                      <a:lnTo>
                        <a:pt x="54" y="0"/>
                      </a:lnTo>
                      <a:lnTo>
                        <a:pt x="58" y="0"/>
                      </a:lnTo>
                      <a:lnTo>
                        <a:pt x="63" y="1"/>
                      </a:lnTo>
                      <a:lnTo>
                        <a:pt x="66" y="2"/>
                      </a:lnTo>
                      <a:lnTo>
                        <a:pt x="69" y="4"/>
                      </a:lnTo>
                      <a:lnTo>
                        <a:pt x="73" y="7"/>
                      </a:lnTo>
                      <a:lnTo>
                        <a:pt x="79" y="10"/>
                      </a:lnTo>
                      <a:lnTo>
                        <a:pt x="83" y="16"/>
                      </a:lnTo>
                      <a:lnTo>
                        <a:pt x="86" y="21"/>
                      </a:lnTo>
                      <a:lnTo>
                        <a:pt x="88" y="26"/>
                      </a:lnTo>
                      <a:lnTo>
                        <a:pt x="92" y="32"/>
                      </a:lnTo>
                      <a:lnTo>
                        <a:pt x="95" y="35"/>
                      </a:lnTo>
                      <a:lnTo>
                        <a:pt x="97" y="38"/>
                      </a:lnTo>
                      <a:lnTo>
                        <a:pt x="100" y="42"/>
                      </a:lnTo>
                      <a:lnTo>
                        <a:pt x="101" y="42"/>
                      </a:lnTo>
                      <a:lnTo>
                        <a:pt x="105" y="43"/>
                      </a:lnTo>
                      <a:lnTo>
                        <a:pt x="109" y="42"/>
                      </a:lnTo>
                      <a:lnTo>
                        <a:pt x="110" y="40"/>
                      </a:lnTo>
                      <a:lnTo>
                        <a:pt x="114" y="36"/>
                      </a:lnTo>
                      <a:lnTo>
                        <a:pt x="117" y="33"/>
                      </a:lnTo>
                      <a:lnTo>
                        <a:pt x="116" y="41"/>
                      </a:lnTo>
                      <a:lnTo>
                        <a:pt x="115" y="47"/>
                      </a:lnTo>
                      <a:lnTo>
                        <a:pt x="112" y="52"/>
                      </a:lnTo>
                      <a:lnTo>
                        <a:pt x="109" y="53"/>
                      </a:lnTo>
                      <a:lnTo>
                        <a:pt x="107" y="54"/>
                      </a:lnTo>
                      <a:lnTo>
                        <a:pt x="103" y="56"/>
                      </a:lnTo>
                      <a:lnTo>
                        <a:pt x="104" y="60"/>
                      </a:lnTo>
                      <a:lnTo>
                        <a:pt x="107" y="65"/>
                      </a:lnTo>
                      <a:lnTo>
                        <a:pt x="109" y="68"/>
                      </a:lnTo>
                      <a:lnTo>
                        <a:pt x="111" y="71"/>
                      </a:lnTo>
                      <a:lnTo>
                        <a:pt x="114" y="71"/>
                      </a:lnTo>
                      <a:lnTo>
                        <a:pt x="116" y="71"/>
                      </a:lnTo>
                      <a:lnTo>
                        <a:pt x="121" y="69"/>
                      </a:lnTo>
                      <a:lnTo>
                        <a:pt x="124" y="65"/>
                      </a:lnTo>
                      <a:lnTo>
                        <a:pt x="126" y="61"/>
                      </a:lnTo>
                      <a:lnTo>
                        <a:pt x="128" y="66"/>
                      </a:lnTo>
                      <a:lnTo>
                        <a:pt x="128" y="73"/>
                      </a:lnTo>
                      <a:lnTo>
                        <a:pt x="125" y="77"/>
                      </a:lnTo>
                      <a:lnTo>
                        <a:pt x="122" y="81"/>
                      </a:lnTo>
                      <a:lnTo>
                        <a:pt x="120" y="86"/>
                      </a:lnTo>
                      <a:lnTo>
                        <a:pt x="115" y="91"/>
                      </a:lnTo>
                      <a:lnTo>
                        <a:pt x="111" y="93"/>
                      </a:lnTo>
                      <a:lnTo>
                        <a:pt x="108" y="96"/>
                      </a:lnTo>
                      <a:lnTo>
                        <a:pt x="105" y="97"/>
                      </a:lnTo>
                      <a:lnTo>
                        <a:pt x="100" y="97"/>
                      </a:lnTo>
                      <a:lnTo>
                        <a:pt x="105" y="100"/>
                      </a:lnTo>
                      <a:lnTo>
                        <a:pt x="109" y="103"/>
                      </a:lnTo>
                      <a:lnTo>
                        <a:pt x="111" y="106"/>
                      </a:lnTo>
                      <a:lnTo>
                        <a:pt x="115" y="111"/>
                      </a:lnTo>
                      <a:lnTo>
                        <a:pt x="118" y="117"/>
                      </a:lnTo>
                      <a:lnTo>
                        <a:pt x="119" y="122"/>
                      </a:lnTo>
                      <a:lnTo>
                        <a:pt x="121" y="129"/>
                      </a:lnTo>
                      <a:lnTo>
                        <a:pt x="121" y="135"/>
                      </a:lnTo>
                      <a:lnTo>
                        <a:pt x="121" y="140"/>
                      </a:lnTo>
                      <a:lnTo>
                        <a:pt x="121" y="147"/>
                      </a:lnTo>
                      <a:lnTo>
                        <a:pt x="118" y="153"/>
                      </a:lnTo>
                      <a:lnTo>
                        <a:pt x="117" y="148"/>
                      </a:lnTo>
                      <a:lnTo>
                        <a:pt x="116" y="142"/>
                      </a:lnTo>
                      <a:lnTo>
                        <a:pt x="113" y="140"/>
                      </a:lnTo>
                      <a:lnTo>
                        <a:pt x="110" y="136"/>
                      </a:lnTo>
                      <a:lnTo>
                        <a:pt x="108" y="133"/>
                      </a:lnTo>
                      <a:lnTo>
                        <a:pt x="104" y="132"/>
                      </a:lnTo>
                      <a:lnTo>
                        <a:pt x="100" y="133"/>
                      </a:lnTo>
                      <a:lnTo>
                        <a:pt x="97" y="137"/>
                      </a:lnTo>
                      <a:lnTo>
                        <a:pt x="95" y="140"/>
                      </a:lnTo>
                      <a:lnTo>
                        <a:pt x="94" y="148"/>
                      </a:lnTo>
                      <a:lnTo>
                        <a:pt x="94" y="154"/>
                      </a:lnTo>
                      <a:lnTo>
                        <a:pt x="94" y="161"/>
                      </a:lnTo>
                      <a:lnTo>
                        <a:pt x="94" y="165"/>
                      </a:lnTo>
                      <a:lnTo>
                        <a:pt x="95" y="170"/>
                      </a:lnTo>
                      <a:lnTo>
                        <a:pt x="96" y="175"/>
                      </a:lnTo>
                      <a:lnTo>
                        <a:pt x="98" y="175"/>
                      </a:lnTo>
                      <a:lnTo>
                        <a:pt x="101" y="176"/>
                      </a:lnTo>
                      <a:lnTo>
                        <a:pt x="105" y="174"/>
                      </a:lnTo>
                      <a:lnTo>
                        <a:pt x="105" y="173"/>
                      </a:lnTo>
                      <a:lnTo>
                        <a:pt x="107" y="173"/>
                      </a:lnTo>
                      <a:lnTo>
                        <a:pt x="106" y="176"/>
                      </a:lnTo>
                      <a:lnTo>
                        <a:pt x="106" y="181"/>
                      </a:lnTo>
                      <a:lnTo>
                        <a:pt x="105" y="184"/>
                      </a:lnTo>
                      <a:lnTo>
                        <a:pt x="104" y="190"/>
                      </a:lnTo>
                      <a:lnTo>
                        <a:pt x="101" y="193"/>
                      </a:lnTo>
                      <a:lnTo>
                        <a:pt x="98" y="195"/>
                      </a:lnTo>
                      <a:lnTo>
                        <a:pt x="95" y="200"/>
                      </a:lnTo>
                      <a:lnTo>
                        <a:pt x="92" y="202"/>
                      </a:lnTo>
                      <a:lnTo>
                        <a:pt x="86" y="204"/>
                      </a:lnTo>
                      <a:lnTo>
                        <a:pt x="81" y="205"/>
                      </a:lnTo>
                      <a:lnTo>
                        <a:pt x="77" y="203"/>
                      </a:lnTo>
                      <a:lnTo>
                        <a:pt x="74" y="200"/>
                      </a:lnTo>
                      <a:lnTo>
                        <a:pt x="72" y="198"/>
                      </a:lnTo>
                      <a:lnTo>
                        <a:pt x="71" y="194"/>
                      </a:lnTo>
                      <a:lnTo>
                        <a:pt x="68" y="190"/>
                      </a:lnTo>
                      <a:lnTo>
                        <a:pt x="63" y="184"/>
                      </a:lnTo>
                      <a:lnTo>
                        <a:pt x="62" y="180"/>
                      </a:lnTo>
                      <a:lnTo>
                        <a:pt x="58" y="176"/>
                      </a:lnTo>
                      <a:lnTo>
                        <a:pt x="57" y="175"/>
                      </a:lnTo>
                      <a:lnTo>
                        <a:pt x="53" y="174"/>
                      </a:lnTo>
                      <a:lnTo>
                        <a:pt x="49" y="173"/>
                      </a:lnTo>
                      <a:lnTo>
                        <a:pt x="45" y="172"/>
                      </a:lnTo>
                      <a:lnTo>
                        <a:pt x="41" y="173"/>
                      </a:lnTo>
                      <a:lnTo>
                        <a:pt x="36" y="174"/>
                      </a:lnTo>
                      <a:lnTo>
                        <a:pt x="32" y="174"/>
                      </a:lnTo>
                      <a:lnTo>
                        <a:pt x="30" y="173"/>
                      </a:lnTo>
                      <a:lnTo>
                        <a:pt x="27" y="171"/>
                      </a:lnTo>
                      <a:lnTo>
                        <a:pt x="23" y="168"/>
                      </a:lnTo>
                      <a:lnTo>
                        <a:pt x="20" y="164"/>
                      </a:lnTo>
                      <a:lnTo>
                        <a:pt x="18" y="159"/>
                      </a:lnTo>
                      <a:lnTo>
                        <a:pt x="17" y="153"/>
                      </a:lnTo>
                      <a:lnTo>
                        <a:pt x="14" y="145"/>
                      </a:lnTo>
                      <a:lnTo>
                        <a:pt x="11" y="135"/>
                      </a:lnTo>
                      <a:lnTo>
                        <a:pt x="9" y="129"/>
                      </a:lnTo>
                      <a:lnTo>
                        <a:pt x="6" y="118"/>
                      </a:lnTo>
                      <a:lnTo>
                        <a:pt x="3" y="106"/>
                      </a:lnTo>
                      <a:lnTo>
                        <a:pt x="2" y="92"/>
                      </a:lnTo>
                      <a:lnTo>
                        <a:pt x="0" y="79"/>
                      </a:lnTo>
                      <a:lnTo>
                        <a:pt x="0" y="69"/>
                      </a:lnTo>
                      <a:lnTo>
                        <a:pt x="0" y="59"/>
                      </a:lnTo>
                      <a:lnTo>
                        <a:pt x="1" y="52"/>
                      </a:lnTo>
                      <a:lnTo>
                        <a:pt x="3" y="47"/>
                      </a:lnTo>
                      <a:lnTo>
                        <a:pt x="6" y="43"/>
                      </a:lnTo>
                      <a:lnTo>
                        <a:pt x="8" y="37"/>
                      </a:lnTo>
                      <a:lnTo>
                        <a:pt x="13" y="31"/>
                      </a:lnTo>
                      <a:lnTo>
                        <a:pt x="17" y="29"/>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60" name="Freeform 28"/>
                <p:cNvSpPr>
                  <a:spLocks/>
                </p:cNvSpPr>
                <p:nvPr/>
              </p:nvSpPr>
              <p:spPr bwMode="auto">
                <a:xfrm>
                  <a:off x="2339" y="2920"/>
                  <a:ext cx="101" cy="144"/>
                </a:xfrm>
                <a:custGeom>
                  <a:avLst/>
                  <a:gdLst>
                    <a:gd name="T0" fmla="*/ 20 w 101"/>
                    <a:gd name="T1" fmla="*/ 18 h 144"/>
                    <a:gd name="T2" fmla="*/ 31 w 101"/>
                    <a:gd name="T3" fmla="*/ 8 h 144"/>
                    <a:gd name="T4" fmla="*/ 40 w 101"/>
                    <a:gd name="T5" fmla="*/ 1 h 144"/>
                    <a:gd name="T6" fmla="*/ 47 w 101"/>
                    <a:gd name="T7" fmla="*/ 0 h 144"/>
                    <a:gd name="T8" fmla="*/ 54 w 101"/>
                    <a:gd name="T9" fmla="*/ 0 h 144"/>
                    <a:gd name="T10" fmla="*/ 59 w 101"/>
                    <a:gd name="T11" fmla="*/ 3 h 144"/>
                    <a:gd name="T12" fmla="*/ 66 w 101"/>
                    <a:gd name="T13" fmla="*/ 11 h 144"/>
                    <a:gd name="T14" fmla="*/ 72 w 101"/>
                    <a:gd name="T15" fmla="*/ 17 h 144"/>
                    <a:gd name="T16" fmla="*/ 76 w 101"/>
                    <a:gd name="T17" fmla="*/ 23 h 144"/>
                    <a:gd name="T18" fmla="*/ 80 w 101"/>
                    <a:gd name="T19" fmla="*/ 27 h 144"/>
                    <a:gd name="T20" fmla="*/ 84 w 101"/>
                    <a:gd name="T21" fmla="*/ 28 h 144"/>
                    <a:gd name="T22" fmla="*/ 88 w 101"/>
                    <a:gd name="T23" fmla="*/ 25 h 144"/>
                    <a:gd name="T24" fmla="*/ 93 w 101"/>
                    <a:gd name="T25" fmla="*/ 21 h 144"/>
                    <a:gd name="T26" fmla="*/ 90 w 101"/>
                    <a:gd name="T27" fmla="*/ 30 h 144"/>
                    <a:gd name="T28" fmla="*/ 86 w 101"/>
                    <a:gd name="T29" fmla="*/ 35 h 144"/>
                    <a:gd name="T30" fmla="*/ 82 w 101"/>
                    <a:gd name="T31" fmla="*/ 37 h 144"/>
                    <a:gd name="T32" fmla="*/ 84 w 101"/>
                    <a:gd name="T33" fmla="*/ 44 h 144"/>
                    <a:gd name="T34" fmla="*/ 87 w 101"/>
                    <a:gd name="T35" fmla="*/ 46 h 144"/>
                    <a:gd name="T36" fmla="*/ 92 w 101"/>
                    <a:gd name="T37" fmla="*/ 47 h 144"/>
                    <a:gd name="T38" fmla="*/ 96 w 101"/>
                    <a:gd name="T39" fmla="*/ 42 h 144"/>
                    <a:gd name="T40" fmla="*/ 100 w 101"/>
                    <a:gd name="T41" fmla="*/ 43 h 144"/>
                    <a:gd name="T42" fmla="*/ 97 w 101"/>
                    <a:gd name="T43" fmla="*/ 50 h 144"/>
                    <a:gd name="T44" fmla="*/ 94 w 101"/>
                    <a:gd name="T45" fmla="*/ 58 h 144"/>
                    <a:gd name="T46" fmla="*/ 87 w 101"/>
                    <a:gd name="T47" fmla="*/ 64 h 144"/>
                    <a:gd name="T48" fmla="*/ 82 w 101"/>
                    <a:gd name="T49" fmla="*/ 66 h 144"/>
                    <a:gd name="T50" fmla="*/ 82 w 101"/>
                    <a:gd name="T51" fmla="*/ 68 h 144"/>
                    <a:gd name="T52" fmla="*/ 87 w 101"/>
                    <a:gd name="T53" fmla="*/ 72 h 144"/>
                    <a:gd name="T54" fmla="*/ 91 w 101"/>
                    <a:gd name="T55" fmla="*/ 78 h 144"/>
                    <a:gd name="T56" fmla="*/ 94 w 101"/>
                    <a:gd name="T57" fmla="*/ 88 h 144"/>
                    <a:gd name="T58" fmla="*/ 94 w 101"/>
                    <a:gd name="T59" fmla="*/ 96 h 144"/>
                    <a:gd name="T60" fmla="*/ 91 w 101"/>
                    <a:gd name="T61" fmla="*/ 107 h 144"/>
                    <a:gd name="T62" fmla="*/ 89 w 101"/>
                    <a:gd name="T63" fmla="*/ 99 h 144"/>
                    <a:gd name="T64" fmla="*/ 86 w 101"/>
                    <a:gd name="T65" fmla="*/ 92 h 144"/>
                    <a:gd name="T66" fmla="*/ 81 w 101"/>
                    <a:gd name="T67" fmla="*/ 90 h 144"/>
                    <a:gd name="T68" fmla="*/ 75 w 101"/>
                    <a:gd name="T69" fmla="*/ 94 h 144"/>
                    <a:gd name="T70" fmla="*/ 73 w 101"/>
                    <a:gd name="T71" fmla="*/ 102 h 144"/>
                    <a:gd name="T72" fmla="*/ 72 w 101"/>
                    <a:gd name="T73" fmla="*/ 111 h 144"/>
                    <a:gd name="T74" fmla="*/ 72 w 101"/>
                    <a:gd name="T75" fmla="*/ 118 h 144"/>
                    <a:gd name="T76" fmla="*/ 77 w 101"/>
                    <a:gd name="T77" fmla="*/ 121 h 144"/>
                    <a:gd name="T78" fmla="*/ 80 w 101"/>
                    <a:gd name="T79" fmla="*/ 121 h 144"/>
                    <a:gd name="T80" fmla="*/ 82 w 101"/>
                    <a:gd name="T81" fmla="*/ 121 h 144"/>
                    <a:gd name="T82" fmla="*/ 80 w 101"/>
                    <a:gd name="T83" fmla="*/ 128 h 144"/>
                    <a:gd name="T84" fmla="*/ 77 w 101"/>
                    <a:gd name="T85" fmla="*/ 133 h 144"/>
                    <a:gd name="T86" fmla="*/ 71 w 101"/>
                    <a:gd name="T87" fmla="*/ 138 h 144"/>
                    <a:gd name="T88" fmla="*/ 64 w 101"/>
                    <a:gd name="T89" fmla="*/ 142 h 144"/>
                    <a:gd name="T90" fmla="*/ 58 w 101"/>
                    <a:gd name="T91" fmla="*/ 142 h 144"/>
                    <a:gd name="T92" fmla="*/ 55 w 101"/>
                    <a:gd name="T93" fmla="*/ 139 h 144"/>
                    <a:gd name="T94" fmla="*/ 51 w 101"/>
                    <a:gd name="T95" fmla="*/ 134 h 144"/>
                    <a:gd name="T96" fmla="*/ 45 w 101"/>
                    <a:gd name="T97" fmla="*/ 127 h 144"/>
                    <a:gd name="T98" fmla="*/ 42 w 101"/>
                    <a:gd name="T99" fmla="*/ 124 h 144"/>
                    <a:gd name="T100" fmla="*/ 36 w 101"/>
                    <a:gd name="T101" fmla="*/ 122 h 144"/>
                    <a:gd name="T102" fmla="*/ 30 w 101"/>
                    <a:gd name="T103" fmla="*/ 124 h 144"/>
                    <a:gd name="T104" fmla="*/ 23 w 101"/>
                    <a:gd name="T105" fmla="*/ 125 h 144"/>
                    <a:gd name="T106" fmla="*/ 17 w 101"/>
                    <a:gd name="T107" fmla="*/ 122 h 144"/>
                    <a:gd name="T108" fmla="*/ 14 w 101"/>
                    <a:gd name="T109" fmla="*/ 120 h 144"/>
                    <a:gd name="T110" fmla="*/ 11 w 101"/>
                    <a:gd name="T111" fmla="*/ 110 h 144"/>
                    <a:gd name="T112" fmla="*/ 7 w 101"/>
                    <a:gd name="T113" fmla="*/ 99 h 144"/>
                    <a:gd name="T114" fmla="*/ 4 w 101"/>
                    <a:gd name="T115" fmla="*/ 88 h 144"/>
                    <a:gd name="T116" fmla="*/ 1 w 101"/>
                    <a:gd name="T117" fmla="*/ 70 h 144"/>
                    <a:gd name="T118" fmla="*/ 0 w 101"/>
                    <a:gd name="T119" fmla="*/ 53 h 144"/>
                    <a:gd name="T120" fmla="*/ 2 w 101"/>
                    <a:gd name="T121" fmla="*/ 40 h 144"/>
                    <a:gd name="T122" fmla="*/ 5 w 101"/>
                    <a:gd name="T123" fmla="*/ 34 h 144"/>
                    <a:gd name="T124" fmla="*/ 11 w 101"/>
                    <a:gd name="T125" fmla="*/ 25 h 1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1" h="144">
                      <a:moveTo>
                        <a:pt x="14" y="22"/>
                      </a:moveTo>
                      <a:lnTo>
                        <a:pt x="20" y="18"/>
                      </a:lnTo>
                      <a:lnTo>
                        <a:pt x="26" y="13"/>
                      </a:lnTo>
                      <a:lnTo>
                        <a:pt x="31" y="8"/>
                      </a:lnTo>
                      <a:lnTo>
                        <a:pt x="35" y="5"/>
                      </a:lnTo>
                      <a:lnTo>
                        <a:pt x="40" y="1"/>
                      </a:lnTo>
                      <a:lnTo>
                        <a:pt x="44" y="0"/>
                      </a:lnTo>
                      <a:lnTo>
                        <a:pt x="47" y="0"/>
                      </a:lnTo>
                      <a:lnTo>
                        <a:pt x="52" y="0"/>
                      </a:lnTo>
                      <a:lnTo>
                        <a:pt x="54" y="0"/>
                      </a:lnTo>
                      <a:lnTo>
                        <a:pt x="57" y="2"/>
                      </a:lnTo>
                      <a:lnTo>
                        <a:pt x="59" y="3"/>
                      </a:lnTo>
                      <a:lnTo>
                        <a:pt x="64" y="7"/>
                      </a:lnTo>
                      <a:lnTo>
                        <a:pt x="66" y="11"/>
                      </a:lnTo>
                      <a:lnTo>
                        <a:pt x="69" y="14"/>
                      </a:lnTo>
                      <a:lnTo>
                        <a:pt x="72" y="17"/>
                      </a:lnTo>
                      <a:lnTo>
                        <a:pt x="73" y="22"/>
                      </a:lnTo>
                      <a:lnTo>
                        <a:pt x="76" y="23"/>
                      </a:lnTo>
                      <a:lnTo>
                        <a:pt x="78" y="25"/>
                      </a:lnTo>
                      <a:lnTo>
                        <a:pt x="80" y="27"/>
                      </a:lnTo>
                      <a:lnTo>
                        <a:pt x="81" y="27"/>
                      </a:lnTo>
                      <a:lnTo>
                        <a:pt x="84" y="28"/>
                      </a:lnTo>
                      <a:lnTo>
                        <a:pt x="85" y="27"/>
                      </a:lnTo>
                      <a:lnTo>
                        <a:pt x="88" y="25"/>
                      </a:lnTo>
                      <a:lnTo>
                        <a:pt x="90" y="22"/>
                      </a:lnTo>
                      <a:lnTo>
                        <a:pt x="93" y="21"/>
                      </a:lnTo>
                      <a:lnTo>
                        <a:pt x="92" y="25"/>
                      </a:lnTo>
                      <a:lnTo>
                        <a:pt x="90" y="30"/>
                      </a:lnTo>
                      <a:lnTo>
                        <a:pt x="88" y="34"/>
                      </a:lnTo>
                      <a:lnTo>
                        <a:pt x="86" y="35"/>
                      </a:lnTo>
                      <a:lnTo>
                        <a:pt x="85" y="35"/>
                      </a:lnTo>
                      <a:lnTo>
                        <a:pt x="82" y="37"/>
                      </a:lnTo>
                      <a:lnTo>
                        <a:pt x="83" y="39"/>
                      </a:lnTo>
                      <a:lnTo>
                        <a:pt x="84" y="44"/>
                      </a:lnTo>
                      <a:lnTo>
                        <a:pt x="85" y="44"/>
                      </a:lnTo>
                      <a:lnTo>
                        <a:pt x="87" y="46"/>
                      </a:lnTo>
                      <a:lnTo>
                        <a:pt x="90" y="47"/>
                      </a:lnTo>
                      <a:lnTo>
                        <a:pt x="92" y="47"/>
                      </a:lnTo>
                      <a:lnTo>
                        <a:pt x="94" y="44"/>
                      </a:lnTo>
                      <a:lnTo>
                        <a:pt x="96" y="42"/>
                      </a:lnTo>
                      <a:lnTo>
                        <a:pt x="100" y="38"/>
                      </a:lnTo>
                      <a:lnTo>
                        <a:pt x="100" y="43"/>
                      </a:lnTo>
                      <a:lnTo>
                        <a:pt x="100" y="47"/>
                      </a:lnTo>
                      <a:lnTo>
                        <a:pt x="97" y="50"/>
                      </a:lnTo>
                      <a:lnTo>
                        <a:pt x="95" y="53"/>
                      </a:lnTo>
                      <a:lnTo>
                        <a:pt x="94" y="58"/>
                      </a:lnTo>
                      <a:lnTo>
                        <a:pt x="90" y="61"/>
                      </a:lnTo>
                      <a:lnTo>
                        <a:pt x="87" y="64"/>
                      </a:lnTo>
                      <a:lnTo>
                        <a:pt x="84" y="65"/>
                      </a:lnTo>
                      <a:lnTo>
                        <a:pt x="82" y="66"/>
                      </a:lnTo>
                      <a:lnTo>
                        <a:pt x="78" y="66"/>
                      </a:lnTo>
                      <a:lnTo>
                        <a:pt x="82" y="68"/>
                      </a:lnTo>
                      <a:lnTo>
                        <a:pt x="85" y="69"/>
                      </a:lnTo>
                      <a:lnTo>
                        <a:pt x="87" y="72"/>
                      </a:lnTo>
                      <a:lnTo>
                        <a:pt x="89" y="75"/>
                      </a:lnTo>
                      <a:lnTo>
                        <a:pt x="91" y="78"/>
                      </a:lnTo>
                      <a:lnTo>
                        <a:pt x="93" y="83"/>
                      </a:lnTo>
                      <a:lnTo>
                        <a:pt x="94" y="88"/>
                      </a:lnTo>
                      <a:lnTo>
                        <a:pt x="94" y="92"/>
                      </a:lnTo>
                      <a:lnTo>
                        <a:pt x="94" y="96"/>
                      </a:lnTo>
                      <a:lnTo>
                        <a:pt x="93" y="100"/>
                      </a:lnTo>
                      <a:lnTo>
                        <a:pt x="91" y="107"/>
                      </a:lnTo>
                      <a:lnTo>
                        <a:pt x="90" y="102"/>
                      </a:lnTo>
                      <a:lnTo>
                        <a:pt x="89" y="99"/>
                      </a:lnTo>
                      <a:lnTo>
                        <a:pt x="87" y="96"/>
                      </a:lnTo>
                      <a:lnTo>
                        <a:pt x="86" y="92"/>
                      </a:lnTo>
                      <a:lnTo>
                        <a:pt x="83" y="91"/>
                      </a:lnTo>
                      <a:lnTo>
                        <a:pt x="81" y="90"/>
                      </a:lnTo>
                      <a:lnTo>
                        <a:pt x="78" y="92"/>
                      </a:lnTo>
                      <a:lnTo>
                        <a:pt x="75" y="94"/>
                      </a:lnTo>
                      <a:lnTo>
                        <a:pt x="73" y="98"/>
                      </a:lnTo>
                      <a:lnTo>
                        <a:pt x="73" y="102"/>
                      </a:lnTo>
                      <a:lnTo>
                        <a:pt x="72" y="107"/>
                      </a:lnTo>
                      <a:lnTo>
                        <a:pt x="72" y="111"/>
                      </a:lnTo>
                      <a:lnTo>
                        <a:pt x="72" y="116"/>
                      </a:lnTo>
                      <a:lnTo>
                        <a:pt x="72" y="118"/>
                      </a:lnTo>
                      <a:lnTo>
                        <a:pt x="75" y="121"/>
                      </a:lnTo>
                      <a:lnTo>
                        <a:pt x="77" y="121"/>
                      </a:lnTo>
                      <a:lnTo>
                        <a:pt x="79" y="121"/>
                      </a:lnTo>
                      <a:lnTo>
                        <a:pt x="80" y="121"/>
                      </a:lnTo>
                      <a:lnTo>
                        <a:pt x="82" y="119"/>
                      </a:lnTo>
                      <a:lnTo>
                        <a:pt x="82" y="121"/>
                      </a:lnTo>
                      <a:lnTo>
                        <a:pt x="81" y="124"/>
                      </a:lnTo>
                      <a:lnTo>
                        <a:pt x="80" y="128"/>
                      </a:lnTo>
                      <a:lnTo>
                        <a:pt x="78" y="132"/>
                      </a:lnTo>
                      <a:lnTo>
                        <a:pt x="77" y="133"/>
                      </a:lnTo>
                      <a:lnTo>
                        <a:pt x="75" y="135"/>
                      </a:lnTo>
                      <a:lnTo>
                        <a:pt x="71" y="138"/>
                      </a:lnTo>
                      <a:lnTo>
                        <a:pt x="68" y="141"/>
                      </a:lnTo>
                      <a:lnTo>
                        <a:pt x="64" y="142"/>
                      </a:lnTo>
                      <a:lnTo>
                        <a:pt x="60" y="143"/>
                      </a:lnTo>
                      <a:lnTo>
                        <a:pt x="58" y="142"/>
                      </a:lnTo>
                      <a:lnTo>
                        <a:pt x="56" y="141"/>
                      </a:lnTo>
                      <a:lnTo>
                        <a:pt x="55" y="139"/>
                      </a:lnTo>
                      <a:lnTo>
                        <a:pt x="53" y="137"/>
                      </a:lnTo>
                      <a:lnTo>
                        <a:pt x="51" y="134"/>
                      </a:lnTo>
                      <a:lnTo>
                        <a:pt x="47" y="130"/>
                      </a:lnTo>
                      <a:lnTo>
                        <a:pt x="45" y="127"/>
                      </a:lnTo>
                      <a:lnTo>
                        <a:pt x="43" y="125"/>
                      </a:lnTo>
                      <a:lnTo>
                        <a:pt x="42" y="124"/>
                      </a:lnTo>
                      <a:lnTo>
                        <a:pt x="39" y="122"/>
                      </a:lnTo>
                      <a:lnTo>
                        <a:pt x="36" y="122"/>
                      </a:lnTo>
                      <a:lnTo>
                        <a:pt x="34" y="122"/>
                      </a:lnTo>
                      <a:lnTo>
                        <a:pt x="30" y="124"/>
                      </a:lnTo>
                      <a:lnTo>
                        <a:pt x="26" y="125"/>
                      </a:lnTo>
                      <a:lnTo>
                        <a:pt x="23" y="125"/>
                      </a:lnTo>
                      <a:lnTo>
                        <a:pt x="20" y="124"/>
                      </a:lnTo>
                      <a:lnTo>
                        <a:pt x="17" y="122"/>
                      </a:lnTo>
                      <a:lnTo>
                        <a:pt x="16" y="121"/>
                      </a:lnTo>
                      <a:lnTo>
                        <a:pt x="14" y="120"/>
                      </a:lnTo>
                      <a:lnTo>
                        <a:pt x="13" y="115"/>
                      </a:lnTo>
                      <a:lnTo>
                        <a:pt x="11" y="110"/>
                      </a:lnTo>
                      <a:lnTo>
                        <a:pt x="9" y="106"/>
                      </a:lnTo>
                      <a:lnTo>
                        <a:pt x="7" y="99"/>
                      </a:lnTo>
                      <a:lnTo>
                        <a:pt x="5" y="93"/>
                      </a:lnTo>
                      <a:lnTo>
                        <a:pt x="4" y="88"/>
                      </a:lnTo>
                      <a:lnTo>
                        <a:pt x="2" y="78"/>
                      </a:lnTo>
                      <a:lnTo>
                        <a:pt x="1" y="70"/>
                      </a:lnTo>
                      <a:lnTo>
                        <a:pt x="0" y="61"/>
                      </a:lnTo>
                      <a:lnTo>
                        <a:pt x="0" y="53"/>
                      </a:lnTo>
                      <a:lnTo>
                        <a:pt x="1" y="46"/>
                      </a:lnTo>
                      <a:lnTo>
                        <a:pt x="2" y="40"/>
                      </a:lnTo>
                      <a:lnTo>
                        <a:pt x="3" y="36"/>
                      </a:lnTo>
                      <a:lnTo>
                        <a:pt x="5" y="34"/>
                      </a:lnTo>
                      <a:lnTo>
                        <a:pt x="7" y="30"/>
                      </a:lnTo>
                      <a:lnTo>
                        <a:pt x="11" y="25"/>
                      </a:lnTo>
                      <a:lnTo>
                        <a:pt x="14" y="22"/>
                      </a:lnTo>
                    </a:path>
                  </a:pathLst>
                </a:custGeom>
                <a:solidFill>
                  <a:srgbClr val="FF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61" name="Freeform 29"/>
                <p:cNvSpPr>
                  <a:spLocks/>
                </p:cNvSpPr>
                <p:nvPr/>
              </p:nvSpPr>
              <p:spPr bwMode="auto">
                <a:xfrm>
                  <a:off x="2350" y="2959"/>
                  <a:ext cx="53" cy="78"/>
                </a:xfrm>
                <a:custGeom>
                  <a:avLst/>
                  <a:gdLst>
                    <a:gd name="T0" fmla="*/ 10 w 53"/>
                    <a:gd name="T1" fmla="*/ 9 h 78"/>
                    <a:gd name="T2" fmla="*/ 15 w 53"/>
                    <a:gd name="T3" fmla="*/ 3 h 78"/>
                    <a:gd name="T4" fmla="*/ 20 w 53"/>
                    <a:gd name="T5" fmla="*/ 0 h 78"/>
                    <a:gd name="T6" fmla="*/ 24 w 53"/>
                    <a:gd name="T7" fmla="*/ 0 h 78"/>
                    <a:gd name="T8" fmla="*/ 28 w 53"/>
                    <a:gd name="T9" fmla="*/ 0 h 78"/>
                    <a:gd name="T10" fmla="*/ 31 w 53"/>
                    <a:gd name="T11" fmla="*/ 1 h 78"/>
                    <a:gd name="T12" fmla="*/ 35 w 53"/>
                    <a:gd name="T13" fmla="*/ 4 h 78"/>
                    <a:gd name="T14" fmla="*/ 37 w 53"/>
                    <a:gd name="T15" fmla="*/ 9 h 78"/>
                    <a:gd name="T16" fmla="*/ 39 w 53"/>
                    <a:gd name="T17" fmla="*/ 11 h 78"/>
                    <a:gd name="T18" fmla="*/ 41 w 53"/>
                    <a:gd name="T19" fmla="*/ 14 h 78"/>
                    <a:gd name="T20" fmla="*/ 43 w 53"/>
                    <a:gd name="T21" fmla="*/ 14 h 78"/>
                    <a:gd name="T22" fmla="*/ 46 w 53"/>
                    <a:gd name="T23" fmla="*/ 11 h 78"/>
                    <a:gd name="T24" fmla="*/ 47 w 53"/>
                    <a:gd name="T25" fmla="*/ 13 h 78"/>
                    <a:gd name="T26" fmla="*/ 45 w 53"/>
                    <a:gd name="T27" fmla="*/ 18 h 78"/>
                    <a:gd name="T28" fmla="*/ 44 w 53"/>
                    <a:gd name="T29" fmla="*/ 20 h 78"/>
                    <a:gd name="T30" fmla="*/ 42 w 53"/>
                    <a:gd name="T31" fmla="*/ 21 h 78"/>
                    <a:gd name="T32" fmla="*/ 44 w 53"/>
                    <a:gd name="T33" fmla="*/ 25 h 78"/>
                    <a:gd name="T34" fmla="*/ 47 w 53"/>
                    <a:gd name="T35" fmla="*/ 25 h 78"/>
                    <a:gd name="T36" fmla="*/ 50 w 53"/>
                    <a:gd name="T37" fmla="*/ 23 h 78"/>
                    <a:gd name="T38" fmla="*/ 52 w 53"/>
                    <a:gd name="T39" fmla="*/ 22 h 78"/>
                    <a:gd name="T40" fmla="*/ 50 w 53"/>
                    <a:gd name="T41" fmla="*/ 26 h 78"/>
                    <a:gd name="T42" fmla="*/ 49 w 53"/>
                    <a:gd name="T43" fmla="*/ 30 h 78"/>
                    <a:gd name="T44" fmla="*/ 45 w 53"/>
                    <a:gd name="T45" fmla="*/ 33 h 78"/>
                    <a:gd name="T46" fmla="*/ 42 w 53"/>
                    <a:gd name="T47" fmla="*/ 34 h 78"/>
                    <a:gd name="T48" fmla="*/ 43 w 53"/>
                    <a:gd name="T49" fmla="*/ 36 h 78"/>
                    <a:gd name="T50" fmla="*/ 44 w 53"/>
                    <a:gd name="T51" fmla="*/ 38 h 78"/>
                    <a:gd name="T52" fmla="*/ 47 w 53"/>
                    <a:gd name="T53" fmla="*/ 42 h 78"/>
                    <a:gd name="T54" fmla="*/ 48 w 53"/>
                    <a:gd name="T55" fmla="*/ 46 h 78"/>
                    <a:gd name="T56" fmla="*/ 49 w 53"/>
                    <a:gd name="T57" fmla="*/ 51 h 78"/>
                    <a:gd name="T58" fmla="*/ 47 w 53"/>
                    <a:gd name="T59" fmla="*/ 56 h 78"/>
                    <a:gd name="T60" fmla="*/ 46 w 53"/>
                    <a:gd name="T61" fmla="*/ 52 h 78"/>
                    <a:gd name="T62" fmla="*/ 44 w 53"/>
                    <a:gd name="T63" fmla="*/ 50 h 78"/>
                    <a:gd name="T64" fmla="*/ 41 w 53"/>
                    <a:gd name="T65" fmla="*/ 49 h 78"/>
                    <a:gd name="T66" fmla="*/ 39 w 53"/>
                    <a:gd name="T67" fmla="*/ 50 h 78"/>
                    <a:gd name="T68" fmla="*/ 37 w 53"/>
                    <a:gd name="T69" fmla="*/ 55 h 78"/>
                    <a:gd name="T70" fmla="*/ 37 w 53"/>
                    <a:gd name="T71" fmla="*/ 60 h 78"/>
                    <a:gd name="T72" fmla="*/ 38 w 53"/>
                    <a:gd name="T73" fmla="*/ 64 h 78"/>
                    <a:gd name="T74" fmla="*/ 39 w 53"/>
                    <a:gd name="T75" fmla="*/ 65 h 78"/>
                    <a:gd name="T76" fmla="*/ 40 w 53"/>
                    <a:gd name="T77" fmla="*/ 65 h 78"/>
                    <a:gd name="T78" fmla="*/ 42 w 53"/>
                    <a:gd name="T79" fmla="*/ 65 h 78"/>
                    <a:gd name="T80" fmla="*/ 41 w 53"/>
                    <a:gd name="T81" fmla="*/ 68 h 78"/>
                    <a:gd name="T82" fmla="*/ 40 w 53"/>
                    <a:gd name="T83" fmla="*/ 71 h 78"/>
                    <a:gd name="T84" fmla="*/ 37 w 53"/>
                    <a:gd name="T85" fmla="*/ 73 h 78"/>
                    <a:gd name="T86" fmla="*/ 34 w 53"/>
                    <a:gd name="T87" fmla="*/ 76 h 78"/>
                    <a:gd name="T88" fmla="*/ 29 w 53"/>
                    <a:gd name="T89" fmla="*/ 77 h 78"/>
                    <a:gd name="T90" fmla="*/ 29 w 53"/>
                    <a:gd name="T91" fmla="*/ 73 h 78"/>
                    <a:gd name="T92" fmla="*/ 26 w 53"/>
                    <a:gd name="T93" fmla="*/ 71 h 78"/>
                    <a:gd name="T94" fmla="*/ 23 w 53"/>
                    <a:gd name="T95" fmla="*/ 67 h 78"/>
                    <a:gd name="T96" fmla="*/ 20 w 53"/>
                    <a:gd name="T97" fmla="*/ 66 h 78"/>
                    <a:gd name="T98" fmla="*/ 17 w 53"/>
                    <a:gd name="T99" fmla="*/ 66 h 78"/>
                    <a:gd name="T100" fmla="*/ 13 w 53"/>
                    <a:gd name="T101" fmla="*/ 67 h 78"/>
                    <a:gd name="T102" fmla="*/ 10 w 53"/>
                    <a:gd name="T103" fmla="*/ 66 h 78"/>
                    <a:gd name="T104" fmla="*/ 8 w 53"/>
                    <a:gd name="T105" fmla="*/ 65 h 78"/>
                    <a:gd name="T106" fmla="*/ 6 w 53"/>
                    <a:gd name="T107" fmla="*/ 59 h 78"/>
                    <a:gd name="T108" fmla="*/ 3 w 53"/>
                    <a:gd name="T109" fmla="*/ 53 h 78"/>
                    <a:gd name="T110" fmla="*/ 3 w 53"/>
                    <a:gd name="T111" fmla="*/ 47 h 78"/>
                    <a:gd name="T112" fmla="*/ 1 w 53"/>
                    <a:gd name="T113" fmla="*/ 36 h 78"/>
                    <a:gd name="T114" fmla="*/ 0 w 53"/>
                    <a:gd name="T115" fmla="*/ 28 h 78"/>
                    <a:gd name="T116" fmla="*/ 1 w 53"/>
                    <a:gd name="T117" fmla="*/ 22 h 78"/>
                    <a:gd name="T118" fmla="*/ 3 w 53"/>
                    <a:gd name="T119" fmla="*/ 18 h 78"/>
                    <a:gd name="T120" fmla="*/ 5 w 53"/>
                    <a:gd name="T121" fmla="*/ 13 h 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 h="78">
                      <a:moveTo>
                        <a:pt x="7" y="11"/>
                      </a:moveTo>
                      <a:lnTo>
                        <a:pt x="10" y="9"/>
                      </a:lnTo>
                      <a:lnTo>
                        <a:pt x="13" y="6"/>
                      </a:lnTo>
                      <a:lnTo>
                        <a:pt x="15" y="3"/>
                      </a:lnTo>
                      <a:lnTo>
                        <a:pt x="18" y="2"/>
                      </a:lnTo>
                      <a:lnTo>
                        <a:pt x="20" y="0"/>
                      </a:lnTo>
                      <a:lnTo>
                        <a:pt x="22" y="0"/>
                      </a:lnTo>
                      <a:lnTo>
                        <a:pt x="24" y="0"/>
                      </a:lnTo>
                      <a:lnTo>
                        <a:pt x="26" y="0"/>
                      </a:lnTo>
                      <a:lnTo>
                        <a:pt x="28" y="0"/>
                      </a:lnTo>
                      <a:lnTo>
                        <a:pt x="29" y="0"/>
                      </a:lnTo>
                      <a:lnTo>
                        <a:pt x="31" y="1"/>
                      </a:lnTo>
                      <a:lnTo>
                        <a:pt x="33" y="3"/>
                      </a:lnTo>
                      <a:lnTo>
                        <a:pt x="35" y="4"/>
                      </a:lnTo>
                      <a:lnTo>
                        <a:pt x="35" y="6"/>
                      </a:lnTo>
                      <a:lnTo>
                        <a:pt x="37" y="9"/>
                      </a:lnTo>
                      <a:lnTo>
                        <a:pt x="39" y="11"/>
                      </a:lnTo>
                      <a:lnTo>
                        <a:pt x="40" y="12"/>
                      </a:lnTo>
                      <a:lnTo>
                        <a:pt x="41" y="14"/>
                      </a:lnTo>
                      <a:lnTo>
                        <a:pt x="42" y="14"/>
                      </a:lnTo>
                      <a:lnTo>
                        <a:pt x="43" y="14"/>
                      </a:lnTo>
                      <a:lnTo>
                        <a:pt x="44" y="13"/>
                      </a:lnTo>
                      <a:lnTo>
                        <a:pt x="46" y="11"/>
                      </a:lnTo>
                      <a:lnTo>
                        <a:pt x="48" y="11"/>
                      </a:lnTo>
                      <a:lnTo>
                        <a:pt x="47" y="13"/>
                      </a:lnTo>
                      <a:lnTo>
                        <a:pt x="47" y="16"/>
                      </a:lnTo>
                      <a:lnTo>
                        <a:pt x="45" y="18"/>
                      </a:lnTo>
                      <a:lnTo>
                        <a:pt x="44" y="19"/>
                      </a:lnTo>
                      <a:lnTo>
                        <a:pt x="44" y="20"/>
                      </a:lnTo>
                      <a:lnTo>
                        <a:pt x="42" y="20"/>
                      </a:lnTo>
                      <a:lnTo>
                        <a:pt x="42" y="21"/>
                      </a:lnTo>
                      <a:lnTo>
                        <a:pt x="44" y="23"/>
                      </a:lnTo>
                      <a:lnTo>
                        <a:pt x="44" y="25"/>
                      </a:lnTo>
                      <a:lnTo>
                        <a:pt x="46" y="26"/>
                      </a:lnTo>
                      <a:lnTo>
                        <a:pt x="47" y="25"/>
                      </a:lnTo>
                      <a:lnTo>
                        <a:pt x="49" y="24"/>
                      </a:lnTo>
                      <a:lnTo>
                        <a:pt x="50" y="23"/>
                      </a:lnTo>
                      <a:lnTo>
                        <a:pt x="52" y="21"/>
                      </a:lnTo>
                      <a:lnTo>
                        <a:pt x="52" y="22"/>
                      </a:lnTo>
                      <a:lnTo>
                        <a:pt x="52" y="26"/>
                      </a:lnTo>
                      <a:lnTo>
                        <a:pt x="50" y="26"/>
                      </a:lnTo>
                      <a:lnTo>
                        <a:pt x="49" y="28"/>
                      </a:lnTo>
                      <a:lnTo>
                        <a:pt x="49" y="30"/>
                      </a:lnTo>
                      <a:lnTo>
                        <a:pt x="46" y="33"/>
                      </a:lnTo>
                      <a:lnTo>
                        <a:pt x="45" y="33"/>
                      </a:lnTo>
                      <a:lnTo>
                        <a:pt x="44" y="34"/>
                      </a:lnTo>
                      <a:lnTo>
                        <a:pt x="42" y="34"/>
                      </a:lnTo>
                      <a:lnTo>
                        <a:pt x="40" y="34"/>
                      </a:lnTo>
                      <a:lnTo>
                        <a:pt x="43" y="36"/>
                      </a:lnTo>
                      <a:lnTo>
                        <a:pt x="44" y="37"/>
                      </a:lnTo>
                      <a:lnTo>
                        <a:pt x="44" y="38"/>
                      </a:lnTo>
                      <a:lnTo>
                        <a:pt x="46" y="40"/>
                      </a:lnTo>
                      <a:lnTo>
                        <a:pt x="47" y="42"/>
                      </a:lnTo>
                      <a:lnTo>
                        <a:pt x="47" y="44"/>
                      </a:lnTo>
                      <a:lnTo>
                        <a:pt x="48" y="46"/>
                      </a:lnTo>
                      <a:lnTo>
                        <a:pt x="49" y="49"/>
                      </a:lnTo>
                      <a:lnTo>
                        <a:pt x="49" y="51"/>
                      </a:lnTo>
                      <a:lnTo>
                        <a:pt x="48" y="53"/>
                      </a:lnTo>
                      <a:lnTo>
                        <a:pt x="47" y="56"/>
                      </a:lnTo>
                      <a:lnTo>
                        <a:pt x="46" y="55"/>
                      </a:lnTo>
                      <a:lnTo>
                        <a:pt x="46" y="52"/>
                      </a:lnTo>
                      <a:lnTo>
                        <a:pt x="45" y="50"/>
                      </a:lnTo>
                      <a:lnTo>
                        <a:pt x="44" y="50"/>
                      </a:lnTo>
                      <a:lnTo>
                        <a:pt x="43" y="49"/>
                      </a:lnTo>
                      <a:lnTo>
                        <a:pt x="41" y="49"/>
                      </a:lnTo>
                      <a:lnTo>
                        <a:pt x="39" y="49"/>
                      </a:lnTo>
                      <a:lnTo>
                        <a:pt x="39" y="50"/>
                      </a:lnTo>
                      <a:lnTo>
                        <a:pt x="39" y="52"/>
                      </a:lnTo>
                      <a:lnTo>
                        <a:pt x="37" y="55"/>
                      </a:lnTo>
                      <a:lnTo>
                        <a:pt x="38" y="57"/>
                      </a:lnTo>
                      <a:lnTo>
                        <a:pt x="37" y="60"/>
                      </a:lnTo>
                      <a:lnTo>
                        <a:pt x="38" y="61"/>
                      </a:lnTo>
                      <a:lnTo>
                        <a:pt x="38" y="64"/>
                      </a:lnTo>
                      <a:lnTo>
                        <a:pt x="38" y="65"/>
                      </a:lnTo>
                      <a:lnTo>
                        <a:pt x="39" y="65"/>
                      </a:lnTo>
                      <a:lnTo>
                        <a:pt x="39" y="66"/>
                      </a:lnTo>
                      <a:lnTo>
                        <a:pt x="40" y="65"/>
                      </a:lnTo>
                      <a:lnTo>
                        <a:pt x="41" y="65"/>
                      </a:lnTo>
                      <a:lnTo>
                        <a:pt x="42" y="65"/>
                      </a:lnTo>
                      <a:lnTo>
                        <a:pt x="42" y="67"/>
                      </a:lnTo>
                      <a:lnTo>
                        <a:pt x="41" y="68"/>
                      </a:lnTo>
                      <a:lnTo>
                        <a:pt x="40" y="70"/>
                      </a:lnTo>
                      <a:lnTo>
                        <a:pt x="40" y="71"/>
                      </a:lnTo>
                      <a:lnTo>
                        <a:pt x="39" y="73"/>
                      </a:lnTo>
                      <a:lnTo>
                        <a:pt x="37" y="73"/>
                      </a:lnTo>
                      <a:lnTo>
                        <a:pt x="36" y="76"/>
                      </a:lnTo>
                      <a:lnTo>
                        <a:pt x="34" y="76"/>
                      </a:lnTo>
                      <a:lnTo>
                        <a:pt x="31" y="77"/>
                      </a:lnTo>
                      <a:lnTo>
                        <a:pt x="29" y="77"/>
                      </a:lnTo>
                      <a:lnTo>
                        <a:pt x="29" y="74"/>
                      </a:lnTo>
                      <a:lnTo>
                        <a:pt x="29" y="73"/>
                      </a:lnTo>
                      <a:lnTo>
                        <a:pt x="27" y="73"/>
                      </a:lnTo>
                      <a:lnTo>
                        <a:pt x="26" y="71"/>
                      </a:lnTo>
                      <a:lnTo>
                        <a:pt x="24" y="69"/>
                      </a:lnTo>
                      <a:lnTo>
                        <a:pt x="23" y="67"/>
                      </a:lnTo>
                      <a:lnTo>
                        <a:pt x="22" y="66"/>
                      </a:lnTo>
                      <a:lnTo>
                        <a:pt x="20" y="66"/>
                      </a:lnTo>
                      <a:lnTo>
                        <a:pt x="18" y="66"/>
                      </a:lnTo>
                      <a:lnTo>
                        <a:pt x="17" y="66"/>
                      </a:lnTo>
                      <a:lnTo>
                        <a:pt x="15" y="66"/>
                      </a:lnTo>
                      <a:lnTo>
                        <a:pt x="13" y="67"/>
                      </a:lnTo>
                      <a:lnTo>
                        <a:pt x="12" y="66"/>
                      </a:lnTo>
                      <a:lnTo>
                        <a:pt x="10" y="66"/>
                      </a:lnTo>
                      <a:lnTo>
                        <a:pt x="9" y="66"/>
                      </a:lnTo>
                      <a:lnTo>
                        <a:pt x="8" y="65"/>
                      </a:lnTo>
                      <a:lnTo>
                        <a:pt x="7" y="62"/>
                      </a:lnTo>
                      <a:lnTo>
                        <a:pt x="6" y="59"/>
                      </a:lnTo>
                      <a:lnTo>
                        <a:pt x="5" y="57"/>
                      </a:lnTo>
                      <a:lnTo>
                        <a:pt x="3" y="53"/>
                      </a:lnTo>
                      <a:lnTo>
                        <a:pt x="3" y="50"/>
                      </a:lnTo>
                      <a:lnTo>
                        <a:pt x="3" y="47"/>
                      </a:lnTo>
                      <a:lnTo>
                        <a:pt x="1" y="42"/>
                      </a:lnTo>
                      <a:lnTo>
                        <a:pt x="1" y="36"/>
                      </a:lnTo>
                      <a:lnTo>
                        <a:pt x="0" y="33"/>
                      </a:lnTo>
                      <a:lnTo>
                        <a:pt x="0" y="28"/>
                      </a:lnTo>
                      <a:lnTo>
                        <a:pt x="0" y="24"/>
                      </a:lnTo>
                      <a:lnTo>
                        <a:pt x="1" y="22"/>
                      </a:lnTo>
                      <a:lnTo>
                        <a:pt x="2" y="20"/>
                      </a:lnTo>
                      <a:lnTo>
                        <a:pt x="3" y="18"/>
                      </a:lnTo>
                      <a:lnTo>
                        <a:pt x="4" y="16"/>
                      </a:lnTo>
                      <a:lnTo>
                        <a:pt x="5" y="13"/>
                      </a:lnTo>
                      <a:lnTo>
                        <a:pt x="7" y="11"/>
                      </a:lnTo>
                    </a:path>
                  </a:pathLst>
                </a:custGeom>
                <a:solidFill>
                  <a:srgbClr val="FF8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62" name="Freeform 30"/>
                <p:cNvSpPr>
                  <a:spLocks/>
                </p:cNvSpPr>
                <p:nvPr/>
              </p:nvSpPr>
              <p:spPr bwMode="auto">
                <a:xfrm>
                  <a:off x="2350" y="2976"/>
                  <a:ext cx="36" cy="52"/>
                </a:xfrm>
                <a:custGeom>
                  <a:avLst/>
                  <a:gdLst>
                    <a:gd name="T0" fmla="*/ 7 w 36"/>
                    <a:gd name="T1" fmla="*/ 6 h 52"/>
                    <a:gd name="T2" fmla="*/ 11 w 36"/>
                    <a:gd name="T3" fmla="*/ 3 h 52"/>
                    <a:gd name="T4" fmla="*/ 14 w 36"/>
                    <a:gd name="T5" fmla="*/ 0 h 52"/>
                    <a:gd name="T6" fmla="*/ 16 w 36"/>
                    <a:gd name="T7" fmla="*/ 0 h 52"/>
                    <a:gd name="T8" fmla="*/ 19 w 36"/>
                    <a:gd name="T9" fmla="*/ 0 h 52"/>
                    <a:gd name="T10" fmla="*/ 21 w 36"/>
                    <a:gd name="T11" fmla="*/ 1 h 52"/>
                    <a:gd name="T12" fmla="*/ 22 w 36"/>
                    <a:gd name="T13" fmla="*/ 3 h 52"/>
                    <a:gd name="T14" fmla="*/ 24 w 36"/>
                    <a:gd name="T15" fmla="*/ 6 h 52"/>
                    <a:gd name="T16" fmla="*/ 26 w 36"/>
                    <a:gd name="T17" fmla="*/ 8 h 52"/>
                    <a:gd name="T18" fmla="*/ 27 w 36"/>
                    <a:gd name="T19" fmla="*/ 10 h 52"/>
                    <a:gd name="T20" fmla="*/ 29 w 36"/>
                    <a:gd name="T21" fmla="*/ 10 h 52"/>
                    <a:gd name="T22" fmla="*/ 31 w 36"/>
                    <a:gd name="T23" fmla="*/ 7 h 52"/>
                    <a:gd name="T24" fmla="*/ 31 w 36"/>
                    <a:gd name="T25" fmla="*/ 9 h 52"/>
                    <a:gd name="T26" fmla="*/ 30 w 36"/>
                    <a:gd name="T27" fmla="*/ 13 h 52"/>
                    <a:gd name="T28" fmla="*/ 28 w 36"/>
                    <a:gd name="T29" fmla="*/ 14 h 52"/>
                    <a:gd name="T30" fmla="*/ 29 w 36"/>
                    <a:gd name="T31" fmla="*/ 17 h 52"/>
                    <a:gd name="T32" fmla="*/ 31 w 36"/>
                    <a:gd name="T33" fmla="*/ 17 h 52"/>
                    <a:gd name="T34" fmla="*/ 33 w 36"/>
                    <a:gd name="T35" fmla="*/ 15 h 52"/>
                    <a:gd name="T36" fmla="*/ 35 w 36"/>
                    <a:gd name="T37" fmla="*/ 15 h 52"/>
                    <a:gd name="T38" fmla="*/ 33 w 36"/>
                    <a:gd name="T39" fmla="*/ 17 h 52"/>
                    <a:gd name="T40" fmla="*/ 32 w 36"/>
                    <a:gd name="T41" fmla="*/ 20 h 52"/>
                    <a:gd name="T42" fmla="*/ 30 w 36"/>
                    <a:gd name="T43" fmla="*/ 22 h 52"/>
                    <a:gd name="T44" fmla="*/ 28 w 36"/>
                    <a:gd name="T45" fmla="*/ 23 h 52"/>
                    <a:gd name="T46" fmla="*/ 28 w 36"/>
                    <a:gd name="T47" fmla="*/ 25 h 52"/>
                    <a:gd name="T48" fmla="*/ 29 w 36"/>
                    <a:gd name="T49" fmla="*/ 25 h 52"/>
                    <a:gd name="T50" fmla="*/ 31 w 36"/>
                    <a:gd name="T51" fmla="*/ 28 h 52"/>
                    <a:gd name="T52" fmla="*/ 32 w 36"/>
                    <a:gd name="T53" fmla="*/ 30 h 52"/>
                    <a:gd name="T54" fmla="*/ 32 w 36"/>
                    <a:gd name="T55" fmla="*/ 35 h 52"/>
                    <a:gd name="T56" fmla="*/ 31 w 36"/>
                    <a:gd name="T57" fmla="*/ 35 h 52"/>
                    <a:gd name="T58" fmla="*/ 29 w 36"/>
                    <a:gd name="T59" fmla="*/ 34 h 52"/>
                    <a:gd name="T60" fmla="*/ 28 w 36"/>
                    <a:gd name="T61" fmla="*/ 32 h 52"/>
                    <a:gd name="T62" fmla="*/ 26 w 36"/>
                    <a:gd name="T63" fmla="*/ 33 h 52"/>
                    <a:gd name="T64" fmla="*/ 24 w 36"/>
                    <a:gd name="T65" fmla="*/ 35 h 52"/>
                    <a:gd name="T66" fmla="*/ 24 w 36"/>
                    <a:gd name="T67" fmla="*/ 40 h 52"/>
                    <a:gd name="T68" fmla="*/ 25 w 36"/>
                    <a:gd name="T69" fmla="*/ 43 h 52"/>
                    <a:gd name="T70" fmla="*/ 27 w 36"/>
                    <a:gd name="T71" fmla="*/ 43 h 52"/>
                    <a:gd name="T72" fmla="*/ 26 w 36"/>
                    <a:gd name="T73" fmla="*/ 46 h 52"/>
                    <a:gd name="T74" fmla="*/ 26 w 36"/>
                    <a:gd name="T75" fmla="*/ 48 h 52"/>
                    <a:gd name="T76" fmla="*/ 23 w 36"/>
                    <a:gd name="T77" fmla="*/ 50 h 52"/>
                    <a:gd name="T78" fmla="*/ 20 w 36"/>
                    <a:gd name="T79" fmla="*/ 51 h 52"/>
                    <a:gd name="T80" fmla="*/ 19 w 36"/>
                    <a:gd name="T81" fmla="*/ 49 h 52"/>
                    <a:gd name="T82" fmla="*/ 17 w 36"/>
                    <a:gd name="T83" fmla="*/ 48 h 52"/>
                    <a:gd name="T84" fmla="*/ 15 w 36"/>
                    <a:gd name="T85" fmla="*/ 46 h 52"/>
                    <a:gd name="T86" fmla="*/ 14 w 36"/>
                    <a:gd name="T87" fmla="*/ 44 h 52"/>
                    <a:gd name="T88" fmla="*/ 12 w 36"/>
                    <a:gd name="T89" fmla="*/ 43 h 52"/>
                    <a:gd name="T90" fmla="*/ 10 w 36"/>
                    <a:gd name="T91" fmla="*/ 44 h 52"/>
                    <a:gd name="T92" fmla="*/ 8 w 36"/>
                    <a:gd name="T93" fmla="*/ 46 h 52"/>
                    <a:gd name="T94" fmla="*/ 6 w 36"/>
                    <a:gd name="T95" fmla="*/ 44 h 52"/>
                    <a:gd name="T96" fmla="*/ 4 w 36"/>
                    <a:gd name="T97" fmla="*/ 41 h 52"/>
                    <a:gd name="T98" fmla="*/ 3 w 36"/>
                    <a:gd name="T99" fmla="*/ 37 h 52"/>
                    <a:gd name="T100" fmla="*/ 2 w 36"/>
                    <a:gd name="T101" fmla="*/ 34 h 52"/>
                    <a:gd name="T102" fmla="*/ 1 w 36"/>
                    <a:gd name="T103" fmla="*/ 29 h 52"/>
                    <a:gd name="T104" fmla="*/ 1 w 36"/>
                    <a:gd name="T105" fmla="*/ 22 h 52"/>
                    <a:gd name="T106" fmla="*/ 0 w 36"/>
                    <a:gd name="T107" fmla="*/ 17 h 52"/>
                    <a:gd name="T108" fmla="*/ 1 w 36"/>
                    <a:gd name="T109" fmla="*/ 14 h 52"/>
                    <a:gd name="T110" fmla="*/ 3 w 36"/>
                    <a:gd name="T111" fmla="*/ 12 h 52"/>
                    <a:gd name="T112" fmla="*/ 5 w 36"/>
                    <a:gd name="T113" fmla="*/ 8 h 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6" h="52">
                      <a:moveTo>
                        <a:pt x="5" y="8"/>
                      </a:moveTo>
                      <a:lnTo>
                        <a:pt x="7" y="6"/>
                      </a:lnTo>
                      <a:lnTo>
                        <a:pt x="9" y="4"/>
                      </a:lnTo>
                      <a:lnTo>
                        <a:pt x="11" y="3"/>
                      </a:lnTo>
                      <a:lnTo>
                        <a:pt x="12" y="2"/>
                      </a:lnTo>
                      <a:lnTo>
                        <a:pt x="14" y="0"/>
                      </a:lnTo>
                      <a:lnTo>
                        <a:pt x="15" y="0"/>
                      </a:lnTo>
                      <a:lnTo>
                        <a:pt x="16" y="0"/>
                      </a:lnTo>
                      <a:lnTo>
                        <a:pt x="18" y="0"/>
                      </a:lnTo>
                      <a:lnTo>
                        <a:pt x="19" y="0"/>
                      </a:lnTo>
                      <a:lnTo>
                        <a:pt x="21" y="1"/>
                      </a:lnTo>
                      <a:lnTo>
                        <a:pt x="22" y="2"/>
                      </a:lnTo>
                      <a:lnTo>
                        <a:pt x="22" y="3"/>
                      </a:lnTo>
                      <a:lnTo>
                        <a:pt x="24" y="5"/>
                      </a:lnTo>
                      <a:lnTo>
                        <a:pt x="24" y="6"/>
                      </a:lnTo>
                      <a:lnTo>
                        <a:pt x="25" y="7"/>
                      </a:lnTo>
                      <a:lnTo>
                        <a:pt x="26" y="8"/>
                      </a:lnTo>
                      <a:lnTo>
                        <a:pt x="26" y="10"/>
                      </a:lnTo>
                      <a:lnTo>
                        <a:pt x="27" y="10"/>
                      </a:lnTo>
                      <a:lnTo>
                        <a:pt x="28" y="10"/>
                      </a:lnTo>
                      <a:lnTo>
                        <a:pt x="29" y="10"/>
                      </a:lnTo>
                      <a:lnTo>
                        <a:pt x="30" y="9"/>
                      </a:lnTo>
                      <a:lnTo>
                        <a:pt x="31" y="7"/>
                      </a:lnTo>
                      <a:lnTo>
                        <a:pt x="32" y="7"/>
                      </a:lnTo>
                      <a:lnTo>
                        <a:pt x="31" y="9"/>
                      </a:lnTo>
                      <a:lnTo>
                        <a:pt x="31" y="11"/>
                      </a:lnTo>
                      <a:lnTo>
                        <a:pt x="30" y="13"/>
                      </a:lnTo>
                      <a:lnTo>
                        <a:pt x="29" y="13"/>
                      </a:lnTo>
                      <a:lnTo>
                        <a:pt x="28" y="14"/>
                      </a:lnTo>
                      <a:lnTo>
                        <a:pt x="29" y="16"/>
                      </a:lnTo>
                      <a:lnTo>
                        <a:pt x="29" y="17"/>
                      </a:lnTo>
                      <a:lnTo>
                        <a:pt x="30" y="17"/>
                      </a:lnTo>
                      <a:lnTo>
                        <a:pt x="31" y="17"/>
                      </a:lnTo>
                      <a:lnTo>
                        <a:pt x="32" y="16"/>
                      </a:lnTo>
                      <a:lnTo>
                        <a:pt x="33" y="15"/>
                      </a:lnTo>
                      <a:lnTo>
                        <a:pt x="33" y="13"/>
                      </a:lnTo>
                      <a:lnTo>
                        <a:pt x="35" y="15"/>
                      </a:lnTo>
                      <a:lnTo>
                        <a:pt x="35" y="17"/>
                      </a:lnTo>
                      <a:lnTo>
                        <a:pt x="33" y="17"/>
                      </a:lnTo>
                      <a:lnTo>
                        <a:pt x="32" y="17"/>
                      </a:lnTo>
                      <a:lnTo>
                        <a:pt x="32" y="20"/>
                      </a:lnTo>
                      <a:lnTo>
                        <a:pt x="31" y="21"/>
                      </a:lnTo>
                      <a:lnTo>
                        <a:pt x="30" y="22"/>
                      </a:lnTo>
                      <a:lnTo>
                        <a:pt x="29" y="22"/>
                      </a:lnTo>
                      <a:lnTo>
                        <a:pt x="28" y="23"/>
                      </a:lnTo>
                      <a:lnTo>
                        <a:pt x="26" y="22"/>
                      </a:lnTo>
                      <a:lnTo>
                        <a:pt x="28" y="25"/>
                      </a:lnTo>
                      <a:lnTo>
                        <a:pt x="29" y="24"/>
                      </a:lnTo>
                      <a:lnTo>
                        <a:pt x="29" y="25"/>
                      </a:lnTo>
                      <a:lnTo>
                        <a:pt x="30" y="26"/>
                      </a:lnTo>
                      <a:lnTo>
                        <a:pt x="31" y="28"/>
                      </a:lnTo>
                      <a:lnTo>
                        <a:pt x="32" y="29"/>
                      </a:lnTo>
                      <a:lnTo>
                        <a:pt x="32" y="30"/>
                      </a:lnTo>
                      <a:lnTo>
                        <a:pt x="32" y="33"/>
                      </a:lnTo>
                      <a:lnTo>
                        <a:pt x="32" y="35"/>
                      </a:lnTo>
                      <a:lnTo>
                        <a:pt x="31" y="37"/>
                      </a:lnTo>
                      <a:lnTo>
                        <a:pt x="31" y="35"/>
                      </a:lnTo>
                      <a:lnTo>
                        <a:pt x="30" y="34"/>
                      </a:lnTo>
                      <a:lnTo>
                        <a:pt x="29" y="34"/>
                      </a:lnTo>
                      <a:lnTo>
                        <a:pt x="29" y="33"/>
                      </a:lnTo>
                      <a:lnTo>
                        <a:pt x="28" y="32"/>
                      </a:lnTo>
                      <a:lnTo>
                        <a:pt x="26" y="32"/>
                      </a:lnTo>
                      <a:lnTo>
                        <a:pt x="26" y="33"/>
                      </a:lnTo>
                      <a:lnTo>
                        <a:pt x="25" y="34"/>
                      </a:lnTo>
                      <a:lnTo>
                        <a:pt x="24" y="35"/>
                      </a:lnTo>
                      <a:lnTo>
                        <a:pt x="24" y="38"/>
                      </a:lnTo>
                      <a:lnTo>
                        <a:pt x="24" y="40"/>
                      </a:lnTo>
                      <a:lnTo>
                        <a:pt x="25" y="42"/>
                      </a:lnTo>
                      <a:lnTo>
                        <a:pt x="25" y="43"/>
                      </a:lnTo>
                      <a:lnTo>
                        <a:pt x="26" y="43"/>
                      </a:lnTo>
                      <a:lnTo>
                        <a:pt x="27" y="43"/>
                      </a:lnTo>
                      <a:lnTo>
                        <a:pt x="27" y="44"/>
                      </a:lnTo>
                      <a:lnTo>
                        <a:pt x="26" y="46"/>
                      </a:lnTo>
                      <a:lnTo>
                        <a:pt x="26" y="47"/>
                      </a:lnTo>
                      <a:lnTo>
                        <a:pt x="26" y="48"/>
                      </a:lnTo>
                      <a:lnTo>
                        <a:pt x="24" y="50"/>
                      </a:lnTo>
                      <a:lnTo>
                        <a:pt x="23" y="50"/>
                      </a:lnTo>
                      <a:lnTo>
                        <a:pt x="22" y="51"/>
                      </a:lnTo>
                      <a:lnTo>
                        <a:pt x="20" y="51"/>
                      </a:lnTo>
                      <a:lnTo>
                        <a:pt x="19" y="50"/>
                      </a:lnTo>
                      <a:lnTo>
                        <a:pt x="19" y="49"/>
                      </a:lnTo>
                      <a:lnTo>
                        <a:pt x="18" y="48"/>
                      </a:lnTo>
                      <a:lnTo>
                        <a:pt x="17" y="48"/>
                      </a:lnTo>
                      <a:lnTo>
                        <a:pt x="15" y="47"/>
                      </a:lnTo>
                      <a:lnTo>
                        <a:pt x="15" y="46"/>
                      </a:lnTo>
                      <a:lnTo>
                        <a:pt x="14" y="45"/>
                      </a:lnTo>
                      <a:lnTo>
                        <a:pt x="14" y="44"/>
                      </a:lnTo>
                      <a:lnTo>
                        <a:pt x="13" y="44"/>
                      </a:lnTo>
                      <a:lnTo>
                        <a:pt x="12" y="43"/>
                      </a:lnTo>
                      <a:lnTo>
                        <a:pt x="12" y="44"/>
                      </a:lnTo>
                      <a:lnTo>
                        <a:pt x="10" y="44"/>
                      </a:lnTo>
                      <a:lnTo>
                        <a:pt x="9" y="45"/>
                      </a:lnTo>
                      <a:lnTo>
                        <a:pt x="8" y="46"/>
                      </a:lnTo>
                      <a:lnTo>
                        <a:pt x="6" y="45"/>
                      </a:lnTo>
                      <a:lnTo>
                        <a:pt x="6" y="44"/>
                      </a:lnTo>
                      <a:lnTo>
                        <a:pt x="5" y="43"/>
                      </a:lnTo>
                      <a:lnTo>
                        <a:pt x="4" y="41"/>
                      </a:lnTo>
                      <a:lnTo>
                        <a:pt x="4" y="40"/>
                      </a:lnTo>
                      <a:lnTo>
                        <a:pt x="3" y="37"/>
                      </a:lnTo>
                      <a:lnTo>
                        <a:pt x="2" y="35"/>
                      </a:lnTo>
                      <a:lnTo>
                        <a:pt x="2" y="34"/>
                      </a:lnTo>
                      <a:lnTo>
                        <a:pt x="2" y="31"/>
                      </a:lnTo>
                      <a:lnTo>
                        <a:pt x="1" y="29"/>
                      </a:lnTo>
                      <a:lnTo>
                        <a:pt x="0" y="25"/>
                      </a:lnTo>
                      <a:lnTo>
                        <a:pt x="1" y="22"/>
                      </a:lnTo>
                      <a:lnTo>
                        <a:pt x="1" y="19"/>
                      </a:lnTo>
                      <a:lnTo>
                        <a:pt x="0" y="17"/>
                      </a:lnTo>
                      <a:lnTo>
                        <a:pt x="1" y="15"/>
                      </a:lnTo>
                      <a:lnTo>
                        <a:pt x="1" y="14"/>
                      </a:lnTo>
                      <a:lnTo>
                        <a:pt x="2" y="13"/>
                      </a:lnTo>
                      <a:lnTo>
                        <a:pt x="3" y="12"/>
                      </a:lnTo>
                      <a:lnTo>
                        <a:pt x="4" y="10"/>
                      </a:lnTo>
                      <a:lnTo>
                        <a:pt x="5" y="8"/>
                      </a:lnTo>
                    </a:path>
                  </a:pathLst>
                </a:custGeom>
                <a:solidFill>
                  <a:srgbClr val="FFFF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40457" name="Freeform 31"/>
              <p:cNvSpPr>
                <a:spLocks/>
              </p:cNvSpPr>
              <p:nvPr/>
            </p:nvSpPr>
            <p:spPr bwMode="auto">
              <a:xfrm>
                <a:off x="2342" y="2614"/>
                <a:ext cx="25" cy="32"/>
              </a:xfrm>
              <a:custGeom>
                <a:avLst/>
                <a:gdLst>
                  <a:gd name="T0" fmla="*/ 1 w 25"/>
                  <a:gd name="T1" fmla="*/ 17 h 32"/>
                  <a:gd name="T2" fmla="*/ 1 w 25"/>
                  <a:gd name="T3" fmla="*/ 15 h 32"/>
                  <a:gd name="T4" fmla="*/ 3 w 25"/>
                  <a:gd name="T5" fmla="*/ 13 h 32"/>
                  <a:gd name="T6" fmla="*/ 4 w 25"/>
                  <a:gd name="T7" fmla="*/ 11 h 32"/>
                  <a:gd name="T8" fmla="*/ 6 w 25"/>
                  <a:gd name="T9" fmla="*/ 9 h 32"/>
                  <a:gd name="T10" fmla="*/ 8 w 25"/>
                  <a:gd name="T11" fmla="*/ 7 h 32"/>
                  <a:gd name="T12" fmla="*/ 10 w 25"/>
                  <a:gd name="T13" fmla="*/ 7 h 32"/>
                  <a:gd name="T14" fmla="*/ 13 w 25"/>
                  <a:gd name="T15" fmla="*/ 7 h 32"/>
                  <a:gd name="T16" fmla="*/ 15 w 25"/>
                  <a:gd name="T17" fmla="*/ 5 h 32"/>
                  <a:gd name="T18" fmla="*/ 16 w 25"/>
                  <a:gd name="T19" fmla="*/ 4 h 32"/>
                  <a:gd name="T20" fmla="*/ 17 w 25"/>
                  <a:gd name="T21" fmla="*/ 3 h 32"/>
                  <a:gd name="T22" fmla="*/ 18 w 25"/>
                  <a:gd name="T23" fmla="*/ 1 h 32"/>
                  <a:gd name="T24" fmla="*/ 17 w 25"/>
                  <a:gd name="T25" fmla="*/ 3 h 32"/>
                  <a:gd name="T26" fmla="*/ 16 w 25"/>
                  <a:gd name="T27" fmla="*/ 6 h 32"/>
                  <a:gd name="T28" fmla="*/ 18 w 25"/>
                  <a:gd name="T29" fmla="*/ 4 h 32"/>
                  <a:gd name="T30" fmla="*/ 20 w 25"/>
                  <a:gd name="T31" fmla="*/ 4 h 32"/>
                  <a:gd name="T32" fmla="*/ 21 w 25"/>
                  <a:gd name="T33" fmla="*/ 1 h 32"/>
                  <a:gd name="T34" fmla="*/ 22 w 25"/>
                  <a:gd name="T35" fmla="*/ 0 h 32"/>
                  <a:gd name="T36" fmla="*/ 24 w 25"/>
                  <a:gd name="T37" fmla="*/ 2 h 32"/>
                  <a:gd name="T38" fmla="*/ 22 w 25"/>
                  <a:gd name="T39" fmla="*/ 4 h 32"/>
                  <a:gd name="T40" fmla="*/ 21 w 25"/>
                  <a:gd name="T41" fmla="*/ 7 h 32"/>
                  <a:gd name="T42" fmla="*/ 19 w 25"/>
                  <a:gd name="T43" fmla="*/ 10 h 32"/>
                  <a:gd name="T44" fmla="*/ 19 w 25"/>
                  <a:gd name="T45" fmla="*/ 10 h 32"/>
                  <a:gd name="T46" fmla="*/ 21 w 25"/>
                  <a:gd name="T47" fmla="*/ 10 h 32"/>
                  <a:gd name="T48" fmla="*/ 22 w 25"/>
                  <a:gd name="T49" fmla="*/ 14 h 32"/>
                  <a:gd name="T50" fmla="*/ 24 w 25"/>
                  <a:gd name="T51" fmla="*/ 15 h 32"/>
                  <a:gd name="T52" fmla="*/ 22 w 25"/>
                  <a:gd name="T53" fmla="*/ 15 h 32"/>
                  <a:gd name="T54" fmla="*/ 22 w 25"/>
                  <a:gd name="T55" fmla="*/ 15 h 32"/>
                  <a:gd name="T56" fmla="*/ 20 w 25"/>
                  <a:gd name="T57" fmla="*/ 14 h 32"/>
                  <a:gd name="T58" fmla="*/ 20 w 25"/>
                  <a:gd name="T59" fmla="*/ 15 h 32"/>
                  <a:gd name="T60" fmla="*/ 18 w 25"/>
                  <a:gd name="T61" fmla="*/ 15 h 32"/>
                  <a:gd name="T62" fmla="*/ 17 w 25"/>
                  <a:gd name="T63" fmla="*/ 16 h 32"/>
                  <a:gd name="T64" fmla="*/ 18 w 25"/>
                  <a:gd name="T65" fmla="*/ 17 h 32"/>
                  <a:gd name="T66" fmla="*/ 19 w 25"/>
                  <a:gd name="T67" fmla="*/ 18 h 32"/>
                  <a:gd name="T68" fmla="*/ 20 w 25"/>
                  <a:gd name="T69" fmla="*/ 16 h 32"/>
                  <a:gd name="T70" fmla="*/ 20 w 25"/>
                  <a:gd name="T71" fmla="*/ 18 h 32"/>
                  <a:gd name="T72" fmla="*/ 18 w 25"/>
                  <a:gd name="T73" fmla="*/ 20 h 32"/>
                  <a:gd name="T74" fmla="*/ 17 w 25"/>
                  <a:gd name="T75" fmla="*/ 22 h 32"/>
                  <a:gd name="T76" fmla="*/ 16 w 25"/>
                  <a:gd name="T77" fmla="*/ 23 h 32"/>
                  <a:gd name="T78" fmla="*/ 14 w 25"/>
                  <a:gd name="T79" fmla="*/ 23 h 32"/>
                  <a:gd name="T80" fmla="*/ 12 w 25"/>
                  <a:gd name="T81" fmla="*/ 23 h 32"/>
                  <a:gd name="T82" fmla="*/ 10 w 25"/>
                  <a:gd name="T83" fmla="*/ 23 h 32"/>
                  <a:gd name="T84" fmla="*/ 9 w 25"/>
                  <a:gd name="T85" fmla="*/ 24 h 32"/>
                  <a:gd name="T86" fmla="*/ 9 w 25"/>
                  <a:gd name="T87" fmla="*/ 27 h 32"/>
                  <a:gd name="T88" fmla="*/ 10 w 25"/>
                  <a:gd name="T89" fmla="*/ 26 h 32"/>
                  <a:gd name="T90" fmla="*/ 9 w 25"/>
                  <a:gd name="T91" fmla="*/ 28 h 32"/>
                  <a:gd name="T92" fmla="*/ 7 w 25"/>
                  <a:gd name="T93" fmla="*/ 30 h 32"/>
                  <a:gd name="T94" fmla="*/ 5 w 25"/>
                  <a:gd name="T95" fmla="*/ 31 h 32"/>
                  <a:gd name="T96" fmla="*/ 3 w 25"/>
                  <a:gd name="T97" fmla="*/ 31 h 32"/>
                  <a:gd name="T98" fmla="*/ 3 w 25"/>
                  <a:gd name="T99" fmla="*/ 29 h 32"/>
                  <a:gd name="T100" fmla="*/ 1 w 25"/>
                  <a:gd name="T101" fmla="*/ 29 h 32"/>
                  <a:gd name="T102" fmla="*/ 1 w 25"/>
                  <a:gd name="T103" fmla="*/ 27 h 32"/>
                  <a:gd name="T104" fmla="*/ 1 w 25"/>
                  <a:gd name="T105" fmla="*/ 25 h 32"/>
                  <a:gd name="T106" fmla="*/ 0 w 25"/>
                  <a:gd name="T107" fmla="*/ 20 h 32"/>
                  <a:gd name="T108" fmla="*/ 0 w 25"/>
                  <a:gd name="T109" fmla="*/ 17 h 3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 h="32">
                    <a:moveTo>
                      <a:pt x="0" y="17"/>
                    </a:moveTo>
                    <a:lnTo>
                      <a:pt x="1" y="17"/>
                    </a:lnTo>
                    <a:lnTo>
                      <a:pt x="1" y="16"/>
                    </a:lnTo>
                    <a:lnTo>
                      <a:pt x="1" y="15"/>
                    </a:lnTo>
                    <a:lnTo>
                      <a:pt x="2" y="14"/>
                    </a:lnTo>
                    <a:lnTo>
                      <a:pt x="3" y="13"/>
                    </a:lnTo>
                    <a:lnTo>
                      <a:pt x="3" y="11"/>
                    </a:lnTo>
                    <a:lnTo>
                      <a:pt x="4" y="11"/>
                    </a:lnTo>
                    <a:lnTo>
                      <a:pt x="6" y="10"/>
                    </a:lnTo>
                    <a:lnTo>
                      <a:pt x="6" y="9"/>
                    </a:lnTo>
                    <a:lnTo>
                      <a:pt x="8" y="8"/>
                    </a:lnTo>
                    <a:lnTo>
                      <a:pt x="8" y="7"/>
                    </a:lnTo>
                    <a:lnTo>
                      <a:pt x="9" y="7"/>
                    </a:lnTo>
                    <a:lnTo>
                      <a:pt x="10" y="7"/>
                    </a:lnTo>
                    <a:lnTo>
                      <a:pt x="12" y="7"/>
                    </a:lnTo>
                    <a:lnTo>
                      <a:pt x="13" y="7"/>
                    </a:lnTo>
                    <a:lnTo>
                      <a:pt x="14" y="6"/>
                    </a:lnTo>
                    <a:lnTo>
                      <a:pt x="15" y="5"/>
                    </a:lnTo>
                    <a:lnTo>
                      <a:pt x="15" y="4"/>
                    </a:lnTo>
                    <a:lnTo>
                      <a:pt x="16" y="4"/>
                    </a:lnTo>
                    <a:lnTo>
                      <a:pt x="16" y="3"/>
                    </a:lnTo>
                    <a:lnTo>
                      <a:pt x="17" y="3"/>
                    </a:lnTo>
                    <a:lnTo>
                      <a:pt x="17" y="2"/>
                    </a:lnTo>
                    <a:lnTo>
                      <a:pt x="18" y="1"/>
                    </a:lnTo>
                    <a:lnTo>
                      <a:pt x="17" y="2"/>
                    </a:lnTo>
                    <a:lnTo>
                      <a:pt x="17" y="3"/>
                    </a:lnTo>
                    <a:lnTo>
                      <a:pt x="17" y="4"/>
                    </a:lnTo>
                    <a:lnTo>
                      <a:pt x="16" y="6"/>
                    </a:lnTo>
                    <a:lnTo>
                      <a:pt x="17" y="5"/>
                    </a:lnTo>
                    <a:lnTo>
                      <a:pt x="18" y="4"/>
                    </a:lnTo>
                    <a:lnTo>
                      <a:pt x="19" y="4"/>
                    </a:lnTo>
                    <a:lnTo>
                      <a:pt x="20" y="4"/>
                    </a:lnTo>
                    <a:lnTo>
                      <a:pt x="20" y="2"/>
                    </a:lnTo>
                    <a:lnTo>
                      <a:pt x="21" y="1"/>
                    </a:lnTo>
                    <a:lnTo>
                      <a:pt x="22" y="0"/>
                    </a:lnTo>
                    <a:lnTo>
                      <a:pt x="22" y="1"/>
                    </a:lnTo>
                    <a:lnTo>
                      <a:pt x="24" y="2"/>
                    </a:lnTo>
                    <a:lnTo>
                      <a:pt x="22" y="3"/>
                    </a:lnTo>
                    <a:lnTo>
                      <a:pt x="22" y="4"/>
                    </a:lnTo>
                    <a:lnTo>
                      <a:pt x="22" y="6"/>
                    </a:lnTo>
                    <a:lnTo>
                      <a:pt x="21" y="7"/>
                    </a:lnTo>
                    <a:lnTo>
                      <a:pt x="20" y="9"/>
                    </a:lnTo>
                    <a:lnTo>
                      <a:pt x="19" y="10"/>
                    </a:lnTo>
                    <a:lnTo>
                      <a:pt x="18" y="10"/>
                    </a:lnTo>
                    <a:lnTo>
                      <a:pt x="19" y="10"/>
                    </a:lnTo>
                    <a:lnTo>
                      <a:pt x="20" y="10"/>
                    </a:lnTo>
                    <a:lnTo>
                      <a:pt x="21" y="10"/>
                    </a:lnTo>
                    <a:lnTo>
                      <a:pt x="22" y="11"/>
                    </a:lnTo>
                    <a:lnTo>
                      <a:pt x="22" y="14"/>
                    </a:lnTo>
                    <a:lnTo>
                      <a:pt x="24" y="14"/>
                    </a:lnTo>
                    <a:lnTo>
                      <a:pt x="24" y="15"/>
                    </a:lnTo>
                    <a:lnTo>
                      <a:pt x="22" y="15"/>
                    </a:lnTo>
                    <a:lnTo>
                      <a:pt x="21" y="15"/>
                    </a:lnTo>
                    <a:lnTo>
                      <a:pt x="20" y="14"/>
                    </a:lnTo>
                    <a:lnTo>
                      <a:pt x="20" y="15"/>
                    </a:lnTo>
                    <a:lnTo>
                      <a:pt x="19" y="15"/>
                    </a:lnTo>
                    <a:lnTo>
                      <a:pt x="18" y="15"/>
                    </a:lnTo>
                    <a:lnTo>
                      <a:pt x="18" y="16"/>
                    </a:lnTo>
                    <a:lnTo>
                      <a:pt x="17" y="16"/>
                    </a:lnTo>
                    <a:lnTo>
                      <a:pt x="18" y="16"/>
                    </a:lnTo>
                    <a:lnTo>
                      <a:pt x="18" y="17"/>
                    </a:lnTo>
                    <a:lnTo>
                      <a:pt x="18" y="18"/>
                    </a:lnTo>
                    <a:lnTo>
                      <a:pt x="19" y="18"/>
                    </a:lnTo>
                    <a:lnTo>
                      <a:pt x="20" y="17"/>
                    </a:lnTo>
                    <a:lnTo>
                      <a:pt x="20" y="16"/>
                    </a:lnTo>
                    <a:lnTo>
                      <a:pt x="20" y="17"/>
                    </a:lnTo>
                    <a:lnTo>
                      <a:pt x="20" y="18"/>
                    </a:lnTo>
                    <a:lnTo>
                      <a:pt x="19" y="19"/>
                    </a:lnTo>
                    <a:lnTo>
                      <a:pt x="18" y="20"/>
                    </a:lnTo>
                    <a:lnTo>
                      <a:pt x="18" y="22"/>
                    </a:lnTo>
                    <a:lnTo>
                      <a:pt x="17" y="22"/>
                    </a:lnTo>
                    <a:lnTo>
                      <a:pt x="17" y="23"/>
                    </a:lnTo>
                    <a:lnTo>
                      <a:pt x="16" y="23"/>
                    </a:lnTo>
                    <a:lnTo>
                      <a:pt x="15" y="23"/>
                    </a:lnTo>
                    <a:lnTo>
                      <a:pt x="14" y="23"/>
                    </a:lnTo>
                    <a:lnTo>
                      <a:pt x="13" y="23"/>
                    </a:lnTo>
                    <a:lnTo>
                      <a:pt x="12" y="23"/>
                    </a:lnTo>
                    <a:lnTo>
                      <a:pt x="11" y="23"/>
                    </a:lnTo>
                    <a:lnTo>
                      <a:pt x="10" y="23"/>
                    </a:lnTo>
                    <a:lnTo>
                      <a:pt x="10" y="24"/>
                    </a:lnTo>
                    <a:lnTo>
                      <a:pt x="9" y="24"/>
                    </a:lnTo>
                    <a:lnTo>
                      <a:pt x="9" y="26"/>
                    </a:lnTo>
                    <a:lnTo>
                      <a:pt x="9" y="27"/>
                    </a:lnTo>
                    <a:lnTo>
                      <a:pt x="10" y="27"/>
                    </a:lnTo>
                    <a:lnTo>
                      <a:pt x="10" y="26"/>
                    </a:lnTo>
                    <a:lnTo>
                      <a:pt x="10" y="27"/>
                    </a:lnTo>
                    <a:lnTo>
                      <a:pt x="9" y="28"/>
                    </a:lnTo>
                    <a:lnTo>
                      <a:pt x="8" y="29"/>
                    </a:lnTo>
                    <a:lnTo>
                      <a:pt x="7" y="30"/>
                    </a:lnTo>
                    <a:lnTo>
                      <a:pt x="6" y="31"/>
                    </a:lnTo>
                    <a:lnTo>
                      <a:pt x="5" y="31"/>
                    </a:lnTo>
                    <a:lnTo>
                      <a:pt x="4" y="31"/>
                    </a:lnTo>
                    <a:lnTo>
                      <a:pt x="3" y="31"/>
                    </a:lnTo>
                    <a:lnTo>
                      <a:pt x="3" y="30"/>
                    </a:lnTo>
                    <a:lnTo>
                      <a:pt x="3" y="29"/>
                    </a:lnTo>
                    <a:lnTo>
                      <a:pt x="1" y="30"/>
                    </a:lnTo>
                    <a:lnTo>
                      <a:pt x="1" y="29"/>
                    </a:lnTo>
                    <a:lnTo>
                      <a:pt x="1" y="28"/>
                    </a:lnTo>
                    <a:lnTo>
                      <a:pt x="1" y="27"/>
                    </a:lnTo>
                    <a:lnTo>
                      <a:pt x="1" y="26"/>
                    </a:lnTo>
                    <a:lnTo>
                      <a:pt x="1" y="25"/>
                    </a:lnTo>
                    <a:lnTo>
                      <a:pt x="1" y="23"/>
                    </a:lnTo>
                    <a:lnTo>
                      <a:pt x="0" y="20"/>
                    </a:lnTo>
                    <a:lnTo>
                      <a:pt x="0" y="19"/>
                    </a:lnTo>
                    <a:lnTo>
                      <a:pt x="0" y="17"/>
                    </a:lnTo>
                  </a:path>
                </a:pathLst>
              </a:custGeom>
              <a:solidFill>
                <a:srgbClr val="FFFF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58" name="Freeform 32"/>
              <p:cNvSpPr>
                <a:spLocks/>
              </p:cNvSpPr>
              <p:nvPr/>
            </p:nvSpPr>
            <p:spPr bwMode="auto">
              <a:xfrm>
                <a:off x="2343" y="2743"/>
                <a:ext cx="44" cy="69"/>
              </a:xfrm>
              <a:custGeom>
                <a:avLst/>
                <a:gdLst>
                  <a:gd name="T0" fmla="*/ 2 w 44"/>
                  <a:gd name="T1" fmla="*/ 8 h 69"/>
                  <a:gd name="T2" fmla="*/ 8 w 44"/>
                  <a:gd name="T3" fmla="*/ 4 h 69"/>
                  <a:gd name="T4" fmla="*/ 11 w 44"/>
                  <a:gd name="T5" fmla="*/ 4 h 69"/>
                  <a:gd name="T6" fmla="*/ 14 w 44"/>
                  <a:gd name="T7" fmla="*/ 6 h 69"/>
                  <a:gd name="T8" fmla="*/ 18 w 44"/>
                  <a:gd name="T9" fmla="*/ 3 h 69"/>
                  <a:gd name="T10" fmla="*/ 23 w 44"/>
                  <a:gd name="T11" fmla="*/ 1 h 69"/>
                  <a:gd name="T12" fmla="*/ 23 w 44"/>
                  <a:gd name="T13" fmla="*/ 3 h 69"/>
                  <a:gd name="T14" fmla="*/ 19 w 44"/>
                  <a:gd name="T15" fmla="*/ 10 h 69"/>
                  <a:gd name="T16" fmla="*/ 31 w 44"/>
                  <a:gd name="T17" fmla="*/ 3 h 69"/>
                  <a:gd name="T18" fmla="*/ 35 w 44"/>
                  <a:gd name="T19" fmla="*/ 1 h 69"/>
                  <a:gd name="T20" fmla="*/ 34 w 44"/>
                  <a:gd name="T21" fmla="*/ 7 h 69"/>
                  <a:gd name="T22" fmla="*/ 34 w 44"/>
                  <a:gd name="T23" fmla="*/ 8 h 69"/>
                  <a:gd name="T24" fmla="*/ 36 w 44"/>
                  <a:gd name="T25" fmla="*/ 8 h 69"/>
                  <a:gd name="T26" fmla="*/ 40 w 44"/>
                  <a:gd name="T27" fmla="*/ 11 h 69"/>
                  <a:gd name="T28" fmla="*/ 37 w 44"/>
                  <a:gd name="T29" fmla="*/ 15 h 69"/>
                  <a:gd name="T30" fmla="*/ 35 w 44"/>
                  <a:gd name="T31" fmla="*/ 16 h 69"/>
                  <a:gd name="T32" fmla="*/ 33 w 44"/>
                  <a:gd name="T33" fmla="*/ 21 h 69"/>
                  <a:gd name="T34" fmla="*/ 34 w 44"/>
                  <a:gd name="T35" fmla="*/ 23 h 69"/>
                  <a:gd name="T36" fmla="*/ 35 w 44"/>
                  <a:gd name="T37" fmla="*/ 29 h 69"/>
                  <a:gd name="T38" fmla="*/ 38 w 44"/>
                  <a:gd name="T39" fmla="*/ 30 h 69"/>
                  <a:gd name="T40" fmla="*/ 40 w 44"/>
                  <a:gd name="T41" fmla="*/ 31 h 69"/>
                  <a:gd name="T42" fmla="*/ 43 w 44"/>
                  <a:gd name="T43" fmla="*/ 33 h 69"/>
                  <a:gd name="T44" fmla="*/ 38 w 44"/>
                  <a:gd name="T45" fmla="*/ 34 h 69"/>
                  <a:gd name="T46" fmla="*/ 34 w 44"/>
                  <a:gd name="T47" fmla="*/ 35 h 69"/>
                  <a:gd name="T48" fmla="*/ 29 w 44"/>
                  <a:gd name="T49" fmla="*/ 34 h 69"/>
                  <a:gd name="T50" fmla="*/ 27 w 44"/>
                  <a:gd name="T51" fmla="*/ 30 h 69"/>
                  <a:gd name="T52" fmla="*/ 27 w 44"/>
                  <a:gd name="T53" fmla="*/ 31 h 69"/>
                  <a:gd name="T54" fmla="*/ 29 w 44"/>
                  <a:gd name="T55" fmla="*/ 37 h 69"/>
                  <a:gd name="T56" fmla="*/ 31 w 44"/>
                  <a:gd name="T57" fmla="*/ 42 h 69"/>
                  <a:gd name="T58" fmla="*/ 29 w 44"/>
                  <a:gd name="T59" fmla="*/ 45 h 69"/>
                  <a:gd name="T60" fmla="*/ 25 w 44"/>
                  <a:gd name="T61" fmla="*/ 44 h 69"/>
                  <a:gd name="T62" fmla="*/ 23 w 44"/>
                  <a:gd name="T63" fmla="*/ 43 h 69"/>
                  <a:gd name="T64" fmla="*/ 20 w 44"/>
                  <a:gd name="T65" fmla="*/ 43 h 69"/>
                  <a:gd name="T66" fmla="*/ 19 w 44"/>
                  <a:gd name="T67" fmla="*/ 47 h 69"/>
                  <a:gd name="T68" fmla="*/ 20 w 44"/>
                  <a:gd name="T69" fmla="*/ 51 h 69"/>
                  <a:gd name="T70" fmla="*/ 24 w 44"/>
                  <a:gd name="T71" fmla="*/ 51 h 69"/>
                  <a:gd name="T72" fmla="*/ 28 w 44"/>
                  <a:gd name="T73" fmla="*/ 52 h 69"/>
                  <a:gd name="T74" fmla="*/ 24 w 44"/>
                  <a:gd name="T75" fmla="*/ 56 h 69"/>
                  <a:gd name="T76" fmla="*/ 19 w 44"/>
                  <a:gd name="T77" fmla="*/ 56 h 69"/>
                  <a:gd name="T78" fmla="*/ 14 w 44"/>
                  <a:gd name="T79" fmla="*/ 58 h 69"/>
                  <a:gd name="T80" fmla="*/ 14 w 44"/>
                  <a:gd name="T81" fmla="*/ 63 h 69"/>
                  <a:gd name="T82" fmla="*/ 17 w 44"/>
                  <a:gd name="T83" fmla="*/ 64 h 69"/>
                  <a:gd name="T84" fmla="*/ 18 w 44"/>
                  <a:gd name="T85" fmla="*/ 66 h 69"/>
                  <a:gd name="T86" fmla="*/ 14 w 44"/>
                  <a:gd name="T87" fmla="*/ 68 h 69"/>
                  <a:gd name="T88" fmla="*/ 10 w 44"/>
                  <a:gd name="T89" fmla="*/ 65 h 69"/>
                  <a:gd name="T90" fmla="*/ 6 w 44"/>
                  <a:gd name="T91" fmla="*/ 62 h 69"/>
                  <a:gd name="T92" fmla="*/ 2 w 44"/>
                  <a:gd name="T93" fmla="*/ 63 h 69"/>
                  <a:gd name="T94" fmla="*/ 0 w 44"/>
                  <a:gd name="T95" fmla="*/ 58 h 69"/>
                  <a:gd name="T96" fmla="*/ 0 w 44"/>
                  <a:gd name="T97" fmla="*/ 53 h 69"/>
                  <a:gd name="T98" fmla="*/ 1 w 44"/>
                  <a:gd name="T99" fmla="*/ 46 h 69"/>
                  <a:gd name="T100" fmla="*/ 2 w 44"/>
                  <a:gd name="T101" fmla="*/ 43 h 69"/>
                  <a:gd name="T102" fmla="*/ 2 w 44"/>
                  <a:gd name="T103" fmla="*/ 37 h 69"/>
                  <a:gd name="T104" fmla="*/ 2 w 44"/>
                  <a:gd name="T105" fmla="*/ 32 h 69"/>
                  <a:gd name="T106" fmla="*/ 2 w 44"/>
                  <a:gd name="T107" fmla="*/ 25 h 69"/>
                  <a:gd name="T108" fmla="*/ 1 w 44"/>
                  <a:gd name="T109" fmla="*/ 18 h 69"/>
                  <a:gd name="T110" fmla="*/ 2 w 44"/>
                  <a:gd name="T111" fmla="*/ 10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4" h="69">
                    <a:moveTo>
                      <a:pt x="2" y="10"/>
                    </a:moveTo>
                    <a:lnTo>
                      <a:pt x="2" y="8"/>
                    </a:lnTo>
                    <a:lnTo>
                      <a:pt x="6" y="6"/>
                    </a:lnTo>
                    <a:lnTo>
                      <a:pt x="8" y="4"/>
                    </a:lnTo>
                    <a:lnTo>
                      <a:pt x="10" y="3"/>
                    </a:lnTo>
                    <a:lnTo>
                      <a:pt x="11" y="4"/>
                    </a:lnTo>
                    <a:lnTo>
                      <a:pt x="13" y="7"/>
                    </a:lnTo>
                    <a:lnTo>
                      <a:pt x="14" y="6"/>
                    </a:lnTo>
                    <a:lnTo>
                      <a:pt x="17" y="4"/>
                    </a:lnTo>
                    <a:lnTo>
                      <a:pt x="18" y="3"/>
                    </a:lnTo>
                    <a:lnTo>
                      <a:pt x="19" y="2"/>
                    </a:lnTo>
                    <a:lnTo>
                      <a:pt x="23" y="1"/>
                    </a:lnTo>
                    <a:lnTo>
                      <a:pt x="24" y="1"/>
                    </a:lnTo>
                    <a:lnTo>
                      <a:pt x="23" y="3"/>
                    </a:lnTo>
                    <a:lnTo>
                      <a:pt x="19" y="9"/>
                    </a:lnTo>
                    <a:lnTo>
                      <a:pt x="19" y="10"/>
                    </a:lnTo>
                    <a:lnTo>
                      <a:pt x="26" y="7"/>
                    </a:lnTo>
                    <a:lnTo>
                      <a:pt x="31" y="3"/>
                    </a:lnTo>
                    <a:lnTo>
                      <a:pt x="35" y="0"/>
                    </a:lnTo>
                    <a:lnTo>
                      <a:pt x="35" y="1"/>
                    </a:lnTo>
                    <a:lnTo>
                      <a:pt x="34" y="3"/>
                    </a:lnTo>
                    <a:lnTo>
                      <a:pt x="34" y="7"/>
                    </a:lnTo>
                    <a:lnTo>
                      <a:pt x="32" y="9"/>
                    </a:lnTo>
                    <a:lnTo>
                      <a:pt x="34" y="8"/>
                    </a:lnTo>
                    <a:lnTo>
                      <a:pt x="35" y="8"/>
                    </a:lnTo>
                    <a:lnTo>
                      <a:pt x="36" y="8"/>
                    </a:lnTo>
                    <a:lnTo>
                      <a:pt x="38" y="9"/>
                    </a:lnTo>
                    <a:lnTo>
                      <a:pt x="40" y="11"/>
                    </a:lnTo>
                    <a:lnTo>
                      <a:pt x="38" y="12"/>
                    </a:lnTo>
                    <a:lnTo>
                      <a:pt x="37" y="15"/>
                    </a:lnTo>
                    <a:lnTo>
                      <a:pt x="36" y="15"/>
                    </a:lnTo>
                    <a:lnTo>
                      <a:pt x="35" y="16"/>
                    </a:lnTo>
                    <a:lnTo>
                      <a:pt x="34" y="18"/>
                    </a:lnTo>
                    <a:lnTo>
                      <a:pt x="33" y="21"/>
                    </a:lnTo>
                    <a:lnTo>
                      <a:pt x="32" y="22"/>
                    </a:lnTo>
                    <a:lnTo>
                      <a:pt x="34" y="23"/>
                    </a:lnTo>
                    <a:lnTo>
                      <a:pt x="34" y="26"/>
                    </a:lnTo>
                    <a:lnTo>
                      <a:pt x="35" y="29"/>
                    </a:lnTo>
                    <a:lnTo>
                      <a:pt x="36" y="30"/>
                    </a:lnTo>
                    <a:lnTo>
                      <a:pt x="38" y="30"/>
                    </a:lnTo>
                    <a:lnTo>
                      <a:pt x="39" y="30"/>
                    </a:lnTo>
                    <a:lnTo>
                      <a:pt x="40" y="31"/>
                    </a:lnTo>
                    <a:lnTo>
                      <a:pt x="41" y="31"/>
                    </a:lnTo>
                    <a:lnTo>
                      <a:pt x="43" y="33"/>
                    </a:lnTo>
                    <a:lnTo>
                      <a:pt x="40" y="33"/>
                    </a:lnTo>
                    <a:lnTo>
                      <a:pt x="38" y="34"/>
                    </a:lnTo>
                    <a:lnTo>
                      <a:pt x="36" y="35"/>
                    </a:lnTo>
                    <a:lnTo>
                      <a:pt x="34" y="35"/>
                    </a:lnTo>
                    <a:lnTo>
                      <a:pt x="32" y="34"/>
                    </a:lnTo>
                    <a:lnTo>
                      <a:pt x="29" y="34"/>
                    </a:lnTo>
                    <a:lnTo>
                      <a:pt x="28" y="30"/>
                    </a:lnTo>
                    <a:lnTo>
                      <a:pt x="27" y="30"/>
                    </a:lnTo>
                    <a:lnTo>
                      <a:pt x="25" y="28"/>
                    </a:lnTo>
                    <a:lnTo>
                      <a:pt x="27" y="31"/>
                    </a:lnTo>
                    <a:lnTo>
                      <a:pt x="28" y="36"/>
                    </a:lnTo>
                    <a:lnTo>
                      <a:pt x="29" y="37"/>
                    </a:lnTo>
                    <a:lnTo>
                      <a:pt x="30" y="39"/>
                    </a:lnTo>
                    <a:lnTo>
                      <a:pt x="31" y="42"/>
                    </a:lnTo>
                    <a:lnTo>
                      <a:pt x="32" y="45"/>
                    </a:lnTo>
                    <a:lnTo>
                      <a:pt x="29" y="45"/>
                    </a:lnTo>
                    <a:lnTo>
                      <a:pt x="28" y="45"/>
                    </a:lnTo>
                    <a:lnTo>
                      <a:pt x="25" y="44"/>
                    </a:lnTo>
                    <a:lnTo>
                      <a:pt x="24" y="44"/>
                    </a:lnTo>
                    <a:lnTo>
                      <a:pt x="23" y="43"/>
                    </a:lnTo>
                    <a:lnTo>
                      <a:pt x="23" y="41"/>
                    </a:lnTo>
                    <a:lnTo>
                      <a:pt x="20" y="43"/>
                    </a:lnTo>
                    <a:lnTo>
                      <a:pt x="19" y="45"/>
                    </a:lnTo>
                    <a:lnTo>
                      <a:pt x="19" y="47"/>
                    </a:lnTo>
                    <a:lnTo>
                      <a:pt x="20" y="50"/>
                    </a:lnTo>
                    <a:lnTo>
                      <a:pt x="20" y="51"/>
                    </a:lnTo>
                    <a:lnTo>
                      <a:pt x="23" y="52"/>
                    </a:lnTo>
                    <a:lnTo>
                      <a:pt x="24" y="51"/>
                    </a:lnTo>
                    <a:lnTo>
                      <a:pt x="26" y="51"/>
                    </a:lnTo>
                    <a:lnTo>
                      <a:pt x="28" y="52"/>
                    </a:lnTo>
                    <a:lnTo>
                      <a:pt x="26" y="53"/>
                    </a:lnTo>
                    <a:lnTo>
                      <a:pt x="24" y="56"/>
                    </a:lnTo>
                    <a:lnTo>
                      <a:pt x="22" y="56"/>
                    </a:lnTo>
                    <a:lnTo>
                      <a:pt x="19" y="56"/>
                    </a:lnTo>
                    <a:lnTo>
                      <a:pt x="16" y="57"/>
                    </a:lnTo>
                    <a:lnTo>
                      <a:pt x="14" y="58"/>
                    </a:lnTo>
                    <a:lnTo>
                      <a:pt x="14" y="60"/>
                    </a:lnTo>
                    <a:lnTo>
                      <a:pt x="14" y="63"/>
                    </a:lnTo>
                    <a:lnTo>
                      <a:pt x="15" y="64"/>
                    </a:lnTo>
                    <a:lnTo>
                      <a:pt x="17" y="64"/>
                    </a:lnTo>
                    <a:lnTo>
                      <a:pt x="19" y="65"/>
                    </a:lnTo>
                    <a:lnTo>
                      <a:pt x="18" y="66"/>
                    </a:lnTo>
                    <a:lnTo>
                      <a:pt x="16" y="68"/>
                    </a:lnTo>
                    <a:lnTo>
                      <a:pt x="14" y="68"/>
                    </a:lnTo>
                    <a:lnTo>
                      <a:pt x="12" y="66"/>
                    </a:lnTo>
                    <a:lnTo>
                      <a:pt x="10" y="65"/>
                    </a:lnTo>
                    <a:lnTo>
                      <a:pt x="7" y="64"/>
                    </a:lnTo>
                    <a:lnTo>
                      <a:pt x="6" y="62"/>
                    </a:lnTo>
                    <a:lnTo>
                      <a:pt x="5" y="63"/>
                    </a:lnTo>
                    <a:lnTo>
                      <a:pt x="2" y="63"/>
                    </a:lnTo>
                    <a:lnTo>
                      <a:pt x="1" y="61"/>
                    </a:lnTo>
                    <a:lnTo>
                      <a:pt x="0" y="58"/>
                    </a:lnTo>
                    <a:lnTo>
                      <a:pt x="0" y="56"/>
                    </a:lnTo>
                    <a:lnTo>
                      <a:pt x="0" y="53"/>
                    </a:lnTo>
                    <a:lnTo>
                      <a:pt x="1" y="50"/>
                    </a:lnTo>
                    <a:lnTo>
                      <a:pt x="1" y="46"/>
                    </a:lnTo>
                    <a:lnTo>
                      <a:pt x="2" y="45"/>
                    </a:lnTo>
                    <a:lnTo>
                      <a:pt x="2" y="43"/>
                    </a:lnTo>
                    <a:lnTo>
                      <a:pt x="2" y="41"/>
                    </a:lnTo>
                    <a:lnTo>
                      <a:pt x="2" y="37"/>
                    </a:lnTo>
                    <a:lnTo>
                      <a:pt x="2" y="34"/>
                    </a:lnTo>
                    <a:lnTo>
                      <a:pt x="2" y="32"/>
                    </a:lnTo>
                    <a:lnTo>
                      <a:pt x="3" y="29"/>
                    </a:lnTo>
                    <a:lnTo>
                      <a:pt x="2" y="25"/>
                    </a:lnTo>
                    <a:lnTo>
                      <a:pt x="1" y="22"/>
                    </a:lnTo>
                    <a:lnTo>
                      <a:pt x="1" y="18"/>
                    </a:lnTo>
                    <a:lnTo>
                      <a:pt x="1" y="13"/>
                    </a:lnTo>
                    <a:lnTo>
                      <a:pt x="2" y="10"/>
                    </a:lnTo>
                  </a:path>
                </a:pathLst>
              </a:custGeom>
              <a:solidFill>
                <a:srgbClr val="FF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7" name="Group 33"/>
            <p:cNvGrpSpPr>
              <a:grpSpLocks/>
            </p:cNvGrpSpPr>
            <p:nvPr/>
          </p:nvGrpSpPr>
          <p:grpSpPr bwMode="auto">
            <a:xfrm>
              <a:off x="2132" y="2507"/>
              <a:ext cx="224" cy="629"/>
              <a:chOff x="2132" y="2507"/>
              <a:chExt cx="224" cy="629"/>
            </a:xfrm>
          </p:grpSpPr>
          <p:grpSp>
            <p:nvGrpSpPr>
              <p:cNvPr id="8" name="Group 34"/>
              <p:cNvGrpSpPr>
                <a:grpSpLocks/>
              </p:cNvGrpSpPr>
              <p:nvPr/>
            </p:nvGrpSpPr>
            <p:grpSpPr bwMode="auto">
              <a:xfrm>
                <a:off x="2135" y="2542"/>
                <a:ext cx="221" cy="594"/>
                <a:chOff x="2135" y="2542"/>
                <a:chExt cx="221" cy="594"/>
              </a:xfrm>
            </p:grpSpPr>
            <p:sp>
              <p:nvSpPr>
                <p:cNvPr id="140341" name="Freeform 35"/>
                <p:cNvSpPr>
                  <a:spLocks/>
                </p:cNvSpPr>
                <p:nvPr/>
              </p:nvSpPr>
              <p:spPr bwMode="auto">
                <a:xfrm>
                  <a:off x="2271" y="2608"/>
                  <a:ext cx="79" cy="528"/>
                </a:xfrm>
                <a:custGeom>
                  <a:avLst/>
                  <a:gdLst>
                    <a:gd name="T0" fmla="*/ 0 w 79"/>
                    <a:gd name="T1" fmla="*/ 0 h 528"/>
                    <a:gd name="T2" fmla="*/ 78 w 79"/>
                    <a:gd name="T3" fmla="*/ 0 h 528"/>
                    <a:gd name="T4" fmla="*/ 78 w 79"/>
                    <a:gd name="T5" fmla="*/ 527 h 528"/>
                    <a:gd name="T6" fmla="*/ 0 w 79"/>
                    <a:gd name="T7" fmla="*/ 527 h 528"/>
                    <a:gd name="T8" fmla="*/ 0 w 79"/>
                    <a:gd name="T9" fmla="*/ 0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528">
                      <a:moveTo>
                        <a:pt x="0" y="0"/>
                      </a:moveTo>
                      <a:lnTo>
                        <a:pt x="78" y="0"/>
                      </a:lnTo>
                      <a:lnTo>
                        <a:pt x="78" y="527"/>
                      </a:lnTo>
                      <a:lnTo>
                        <a:pt x="0" y="527"/>
                      </a:lnTo>
                      <a:lnTo>
                        <a:pt x="0" y="0"/>
                      </a:lnTo>
                    </a:path>
                  </a:pathLst>
                </a:custGeom>
                <a:solidFill>
                  <a:srgbClr val="E0E0E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2" name="Freeform 36"/>
                <p:cNvSpPr>
                  <a:spLocks/>
                </p:cNvSpPr>
                <p:nvPr/>
              </p:nvSpPr>
              <p:spPr bwMode="auto">
                <a:xfrm>
                  <a:off x="2137" y="2542"/>
                  <a:ext cx="132" cy="594"/>
                </a:xfrm>
                <a:custGeom>
                  <a:avLst/>
                  <a:gdLst>
                    <a:gd name="T0" fmla="*/ 0 w 132"/>
                    <a:gd name="T1" fmla="*/ 451 h 594"/>
                    <a:gd name="T2" fmla="*/ 131 w 132"/>
                    <a:gd name="T3" fmla="*/ 593 h 594"/>
                    <a:gd name="T4" fmla="*/ 131 w 132"/>
                    <a:gd name="T5" fmla="*/ 70 h 594"/>
                    <a:gd name="T6" fmla="*/ 111 w 132"/>
                    <a:gd name="T7" fmla="*/ 45 h 594"/>
                    <a:gd name="T8" fmla="*/ 0 w 132"/>
                    <a:gd name="T9" fmla="*/ 0 h 594"/>
                    <a:gd name="T10" fmla="*/ 0 w 132"/>
                    <a:gd name="T11" fmla="*/ 451 h 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594">
                      <a:moveTo>
                        <a:pt x="0" y="451"/>
                      </a:moveTo>
                      <a:lnTo>
                        <a:pt x="131" y="593"/>
                      </a:lnTo>
                      <a:lnTo>
                        <a:pt x="131" y="70"/>
                      </a:lnTo>
                      <a:lnTo>
                        <a:pt x="111" y="45"/>
                      </a:lnTo>
                      <a:lnTo>
                        <a:pt x="0" y="0"/>
                      </a:lnTo>
                      <a:lnTo>
                        <a:pt x="0" y="451"/>
                      </a:lnTo>
                    </a:path>
                  </a:pathLst>
                </a:custGeom>
                <a:solidFill>
                  <a:srgbClr val="60606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3" name="Freeform 37"/>
                <p:cNvSpPr>
                  <a:spLocks/>
                </p:cNvSpPr>
                <p:nvPr/>
              </p:nvSpPr>
              <p:spPr bwMode="auto">
                <a:xfrm>
                  <a:off x="2269" y="2608"/>
                  <a:ext cx="80" cy="58"/>
                </a:xfrm>
                <a:custGeom>
                  <a:avLst/>
                  <a:gdLst>
                    <a:gd name="T0" fmla="*/ 0 w 80"/>
                    <a:gd name="T1" fmla="*/ 0 h 58"/>
                    <a:gd name="T2" fmla="*/ 79 w 80"/>
                    <a:gd name="T3" fmla="*/ 0 h 58"/>
                    <a:gd name="T4" fmla="*/ 79 w 80"/>
                    <a:gd name="T5" fmla="*/ 57 h 58"/>
                    <a:gd name="T6" fmla="*/ 0 w 80"/>
                    <a:gd name="T7" fmla="*/ 27 h 58"/>
                    <a:gd name="T8" fmla="*/ 0 w 80"/>
                    <a:gd name="T9" fmla="*/ 0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58">
                      <a:moveTo>
                        <a:pt x="0" y="0"/>
                      </a:moveTo>
                      <a:lnTo>
                        <a:pt x="79" y="0"/>
                      </a:lnTo>
                      <a:lnTo>
                        <a:pt x="79" y="57"/>
                      </a:lnTo>
                      <a:lnTo>
                        <a:pt x="0" y="27"/>
                      </a:lnTo>
                      <a:lnTo>
                        <a:pt x="0" y="0"/>
                      </a:lnTo>
                    </a:path>
                  </a:pathLst>
                </a:custGeom>
                <a:solidFill>
                  <a:srgbClr val="80808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4" name="Freeform 38"/>
                <p:cNvSpPr>
                  <a:spLocks/>
                </p:cNvSpPr>
                <p:nvPr/>
              </p:nvSpPr>
              <p:spPr bwMode="auto">
                <a:xfrm>
                  <a:off x="2272" y="2687"/>
                  <a:ext cx="37" cy="28"/>
                </a:xfrm>
                <a:custGeom>
                  <a:avLst/>
                  <a:gdLst>
                    <a:gd name="T0" fmla="*/ 36 w 37"/>
                    <a:gd name="T1" fmla="*/ 0 h 28"/>
                    <a:gd name="T2" fmla="*/ 0 w 37"/>
                    <a:gd name="T3" fmla="*/ 0 h 28"/>
                    <a:gd name="T4" fmla="*/ 0 w 37"/>
                    <a:gd name="T5" fmla="*/ 27 h 28"/>
                    <a:gd name="T6" fmla="*/ 36 w 37"/>
                    <a:gd name="T7" fmla="*/ 27 h 28"/>
                    <a:gd name="T8" fmla="*/ 36 w 37"/>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8">
                      <a:moveTo>
                        <a:pt x="36" y="0"/>
                      </a:moveTo>
                      <a:lnTo>
                        <a:pt x="0" y="0"/>
                      </a:lnTo>
                      <a:lnTo>
                        <a:pt x="0" y="27"/>
                      </a:lnTo>
                      <a:lnTo>
                        <a:pt x="36" y="27"/>
                      </a:lnTo>
                      <a:lnTo>
                        <a:pt x="36"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5" name="Freeform 39"/>
                <p:cNvSpPr>
                  <a:spLocks/>
                </p:cNvSpPr>
                <p:nvPr/>
              </p:nvSpPr>
              <p:spPr bwMode="auto">
                <a:xfrm>
                  <a:off x="2313" y="2686"/>
                  <a:ext cx="39" cy="29"/>
                </a:xfrm>
                <a:custGeom>
                  <a:avLst/>
                  <a:gdLst>
                    <a:gd name="T0" fmla="*/ 38 w 39"/>
                    <a:gd name="T1" fmla="*/ 0 h 29"/>
                    <a:gd name="T2" fmla="*/ 0 w 39"/>
                    <a:gd name="T3" fmla="*/ 0 h 29"/>
                    <a:gd name="T4" fmla="*/ 0 w 39"/>
                    <a:gd name="T5" fmla="*/ 28 h 29"/>
                    <a:gd name="T6" fmla="*/ 38 w 39"/>
                    <a:gd name="T7" fmla="*/ 28 h 29"/>
                    <a:gd name="T8" fmla="*/ 38 w 39"/>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9">
                      <a:moveTo>
                        <a:pt x="38" y="0"/>
                      </a:moveTo>
                      <a:lnTo>
                        <a:pt x="0" y="0"/>
                      </a:lnTo>
                      <a:lnTo>
                        <a:pt x="0" y="28"/>
                      </a:lnTo>
                      <a:lnTo>
                        <a:pt x="38" y="28"/>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6" name="Freeform 40"/>
                <p:cNvSpPr>
                  <a:spLocks/>
                </p:cNvSpPr>
                <p:nvPr/>
              </p:nvSpPr>
              <p:spPr bwMode="auto">
                <a:xfrm>
                  <a:off x="2293" y="2650"/>
                  <a:ext cx="37" cy="28"/>
                </a:xfrm>
                <a:custGeom>
                  <a:avLst/>
                  <a:gdLst>
                    <a:gd name="T0" fmla="*/ 36 w 37"/>
                    <a:gd name="T1" fmla="*/ 0 h 28"/>
                    <a:gd name="T2" fmla="*/ 0 w 37"/>
                    <a:gd name="T3" fmla="*/ 0 h 28"/>
                    <a:gd name="T4" fmla="*/ 0 w 37"/>
                    <a:gd name="T5" fmla="*/ 27 h 28"/>
                    <a:gd name="T6" fmla="*/ 36 w 37"/>
                    <a:gd name="T7" fmla="*/ 27 h 28"/>
                    <a:gd name="T8" fmla="*/ 36 w 37"/>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8">
                      <a:moveTo>
                        <a:pt x="36" y="0"/>
                      </a:moveTo>
                      <a:lnTo>
                        <a:pt x="0" y="0"/>
                      </a:lnTo>
                      <a:lnTo>
                        <a:pt x="0" y="27"/>
                      </a:lnTo>
                      <a:lnTo>
                        <a:pt x="36" y="27"/>
                      </a:lnTo>
                      <a:lnTo>
                        <a:pt x="36"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7" name="Freeform 41"/>
                <p:cNvSpPr>
                  <a:spLocks/>
                </p:cNvSpPr>
                <p:nvPr/>
              </p:nvSpPr>
              <p:spPr bwMode="auto">
                <a:xfrm>
                  <a:off x="2334" y="2650"/>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8" name="Freeform 42"/>
                <p:cNvSpPr>
                  <a:spLocks/>
                </p:cNvSpPr>
                <p:nvPr/>
              </p:nvSpPr>
              <p:spPr bwMode="auto">
                <a:xfrm>
                  <a:off x="2267" y="2650"/>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9" name="Freeform 43"/>
                <p:cNvSpPr>
                  <a:spLocks/>
                </p:cNvSpPr>
                <p:nvPr/>
              </p:nvSpPr>
              <p:spPr bwMode="auto">
                <a:xfrm>
                  <a:off x="2272" y="2615"/>
                  <a:ext cx="37" cy="28"/>
                </a:xfrm>
                <a:custGeom>
                  <a:avLst/>
                  <a:gdLst>
                    <a:gd name="T0" fmla="*/ 36 w 37"/>
                    <a:gd name="T1" fmla="*/ 0 h 28"/>
                    <a:gd name="T2" fmla="*/ 0 w 37"/>
                    <a:gd name="T3" fmla="*/ 0 h 28"/>
                    <a:gd name="T4" fmla="*/ 0 w 37"/>
                    <a:gd name="T5" fmla="*/ 27 h 28"/>
                    <a:gd name="T6" fmla="*/ 36 w 37"/>
                    <a:gd name="T7" fmla="*/ 27 h 28"/>
                    <a:gd name="T8" fmla="*/ 36 w 37"/>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8">
                      <a:moveTo>
                        <a:pt x="36" y="0"/>
                      </a:moveTo>
                      <a:lnTo>
                        <a:pt x="0" y="0"/>
                      </a:lnTo>
                      <a:lnTo>
                        <a:pt x="0" y="27"/>
                      </a:lnTo>
                      <a:lnTo>
                        <a:pt x="36" y="27"/>
                      </a:lnTo>
                      <a:lnTo>
                        <a:pt x="36"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0" name="Freeform 44"/>
                <p:cNvSpPr>
                  <a:spLocks/>
                </p:cNvSpPr>
                <p:nvPr/>
              </p:nvSpPr>
              <p:spPr bwMode="auto">
                <a:xfrm>
                  <a:off x="2314" y="2615"/>
                  <a:ext cx="39" cy="31"/>
                </a:xfrm>
                <a:custGeom>
                  <a:avLst/>
                  <a:gdLst>
                    <a:gd name="T0" fmla="*/ 38 w 39"/>
                    <a:gd name="T1" fmla="*/ 0 h 31"/>
                    <a:gd name="T2" fmla="*/ 0 w 39"/>
                    <a:gd name="T3" fmla="*/ 0 h 31"/>
                    <a:gd name="T4" fmla="*/ 0 w 39"/>
                    <a:gd name="T5" fmla="*/ 30 h 31"/>
                    <a:gd name="T6" fmla="*/ 38 w 39"/>
                    <a:gd name="T7" fmla="*/ 30 h 31"/>
                    <a:gd name="T8" fmla="*/ 38 w 39"/>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1">
                      <a:moveTo>
                        <a:pt x="38" y="0"/>
                      </a:moveTo>
                      <a:lnTo>
                        <a:pt x="0" y="0"/>
                      </a:lnTo>
                      <a:lnTo>
                        <a:pt x="0" y="30"/>
                      </a:lnTo>
                      <a:lnTo>
                        <a:pt x="38" y="30"/>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1" name="Freeform 45"/>
                <p:cNvSpPr>
                  <a:spLocks/>
                </p:cNvSpPr>
                <p:nvPr/>
              </p:nvSpPr>
              <p:spPr bwMode="auto">
                <a:xfrm>
                  <a:off x="2270" y="2757"/>
                  <a:ext cx="36" cy="28"/>
                </a:xfrm>
                <a:custGeom>
                  <a:avLst/>
                  <a:gdLst>
                    <a:gd name="T0" fmla="*/ 35 w 36"/>
                    <a:gd name="T1" fmla="*/ 0 h 28"/>
                    <a:gd name="T2" fmla="*/ 0 w 36"/>
                    <a:gd name="T3" fmla="*/ 0 h 28"/>
                    <a:gd name="T4" fmla="*/ 0 w 36"/>
                    <a:gd name="T5" fmla="*/ 27 h 28"/>
                    <a:gd name="T6" fmla="*/ 35 w 36"/>
                    <a:gd name="T7" fmla="*/ 27 h 28"/>
                    <a:gd name="T8" fmla="*/ 35 w 3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8">
                      <a:moveTo>
                        <a:pt x="35" y="0"/>
                      </a:moveTo>
                      <a:lnTo>
                        <a:pt x="0" y="0"/>
                      </a:lnTo>
                      <a:lnTo>
                        <a:pt x="0" y="27"/>
                      </a:lnTo>
                      <a:lnTo>
                        <a:pt x="35" y="27"/>
                      </a:lnTo>
                      <a:lnTo>
                        <a:pt x="35"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2" name="Freeform 46"/>
                <p:cNvSpPr>
                  <a:spLocks/>
                </p:cNvSpPr>
                <p:nvPr/>
              </p:nvSpPr>
              <p:spPr bwMode="auto">
                <a:xfrm>
                  <a:off x="2314" y="2757"/>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3" name="Freeform 47"/>
                <p:cNvSpPr>
                  <a:spLocks/>
                </p:cNvSpPr>
                <p:nvPr/>
              </p:nvSpPr>
              <p:spPr bwMode="auto">
                <a:xfrm>
                  <a:off x="2292" y="2724"/>
                  <a:ext cx="38" cy="27"/>
                </a:xfrm>
                <a:custGeom>
                  <a:avLst/>
                  <a:gdLst>
                    <a:gd name="T0" fmla="*/ 37 w 38"/>
                    <a:gd name="T1" fmla="*/ 0 h 27"/>
                    <a:gd name="T2" fmla="*/ 0 w 38"/>
                    <a:gd name="T3" fmla="*/ 0 h 27"/>
                    <a:gd name="T4" fmla="*/ 0 w 38"/>
                    <a:gd name="T5" fmla="*/ 26 h 27"/>
                    <a:gd name="T6" fmla="*/ 37 w 38"/>
                    <a:gd name="T7" fmla="*/ 26 h 27"/>
                    <a:gd name="T8" fmla="*/ 37 w 3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7">
                      <a:moveTo>
                        <a:pt x="37" y="0"/>
                      </a:moveTo>
                      <a:lnTo>
                        <a:pt x="0" y="0"/>
                      </a:lnTo>
                      <a:lnTo>
                        <a:pt x="0" y="26"/>
                      </a:lnTo>
                      <a:lnTo>
                        <a:pt x="37" y="26"/>
                      </a:lnTo>
                      <a:lnTo>
                        <a:pt x="37"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4" name="Freeform 48"/>
                <p:cNvSpPr>
                  <a:spLocks/>
                </p:cNvSpPr>
                <p:nvPr/>
              </p:nvSpPr>
              <p:spPr bwMode="auto">
                <a:xfrm>
                  <a:off x="2334" y="2724"/>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5" name="Freeform 49"/>
                <p:cNvSpPr>
                  <a:spLocks/>
                </p:cNvSpPr>
                <p:nvPr/>
              </p:nvSpPr>
              <p:spPr bwMode="auto">
                <a:xfrm>
                  <a:off x="2272" y="2724"/>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6" name="Freeform 50"/>
                <p:cNvSpPr>
                  <a:spLocks/>
                </p:cNvSpPr>
                <p:nvPr/>
              </p:nvSpPr>
              <p:spPr bwMode="auto">
                <a:xfrm>
                  <a:off x="2269" y="2825"/>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7" name="Freeform 51"/>
                <p:cNvSpPr>
                  <a:spLocks/>
                </p:cNvSpPr>
                <p:nvPr/>
              </p:nvSpPr>
              <p:spPr bwMode="auto">
                <a:xfrm>
                  <a:off x="2314" y="2825"/>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8" name="Freeform 52"/>
                <p:cNvSpPr>
                  <a:spLocks/>
                </p:cNvSpPr>
                <p:nvPr/>
              </p:nvSpPr>
              <p:spPr bwMode="auto">
                <a:xfrm>
                  <a:off x="2292" y="2792"/>
                  <a:ext cx="38" cy="27"/>
                </a:xfrm>
                <a:custGeom>
                  <a:avLst/>
                  <a:gdLst>
                    <a:gd name="T0" fmla="*/ 37 w 38"/>
                    <a:gd name="T1" fmla="*/ 0 h 27"/>
                    <a:gd name="T2" fmla="*/ 0 w 38"/>
                    <a:gd name="T3" fmla="*/ 0 h 27"/>
                    <a:gd name="T4" fmla="*/ 0 w 38"/>
                    <a:gd name="T5" fmla="*/ 26 h 27"/>
                    <a:gd name="T6" fmla="*/ 37 w 38"/>
                    <a:gd name="T7" fmla="*/ 26 h 27"/>
                    <a:gd name="T8" fmla="*/ 37 w 3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7">
                      <a:moveTo>
                        <a:pt x="37" y="0"/>
                      </a:moveTo>
                      <a:lnTo>
                        <a:pt x="0" y="0"/>
                      </a:lnTo>
                      <a:lnTo>
                        <a:pt x="0" y="26"/>
                      </a:lnTo>
                      <a:lnTo>
                        <a:pt x="37" y="26"/>
                      </a:lnTo>
                      <a:lnTo>
                        <a:pt x="37"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59" name="Freeform 53"/>
                <p:cNvSpPr>
                  <a:spLocks/>
                </p:cNvSpPr>
                <p:nvPr/>
              </p:nvSpPr>
              <p:spPr bwMode="auto">
                <a:xfrm>
                  <a:off x="2334" y="279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0" name="Freeform 54"/>
                <p:cNvSpPr>
                  <a:spLocks/>
                </p:cNvSpPr>
                <p:nvPr/>
              </p:nvSpPr>
              <p:spPr bwMode="auto">
                <a:xfrm>
                  <a:off x="2268" y="279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1" name="Freeform 55"/>
                <p:cNvSpPr>
                  <a:spLocks/>
                </p:cNvSpPr>
                <p:nvPr/>
              </p:nvSpPr>
              <p:spPr bwMode="auto">
                <a:xfrm>
                  <a:off x="2270" y="2895"/>
                  <a:ext cx="36" cy="28"/>
                </a:xfrm>
                <a:custGeom>
                  <a:avLst/>
                  <a:gdLst>
                    <a:gd name="T0" fmla="*/ 35 w 36"/>
                    <a:gd name="T1" fmla="*/ 0 h 28"/>
                    <a:gd name="T2" fmla="*/ 0 w 36"/>
                    <a:gd name="T3" fmla="*/ 0 h 28"/>
                    <a:gd name="T4" fmla="*/ 0 w 36"/>
                    <a:gd name="T5" fmla="*/ 27 h 28"/>
                    <a:gd name="T6" fmla="*/ 35 w 36"/>
                    <a:gd name="T7" fmla="*/ 27 h 28"/>
                    <a:gd name="T8" fmla="*/ 35 w 3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8">
                      <a:moveTo>
                        <a:pt x="35" y="0"/>
                      </a:moveTo>
                      <a:lnTo>
                        <a:pt x="0" y="0"/>
                      </a:lnTo>
                      <a:lnTo>
                        <a:pt x="0" y="27"/>
                      </a:lnTo>
                      <a:lnTo>
                        <a:pt x="35" y="27"/>
                      </a:lnTo>
                      <a:lnTo>
                        <a:pt x="35"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2" name="Freeform 56"/>
                <p:cNvSpPr>
                  <a:spLocks/>
                </p:cNvSpPr>
                <p:nvPr/>
              </p:nvSpPr>
              <p:spPr bwMode="auto">
                <a:xfrm>
                  <a:off x="2312" y="2895"/>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3" name="Freeform 57"/>
                <p:cNvSpPr>
                  <a:spLocks/>
                </p:cNvSpPr>
                <p:nvPr/>
              </p:nvSpPr>
              <p:spPr bwMode="auto">
                <a:xfrm>
                  <a:off x="2290" y="2862"/>
                  <a:ext cx="39" cy="27"/>
                </a:xfrm>
                <a:custGeom>
                  <a:avLst/>
                  <a:gdLst>
                    <a:gd name="T0" fmla="*/ 38 w 39"/>
                    <a:gd name="T1" fmla="*/ 0 h 27"/>
                    <a:gd name="T2" fmla="*/ 0 w 39"/>
                    <a:gd name="T3" fmla="*/ 0 h 27"/>
                    <a:gd name="T4" fmla="*/ 0 w 39"/>
                    <a:gd name="T5" fmla="*/ 26 h 27"/>
                    <a:gd name="T6" fmla="*/ 38 w 39"/>
                    <a:gd name="T7" fmla="*/ 26 h 27"/>
                    <a:gd name="T8" fmla="*/ 38 w 39"/>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7">
                      <a:moveTo>
                        <a:pt x="38" y="0"/>
                      </a:moveTo>
                      <a:lnTo>
                        <a:pt x="0" y="0"/>
                      </a:lnTo>
                      <a:lnTo>
                        <a:pt x="0" y="26"/>
                      </a:lnTo>
                      <a:lnTo>
                        <a:pt x="38" y="26"/>
                      </a:lnTo>
                      <a:lnTo>
                        <a:pt x="38"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4" name="Freeform 58"/>
                <p:cNvSpPr>
                  <a:spLocks/>
                </p:cNvSpPr>
                <p:nvPr/>
              </p:nvSpPr>
              <p:spPr bwMode="auto">
                <a:xfrm>
                  <a:off x="2334" y="286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5" name="Freeform 59"/>
                <p:cNvSpPr>
                  <a:spLocks/>
                </p:cNvSpPr>
                <p:nvPr/>
              </p:nvSpPr>
              <p:spPr bwMode="auto">
                <a:xfrm>
                  <a:off x="2272" y="286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6" name="Freeform 60"/>
                <p:cNvSpPr>
                  <a:spLocks/>
                </p:cNvSpPr>
                <p:nvPr/>
              </p:nvSpPr>
              <p:spPr bwMode="auto">
                <a:xfrm>
                  <a:off x="2270" y="2966"/>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7" name="Freeform 61"/>
                <p:cNvSpPr>
                  <a:spLocks/>
                </p:cNvSpPr>
                <p:nvPr/>
              </p:nvSpPr>
              <p:spPr bwMode="auto">
                <a:xfrm>
                  <a:off x="2313" y="2966"/>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8" name="Freeform 62"/>
                <p:cNvSpPr>
                  <a:spLocks/>
                </p:cNvSpPr>
                <p:nvPr/>
              </p:nvSpPr>
              <p:spPr bwMode="auto">
                <a:xfrm>
                  <a:off x="2293" y="2930"/>
                  <a:ext cx="37" cy="29"/>
                </a:xfrm>
                <a:custGeom>
                  <a:avLst/>
                  <a:gdLst>
                    <a:gd name="T0" fmla="*/ 36 w 37"/>
                    <a:gd name="T1" fmla="*/ 0 h 29"/>
                    <a:gd name="T2" fmla="*/ 0 w 37"/>
                    <a:gd name="T3" fmla="*/ 0 h 29"/>
                    <a:gd name="T4" fmla="*/ 0 w 37"/>
                    <a:gd name="T5" fmla="*/ 28 h 29"/>
                    <a:gd name="T6" fmla="*/ 36 w 37"/>
                    <a:gd name="T7" fmla="*/ 28 h 29"/>
                    <a:gd name="T8" fmla="*/ 36 w 37"/>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9">
                      <a:moveTo>
                        <a:pt x="36" y="0"/>
                      </a:moveTo>
                      <a:lnTo>
                        <a:pt x="0" y="0"/>
                      </a:lnTo>
                      <a:lnTo>
                        <a:pt x="0" y="28"/>
                      </a:lnTo>
                      <a:lnTo>
                        <a:pt x="36" y="28"/>
                      </a:lnTo>
                      <a:lnTo>
                        <a:pt x="36"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69" name="Freeform 63"/>
                <p:cNvSpPr>
                  <a:spLocks/>
                </p:cNvSpPr>
                <p:nvPr/>
              </p:nvSpPr>
              <p:spPr bwMode="auto">
                <a:xfrm>
                  <a:off x="2334" y="2930"/>
                  <a:ext cx="22" cy="29"/>
                </a:xfrm>
                <a:custGeom>
                  <a:avLst/>
                  <a:gdLst>
                    <a:gd name="T0" fmla="*/ 21 w 22"/>
                    <a:gd name="T1" fmla="*/ 0 h 29"/>
                    <a:gd name="T2" fmla="*/ 0 w 22"/>
                    <a:gd name="T3" fmla="*/ 0 h 29"/>
                    <a:gd name="T4" fmla="*/ 0 w 22"/>
                    <a:gd name="T5" fmla="*/ 28 h 29"/>
                    <a:gd name="T6" fmla="*/ 21 w 22"/>
                    <a:gd name="T7" fmla="*/ 28 h 29"/>
                    <a:gd name="T8" fmla="*/ 21 w 2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9">
                      <a:moveTo>
                        <a:pt x="21" y="0"/>
                      </a:moveTo>
                      <a:lnTo>
                        <a:pt x="0" y="0"/>
                      </a:lnTo>
                      <a:lnTo>
                        <a:pt x="0" y="28"/>
                      </a:lnTo>
                      <a:lnTo>
                        <a:pt x="21" y="28"/>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0" name="Freeform 64"/>
                <p:cNvSpPr>
                  <a:spLocks/>
                </p:cNvSpPr>
                <p:nvPr/>
              </p:nvSpPr>
              <p:spPr bwMode="auto">
                <a:xfrm>
                  <a:off x="2269" y="3036"/>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1" name="Freeform 65"/>
                <p:cNvSpPr>
                  <a:spLocks/>
                </p:cNvSpPr>
                <p:nvPr/>
              </p:nvSpPr>
              <p:spPr bwMode="auto">
                <a:xfrm>
                  <a:off x="2314" y="3036"/>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2" name="Freeform 66"/>
                <p:cNvSpPr>
                  <a:spLocks/>
                </p:cNvSpPr>
                <p:nvPr/>
              </p:nvSpPr>
              <p:spPr bwMode="auto">
                <a:xfrm>
                  <a:off x="2292" y="3001"/>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3" name="Freeform 67"/>
                <p:cNvSpPr>
                  <a:spLocks/>
                </p:cNvSpPr>
                <p:nvPr/>
              </p:nvSpPr>
              <p:spPr bwMode="auto">
                <a:xfrm>
                  <a:off x="2334" y="3001"/>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4" name="Freeform 68"/>
                <p:cNvSpPr>
                  <a:spLocks/>
                </p:cNvSpPr>
                <p:nvPr/>
              </p:nvSpPr>
              <p:spPr bwMode="auto">
                <a:xfrm>
                  <a:off x="2272" y="3001"/>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5" name="Freeform 69"/>
                <p:cNvSpPr>
                  <a:spLocks/>
                </p:cNvSpPr>
                <p:nvPr/>
              </p:nvSpPr>
              <p:spPr bwMode="auto">
                <a:xfrm>
                  <a:off x="2270" y="3106"/>
                  <a:ext cx="36" cy="26"/>
                </a:xfrm>
                <a:custGeom>
                  <a:avLst/>
                  <a:gdLst>
                    <a:gd name="T0" fmla="*/ 35 w 36"/>
                    <a:gd name="T1" fmla="*/ 0 h 26"/>
                    <a:gd name="T2" fmla="*/ 0 w 36"/>
                    <a:gd name="T3" fmla="*/ 0 h 26"/>
                    <a:gd name="T4" fmla="*/ 0 w 36"/>
                    <a:gd name="T5" fmla="*/ 25 h 26"/>
                    <a:gd name="T6" fmla="*/ 35 w 36"/>
                    <a:gd name="T7" fmla="*/ 25 h 26"/>
                    <a:gd name="T8" fmla="*/ 35 w 36"/>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6">
                      <a:moveTo>
                        <a:pt x="35" y="0"/>
                      </a:moveTo>
                      <a:lnTo>
                        <a:pt x="0" y="0"/>
                      </a:lnTo>
                      <a:lnTo>
                        <a:pt x="0" y="25"/>
                      </a:lnTo>
                      <a:lnTo>
                        <a:pt x="35" y="25"/>
                      </a:lnTo>
                      <a:lnTo>
                        <a:pt x="35"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6" name="Freeform 70"/>
                <p:cNvSpPr>
                  <a:spLocks/>
                </p:cNvSpPr>
                <p:nvPr/>
              </p:nvSpPr>
              <p:spPr bwMode="auto">
                <a:xfrm>
                  <a:off x="2314" y="3105"/>
                  <a:ext cx="39" cy="29"/>
                </a:xfrm>
                <a:custGeom>
                  <a:avLst/>
                  <a:gdLst>
                    <a:gd name="T0" fmla="*/ 38 w 39"/>
                    <a:gd name="T1" fmla="*/ 0 h 29"/>
                    <a:gd name="T2" fmla="*/ 0 w 39"/>
                    <a:gd name="T3" fmla="*/ 0 h 29"/>
                    <a:gd name="T4" fmla="*/ 0 w 39"/>
                    <a:gd name="T5" fmla="*/ 28 h 29"/>
                    <a:gd name="T6" fmla="*/ 38 w 39"/>
                    <a:gd name="T7" fmla="*/ 28 h 29"/>
                    <a:gd name="T8" fmla="*/ 38 w 39"/>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9">
                      <a:moveTo>
                        <a:pt x="38" y="0"/>
                      </a:moveTo>
                      <a:lnTo>
                        <a:pt x="0" y="0"/>
                      </a:lnTo>
                      <a:lnTo>
                        <a:pt x="0" y="28"/>
                      </a:lnTo>
                      <a:lnTo>
                        <a:pt x="38" y="28"/>
                      </a:lnTo>
                      <a:lnTo>
                        <a:pt x="38" y="0"/>
                      </a:lnTo>
                    </a:path>
                  </a:pathLst>
                </a:custGeom>
                <a:solidFill>
                  <a:srgbClr val="4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7" name="Freeform 71"/>
                <p:cNvSpPr>
                  <a:spLocks/>
                </p:cNvSpPr>
                <p:nvPr/>
              </p:nvSpPr>
              <p:spPr bwMode="auto">
                <a:xfrm>
                  <a:off x="2292" y="3070"/>
                  <a:ext cx="38" cy="27"/>
                </a:xfrm>
                <a:custGeom>
                  <a:avLst/>
                  <a:gdLst>
                    <a:gd name="T0" fmla="*/ 37 w 38"/>
                    <a:gd name="T1" fmla="*/ 0 h 27"/>
                    <a:gd name="T2" fmla="*/ 0 w 38"/>
                    <a:gd name="T3" fmla="*/ 0 h 27"/>
                    <a:gd name="T4" fmla="*/ 0 w 38"/>
                    <a:gd name="T5" fmla="*/ 26 h 27"/>
                    <a:gd name="T6" fmla="*/ 37 w 38"/>
                    <a:gd name="T7" fmla="*/ 26 h 27"/>
                    <a:gd name="T8" fmla="*/ 37 w 3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7">
                      <a:moveTo>
                        <a:pt x="37" y="0"/>
                      </a:moveTo>
                      <a:lnTo>
                        <a:pt x="0" y="0"/>
                      </a:lnTo>
                      <a:lnTo>
                        <a:pt x="0" y="26"/>
                      </a:lnTo>
                      <a:lnTo>
                        <a:pt x="37" y="26"/>
                      </a:lnTo>
                      <a:lnTo>
                        <a:pt x="37"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8" name="Freeform 72"/>
                <p:cNvSpPr>
                  <a:spLocks/>
                </p:cNvSpPr>
                <p:nvPr/>
              </p:nvSpPr>
              <p:spPr bwMode="auto">
                <a:xfrm>
                  <a:off x="2334" y="3070"/>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79" name="Freeform 73"/>
                <p:cNvSpPr>
                  <a:spLocks/>
                </p:cNvSpPr>
                <p:nvPr/>
              </p:nvSpPr>
              <p:spPr bwMode="auto">
                <a:xfrm>
                  <a:off x="2268" y="3070"/>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0" name="Freeform 74"/>
                <p:cNvSpPr>
                  <a:spLocks/>
                </p:cNvSpPr>
                <p:nvPr/>
              </p:nvSpPr>
              <p:spPr bwMode="auto">
                <a:xfrm>
                  <a:off x="2259" y="3096"/>
                  <a:ext cx="21" cy="35"/>
                </a:xfrm>
                <a:custGeom>
                  <a:avLst/>
                  <a:gdLst>
                    <a:gd name="T0" fmla="*/ 20 w 21"/>
                    <a:gd name="T1" fmla="*/ 8 h 35"/>
                    <a:gd name="T2" fmla="*/ 20 w 21"/>
                    <a:gd name="T3" fmla="*/ 34 h 35"/>
                    <a:gd name="T4" fmla="*/ 0 w 21"/>
                    <a:gd name="T5" fmla="*/ 24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4"/>
                      </a:lnTo>
                      <a:lnTo>
                        <a:pt x="0" y="0"/>
                      </a:lnTo>
                      <a:lnTo>
                        <a:pt x="20" y="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1" name="Freeform 75"/>
                <p:cNvSpPr>
                  <a:spLocks/>
                </p:cNvSpPr>
                <p:nvPr/>
              </p:nvSpPr>
              <p:spPr bwMode="auto">
                <a:xfrm>
                  <a:off x="2224" y="3057"/>
                  <a:ext cx="33" cy="63"/>
                </a:xfrm>
                <a:custGeom>
                  <a:avLst/>
                  <a:gdLst>
                    <a:gd name="T0" fmla="*/ 32 w 33"/>
                    <a:gd name="T1" fmla="*/ 34 h 63"/>
                    <a:gd name="T2" fmla="*/ 32 w 33"/>
                    <a:gd name="T3" fmla="*/ 62 h 63"/>
                    <a:gd name="T4" fmla="*/ 0 w 33"/>
                    <a:gd name="T5" fmla="*/ 26 h 63"/>
                    <a:gd name="T6" fmla="*/ 0 w 33"/>
                    <a:gd name="T7" fmla="*/ 0 h 63"/>
                    <a:gd name="T8" fmla="*/ 32 w 33"/>
                    <a:gd name="T9" fmla="*/ 3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63">
                      <a:moveTo>
                        <a:pt x="32" y="34"/>
                      </a:moveTo>
                      <a:lnTo>
                        <a:pt x="32" y="62"/>
                      </a:lnTo>
                      <a:lnTo>
                        <a:pt x="0" y="26"/>
                      </a:lnTo>
                      <a:lnTo>
                        <a:pt x="0" y="0"/>
                      </a:lnTo>
                      <a:lnTo>
                        <a:pt x="32" y="34"/>
                      </a:lnTo>
                    </a:path>
                  </a:pathLst>
                </a:custGeom>
                <a:solidFill>
                  <a:srgbClr val="4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2" name="Freeform 76"/>
                <p:cNvSpPr>
                  <a:spLocks/>
                </p:cNvSpPr>
                <p:nvPr/>
              </p:nvSpPr>
              <p:spPr bwMode="auto">
                <a:xfrm>
                  <a:off x="2190" y="3020"/>
                  <a:ext cx="31" cy="58"/>
                </a:xfrm>
                <a:custGeom>
                  <a:avLst/>
                  <a:gdLst>
                    <a:gd name="T0" fmla="*/ 30 w 31"/>
                    <a:gd name="T1" fmla="*/ 32 h 58"/>
                    <a:gd name="T2" fmla="*/ 30 w 31"/>
                    <a:gd name="T3" fmla="*/ 57 h 58"/>
                    <a:gd name="T4" fmla="*/ 0 w 31"/>
                    <a:gd name="T5" fmla="*/ 24 h 58"/>
                    <a:gd name="T6" fmla="*/ 0 w 31"/>
                    <a:gd name="T7" fmla="*/ 0 h 58"/>
                    <a:gd name="T8" fmla="*/ 30 w 31"/>
                    <a:gd name="T9" fmla="*/ 32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8">
                      <a:moveTo>
                        <a:pt x="30" y="32"/>
                      </a:moveTo>
                      <a:lnTo>
                        <a:pt x="30" y="57"/>
                      </a:lnTo>
                      <a:lnTo>
                        <a:pt x="0" y="24"/>
                      </a:lnTo>
                      <a:lnTo>
                        <a:pt x="0" y="0"/>
                      </a:lnTo>
                      <a:lnTo>
                        <a:pt x="30" y="32"/>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3" name="Freeform 77"/>
                <p:cNvSpPr>
                  <a:spLocks/>
                </p:cNvSpPr>
                <p:nvPr/>
              </p:nvSpPr>
              <p:spPr bwMode="auto">
                <a:xfrm>
                  <a:off x="2152" y="2983"/>
                  <a:ext cx="31" cy="60"/>
                </a:xfrm>
                <a:custGeom>
                  <a:avLst/>
                  <a:gdLst>
                    <a:gd name="T0" fmla="*/ 30 w 31"/>
                    <a:gd name="T1" fmla="*/ 33 h 60"/>
                    <a:gd name="T2" fmla="*/ 30 w 31"/>
                    <a:gd name="T3" fmla="*/ 59 h 60"/>
                    <a:gd name="T4" fmla="*/ 0 w 31"/>
                    <a:gd name="T5" fmla="*/ 24 h 60"/>
                    <a:gd name="T6" fmla="*/ 0 w 31"/>
                    <a:gd name="T7" fmla="*/ 0 h 60"/>
                    <a:gd name="T8" fmla="*/ 30 w 31"/>
                    <a:gd name="T9" fmla="*/ 33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60">
                      <a:moveTo>
                        <a:pt x="30" y="33"/>
                      </a:moveTo>
                      <a:lnTo>
                        <a:pt x="30" y="59"/>
                      </a:lnTo>
                      <a:lnTo>
                        <a:pt x="0" y="24"/>
                      </a:lnTo>
                      <a:lnTo>
                        <a:pt x="0" y="0"/>
                      </a:lnTo>
                      <a:lnTo>
                        <a:pt x="30" y="33"/>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4" name="Freeform 78"/>
                <p:cNvSpPr>
                  <a:spLocks/>
                </p:cNvSpPr>
                <p:nvPr/>
              </p:nvSpPr>
              <p:spPr bwMode="auto">
                <a:xfrm>
                  <a:off x="2135" y="2962"/>
                  <a:ext cx="21" cy="43"/>
                </a:xfrm>
                <a:custGeom>
                  <a:avLst/>
                  <a:gdLst>
                    <a:gd name="T0" fmla="*/ 20 w 21"/>
                    <a:gd name="T1" fmla="*/ 17 h 43"/>
                    <a:gd name="T2" fmla="*/ 20 w 21"/>
                    <a:gd name="T3" fmla="*/ 42 h 43"/>
                    <a:gd name="T4" fmla="*/ 0 w 21"/>
                    <a:gd name="T5" fmla="*/ 23 h 43"/>
                    <a:gd name="T6" fmla="*/ 0 w 21"/>
                    <a:gd name="T7" fmla="*/ 0 h 43"/>
                    <a:gd name="T8" fmla="*/ 20 w 21"/>
                    <a:gd name="T9" fmla="*/ 1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43">
                      <a:moveTo>
                        <a:pt x="20" y="17"/>
                      </a:moveTo>
                      <a:lnTo>
                        <a:pt x="20" y="42"/>
                      </a:lnTo>
                      <a:lnTo>
                        <a:pt x="0" y="23"/>
                      </a:lnTo>
                      <a:lnTo>
                        <a:pt x="0" y="0"/>
                      </a:lnTo>
                      <a:lnTo>
                        <a:pt x="20" y="17"/>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5" name="Freeform 79"/>
                <p:cNvSpPr>
                  <a:spLocks/>
                </p:cNvSpPr>
                <p:nvPr/>
              </p:nvSpPr>
              <p:spPr bwMode="auto">
                <a:xfrm>
                  <a:off x="2259" y="2610"/>
                  <a:ext cx="21" cy="31"/>
                </a:xfrm>
                <a:custGeom>
                  <a:avLst/>
                  <a:gdLst>
                    <a:gd name="T0" fmla="*/ 20 w 21"/>
                    <a:gd name="T1" fmla="*/ 3 h 31"/>
                    <a:gd name="T2" fmla="*/ 20 w 21"/>
                    <a:gd name="T3" fmla="*/ 30 h 31"/>
                    <a:gd name="T4" fmla="*/ 0 w 21"/>
                    <a:gd name="T5" fmla="*/ 24 h 31"/>
                    <a:gd name="T6" fmla="*/ 0 w 21"/>
                    <a:gd name="T7" fmla="*/ 0 h 31"/>
                    <a:gd name="T8" fmla="*/ 20 w 21"/>
                    <a:gd name="T9" fmla="*/ 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1">
                      <a:moveTo>
                        <a:pt x="20" y="3"/>
                      </a:moveTo>
                      <a:lnTo>
                        <a:pt x="20" y="30"/>
                      </a:lnTo>
                      <a:lnTo>
                        <a:pt x="0" y="24"/>
                      </a:lnTo>
                      <a:lnTo>
                        <a:pt x="0" y="0"/>
                      </a:lnTo>
                      <a:lnTo>
                        <a:pt x="20" y="3"/>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6" name="Freeform 80"/>
                <p:cNvSpPr>
                  <a:spLocks/>
                </p:cNvSpPr>
                <p:nvPr/>
              </p:nvSpPr>
              <p:spPr bwMode="auto">
                <a:xfrm>
                  <a:off x="2224" y="2593"/>
                  <a:ext cx="33" cy="43"/>
                </a:xfrm>
                <a:custGeom>
                  <a:avLst/>
                  <a:gdLst>
                    <a:gd name="T0" fmla="*/ 32 w 33"/>
                    <a:gd name="T1" fmla="*/ 15 h 43"/>
                    <a:gd name="T2" fmla="*/ 32 w 33"/>
                    <a:gd name="T3" fmla="*/ 42 h 43"/>
                    <a:gd name="T4" fmla="*/ 0 w 33"/>
                    <a:gd name="T5" fmla="*/ 24 h 43"/>
                    <a:gd name="T6" fmla="*/ 0 w 33"/>
                    <a:gd name="T7" fmla="*/ 0 h 43"/>
                    <a:gd name="T8" fmla="*/ 32 w 33"/>
                    <a:gd name="T9" fmla="*/ 15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3">
                      <a:moveTo>
                        <a:pt x="32" y="15"/>
                      </a:moveTo>
                      <a:lnTo>
                        <a:pt x="32" y="42"/>
                      </a:lnTo>
                      <a:lnTo>
                        <a:pt x="0" y="24"/>
                      </a:lnTo>
                      <a:lnTo>
                        <a:pt x="0" y="0"/>
                      </a:lnTo>
                      <a:lnTo>
                        <a:pt x="32" y="15"/>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7" name="Freeform 81"/>
                <p:cNvSpPr>
                  <a:spLocks/>
                </p:cNvSpPr>
                <p:nvPr/>
              </p:nvSpPr>
              <p:spPr bwMode="auto">
                <a:xfrm>
                  <a:off x="2190" y="2573"/>
                  <a:ext cx="31" cy="40"/>
                </a:xfrm>
                <a:custGeom>
                  <a:avLst/>
                  <a:gdLst>
                    <a:gd name="T0" fmla="*/ 30 w 31"/>
                    <a:gd name="T1" fmla="*/ 15 h 40"/>
                    <a:gd name="T2" fmla="*/ 30 w 31"/>
                    <a:gd name="T3" fmla="*/ 39 h 40"/>
                    <a:gd name="T4" fmla="*/ 0 w 31"/>
                    <a:gd name="T5" fmla="*/ 22 h 40"/>
                    <a:gd name="T6" fmla="*/ 0 w 31"/>
                    <a:gd name="T7" fmla="*/ 0 h 40"/>
                    <a:gd name="T8" fmla="*/ 30 w 31"/>
                    <a:gd name="T9" fmla="*/ 15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30" y="15"/>
                      </a:moveTo>
                      <a:lnTo>
                        <a:pt x="30" y="39"/>
                      </a:lnTo>
                      <a:lnTo>
                        <a:pt x="0" y="22"/>
                      </a:lnTo>
                      <a:lnTo>
                        <a:pt x="0" y="0"/>
                      </a:lnTo>
                      <a:lnTo>
                        <a:pt x="30" y="15"/>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8" name="Freeform 82"/>
                <p:cNvSpPr>
                  <a:spLocks/>
                </p:cNvSpPr>
                <p:nvPr/>
              </p:nvSpPr>
              <p:spPr bwMode="auto">
                <a:xfrm>
                  <a:off x="2152" y="2553"/>
                  <a:ext cx="31" cy="42"/>
                </a:xfrm>
                <a:custGeom>
                  <a:avLst/>
                  <a:gdLst>
                    <a:gd name="T0" fmla="*/ 30 w 31"/>
                    <a:gd name="T1" fmla="*/ 16 h 42"/>
                    <a:gd name="T2" fmla="*/ 30 w 31"/>
                    <a:gd name="T3" fmla="*/ 41 h 42"/>
                    <a:gd name="T4" fmla="*/ 0 w 31"/>
                    <a:gd name="T5" fmla="*/ 24 h 42"/>
                    <a:gd name="T6" fmla="*/ 0 w 31"/>
                    <a:gd name="T7" fmla="*/ 0 h 42"/>
                    <a:gd name="T8" fmla="*/ 30 w 31"/>
                    <a:gd name="T9" fmla="*/ 16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2">
                      <a:moveTo>
                        <a:pt x="30" y="16"/>
                      </a:moveTo>
                      <a:lnTo>
                        <a:pt x="30" y="41"/>
                      </a:lnTo>
                      <a:lnTo>
                        <a:pt x="0" y="24"/>
                      </a:lnTo>
                      <a:lnTo>
                        <a:pt x="0" y="0"/>
                      </a:lnTo>
                      <a:lnTo>
                        <a:pt x="30" y="1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89" name="Freeform 83"/>
                <p:cNvSpPr>
                  <a:spLocks/>
                </p:cNvSpPr>
                <p:nvPr/>
              </p:nvSpPr>
              <p:spPr bwMode="auto">
                <a:xfrm>
                  <a:off x="2135" y="2545"/>
                  <a:ext cx="21" cy="32"/>
                </a:xfrm>
                <a:custGeom>
                  <a:avLst/>
                  <a:gdLst>
                    <a:gd name="T0" fmla="*/ 20 w 21"/>
                    <a:gd name="T1" fmla="*/ 7 h 32"/>
                    <a:gd name="T2" fmla="*/ 20 w 21"/>
                    <a:gd name="T3" fmla="*/ 31 h 32"/>
                    <a:gd name="T4" fmla="*/ 0 w 21"/>
                    <a:gd name="T5" fmla="*/ 23 h 32"/>
                    <a:gd name="T6" fmla="*/ 0 w 21"/>
                    <a:gd name="T7" fmla="*/ 0 h 32"/>
                    <a:gd name="T8" fmla="*/ 20 w 21"/>
                    <a:gd name="T9" fmla="*/ 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2">
                      <a:moveTo>
                        <a:pt x="20" y="7"/>
                      </a:moveTo>
                      <a:lnTo>
                        <a:pt x="20" y="31"/>
                      </a:lnTo>
                      <a:lnTo>
                        <a:pt x="0" y="23"/>
                      </a:lnTo>
                      <a:lnTo>
                        <a:pt x="0" y="0"/>
                      </a:lnTo>
                      <a:lnTo>
                        <a:pt x="20" y="7"/>
                      </a:lnTo>
                    </a:path>
                  </a:pathLst>
                </a:custGeom>
                <a:solidFill>
                  <a:srgbClr val="4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0" name="Freeform 84"/>
                <p:cNvSpPr>
                  <a:spLocks/>
                </p:cNvSpPr>
                <p:nvPr/>
              </p:nvSpPr>
              <p:spPr bwMode="auto">
                <a:xfrm>
                  <a:off x="2224" y="2658"/>
                  <a:ext cx="33" cy="47"/>
                </a:xfrm>
                <a:custGeom>
                  <a:avLst/>
                  <a:gdLst>
                    <a:gd name="T0" fmla="*/ 32 w 33"/>
                    <a:gd name="T1" fmla="*/ 19 h 47"/>
                    <a:gd name="T2" fmla="*/ 32 w 33"/>
                    <a:gd name="T3" fmla="*/ 46 h 47"/>
                    <a:gd name="T4" fmla="*/ 0 w 33"/>
                    <a:gd name="T5" fmla="*/ 25 h 47"/>
                    <a:gd name="T6" fmla="*/ 0 w 33"/>
                    <a:gd name="T7" fmla="*/ 0 h 47"/>
                    <a:gd name="T8" fmla="*/ 32 w 33"/>
                    <a:gd name="T9" fmla="*/ 19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7">
                      <a:moveTo>
                        <a:pt x="32" y="19"/>
                      </a:moveTo>
                      <a:lnTo>
                        <a:pt x="32" y="46"/>
                      </a:lnTo>
                      <a:lnTo>
                        <a:pt x="0" y="25"/>
                      </a:lnTo>
                      <a:lnTo>
                        <a:pt x="0" y="0"/>
                      </a:lnTo>
                      <a:lnTo>
                        <a:pt x="32" y="19"/>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1" name="Freeform 85"/>
                <p:cNvSpPr>
                  <a:spLocks/>
                </p:cNvSpPr>
                <p:nvPr/>
              </p:nvSpPr>
              <p:spPr bwMode="auto">
                <a:xfrm>
                  <a:off x="2190" y="2638"/>
                  <a:ext cx="31" cy="44"/>
                </a:xfrm>
                <a:custGeom>
                  <a:avLst/>
                  <a:gdLst>
                    <a:gd name="T0" fmla="*/ 30 w 31"/>
                    <a:gd name="T1" fmla="*/ 19 h 44"/>
                    <a:gd name="T2" fmla="*/ 30 w 31"/>
                    <a:gd name="T3" fmla="*/ 43 h 44"/>
                    <a:gd name="T4" fmla="*/ 0 w 31"/>
                    <a:gd name="T5" fmla="*/ 23 h 44"/>
                    <a:gd name="T6" fmla="*/ 0 w 31"/>
                    <a:gd name="T7" fmla="*/ 0 h 44"/>
                    <a:gd name="T8" fmla="*/ 30 w 31"/>
                    <a:gd name="T9" fmla="*/ 19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4">
                      <a:moveTo>
                        <a:pt x="30" y="19"/>
                      </a:moveTo>
                      <a:lnTo>
                        <a:pt x="30" y="43"/>
                      </a:lnTo>
                      <a:lnTo>
                        <a:pt x="0" y="23"/>
                      </a:lnTo>
                      <a:lnTo>
                        <a:pt x="0" y="0"/>
                      </a:lnTo>
                      <a:lnTo>
                        <a:pt x="30" y="19"/>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2" name="Freeform 86"/>
                <p:cNvSpPr>
                  <a:spLocks/>
                </p:cNvSpPr>
                <p:nvPr/>
              </p:nvSpPr>
              <p:spPr bwMode="auto">
                <a:xfrm>
                  <a:off x="2152" y="2615"/>
                  <a:ext cx="31" cy="44"/>
                </a:xfrm>
                <a:custGeom>
                  <a:avLst/>
                  <a:gdLst>
                    <a:gd name="T0" fmla="*/ 30 w 31"/>
                    <a:gd name="T1" fmla="*/ 19 h 44"/>
                    <a:gd name="T2" fmla="*/ 30 w 31"/>
                    <a:gd name="T3" fmla="*/ 43 h 44"/>
                    <a:gd name="T4" fmla="*/ 0 w 31"/>
                    <a:gd name="T5" fmla="*/ 24 h 44"/>
                    <a:gd name="T6" fmla="*/ 0 w 31"/>
                    <a:gd name="T7" fmla="*/ 0 h 44"/>
                    <a:gd name="T8" fmla="*/ 30 w 31"/>
                    <a:gd name="T9" fmla="*/ 19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4">
                      <a:moveTo>
                        <a:pt x="30" y="19"/>
                      </a:moveTo>
                      <a:lnTo>
                        <a:pt x="30" y="43"/>
                      </a:lnTo>
                      <a:lnTo>
                        <a:pt x="0" y="24"/>
                      </a:lnTo>
                      <a:lnTo>
                        <a:pt x="0" y="0"/>
                      </a:lnTo>
                      <a:lnTo>
                        <a:pt x="30" y="19"/>
                      </a:lnTo>
                    </a:path>
                  </a:pathLst>
                </a:custGeom>
                <a:solidFill>
                  <a:srgbClr val="4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3" name="Freeform 87"/>
                <p:cNvSpPr>
                  <a:spLocks/>
                </p:cNvSpPr>
                <p:nvPr/>
              </p:nvSpPr>
              <p:spPr bwMode="auto">
                <a:xfrm>
                  <a:off x="2135" y="2605"/>
                  <a:ext cx="21" cy="35"/>
                </a:xfrm>
                <a:custGeom>
                  <a:avLst/>
                  <a:gdLst>
                    <a:gd name="T0" fmla="*/ 20 w 21"/>
                    <a:gd name="T1" fmla="*/ 8 h 35"/>
                    <a:gd name="T2" fmla="*/ 20 w 21"/>
                    <a:gd name="T3" fmla="*/ 34 h 35"/>
                    <a:gd name="T4" fmla="*/ 0 w 21"/>
                    <a:gd name="T5" fmla="*/ 24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4"/>
                      </a:lnTo>
                      <a:lnTo>
                        <a:pt x="0" y="0"/>
                      </a:lnTo>
                      <a:lnTo>
                        <a:pt x="20" y="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4" name="Freeform 88"/>
                <p:cNvSpPr>
                  <a:spLocks/>
                </p:cNvSpPr>
                <p:nvPr/>
              </p:nvSpPr>
              <p:spPr bwMode="auto">
                <a:xfrm>
                  <a:off x="2259" y="2750"/>
                  <a:ext cx="21" cy="35"/>
                </a:xfrm>
                <a:custGeom>
                  <a:avLst/>
                  <a:gdLst>
                    <a:gd name="T0" fmla="*/ 20 w 21"/>
                    <a:gd name="T1" fmla="*/ 6 h 35"/>
                    <a:gd name="T2" fmla="*/ 20 w 21"/>
                    <a:gd name="T3" fmla="*/ 34 h 35"/>
                    <a:gd name="T4" fmla="*/ 0 w 21"/>
                    <a:gd name="T5" fmla="*/ 26 h 35"/>
                    <a:gd name="T6" fmla="*/ 0 w 21"/>
                    <a:gd name="T7" fmla="*/ 0 h 35"/>
                    <a:gd name="T8" fmla="*/ 20 w 21"/>
                    <a:gd name="T9" fmla="*/ 6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6"/>
                      </a:moveTo>
                      <a:lnTo>
                        <a:pt x="20" y="34"/>
                      </a:lnTo>
                      <a:lnTo>
                        <a:pt x="0" y="26"/>
                      </a:lnTo>
                      <a:lnTo>
                        <a:pt x="0" y="0"/>
                      </a:lnTo>
                      <a:lnTo>
                        <a:pt x="20" y="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5" name="Freeform 89"/>
                <p:cNvSpPr>
                  <a:spLocks/>
                </p:cNvSpPr>
                <p:nvPr/>
              </p:nvSpPr>
              <p:spPr bwMode="auto">
                <a:xfrm>
                  <a:off x="2224" y="2724"/>
                  <a:ext cx="33" cy="49"/>
                </a:xfrm>
                <a:custGeom>
                  <a:avLst/>
                  <a:gdLst>
                    <a:gd name="T0" fmla="*/ 32 w 33"/>
                    <a:gd name="T1" fmla="*/ 21 h 49"/>
                    <a:gd name="T2" fmla="*/ 32 w 33"/>
                    <a:gd name="T3" fmla="*/ 48 h 49"/>
                    <a:gd name="T4" fmla="*/ 0 w 33"/>
                    <a:gd name="T5" fmla="*/ 25 h 49"/>
                    <a:gd name="T6" fmla="*/ 0 w 33"/>
                    <a:gd name="T7" fmla="*/ 0 h 49"/>
                    <a:gd name="T8" fmla="*/ 32 w 33"/>
                    <a:gd name="T9" fmla="*/ 21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9">
                      <a:moveTo>
                        <a:pt x="32" y="21"/>
                      </a:moveTo>
                      <a:lnTo>
                        <a:pt x="32" y="48"/>
                      </a:lnTo>
                      <a:lnTo>
                        <a:pt x="0" y="25"/>
                      </a:lnTo>
                      <a:lnTo>
                        <a:pt x="0" y="0"/>
                      </a:lnTo>
                      <a:lnTo>
                        <a:pt x="32" y="21"/>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6" name="Freeform 90"/>
                <p:cNvSpPr>
                  <a:spLocks/>
                </p:cNvSpPr>
                <p:nvPr/>
              </p:nvSpPr>
              <p:spPr bwMode="auto">
                <a:xfrm>
                  <a:off x="2190" y="2701"/>
                  <a:ext cx="31" cy="47"/>
                </a:xfrm>
                <a:custGeom>
                  <a:avLst/>
                  <a:gdLst>
                    <a:gd name="T0" fmla="*/ 30 w 31"/>
                    <a:gd name="T1" fmla="*/ 22 h 47"/>
                    <a:gd name="T2" fmla="*/ 30 w 31"/>
                    <a:gd name="T3" fmla="*/ 46 h 47"/>
                    <a:gd name="T4" fmla="*/ 0 w 31"/>
                    <a:gd name="T5" fmla="*/ 23 h 47"/>
                    <a:gd name="T6" fmla="*/ 0 w 31"/>
                    <a:gd name="T7" fmla="*/ 0 h 47"/>
                    <a:gd name="T8" fmla="*/ 30 w 31"/>
                    <a:gd name="T9" fmla="*/ 22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7">
                      <a:moveTo>
                        <a:pt x="30" y="22"/>
                      </a:moveTo>
                      <a:lnTo>
                        <a:pt x="30" y="46"/>
                      </a:lnTo>
                      <a:lnTo>
                        <a:pt x="0" y="23"/>
                      </a:lnTo>
                      <a:lnTo>
                        <a:pt x="0" y="0"/>
                      </a:lnTo>
                      <a:lnTo>
                        <a:pt x="30" y="22"/>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7" name="Freeform 91"/>
                <p:cNvSpPr>
                  <a:spLocks/>
                </p:cNvSpPr>
                <p:nvPr/>
              </p:nvSpPr>
              <p:spPr bwMode="auto">
                <a:xfrm>
                  <a:off x="2152" y="2677"/>
                  <a:ext cx="31" cy="47"/>
                </a:xfrm>
                <a:custGeom>
                  <a:avLst/>
                  <a:gdLst>
                    <a:gd name="T0" fmla="*/ 30 w 31"/>
                    <a:gd name="T1" fmla="*/ 21 h 47"/>
                    <a:gd name="T2" fmla="*/ 30 w 31"/>
                    <a:gd name="T3" fmla="*/ 46 h 47"/>
                    <a:gd name="T4" fmla="*/ 0 w 31"/>
                    <a:gd name="T5" fmla="*/ 25 h 47"/>
                    <a:gd name="T6" fmla="*/ 0 w 31"/>
                    <a:gd name="T7" fmla="*/ 0 h 47"/>
                    <a:gd name="T8" fmla="*/ 30 w 31"/>
                    <a:gd name="T9" fmla="*/ 2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7">
                      <a:moveTo>
                        <a:pt x="30" y="21"/>
                      </a:moveTo>
                      <a:lnTo>
                        <a:pt x="30" y="46"/>
                      </a:lnTo>
                      <a:lnTo>
                        <a:pt x="0" y="25"/>
                      </a:lnTo>
                      <a:lnTo>
                        <a:pt x="0" y="0"/>
                      </a:lnTo>
                      <a:lnTo>
                        <a:pt x="30" y="21"/>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8" name="Freeform 92"/>
                <p:cNvSpPr>
                  <a:spLocks/>
                </p:cNvSpPr>
                <p:nvPr/>
              </p:nvSpPr>
              <p:spPr bwMode="auto">
                <a:xfrm>
                  <a:off x="2135" y="2665"/>
                  <a:ext cx="21" cy="37"/>
                </a:xfrm>
                <a:custGeom>
                  <a:avLst/>
                  <a:gdLst>
                    <a:gd name="T0" fmla="*/ 20 w 21"/>
                    <a:gd name="T1" fmla="*/ 10 h 37"/>
                    <a:gd name="T2" fmla="*/ 20 w 21"/>
                    <a:gd name="T3" fmla="*/ 36 h 37"/>
                    <a:gd name="T4" fmla="*/ 0 w 21"/>
                    <a:gd name="T5" fmla="*/ 24 h 37"/>
                    <a:gd name="T6" fmla="*/ 0 w 21"/>
                    <a:gd name="T7" fmla="*/ 0 h 37"/>
                    <a:gd name="T8" fmla="*/ 20 w 21"/>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7">
                      <a:moveTo>
                        <a:pt x="20" y="10"/>
                      </a:moveTo>
                      <a:lnTo>
                        <a:pt x="20" y="36"/>
                      </a:lnTo>
                      <a:lnTo>
                        <a:pt x="0" y="24"/>
                      </a:lnTo>
                      <a:lnTo>
                        <a:pt x="0" y="0"/>
                      </a:lnTo>
                      <a:lnTo>
                        <a:pt x="20" y="1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99" name="Freeform 93"/>
                <p:cNvSpPr>
                  <a:spLocks/>
                </p:cNvSpPr>
                <p:nvPr/>
              </p:nvSpPr>
              <p:spPr bwMode="auto">
                <a:xfrm>
                  <a:off x="2259" y="2818"/>
                  <a:ext cx="21" cy="35"/>
                </a:xfrm>
                <a:custGeom>
                  <a:avLst/>
                  <a:gdLst>
                    <a:gd name="T0" fmla="*/ 20 w 21"/>
                    <a:gd name="T1" fmla="*/ 8 h 35"/>
                    <a:gd name="T2" fmla="*/ 20 w 21"/>
                    <a:gd name="T3" fmla="*/ 34 h 35"/>
                    <a:gd name="T4" fmla="*/ 0 w 21"/>
                    <a:gd name="T5" fmla="*/ 26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6"/>
                      </a:lnTo>
                      <a:lnTo>
                        <a:pt x="0" y="0"/>
                      </a:lnTo>
                      <a:lnTo>
                        <a:pt x="20" y="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0" name="Freeform 94"/>
                <p:cNvSpPr>
                  <a:spLocks/>
                </p:cNvSpPr>
                <p:nvPr/>
              </p:nvSpPr>
              <p:spPr bwMode="auto">
                <a:xfrm>
                  <a:off x="2224" y="2791"/>
                  <a:ext cx="33" cy="50"/>
                </a:xfrm>
                <a:custGeom>
                  <a:avLst/>
                  <a:gdLst>
                    <a:gd name="T0" fmla="*/ 32 w 33"/>
                    <a:gd name="T1" fmla="*/ 22 h 50"/>
                    <a:gd name="T2" fmla="*/ 32 w 33"/>
                    <a:gd name="T3" fmla="*/ 49 h 50"/>
                    <a:gd name="T4" fmla="*/ 0 w 33"/>
                    <a:gd name="T5" fmla="*/ 25 h 50"/>
                    <a:gd name="T6" fmla="*/ 0 w 33"/>
                    <a:gd name="T7" fmla="*/ 0 h 50"/>
                    <a:gd name="T8" fmla="*/ 32 w 33"/>
                    <a:gd name="T9" fmla="*/ 22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0">
                      <a:moveTo>
                        <a:pt x="32" y="22"/>
                      </a:moveTo>
                      <a:lnTo>
                        <a:pt x="32" y="49"/>
                      </a:lnTo>
                      <a:lnTo>
                        <a:pt x="0" y="25"/>
                      </a:lnTo>
                      <a:lnTo>
                        <a:pt x="0" y="0"/>
                      </a:lnTo>
                      <a:lnTo>
                        <a:pt x="32" y="22"/>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1" name="Freeform 95"/>
                <p:cNvSpPr>
                  <a:spLocks/>
                </p:cNvSpPr>
                <p:nvPr/>
              </p:nvSpPr>
              <p:spPr bwMode="auto">
                <a:xfrm>
                  <a:off x="2190" y="2764"/>
                  <a:ext cx="31" cy="52"/>
                </a:xfrm>
                <a:custGeom>
                  <a:avLst/>
                  <a:gdLst>
                    <a:gd name="T0" fmla="*/ 30 w 31"/>
                    <a:gd name="T1" fmla="*/ 25 h 52"/>
                    <a:gd name="T2" fmla="*/ 30 w 31"/>
                    <a:gd name="T3" fmla="*/ 51 h 52"/>
                    <a:gd name="T4" fmla="*/ 0 w 31"/>
                    <a:gd name="T5" fmla="*/ 25 h 52"/>
                    <a:gd name="T6" fmla="*/ 0 w 31"/>
                    <a:gd name="T7" fmla="*/ 0 h 52"/>
                    <a:gd name="T8" fmla="*/ 30 w 31"/>
                    <a:gd name="T9" fmla="*/ 25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2">
                      <a:moveTo>
                        <a:pt x="30" y="25"/>
                      </a:moveTo>
                      <a:lnTo>
                        <a:pt x="30" y="51"/>
                      </a:lnTo>
                      <a:lnTo>
                        <a:pt x="0" y="25"/>
                      </a:lnTo>
                      <a:lnTo>
                        <a:pt x="0" y="0"/>
                      </a:lnTo>
                      <a:lnTo>
                        <a:pt x="30" y="25"/>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2" name="Freeform 96"/>
                <p:cNvSpPr>
                  <a:spLocks/>
                </p:cNvSpPr>
                <p:nvPr/>
              </p:nvSpPr>
              <p:spPr bwMode="auto">
                <a:xfrm>
                  <a:off x="2152" y="2737"/>
                  <a:ext cx="31" cy="50"/>
                </a:xfrm>
                <a:custGeom>
                  <a:avLst/>
                  <a:gdLst>
                    <a:gd name="T0" fmla="*/ 30 w 31"/>
                    <a:gd name="T1" fmla="*/ 24 h 50"/>
                    <a:gd name="T2" fmla="*/ 30 w 31"/>
                    <a:gd name="T3" fmla="*/ 49 h 50"/>
                    <a:gd name="T4" fmla="*/ 0 w 31"/>
                    <a:gd name="T5" fmla="*/ 24 h 50"/>
                    <a:gd name="T6" fmla="*/ 0 w 31"/>
                    <a:gd name="T7" fmla="*/ 0 h 50"/>
                    <a:gd name="T8" fmla="*/ 30 w 31"/>
                    <a:gd name="T9" fmla="*/ 24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0">
                      <a:moveTo>
                        <a:pt x="30" y="24"/>
                      </a:moveTo>
                      <a:lnTo>
                        <a:pt x="30" y="49"/>
                      </a:lnTo>
                      <a:lnTo>
                        <a:pt x="0" y="24"/>
                      </a:lnTo>
                      <a:lnTo>
                        <a:pt x="0" y="0"/>
                      </a:lnTo>
                      <a:lnTo>
                        <a:pt x="30" y="24"/>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3" name="Freeform 97"/>
                <p:cNvSpPr>
                  <a:spLocks/>
                </p:cNvSpPr>
                <p:nvPr/>
              </p:nvSpPr>
              <p:spPr bwMode="auto">
                <a:xfrm>
                  <a:off x="2135" y="2725"/>
                  <a:ext cx="21" cy="37"/>
                </a:xfrm>
                <a:custGeom>
                  <a:avLst/>
                  <a:gdLst>
                    <a:gd name="T0" fmla="*/ 20 w 21"/>
                    <a:gd name="T1" fmla="*/ 11 h 37"/>
                    <a:gd name="T2" fmla="*/ 20 w 21"/>
                    <a:gd name="T3" fmla="*/ 36 h 37"/>
                    <a:gd name="T4" fmla="*/ 0 w 21"/>
                    <a:gd name="T5" fmla="*/ 23 h 37"/>
                    <a:gd name="T6" fmla="*/ 0 w 21"/>
                    <a:gd name="T7" fmla="*/ 0 h 37"/>
                    <a:gd name="T8" fmla="*/ 20 w 21"/>
                    <a:gd name="T9" fmla="*/ 1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7">
                      <a:moveTo>
                        <a:pt x="20" y="11"/>
                      </a:moveTo>
                      <a:lnTo>
                        <a:pt x="20" y="36"/>
                      </a:lnTo>
                      <a:lnTo>
                        <a:pt x="0" y="23"/>
                      </a:lnTo>
                      <a:lnTo>
                        <a:pt x="0" y="0"/>
                      </a:lnTo>
                      <a:lnTo>
                        <a:pt x="20" y="11"/>
                      </a:lnTo>
                    </a:path>
                  </a:pathLst>
                </a:custGeom>
                <a:solidFill>
                  <a:srgbClr val="4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4" name="Freeform 98"/>
                <p:cNvSpPr>
                  <a:spLocks/>
                </p:cNvSpPr>
                <p:nvPr/>
              </p:nvSpPr>
              <p:spPr bwMode="auto">
                <a:xfrm>
                  <a:off x="2259" y="2888"/>
                  <a:ext cx="21" cy="35"/>
                </a:xfrm>
                <a:custGeom>
                  <a:avLst/>
                  <a:gdLst>
                    <a:gd name="T0" fmla="*/ 20 w 21"/>
                    <a:gd name="T1" fmla="*/ 8 h 35"/>
                    <a:gd name="T2" fmla="*/ 20 w 21"/>
                    <a:gd name="T3" fmla="*/ 34 h 35"/>
                    <a:gd name="T4" fmla="*/ 0 w 21"/>
                    <a:gd name="T5" fmla="*/ 25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5"/>
                      </a:lnTo>
                      <a:lnTo>
                        <a:pt x="0" y="0"/>
                      </a:lnTo>
                      <a:lnTo>
                        <a:pt x="20" y="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5" name="Freeform 99"/>
                <p:cNvSpPr>
                  <a:spLocks/>
                </p:cNvSpPr>
                <p:nvPr/>
              </p:nvSpPr>
              <p:spPr bwMode="auto">
                <a:xfrm>
                  <a:off x="2224" y="2858"/>
                  <a:ext cx="33" cy="51"/>
                </a:xfrm>
                <a:custGeom>
                  <a:avLst/>
                  <a:gdLst>
                    <a:gd name="T0" fmla="*/ 32 w 33"/>
                    <a:gd name="T1" fmla="*/ 25 h 51"/>
                    <a:gd name="T2" fmla="*/ 32 w 33"/>
                    <a:gd name="T3" fmla="*/ 50 h 51"/>
                    <a:gd name="T4" fmla="*/ 0 w 33"/>
                    <a:gd name="T5" fmla="*/ 25 h 51"/>
                    <a:gd name="T6" fmla="*/ 0 w 33"/>
                    <a:gd name="T7" fmla="*/ 0 h 51"/>
                    <a:gd name="T8" fmla="*/ 32 w 33"/>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1">
                      <a:moveTo>
                        <a:pt x="32" y="25"/>
                      </a:moveTo>
                      <a:lnTo>
                        <a:pt x="32" y="50"/>
                      </a:lnTo>
                      <a:lnTo>
                        <a:pt x="0" y="25"/>
                      </a:lnTo>
                      <a:lnTo>
                        <a:pt x="0" y="0"/>
                      </a:lnTo>
                      <a:lnTo>
                        <a:pt x="32" y="25"/>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6" name="Freeform 100"/>
                <p:cNvSpPr>
                  <a:spLocks/>
                </p:cNvSpPr>
                <p:nvPr/>
              </p:nvSpPr>
              <p:spPr bwMode="auto">
                <a:xfrm>
                  <a:off x="2190" y="2828"/>
                  <a:ext cx="31" cy="52"/>
                </a:xfrm>
                <a:custGeom>
                  <a:avLst/>
                  <a:gdLst>
                    <a:gd name="T0" fmla="*/ 30 w 31"/>
                    <a:gd name="T1" fmla="*/ 26 h 52"/>
                    <a:gd name="T2" fmla="*/ 30 w 31"/>
                    <a:gd name="T3" fmla="*/ 51 h 52"/>
                    <a:gd name="T4" fmla="*/ 0 w 31"/>
                    <a:gd name="T5" fmla="*/ 24 h 52"/>
                    <a:gd name="T6" fmla="*/ 0 w 31"/>
                    <a:gd name="T7" fmla="*/ 0 h 52"/>
                    <a:gd name="T8" fmla="*/ 30 w 31"/>
                    <a:gd name="T9" fmla="*/ 2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2">
                      <a:moveTo>
                        <a:pt x="30" y="26"/>
                      </a:moveTo>
                      <a:lnTo>
                        <a:pt x="30" y="51"/>
                      </a:lnTo>
                      <a:lnTo>
                        <a:pt x="0" y="24"/>
                      </a:lnTo>
                      <a:lnTo>
                        <a:pt x="0" y="0"/>
                      </a:lnTo>
                      <a:lnTo>
                        <a:pt x="30" y="2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7" name="Freeform 101"/>
                <p:cNvSpPr>
                  <a:spLocks/>
                </p:cNvSpPr>
                <p:nvPr/>
              </p:nvSpPr>
              <p:spPr bwMode="auto">
                <a:xfrm>
                  <a:off x="2152" y="2799"/>
                  <a:ext cx="31" cy="51"/>
                </a:xfrm>
                <a:custGeom>
                  <a:avLst/>
                  <a:gdLst>
                    <a:gd name="T0" fmla="*/ 30 w 31"/>
                    <a:gd name="T1" fmla="*/ 25 h 51"/>
                    <a:gd name="T2" fmla="*/ 30 w 31"/>
                    <a:gd name="T3" fmla="*/ 50 h 51"/>
                    <a:gd name="T4" fmla="*/ 0 w 31"/>
                    <a:gd name="T5" fmla="*/ 23 h 51"/>
                    <a:gd name="T6" fmla="*/ 0 w 31"/>
                    <a:gd name="T7" fmla="*/ 0 h 51"/>
                    <a:gd name="T8" fmla="*/ 30 w 31"/>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1">
                      <a:moveTo>
                        <a:pt x="30" y="25"/>
                      </a:moveTo>
                      <a:lnTo>
                        <a:pt x="30" y="50"/>
                      </a:lnTo>
                      <a:lnTo>
                        <a:pt x="0" y="23"/>
                      </a:lnTo>
                      <a:lnTo>
                        <a:pt x="0" y="0"/>
                      </a:lnTo>
                      <a:lnTo>
                        <a:pt x="30" y="25"/>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8" name="Freeform 102"/>
                <p:cNvSpPr>
                  <a:spLocks/>
                </p:cNvSpPr>
                <p:nvPr/>
              </p:nvSpPr>
              <p:spPr bwMode="auto">
                <a:xfrm>
                  <a:off x="2135" y="2785"/>
                  <a:ext cx="21" cy="37"/>
                </a:xfrm>
                <a:custGeom>
                  <a:avLst/>
                  <a:gdLst>
                    <a:gd name="T0" fmla="*/ 20 w 21"/>
                    <a:gd name="T1" fmla="*/ 12 h 37"/>
                    <a:gd name="T2" fmla="*/ 20 w 21"/>
                    <a:gd name="T3" fmla="*/ 36 h 37"/>
                    <a:gd name="T4" fmla="*/ 0 w 21"/>
                    <a:gd name="T5" fmla="*/ 23 h 37"/>
                    <a:gd name="T6" fmla="*/ 0 w 21"/>
                    <a:gd name="T7" fmla="*/ 0 h 37"/>
                    <a:gd name="T8" fmla="*/ 20 w 21"/>
                    <a:gd name="T9" fmla="*/ 1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7">
                      <a:moveTo>
                        <a:pt x="20" y="12"/>
                      </a:moveTo>
                      <a:lnTo>
                        <a:pt x="20" y="36"/>
                      </a:lnTo>
                      <a:lnTo>
                        <a:pt x="0" y="23"/>
                      </a:lnTo>
                      <a:lnTo>
                        <a:pt x="0" y="0"/>
                      </a:lnTo>
                      <a:lnTo>
                        <a:pt x="20" y="12"/>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09" name="Freeform 103"/>
                <p:cNvSpPr>
                  <a:spLocks/>
                </p:cNvSpPr>
                <p:nvPr/>
              </p:nvSpPr>
              <p:spPr bwMode="auto">
                <a:xfrm>
                  <a:off x="2259" y="2958"/>
                  <a:ext cx="21" cy="33"/>
                </a:xfrm>
                <a:custGeom>
                  <a:avLst/>
                  <a:gdLst>
                    <a:gd name="T0" fmla="*/ 20 w 21"/>
                    <a:gd name="T1" fmla="*/ 7 h 33"/>
                    <a:gd name="T2" fmla="*/ 20 w 21"/>
                    <a:gd name="T3" fmla="*/ 32 h 33"/>
                    <a:gd name="T4" fmla="*/ 0 w 21"/>
                    <a:gd name="T5" fmla="*/ 22 h 33"/>
                    <a:gd name="T6" fmla="*/ 0 w 21"/>
                    <a:gd name="T7" fmla="*/ 0 h 33"/>
                    <a:gd name="T8" fmla="*/ 20 w 21"/>
                    <a:gd name="T9" fmla="*/ 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0" y="7"/>
                      </a:moveTo>
                      <a:lnTo>
                        <a:pt x="20" y="32"/>
                      </a:lnTo>
                      <a:lnTo>
                        <a:pt x="0" y="22"/>
                      </a:lnTo>
                      <a:lnTo>
                        <a:pt x="0" y="0"/>
                      </a:lnTo>
                      <a:lnTo>
                        <a:pt x="20" y="7"/>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0" name="Freeform 104"/>
                <p:cNvSpPr>
                  <a:spLocks/>
                </p:cNvSpPr>
                <p:nvPr/>
              </p:nvSpPr>
              <p:spPr bwMode="auto">
                <a:xfrm>
                  <a:off x="2224" y="2922"/>
                  <a:ext cx="33" cy="60"/>
                </a:xfrm>
                <a:custGeom>
                  <a:avLst/>
                  <a:gdLst>
                    <a:gd name="T0" fmla="*/ 32 w 33"/>
                    <a:gd name="T1" fmla="*/ 29 h 60"/>
                    <a:gd name="T2" fmla="*/ 32 w 33"/>
                    <a:gd name="T3" fmla="*/ 59 h 60"/>
                    <a:gd name="T4" fmla="*/ 0 w 33"/>
                    <a:gd name="T5" fmla="*/ 27 h 60"/>
                    <a:gd name="T6" fmla="*/ 0 w 33"/>
                    <a:gd name="T7" fmla="*/ 0 h 60"/>
                    <a:gd name="T8" fmla="*/ 32 w 33"/>
                    <a:gd name="T9" fmla="*/ 2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60">
                      <a:moveTo>
                        <a:pt x="32" y="29"/>
                      </a:moveTo>
                      <a:lnTo>
                        <a:pt x="32" y="59"/>
                      </a:lnTo>
                      <a:lnTo>
                        <a:pt x="0" y="27"/>
                      </a:lnTo>
                      <a:lnTo>
                        <a:pt x="0" y="0"/>
                      </a:lnTo>
                      <a:lnTo>
                        <a:pt x="32" y="29"/>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1" name="Freeform 105"/>
                <p:cNvSpPr>
                  <a:spLocks/>
                </p:cNvSpPr>
                <p:nvPr/>
              </p:nvSpPr>
              <p:spPr bwMode="auto">
                <a:xfrm>
                  <a:off x="2190" y="2892"/>
                  <a:ext cx="31" cy="55"/>
                </a:xfrm>
                <a:custGeom>
                  <a:avLst/>
                  <a:gdLst>
                    <a:gd name="T0" fmla="*/ 30 w 31"/>
                    <a:gd name="T1" fmla="*/ 29 h 55"/>
                    <a:gd name="T2" fmla="*/ 30 w 31"/>
                    <a:gd name="T3" fmla="*/ 54 h 55"/>
                    <a:gd name="T4" fmla="*/ 0 w 31"/>
                    <a:gd name="T5" fmla="*/ 24 h 55"/>
                    <a:gd name="T6" fmla="*/ 0 w 31"/>
                    <a:gd name="T7" fmla="*/ 0 h 55"/>
                    <a:gd name="T8" fmla="*/ 30 w 31"/>
                    <a:gd name="T9" fmla="*/ 29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5">
                      <a:moveTo>
                        <a:pt x="30" y="29"/>
                      </a:moveTo>
                      <a:lnTo>
                        <a:pt x="30" y="54"/>
                      </a:lnTo>
                      <a:lnTo>
                        <a:pt x="0" y="24"/>
                      </a:lnTo>
                      <a:lnTo>
                        <a:pt x="0" y="0"/>
                      </a:lnTo>
                      <a:lnTo>
                        <a:pt x="30" y="29"/>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2" name="Freeform 106"/>
                <p:cNvSpPr>
                  <a:spLocks/>
                </p:cNvSpPr>
                <p:nvPr/>
              </p:nvSpPr>
              <p:spPr bwMode="auto">
                <a:xfrm>
                  <a:off x="2152" y="2861"/>
                  <a:ext cx="31" cy="53"/>
                </a:xfrm>
                <a:custGeom>
                  <a:avLst/>
                  <a:gdLst>
                    <a:gd name="T0" fmla="*/ 30 w 31"/>
                    <a:gd name="T1" fmla="*/ 28 h 53"/>
                    <a:gd name="T2" fmla="*/ 30 w 31"/>
                    <a:gd name="T3" fmla="*/ 52 h 53"/>
                    <a:gd name="T4" fmla="*/ 0 w 31"/>
                    <a:gd name="T5" fmla="*/ 23 h 53"/>
                    <a:gd name="T6" fmla="*/ 0 w 31"/>
                    <a:gd name="T7" fmla="*/ 0 h 53"/>
                    <a:gd name="T8" fmla="*/ 30 w 31"/>
                    <a:gd name="T9" fmla="*/ 28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3">
                      <a:moveTo>
                        <a:pt x="30" y="28"/>
                      </a:moveTo>
                      <a:lnTo>
                        <a:pt x="30" y="52"/>
                      </a:lnTo>
                      <a:lnTo>
                        <a:pt x="0" y="23"/>
                      </a:lnTo>
                      <a:lnTo>
                        <a:pt x="0" y="0"/>
                      </a:lnTo>
                      <a:lnTo>
                        <a:pt x="30" y="2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3" name="Freeform 107"/>
                <p:cNvSpPr>
                  <a:spLocks/>
                </p:cNvSpPr>
                <p:nvPr/>
              </p:nvSpPr>
              <p:spPr bwMode="auto">
                <a:xfrm>
                  <a:off x="2135" y="2844"/>
                  <a:ext cx="21" cy="38"/>
                </a:xfrm>
                <a:custGeom>
                  <a:avLst/>
                  <a:gdLst>
                    <a:gd name="T0" fmla="*/ 20 w 21"/>
                    <a:gd name="T1" fmla="*/ 12 h 38"/>
                    <a:gd name="T2" fmla="*/ 20 w 21"/>
                    <a:gd name="T3" fmla="*/ 37 h 38"/>
                    <a:gd name="T4" fmla="*/ 0 w 21"/>
                    <a:gd name="T5" fmla="*/ 22 h 38"/>
                    <a:gd name="T6" fmla="*/ 0 w 21"/>
                    <a:gd name="T7" fmla="*/ 0 h 38"/>
                    <a:gd name="T8" fmla="*/ 20 w 21"/>
                    <a:gd name="T9" fmla="*/ 12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8">
                      <a:moveTo>
                        <a:pt x="20" y="12"/>
                      </a:moveTo>
                      <a:lnTo>
                        <a:pt x="20" y="37"/>
                      </a:lnTo>
                      <a:lnTo>
                        <a:pt x="0" y="22"/>
                      </a:lnTo>
                      <a:lnTo>
                        <a:pt x="0" y="0"/>
                      </a:lnTo>
                      <a:lnTo>
                        <a:pt x="20" y="12"/>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4" name="Freeform 108"/>
                <p:cNvSpPr>
                  <a:spLocks/>
                </p:cNvSpPr>
                <p:nvPr/>
              </p:nvSpPr>
              <p:spPr bwMode="auto">
                <a:xfrm>
                  <a:off x="2259" y="3026"/>
                  <a:ext cx="21" cy="39"/>
                </a:xfrm>
                <a:custGeom>
                  <a:avLst/>
                  <a:gdLst>
                    <a:gd name="T0" fmla="*/ 20 w 21"/>
                    <a:gd name="T1" fmla="*/ 10 h 39"/>
                    <a:gd name="T2" fmla="*/ 20 w 21"/>
                    <a:gd name="T3" fmla="*/ 38 h 39"/>
                    <a:gd name="T4" fmla="*/ 0 w 21"/>
                    <a:gd name="T5" fmla="*/ 26 h 39"/>
                    <a:gd name="T6" fmla="*/ 0 w 21"/>
                    <a:gd name="T7" fmla="*/ 0 h 39"/>
                    <a:gd name="T8" fmla="*/ 20 w 21"/>
                    <a:gd name="T9" fmla="*/ 1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9">
                      <a:moveTo>
                        <a:pt x="20" y="10"/>
                      </a:moveTo>
                      <a:lnTo>
                        <a:pt x="20" y="38"/>
                      </a:lnTo>
                      <a:lnTo>
                        <a:pt x="0" y="26"/>
                      </a:lnTo>
                      <a:lnTo>
                        <a:pt x="0" y="0"/>
                      </a:lnTo>
                      <a:lnTo>
                        <a:pt x="20" y="1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5" name="Freeform 109"/>
                <p:cNvSpPr>
                  <a:spLocks/>
                </p:cNvSpPr>
                <p:nvPr/>
              </p:nvSpPr>
              <p:spPr bwMode="auto">
                <a:xfrm>
                  <a:off x="2224" y="2990"/>
                  <a:ext cx="33" cy="60"/>
                </a:xfrm>
                <a:custGeom>
                  <a:avLst/>
                  <a:gdLst>
                    <a:gd name="T0" fmla="*/ 32 w 33"/>
                    <a:gd name="T1" fmla="*/ 31 h 60"/>
                    <a:gd name="T2" fmla="*/ 32 w 33"/>
                    <a:gd name="T3" fmla="*/ 59 h 60"/>
                    <a:gd name="T4" fmla="*/ 0 w 33"/>
                    <a:gd name="T5" fmla="*/ 26 h 60"/>
                    <a:gd name="T6" fmla="*/ 0 w 33"/>
                    <a:gd name="T7" fmla="*/ 0 h 60"/>
                    <a:gd name="T8" fmla="*/ 32 w 33"/>
                    <a:gd name="T9" fmla="*/ 31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60">
                      <a:moveTo>
                        <a:pt x="32" y="31"/>
                      </a:moveTo>
                      <a:lnTo>
                        <a:pt x="32" y="59"/>
                      </a:lnTo>
                      <a:lnTo>
                        <a:pt x="0" y="26"/>
                      </a:lnTo>
                      <a:lnTo>
                        <a:pt x="0" y="0"/>
                      </a:lnTo>
                      <a:lnTo>
                        <a:pt x="32" y="31"/>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6" name="Freeform 110"/>
                <p:cNvSpPr>
                  <a:spLocks/>
                </p:cNvSpPr>
                <p:nvPr/>
              </p:nvSpPr>
              <p:spPr bwMode="auto">
                <a:xfrm>
                  <a:off x="2190" y="2956"/>
                  <a:ext cx="31" cy="58"/>
                </a:xfrm>
                <a:custGeom>
                  <a:avLst/>
                  <a:gdLst>
                    <a:gd name="T0" fmla="*/ 30 w 31"/>
                    <a:gd name="T1" fmla="*/ 32 h 58"/>
                    <a:gd name="T2" fmla="*/ 30 w 31"/>
                    <a:gd name="T3" fmla="*/ 57 h 58"/>
                    <a:gd name="T4" fmla="*/ 0 w 31"/>
                    <a:gd name="T5" fmla="*/ 25 h 58"/>
                    <a:gd name="T6" fmla="*/ 0 w 31"/>
                    <a:gd name="T7" fmla="*/ 0 h 58"/>
                    <a:gd name="T8" fmla="*/ 30 w 31"/>
                    <a:gd name="T9" fmla="*/ 32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8">
                      <a:moveTo>
                        <a:pt x="30" y="32"/>
                      </a:moveTo>
                      <a:lnTo>
                        <a:pt x="30" y="57"/>
                      </a:lnTo>
                      <a:lnTo>
                        <a:pt x="0" y="25"/>
                      </a:lnTo>
                      <a:lnTo>
                        <a:pt x="0" y="0"/>
                      </a:lnTo>
                      <a:lnTo>
                        <a:pt x="30" y="32"/>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7" name="Freeform 111"/>
                <p:cNvSpPr>
                  <a:spLocks/>
                </p:cNvSpPr>
                <p:nvPr/>
              </p:nvSpPr>
              <p:spPr bwMode="auto">
                <a:xfrm>
                  <a:off x="2152" y="2921"/>
                  <a:ext cx="31" cy="56"/>
                </a:xfrm>
                <a:custGeom>
                  <a:avLst/>
                  <a:gdLst>
                    <a:gd name="T0" fmla="*/ 30 w 31"/>
                    <a:gd name="T1" fmla="*/ 30 h 56"/>
                    <a:gd name="T2" fmla="*/ 30 w 31"/>
                    <a:gd name="T3" fmla="*/ 55 h 56"/>
                    <a:gd name="T4" fmla="*/ 0 w 31"/>
                    <a:gd name="T5" fmla="*/ 24 h 56"/>
                    <a:gd name="T6" fmla="*/ 0 w 31"/>
                    <a:gd name="T7" fmla="*/ 0 h 56"/>
                    <a:gd name="T8" fmla="*/ 30 w 31"/>
                    <a:gd name="T9" fmla="*/ 3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6">
                      <a:moveTo>
                        <a:pt x="30" y="30"/>
                      </a:moveTo>
                      <a:lnTo>
                        <a:pt x="30" y="55"/>
                      </a:lnTo>
                      <a:lnTo>
                        <a:pt x="0" y="24"/>
                      </a:lnTo>
                      <a:lnTo>
                        <a:pt x="0" y="0"/>
                      </a:lnTo>
                      <a:lnTo>
                        <a:pt x="30" y="30"/>
                      </a:lnTo>
                    </a:path>
                  </a:pathLst>
                </a:custGeom>
                <a:solidFill>
                  <a:srgbClr val="2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8" name="Freeform 112"/>
                <p:cNvSpPr>
                  <a:spLocks/>
                </p:cNvSpPr>
                <p:nvPr/>
              </p:nvSpPr>
              <p:spPr bwMode="auto">
                <a:xfrm>
                  <a:off x="2135" y="2904"/>
                  <a:ext cx="21" cy="40"/>
                </a:xfrm>
                <a:custGeom>
                  <a:avLst/>
                  <a:gdLst>
                    <a:gd name="T0" fmla="*/ 20 w 21"/>
                    <a:gd name="T1" fmla="*/ 13 h 40"/>
                    <a:gd name="T2" fmla="*/ 20 w 21"/>
                    <a:gd name="T3" fmla="*/ 39 h 40"/>
                    <a:gd name="T4" fmla="*/ 0 w 21"/>
                    <a:gd name="T5" fmla="*/ 21 h 40"/>
                    <a:gd name="T6" fmla="*/ 0 w 21"/>
                    <a:gd name="T7" fmla="*/ 0 h 40"/>
                    <a:gd name="T8" fmla="*/ 20 w 21"/>
                    <a:gd name="T9" fmla="*/ 13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40">
                      <a:moveTo>
                        <a:pt x="20" y="13"/>
                      </a:moveTo>
                      <a:lnTo>
                        <a:pt x="20" y="39"/>
                      </a:lnTo>
                      <a:lnTo>
                        <a:pt x="0" y="21"/>
                      </a:lnTo>
                      <a:lnTo>
                        <a:pt x="0" y="0"/>
                      </a:lnTo>
                      <a:lnTo>
                        <a:pt x="20" y="13"/>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19" name="Freeform 113"/>
                <p:cNvSpPr>
                  <a:spLocks/>
                </p:cNvSpPr>
                <p:nvPr/>
              </p:nvSpPr>
              <p:spPr bwMode="auto">
                <a:xfrm>
                  <a:off x="2135" y="2935"/>
                  <a:ext cx="25" cy="49"/>
                </a:xfrm>
                <a:custGeom>
                  <a:avLst/>
                  <a:gdLst>
                    <a:gd name="T0" fmla="*/ 24 w 25"/>
                    <a:gd name="T1" fmla="*/ 26 h 49"/>
                    <a:gd name="T2" fmla="*/ 24 w 25"/>
                    <a:gd name="T3" fmla="*/ 48 h 49"/>
                    <a:gd name="T4" fmla="*/ 0 w 25"/>
                    <a:gd name="T5" fmla="*/ 22 h 49"/>
                    <a:gd name="T6" fmla="*/ 0 w 25"/>
                    <a:gd name="T7" fmla="*/ 0 h 49"/>
                    <a:gd name="T8" fmla="*/ 24 w 25"/>
                    <a:gd name="T9" fmla="*/ 2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49">
                      <a:moveTo>
                        <a:pt x="24" y="26"/>
                      </a:moveTo>
                      <a:lnTo>
                        <a:pt x="24" y="48"/>
                      </a:lnTo>
                      <a:lnTo>
                        <a:pt x="0" y="22"/>
                      </a:lnTo>
                      <a:lnTo>
                        <a:pt x="0" y="0"/>
                      </a:lnTo>
                      <a:lnTo>
                        <a:pt x="24" y="2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0" name="Freeform 114"/>
                <p:cNvSpPr>
                  <a:spLocks/>
                </p:cNvSpPr>
                <p:nvPr/>
              </p:nvSpPr>
              <p:spPr bwMode="auto">
                <a:xfrm>
                  <a:off x="2231" y="3031"/>
                  <a:ext cx="36" cy="66"/>
                </a:xfrm>
                <a:custGeom>
                  <a:avLst/>
                  <a:gdLst>
                    <a:gd name="T0" fmla="*/ 35 w 36"/>
                    <a:gd name="T1" fmla="*/ 38 h 66"/>
                    <a:gd name="T2" fmla="*/ 35 w 36"/>
                    <a:gd name="T3" fmla="*/ 65 h 66"/>
                    <a:gd name="T4" fmla="*/ 0 w 36"/>
                    <a:gd name="T5" fmla="*/ 27 h 66"/>
                    <a:gd name="T6" fmla="*/ 0 w 36"/>
                    <a:gd name="T7" fmla="*/ 0 h 66"/>
                    <a:gd name="T8" fmla="*/ 35 w 36"/>
                    <a:gd name="T9" fmla="*/ 38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66">
                      <a:moveTo>
                        <a:pt x="35" y="38"/>
                      </a:moveTo>
                      <a:lnTo>
                        <a:pt x="35" y="65"/>
                      </a:lnTo>
                      <a:lnTo>
                        <a:pt x="0" y="27"/>
                      </a:lnTo>
                      <a:lnTo>
                        <a:pt x="0" y="0"/>
                      </a:lnTo>
                      <a:lnTo>
                        <a:pt x="35" y="3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1" name="Freeform 115"/>
                <p:cNvSpPr>
                  <a:spLocks/>
                </p:cNvSpPr>
                <p:nvPr/>
              </p:nvSpPr>
              <p:spPr bwMode="auto">
                <a:xfrm>
                  <a:off x="2198" y="2998"/>
                  <a:ext cx="29" cy="57"/>
                </a:xfrm>
                <a:custGeom>
                  <a:avLst/>
                  <a:gdLst>
                    <a:gd name="T0" fmla="*/ 28 w 29"/>
                    <a:gd name="T1" fmla="*/ 30 h 57"/>
                    <a:gd name="T2" fmla="*/ 28 w 29"/>
                    <a:gd name="T3" fmla="*/ 56 h 57"/>
                    <a:gd name="T4" fmla="*/ 0 w 29"/>
                    <a:gd name="T5" fmla="*/ 25 h 57"/>
                    <a:gd name="T6" fmla="*/ 0 w 29"/>
                    <a:gd name="T7" fmla="*/ 0 h 57"/>
                    <a:gd name="T8" fmla="*/ 28 w 29"/>
                    <a:gd name="T9" fmla="*/ 3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7">
                      <a:moveTo>
                        <a:pt x="28" y="30"/>
                      </a:moveTo>
                      <a:lnTo>
                        <a:pt x="28" y="56"/>
                      </a:lnTo>
                      <a:lnTo>
                        <a:pt x="0" y="25"/>
                      </a:lnTo>
                      <a:lnTo>
                        <a:pt x="0" y="0"/>
                      </a:lnTo>
                      <a:lnTo>
                        <a:pt x="28" y="3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2" name="Freeform 116"/>
                <p:cNvSpPr>
                  <a:spLocks/>
                </p:cNvSpPr>
                <p:nvPr/>
              </p:nvSpPr>
              <p:spPr bwMode="auto">
                <a:xfrm>
                  <a:off x="2164" y="2964"/>
                  <a:ext cx="32" cy="56"/>
                </a:xfrm>
                <a:custGeom>
                  <a:avLst/>
                  <a:gdLst>
                    <a:gd name="T0" fmla="*/ 31 w 32"/>
                    <a:gd name="T1" fmla="*/ 30 h 56"/>
                    <a:gd name="T2" fmla="*/ 31 w 32"/>
                    <a:gd name="T3" fmla="*/ 55 h 56"/>
                    <a:gd name="T4" fmla="*/ 0 w 32"/>
                    <a:gd name="T5" fmla="*/ 22 h 56"/>
                    <a:gd name="T6" fmla="*/ 0 w 32"/>
                    <a:gd name="T7" fmla="*/ 0 h 56"/>
                    <a:gd name="T8" fmla="*/ 31 w 32"/>
                    <a:gd name="T9" fmla="*/ 3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56">
                      <a:moveTo>
                        <a:pt x="31" y="30"/>
                      </a:moveTo>
                      <a:lnTo>
                        <a:pt x="31" y="55"/>
                      </a:lnTo>
                      <a:lnTo>
                        <a:pt x="0" y="22"/>
                      </a:lnTo>
                      <a:lnTo>
                        <a:pt x="0" y="0"/>
                      </a:lnTo>
                      <a:lnTo>
                        <a:pt x="31" y="3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3" name="Freeform 117"/>
                <p:cNvSpPr>
                  <a:spLocks/>
                </p:cNvSpPr>
                <p:nvPr/>
              </p:nvSpPr>
              <p:spPr bwMode="auto">
                <a:xfrm>
                  <a:off x="2135" y="2576"/>
                  <a:ext cx="27" cy="37"/>
                </a:xfrm>
                <a:custGeom>
                  <a:avLst/>
                  <a:gdLst>
                    <a:gd name="T0" fmla="*/ 26 w 27"/>
                    <a:gd name="T1" fmla="*/ 14 h 37"/>
                    <a:gd name="T2" fmla="*/ 26 w 27"/>
                    <a:gd name="T3" fmla="*/ 36 h 37"/>
                    <a:gd name="T4" fmla="*/ 0 w 27"/>
                    <a:gd name="T5" fmla="*/ 21 h 37"/>
                    <a:gd name="T6" fmla="*/ 0 w 27"/>
                    <a:gd name="T7" fmla="*/ 0 h 37"/>
                    <a:gd name="T8" fmla="*/ 26 w 27"/>
                    <a:gd name="T9" fmla="*/ 1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7">
                      <a:moveTo>
                        <a:pt x="26" y="14"/>
                      </a:moveTo>
                      <a:lnTo>
                        <a:pt x="26" y="36"/>
                      </a:lnTo>
                      <a:lnTo>
                        <a:pt x="0" y="21"/>
                      </a:lnTo>
                      <a:lnTo>
                        <a:pt x="0" y="0"/>
                      </a:lnTo>
                      <a:lnTo>
                        <a:pt x="26" y="14"/>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4" name="Freeform 118"/>
                <p:cNvSpPr>
                  <a:spLocks/>
                </p:cNvSpPr>
                <p:nvPr/>
              </p:nvSpPr>
              <p:spPr bwMode="auto">
                <a:xfrm>
                  <a:off x="2200" y="2612"/>
                  <a:ext cx="31" cy="43"/>
                </a:xfrm>
                <a:custGeom>
                  <a:avLst/>
                  <a:gdLst>
                    <a:gd name="T0" fmla="*/ 30 w 31"/>
                    <a:gd name="T1" fmla="*/ 16 h 43"/>
                    <a:gd name="T2" fmla="*/ 30 w 31"/>
                    <a:gd name="T3" fmla="*/ 42 h 43"/>
                    <a:gd name="T4" fmla="*/ 0 w 31"/>
                    <a:gd name="T5" fmla="*/ 25 h 43"/>
                    <a:gd name="T6" fmla="*/ 0 w 31"/>
                    <a:gd name="T7" fmla="*/ 0 h 43"/>
                    <a:gd name="T8" fmla="*/ 30 w 31"/>
                    <a:gd name="T9" fmla="*/ 16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3">
                      <a:moveTo>
                        <a:pt x="30" y="16"/>
                      </a:moveTo>
                      <a:lnTo>
                        <a:pt x="30" y="42"/>
                      </a:lnTo>
                      <a:lnTo>
                        <a:pt x="0" y="25"/>
                      </a:lnTo>
                      <a:lnTo>
                        <a:pt x="0" y="0"/>
                      </a:lnTo>
                      <a:lnTo>
                        <a:pt x="30" y="1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5" name="Freeform 119"/>
                <p:cNvSpPr>
                  <a:spLocks/>
                </p:cNvSpPr>
                <p:nvPr/>
              </p:nvSpPr>
              <p:spPr bwMode="auto">
                <a:xfrm>
                  <a:off x="2166" y="2593"/>
                  <a:ext cx="31" cy="43"/>
                </a:xfrm>
                <a:custGeom>
                  <a:avLst/>
                  <a:gdLst>
                    <a:gd name="T0" fmla="*/ 30 w 31"/>
                    <a:gd name="T1" fmla="*/ 17 h 43"/>
                    <a:gd name="T2" fmla="*/ 30 w 31"/>
                    <a:gd name="T3" fmla="*/ 42 h 43"/>
                    <a:gd name="T4" fmla="*/ 0 w 31"/>
                    <a:gd name="T5" fmla="*/ 23 h 43"/>
                    <a:gd name="T6" fmla="*/ 0 w 31"/>
                    <a:gd name="T7" fmla="*/ 0 h 43"/>
                    <a:gd name="T8" fmla="*/ 30 w 31"/>
                    <a:gd name="T9" fmla="*/ 1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3">
                      <a:moveTo>
                        <a:pt x="30" y="17"/>
                      </a:moveTo>
                      <a:lnTo>
                        <a:pt x="30" y="42"/>
                      </a:lnTo>
                      <a:lnTo>
                        <a:pt x="0" y="23"/>
                      </a:lnTo>
                      <a:lnTo>
                        <a:pt x="0" y="0"/>
                      </a:lnTo>
                      <a:lnTo>
                        <a:pt x="30" y="17"/>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6" name="Freeform 120"/>
                <p:cNvSpPr>
                  <a:spLocks/>
                </p:cNvSpPr>
                <p:nvPr/>
              </p:nvSpPr>
              <p:spPr bwMode="auto">
                <a:xfrm>
                  <a:off x="2135" y="2634"/>
                  <a:ext cx="27" cy="43"/>
                </a:xfrm>
                <a:custGeom>
                  <a:avLst/>
                  <a:gdLst>
                    <a:gd name="T0" fmla="*/ 26 w 27"/>
                    <a:gd name="T1" fmla="*/ 18 h 43"/>
                    <a:gd name="T2" fmla="*/ 26 w 27"/>
                    <a:gd name="T3" fmla="*/ 42 h 43"/>
                    <a:gd name="T4" fmla="*/ 0 w 27"/>
                    <a:gd name="T5" fmla="*/ 23 h 43"/>
                    <a:gd name="T6" fmla="*/ 0 w 27"/>
                    <a:gd name="T7" fmla="*/ 0 h 43"/>
                    <a:gd name="T8" fmla="*/ 26 w 27"/>
                    <a:gd name="T9" fmla="*/ 18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
                      <a:moveTo>
                        <a:pt x="26" y="18"/>
                      </a:moveTo>
                      <a:lnTo>
                        <a:pt x="26" y="42"/>
                      </a:lnTo>
                      <a:lnTo>
                        <a:pt x="0" y="23"/>
                      </a:lnTo>
                      <a:lnTo>
                        <a:pt x="0" y="0"/>
                      </a:lnTo>
                      <a:lnTo>
                        <a:pt x="26" y="1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7" name="Freeform 121"/>
                <p:cNvSpPr>
                  <a:spLocks/>
                </p:cNvSpPr>
                <p:nvPr/>
              </p:nvSpPr>
              <p:spPr bwMode="auto">
                <a:xfrm>
                  <a:off x="2232" y="2700"/>
                  <a:ext cx="36" cy="48"/>
                </a:xfrm>
                <a:custGeom>
                  <a:avLst/>
                  <a:gdLst>
                    <a:gd name="T0" fmla="*/ 35 w 36"/>
                    <a:gd name="T1" fmla="*/ 20 h 48"/>
                    <a:gd name="T2" fmla="*/ 35 w 36"/>
                    <a:gd name="T3" fmla="*/ 47 h 48"/>
                    <a:gd name="T4" fmla="*/ 0 w 36"/>
                    <a:gd name="T5" fmla="*/ 25 h 48"/>
                    <a:gd name="T6" fmla="*/ 0 w 36"/>
                    <a:gd name="T7" fmla="*/ 0 h 48"/>
                    <a:gd name="T8" fmla="*/ 35 w 36"/>
                    <a:gd name="T9" fmla="*/ 2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48">
                      <a:moveTo>
                        <a:pt x="35" y="20"/>
                      </a:moveTo>
                      <a:lnTo>
                        <a:pt x="35" y="47"/>
                      </a:lnTo>
                      <a:lnTo>
                        <a:pt x="0" y="25"/>
                      </a:lnTo>
                      <a:lnTo>
                        <a:pt x="0" y="0"/>
                      </a:lnTo>
                      <a:lnTo>
                        <a:pt x="35" y="2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8" name="Freeform 122"/>
                <p:cNvSpPr>
                  <a:spLocks/>
                </p:cNvSpPr>
                <p:nvPr/>
              </p:nvSpPr>
              <p:spPr bwMode="auto">
                <a:xfrm>
                  <a:off x="2200" y="2677"/>
                  <a:ext cx="31" cy="45"/>
                </a:xfrm>
                <a:custGeom>
                  <a:avLst/>
                  <a:gdLst>
                    <a:gd name="T0" fmla="*/ 30 w 31"/>
                    <a:gd name="T1" fmla="*/ 17 h 45"/>
                    <a:gd name="T2" fmla="*/ 30 w 31"/>
                    <a:gd name="T3" fmla="*/ 44 h 45"/>
                    <a:gd name="T4" fmla="*/ 0 w 31"/>
                    <a:gd name="T5" fmla="*/ 25 h 45"/>
                    <a:gd name="T6" fmla="*/ 0 w 31"/>
                    <a:gd name="T7" fmla="*/ 0 h 45"/>
                    <a:gd name="T8" fmla="*/ 30 w 31"/>
                    <a:gd name="T9" fmla="*/ 17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5">
                      <a:moveTo>
                        <a:pt x="30" y="17"/>
                      </a:moveTo>
                      <a:lnTo>
                        <a:pt x="30" y="44"/>
                      </a:lnTo>
                      <a:lnTo>
                        <a:pt x="0" y="25"/>
                      </a:lnTo>
                      <a:lnTo>
                        <a:pt x="0" y="0"/>
                      </a:lnTo>
                      <a:lnTo>
                        <a:pt x="30" y="17"/>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29" name="Freeform 123"/>
                <p:cNvSpPr>
                  <a:spLocks/>
                </p:cNvSpPr>
                <p:nvPr/>
              </p:nvSpPr>
              <p:spPr bwMode="auto">
                <a:xfrm>
                  <a:off x="2166" y="2656"/>
                  <a:ext cx="31" cy="45"/>
                </a:xfrm>
                <a:custGeom>
                  <a:avLst/>
                  <a:gdLst>
                    <a:gd name="T0" fmla="*/ 30 w 31"/>
                    <a:gd name="T1" fmla="*/ 19 h 45"/>
                    <a:gd name="T2" fmla="*/ 30 w 31"/>
                    <a:gd name="T3" fmla="*/ 44 h 45"/>
                    <a:gd name="T4" fmla="*/ 0 w 31"/>
                    <a:gd name="T5" fmla="*/ 23 h 45"/>
                    <a:gd name="T6" fmla="*/ 0 w 31"/>
                    <a:gd name="T7" fmla="*/ 0 h 45"/>
                    <a:gd name="T8" fmla="*/ 30 w 31"/>
                    <a:gd name="T9" fmla="*/ 19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5">
                      <a:moveTo>
                        <a:pt x="30" y="19"/>
                      </a:moveTo>
                      <a:lnTo>
                        <a:pt x="30" y="44"/>
                      </a:lnTo>
                      <a:lnTo>
                        <a:pt x="0" y="23"/>
                      </a:lnTo>
                      <a:lnTo>
                        <a:pt x="0" y="0"/>
                      </a:lnTo>
                      <a:lnTo>
                        <a:pt x="30" y="19"/>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0" name="Freeform 124"/>
                <p:cNvSpPr>
                  <a:spLocks/>
                </p:cNvSpPr>
                <p:nvPr/>
              </p:nvSpPr>
              <p:spPr bwMode="auto">
                <a:xfrm>
                  <a:off x="2135" y="2695"/>
                  <a:ext cx="27" cy="43"/>
                </a:xfrm>
                <a:custGeom>
                  <a:avLst/>
                  <a:gdLst>
                    <a:gd name="T0" fmla="*/ 26 w 27"/>
                    <a:gd name="T1" fmla="*/ 18 h 43"/>
                    <a:gd name="T2" fmla="*/ 26 w 27"/>
                    <a:gd name="T3" fmla="*/ 42 h 43"/>
                    <a:gd name="T4" fmla="*/ 0 w 27"/>
                    <a:gd name="T5" fmla="*/ 23 h 43"/>
                    <a:gd name="T6" fmla="*/ 0 w 27"/>
                    <a:gd name="T7" fmla="*/ 0 h 43"/>
                    <a:gd name="T8" fmla="*/ 26 w 27"/>
                    <a:gd name="T9" fmla="*/ 18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
                      <a:moveTo>
                        <a:pt x="26" y="18"/>
                      </a:moveTo>
                      <a:lnTo>
                        <a:pt x="26" y="42"/>
                      </a:lnTo>
                      <a:lnTo>
                        <a:pt x="0" y="23"/>
                      </a:lnTo>
                      <a:lnTo>
                        <a:pt x="0" y="0"/>
                      </a:lnTo>
                      <a:lnTo>
                        <a:pt x="26" y="1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1" name="Freeform 125"/>
                <p:cNvSpPr>
                  <a:spLocks/>
                </p:cNvSpPr>
                <p:nvPr/>
              </p:nvSpPr>
              <p:spPr bwMode="auto">
                <a:xfrm>
                  <a:off x="2200" y="2741"/>
                  <a:ext cx="31" cy="48"/>
                </a:xfrm>
                <a:custGeom>
                  <a:avLst/>
                  <a:gdLst>
                    <a:gd name="T0" fmla="*/ 30 w 31"/>
                    <a:gd name="T1" fmla="*/ 20 h 48"/>
                    <a:gd name="T2" fmla="*/ 30 w 31"/>
                    <a:gd name="T3" fmla="*/ 47 h 48"/>
                    <a:gd name="T4" fmla="*/ 0 w 31"/>
                    <a:gd name="T5" fmla="*/ 26 h 48"/>
                    <a:gd name="T6" fmla="*/ 0 w 31"/>
                    <a:gd name="T7" fmla="*/ 0 h 48"/>
                    <a:gd name="T8" fmla="*/ 30 w 31"/>
                    <a:gd name="T9" fmla="*/ 2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8">
                      <a:moveTo>
                        <a:pt x="30" y="20"/>
                      </a:moveTo>
                      <a:lnTo>
                        <a:pt x="30" y="47"/>
                      </a:lnTo>
                      <a:lnTo>
                        <a:pt x="0" y="26"/>
                      </a:lnTo>
                      <a:lnTo>
                        <a:pt x="0" y="0"/>
                      </a:lnTo>
                      <a:lnTo>
                        <a:pt x="30" y="2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2" name="Freeform 126"/>
                <p:cNvSpPr>
                  <a:spLocks/>
                </p:cNvSpPr>
                <p:nvPr/>
              </p:nvSpPr>
              <p:spPr bwMode="auto">
                <a:xfrm>
                  <a:off x="2166" y="2718"/>
                  <a:ext cx="31" cy="47"/>
                </a:xfrm>
                <a:custGeom>
                  <a:avLst/>
                  <a:gdLst>
                    <a:gd name="T0" fmla="*/ 30 w 31"/>
                    <a:gd name="T1" fmla="*/ 21 h 47"/>
                    <a:gd name="T2" fmla="*/ 30 w 31"/>
                    <a:gd name="T3" fmla="*/ 46 h 47"/>
                    <a:gd name="T4" fmla="*/ 0 w 31"/>
                    <a:gd name="T5" fmla="*/ 23 h 47"/>
                    <a:gd name="T6" fmla="*/ 0 w 31"/>
                    <a:gd name="T7" fmla="*/ 0 h 47"/>
                    <a:gd name="T8" fmla="*/ 30 w 31"/>
                    <a:gd name="T9" fmla="*/ 2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7">
                      <a:moveTo>
                        <a:pt x="30" y="21"/>
                      </a:moveTo>
                      <a:lnTo>
                        <a:pt x="30" y="46"/>
                      </a:lnTo>
                      <a:lnTo>
                        <a:pt x="0" y="23"/>
                      </a:lnTo>
                      <a:lnTo>
                        <a:pt x="0" y="0"/>
                      </a:lnTo>
                      <a:lnTo>
                        <a:pt x="30" y="21"/>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3" name="Freeform 127"/>
                <p:cNvSpPr>
                  <a:spLocks/>
                </p:cNvSpPr>
                <p:nvPr/>
              </p:nvSpPr>
              <p:spPr bwMode="auto">
                <a:xfrm>
                  <a:off x="2135" y="2755"/>
                  <a:ext cx="25" cy="43"/>
                </a:xfrm>
                <a:custGeom>
                  <a:avLst/>
                  <a:gdLst>
                    <a:gd name="T0" fmla="*/ 24 w 25"/>
                    <a:gd name="T1" fmla="*/ 19 h 43"/>
                    <a:gd name="T2" fmla="*/ 24 w 25"/>
                    <a:gd name="T3" fmla="*/ 42 h 43"/>
                    <a:gd name="T4" fmla="*/ 0 w 25"/>
                    <a:gd name="T5" fmla="*/ 22 h 43"/>
                    <a:gd name="T6" fmla="*/ 0 w 25"/>
                    <a:gd name="T7" fmla="*/ 0 h 43"/>
                    <a:gd name="T8" fmla="*/ 24 w 25"/>
                    <a:gd name="T9" fmla="*/ 19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43">
                      <a:moveTo>
                        <a:pt x="24" y="19"/>
                      </a:moveTo>
                      <a:lnTo>
                        <a:pt x="24" y="42"/>
                      </a:lnTo>
                      <a:lnTo>
                        <a:pt x="0" y="22"/>
                      </a:lnTo>
                      <a:lnTo>
                        <a:pt x="0" y="0"/>
                      </a:lnTo>
                      <a:lnTo>
                        <a:pt x="24" y="19"/>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4" name="Freeform 128"/>
                <p:cNvSpPr>
                  <a:spLocks/>
                </p:cNvSpPr>
                <p:nvPr/>
              </p:nvSpPr>
              <p:spPr bwMode="auto">
                <a:xfrm>
                  <a:off x="2232" y="2832"/>
                  <a:ext cx="37" cy="55"/>
                </a:xfrm>
                <a:custGeom>
                  <a:avLst/>
                  <a:gdLst>
                    <a:gd name="T0" fmla="*/ 36 w 37"/>
                    <a:gd name="T1" fmla="*/ 27 h 55"/>
                    <a:gd name="T2" fmla="*/ 36 w 37"/>
                    <a:gd name="T3" fmla="*/ 54 h 55"/>
                    <a:gd name="T4" fmla="*/ 0 w 37"/>
                    <a:gd name="T5" fmla="*/ 26 h 55"/>
                    <a:gd name="T6" fmla="*/ 0 w 37"/>
                    <a:gd name="T7" fmla="*/ 0 h 55"/>
                    <a:gd name="T8" fmla="*/ 36 w 37"/>
                    <a:gd name="T9" fmla="*/ 27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55">
                      <a:moveTo>
                        <a:pt x="36" y="27"/>
                      </a:moveTo>
                      <a:lnTo>
                        <a:pt x="36" y="54"/>
                      </a:lnTo>
                      <a:lnTo>
                        <a:pt x="0" y="26"/>
                      </a:lnTo>
                      <a:lnTo>
                        <a:pt x="0" y="0"/>
                      </a:lnTo>
                      <a:lnTo>
                        <a:pt x="36" y="27"/>
                      </a:lnTo>
                    </a:path>
                  </a:pathLst>
                </a:custGeom>
                <a:solidFill>
                  <a:srgbClr val="4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5" name="Freeform 129"/>
                <p:cNvSpPr>
                  <a:spLocks/>
                </p:cNvSpPr>
                <p:nvPr/>
              </p:nvSpPr>
              <p:spPr bwMode="auto">
                <a:xfrm>
                  <a:off x="2198" y="2805"/>
                  <a:ext cx="29" cy="50"/>
                </a:xfrm>
                <a:custGeom>
                  <a:avLst/>
                  <a:gdLst>
                    <a:gd name="T0" fmla="*/ 28 w 29"/>
                    <a:gd name="T1" fmla="*/ 21 h 50"/>
                    <a:gd name="T2" fmla="*/ 28 w 29"/>
                    <a:gd name="T3" fmla="*/ 49 h 50"/>
                    <a:gd name="T4" fmla="*/ 0 w 29"/>
                    <a:gd name="T5" fmla="*/ 25 h 50"/>
                    <a:gd name="T6" fmla="*/ 0 w 29"/>
                    <a:gd name="T7" fmla="*/ 0 h 50"/>
                    <a:gd name="T8" fmla="*/ 28 w 29"/>
                    <a:gd name="T9" fmla="*/ 21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0">
                      <a:moveTo>
                        <a:pt x="28" y="21"/>
                      </a:moveTo>
                      <a:lnTo>
                        <a:pt x="28" y="49"/>
                      </a:lnTo>
                      <a:lnTo>
                        <a:pt x="0" y="25"/>
                      </a:lnTo>
                      <a:lnTo>
                        <a:pt x="0" y="0"/>
                      </a:lnTo>
                      <a:lnTo>
                        <a:pt x="28" y="21"/>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6" name="Freeform 130"/>
                <p:cNvSpPr>
                  <a:spLocks/>
                </p:cNvSpPr>
                <p:nvPr/>
              </p:nvSpPr>
              <p:spPr bwMode="auto">
                <a:xfrm>
                  <a:off x="2164" y="2778"/>
                  <a:ext cx="32" cy="48"/>
                </a:xfrm>
                <a:custGeom>
                  <a:avLst/>
                  <a:gdLst>
                    <a:gd name="T0" fmla="*/ 31 w 32"/>
                    <a:gd name="T1" fmla="*/ 23 h 48"/>
                    <a:gd name="T2" fmla="*/ 31 w 32"/>
                    <a:gd name="T3" fmla="*/ 47 h 48"/>
                    <a:gd name="T4" fmla="*/ 0 w 32"/>
                    <a:gd name="T5" fmla="*/ 24 h 48"/>
                    <a:gd name="T6" fmla="*/ 0 w 32"/>
                    <a:gd name="T7" fmla="*/ 0 h 48"/>
                    <a:gd name="T8" fmla="*/ 31 w 32"/>
                    <a:gd name="T9" fmla="*/ 23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8">
                      <a:moveTo>
                        <a:pt x="31" y="23"/>
                      </a:moveTo>
                      <a:lnTo>
                        <a:pt x="31" y="47"/>
                      </a:lnTo>
                      <a:lnTo>
                        <a:pt x="0" y="24"/>
                      </a:lnTo>
                      <a:lnTo>
                        <a:pt x="0" y="0"/>
                      </a:lnTo>
                      <a:lnTo>
                        <a:pt x="31" y="23"/>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7" name="Freeform 131"/>
                <p:cNvSpPr>
                  <a:spLocks/>
                </p:cNvSpPr>
                <p:nvPr/>
              </p:nvSpPr>
              <p:spPr bwMode="auto">
                <a:xfrm>
                  <a:off x="2135" y="2815"/>
                  <a:ext cx="25" cy="45"/>
                </a:xfrm>
                <a:custGeom>
                  <a:avLst/>
                  <a:gdLst>
                    <a:gd name="T0" fmla="*/ 24 w 25"/>
                    <a:gd name="T1" fmla="*/ 20 h 45"/>
                    <a:gd name="T2" fmla="*/ 24 w 25"/>
                    <a:gd name="T3" fmla="*/ 44 h 45"/>
                    <a:gd name="T4" fmla="*/ 0 w 25"/>
                    <a:gd name="T5" fmla="*/ 22 h 45"/>
                    <a:gd name="T6" fmla="*/ 0 w 25"/>
                    <a:gd name="T7" fmla="*/ 0 h 45"/>
                    <a:gd name="T8" fmla="*/ 24 w 25"/>
                    <a:gd name="T9" fmla="*/ 20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45">
                      <a:moveTo>
                        <a:pt x="24" y="20"/>
                      </a:moveTo>
                      <a:lnTo>
                        <a:pt x="24" y="44"/>
                      </a:lnTo>
                      <a:lnTo>
                        <a:pt x="0" y="22"/>
                      </a:lnTo>
                      <a:lnTo>
                        <a:pt x="0" y="0"/>
                      </a:lnTo>
                      <a:lnTo>
                        <a:pt x="24" y="2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8" name="Freeform 132"/>
                <p:cNvSpPr>
                  <a:spLocks/>
                </p:cNvSpPr>
                <p:nvPr/>
              </p:nvSpPr>
              <p:spPr bwMode="auto">
                <a:xfrm>
                  <a:off x="2232" y="2899"/>
                  <a:ext cx="37" cy="57"/>
                </a:xfrm>
                <a:custGeom>
                  <a:avLst/>
                  <a:gdLst>
                    <a:gd name="T0" fmla="*/ 36 w 37"/>
                    <a:gd name="T1" fmla="*/ 30 h 57"/>
                    <a:gd name="T2" fmla="*/ 36 w 37"/>
                    <a:gd name="T3" fmla="*/ 56 h 57"/>
                    <a:gd name="T4" fmla="*/ 0 w 37"/>
                    <a:gd name="T5" fmla="*/ 26 h 57"/>
                    <a:gd name="T6" fmla="*/ 0 w 37"/>
                    <a:gd name="T7" fmla="*/ 0 h 57"/>
                    <a:gd name="T8" fmla="*/ 36 w 37"/>
                    <a:gd name="T9" fmla="*/ 3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57">
                      <a:moveTo>
                        <a:pt x="36" y="30"/>
                      </a:moveTo>
                      <a:lnTo>
                        <a:pt x="36" y="56"/>
                      </a:lnTo>
                      <a:lnTo>
                        <a:pt x="0" y="26"/>
                      </a:lnTo>
                      <a:lnTo>
                        <a:pt x="0" y="0"/>
                      </a:lnTo>
                      <a:lnTo>
                        <a:pt x="36" y="30"/>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39" name="Freeform 133"/>
                <p:cNvSpPr>
                  <a:spLocks/>
                </p:cNvSpPr>
                <p:nvPr/>
              </p:nvSpPr>
              <p:spPr bwMode="auto">
                <a:xfrm>
                  <a:off x="2198" y="2870"/>
                  <a:ext cx="29" cy="53"/>
                </a:xfrm>
                <a:custGeom>
                  <a:avLst/>
                  <a:gdLst>
                    <a:gd name="T0" fmla="*/ 28 w 29"/>
                    <a:gd name="T1" fmla="*/ 25 h 53"/>
                    <a:gd name="T2" fmla="*/ 28 w 29"/>
                    <a:gd name="T3" fmla="*/ 52 h 53"/>
                    <a:gd name="T4" fmla="*/ 0 w 29"/>
                    <a:gd name="T5" fmla="*/ 25 h 53"/>
                    <a:gd name="T6" fmla="*/ 0 w 29"/>
                    <a:gd name="T7" fmla="*/ 0 h 53"/>
                    <a:gd name="T8" fmla="*/ 28 w 29"/>
                    <a:gd name="T9" fmla="*/ 25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3">
                      <a:moveTo>
                        <a:pt x="28" y="25"/>
                      </a:moveTo>
                      <a:lnTo>
                        <a:pt x="28" y="52"/>
                      </a:lnTo>
                      <a:lnTo>
                        <a:pt x="0" y="25"/>
                      </a:lnTo>
                      <a:lnTo>
                        <a:pt x="0" y="0"/>
                      </a:lnTo>
                      <a:lnTo>
                        <a:pt x="28" y="25"/>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0" name="Freeform 134"/>
                <p:cNvSpPr>
                  <a:spLocks/>
                </p:cNvSpPr>
                <p:nvPr/>
              </p:nvSpPr>
              <p:spPr bwMode="auto">
                <a:xfrm>
                  <a:off x="2164" y="2840"/>
                  <a:ext cx="32" cy="53"/>
                </a:xfrm>
                <a:custGeom>
                  <a:avLst/>
                  <a:gdLst>
                    <a:gd name="T0" fmla="*/ 31 w 32"/>
                    <a:gd name="T1" fmla="*/ 26 h 53"/>
                    <a:gd name="T2" fmla="*/ 31 w 32"/>
                    <a:gd name="T3" fmla="*/ 52 h 53"/>
                    <a:gd name="T4" fmla="*/ 0 w 32"/>
                    <a:gd name="T5" fmla="*/ 24 h 53"/>
                    <a:gd name="T6" fmla="*/ 0 w 32"/>
                    <a:gd name="T7" fmla="*/ 0 h 53"/>
                    <a:gd name="T8" fmla="*/ 31 w 32"/>
                    <a:gd name="T9" fmla="*/ 26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53">
                      <a:moveTo>
                        <a:pt x="31" y="26"/>
                      </a:moveTo>
                      <a:lnTo>
                        <a:pt x="31" y="52"/>
                      </a:lnTo>
                      <a:lnTo>
                        <a:pt x="0" y="24"/>
                      </a:lnTo>
                      <a:lnTo>
                        <a:pt x="0" y="0"/>
                      </a:lnTo>
                      <a:lnTo>
                        <a:pt x="31" y="2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1" name="Freeform 135"/>
                <p:cNvSpPr>
                  <a:spLocks/>
                </p:cNvSpPr>
                <p:nvPr/>
              </p:nvSpPr>
              <p:spPr bwMode="auto">
                <a:xfrm>
                  <a:off x="2135" y="2873"/>
                  <a:ext cx="25" cy="51"/>
                </a:xfrm>
                <a:custGeom>
                  <a:avLst/>
                  <a:gdLst>
                    <a:gd name="T0" fmla="*/ 24 w 25"/>
                    <a:gd name="T1" fmla="*/ 26 h 51"/>
                    <a:gd name="T2" fmla="*/ 24 w 25"/>
                    <a:gd name="T3" fmla="*/ 50 h 51"/>
                    <a:gd name="T4" fmla="*/ 0 w 25"/>
                    <a:gd name="T5" fmla="*/ 25 h 51"/>
                    <a:gd name="T6" fmla="*/ 0 w 25"/>
                    <a:gd name="T7" fmla="*/ 0 h 51"/>
                    <a:gd name="T8" fmla="*/ 24 w 25"/>
                    <a:gd name="T9" fmla="*/ 26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1">
                      <a:moveTo>
                        <a:pt x="24" y="26"/>
                      </a:moveTo>
                      <a:lnTo>
                        <a:pt x="24" y="50"/>
                      </a:lnTo>
                      <a:lnTo>
                        <a:pt x="0" y="25"/>
                      </a:lnTo>
                      <a:lnTo>
                        <a:pt x="0" y="0"/>
                      </a:lnTo>
                      <a:lnTo>
                        <a:pt x="24" y="26"/>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2" name="Freeform 136"/>
                <p:cNvSpPr>
                  <a:spLocks/>
                </p:cNvSpPr>
                <p:nvPr/>
              </p:nvSpPr>
              <p:spPr bwMode="auto">
                <a:xfrm>
                  <a:off x="2232" y="2965"/>
                  <a:ext cx="37" cy="63"/>
                </a:xfrm>
                <a:custGeom>
                  <a:avLst/>
                  <a:gdLst>
                    <a:gd name="T0" fmla="*/ 36 w 37"/>
                    <a:gd name="T1" fmla="*/ 34 h 63"/>
                    <a:gd name="T2" fmla="*/ 36 w 37"/>
                    <a:gd name="T3" fmla="*/ 62 h 63"/>
                    <a:gd name="T4" fmla="*/ 0 w 37"/>
                    <a:gd name="T5" fmla="*/ 27 h 63"/>
                    <a:gd name="T6" fmla="*/ 0 w 37"/>
                    <a:gd name="T7" fmla="*/ 0 h 63"/>
                    <a:gd name="T8" fmla="*/ 36 w 37"/>
                    <a:gd name="T9" fmla="*/ 3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3">
                      <a:moveTo>
                        <a:pt x="36" y="34"/>
                      </a:moveTo>
                      <a:lnTo>
                        <a:pt x="36" y="62"/>
                      </a:lnTo>
                      <a:lnTo>
                        <a:pt x="0" y="27"/>
                      </a:lnTo>
                      <a:lnTo>
                        <a:pt x="0" y="0"/>
                      </a:lnTo>
                      <a:lnTo>
                        <a:pt x="36" y="34"/>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3" name="Freeform 137"/>
                <p:cNvSpPr>
                  <a:spLocks/>
                </p:cNvSpPr>
                <p:nvPr/>
              </p:nvSpPr>
              <p:spPr bwMode="auto">
                <a:xfrm>
                  <a:off x="2198" y="2936"/>
                  <a:ext cx="29" cy="55"/>
                </a:xfrm>
                <a:custGeom>
                  <a:avLst/>
                  <a:gdLst>
                    <a:gd name="T0" fmla="*/ 28 w 29"/>
                    <a:gd name="T1" fmla="*/ 26 h 55"/>
                    <a:gd name="T2" fmla="*/ 28 w 29"/>
                    <a:gd name="T3" fmla="*/ 54 h 55"/>
                    <a:gd name="T4" fmla="*/ 0 w 29"/>
                    <a:gd name="T5" fmla="*/ 24 h 55"/>
                    <a:gd name="T6" fmla="*/ 0 w 29"/>
                    <a:gd name="T7" fmla="*/ 0 h 55"/>
                    <a:gd name="T8" fmla="*/ 28 w 29"/>
                    <a:gd name="T9" fmla="*/ 2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5">
                      <a:moveTo>
                        <a:pt x="28" y="26"/>
                      </a:moveTo>
                      <a:lnTo>
                        <a:pt x="28" y="54"/>
                      </a:lnTo>
                      <a:lnTo>
                        <a:pt x="0" y="24"/>
                      </a:lnTo>
                      <a:lnTo>
                        <a:pt x="0" y="0"/>
                      </a:lnTo>
                      <a:lnTo>
                        <a:pt x="28" y="26"/>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4" name="Freeform 138"/>
                <p:cNvSpPr>
                  <a:spLocks/>
                </p:cNvSpPr>
                <p:nvPr/>
              </p:nvSpPr>
              <p:spPr bwMode="auto">
                <a:xfrm>
                  <a:off x="2164" y="2901"/>
                  <a:ext cx="32" cy="54"/>
                </a:xfrm>
                <a:custGeom>
                  <a:avLst/>
                  <a:gdLst>
                    <a:gd name="T0" fmla="*/ 31 w 32"/>
                    <a:gd name="T1" fmla="*/ 28 h 54"/>
                    <a:gd name="T2" fmla="*/ 31 w 32"/>
                    <a:gd name="T3" fmla="*/ 53 h 54"/>
                    <a:gd name="T4" fmla="*/ 0 w 32"/>
                    <a:gd name="T5" fmla="*/ 24 h 54"/>
                    <a:gd name="T6" fmla="*/ 0 w 32"/>
                    <a:gd name="T7" fmla="*/ 0 h 54"/>
                    <a:gd name="T8" fmla="*/ 31 w 32"/>
                    <a:gd name="T9" fmla="*/ 28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54">
                      <a:moveTo>
                        <a:pt x="31" y="28"/>
                      </a:moveTo>
                      <a:lnTo>
                        <a:pt x="31" y="53"/>
                      </a:lnTo>
                      <a:lnTo>
                        <a:pt x="0" y="24"/>
                      </a:lnTo>
                      <a:lnTo>
                        <a:pt x="0" y="0"/>
                      </a:lnTo>
                      <a:lnTo>
                        <a:pt x="31" y="2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5" name="Freeform 139"/>
                <p:cNvSpPr>
                  <a:spLocks/>
                </p:cNvSpPr>
                <p:nvPr/>
              </p:nvSpPr>
              <p:spPr bwMode="auto">
                <a:xfrm>
                  <a:off x="2233" y="2631"/>
                  <a:ext cx="34" cy="47"/>
                </a:xfrm>
                <a:custGeom>
                  <a:avLst/>
                  <a:gdLst>
                    <a:gd name="T0" fmla="*/ 33 w 34"/>
                    <a:gd name="T1" fmla="*/ 18 h 47"/>
                    <a:gd name="T2" fmla="*/ 33 w 34"/>
                    <a:gd name="T3" fmla="*/ 46 h 47"/>
                    <a:gd name="T4" fmla="*/ 0 w 34"/>
                    <a:gd name="T5" fmla="*/ 25 h 47"/>
                    <a:gd name="T6" fmla="*/ 0 w 34"/>
                    <a:gd name="T7" fmla="*/ 0 h 47"/>
                    <a:gd name="T8" fmla="*/ 33 w 34"/>
                    <a:gd name="T9" fmla="*/ 18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7">
                      <a:moveTo>
                        <a:pt x="33" y="18"/>
                      </a:moveTo>
                      <a:lnTo>
                        <a:pt x="33" y="46"/>
                      </a:lnTo>
                      <a:lnTo>
                        <a:pt x="0" y="25"/>
                      </a:lnTo>
                      <a:lnTo>
                        <a:pt x="0" y="0"/>
                      </a:lnTo>
                      <a:lnTo>
                        <a:pt x="33" y="18"/>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6" name="Freeform 140"/>
                <p:cNvSpPr>
                  <a:spLocks/>
                </p:cNvSpPr>
                <p:nvPr/>
              </p:nvSpPr>
              <p:spPr bwMode="auto">
                <a:xfrm>
                  <a:off x="2259" y="2680"/>
                  <a:ext cx="21" cy="35"/>
                </a:xfrm>
                <a:custGeom>
                  <a:avLst/>
                  <a:gdLst>
                    <a:gd name="T0" fmla="*/ 20 w 21"/>
                    <a:gd name="T1" fmla="*/ 7 h 35"/>
                    <a:gd name="T2" fmla="*/ 20 w 21"/>
                    <a:gd name="T3" fmla="*/ 34 h 35"/>
                    <a:gd name="T4" fmla="*/ 0 w 21"/>
                    <a:gd name="T5" fmla="*/ 26 h 35"/>
                    <a:gd name="T6" fmla="*/ 0 w 21"/>
                    <a:gd name="T7" fmla="*/ 0 h 35"/>
                    <a:gd name="T8" fmla="*/ 20 w 21"/>
                    <a:gd name="T9" fmla="*/ 7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7"/>
                      </a:moveTo>
                      <a:lnTo>
                        <a:pt x="20" y="34"/>
                      </a:lnTo>
                      <a:lnTo>
                        <a:pt x="0" y="26"/>
                      </a:lnTo>
                      <a:lnTo>
                        <a:pt x="0" y="0"/>
                      </a:lnTo>
                      <a:lnTo>
                        <a:pt x="20" y="7"/>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7" name="Freeform 141"/>
                <p:cNvSpPr>
                  <a:spLocks/>
                </p:cNvSpPr>
                <p:nvPr/>
              </p:nvSpPr>
              <p:spPr bwMode="auto">
                <a:xfrm>
                  <a:off x="2233" y="2764"/>
                  <a:ext cx="34" cy="52"/>
                </a:xfrm>
                <a:custGeom>
                  <a:avLst/>
                  <a:gdLst>
                    <a:gd name="T0" fmla="*/ 33 w 34"/>
                    <a:gd name="T1" fmla="*/ 23 h 52"/>
                    <a:gd name="T2" fmla="*/ 33 w 34"/>
                    <a:gd name="T3" fmla="*/ 51 h 52"/>
                    <a:gd name="T4" fmla="*/ 0 w 34"/>
                    <a:gd name="T5" fmla="*/ 27 h 52"/>
                    <a:gd name="T6" fmla="*/ 0 w 34"/>
                    <a:gd name="T7" fmla="*/ 0 h 52"/>
                    <a:gd name="T8" fmla="*/ 33 w 34"/>
                    <a:gd name="T9" fmla="*/ 2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52">
                      <a:moveTo>
                        <a:pt x="33" y="23"/>
                      </a:moveTo>
                      <a:lnTo>
                        <a:pt x="33" y="51"/>
                      </a:lnTo>
                      <a:lnTo>
                        <a:pt x="0" y="27"/>
                      </a:lnTo>
                      <a:lnTo>
                        <a:pt x="0" y="0"/>
                      </a:lnTo>
                      <a:lnTo>
                        <a:pt x="33" y="23"/>
                      </a:lnTo>
                    </a:path>
                  </a:pathLst>
                </a:custGeom>
                <a:solidFill>
                  <a:srgbClr val="8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448" name="Freeform 142"/>
                <p:cNvSpPr>
                  <a:spLocks/>
                </p:cNvSpPr>
                <p:nvPr/>
              </p:nvSpPr>
              <p:spPr bwMode="auto">
                <a:xfrm>
                  <a:off x="2268" y="2930"/>
                  <a:ext cx="22" cy="29"/>
                </a:xfrm>
                <a:custGeom>
                  <a:avLst/>
                  <a:gdLst>
                    <a:gd name="T0" fmla="*/ 21 w 22"/>
                    <a:gd name="T1" fmla="*/ 0 h 29"/>
                    <a:gd name="T2" fmla="*/ 0 w 22"/>
                    <a:gd name="T3" fmla="*/ 0 h 29"/>
                    <a:gd name="T4" fmla="*/ 0 w 22"/>
                    <a:gd name="T5" fmla="*/ 28 h 29"/>
                    <a:gd name="T6" fmla="*/ 21 w 22"/>
                    <a:gd name="T7" fmla="*/ 28 h 29"/>
                    <a:gd name="T8" fmla="*/ 21 w 2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9">
                      <a:moveTo>
                        <a:pt x="21" y="0"/>
                      </a:moveTo>
                      <a:lnTo>
                        <a:pt x="0" y="0"/>
                      </a:lnTo>
                      <a:lnTo>
                        <a:pt x="0" y="28"/>
                      </a:lnTo>
                      <a:lnTo>
                        <a:pt x="21" y="28"/>
                      </a:lnTo>
                      <a:lnTo>
                        <a:pt x="21" y="0"/>
                      </a:lnTo>
                    </a:path>
                  </a:pathLst>
                </a:custGeom>
                <a:solidFill>
                  <a:srgbClr val="60000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9" name="Group 143"/>
              <p:cNvGrpSpPr>
                <a:grpSpLocks/>
              </p:cNvGrpSpPr>
              <p:nvPr/>
            </p:nvGrpSpPr>
            <p:grpSpPr bwMode="auto">
              <a:xfrm>
                <a:off x="2132" y="2507"/>
                <a:ext cx="221" cy="101"/>
                <a:chOff x="2132" y="2507"/>
                <a:chExt cx="221" cy="101"/>
              </a:xfrm>
            </p:grpSpPr>
            <p:sp>
              <p:nvSpPr>
                <p:cNvPr id="140338" name="Freeform 144"/>
                <p:cNvSpPr>
                  <a:spLocks/>
                </p:cNvSpPr>
                <p:nvPr/>
              </p:nvSpPr>
              <p:spPr bwMode="auto">
                <a:xfrm>
                  <a:off x="2132" y="2507"/>
                  <a:ext cx="221" cy="59"/>
                </a:xfrm>
                <a:custGeom>
                  <a:avLst/>
                  <a:gdLst>
                    <a:gd name="T0" fmla="*/ 0 w 221"/>
                    <a:gd name="T1" fmla="*/ 0 h 59"/>
                    <a:gd name="T2" fmla="*/ 94 w 221"/>
                    <a:gd name="T3" fmla="*/ 3 h 59"/>
                    <a:gd name="T4" fmla="*/ 220 w 221"/>
                    <a:gd name="T5" fmla="*/ 55 h 59"/>
                    <a:gd name="T6" fmla="*/ 132 w 221"/>
                    <a:gd name="T7" fmla="*/ 58 h 59"/>
                    <a:gd name="T8" fmla="*/ 0 w 221"/>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59">
                      <a:moveTo>
                        <a:pt x="0" y="0"/>
                      </a:moveTo>
                      <a:lnTo>
                        <a:pt x="94" y="3"/>
                      </a:lnTo>
                      <a:lnTo>
                        <a:pt x="220" y="55"/>
                      </a:lnTo>
                      <a:lnTo>
                        <a:pt x="132" y="58"/>
                      </a:lnTo>
                      <a:lnTo>
                        <a:pt x="0" y="0"/>
                      </a:lnTo>
                    </a:path>
                  </a:pathLst>
                </a:custGeom>
                <a:solidFill>
                  <a:srgbClr val="C0C0C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39" name="Freeform 145"/>
                <p:cNvSpPr>
                  <a:spLocks/>
                </p:cNvSpPr>
                <p:nvPr/>
              </p:nvSpPr>
              <p:spPr bwMode="auto">
                <a:xfrm>
                  <a:off x="2269" y="2565"/>
                  <a:ext cx="84" cy="43"/>
                </a:xfrm>
                <a:custGeom>
                  <a:avLst/>
                  <a:gdLst>
                    <a:gd name="T0" fmla="*/ 1 w 84"/>
                    <a:gd name="T1" fmla="*/ 0 h 43"/>
                    <a:gd name="T2" fmla="*/ 83 w 84"/>
                    <a:gd name="T3" fmla="*/ 0 h 43"/>
                    <a:gd name="T4" fmla="*/ 83 w 84"/>
                    <a:gd name="T5" fmla="*/ 42 h 43"/>
                    <a:gd name="T6" fmla="*/ 0 w 84"/>
                    <a:gd name="T7" fmla="*/ 42 h 43"/>
                    <a:gd name="T8" fmla="*/ 1 w 84"/>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43">
                      <a:moveTo>
                        <a:pt x="1" y="0"/>
                      </a:moveTo>
                      <a:lnTo>
                        <a:pt x="83" y="0"/>
                      </a:lnTo>
                      <a:lnTo>
                        <a:pt x="83" y="42"/>
                      </a:lnTo>
                      <a:lnTo>
                        <a:pt x="0" y="42"/>
                      </a:lnTo>
                      <a:lnTo>
                        <a:pt x="1" y="0"/>
                      </a:lnTo>
                    </a:path>
                  </a:pathLst>
                </a:custGeom>
                <a:solidFill>
                  <a:srgbClr val="E0E0E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0340" name="Freeform 146"/>
                <p:cNvSpPr>
                  <a:spLocks/>
                </p:cNvSpPr>
                <p:nvPr/>
              </p:nvSpPr>
              <p:spPr bwMode="auto">
                <a:xfrm>
                  <a:off x="2133" y="2508"/>
                  <a:ext cx="135" cy="100"/>
                </a:xfrm>
                <a:custGeom>
                  <a:avLst/>
                  <a:gdLst>
                    <a:gd name="T0" fmla="*/ 0 w 135"/>
                    <a:gd name="T1" fmla="*/ 0 h 100"/>
                    <a:gd name="T2" fmla="*/ 0 w 135"/>
                    <a:gd name="T3" fmla="*/ 33 h 100"/>
                    <a:gd name="T4" fmla="*/ 134 w 135"/>
                    <a:gd name="T5" fmla="*/ 99 h 100"/>
                    <a:gd name="T6" fmla="*/ 134 w 135"/>
                    <a:gd name="T7" fmla="*/ 54 h 100"/>
                    <a:gd name="T8" fmla="*/ 0 w 135"/>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00">
                      <a:moveTo>
                        <a:pt x="0" y="0"/>
                      </a:moveTo>
                      <a:lnTo>
                        <a:pt x="0" y="33"/>
                      </a:lnTo>
                      <a:lnTo>
                        <a:pt x="134" y="99"/>
                      </a:lnTo>
                      <a:lnTo>
                        <a:pt x="134" y="54"/>
                      </a:lnTo>
                      <a:lnTo>
                        <a:pt x="0" y="0"/>
                      </a:lnTo>
                    </a:path>
                  </a:pathLst>
                </a:custGeom>
                <a:solidFill>
                  <a:srgbClr val="A0A0A0"/>
                </a:solidFill>
                <a:ln w="9525" cap="rnd">
                  <a:noFill/>
                  <a:round/>
                  <a:headEnd/>
                  <a:tailEnd/>
                </a:ln>
                <a:effectLst/>
              </p:spPr>
              <p:txBody>
                <a:bodyPr/>
                <a:lstStyle/>
                <a:p>
                  <a:pPr fontAlgn="base">
                    <a:spcBef>
                      <a:spcPct val="0"/>
                    </a:spcBef>
                    <a:spcAft>
                      <a:spcPct val="0"/>
                    </a:spcAft>
                  </a:pPr>
                  <a:endParaRPr lang="zh-CN" altLang="en-US">
                    <a:solidFill>
                      <a:srgbClr val="000000"/>
                    </a:solidFill>
                  </a:endParaRPr>
                </a:p>
              </p:txBody>
            </p:sp>
          </p:grpSp>
        </p:grpSp>
      </p:grpSp>
      <p:sp>
        <p:nvSpPr>
          <p:cNvPr id="140301" name="Line 147"/>
          <p:cNvSpPr>
            <a:spLocks noChangeShapeType="1"/>
          </p:cNvSpPr>
          <p:nvPr/>
        </p:nvSpPr>
        <p:spPr bwMode="auto">
          <a:xfrm flipH="1">
            <a:off x="7172325" y="2744788"/>
            <a:ext cx="1588" cy="242570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pSp>
        <p:nvGrpSpPr>
          <p:cNvPr id="10" name="Group 148"/>
          <p:cNvGrpSpPr>
            <a:grpSpLocks/>
          </p:cNvGrpSpPr>
          <p:nvPr/>
        </p:nvGrpSpPr>
        <p:grpSpPr bwMode="auto">
          <a:xfrm>
            <a:off x="7172325" y="3362325"/>
            <a:ext cx="968375" cy="1808163"/>
            <a:chOff x="4518" y="2118"/>
            <a:chExt cx="610" cy="1139"/>
          </a:xfrm>
        </p:grpSpPr>
        <p:sp>
          <p:nvSpPr>
            <p:cNvPr id="140323" name="Line 149"/>
            <p:cNvSpPr>
              <a:spLocks noChangeShapeType="1"/>
            </p:cNvSpPr>
            <p:nvPr/>
          </p:nvSpPr>
          <p:spPr bwMode="auto">
            <a:xfrm>
              <a:off x="4518" y="2313"/>
              <a:ext cx="0" cy="130"/>
            </a:xfrm>
            <a:prstGeom prst="line">
              <a:avLst/>
            </a:prstGeom>
            <a:noFill/>
            <a:ln w="76200">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24" name="Line 150"/>
            <p:cNvSpPr>
              <a:spLocks noChangeShapeType="1"/>
            </p:cNvSpPr>
            <p:nvPr/>
          </p:nvSpPr>
          <p:spPr bwMode="auto">
            <a:xfrm>
              <a:off x="4518" y="2639"/>
              <a:ext cx="0" cy="130"/>
            </a:xfrm>
            <a:prstGeom prst="line">
              <a:avLst/>
            </a:prstGeom>
            <a:noFill/>
            <a:ln w="76200">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25" name="Line 151"/>
            <p:cNvSpPr>
              <a:spLocks noChangeShapeType="1"/>
            </p:cNvSpPr>
            <p:nvPr/>
          </p:nvSpPr>
          <p:spPr bwMode="auto">
            <a:xfrm>
              <a:off x="4518" y="3127"/>
              <a:ext cx="0" cy="130"/>
            </a:xfrm>
            <a:prstGeom prst="line">
              <a:avLst/>
            </a:prstGeom>
            <a:noFill/>
            <a:ln w="76200">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26" name="Line 152"/>
            <p:cNvSpPr>
              <a:spLocks noChangeShapeType="1"/>
            </p:cNvSpPr>
            <p:nvPr/>
          </p:nvSpPr>
          <p:spPr bwMode="auto">
            <a:xfrm>
              <a:off x="4518" y="2118"/>
              <a:ext cx="0" cy="130"/>
            </a:xfrm>
            <a:prstGeom prst="line">
              <a:avLst/>
            </a:prstGeom>
            <a:noFill/>
            <a:ln w="76200">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27" name="Line 153"/>
            <p:cNvSpPr>
              <a:spLocks noChangeShapeType="1"/>
            </p:cNvSpPr>
            <p:nvPr/>
          </p:nvSpPr>
          <p:spPr bwMode="auto">
            <a:xfrm>
              <a:off x="4518" y="2899"/>
              <a:ext cx="0" cy="130"/>
            </a:xfrm>
            <a:prstGeom prst="line">
              <a:avLst/>
            </a:prstGeom>
            <a:noFill/>
            <a:ln w="76200">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28" name="Line 154"/>
            <p:cNvSpPr>
              <a:spLocks noChangeShapeType="1"/>
            </p:cNvSpPr>
            <p:nvPr/>
          </p:nvSpPr>
          <p:spPr bwMode="auto">
            <a:xfrm flipV="1">
              <a:off x="4518" y="2378"/>
              <a:ext cx="397"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40329" name="Object 155"/>
            <p:cNvGraphicFramePr>
              <a:graphicFrameLocks noChangeAspect="1"/>
            </p:cNvGraphicFramePr>
            <p:nvPr/>
          </p:nvGraphicFramePr>
          <p:xfrm>
            <a:off x="4868" y="2215"/>
            <a:ext cx="260" cy="299"/>
          </p:xfrm>
          <a:graphic>
            <a:graphicData uri="http://schemas.openxmlformats.org/presentationml/2006/ole">
              <p:oleObj spid="_x0000_s17414" name="Microsoft ClipArt Gallery" r:id="rId5" imgW="1927225" imgH="3382963" progId="">
                <p:embed/>
              </p:oleObj>
            </a:graphicData>
          </a:graphic>
        </p:graphicFrame>
        <p:sp>
          <p:nvSpPr>
            <p:cNvPr id="140330" name="Line 156"/>
            <p:cNvSpPr>
              <a:spLocks noChangeShapeType="1"/>
            </p:cNvSpPr>
            <p:nvPr/>
          </p:nvSpPr>
          <p:spPr bwMode="auto">
            <a:xfrm>
              <a:off x="4518" y="2704"/>
              <a:ext cx="397"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40331" name="Object 157"/>
            <p:cNvGraphicFramePr>
              <a:graphicFrameLocks noChangeAspect="1"/>
            </p:cNvGraphicFramePr>
            <p:nvPr/>
          </p:nvGraphicFramePr>
          <p:xfrm>
            <a:off x="4868" y="2508"/>
            <a:ext cx="260" cy="299"/>
          </p:xfrm>
          <a:graphic>
            <a:graphicData uri="http://schemas.openxmlformats.org/presentationml/2006/ole">
              <p:oleObj spid="_x0000_s17415" name="Microsoft ClipArt Gallery" r:id="rId6" imgW="1927225" imgH="3382963" progId="">
                <p:embed/>
              </p:oleObj>
            </a:graphicData>
          </a:graphic>
        </p:graphicFrame>
        <p:sp>
          <p:nvSpPr>
            <p:cNvPr id="140332" name="Line 158"/>
            <p:cNvSpPr>
              <a:spLocks noChangeShapeType="1"/>
            </p:cNvSpPr>
            <p:nvPr/>
          </p:nvSpPr>
          <p:spPr bwMode="auto">
            <a:xfrm>
              <a:off x="4518" y="2964"/>
              <a:ext cx="397"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40333" name="Object 159"/>
            <p:cNvGraphicFramePr>
              <a:graphicFrameLocks noChangeAspect="1"/>
            </p:cNvGraphicFramePr>
            <p:nvPr/>
          </p:nvGraphicFramePr>
          <p:xfrm>
            <a:off x="4868" y="2834"/>
            <a:ext cx="260" cy="299"/>
          </p:xfrm>
          <a:graphic>
            <a:graphicData uri="http://schemas.openxmlformats.org/presentationml/2006/ole">
              <p:oleObj spid="_x0000_s17416" name="Microsoft ClipArt Gallery" r:id="rId7" imgW="1927225" imgH="3382963" progId="">
                <p:embed/>
              </p:oleObj>
            </a:graphicData>
          </a:graphic>
        </p:graphicFrame>
      </p:grpSp>
      <p:sp>
        <p:nvSpPr>
          <p:cNvPr id="1645728" name="Text Box 160"/>
          <p:cNvSpPr txBox="1">
            <a:spLocks noChangeArrowheads="1"/>
          </p:cNvSpPr>
          <p:nvPr/>
        </p:nvSpPr>
        <p:spPr bwMode="auto">
          <a:xfrm>
            <a:off x="7315200" y="3048000"/>
            <a:ext cx="184150" cy="3968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7" tIns="45714" rIns="91427" bIns="45714" anchor="ctr">
            <a:spAutoFit/>
          </a:bodyPr>
          <a:lstStyle/>
          <a:p>
            <a:pPr algn="ctr" eaLnBrk="0" fontAlgn="base" hangingPunct="0">
              <a:spcBef>
                <a:spcPct val="0"/>
              </a:spcBef>
              <a:spcAft>
                <a:spcPct val="0"/>
              </a:spcAft>
              <a:defRPr/>
            </a:pPr>
            <a:endParaRPr lang="zh-CN" altLang="zh-CN" sz="2000" b="1">
              <a:solidFill>
                <a:srgbClr val="000000"/>
              </a:solidFill>
              <a:effectLst>
                <a:outerShdw blurRad="38100" dist="38100" dir="2700000" algn="tl">
                  <a:srgbClr val="C0C0C0"/>
                </a:outerShdw>
              </a:effectLst>
              <a:latin typeface="Arial" charset="0"/>
            </a:endParaRPr>
          </a:p>
        </p:txBody>
      </p:sp>
      <p:sp>
        <p:nvSpPr>
          <p:cNvPr id="140304" name="Line 161"/>
          <p:cNvSpPr>
            <a:spLocks noChangeShapeType="1"/>
          </p:cNvSpPr>
          <p:nvPr/>
        </p:nvSpPr>
        <p:spPr bwMode="auto">
          <a:xfrm>
            <a:off x="6775450" y="4581525"/>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pic>
        <p:nvPicPr>
          <p:cNvPr id="140305" name="Picture 162"/>
          <p:cNvPicPr>
            <a:picLocks noChangeArrowheads="1"/>
          </p:cNvPicPr>
          <p:nvPr/>
        </p:nvPicPr>
        <p:blipFill>
          <a:blip r:embed="rId4" cstate="print"/>
          <a:srcRect/>
          <a:stretch>
            <a:fillRect/>
          </a:stretch>
        </p:blipFill>
        <p:spPr bwMode="auto">
          <a:xfrm>
            <a:off x="7442200" y="2514600"/>
            <a:ext cx="339725" cy="782638"/>
          </a:xfrm>
          <a:prstGeom prst="rect">
            <a:avLst/>
          </a:prstGeom>
          <a:noFill/>
          <a:ln w="9525">
            <a:noFill/>
            <a:miter lim="800000"/>
            <a:headEnd/>
            <a:tailEnd/>
          </a:ln>
          <a:effectLst/>
        </p:spPr>
      </p:pic>
      <p:graphicFrame>
        <p:nvGraphicFramePr>
          <p:cNvPr id="140306" name="Object 163"/>
          <p:cNvGraphicFramePr>
            <a:graphicFrameLocks noChangeAspect="1"/>
          </p:cNvGraphicFramePr>
          <p:nvPr/>
        </p:nvGraphicFramePr>
        <p:xfrm>
          <a:off x="8323263" y="1822450"/>
          <a:ext cx="412750" cy="474663"/>
        </p:xfrm>
        <a:graphic>
          <a:graphicData uri="http://schemas.openxmlformats.org/presentationml/2006/ole">
            <p:oleObj spid="_x0000_s17410" name="Microsoft ClipArt Gallery" r:id="rId8" imgW="1927225" imgH="3382963" progId="">
              <p:embed/>
            </p:oleObj>
          </a:graphicData>
        </a:graphic>
      </p:graphicFrame>
      <p:graphicFrame>
        <p:nvGraphicFramePr>
          <p:cNvPr id="140307" name="Object 164"/>
          <p:cNvGraphicFramePr>
            <a:graphicFrameLocks noChangeAspect="1"/>
          </p:cNvGraphicFramePr>
          <p:nvPr/>
        </p:nvGraphicFramePr>
        <p:xfrm>
          <a:off x="8340725" y="2509838"/>
          <a:ext cx="412750" cy="474662"/>
        </p:xfrm>
        <a:graphic>
          <a:graphicData uri="http://schemas.openxmlformats.org/presentationml/2006/ole">
            <p:oleObj spid="_x0000_s17411" name="Microsoft ClipArt Gallery" r:id="rId9" imgW="1927225" imgH="3382963" progId="">
              <p:embed/>
            </p:oleObj>
          </a:graphicData>
        </a:graphic>
      </p:graphicFrame>
      <p:sp>
        <p:nvSpPr>
          <p:cNvPr id="140308" name="Line 165"/>
          <p:cNvSpPr>
            <a:spLocks noChangeShapeType="1"/>
          </p:cNvSpPr>
          <p:nvPr/>
        </p:nvSpPr>
        <p:spPr bwMode="auto">
          <a:xfrm flipH="1">
            <a:off x="8112125" y="1685925"/>
            <a:ext cx="1588" cy="1366838"/>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09" name="Line 166"/>
          <p:cNvSpPr>
            <a:spLocks noChangeShapeType="1"/>
          </p:cNvSpPr>
          <p:nvPr/>
        </p:nvSpPr>
        <p:spPr bwMode="auto">
          <a:xfrm>
            <a:off x="7704138" y="2916238"/>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10" name="Line 167"/>
          <p:cNvSpPr>
            <a:spLocks noChangeShapeType="1"/>
          </p:cNvSpPr>
          <p:nvPr/>
        </p:nvSpPr>
        <p:spPr bwMode="auto">
          <a:xfrm>
            <a:off x="1779588" y="4627563"/>
            <a:ext cx="506412"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11" name="Line 168"/>
          <p:cNvSpPr>
            <a:spLocks noChangeShapeType="1"/>
          </p:cNvSpPr>
          <p:nvPr/>
        </p:nvSpPr>
        <p:spPr bwMode="auto">
          <a:xfrm>
            <a:off x="1371600" y="5484813"/>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12" name="Line 169"/>
          <p:cNvSpPr>
            <a:spLocks noChangeShapeType="1"/>
          </p:cNvSpPr>
          <p:nvPr/>
        </p:nvSpPr>
        <p:spPr bwMode="auto">
          <a:xfrm>
            <a:off x="1352550" y="4765675"/>
            <a:ext cx="400050" cy="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40313" name="Object 170"/>
          <p:cNvGraphicFramePr>
            <a:graphicFrameLocks noChangeAspect="1"/>
          </p:cNvGraphicFramePr>
          <p:nvPr/>
        </p:nvGraphicFramePr>
        <p:xfrm>
          <a:off x="1093788" y="4495800"/>
          <a:ext cx="412750" cy="474663"/>
        </p:xfrm>
        <a:graphic>
          <a:graphicData uri="http://schemas.openxmlformats.org/presentationml/2006/ole">
            <p:oleObj spid="_x0000_s17412" name="Microsoft ClipArt Gallery" r:id="rId10" imgW="1927225" imgH="3382963" progId="">
              <p:embed/>
            </p:oleObj>
          </a:graphicData>
        </a:graphic>
      </p:graphicFrame>
      <p:graphicFrame>
        <p:nvGraphicFramePr>
          <p:cNvPr id="140314" name="Object 171"/>
          <p:cNvGraphicFramePr>
            <a:graphicFrameLocks noChangeAspect="1"/>
          </p:cNvGraphicFramePr>
          <p:nvPr/>
        </p:nvGraphicFramePr>
        <p:xfrm>
          <a:off x="1111250" y="5183188"/>
          <a:ext cx="412750" cy="474662"/>
        </p:xfrm>
        <a:graphic>
          <a:graphicData uri="http://schemas.openxmlformats.org/presentationml/2006/ole">
            <p:oleObj spid="_x0000_s17413" name="Microsoft ClipArt Gallery" r:id="rId11" imgW="1927225" imgH="3382963" progId="">
              <p:embed/>
            </p:oleObj>
          </a:graphicData>
        </a:graphic>
      </p:graphicFrame>
      <p:sp>
        <p:nvSpPr>
          <p:cNvPr id="140315" name="Line 172"/>
          <p:cNvSpPr>
            <a:spLocks noChangeShapeType="1"/>
          </p:cNvSpPr>
          <p:nvPr/>
        </p:nvSpPr>
        <p:spPr bwMode="auto">
          <a:xfrm>
            <a:off x="1752600" y="4343400"/>
            <a:ext cx="0" cy="1371600"/>
          </a:xfrm>
          <a:prstGeom prst="line">
            <a:avLst/>
          </a:prstGeom>
          <a:noFill/>
          <a:ln w="2857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0316" name="Text Box 173"/>
          <p:cNvSpPr txBox="1">
            <a:spLocks noChangeArrowheads="1"/>
          </p:cNvSpPr>
          <p:nvPr/>
        </p:nvSpPr>
        <p:spPr bwMode="auto">
          <a:xfrm>
            <a:off x="3152775" y="5270500"/>
            <a:ext cx="2317750" cy="519113"/>
          </a:xfrm>
          <a:prstGeom prst="rect">
            <a:avLst/>
          </a:prstGeom>
          <a:noFill/>
          <a:ln w="9525">
            <a:noFill/>
            <a:miter lim="800000"/>
            <a:headEnd type="none" w="sm" len="sm"/>
            <a:tailEnd type="none" w="sm" len="sm"/>
          </a:ln>
          <a:effectLst/>
        </p:spPr>
        <p:txBody>
          <a:bodyPr wrap="none" lIns="91433" tIns="45717" rIns="91433" bIns="45717">
            <a:spAutoFit/>
          </a:bodyPr>
          <a:lstStyle/>
          <a:p>
            <a:pPr eaLnBrk="0" fontAlgn="base" hangingPunct="0">
              <a:spcBef>
                <a:spcPct val="0"/>
              </a:spcBef>
              <a:spcAft>
                <a:spcPct val="0"/>
              </a:spcAft>
            </a:pPr>
            <a:r>
              <a:rPr lang="en-US" altLang="zh-CN" sz="2800" b="1">
                <a:solidFill>
                  <a:srgbClr val="252571"/>
                </a:solidFill>
                <a:latin typeface="Times New Roman" pitchFamily="18" charset="0"/>
              </a:rPr>
              <a:t>1. </a:t>
            </a:r>
            <a:r>
              <a:rPr lang="zh-CN" altLang="en-US" sz="2800" b="1">
                <a:solidFill>
                  <a:srgbClr val="252571"/>
                </a:solidFill>
                <a:latin typeface="Times New Roman" pitchFamily="18" charset="0"/>
              </a:rPr>
              <a:t>企业内联网</a:t>
            </a:r>
            <a:endParaRPr lang="zh-CN" altLang="zh-CN" sz="2800" b="1">
              <a:solidFill>
                <a:srgbClr val="252571"/>
              </a:solidFill>
              <a:latin typeface="Times New Roman" pitchFamily="18" charset="0"/>
            </a:endParaRPr>
          </a:p>
        </p:txBody>
      </p:sp>
      <p:sp>
        <p:nvSpPr>
          <p:cNvPr id="140317" name="Line 174"/>
          <p:cNvSpPr>
            <a:spLocks noChangeShapeType="1"/>
          </p:cNvSpPr>
          <p:nvPr/>
        </p:nvSpPr>
        <p:spPr bwMode="auto">
          <a:xfrm flipV="1">
            <a:off x="5116513" y="4648200"/>
            <a:ext cx="1208087" cy="588963"/>
          </a:xfrm>
          <a:prstGeom prst="line">
            <a:avLst/>
          </a:prstGeom>
          <a:noFill/>
          <a:ln w="76200">
            <a:solidFill>
              <a:schemeClr val="tx2"/>
            </a:solidFill>
            <a:round/>
            <a:headEnd type="none" w="sm" len="sm"/>
            <a:tailEnd type="triangle" w="sm" len="sm"/>
          </a:ln>
          <a:effectLst/>
        </p:spPr>
        <p:txBody>
          <a:bodyPr wrap="none" anchor="ctr"/>
          <a:lstStyle/>
          <a:p>
            <a:pPr fontAlgn="base">
              <a:spcBef>
                <a:spcPct val="0"/>
              </a:spcBef>
              <a:spcAft>
                <a:spcPct val="0"/>
              </a:spcAft>
            </a:pPr>
            <a:endParaRPr lang="zh-CN" altLang="en-US">
              <a:solidFill>
                <a:srgbClr val="000000"/>
              </a:solidFill>
            </a:endParaRPr>
          </a:p>
        </p:txBody>
      </p:sp>
      <p:sp>
        <p:nvSpPr>
          <p:cNvPr id="140318" name="Text Box 175"/>
          <p:cNvSpPr txBox="1">
            <a:spLocks noChangeArrowheads="1"/>
          </p:cNvSpPr>
          <p:nvPr/>
        </p:nvSpPr>
        <p:spPr bwMode="auto">
          <a:xfrm>
            <a:off x="4349750" y="1690688"/>
            <a:ext cx="2454275" cy="519112"/>
          </a:xfrm>
          <a:prstGeom prst="rect">
            <a:avLst/>
          </a:prstGeom>
          <a:noFill/>
          <a:ln w="9525">
            <a:noFill/>
            <a:miter lim="800000"/>
            <a:headEnd type="none" w="sm" len="sm"/>
            <a:tailEnd type="none" w="sm" len="sm"/>
          </a:ln>
          <a:effectLst/>
        </p:spPr>
        <p:txBody>
          <a:bodyPr lIns="91433" tIns="45717" rIns="91433" bIns="45717">
            <a:spAutoFit/>
          </a:bodyPr>
          <a:lstStyle/>
          <a:p>
            <a:pPr eaLnBrk="0" fontAlgn="base" hangingPunct="0">
              <a:spcBef>
                <a:spcPct val="0"/>
              </a:spcBef>
              <a:spcAft>
                <a:spcPct val="0"/>
              </a:spcAft>
            </a:pPr>
            <a:r>
              <a:rPr lang="en-US" altLang="zh-CN" sz="2800" b="1">
                <a:solidFill>
                  <a:srgbClr val="252571"/>
                </a:solidFill>
                <a:latin typeface="Times New Roman" pitchFamily="18" charset="0"/>
              </a:rPr>
              <a:t>2. </a:t>
            </a:r>
            <a:r>
              <a:rPr lang="zh-CN" altLang="en-US" sz="2800" b="1">
                <a:solidFill>
                  <a:srgbClr val="252571"/>
                </a:solidFill>
                <a:latin typeface="Times New Roman" pitchFamily="18" charset="0"/>
              </a:rPr>
              <a:t>部门子网</a:t>
            </a:r>
            <a:endParaRPr lang="zh-CN" altLang="zh-CN" sz="2800" b="1">
              <a:solidFill>
                <a:srgbClr val="252571"/>
              </a:solidFill>
              <a:latin typeface="Times New Roman" pitchFamily="18" charset="0"/>
            </a:endParaRPr>
          </a:p>
        </p:txBody>
      </p:sp>
      <p:sp>
        <p:nvSpPr>
          <p:cNvPr id="140319" name="Line 176"/>
          <p:cNvSpPr>
            <a:spLocks noChangeShapeType="1"/>
          </p:cNvSpPr>
          <p:nvPr/>
        </p:nvSpPr>
        <p:spPr bwMode="auto">
          <a:xfrm>
            <a:off x="6469063" y="2003425"/>
            <a:ext cx="917575" cy="495300"/>
          </a:xfrm>
          <a:prstGeom prst="line">
            <a:avLst/>
          </a:prstGeom>
          <a:noFill/>
          <a:ln w="76200">
            <a:solidFill>
              <a:schemeClr val="tx2"/>
            </a:solidFill>
            <a:round/>
            <a:headEnd type="none" w="sm" len="sm"/>
            <a:tailEnd type="triangle" w="sm" len="sm"/>
          </a:ln>
          <a:effectLst/>
        </p:spPr>
        <p:txBody>
          <a:bodyPr wrap="none" anchor="ctr"/>
          <a:lstStyle/>
          <a:p>
            <a:pPr fontAlgn="base">
              <a:spcBef>
                <a:spcPct val="0"/>
              </a:spcBef>
              <a:spcAft>
                <a:spcPct val="0"/>
              </a:spcAft>
            </a:pPr>
            <a:endParaRPr lang="zh-CN" altLang="en-US">
              <a:solidFill>
                <a:srgbClr val="000000"/>
              </a:solidFill>
            </a:endParaRPr>
          </a:p>
        </p:txBody>
      </p:sp>
      <p:sp>
        <p:nvSpPr>
          <p:cNvPr id="140320" name="Text Box 177"/>
          <p:cNvSpPr txBox="1">
            <a:spLocks noChangeArrowheads="1"/>
          </p:cNvSpPr>
          <p:nvPr/>
        </p:nvSpPr>
        <p:spPr bwMode="auto">
          <a:xfrm>
            <a:off x="866775" y="2300288"/>
            <a:ext cx="2317750" cy="519112"/>
          </a:xfrm>
          <a:prstGeom prst="rect">
            <a:avLst/>
          </a:prstGeom>
          <a:noFill/>
          <a:ln w="9525">
            <a:noFill/>
            <a:miter lim="800000"/>
            <a:headEnd type="none" w="sm" len="sm"/>
            <a:tailEnd type="none" w="sm" len="sm"/>
          </a:ln>
          <a:effectLst/>
        </p:spPr>
        <p:txBody>
          <a:bodyPr wrap="none" lIns="91433" tIns="45717" rIns="91433" bIns="45717">
            <a:spAutoFit/>
          </a:bodyPr>
          <a:lstStyle/>
          <a:p>
            <a:pPr eaLnBrk="0" fontAlgn="base" hangingPunct="0">
              <a:spcBef>
                <a:spcPct val="0"/>
              </a:spcBef>
              <a:spcAft>
                <a:spcPct val="0"/>
              </a:spcAft>
            </a:pPr>
            <a:r>
              <a:rPr lang="en-US" altLang="zh-CN" sz="2800" b="1">
                <a:solidFill>
                  <a:srgbClr val="252571"/>
                </a:solidFill>
                <a:latin typeface="Times New Roman" pitchFamily="18" charset="0"/>
              </a:rPr>
              <a:t>3. </a:t>
            </a:r>
            <a:r>
              <a:rPr lang="zh-CN" altLang="en-US" sz="2800" b="1">
                <a:solidFill>
                  <a:srgbClr val="252571"/>
                </a:solidFill>
                <a:latin typeface="Times New Roman" pitchFamily="18" charset="0"/>
              </a:rPr>
              <a:t>分公司网络</a:t>
            </a:r>
            <a:endParaRPr lang="zh-CN" altLang="zh-CN" sz="2800" b="1">
              <a:solidFill>
                <a:srgbClr val="252571"/>
              </a:solidFill>
              <a:latin typeface="Times New Roman" pitchFamily="18" charset="0"/>
            </a:endParaRPr>
          </a:p>
        </p:txBody>
      </p:sp>
      <p:sp>
        <p:nvSpPr>
          <p:cNvPr id="140321" name="Line 178"/>
          <p:cNvSpPr>
            <a:spLocks noChangeShapeType="1"/>
          </p:cNvSpPr>
          <p:nvPr/>
        </p:nvSpPr>
        <p:spPr bwMode="auto">
          <a:xfrm>
            <a:off x="1849438" y="2925763"/>
            <a:ext cx="369887" cy="1112837"/>
          </a:xfrm>
          <a:prstGeom prst="line">
            <a:avLst/>
          </a:prstGeom>
          <a:noFill/>
          <a:ln w="76200">
            <a:solidFill>
              <a:schemeClr val="tx2"/>
            </a:solidFill>
            <a:round/>
            <a:headEnd type="none" w="sm" len="sm"/>
            <a:tailEnd type="triangle" w="sm" len="sm"/>
          </a:ln>
          <a:effectLst/>
        </p:spPr>
        <p:txBody>
          <a:bodyPr wrap="none" anchor="ctr"/>
          <a:lstStyle/>
          <a:p>
            <a:pPr fontAlgn="base">
              <a:spcBef>
                <a:spcPct val="0"/>
              </a:spcBef>
              <a:spcAft>
                <a:spcPct val="0"/>
              </a:spcAft>
            </a:pPr>
            <a:endParaRPr lang="zh-CN" altLang="en-US">
              <a:solidFill>
                <a:srgbClr val="00000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防火墙主要功能</a:t>
            </a:r>
          </a:p>
        </p:txBody>
      </p:sp>
      <p:sp>
        <p:nvSpPr>
          <p:cNvPr id="267267" name="Rectangle 3"/>
          <p:cNvSpPr>
            <a:spLocks noGrp="1" noChangeArrowheads="1"/>
          </p:cNvSpPr>
          <p:nvPr>
            <p:ph idx="1"/>
          </p:nvPr>
        </p:nvSpPr>
        <p:spPr>
          <a:xfrm>
            <a:off x="457200" y="1223094"/>
            <a:ext cx="8363272" cy="5302250"/>
          </a:xfrm>
        </p:spPr>
        <p:txBody>
          <a:bodyPr/>
          <a:lstStyle/>
          <a:p>
            <a:pPr marL="0" indent="0" eaLnBrk="1" hangingPunct="1">
              <a:lnSpc>
                <a:spcPct val="110000"/>
              </a:lnSpc>
              <a:buFont typeface="Wingdings" pitchFamily="2" charset="2"/>
              <a:buNone/>
              <a:defRPr/>
            </a:pPr>
            <a:r>
              <a:rPr lang="zh-CN" altLang="en-US" sz="2200" dirty="0" smtClean="0"/>
              <a:t>防火墙其实是一个分离器、限制器或分析器，它能够有效监控内部网络和外部网络之间的所有活动，</a:t>
            </a:r>
            <a:r>
              <a:rPr lang="zh-CN" altLang="en-US" sz="2200" dirty="0" smtClean="0">
                <a:solidFill>
                  <a:srgbClr val="CC0000"/>
                </a:solidFill>
              </a:rPr>
              <a:t>主要功能</a:t>
            </a:r>
            <a:r>
              <a:rPr lang="zh-CN" altLang="en-US" sz="2200" dirty="0" smtClean="0"/>
              <a:t>如下：</a:t>
            </a:r>
            <a:endParaRPr lang="en-US" altLang="zh-CN" sz="2200" dirty="0" smtClean="0"/>
          </a:p>
          <a:p>
            <a:pPr eaLnBrk="1" hangingPunct="1">
              <a:lnSpc>
                <a:spcPct val="110000"/>
              </a:lnSpc>
              <a:defRPr/>
            </a:pPr>
            <a:r>
              <a:rPr lang="zh-CN" altLang="en-US" sz="2200" dirty="0" smtClean="0">
                <a:latin typeface="Times New Roman" pitchFamily="18" charset="0"/>
              </a:rPr>
              <a:t>建立一个集中的监视点：</a:t>
            </a:r>
            <a:endParaRPr lang="en-US" altLang="zh-CN" sz="2200" dirty="0" smtClean="0">
              <a:latin typeface="Times New Roman" pitchFamily="18" charset="0"/>
            </a:endParaRPr>
          </a:p>
          <a:p>
            <a:pPr lvl="1" eaLnBrk="1" hangingPunct="1">
              <a:lnSpc>
                <a:spcPct val="110000"/>
              </a:lnSpc>
              <a:defRPr/>
            </a:pPr>
            <a:r>
              <a:rPr lang="zh-CN" altLang="en-US" sz="2200" dirty="0" smtClean="0">
                <a:latin typeface="Times New Roman" pitchFamily="18" charset="0"/>
              </a:rPr>
              <a:t>强制所有进出流量必须经过防火墙，过滤进、出网络的数据 </a:t>
            </a:r>
            <a:endParaRPr lang="en-US" altLang="zh-CN" sz="2200" dirty="0" smtClean="0">
              <a:latin typeface="Times New Roman" pitchFamily="18" charset="0"/>
            </a:endParaRPr>
          </a:p>
          <a:p>
            <a:pPr eaLnBrk="1" hangingPunct="1">
              <a:lnSpc>
                <a:spcPct val="110000"/>
              </a:lnSpc>
              <a:defRPr/>
            </a:pPr>
            <a:r>
              <a:rPr lang="zh-CN" altLang="en-US" sz="2200" dirty="0" smtClean="0">
                <a:latin typeface="Times New Roman" pitchFamily="18" charset="0"/>
              </a:rPr>
              <a:t>隔绝内、外网络，保护内部网络：</a:t>
            </a:r>
            <a:endParaRPr lang="en-US" altLang="zh-CN" sz="2200" dirty="0" smtClean="0">
              <a:latin typeface="Times New Roman" pitchFamily="18" charset="0"/>
            </a:endParaRPr>
          </a:p>
          <a:p>
            <a:pPr lvl="1" eaLnBrk="1" hangingPunct="1">
              <a:lnSpc>
                <a:spcPct val="110000"/>
              </a:lnSpc>
              <a:defRPr/>
            </a:pPr>
            <a:r>
              <a:rPr lang="zh-CN" altLang="en-US" sz="2200" dirty="0" smtClean="0">
                <a:latin typeface="Times New Roman" pitchFamily="18" charset="0"/>
              </a:rPr>
              <a:t>防止不安全的协议和服务；防止非法外部用户对内部信息的获取；</a:t>
            </a:r>
          </a:p>
          <a:p>
            <a:pPr eaLnBrk="1" hangingPunct="1">
              <a:lnSpc>
                <a:spcPct val="110000"/>
              </a:lnSpc>
              <a:defRPr/>
            </a:pPr>
            <a:r>
              <a:rPr lang="zh-CN" altLang="en-US" sz="2200" dirty="0" smtClean="0">
                <a:latin typeface="Times New Roman" pitchFamily="18" charset="0"/>
              </a:rPr>
              <a:t>强化网络安全策略：</a:t>
            </a:r>
            <a:endParaRPr lang="en-US" altLang="zh-CN" sz="2200" dirty="0" smtClean="0">
              <a:latin typeface="Times New Roman" pitchFamily="18" charset="0"/>
            </a:endParaRPr>
          </a:p>
          <a:p>
            <a:pPr lvl="1" eaLnBrk="1" hangingPunct="1">
              <a:lnSpc>
                <a:spcPct val="110000"/>
              </a:lnSpc>
              <a:defRPr/>
            </a:pPr>
            <a:r>
              <a:rPr lang="zh-CN" altLang="en-US" sz="2200" dirty="0" smtClean="0">
                <a:latin typeface="Times New Roman" pitchFamily="18" charset="0"/>
              </a:rPr>
              <a:t>以防火墙为中心的安全方案配置，集中安全管理</a:t>
            </a:r>
          </a:p>
          <a:p>
            <a:pPr eaLnBrk="1" hangingPunct="1">
              <a:lnSpc>
                <a:spcPct val="110000"/>
              </a:lnSpc>
              <a:defRPr/>
            </a:pPr>
            <a:r>
              <a:rPr lang="zh-CN" altLang="en-US" sz="2200" dirty="0" smtClean="0">
                <a:latin typeface="Times New Roman" pitchFamily="18" charset="0"/>
              </a:rPr>
              <a:t>有效记录和审计内、外网络之间的活动：</a:t>
            </a:r>
            <a:endParaRPr lang="en-US" altLang="zh-CN" sz="2200" dirty="0" smtClean="0">
              <a:latin typeface="Times New Roman" pitchFamily="18" charset="0"/>
            </a:endParaRPr>
          </a:p>
          <a:p>
            <a:pPr lvl="1" eaLnBrk="1" hangingPunct="1">
              <a:lnSpc>
                <a:spcPct val="110000"/>
              </a:lnSpc>
              <a:defRPr/>
            </a:pPr>
            <a:r>
              <a:rPr lang="zh-CN" altLang="en-US" sz="2200" dirty="0" smtClean="0">
                <a:latin typeface="Times New Roman" pitchFamily="18" charset="0"/>
              </a:rPr>
              <a:t>管理进、出网络的访问行为 ；记录通过防火墙的信息内容与活动；对网络攻击进行检测与告警；</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防火墙不能防范的攻击</a:t>
            </a:r>
          </a:p>
        </p:txBody>
      </p:sp>
      <p:sp>
        <p:nvSpPr>
          <p:cNvPr id="19459" name="Rectangle 3"/>
          <p:cNvSpPr>
            <a:spLocks noGrp="1" noChangeArrowheads="1"/>
          </p:cNvSpPr>
          <p:nvPr>
            <p:ph idx="1"/>
          </p:nvPr>
        </p:nvSpPr>
        <p:spPr/>
        <p:txBody>
          <a:bodyPr/>
          <a:lstStyle/>
          <a:p>
            <a:pPr eaLnBrk="1" hangingPunct="1"/>
            <a:r>
              <a:rPr lang="zh-CN" altLang="en-US" smtClean="0">
                <a:solidFill>
                  <a:srgbClr val="FF0000"/>
                </a:solidFill>
              </a:rPr>
              <a:t>不能防范不经由防火墙的攻击：</a:t>
            </a:r>
            <a:r>
              <a:rPr lang="zh-CN" altLang="en-US" sz="2000" smtClean="0"/>
              <a:t>如</a:t>
            </a:r>
            <a:r>
              <a:rPr lang="zh-CN" altLang="en-US" sz="2000" smtClean="0">
                <a:latin typeface="Times New Roman" pitchFamily="18" charset="0"/>
              </a:rPr>
              <a:t>来自内部的安全威胁，或绕过防火墙。</a:t>
            </a:r>
            <a:endParaRPr lang="zh-CN" altLang="en-US" smtClean="0">
              <a:latin typeface="Times New Roman" pitchFamily="18" charset="0"/>
            </a:endParaRPr>
          </a:p>
          <a:p>
            <a:pPr eaLnBrk="1" hangingPunct="1"/>
            <a:r>
              <a:rPr lang="zh-CN" altLang="en-US" smtClean="0">
                <a:solidFill>
                  <a:srgbClr val="FF0000"/>
                </a:solidFill>
              </a:rPr>
              <a:t>新的未知攻击</a:t>
            </a:r>
            <a:r>
              <a:rPr lang="zh-CN" altLang="en-US" smtClean="0"/>
              <a:t>：</a:t>
            </a:r>
            <a:r>
              <a:rPr lang="zh-CN" altLang="en-US" sz="2000" smtClean="0"/>
              <a:t>防火墙是一种被动安全策略执行设备，即对于新的未知攻击或者策略配置有误，防火墙就无能为力了。</a:t>
            </a:r>
            <a:endParaRPr lang="en-US" altLang="zh-CN" sz="2000" smtClean="0"/>
          </a:p>
          <a:p>
            <a:pPr eaLnBrk="1" hangingPunct="1"/>
            <a:r>
              <a:rPr lang="zh-CN" altLang="en-US" smtClean="0">
                <a:solidFill>
                  <a:srgbClr val="FF0000"/>
                </a:solidFill>
                <a:latin typeface="Times New Roman" pitchFamily="18" charset="0"/>
              </a:rPr>
              <a:t>病毒</a:t>
            </a:r>
            <a:r>
              <a:rPr lang="zh-CN" altLang="en-US" smtClean="0">
                <a:latin typeface="Times New Roman" pitchFamily="18" charset="0"/>
              </a:rPr>
              <a:t>：</a:t>
            </a:r>
            <a:r>
              <a:rPr lang="zh-CN" altLang="en-US" sz="2000" smtClean="0">
                <a:latin typeface="Times New Roman" pitchFamily="18" charset="0"/>
              </a:rPr>
              <a:t>不具有病毒查杀的功能，</a:t>
            </a:r>
            <a:r>
              <a:rPr lang="zh-CN" altLang="en-US" sz="2000" smtClean="0"/>
              <a:t>不能防止感染了病毒的软件或文件的传输。</a:t>
            </a:r>
          </a:p>
          <a:p>
            <a:pPr eaLnBrk="1" hangingPunct="1"/>
            <a:r>
              <a:rPr lang="zh-CN" altLang="en-US" smtClean="0">
                <a:solidFill>
                  <a:srgbClr val="FF0000"/>
                </a:solidFill>
                <a:latin typeface="Times New Roman" pitchFamily="18" charset="0"/>
              </a:rPr>
              <a:t>开放应用服务程序的漏洞：</a:t>
            </a:r>
            <a:r>
              <a:rPr lang="zh-CN" altLang="en-US" sz="2000" smtClean="0"/>
              <a:t>一旦防火墙允许某些应用程序或网络协议，就不能防止利用程序和协议缺陷的攻击</a:t>
            </a:r>
            <a:endParaRPr lang="zh-CN" altLang="en-US" sz="2000" smtClean="0">
              <a:latin typeface="Times New Roman" pitchFamily="18" charset="0"/>
            </a:endParaRPr>
          </a:p>
          <a:p>
            <a:pPr eaLnBrk="1" hangingPunct="1"/>
            <a:r>
              <a:rPr lang="zh-CN" altLang="en-US" smtClean="0">
                <a:solidFill>
                  <a:srgbClr val="FF0000"/>
                </a:solidFill>
                <a:latin typeface="Times New Roman" pitchFamily="18" charset="0"/>
              </a:rPr>
              <a:t>不当配置</a:t>
            </a:r>
            <a:r>
              <a:rPr lang="zh-CN" altLang="en-US" smtClean="0">
                <a:latin typeface="Times New Roman" pitchFamily="18" charset="0"/>
              </a:rPr>
              <a:t>：</a:t>
            </a:r>
            <a:r>
              <a:rPr lang="zh-CN" altLang="en-US" sz="2000" smtClean="0"/>
              <a:t>人为因素对防火墙安全的影响很大。</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2"/>
          <p:cNvSpPr>
            <a:spLocks noGrp="1" noChangeArrowheads="1"/>
          </p:cNvSpPr>
          <p:nvPr>
            <p:ph type="title"/>
          </p:nvPr>
        </p:nvSpPr>
        <p:spPr/>
        <p:txBody>
          <a:bodyPr/>
          <a:lstStyle/>
          <a:p>
            <a:pPr eaLnBrk="1" hangingPunct="1"/>
            <a:r>
              <a:rPr lang="zh-CN" altLang="en-US" dirty="0" smtClean="0">
                <a:solidFill>
                  <a:schemeClr val="accent3"/>
                </a:solidFill>
              </a:rPr>
              <a:t>一个典型的防火墙使用形态</a:t>
            </a:r>
          </a:p>
        </p:txBody>
      </p:sp>
      <p:sp>
        <p:nvSpPr>
          <p:cNvPr id="88" name="内容占位符 87"/>
          <p:cNvSpPr>
            <a:spLocks noGrp="1"/>
          </p:cNvSpPr>
          <p:nvPr>
            <p:ph idx="1"/>
          </p:nvPr>
        </p:nvSpPr>
        <p:spPr/>
        <p:txBody>
          <a:bodyPr/>
          <a:lstStyle/>
          <a:p>
            <a:endParaRPr lang="zh-CN" altLang="en-US"/>
          </a:p>
        </p:txBody>
      </p:sp>
      <p:sp>
        <p:nvSpPr>
          <p:cNvPr id="14131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FFFBCEDE-A576-4721-BF78-6BF2A7ACE0FD}" type="datetime1">
              <a:rPr lang="zh-CN" altLang="en-US">
                <a:solidFill>
                  <a:srgbClr val="000000"/>
                </a:solidFill>
              </a:rPr>
              <a:pPr/>
              <a:t>2016/5/30</a:t>
            </a:fld>
            <a:endParaRPr lang="en-US" altLang="zh-CN">
              <a:solidFill>
                <a:srgbClr val="000000"/>
              </a:solidFill>
            </a:endParaRPr>
          </a:p>
        </p:txBody>
      </p:sp>
      <p:sp>
        <p:nvSpPr>
          <p:cNvPr id="14131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131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393CD59E-452F-4587-8A25-8F288D0E4DBE}" type="slidenum">
              <a:rPr lang="en-US" altLang="zh-CN">
                <a:solidFill>
                  <a:srgbClr val="000000"/>
                </a:solidFill>
              </a:rPr>
              <a:pPr/>
              <a:t>13</a:t>
            </a:fld>
            <a:endParaRPr lang="en-US" altLang="zh-CN">
              <a:solidFill>
                <a:srgbClr val="000000"/>
              </a:solidFill>
            </a:endParaRPr>
          </a:p>
        </p:txBody>
      </p:sp>
      <p:sp>
        <p:nvSpPr>
          <p:cNvPr id="141318" name="Text Box 4"/>
          <p:cNvSpPr txBox="1">
            <a:spLocks noChangeArrowheads="1"/>
          </p:cNvSpPr>
          <p:nvPr/>
        </p:nvSpPr>
        <p:spPr bwMode="auto">
          <a:xfrm>
            <a:off x="3657600" y="4211638"/>
            <a:ext cx="762000" cy="688975"/>
          </a:xfrm>
          <a:prstGeom prst="rect">
            <a:avLst/>
          </a:prstGeom>
          <a:noFill/>
          <a:ln w="9525">
            <a:noFill/>
            <a:miter lim="800000"/>
            <a:headEnd/>
            <a:tailEnd/>
          </a:ln>
        </p:spPr>
        <p:txBody>
          <a:bodyPr/>
          <a:lstStyle/>
          <a:p>
            <a:pPr algn="just" eaLnBrk="0" fontAlgn="base" hangingPunct="0">
              <a:spcBef>
                <a:spcPct val="0"/>
              </a:spcBef>
              <a:spcAft>
                <a:spcPct val="0"/>
              </a:spcAft>
            </a:pPr>
            <a:r>
              <a:rPr lang="zh-CN" altLang="en-US" sz="1400">
                <a:solidFill>
                  <a:srgbClr val="111111"/>
                </a:solidFill>
                <a:latin typeface="Times New Roman" pitchFamily="18" charset="0"/>
              </a:rPr>
              <a:t>进行访问规则检查</a:t>
            </a:r>
          </a:p>
        </p:txBody>
      </p:sp>
      <p:sp>
        <p:nvSpPr>
          <p:cNvPr id="141319" name="Line 5"/>
          <p:cNvSpPr>
            <a:spLocks noChangeShapeType="1"/>
          </p:cNvSpPr>
          <p:nvPr/>
        </p:nvSpPr>
        <p:spPr bwMode="auto">
          <a:xfrm>
            <a:off x="2514600" y="3906838"/>
            <a:ext cx="1143000" cy="0"/>
          </a:xfrm>
          <a:prstGeom prst="line">
            <a:avLst/>
          </a:prstGeom>
          <a:noFill/>
          <a:ln w="57150">
            <a:solidFill>
              <a:schemeClr val="hlink"/>
            </a:solidFill>
            <a:round/>
            <a:headEnd/>
            <a:tailEnd type="triangle" w="med" len="med"/>
          </a:ln>
          <a:effectLst/>
        </p:spPr>
        <p:txBody>
          <a:bodyPr wrap="none" anchor="ctr"/>
          <a:lstStyle/>
          <a:p>
            <a:pPr fontAlgn="base">
              <a:spcBef>
                <a:spcPct val="0"/>
              </a:spcBef>
              <a:spcAft>
                <a:spcPct val="0"/>
              </a:spcAft>
            </a:pPr>
            <a:endParaRPr lang="zh-CN" altLang="en-US">
              <a:solidFill>
                <a:srgbClr val="000000"/>
              </a:solidFill>
            </a:endParaRPr>
          </a:p>
        </p:txBody>
      </p:sp>
      <p:pic>
        <p:nvPicPr>
          <p:cNvPr id="141320" name="Picture 6"/>
          <p:cNvPicPr>
            <a:picLocks noChangeArrowheads="1"/>
          </p:cNvPicPr>
          <p:nvPr/>
        </p:nvPicPr>
        <p:blipFill>
          <a:blip r:embed="rId2" cstate="print"/>
          <a:srcRect/>
          <a:stretch>
            <a:fillRect/>
          </a:stretch>
        </p:blipFill>
        <p:spPr bwMode="auto">
          <a:xfrm>
            <a:off x="3657600" y="3678238"/>
            <a:ext cx="936625" cy="476250"/>
          </a:xfrm>
          <a:prstGeom prst="rect">
            <a:avLst/>
          </a:prstGeom>
          <a:noFill/>
          <a:ln w="12700">
            <a:noFill/>
            <a:miter lim="800000"/>
            <a:headEnd/>
            <a:tailEnd/>
          </a:ln>
          <a:effectLst/>
        </p:spPr>
      </p:pic>
      <p:sp>
        <p:nvSpPr>
          <p:cNvPr id="141321" name="Line 7"/>
          <p:cNvSpPr>
            <a:spLocks noChangeShapeType="1"/>
          </p:cNvSpPr>
          <p:nvPr/>
        </p:nvSpPr>
        <p:spPr bwMode="auto">
          <a:xfrm flipV="1">
            <a:off x="4572000" y="3906838"/>
            <a:ext cx="1447800" cy="0"/>
          </a:xfrm>
          <a:prstGeom prst="line">
            <a:avLst/>
          </a:prstGeom>
          <a:noFill/>
          <a:ln w="57150">
            <a:solidFill>
              <a:srgbClr val="2408F6"/>
            </a:solidFill>
            <a:round/>
            <a:headEnd/>
            <a:tailEnd type="triangl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41322" name="Text Box 8"/>
          <p:cNvSpPr txBox="1">
            <a:spLocks noChangeArrowheads="1"/>
          </p:cNvSpPr>
          <p:nvPr/>
        </p:nvSpPr>
        <p:spPr bwMode="auto">
          <a:xfrm>
            <a:off x="2667000" y="3376613"/>
            <a:ext cx="914400" cy="457200"/>
          </a:xfrm>
          <a:prstGeom prst="rect">
            <a:avLst/>
          </a:prstGeom>
          <a:noFill/>
          <a:ln w="9525">
            <a:noFill/>
            <a:miter lim="800000"/>
            <a:headEnd/>
            <a:tailEnd/>
          </a:ln>
        </p:spPr>
        <p:txBody>
          <a:bodyPr/>
          <a:lstStyle/>
          <a:p>
            <a:pPr algn="just" eaLnBrk="0" fontAlgn="base" hangingPunct="0">
              <a:spcBef>
                <a:spcPct val="0"/>
              </a:spcBef>
              <a:spcAft>
                <a:spcPct val="0"/>
              </a:spcAft>
            </a:pPr>
            <a:r>
              <a:rPr lang="zh-CN" altLang="en-US" sz="1400">
                <a:solidFill>
                  <a:srgbClr val="111111"/>
                </a:solidFill>
                <a:latin typeface="Times New Roman" pitchFamily="18" charset="0"/>
              </a:rPr>
              <a:t>发起访问请求</a:t>
            </a:r>
          </a:p>
        </p:txBody>
      </p:sp>
      <p:sp>
        <p:nvSpPr>
          <p:cNvPr id="141323" name="Line 10"/>
          <p:cNvSpPr>
            <a:spLocks noChangeShapeType="1"/>
          </p:cNvSpPr>
          <p:nvPr/>
        </p:nvSpPr>
        <p:spPr bwMode="auto">
          <a:xfrm>
            <a:off x="4267200" y="4062413"/>
            <a:ext cx="609600" cy="685800"/>
          </a:xfrm>
          <a:prstGeom prst="line">
            <a:avLst/>
          </a:prstGeom>
          <a:noFill/>
          <a:ln w="38100">
            <a:solidFill>
              <a:srgbClr val="99CC00"/>
            </a:solidFill>
            <a:round/>
            <a:headEnd/>
            <a:tailEnd type="triangl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41324" name="Text Box 11"/>
          <p:cNvSpPr txBox="1">
            <a:spLocks noChangeArrowheads="1"/>
          </p:cNvSpPr>
          <p:nvPr/>
        </p:nvSpPr>
        <p:spPr bwMode="auto">
          <a:xfrm>
            <a:off x="4495800" y="4748213"/>
            <a:ext cx="990600" cy="685800"/>
          </a:xfrm>
          <a:prstGeom prst="rect">
            <a:avLst/>
          </a:prstGeom>
          <a:noFill/>
          <a:ln w="9525">
            <a:noFill/>
            <a:miter lim="800000"/>
            <a:headEnd/>
            <a:tailEnd/>
          </a:ln>
        </p:spPr>
        <p:txBody>
          <a:bodyPr/>
          <a:lstStyle/>
          <a:p>
            <a:pPr algn="just" eaLnBrk="0" fontAlgn="base" hangingPunct="0">
              <a:spcBef>
                <a:spcPct val="0"/>
              </a:spcBef>
              <a:spcAft>
                <a:spcPct val="0"/>
              </a:spcAft>
            </a:pPr>
            <a:r>
              <a:rPr lang="zh-CN" altLang="en-US" sz="1400">
                <a:solidFill>
                  <a:srgbClr val="111111"/>
                </a:solidFill>
                <a:latin typeface="Times New Roman" pitchFamily="18" charset="0"/>
              </a:rPr>
              <a:t>将访问记录写进日志文件</a:t>
            </a:r>
          </a:p>
        </p:txBody>
      </p:sp>
      <p:sp>
        <p:nvSpPr>
          <p:cNvPr id="141325" name="Line 12"/>
          <p:cNvSpPr>
            <a:spLocks noChangeShapeType="1"/>
          </p:cNvSpPr>
          <p:nvPr/>
        </p:nvSpPr>
        <p:spPr bwMode="auto">
          <a:xfrm flipH="1">
            <a:off x="4495800" y="4135438"/>
            <a:ext cx="1524000" cy="3175"/>
          </a:xfrm>
          <a:prstGeom prst="line">
            <a:avLst/>
          </a:prstGeom>
          <a:noFill/>
          <a:ln w="57150">
            <a:solidFill>
              <a:srgbClr val="2408F6"/>
            </a:solidFill>
            <a:round/>
            <a:headEnd/>
            <a:tailEnd type="triangl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41326" name="Line 13"/>
          <p:cNvSpPr>
            <a:spLocks noChangeShapeType="1"/>
          </p:cNvSpPr>
          <p:nvPr/>
        </p:nvSpPr>
        <p:spPr bwMode="auto">
          <a:xfrm flipH="1" flipV="1">
            <a:off x="2514600" y="4135438"/>
            <a:ext cx="1143000" cy="3175"/>
          </a:xfrm>
          <a:prstGeom prst="line">
            <a:avLst/>
          </a:prstGeom>
          <a:noFill/>
          <a:ln w="38100">
            <a:solidFill>
              <a:schemeClr val="hlink"/>
            </a:solidFill>
            <a:round/>
            <a:headEnd/>
            <a:tailEnd type="triangl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41327" name="Text Box 14"/>
          <p:cNvSpPr txBox="1">
            <a:spLocks noChangeArrowheads="1"/>
          </p:cNvSpPr>
          <p:nvPr/>
        </p:nvSpPr>
        <p:spPr bwMode="auto">
          <a:xfrm>
            <a:off x="2743200" y="4211638"/>
            <a:ext cx="838200" cy="762000"/>
          </a:xfrm>
          <a:prstGeom prst="rect">
            <a:avLst/>
          </a:prstGeom>
          <a:noFill/>
          <a:ln w="9525">
            <a:noFill/>
            <a:miter lim="800000"/>
            <a:headEnd/>
            <a:tailEnd/>
          </a:ln>
        </p:spPr>
        <p:txBody>
          <a:bodyPr/>
          <a:lstStyle/>
          <a:p>
            <a:pPr algn="just" eaLnBrk="0" fontAlgn="base" hangingPunct="0">
              <a:spcBef>
                <a:spcPct val="0"/>
              </a:spcBef>
              <a:spcAft>
                <a:spcPct val="0"/>
              </a:spcAft>
            </a:pPr>
            <a:r>
              <a:rPr lang="zh-CN" altLang="en-US" sz="1400">
                <a:solidFill>
                  <a:srgbClr val="111111"/>
                </a:solidFill>
                <a:latin typeface="Times New Roman" pitchFamily="18" charset="0"/>
              </a:rPr>
              <a:t>合法请求则允许对外访问</a:t>
            </a:r>
          </a:p>
        </p:txBody>
      </p:sp>
      <p:sp>
        <p:nvSpPr>
          <p:cNvPr id="141328" name="Text Box 15"/>
          <p:cNvSpPr txBox="1">
            <a:spLocks noChangeArrowheads="1"/>
          </p:cNvSpPr>
          <p:nvPr/>
        </p:nvSpPr>
        <p:spPr bwMode="auto">
          <a:xfrm>
            <a:off x="5410200" y="4214813"/>
            <a:ext cx="1600200" cy="304800"/>
          </a:xfrm>
          <a:prstGeom prst="rect">
            <a:avLst/>
          </a:prstGeom>
          <a:noFill/>
          <a:ln w="9525">
            <a:noFill/>
            <a:miter lim="800000"/>
            <a:headEnd/>
            <a:tailEnd/>
          </a:ln>
        </p:spPr>
        <p:txBody>
          <a:bodyPr/>
          <a:lstStyle/>
          <a:p>
            <a:pPr algn="just" eaLnBrk="0" fontAlgn="base" hangingPunct="0">
              <a:spcBef>
                <a:spcPct val="0"/>
              </a:spcBef>
              <a:spcAft>
                <a:spcPct val="0"/>
              </a:spcAft>
            </a:pPr>
            <a:r>
              <a:rPr lang="zh-CN" altLang="en-US" sz="1400">
                <a:solidFill>
                  <a:srgbClr val="111111"/>
                </a:solidFill>
                <a:latin typeface="Times New Roman" pitchFamily="18" charset="0"/>
              </a:rPr>
              <a:t>发起访问请求</a:t>
            </a:r>
          </a:p>
        </p:txBody>
      </p:sp>
      <p:sp>
        <p:nvSpPr>
          <p:cNvPr id="1646608" name="Rectangle 16"/>
          <p:cNvSpPr>
            <a:spLocks noChangeArrowheads="1"/>
          </p:cNvSpPr>
          <p:nvPr/>
        </p:nvSpPr>
        <p:spPr bwMode="auto">
          <a:xfrm>
            <a:off x="6019800" y="2840038"/>
            <a:ext cx="2743200" cy="1295400"/>
          </a:xfrm>
          <a:prstGeom prst="rect">
            <a:avLst/>
          </a:pr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a:noFill/>
          </a:ln>
          <a:effectLst/>
          <a:extLst>
            <a:ext uri="{91240B29-F687-4F45-9708-019B960494DF}">
              <a14:hiddenLine xmlns:a14="http://schemas.microsoft.com/office/drawing/2010/main" xmlns="" w="9525" cap="rnd">
                <a:solidFill>
                  <a:srgbClr val="000000"/>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3000"/>
              </a:lnSpc>
              <a:spcBef>
                <a:spcPct val="25000"/>
              </a:spcBef>
              <a:spcAft>
                <a:spcPct val="0"/>
              </a:spcAft>
              <a:defRPr/>
            </a:pPr>
            <a:endParaRPr lang="en-US" altLang="zh-CN">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r>
              <a:rPr lang="en-US" altLang="zh-CN">
                <a:solidFill>
                  <a:srgbClr val="111111"/>
                </a:solidFill>
                <a:effectLst>
                  <a:outerShdw blurRad="38100" dist="38100" dir="2700000" algn="tl">
                    <a:srgbClr val="000000"/>
                  </a:outerShdw>
                </a:effectLst>
                <a:latin typeface="Arial" charset="0"/>
              </a:rPr>
              <a:t>             </a:t>
            </a:r>
          </a:p>
          <a:p>
            <a:pPr algn="ctr" eaLnBrk="0" fontAlgn="base" hangingPunct="0">
              <a:lnSpc>
                <a:spcPct val="93000"/>
              </a:lnSpc>
              <a:spcBef>
                <a:spcPct val="25000"/>
              </a:spcBef>
              <a:spcAft>
                <a:spcPct val="0"/>
              </a:spcAft>
              <a:defRPr/>
            </a:pPr>
            <a:r>
              <a:rPr lang="en-US" altLang="zh-CN" sz="1400">
                <a:solidFill>
                  <a:srgbClr val="111111"/>
                </a:solidFill>
                <a:effectLst>
                  <a:outerShdw blurRad="38100" dist="38100" dir="2700000" algn="tl">
                    <a:srgbClr val="000000"/>
                  </a:outerShdw>
                </a:effectLst>
                <a:latin typeface="Arial" charset="0"/>
              </a:rPr>
              <a:t>Internet </a:t>
            </a:r>
            <a:r>
              <a:rPr lang="zh-CN" altLang="en-US" sz="1400">
                <a:solidFill>
                  <a:srgbClr val="111111"/>
                </a:solidFill>
                <a:effectLst>
                  <a:outerShdw blurRad="38100" dist="38100" dir="2700000" algn="tl">
                    <a:srgbClr val="000000"/>
                  </a:outerShdw>
                </a:effectLst>
                <a:latin typeface="Arial" charset="0"/>
              </a:rPr>
              <a:t>区域</a:t>
            </a:r>
          </a:p>
        </p:txBody>
      </p:sp>
      <p:grpSp>
        <p:nvGrpSpPr>
          <p:cNvPr id="2" name="Group 17"/>
          <p:cNvGrpSpPr>
            <a:grpSpLocks/>
          </p:cNvGrpSpPr>
          <p:nvPr/>
        </p:nvGrpSpPr>
        <p:grpSpPr bwMode="auto">
          <a:xfrm>
            <a:off x="7543800" y="3068638"/>
            <a:ext cx="1143000" cy="635000"/>
            <a:chOff x="3456" y="1200"/>
            <a:chExt cx="864" cy="448"/>
          </a:xfrm>
        </p:grpSpPr>
        <p:pic>
          <p:nvPicPr>
            <p:cNvPr id="141398" name="Picture 18"/>
            <p:cNvPicPr>
              <a:picLocks noChangeArrowheads="1"/>
            </p:cNvPicPr>
            <p:nvPr/>
          </p:nvPicPr>
          <p:blipFill>
            <a:blip r:embed="rId3" cstate="print"/>
            <a:srcRect/>
            <a:stretch>
              <a:fillRect/>
            </a:stretch>
          </p:blipFill>
          <p:spPr bwMode="auto">
            <a:xfrm>
              <a:off x="3504" y="1200"/>
              <a:ext cx="816" cy="448"/>
            </a:xfrm>
            <a:prstGeom prst="rect">
              <a:avLst/>
            </a:prstGeom>
            <a:noFill/>
            <a:ln w="12700">
              <a:noFill/>
              <a:miter lim="800000"/>
              <a:headEnd/>
              <a:tailEnd/>
            </a:ln>
            <a:effectLst/>
          </p:spPr>
        </p:pic>
        <p:sp>
          <p:nvSpPr>
            <p:cNvPr id="1646611" name="Rectangle 19"/>
            <p:cNvSpPr>
              <a:spLocks noChangeArrowheads="1"/>
            </p:cNvSpPr>
            <p:nvPr/>
          </p:nvSpPr>
          <p:spPr bwMode="auto">
            <a:xfrm>
              <a:off x="3456" y="1296"/>
              <a:ext cx="86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99CC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3000"/>
                </a:lnSpc>
                <a:spcBef>
                  <a:spcPct val="25000"/>
                </a:spcBef>
                <a:spcAft>
                  <a:spcPct val="0"/>
                </a:spcAft>
                <a:defRPr/>
              </a:pPr>
              <a:r>
                <a:rPr lang="en-US" altLang="zh-CN" sz="1600" b="1">
                  <a:solidFill>
                    <a:srgbClr val="111111"/>
                  </a:solidFill>
                  <a:effectLst>
                    <a:outerShdw blurRad="38100" dist="38100" dir="2700000" algn="tl">
                      <a:srgbClr val="C0C0C0"/>
                    </a:outerShdw>
                  </a:effectLst>
                  <a:latin typeface="Arial" charset="0"/>
                </a:rPr>
                <a:t>Internet</a:t>
              </a:r>
            </a:p>
          </p:txBody>
        </p:sp>
      </p:grpSp>
      <p:grpSp>
        <p:nvGrpSpPr>
          <p:cNvPr id="3" name="Group 20"/>
          <p:cNvGrpSpPr>
            <a:grpSpLocks/>
          </p:cNvGrpSpPr>
          <p:nvPr/>
        </p:nvGrpSpPr>
        <p:grpSpPr bwMode="auto">
          <a:xfrm>
            <a:off x="6553200" y="3449638"/>
            <a:ext cx="990600" cy="457200"/>
            <a:chOff x="7079" y="10379"/>
            <a:chExt cx="2370" cy="843"/>
          </a:xfrm>
        </p:grpSpPr>
        <p:sp>
          <p:nvSpPr>
            <p:cNvPr id="141396" name="Freeform 21"/>
            <p:cNvSpPr>
              <a:spLocks/>
            </p:cNvSpPr>
            <p:nvPr/>
          </p:nvSpPr>
          <p:spPr bwMode="auto">
            <a:xfrm>
              <a:off x="7079" y="10379"/>
              <a:ext cx="2370" cy="843"/>
            </a:xfrm>
            <a:custGeom>
              <a:avLst/>
              <a:gdLst>
                <a:gd name="T0" fmla="*/ 0 w 2370"/>
                <a:gd name="T1" fmla="*/ 843 h 843"/>
                <a:gd name="T2" fmla="*/ 1028 w 2370"/>
                <a:gd name="T3" fmla="*/ 446 h 843"/>
                <a:gd name="T4" fmla="*/ 1068 w 2370"/>
                <a:gd name="T5" fmla="*/ 604 h 843"/>
                <a:gd name="T6" fmla="*/ 2370 w 2370"/>
                <a:gd name="T7" fmla="*/ 0 h 843"/>
                <a:gd name="T8" fmla="*/ 1185 w 2370"/>
                <a:gd name="T9" fmla="*/ 421 h 843"/>
                <a:gd name="T10" fmla="*/ 1147 w 2370"/>
                <a:gd name="T11" fmla="*/ 266 h 843"/>
                <a:gd name="T12" fmla="*/ 0 w 2370"/>
                <a:gd name="T13" fmla="*/ 843 h 8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0" h="843">
                  <a:moveTo>
                    <a:pt x="0" y="843"/>
                  </a:moveTo>
                  <a:lnTo>
                    <a:pt x="1028" y="446"/>
                  </a:lnTo>
                  <a:lnTo>
                    <a:pt x="1068" y="604"/>
                  </a:lnTo>
                  <a:lnTo>
                    <a:pt x="2370" y="0"/>
                  </a:lnTo>
                  <a:lnTo>
                    <a:pt x="1185" y="421"/>
                  </a:lnTo>
                  <a:lnTo>
                    <a:pt x="1147" y="266"/>
                  </a:lnTo>
                  <a:lnTo>
                    <a:pt x="0" y="843"/>
                  </a:lnTo>
                  <a:close/>
                </a:path>
              </a:pathLst>
            </a:custGeom>
            <a:solidFill>
              <a:srgbClr val="808080"/>
            </a:solidFill>
            <a:ln w="9525">
              <a:noFill/>
              <a:round/>
              <a:headEnd/>
              <a:tailEnd/>
            </a:ln>
          </p:spPr>
          <p:txBody>
            <a:bodyPr/>
            <a:lstStyle/>
            <a:p>
              <a:pPr fontAlgn="base">
                <a:spcBef>
                  <a:spcPct val="0"/>
                </a:spcBef>
                <a:spcAft>
                  <a:spcPct val="0"/>
                </a:spcAft>
              </a:pPr>
              <a:endParaRPr lang="zh-CN" altLang="en-US">
                <a:solidFill>
                  <a:srgbClr val="000000"/>
                </a:solidFill>
              </a:endParaRPr>
            </a:p>
          </p:txBody>
        </p:sp>
        <p:sp>
          <p:nvSpPr>
            <p:cNvPr id="141397" name="Freeform 22"/>
            <p:cNvSpPr>
              <a:spLocks/>
            </p:cNvSpPr>
            <p:nvPr/>
          </p:nvSpPr>
          <p:spPr bwMode="auto">
            <a:xfrm>
              <a:off x="7079" y="10379"/>
              <a:ext cx="2370" cy="843"/>
            </a:xfrm>
            <a:custGeom>
              <a:avLst/>
              <a:gdLst>
                <a:gd name="T0" fmla="*/ 0 w 2370"/>
                <a:gd name="T1" fmla="*/ 843 h 843"/>
                <a:gd name="T2" fmla="*/ 1028 w 2370"/>
                <a:gd name="T3" fmla="*/ 446 h 843"/>
                <a:gd name="T4" fmla="*/ 1068 w 2370"/>
                <a:gd name="T5" fmla="*/ 604 h 843"/>
                <a:gd name="T6" fmla="*/ 2370 w 2370"/>
                <a:gd name="T7" fmla="*/ 0 h 843"/>
                <a:gd name="T8" fmla="*/ 1185 w 2370"/>
                <a:gd name="T9" fmla="*/ 421 h 843"/>
                <a:gd name="T10" fmla="*/ 1147 w 2370"/>
                <a:gd name="T11" fmla="*/ 266 h 843"/>
                <a:gd name="T12" fmla="*/ 0 w 2370"/>
                <a:gd name="T13" fmla="*/ 843 h 8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0" h="843">
                  <a:moveTo>
                    <a:pt x="0" y="843"/>
                  </a:moveTo>
                  <a:lnTo>
                    <a:pt x="1028" y="446"/>
                  </a:lnTo>
                  <a:lnTo>
                    <a:pt x="1068" y="604"/>
                  </a:lnTo>
                  <a:lnTo>
                    <a:pt x="2370" y="0"/>
                  </a:lnTo>
                  <a:lnTo>
                    <a:pt x="1185" y="421"/>
                  </a:lnTo>
                  <a:lnTo>
                    <a:pt x="1147" y="266"/>
                  </a:lnTo>
                  <a:lnTo>
                    <a:pt x="0" y="843"/>
                  </a:lnTo>
                </a:path>
              </a:pathLst>
            </a:custGeom>
            <a:noFill/>
            <a:ln w="5715">
              <a:noFill/>
              <a:prstDash val="solid"/>
              <a:round/>
              <a:headEnd/>
              <a:tailEnd/>
            </a:ln>
          </p:spPr>
          <p:txBody>
            <a:bodyPr/>
            <a:lstStyle/>
            <a:p>
              <a:pPr fontAlgn="base">
                <a:spcBef>
                  <a:spcPct val="0"/>
                </a:spcBef>
                <a:spcAft>
                  <a:spcPct val="0"/>
                </a:spcAft>
              </a:pPr>
              <a:endParaRPr lang="zh-CN" altLang="en-US">
                <a:solidFill>
                  <a:srgbClr val="000000"/>
                </a:solidFill>
              </a:endParaRPr>
            </a:p>
          </p:txBody>
        </p:sp>
      </p:grpSp>
      <p:pic>
        <p:nvPicPr>
          <p:cNvPr id="141332" name="Picture 23"/>
          <p:cNvPicPr>
            <a:picLocks noChangeArrowheads="1"/>
          </p:cNvPicPr>
          <p:nvPr/>
        </p:nvPicPr>
        <p:blipFill>
          <a:blip r:embed="rId4" cstate="print"/>
          <a:srcRect/>
          <a:stretch>
            <a:fillRect/>
          </a:stretch>
        </p:blipFill>
        <p:spPr bwMode="auto">
          <a:xfrm>
            <a:off x="6019800" y="3830638"/>
            <a:ext cx="533400" cy="304800"/>
          </a:xfrm>
          <a:prstGeom prst="rect">
            <a:avLst/>
          </a:prstGeom>
          <a:noFill/>
          <a:ln w="12700">
            <a:noFill/>
            <a:miter lim="800000"/>
            <a:headEnd/>
            <a:tailEnd/>
          </a:ln>
          <a:effectLst/>
        </p:spPr>
      </p:pic>
      <p:sp>
        <p:nvSpPr>
          <p:cNvPr id="1646616" name="Rectangle 24"/>
          <p:cNvSpPr>
            <a:spLocks noChangeArrowheads="1"/>
          </p:cNvSpPr>
          <p:nvPr/>
        </p:nvSpPr>
        <p:spPr bwMode="auto">
          <a:xfrm>
            <a:off x="6172200" y="3449638"/>
            <a:ext cx="9144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99CC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3000"/>
              </a:lnSpc>
              <a:spcBef>
                <a:spcPct val="25000"/>
              </a:spcBef>
              <a:spcAft>
                <a:spcPct val="0"/>
              </a:spcAft>
              <a:defRPr/>
            </a:pPr>
            <a:r>
              <a:rPr lang="zh-CN" altLang="en-US" sz="1400">
                <a:solidFill>
                  <a:srgbClr val="111111"/>
                </a:solidFill>
                <a:effectLst>
                  <a:outerShdw blurRad="38100" dist="38100" dir="2700000" algn="tl">
                    <a:srgbClr val="C0C0C0"/>
                  </a:outerShdw>
                </a:effectLst>
                <a:latin typeface="Arial" charset="0"/>
              </a:rPr>
              <a:t>边界路由器</a:t>
            </a:r>
          </a:p>
        </p:txBody>
      </p:sp>
      <p:sp>
        <p:nvSpPr>
          <p:cNvPr id="141334" name="Line 37"/>
          <p:cNvSpPr>
            <a:spLocks noChangeShapeType="1"/>
          </p:cNvSpPr>
          <p:nvPr/>
        </p:nvSpPr>
        <p:spPr bwMode="auto">
          <a:xfrm flipH="1">
            <a:off x="6553200" y="3529013"/>
            <a:ext cx="1828800" cy="609600"/>
          </a:xfrm>
          <a:prstGeom prst="line">
            <a:avLst/>
          </a:prstGeom>
          <a:noFill/>
          <a:ln w="57150">
            <a:solidFill>
              <a:srgbClr val="2408F6"/>
            </a:solidFill>
            <a:round/>
            <a:headEnd/>
            <a:tailEnd type="triangle" w="med" len="med"/>
          </a:ln>
          <a:effectLst/>
        </p:spPr>
        <p:txBody>
          <a:bodyPr wrap="none" anchor="ctr"/>
          <a:lstStyle/>
          <a:p>
            <a:pPr fontAlgn="base">
              <a:spcBef>
                <a:spcPct val="0"/>
              </a:spcBef>
              <a:spcAft>
                <a:spcPct val="0"/>
              </a:spcAft>
            </a:pPr>
            <a:endParaRPr lang="zh-CN" altLang="en-US">
              <a:solidFill>
                <a:srgbClr val="000000"/>
              </a:solidFill>
            </a:endParaRPr>
          </a:p>
        </p:txBody>
      </p:sp>
      <p:grpSp>
        <p:nvGrpSpPr>
          <p:cNvPr id="4" name="Group 38"/>
          <p:cNvGrpSpPr>
            <a:grpSpLocks/>
          </p:cNvGrpSpPr>
          <p:nvPr/>
        </p:nvGrpSpPr>
        <p:grpSpPr bwMode="auto">
          <a:xfrm>
            <a:off x="838200" y="1773238"/>
            <a:ext cx="1676400" cy="4114800"/>
            <a:chOff x="144" y="1008"/>
            <a:chExt cx="1104" cy="2592"/>
          </a:xfrm>
        </p:grpSpPr>
        <p:sp>
          <p:nvSpPr>
            <p:cNvPr id="1646631" name="Rectangle 39"/>
            <p:cNvSpPr>
              <a:spLocks noChangeArrowheads="1"/>
            </p:cNvSpPr>
            <p:nvPr/>
          </p:nvSpPr>
          <p:spPr bwMode="auto">
            <a:xfrm>
              <a:off x="144" y="1008"/>
              <a:ext cx="1104" cy="2592"/>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2700000" scaled="1"/>
            </a:gradFill>
            <a:ln>
              <a:noFill/>
            </a:ln>
            <a:effectLst/>
            <a:extLst>
              <a:ext uri="{91240B29-F687-4F45-9708-019B960494DF}">
                <a14:hiddenLine xmlns:a14="http://schemas.microsoft.com/office/drawing/2010/main" xmlns="" w="57150" cap="rnd">
                  <a:pattFill prst="pct90">
                    <a:fgClr>
                      <a:schemeClr val="tx1"/>
                    </a:fgClr>
                    <a:bgClr>
                      <a:srgbClr val="FFFFFF"/>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3000"/>
                </a:lnSpc>
                <a:spcBef>
                  <a:spcPct val="25000"/>
                </a:spcBef>
                <a:spcAft>
                  <a:spcPct val="0"/>
                </a:spcAft>
                <a:defRPr/>
              </a:pPr>
              <a:endParaRPr lang="en-US" altLang="zh-CN">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endParaRPr lang="en-US" altLang="zh-CN" sz="1200">
                <a:solidFill>
                  <a:srgbClr val="111111"/>
                </a:solidFill>
                <a:effectLst>
                  <a:outerShdw blurRad="38100" dist="38100" dir="2700000" algn="tl">
                    <a:srgbClr val="000000"/>
                  </a:outerShdw>
                </a:effectLst>
                <a:latin typeface="Arial" charset="0"/>
              </a:endParaRPr>
            </a:p>
            <a:p>
              <a:pPr algn="ctr" eaLnBrk="0" fontAlgn="base" hangingPunct="0">
                <a:lnSpc>
                  <a:spcPct val="93000"/>
                </a:lnSpc>
                <a:spcBef>
                  <a:spcPct val="25000"/>
                </a:spcBef>
                <a:spcAft>
                  <a:spcPct val="0"/>
                </a:spcAft>
                <a:defRPr/>
              </a:pPr>
              <a:r>
                <a:rPr lang="zh-CN" altLang="en-US" sz="1400">
                  <a:solidFill>
                    <a:srgbClr val="111111"/>
                  </a:solidFill>
                  <a:effectLst>
                    <a:outerShdw blurRad="38100" dist="38100" dir="2700000" algn="tl">
                      <a:srgbClr val="000000"/>
                    </a:outerShdw>
                  </a:effectLst>
                  <a:latin typeface="Arial" charset="0"/>
                </a:rPr>
                <a:t>内部工作子网</a:t>
              </a:r>
            </a:p>
          </p:txBody>
        </p:sp>
        <p:grpSp>
          <p:nvGrpSpPr>
            <p:cNvPr id="5" name="Group 40"/>
            <p:cNvGrpSpPr>
              <a:grpSpLocks/>
            </p:cNvGrpSpPr>
            <p:nvPr/>
          </p:nvGrpSpPr>
          <p:grpSpPr bwMode="auto">
            <a:xfrm>
              <a:off x="336" y="2208"/>
              <a:ext cx="672" cy="480"/>
              <a:chOff x="288" y="1008"/>
              <a:chExt cx="672" cy="480"/>
            </a:xfrm>
          </p:grpSpPr>
          <p:pic>
            <p:nvPicPr>
              <p:cNvPr id="141384" name="Picture 41"/>
              <p:cNvPicPr>
                <a:picLocks noChangeArrowheads="1"/>
              </p:cNvPicPr>
              <p:nvPr/>
            </p:nvPicPr>
            <p:blipFill>
              <a:blip r:embed="rId5" cstate="print"/>
              <a:srcRect/>
              <a:stretch>
                <a:fillRect/>
              </a:stretch>
            </p:blipFill>
            <p:spPr bwMode="auto">
              <a:xfrm>
                <a:off x="312" y="1372"/>
                <a:ext cx="136" cy="116"/>
              </a:xfrm>
              <a:prstGeom prst="rect">
                <a:avLst/>
              </a:prstGeom>
              <a:noFill/>
              <a:ln w="12700">
                <a:noFill/>
                <a:miter lim="800000"/>
                <a:headEnd/>
                <a:tailEnd/>
              </a:ln>
              <a:effectLst/>
            </p:spPr>
          </p:pic>
          <p:pic>
            <p:nvPicPr>
              <p:cNvPr id="141385" name="Picture 42"/>
              <p:cNvPicPr>
                <a:picLocks noChangeArrowheads="1"/>
              </p:cNvPicPr>
              <p:nvPr/>
            </p:nvPicPr>
            <p:blipFill>
              <a:blip r:embed="rId5" cstate="print"/>
              <a:srcRect/>
              <a:stretch>
                <a:fillRect/>
              </a:stretch>
            </p:blipFill>
            <p:spPr bwMode="auto">
              <a:xfrm>
                <a:off x="483" y="1372"/>
                <a:ext cx="135" cy="116"/>
              </a:xfrm>
              <a:prstGeom prst="rect">
                <a:avLst/>
              </a:prstGeom>
              <a:noFill/>
              <a:ln w="12700">
                <a:noFill/>
                <a:miter lim="800000"/>
                <a:headEnd/>
                <a:tailEnd/>
              </a:ln>
              <a:effectLst/>
            </p:spPr>
          </p:pic>
          <p:pic>
            <p:nvPicPr>
              <p:cNvPr id="141386" name="Picture 43"/>
              <p:cNvPicPr>
                <a:picLocks noChangeArrowheads="1"/>
              </p:cNvPicPr>
              <p:nvPr/>
            </p:nvPicPr>
            <p:blipFill>
              <a:blip r:embed="rId5" cstate="print"/>
              <a:srcRect/>
              <a:stretch>
                <a:fillRect/>
              </a:stretch>
            </p:blipFill>
            <p:spPr bwMode="auto">
              <a:xfrm>
                <a:off x="654" y="1372"/>
                <a:ext cx="135" cy="116"/>
              </a:xfrm>
              <a:prstGeom prst="rect">
                <a:avLst/>
              </a:prstGeom>
              <a:noFill/>
              <a:ln w="12700">
                <a:noFill/>
                <a:miter lim="800000"/>
                <a:headEnd/>
                <a:tailEnd/>
              </a:ln>
              <a:effectLst/>
            </p:spPr>
          </p:pic>
          <p:pic>
            <p:nvPicPr>
              <p:cNvPr id="141387" name="Picture 44"/>
              <p:cNvPicPr>
                <a:picLocks noChangeArrowheads="1"/>
              </p:cNvPicPr>
              <p:nvPr/>
            </p:nvPicPr>
            <p:blipFill>
              <a:blip r:embed="rId5" cstate="print"/>
              <a:srcRect/>
              <a:stretch>
                <a:fillRect/>
              </a:stretch>
            </p:blipFill>
            <p:spPr bwMode="auto">
              <a:xfrm>
                <a:off x="824" y="1372"/>
                <a:ext cx="136" cy="116"/>
              </a:xfrm>
              <a:prstGeom prst="rect">
                <a:avLst/>
              </a:prstGeom>
              <a:noFill/>
              <a:ln w="12700">
                <a:noFill/>
                <a:miter lim="800000"/>
                <a:headEnd/>
                <a:tailEnd/>
              </a:ln>
              <a:effectLst/>
            </p:spPr>
          </p:pic>
          <p:sp>
            <p:nvSpPr>
              <p:cNvPr id="141388" name="Line 45"/>
              <p:cNvSpPr>
                <a:spLocks noChangeShapeType="1"/>
              </p:cNvSpPr>
              <p:nvPr/>
            </p:nvSpPr>
            <p:spPr bwMode="auto">
              <a:xfrm>
                <a:off x="288" y="1320"/>
                <a:ext cx="659" cy="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89" name="Line 46"/>
              <p:cNvSpPr>
                <a:spLocks noChangeShapeType="1"/>
              </p:cNvSpPr>
              <p:nvPr/>
            </p:nvSpPr>
            <p:spPr bwMode="auto">
              <a:xfrm>
                <a:off x="361"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90" name="Line 47"/>
              <p:cNvSpPr>
                <a:spLocks noChangeShapeType="1"/>
              </p:cNvSpPr>
              <p:nvPr/>
            </p:nvSpPr>
            <p:spPr bwMode="auto">
              <a:xfrm>
                <a:off x="532"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91" name="Line 48"/>
              <p:cNvSpPr>
                <a:spLocks noChangeShapeType="1"/>
              </p:cNvSpPr>
              <p:nvPr/>
            </p:nvSpPr>
            <p:spPr bwMode="auto">
              <a:xfrm>
                <a:off x="727"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92" name="Line 49"/>
              <p:cNvSpPr>
                <a:spLocks noChangeShapeType="1"/>
              </p:cNvSpPr>
              <p:nvPr/>
            </p:nvSpPr>
            <p:spPr bwMode="auto">
              <a:xfrm>
                <a:off x="874" y="1320"/>
                <a:ext cx="0" cy="5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pic>
            <p:nvPicPr>
              <p:cNvPr id="141393" name="Picture 50"/>
              <p:cNvPicPr>
                <a:picLocks noChangeArrowheads="1"/>
              </p:cNvPicPr>
              <p:nvPr/>
            </p:nvPicPr>
            <p:blipFill>
              <a:blip r:embed="rId6" cstate="print"/>
              <a:srcRect/>
              <a:stretch>
                <a:fillRect/>
              </a:stretch>
            </p:blipFill>
            <p:spPr bwMode="auto">
              <a:xfrm>
                <a:off x="500" y="1152"/>
                <a:ext cx="336" cy="95"/>
              </a:xfrm>
              <a:prstGeom prst="rect">
                <a:avLst/>
              </a:prstGeom>
              <a:noFill/>
              <a:ln w="12700">
                <a:noFill/>
                <a:miter lim="800000"/>
                <a:headEnd/>
                <a:tailEnd/>
              </a:ln>
              <a:effectLst/>
            </p:spPr>
          </p:pic>
          <p:sp>
            <p:nvSpPr>
              <p:cNvPr id="141394" name="Line 51"/>
              <p:cNvSpPr>
                <a:spLocks noChangeShapeType="1"/>
              </p:cNvSpPr>
              <p:nvPr/>
            </p:nvSpPr>
            <p:spPr bwMode="auto">
              <a:xfrm>
                <a:off x="642" y="1248"/>
                <a:ext cx="0" cy="7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95" name="Rectangle 52"/>
              <p:cNvSpPr>
                <a:spLocks noChangeArrowheads="1"/>
              </p:cNvSpPr>
              <p:nvPr/>
            </p:nvSpPr>
            <p:spPr bwMode="auto">
              <a:xfrm>
                <a:off x="432" y="1008"/>
                <a:ext cx="528" cy="144"/>
              </a:xfrm>
              <a:prstGeom prst="rect">
                <a:avLst/>
              </a:prstGeom>
              <a:noFill/>
              <a:ln w="9525">
                <a:noFill/>
                <a:miter lim="800000"/>
                <a:headEnd/>
                <a:tailEnd/>
              </a:ln>
              <a:effectLst/>
            </p:spPr>
            <p:txBody>
              <a:bodyPr wrap="none" anchor="ctr"/>
              <a:lstStyle/>
              <a:p>
                <a:pPr algn="ctr" eaLnBrk="0" fontAlgn="base" hangingPunct="0">
                  <a:lnSpc>
                    <a:spcPct val="93000"/>
                  </a:lnSpc>
                  <a:spcBef>
                    <a:spcPct val="25000"/>
                  </a:spcBef>
                  <a:spcAft>
                    <a:spcPct val="0"/>
                  </a:spcAft>
                </a:pPr>
                <a:r>
                  <a:rPr lang="zh-CN" altLang="en-US" sz="1400">
                    <a:solidFill>
                      <a:srgbClr val="111111"/>
                    </a:solidFill>
                    <a:latin typeface="Arial" pitchFamily="34" charset="0"/>
                  </a:rPr>
                  <a:t>管理子网</a:t>
                </a:r>
              </a:p>
            </p:txBody>
          </p:sp>
        </p:grpSp>
        <p:grpSp>
          <p:nvGrpSpPr>
            <p:cNvPr id="6" name="Group 53"/>
            <p:cNvGrpSpPr>
              <a:grpSpLocks/>
            </p:cNvGrpSpPr>
            <p:nvPr/>
          </p:nvGrpSpPr>
          <p:grpSpPr bwMode="auto">
            <a:xfrm>
              <a:off x="336" y="1632"/>
              <a:ext cx="672" cy="480"/>
              <a:chOff x="288" y="1008"/>
              <a:chExt cx="672" cy="480"/>
            </a:xfrm>
          </p:grpSpPr>
          <p:pic>
            <p:nvPicPr>
              <p:cNvPr id="141372" name="Picture 54"/>
              <p:cNvPicPr>
                <a:picLocks noChangeArrowheads="1"/>
              </p:cNvPicPr>
              <p:nvPr/>
            </p:nvPicPr>
            <p:blipFill>
              <a:blip r:embed="rId5" cstate="print"/>
              <a:srcRect/>
              <a:stretch>
                <a:fillRect/>
              </a:stretch>
            </p:blipFill>
            <p:spPr bwMode="auto">
              <a:xfrm>
                <a:off x="312" y="1372"/>
                <a:ext cx="136" cy="116"/>
              </a:xfrm>
              <a:prstGeom prst="rect">
                <a:avLst/>
              </a:prstGeom>
              <a:noFill/>
              <a:ln w="12700">
                <a:noFill/>
                <a:miter lim="800000"/>
                <a:headEnd/>
                <a:tailEnd/>
              </a:ln>
              <a:effectLst/>
            </p:spPr>
          </p:pic>
          <p:pic>
            <p:nvPicPr>
              <p:cNvPr id="141373" name="Picture 55"/>
              <p:cNvPicPr>
                <a:picLocks noChangeArrowheads="1"/>
              </p:cNvPicPr>
              <p:nvPr/>
            </p:nvPicPr>
            <p:blipFill>
              <a:blip r:embed="rId5" cstate="print"/>
              <a:srcRect/>
              <a:stretch>
                <a:fillRect/>
              </a:stretch>
            </p:blipFill>
            <p:spPr bwMode="auto">
              <a:xfrm>
                <a:off x="483" y="1372"/>
                <a:ext cx="135" cy="116"/>
              </a:xfrm>
              <a:prstGeom prst="rect">
                <a:avLst/>
              </a:prstGeom>
              <a:noFill/>
              <a:ln w="12700">
                <a:noFill/>
                <a:miter lim="800000"/>
                <a:headEnd/>
                <a:tailEnd/>
              </a:ln>
              <a:effectLst/>
            </p:spPr>
          </p:pic>
          <p:pic>
            <p:nvPicPr>
              <p:cNvPr id="141374" name="Picture 56"/>
              <p:cNvPicPr>
                <a:picLocks noChangeArrowheads="1"/>
              </p:cNvPicPr>
              <p:nvPr/>
            </p:nvPicPr>
            <p:blipFill>
              <a:blip r:embed="rId5" cstate="print"/>
              <a:srcRect/>
              <a:stretch>
                <a:fillRect/>
              </a:stretch>
            </p:blipFill>
            <p:spPr bwMode="auto">
              <a:xfrm>
                <a:off x="654" y="1372"/>
                <a:ext cx="135" cy="116"/>
              </a:xfrm>
              <a:prstGeom prst="rect">
                <a:avLst/>
              </a:prstGeom>
              <a:noFill/>
              <a:ln w="12700">
                <a:noFill/>
                <a:miter lim="800000"/>
                <a:headEnd/>
                <a:tailEnd/>
              </a:ln>
              <a:effectLst/>
            </p:spPr>
          </p:pic>
          <p:pic>
            <p:nvPicPr>
              <p:cNvPr id="141375" name="Picture 57"/>
              <p:cNvPicPr>
                <a:picLocks noChangeArrowheads="1"/>
              </p:cNvPicPr>
              <p:nvPr/>
            </p:nvPicPr>
            <p:blipFill>
              <a:blip r:embed="rId5" cstate="print"/>
              <a:srcRect/>
              <a:stretch>
                <a:fillRect/>
              </a:stretch>
            </p:blipFill>
            <p:spPr bwMode="auto">
              <a:xfrm>
                <a:off x="824" y="1372"/>
                <a:ext cx="136" cy="116"/>
              </a:xfrm>
              <a:prstGeom prst="rect">
                <a:avLst/>
              </a:prstGeom>
              <a:noFill/>
              <a:ln w="12700">
                <a:noFill/>
                <a:miter lim="800000"/>
                <a:headEnd/>
                <a:tailEnd/>
              </a:ln>
              <a:effectLst/>
            </p:spPr>
          </p:pic>
          <p:sp>
            <p:nvSpPr>
              <p:cNvPr id="141376" name="Line 58"/>
              <p:cNvSpPr>
                <a:spLocks noChangeShapeType="1"/>
              </p:cNvSpPr>
              <p:nvPr/>
            </p:nvSpPr>
            <p:spPr bwMode="auto">
              <a:xfrm>
                <a:off x="288" y="1320"/>
                <a:ext cx="659" cy="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77" name="Line 59"/>
              <p:cNvSpPr>
                <a:spLocks noChangeShapeType="1"/>
              </p:cNvSpPr>
              <p:nvPr/>
            </p:nvSpPr>
            <p:spPr bwMode="auto">
              <a:xfrm>
                <a:off x="361"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78" name="Line 60"/>
              <p:cNvSpPr>
                <a:spLocks noChangeShapeType="1"/>
              </p:cNvSpPr>
              <p:nvPr/>
            </p:nvSpPr>
            <p:spPr bwMode="auto">
              <a:xfrm>
                <a:off x="532"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79" name="Line 61"/>
              <p:cNvSpPr>
                <a:spLocks noChangeShapeType="1"/>
              </p:cNvSpPr>
              <p:nvPr/>
            </p:nvSpPr>
            <p:spPr bwMode="auto">
              <a:xfrm>
                <a:off x="727"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80" name="Line 62"/>
              <p:cNvSpPr>
                <a:spLocks noChangeShapeType="1"/>
              </p:cNvSpPr>
              <p:nvPr/>
            </p:nvSpPr>
            <p:spPr bwMode="auto">
              <a:xfrm>
                <a:off x="874" y="1320"/>
                <a:ext cx="0" cy="5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pic>
            <p:nvPicPr>
              <p:cNvPr id="141381" name="Picture 63"/>
              <p:cNvPicPr>
                <a:picLocks noChangeArrowheads="1"/>
              </p:cNvPicPr>
              <p:nvPr/>
            </p:nvPicPr>
            <p:blipFill>
              <a:blip r:embed="rId6" cstate="print"/>
              <a:srcRect/>
              <a:stretch>
                <a:fillRect/>
              </a:stretch>
            </p:blipFill>
            <p:spPr bwMode="auto">
              <a:xfrm>
                <a:off x="500" y="1152"/>
                <a:ext cx="336" cy="95"/>
              </a:xfrm>
              <a:prstGeom prst="rect">
                <a:avLst/>
              </a:prstGeom>
              <a:noFill/>
              <a:ln w="12700">
                <a:noFill/>
                <a:miter lim="800000"/>
                <a:headEnd/>
                <a:tailEnd/>
              </a:ln>
              <a:effectLst/>
            </p:spPr>
          </p:pic>
          <p:sp>
            <p:nvSpPr>
              <p:cNvPr id="141382" name="Line 64"/>
              <p:cNvSpPr>
                <a:spLocks noChangeShapeType="1"/>
              </p:cNvSpPr>
              <p:nvPr/>
            </p:nvSpPr>
            <p:spPr bwMode="auto">
              <a:xfrm>
                <a:off x="642" y="1248"/>
                <a:ext cx="0" cy="7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83" name="Rectangle 65"/>
              <p:cNvSpPr>
                <a:spLocks noChangeArrowheads="1"/>
              </p:cNvSpPr>
              <p:nvPr/>
            </p:nvSpPr>
            <p:spPr bwMode="auto">
              <a:xfrm>
                <a:off x="432" y="1008"/>
                <a:ext cx="528" cy="144"/>
              </a:xfrm>
              <a:prstGeom prst="rect">
                <a:avLst/>
              </a:prstGeom>
              <a:noFill/>
              <a:ln w="9525">
                <a:noFill/>
                <a:miter lim="800000"/>
                <a:headEnd/>
                <a:tailEnd/>
              </a:ln>
              <a:effectLst/>
            </p:spPr>
            <p:txBody>
              <a:bodyPr wrap="none" anchor="ctr"/>
              <a:lstStyle/>
              <a:p>
                <a:pPr algn="ctr" eaLnBrk="0" fontAlgn="base" hangingPunct="0">
                  <a:lnSpc>
                    <a:spcPct val="93000"/>
                  </a:lnSpc>
                  <a:spcBef>
                    <a:spcPct val="25000"/>
                  </a:spcBef>
                  <a:spcAft>
                    <a:spcPct val="0"/>
                  </a:spcAft>
                </a:pPr>
                <a:r>
                  <a:rPr lang="zh-CN" altLang="en-US" sz="1400">
                    <a:solidFill>
                      <a:srgbClr val="111111"/>
                    </a:solidFill>
                    <a:latin typeface="Arial" pitchFamily="34" charset="0"/>
                  </a:rPr>
                  <a:t>一般子网</a:t>
                </a:r>
              </a:p>
            </p:txBody>
          </p:sp>
        </p:grpSp>
        <p:grpSp>
          <p:nvGrpSpPr>
            <p:cNvPr id="7" name="Group 66"/>
            <p:cNvGrpSpPr>
              <a:grpSpLocks/>
            </p:cNvGrpSpPr>
            <p:nvPr/>
          </p:nvGrpSpPr>
          <p:grpSpPr bwMode="auto">
            <a:xfrm>
              <a:off x="336" y="1104"/>
              <a:ext cx="672" cy="480"/>
              <a:chOff x="288" y="1008"/>
              <a:chExt cx="672" cy="480"/>
            </a:xfrm>
          </p:grpSpPr>
          <p:pic>
            <p:nvPicPr>
              <p:cNvPr id="141360" name="Picture 67"/>
              <p:cNvPicPr>
                <a:picLocks noChangeArrowheads="1"/>
              </p:cNvPicPr>
              <p:nvPr/>
            </p:nvPicPr>
            <p:blipFill>
              <a:blip r:embed="rId5" cstate="print"/>
              <a:srcRect/>
              <a:stretch>
                <a:fillRect/>
              </a:stretch>
            </p:blipFill>
            <p:spPr bwMode="auto">
              <a:xfrm>
                <a:off x="312" y="1372"/>
                <a:ext cx="136" cy="116"/>
              </a:xfrm>
              <a:prstGeom prst="rect">
                <a:avLst/>
              </a:prstGeom>
              <a:noFill/>
              <a:ln w="12700">
                <a:noFill/>
                <a:miter lim="800000"/>
                <a:headEnd/>
                <a:tailEnd/>
              </a:ln>
              <a:effectLst/>
            </p:spPr>
          </p:pic>
          <p:pic>
            <p:nvPicPr>
              <p:cNvPr id="141361" name="Picture 68"/>
              <p:cNvPicPr>
                <a:picLocks noChangeArrowheads="1"/>
              </p:cNvPicPr>
              <p:nvPr/>
            </p:nvPicPr>
            <p:blipFill>
              <a:blip r:embed="rId5" cstate="print"/>
              <a:srcRect/>
              <a:stretch>
                <a:fillRect/>
              </a:stretch>
            </p:blipFill>
            <p:spPr bwMode="auto">
              <a:xfrm>
                <a:off x="483" y="1372"/>
                <a:ext cx="135" cy="116"/>
              </a:xfrm>
              <a:prstGeom prst="rect">
                <a:avLst/>
              </a:prstGeom>
              <a:noFill/>
              <a:ln w="12700">
                <a:noFill/>
                <a:miter lim="800000"/>
                <a:headEnd/>
                <a:tailEnd/>
              </a:ln>
              <a:effectLst/>
            </p:spPr>
          </p:pic>
          <p:pic>
            <p:nvPicPr>
              <p:cNvPr id="141362" name="Picture 69"/>
              <p:cNvPicPr>
                <a:picLocks noChangeArrowheads="1"/>
              </p:cNvPicPr>
              <p:nvPr/>
            </p:nvPicPr>
            <p:blipFill>
              <a:blip r:embed="rId5" cstate="print"/>
              <a:srcRect/>
              <a:stretch>
                <a:fillRect/>
              </a:stretch>
            </p:blipFill>
            <p:spPr bwMode="auto">
              <a:xfrm>
                <a:off x="654" y="1372"/>
                <a:ext cx="135" cy="116"/>
              </a:xfrm>
              <a:prstGeom prst="rect">
                <a:avLst/>
              </a:prstGeom>
              <a:noFill/>
              <a:ln w="12700">
                <a:noFill/>
                <a:miter lim="800000"/>
                <a:headEnd/>
                <a:tailEnd/>
              </a:ln>
              <a:effectLst/>
            </p:spPr>
          </p:pic>
          <p:pic>
            <p:nvPicPr>
              <p:cNvPr id="141363" name="Picture 70"/>
              <p:cNvPicPr>
                <a:picLocks noChangeArrowheads="1"/>
              </p:cNvPicPr>
              <p:nvPr/>
            </p:nvPicPr>
            <p:blipFill>
              <a:blip r:embed="rId5" cstate="print"/>
              <a:srcRect/>
              <a:stretch>
                <a:fillRect/>
              </a:stretch>
            </p:blipFill>
            <p:spPr bwMode="auto">
              <a:xfrm>
                <a:off x="824" y="1372"/>
                <a:ext cx="136" cy="116"/>
              </a:xfrm>
              <a:prstGeom prst="rect">
                <a:avLst/>
              </a:prstGeom>
              <a:noFill/>
              <a:ln w="12700">
                <a:noFill/>
                <a:miter lim="800000"/>
                <a:headEnd/>
                <a:tailEnd/>
              </a:ln>
              <a:effectLst/>
            </p:spPr>
          </p:pic>
          <p:sp>
            <p:nvSpPr>
              <p:cNvPr id="141364" name="Line 71"/>
              <p:cNvSpPr>
                <a:spLocks noChangeShapeType="1"/>
              </p:cNvSpPr>
              <p:nvPr/>
            </p:nvSpPr>
            <p:spPr bwMode="auto">
              <a:xfrm>
                <a:off x="288" y="1320"/>
                <a:ext cx="659" cy="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65" name="Line 72"/>
              <p:cNvSpPr>
                <a:spLocks noChangeShapeType="1"/>
              </p:cNvSpPr>
              <p:nvPr/>
            </p:nvSpPr>
            <p:spPr bwMode="auto">
              <a:xfrm>
                <a:off x="361"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66" name="Line 73"/>
              <p:cNvSpPr>
                <a:spLocks noChangeShapeType="1"/>
              </p:cNvSpPr>
              <p:nvPr/>
            </p:nvSpPr>
            <p:spPr bwMode="auto">
              <a:xfrm>
                <a:off x="532"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67" name="Line 74"/>
              <p:cNvSpPr>
                <a:spLocks noChangeShapeType="1"/>
              </p:cNvSpPr>
              <p:nvPr/>
            </p:nvSpPr>
            <p:spPr bwMode="auto">
              <a:xfrm>
                <a:off x="727"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68" name="Line 75"/>
              <p:cNvSpPr>
                <a:spLocks noChangeShapeType="1"/>
              </p:cNvSpPr>
              <p:nvPr/>
            </p:nvSpPr>
            <p:spPr bwMode="auto">
              <a:xfrm>
                <a:off x="874" y="1320"/>
                <a:ext cx="0" cy="5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pic>
            <p:nvPicPr>
              <p:cNvPr id="141369" name="Picture 76"/>
              <p:cNvPicPr>
                <a:picLocks noChangeArrowheads="1"/>
              </p:cNvPicPr>
              <p:nvPr/>
            </p:nvPicPr>
            <p:blipFill>
              <a:blip r:embed="rId6" cstate="print"/>
              <a:srcRect/>
              <a:stretch>
                <a:fillRect/>
              </a:stretch>
            </p:blipFill>
            <p:spPr bwMode="auto">
              <a:xfrm>
                <a:off x="500" y="1152"/>
                <a:ext cx="336" cy="95"/>
              </a:xfrm>
              <a:prstGeom prst="rect">
                <a:avLst/>
              </a:prstGeom>
              <a:noFill/>
              <a:ln w="12700">
                <a:noFill/>
                <a:miter lim="800000"/>
                <a:headEnd/>
                <a:tailEnd/>
              </a:ln>
              <a:effectLst/>
            </p:spPr>
          </p:pic>
          <p:sp>
            <p:nvSpPr>
              <p:cNvPr id="141370" name="Line 77"/>
              <p:cNvSpPr>
                <a:spLocks noChangeShapeType="1"/>
              </p:cNvSpPr>
              <p:nvPr/>
            </p:nvSpPr>
            <p:spPr bwMode="auto">
              <a:xfrm>
                <a:off x="642" y="1248"/>
                <a:ext cx="0" cy="7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71" name="Rectangle 78"/>
              <p:cNvSpPr>
                <a:spLocks noChangeArrowheads="1"/>
              </p:cNvSpPr>
              <p:nvPr/>
            </p:nvSpPr>
            <p:spPr bwMode="auto">
              <a:xfrm>
                <a:off x="432" y="1008"/>
                <a:ext cx="528" cy="144"/>
              </a:xfrm>
              <a:prstGeom prst="rect">
                <a:avLst/>
              </a:prstGeom>
              <a:noFill/>
              <a:ln w="9525">
                <a:noFill/>
                <a:miter lim="800000"/>
                <a:headEnd/>
                <a:tailEnd/>
              </a:ln>
              <a:effectLst/>
            </p:spPr>
            <p:txBody>
              <a:bodyPr wrap="none" anchor="ctr"/>
              <a:lstStyle/>
              <a:p>
                <a:pPr algn="ctr" eaLnBrk="0" fontAlgn="base" hangingPunct="0">
                  <a:lnSpc>
                    <a:spcPct val="93000"/>
                  </a:lnSpc>
                  <a:spcBef>
                    <a:spcPct val="25000"/>
                  </a:spcBef>
                  <a:spcAft>
                    <a:spcPct val="0"/>
                  </a:spcAft>
                </a:pPr>
                <a:r>
                  <a:rPr lang="zh-CN" altLang="en-US" sz="1400">
                    <a:solidFill>
                      <a:srgbClr val="111111"/>
                    </a:solidFill>
                    <a:latin typeface="Arial" pitchFamily="34" charset="0"/>
                  </a:rPr>
                  <a:t>内部</a:t>
                </a:r>
                <a:r>
                  <a:rPr lang="en-US" altLang="zh-CN" sz="1400">
                    <a:solidFill>
                      <a:srgbClr val="111111"/>
                    </a:solidFill>
                    <a:latin typeface="Arial" pitchFamily="34" charset="0"/>
                  </a:rPr>
                  <a:t>WWW</a:t>
                </a:r>
              </a:p>
            </p:txBody>
          </p:sp>
        </p:grpSp>
        <p:sp>
          <p:nvSpPr>
            <p:cNvPr id="141342" name="Line 79"/>
            <p:cNvSpPr>
              <a:spLocks noChangeShapeType="1"/>
            </p:cNvSpPr>
            <p:nvPr/>
          </p:nvSpPr>
          <p:spPr bwMode="auto">
            <a:xfrm>
              <a:off x="1152" y="1296"/>
              <a:ext cx="0" cy="1680"/>
            </a:xfrm>
            <a:prstGeom prst="line">
              <a:avLst/>
            </a:prstGeom>
            <a:noFill/>
            <a:ln w="952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1343" name="Line 80"/>
            <p:cNvSpPr>
              <a:spLocks noChangeShapeType="1"/>
            </p:cNvSpPr>
            <p:nvPr/>
          </p:nvSpPr>
          <p:spPr bwMode="auto">
            <a:xfrm>
              <a:off x="816" y="2400"/>
              <a:ext cx="336" cy="0"/>
            </a:xfrm>
            <a:prstGeom prst="line">
              <a:avLst/>
            </a:prstGeom>
            <a:noFill/>
            <a:ln w="635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1344" name="Line 81"/>
            <p:cNvSpPr>
              <a:spLocks noChangeShapeType="1"/>
            </p:cNvSpPr>
            <p:nvPr/>
          </p:nvSpPr>
          <p:spPr bwMode="auto">
            <a:xfrm>
              <a:off x="816" y="1824"/>
              <a:ext cx="336" cy="0"/>
            </a:xfrm>
            <a:prstGeom prst="line">
              <a:avLst/>
            </a:prstGeom>
            <a:noFill/>
            <a:ln w="635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41345" name="Line 82"/>
            <p:cNvSpPr>
              <a:spLocks noChangeShapeType="1"/>
            </p:cNvSpPr>
            <p:nvPr/>
          </p:nvSpPr>
          <p:spPr bwMode="auto">
            <a:xfrm>
              <a:off x="816" y="1296"/>
              <a:ext cx="336" cy="0"/>
            </a:xfrm>
            <a:prstGeom prst="line">
              <a:avLst/>
            </a:prstGeom>
            <a:noFill/>
            <a:ln w="635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grpSp>
          <p:nvGrpSpPr>
            <p:cNvPr id="8" name="Group 83"/>
            <p:cNvGrpSpPr>
              <a:grpSpLocks/>
            </p:cNvGrpSpPr>
            <p:nvPr/>
          </p:nvGrpSpPr>
          <p:grpSpPr bwMode="auto">
            <a:xfrm>
              <a:off x="240" y="2784"/>
              <a:ext cx="672" cy="480"/>
              <a:chOff x="288" y="1008"/>
              <a:chExt cx="672" cy="480"/>
            </a:xfrm>
          </p:grpSpPr>
          <p:pic>
            <p:nvPicPr>
              <p:cNvPr id="141348" name="Picture 84"/>
              <p:cNvPicPr>
                <a:picLocks noChangeArrowheads="1"/>
              </p:cNvPicPr>
              <p:nvPr/>
            </p:nvPicPr>
            <p:blipFill>
              <a:blip r:embed="rId5" cstate="print"/>
              <a:srcRect/>
              <a:stretch>
                <a:fillRect/>
              </a:stretch>
            </p:blipFill>
            <p:spPr bwMode="auto">
              <a:xfrm>
                <a:off x="312" y="1372"/>
                <a:ext cx="136" cy="116"/>
              </a:xfrm>
              <a:prstGeom prst="rect">
                <a:avLst/>
              </a:prstGeom>
              <a:noFill/>
              <a:ln w="12700">
                <a:noFill/>
                <a:miter lim="800000"/>
                <a:headEnd/>
                <a:tailEnd/>
              </a:ln>
              <a:effectLst/>
            </p:spPr>
          </p:pic>
          <p:pic>
            <p:nvPicPr>
              <p:cNvPr id="141349" name="Picture 85"/>
              <p:cNvPicPr>
                <a:picLocks noChangeArrowheads="1"/>
              </p:cNvPicPr>
              <p:nvPr/>
            </p:nvPicPr>
            <p:blipFill>
              <a:blip r:embed="rId5" cstate="print"/>
              <a:srcRect/>
              <a:stretch>
                <a:fillRect/>
              </a:stretch>
            </p:blipFill>
            <p:spPr bwMode="auto">
              <a:xfrm>
                <a:off x="483" y="1372"/>
                <a:ext cx="135" cy="116"/>
              </a:xfrm>
              <a:prstGeom prst="rect">
                <a:avLst/>
              </a:prstGeom>
              <a:noFill/>
              <a:ln w="12700">
                <a:noFill/>
                <a:miter lim="800000"/>
                <a:headEnd/>
                <a:tailEnd/>
              </a:ln>
              <a:effectLst/>
            </p:spPr>
          </p:pic>
          <p:pic>
            <p:nvPicPr>
              <p:cNvPr id="141350" name="Picture 86"/>
              <p:cNvPicPr>
                <a:picLocks noChangeArrowheads="1"/>
              </p:cNvPicPr>
              <p:nvPr/>
            </p:nvPicPr>
            <p:blipFill>
              <a:blip r:embed="rId5" cstate="print"/>
              <a:srcRect/>
              <a:stretch>
                <a:fillRect/>
              </a:stretch>
            </p:blipFill>
            <p:spPr bwMode="auto">
              <a:xfrm>
                <a:off x="654" y="1372"/>
                <a:ext cx="135" cy="116"/>
              </a:xfrm>
              <a:prstGeom prst="rect">
                <a:avLst/>
              </a:prstGeom>
              <a:noFill/>
              <a:ln w="12700">
                <a:noFill/>
                <a:miter lim="800000"/>
                <a:headEnd/>
                <a:tailEnd/>
              </a:ln>
              <a:effectLst/>
            </p:spPr>
          </p:pic>
          <p:pic>
            <p:nvPicPr>
              <p:cNvPr id="141351" name="Picture 87"/>
              <p:cNvPicPr>
                <a:picLocks noChangeArrowheads="1"/>
              </p:cNvPicPr>
              <p:nvPr/>
            </p:nvPicPr>
            <p:blipFill>
              <a:blip r:embed="rId5" cstate="print"/>
              <a:srcRect/>
              <a:stretch>
                <a:fillRect/>
              </a:stretch>
            </p:blipFill>
            <p:spPr bwMode="auto">
              <a:xfrm>
                <a:off x="824" y="1372"/>
                <a:ext cx="136" cy="116"/>
              </a:xfrm>
              <a:prstGeom prst="rect">
                <a:avLst/>
              </a:prstGeom>
              <a:noFill/>
              <a:ln w="12700">
                <a:noFill/>
                <a:miter lim="800000"/>
                <a:headEnd/>
                <a:tailEnd/>
              </a:ln>
              <a:effectLst/>
            </p:spPr>
          </p:pic>
          <p:sp>
            <p:nvSpPr>
              <p:cNvPr id="141352" name="Line 88"/>
              <p:cNvSpPr>
                <a:spLocks noChangeShapeType="1"/>
              </p:cNvSpPr>
              <p:nvPr/>
            </p:nvSpPr>
            <p:spPr bwMode="auto">
              <a:xfrm>
                <a:off x="288" y="1320"/>
                <a:ext cx="659" cy="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53" name="Line 89"/>
              <p:cNvSpPr>
                <a:spLocks noChangeShapeType="1"/>
              </p:cNvSpPr>
              <p:nvPr/>
            </p:nvSpPr>
            <p:spPr bwMode="auto">
              <a:xfrm>
                <a:off x="361"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54" name="Line 90"/>
              <p:cNvSpPr>
                <a:spLocks noChangeShapeType="1"/>
              </p:cNvSpPr>
              <p:nvPr/>
            </p:nvSpPr>
            <p:spPr bwMode="auto">
              <a:xfrm>
                <a:off x="532"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55" name="Line 91"/>
              <p:cNvSpPr>
                <a:spLocks noChangeShapeType="1"/>
              </p:cNvSpPr>
              <p:nvPr/>
            </p:nvSpPr>
            <p:spPr bwMode="auto">
              <a:xfrm>
                <a:off x="727" y="1320"/>
                <a:ext cx="0" cy="7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56" name="Line 92"/>
              <p:cNvSpPr>
                <a:spLocks noChangeShapeType="1"/>
              </p:cNvSpPr>
              <p:nvPr/>
            </p:nvSpPr>
            <p:spPr bwMode="auto">
              <a:xfrm>
                <a:off x="874" y="1320"/>
                <a:ext cx="0" cy="5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pic>
            <p:nvPicPr>
              <p:cNvPr id="141357" name="Picture 93"/>
              <p:cNvPicPr>
                <a:picLocks noChangeArrowheads="1"/>
              </p:cNvPicPr>
              <p:nvPr/>
            </p:nvPicPr>
            <p:blipFill>
              <a:blip r:embed="rId6" cstate="print"/>
              <a:srcRect/>
              <a:stretch>
                <a:fillRect/>
              </a:stretch>
            </p:blipFill>
            <p:spPr bwMode="auto">
              <a:xfrm>
                <a:off x="500" y="1152"/>
                <a:ext cx="336" cy="95"/>
              </a:xfrm>
              <a:prstGeom prst="rect">
                <a:avLst/>
              </a:prstGeom>
              <a:noFill/>
              <a:ln w="12700">
                <a:noFill/>
                <a:miter lim="800000"/>
                <a:headEnd/>
                <a:tailEnd/>
              </a:ln>
              <a:effectLst/>
            </p:spPr>
          </p:pic>
          <p:sp>
            <p:nvSpPr>
              <p:cNvPr id="141358" name="Line 94"/>
              <p:cNvSpPr>
                <a:spLocks noChangeShapeType="1"/>
              </p:cNvSpPr>
              <p:nvPr/>
            </p:nvSpPr>
            <p:spPr bwMode="auto">
              <a:xfrm>
                <a:off x="642" y="1248"/>
                <a:ext cx="0" cy="72"/>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41359" name="Rectangle 95"/>
              <p:cNvSpPr>
                <a:spLocks noChangeArrowheads="1"/>
              </p:cNvSpPr>
              <p:nvPr/>
            </p:nvSpPr>
            <p:spPr bwMode="auto">
              <a:xfrm>
                <a:off x="432" y="1008"/>
                <a:ext cx="528" cy="144"/>
              </a:xfrm>
              <a:prstGeom prst="rect">
                <a:avLst/>
              </a:prstGeom>
              <a:noFill/>
              <a:ln w="9525">
                <a:noFill/>
                <a:miter lim="800000"/>
                <a:headEnd/>
                <a:tailEnd/>
              </a:ln>
              <a:effectLst/>
            </p:spPr>
            <p:txBody>
              <a:bodyPr wrap="none" anchor="ctr"/>
              <a:lstStyle/>
              <a:p>
                <a:pPr algn="ctr" eaLnBrk="0" fontAlgn="base" hangingPunct="0">
                  <a:lnSpc>
                    <a:spcPct val="93000"/>
                  </a:lnSpc>
                  <a:spcBef>
                    <a:spcPct val="25000"/>
                  </a:spcBef>
                  <a:spcAft>
                    <a:spcPct val="0"/>
                  </a:spcAft>
                </a:pPr>
                <a:r>
                  <a:rPr lang="zh-CN" altLang="en-US" sz="1400">
                    <a:solidFill>
                      <a:srgbClr val="111111"/>
                    </a:solidFill>
                    <a:latin typeface="Arial" pitchFamily="34" charset="0"/>
                  </a:rPr>
                  <a:t>重点子网</a:t>
                </a:r>
              </a:p>
            </p:txBody>
          </p:sp>
        </p:grpSp>
        <p:sp>
          <p:nvSpPr>
            <p:cNvPr id="141347" name="Line 96"/>
            <p:cNvSpPr>
              <a:spLocks noChangeShapeType="1"/>
            </p:cNvSpPr>
            <p:nvPr/>
          </p:nvSpPr>
          <p:spPr bwMode="auto">
            <a:xfrm>
              <a:off x="768" y="2976"/>
              <a:ext cx="384" cy="0"/>
            </a:xfrm>
            <a:prstGeom prst="line">
              <a:avLst/>
            </a:prstGeom>
            <a:noFill/>
            <a:ln w="952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46689" name="AutoShape 97"/>
          <p:cNvSpPr>
            <a:spLocks/>
          </p:cNvSpPr>
          <p:nvPr/>
        </p:nvSpPr>
        <p:spPr bwMode="auto">
          <a:xfrm>
            <a:off x="5876925" y="4668838"/>
            <a:ext cx="3267075" cy="1371600"/>
          </a:xfrm>
          <a:prstGeom prst="accentCallout1">
            <a:avLst>
              <a:gd name="adj1" fmla="val 8333"/>
              <a:gd name="adj2" fmla="val -2333"/>
              <a:gd name="adj3" fmla="val -43519"/>
              <a:gd name="adj4" fmla="val -48981"/>
            </a:avLst>
          </a:prstGeom>
          <a:noFill/>
          <a:ln w="9525">
            <a:solidFill>
              <a:srgbClr val="FFCC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0" fontAlgn="base" hangingPunct="0">
              <a:lnSpc>
                <a:spcPct val="93000"/>
              </a:lnSpc>
              <a:spcBef>
                <a:spcPct val="25000"/>
              </a:spcBef>
              <a:spcAft>
                <a:spcPct val="0"/>
              </a:spcAft>
              <a:defRPr/>
            </a:pPr>
            <a:r>
              <a:rPr lang="zh-CN" altLang="en-US" sz="1400">
                <a:solidFill>
                  <a:srgbClr val="111111"/>
                </a:solidFill>
                <a:effectLst>
                  <a:outerShdw blurRad="38100" dist="38100" dir="2700000" algn="tl">
                    <a:srgbClr val="C0C0C0"/>
                  </a:outerShdw>
                </a:effectLst>
                <a:latin typeface="Arial" charset="0"/>
              </a:rPr>
              <a:t>防火墙在此处的功能：</a:t>
            </a:r>
          </a:p>
          <a:p>
            <a:pPr eaLnBrk="0" fontAlgn="base" hangingPunct="0">
              <a:lnSpc>
                <a:spcPct val="93000"/>
              </a:lnSpc>
              <a:spcBef>
                <a:spcPct val="25000"/>
              </a:spcBef>
              <a:spcAft>
                <a:spcPct val="0"/>
              </a:spcAft>
              <a:defRPr/>
            </a:pPr>
            <a:r>
              <a:rPr lang="en-US" altLang="zh-CN" sz="1400">
                <a:solidFill>
                  <a:srgbClr val="111111"/>
                </a:solidFill>
                <a:effectLst>
                  <a:outerShdw blurRad="38100" dist="38100" dir="2700000" algn="tl">
                    <a:srgbClr val="C0C0C0"/>
                  </a:outerShdw>
                </a:effectLst>
                <a:latin typeface="Arial" charset="0"/>
              </a:rPr>
              <a:t>1</a:t>
            </a:r>
            <a:r>
              <a:rPr lang="zh-CN" altLang="en-US" sz="1400">
                <a:solidFill>
                  <a:srgbClr val="111111"/>
                </a:solidFill>
                <a:effectLst>
                  <a:outerShdw blurRad="38100" dist="38100" dir="2700000" algn="tl">
                    <a:srgbClr val="C0C0C0"/>
                  </a:outerShdw>
                </a:effectLst>
                <a:latin typeface="Arial" charset="0"/>
              </a:rPr>
              <a:t>、工作子网与外部子网的物理 隔离</a:t>
            </a:r>
          </a:p>
          <a:p>
            <a:pPr eaLnBrk="0" fontAlgn="base" hangingPunct="0">
              <a:lnSpc>
                <a:spcPct val="93000"/>
              </a:lnSpc>
              <a:spcBef>
                <a:spcPct val="25000"/>
              </a:spcBef>
              <a:spcAft>
                <a:spcPct val="0"/>
              </a:spcAft>
              <a:defRPr/>
            </a:pPr>
            <a:r>
              <a:rPr lang="en-US" altLang="zh-CN" sz="1400">
                <a:solidFill>
                  <a:srgbClr val="111111"/>
                </a:solidFill>
                <a:effectLst>
                  <a:outerShdw blurRad="38100" dist="38100" dir="2700000" algn="tl">
                    <a:srgbClr val="C0C0C0"/>
                  </a:outerShdw>
                </a:effectLst>
                <a:latin typeface="Arial" charset="0"/>
              </a:rPr>
              <a:t>2</a:t>
            </a:r>
            <a:r>
              <a:rPr lang="zh-CN" altLang="en-US" sz="1400">
                <a:solidFill>
                  <a:srgbClr val="111111"/>
                </a:solidFill>
                <a:effectLst>
                  <a:outerShdw blurRad="38100" dist="38100" dir="2700000" algn="tl">
                    <a:srgbClr val="C0C0C0"/>
                  </a:outerShdw>
                </a:effectLst>
                <a:latin typeface="Arial" charset="0"/>
              </a:rPr>
              <a:t>、访问控制</a:t>
            </a:r>
          </a:p>
          <a:p>
            <a:pPr eaLnBrk="0" fontAlgn="base" hangingPunct="0">
              <a:lnSpc>
                <a:spcPct val="93000"/>
              </a:lnSpc>
              <a:spcBef>
                <a:spcPct val="25000"/>
              </a:spcBef>
              <a:spcAft>
                <a:spcPct val="0"/>
              </a:spcAft>
              <a:defRPr/>
            </a:pPr>
            <a:r>
              <a:rPr lang="en-US" altLang="zh-CN" sz="1400">
                <a:solidFill>
                  <a:srgbClr val="111111"/>
                </a:solidFill>
                <a:effectLst>
                  <a:outerShdw blurRad="38100" dist="38100" dir="2700000" algn="tl">
                    <a:srgbClr val="C0C0C0"/>
                  </a:outerShdw>
                </a:effectLst>
                <a:latin typeface="Arial" charset="0"/>
              </a:rPr>
              <a:t>3</a:t>
            </a:r>
            <a:r>
              <a:rPr lang="zh-CN" altLang="en-US" sz="1400">
                <a:solidFill>
                  <a:srgbClr val="111111"/>
                </a:solidFill>
                <a:effectLst>
                  <a:outerShdw blurRad="38100" dist="38100" dir="2700000" algn="tl">
                    <a:srgbClr val="C0C0C0"/>
                  </a:outerShdw>
                </a:effectLst>
                <a:latin typeface="Arial" charset="0"/>
              </a:rPr>
              <a:t>、对工作子网做</a:t>
            </a:r>
            <a:r>
              <a:rPr lang="en-US" altLang="zh-CN" sz="1400">
                <a:solidFill>
                  <a:srgbClr val="111111"/>
                </a:solidFill>
                <a:effectLst>
                  <a:outerShdw blurRad="38100" dist="38100" dir="2700000" algn="tl">
                    <a:srgbClr val="C0C0C0"/>
                  </a:outerShdw>
                </a:effectLst>
                <a:latin typeface="Arial" charset="0"/>
              </a:rPr>
              <a:t>NAT</a:t>
            </a:r>
            <a:r>
              <a:rPr lang="zh-CN" altLang="en-US" sz="1400">
                <a:solidFill>
                  <a:srgbClr val="111111"/>
                </a:solidFill>
                <a:effectLst>
                  <a:outerShdw blurRad="38100" dist="38100" dir="2700000" algn="tl">
                    <a:srgbClr val="C0C0C0"/>
                  </a:outerShdw>
                </a:effectLst>
                <a:latin typeface="Arial" charset="0"/>
              </a:rPr>
              <a:t>地址转换</a:t>
            </a:r>
          </a:p>
          <a:p>
            <a:pPr eaLnBrk="0" fontAlgn="base" hangingPunct="0">
              <a:lnSpc>
                <a:spcPct val="93000"/>
              </a:lnSpc>
              <a:spcBef>
                <a:spcPct val="25000"/>
              </a:spcBef>
              <a:spcAft>
                <a:spcPct val="0"/>
              </a:spcAft>
              <a:defRPr/>
            </a:pPr>
            <a:r>
              <a:rPr lang="en-US" altLang="zh-CN" sz="1400">
                <a:solidFill>
                  <a:srgbClr val="111111"/>
                </a:solidFill>
                <a:effectLst>
                  <a:outerShdw blurRad="38100" dist="38100" dir="2700000" algn="tl">
                    <a:srgbClr val="C0C0C0"/>
                  </a:outerShdw>
                </a:effectLst>
                <a:latin typeface="Arial" charset="0"/>
              </a:rPr>
              <a:t>4</a:t>
            </a:r>
            <a:r>
              <a:rPr lang="zh-CN" altLang="en-US" sz="1400">
                <a:solidFill>
                  <a:srgbClr val="111111"/>
                </a:solidFill>
                <a:effectLst>
                  <a:outerShdw blurRad="38100" dist="38100" dir="2700000" algn="tl">
                    <a:srgbClr val="C0C0C0"/>
                  </a:outerShdw>
                </a:effectLst>
                <a:latin typeface="Arial" charset="0"/>
              </a:rPr>
              <a:t>、日志记录</a:t>
            </a:r>
          </a:p>
        </p:txBody>
      </p:sp>
      <p:pic>
        <p:nvPicPr>
          <p:cNvPr id="141337" name="Picture 98"/>
          <p:cNvPicPr>
            <a:picLocks noChangeArrowheads="1"/>
          </p:cNvPicPr>
          <p:nvPr/>
        </p:nvPicPr>
        <p:blipFill>
          <a:blip r:embed="rId7" cstate="print"/>
          <a:srcRect/>
          <a:stretch>
            <a:fillRect/>
          </a:stretch>
        </p:blipFill>
        <p:spPr bwMode="auto">
          <a:xfrm>
            <a:off x="2209800" y="3754438"/>
            <a:ext cx="304800" cy="531812"/>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1" name="Rectangle 2"/>
          <p:cNvSpPr>
            <a:spLocks noGrp="1" noChangeArrowheads="1"/>
          </p:cNvSpPr>
          <p:nvPr>
            <p:ph type="title"/>
          </p:nvPr>
        </p:nvSpPr>
        <p:spPr/>
        <p:txBody>
          <a:bodyPr/>
          <a:lstStyle/>
          <a:p>
            <a:pPr eaLnBrk="1" hangingPunct="1"/>
            <a:r>
              <a:rPr lang="en-US" altLang="zh-CN" dirty="0" smtClean="0"/>
              <a:t> 1 </a:t>
            </a:r>
            <a:r>
              <a:rPr lang="zh-CN" altLang="en-US" dirty="0" smtClean="0"/>
              <a:t>防火墙的基本原理</a:t>
            </a:r>
          </a:p>
        </p:txBody>
      </p:sp>
      <p:sp>
        <p:nvSpPr>
          <p:cNvPr id="142342" name="Rectangle 3"/>
          <p:cNvSpPr>
            <a:spLocks noGrp="1" noChangeArrowheads="1"/>
          </p:cNvSpPr>
          <p:nvPr>
            <p:ph idx="1"/>
          </p:nvPr>
        </p:nvSpPr>
        <p:spPr/>
        <p:txBody>
          <a:bodyPr/>
          <a:lstStyle/>
          <a:p>
            <a:pPr eaLnBrk="1" hangingPunct="1"/>
            <a:r>
              <a:rPr lang="zh-CN" altLang="en-US" dirty="0" smtClean="0"/>
              <a:t>防火墙能分析任何协议的报文。基于它的分析，防火墙可以采取各种行动。</a:t>
            </a:r>
          </a:p>
          <a:p>
            <a:pPr eaLnBrk="1" hangingPunct="1"/>
            <a:r>
              <a:rPr lang="zh-CN" altLang="en-US" dirty="0" smtClean="0"/>
              <a:t>防火墙实现数据流控制的功能是通过预先设定安全规则来实现的。安全</a:t>
            </a:r>
            <a:r>
              <a:rPr lang="zh-CN" altLang="en-US" dirty="0" smtClean="0">
                <a:solidFill>
                  <a:srgbClr val="FF0000"/>
                </a:solidFill>
              </a:rPr>
              <a:t>规则</a:t>
            </a:r>
            <a:r>
              <a:rPr lang="zh-CN" altLang="en-US" dirty="0" smtClean="0"/>
              <a:t>由</a:t>
            </a:r>
            <a:r>
              <a:rPr lang="zh-CN" altLang="en-US" dirty="0" smtClean="0">
                <a:solidFill>
                  <a:srgbClr val="FF0000"/>
                </a:solidFill>
              </a:rPr>
              <a:t>匹配条件</a:t>
            </a:r>
            <a:r>
              <a:rPr lang="zh-CN" altLang="en-US" dirty="0" smtClean="0"/>
              <a:t>和</a:t>
            </a:r>
            <a:r>
              <a:rPr lang="zh-CN" altLang="en-US" dirty="0" smtClean="0">
                <a:solidFill>
                  <a:srgbClr val="FF0000"/>
                </a:solidFill>
              </a:rPr>
              <a:t>处理方式</a:t>
            </a:r>
            <a:r>
              <a:rPr lang="zh-CN" altLang="en-US" dirty="0" smtClean="0"/>
              <a:t>两个部分组成：如果满足这个条件，将执行这种动作。</a:t>
            </a:r>
          </a:p>
          <a:p>
            <a:pPr eaLnBrk="1" hangingPunct="1"/>
            <a:r>
              <a:rPr lang="zh-CN" altLang="en-US" dirty="0" smtClean="0"/>
              <a:t>通常，这些规则由系统管理员根据自己组织中的访问策略镜像来制订和装备。</a:t>
            </a:r>
          </a:p>
        </p:txBody>
      </p:sp>
      <p:sp>
        <p:nvSpPr>
          <p:cNvPr id="14233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3FFF5471-3DFA-478A-A329-A58FE0264174}" type="datetime1">
              <a:rPr lang="zh-CN" altLang="en-US">
                <a:solidFill>
                  <a:srgbClr val="000000"/>
                </a:solidFill>
              </a:rPr>
              <a:pPr/>
              <a:t>2016/5/30</a:t>
            </a:fld>
            <a:endParaRPr lang="en-US" altLang="zh-CN">
              <a:solidFill>
                <a:srgbClr val="000000"/>
              </a:solidFill>
            </a:endParaRPr>
          </a:p>
        </p:txBody>
      </p:sp>
      <p:sp>
        <p:nvSpPr>
          <p:cNvPr id="14233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234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2F7878D6-AEB1-43DB-B75D-BB11F7D91408}" type="slidenum">
              <a:rPr lang="en-US" altLang="zh-CN">
                <a:solidFill>
                  <a:srgbClr val="000000"/>
                </a:solidFill>
              </a:rPr>
              <a:pPr/>
              <a:t>14</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5" name="Rectangle 2"/>
          <p:cNvSpPr>
            <a:spLocks noGrp="1" noChangeArrowheads="1"/>
          </p:cNvSpPr>
          <p:nvPr>
            <p:ph type="title"/>
          </p:nvPr>
        </p:nvSpPr>
        <p:spPr/>
        <p:txBody>
          <a:bodyPr/>
          <a:lstStyle/>
          <a:p>
            <a:pPr eaLnBrk="1" hangingPunct="1"/>
            <a:r>
              <a:rPr lang="en-US" altLang="zh-CN" dirty="0" smtClean="0"/>
              <a:t> 1 </a:t>
            </a:r>
            <a:r>
              <a:rPr lang="zh-CN" altLang="en-US" dirty="0" smtClean="0"/>
              <a:t>防火墙的基本原理</a:t>
            </a:r>
          </a:p>
        </p:txBody>
      </p:sp>
      <p:sp>
        <p:nvSpPr>
          <p:cNvPr id="143366" name="Rectangle 3"/>
          <p:cNvSpPr>
            <a:spLocks noGrp="1" noChangeArrowheads="1"/>
          </p:cNvSpPr>
          <p:nvPr>
            <p:ph idx="1"/>
          </p:nvPr>
        </p:nvSpPr>
        <p:spPr/>
        <p:txBody>
          <a:bodyPr/>
          <a:lstStyle/>
          <a:p>
            <a:pPr eaLnBrk="1" hangingPunct="1"/>
            <a:r>
              <a:rPr lang="zh-CN" altLang="zh-CN" smtClean="0"/>
              <a:t>大多数商业防火墙允许监视报文的内容。</a:t>
            </a:r>
            <a:endParaRPr lang="zh-CN" altLang="en-US" smtClean="0"/>
          </a:p>
          <a:p>
            <a:pPr eaLnBrk="1" hangingPunct="1"/>
            <a:r>
              <a:rPr lang="zh-CN" altLang="zh-CN" smtClean="0"/>
              <a:t>用户可以使用这一功能来禁止</a:t>
            </a:r>
            <a:r>
              <a:rPr lang="en-US" altLang="zh-CN" smtClean="0"/>
              <a:t>JavaScript</a:t>
            </a:r>
            <a:r>
              <a:rPr lang="zh-CN" altLang="en-US" smtClean="0"/>
              <a:t>、</a:t>
            </a:r>
            <a:r>
              <a:rPr lang="en-US" altLang="zh-CN" smtClean="0"/>
              <a:t>VBScript</a:t>
            </a:r>
            <a:r>
              <a:rPr lang="zh-CN" altLang="en-US" smtClean="0"/>
              <a:t>、</a:t>
            </a:r>
            <a:r>
              <a:rPr lang="en-US" altLang="zh-CN" smtClean="0"/>
              <a:t>ActiveX scripts</a:t>
            </a:r>
            <a:r>
              <a:rPr lang="zh-CN" altLang="en-US" smtClean="0"/>
              <a:t>和</a:t>
            </a:r>
            <a:r>
              <a:rPr lang="en-US" altLang="zh-CN" smtClean="0"/>
              <a:t>Cookies</a:t>
            </a:r>
            <a:r>
              <a:rPr lang="zh-CN" altLang="en-US" smtClean="0"/>
              <a:t>在防火墙后的执行。</a:t>
            </a:r>
          </a:p>
          <a:p>
            <a:pPr eaLnBrk="1" hangingPunct="1"/>
            <a:r>
              <a:rPr lang="zh-CN" altLang="en-US" smtClean="0"/>
              <a:t>用户甚至能用防火墙创建的规则来禁止包含特定攻击性签名的报文通过。</a:t>
            </a:r>
          </a:p>
        </p:txBody>
      </p:sp>
      <p:sp>
        <p:nvSpPr>
          <p:cNvPr id="14336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E34BBBB0-4672-41D6-9F73-B36F5C8483E0}" type="datetime1">
              <a:rPr lang="zh-CN" altLang="en-US">
                <a:solidFill>
                  <a:srgbClr val="000000"/>
                </a:solidFill>
              </a:rPr>
              <a:pPr/>
              <a:t>2016/5/30</a:t>
            </a:fld>
            <a:endParaRPr lang="en-US" altLang="zh-CN">
              <a:solidFill>
                <a:srgbClr val="000000"/>
              </a:solidFill>
            </a:endParaRPr>
          </a:p>
        </p:txBody>
      </p:sp>
      <p:sp>
        <p:nvSpPr>
          <p:cNvPr id="14336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336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B3AEB5E2-BCE4-439C-873B-BB584AD02FEC}" type="slidenum">
              <a:rPr lang="en-US" altLang="zh-CN">
                <a:solidFill>
                  <a:srgbClr val="000000"/>
                </a:solidFill>
              </a:rPr>
              <a:pPr/>
              <a:t>15</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2"/>
          <p:cNvSpPr>
            <a:spLocks noGrp="1" noChangeArrowheads="1"/>
          </p:cNvSpPr>
          <p:nvPr>
            <p:ph type="title"/>
          </p:nvPr>
        </p:nvSpPr>
        <p:spPr/>
        <p:txBody>
          <a:bodyPr/>
          <a:lstStyle/>
          <a:p>
            <a:pPr eaLnBrk="1" hangingPunct="1"/>
            <a:r>
              <a:rPr lang="zh-CN" altLang="en-US" smtClean="0"/>
              <a:t>防火墙的基本策略</a:t>
            </a:r>
          </a:p>
        </p:txBody>
      </p:sp>
      <p:sp>
        <p:nvSpPr>
          <p:cNvPr id="144390" name="Rectangle 3"/>
          <p:cNvSpPr>
            <a:spLocks noGrp="1" noChangeArrowheads="1"/>
          </p:cNvSpPr>
          <p:nvPr>
            <p:ph idx="1"/>
          </p:nvPr>
        </p:nvSpPr>
        <p:spPr/>
        <p:txBody>
          <a:bodyPr/>
          <a:lstStyle/>
          <a:p>
            <a:pPr eaLnBrk="1" hangingPunct="1"/>
            <a:r>
              <a:rPr lang="zh-CN" altLang="en-US" sz="2600" smtClean="0"/>
              <a:t>大多数防火墙规则中的处理方式包括：</a:t>
            </a:r>
          </a:p>
          <a:p>
            <a:pPr lvl="1" eaLnBrk="1" hangingPunct="1"/>
            <a:r>
              <a:rPr lang="en-US" altLang="zh-CN" sz="2200" smtClean="0"/>
              <a:t>Accept</a:t>
            </a:r>
            <a:r>
              <a:rPr lang="zh-CN" altLang="en-US" sz="2200" smtClean="0"/>
              <a:t>：允许数据包或信息通过</a:t>
            </a:r>
          </a:p>
          <a:p>
            <a:pPr lvl="1" eaLnBrk="1" hangingPunct="1"/>
            <a:r>
              <a:rPr lang="en-US" altLang="zh-CN" sz="2200" smtClean="0"/>
              <a:t>Reject</a:t>
            </a:r>
            <a:r>
              <a:rPr lang="zh-CN" altLang="en-US" sz="2200" smtClean="0"/>
              <a:t>：拒绝数据包或信息通过，并且通知信息源该信息被禁止</a:t>
            </a:r>
          </a:p>
          <a:p>
            <a:pPr lvl="1" eaLnBrk="1" hangingPunct="1"/>
            <a:r>
              <a:rPr lang="en-US" altLang="zh-CN" sz="2200" smtClean="0"/>
              <a:t>Drop</a:t>
            </a:r>
            <a:r>
              <a:rPr lang="zh-CN" altLang="en-US" sz="2200" smtClean="0"/>
              <a:t>：直接将数据包或信息丢弃，并且不通知信息源</a:t>
            </a:r>
          </a:p>
          <a:p>
            <a:pPr eaLnBrk="1" hangingPunct="1"/>
            <a:r>
              <a:rPr lang="zh-CN" altLang="en-US" sz="2600" smtClean="0"/>
              <a:t>所有的防火墙在规则匹配的基础上都会采用以下两种基本策略中的一种：</a:t>
            </a:r>
          </a:p>
          <a:p>
            <a:pPr lvl="1" eaLnBrk="1" hangingPunct="1"/>
            <a:r>
              <a:rPr lang="zh-CN" altLang="en-US" sz="2200" smtClean="0"/>
              <a:t>没有明确禁止的行为都是允许的</a:t>
            </a:r>
          </a:p>
          <a:p>
            <a:pPr lvl="1" eaLnBrk="1" hangingPunct="1"/>
            <a:r>
              <a:rPr lang="zh-CN" altLang="en-US" sz="2200" smtClean="0"/>
              <a:t>没有明确允许的行为都是禁止的</a:t>
            </a:r>
          </a:p>
        </p:txBody>
      </p:sp>
      <p:sp>
        <p:nvSpPr>
          <p:cNvPr id="14438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90E852CA-0AC9-481F-B99A-06653AC9F177}" type="datetime1">
              <a:rPr lang="zh-CN" altLang="en-US">
                <a:solidFill>
                  <a:srgbClr val="000000"/>
                </a:solidFill>
              </a:rPr>
              <a:pPr/>
              <a:t>2016/5/30</a:t>
            </a:fld>
            <a:endParaRPr lang="en-US" altLang="zh-CN">
              <a:solidFill>
                <a:srgbClr val="000000"/>
              </a:solidFill>
            </a:endParaRPr>
          </a:p>
        </p:txBody>
      </p:sp>
      <p:sp>
        <p:nvSpPr>
          <p:cNvPr id="14438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438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E683B70C-A5F6-419C-A1B2-C3CA307262E6}" type="slidenum">
              <a:rPr lang="en-US" altLang="zh-CN">
                <a:solidFill>
                  <a:srgbClr val="000000"/>
                </a:solidFill>
              </a:rPr>
              <a:pPr/>
              <a:t>16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Rectangle 2"/>
          <p:cNvSpPr>
            <a:spLocks noGrp="1" noChangeArrowheads="1"/>
          </p:cNvSpPr>
          <p:nvPr>
            <p:ph type="title"/>
          </p:nvPr>
        </p:nvSpPr>
        <p:spPr/>
        <p:txBody>
          <a:bodyPr/>
          <a:lstStyle/>
          <a:p>
            <a:pPr eaLnBrk="1" hangingPunct="1"/>
            <a:r>
              <a:rPr lang="zh-CN" altLang="en-US" smtClean="0"/>
              <a:t>防火墙的基本策略</a:t>
            </a:r>
          </a:p>
        </p:txBody>
      </p:sp>
      <p:sp>
        <p:nvSpPr>
          <p:cNvPr id="145414" name="Rectangle 3"/>
          <p:cNvSpPr>
            <a:spLocks noGrp="1" noChangeArrowheads="1"/>
          </p:cNvSpPr>
          <p:nvPr>
            <p:ph idx="1"/>
          </p:nvPr>
        </p:nvSpPr>
        <p:spPr>
          <a:xfrm>
            <a:off x="457200" y="1196752"/>
            <a:ext cx="8153400" cy="5029200"/>
          </a:xfrm>
        </p:spPr>
        <p:txBody>
          <a:bodyPr/>
          <a:lstStyle/>
          <a:p>
            <a:pPr eaLnBrk="1" hangingPunct="1">
              <a:lnSpc>
                <a:spcPct val="110000"/>
              </a:lnSpc>
            </a:pPr>
            <a:r>
              <a:rPr lang="zh-CN" altLang="en-US" sz="2400" dirty="0" smtClean="0"/>
              <a:t>没有明确禁止的行为都是允许的</a:t>
            </a:r>
          </a:p>
          <a:p>
            <a:pPr lvl="1" eaLnBrk="1" hangingPunct="1">
              <a:lnSpc>
                <a:spcPct val="110000"/>
              </a:lnSpc>
            </a:pPr>
            <a:r>
              <a:rPr lang="zh-CN" altLang="en-US" sz="1800" dirty="0" smtClean="0">
                <a:latin typeface="Arial" pitchFamily="34" charset="0"/>
              </a:rPr>
              <a:t>“</a:t>
            </a:r>
            <a:r>
              <a:rPr lang="zh-CN" altLang="en-US" sz="1800" dirty="0" smtClean="0"/>
              <a:t>默认拒绝</a:t>
            </a:r>
            <a:r>
              <a:rPr lang="zh-CN" altLang="en-US" sz="1800" dirty="0" smtClean="0">
                <a:latin typeface="Arial" pitchFamily="34" charset="0"/>
              </a:rPr>
              <a:t>”</a:t>
            </a:r>
            <a:r>
              <a:rPr lang="zh-CN" altLang="en-US" sz="1800" dirty="0" smtClean="0"/>
              <a:t>原则</a:t>
            </a:r>
          </a:p>
          <a:p>
            <a:pPr lvl="1" eaLnBrk="1" hangingPunct="1">
              <a:lnSpc>
                <a:spcPct val="110000"/>
              </a:lnSpc>
            </a:pPr>
            <a:r>
              <a:rPr lang="zh-CN" altLang="en-US" sz="1800" dirty="0" smtClean="0"/>
              <a:t>当防火墙采用这条基本策略时，规则库主要由处理方式为</a:t>
            </a:r>
            <a:r>
              <a:rPr lang="en-US" altLang="zh-CN" sz="1800" dirty="0" smtClean="0"/>
              <a:t>Accept</a:t>
            </a:r>
            <a:r>
              <a:rPr lang="zh-CN" altLang="en-US" sz="1800" dirty="0" smtClean="0"/>
              <a:t>的规则构成</a:t>
            </a:r>
          </a:p>
          <a:p>
            <a:pPr lvl="1" eaLnBrk="1" hangingPunct="1">
              <a:lnSpc>
                <a:spcPct val="110000"/>
              </a:lnSpc>
            </a:pPr>
            <a:r>
              <a:rPr lang="zh-CN" altLang="en-US" sz="1800" dirty="0" smtClean="0"/>
              <a:t>通过防火墙的信息逐条与规则进行匹配，只要与其中任何一条匹配，则允许通过，如果不能与任何一条规则匹配则认为该信息不能通过防火墙。</a:t>
            </a:r>
          </a:p>
          <a:p>
            <a:pPr eaLnBrk="1" hangingPunct="1">
              <a:lnSpc>
                <a:spcPct val="110000"/>
              </a:lnSpc>
            </a:pPr>
            <a:r>
              <a:rPr lang="zh-CN" altLang="en-US" sz="2400" dirty="0" smtClean="0"/>
              <a:t>没有明确允许的行为都是禁止的</a:t>
            </a:r>
          </a:p>
          <a:p>
            <a:pPr lvl="1" eaLnBrk="1" hangingPunct="1">
              <a:lnSpc>
                <a:spcPct val="110000"/>
              </a:lnSpc>
            </a:pPr>
            <a:r>
              <a:rPr lang="zh-CN" altLang="en-US" sz="1800" dirty="0" smtClean="0">
                <a:latin typeface="Arial" pitchFamily="34" charset="0"/>
              </a:rPr>
              <a:t>“</a:t>
            </a:r>
            <a:r>
              <a:rPr lang="zh-CN" altLang="en-US" sz="1800" dirty="0" smtClean="0"/>
              <a:t>默认允许</a:t>
            </a:r>
            <a:r>
              <a:rPr lang="zh-CN" altLang="en-US" sz="1800" dirty="0" smtClean="0">
                <a:latin typeface="Arial" pitchFamily="34" charset="0"/>
              </a:rPr>
              <a:t>”</a:t>
            </a:r>
            <a:r>
              <a:rPr lang="zh-CN" altLang="en-US" sz="1800" dirty="0" smtClean="0"/>
              <a:t>原则</a:t>
            </a:r>
          </a:p>
          <a:p>
            <a:pPr lvl="1" eaLnBrk="1" hangingPunct="1">
              <a:lnSpc>
                <a:spcPct val="110000"/>
              </a:lnSpc>
            </a:pPr>
            <a:r>
              <a:rPr lang="zh-CN" altLang="en-US" sz="1800" dirty="0" smtClean="0"/>
              <a:t>基于该策略时，防火墙中的规则主要由处理手段为</a:t>
            </a:r>
            <a:r>
              <a:rPr lang="en-US" altLang="zh-CN" sz="1800" dirty="0" smtClean="0"/>
              <a:t>Reject</a:t>
            </a:r>
            <a:r>
              <a:rPr lang="zh-CN" altLang="en-US" sz="1800" dirty="0" smtClean="0"/>
              <a:t>或</a:t>
            </a:r>
            <a:r>
              <a:rPr lang="en-US" altLang="zh-CN" sz="1800" dirty="0" smtClean="0"/>
              <a:t>Drop</a:t>
            </a:r>
            <a:r>
              <a:rPr lang="zh-CN" altLang="en-US" sz="1800" dirty="0" smtClean="0"/>
              <a:t>的规则组成</a:t>
            </a:r>
          </a:p>
          <a:p>
            <a:pPr lvl="1" eaLnBrk="1" hangingPunct="1">
              <a:lnSpc>
                <a:spcPct val="110000"/>
              </a:lnSpc>
            </a:pPr>
            <a:r>
              <a:rPr lang="zh-CN" altLang="en-US" sz="1800" dirty="0" smtClean="0"/>
              <a:t>通过防火墙的信息逐条与规则进行匹配，一旦与规则匹配就会被防火墙丢弃或禁止，如果信息不能与任何规则匹配，则可以通过防火墙。</a:t>
            </a:r>
          </a:p>
          <a:p>
            <a:pPr eaLnBrk="1" hangingPunct="1">
              <a:lnSpc>
                <a:spcPct val="110000"/>
              </a:lnSpc>
            </a:pPr>
            <a:r>
              <a:rPr lang="zh-CN" altLang="en-US" sz="2400" dirty="0" smtClean="0"/>
              <a:t>前者比较严格，后者则相对宽容。可以灵活结合这两者进行规则制订。</a:t>
            </a:r>
          </a:p>
        </p:txBody>
      </p:sp>
      <p:sp>
        <p:nvSpPr>
          <p:cNvPr id="14541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8C94A9ED-EC52-4A79-AF51-9CF4D02D70B2}" type="datetime1">
              <a:rPr lang="zh-CN" altLang="en-US">
                <a:solidFill>
                  <a:srgbClr val="000000"/>
                </a:solidFill>
              </a:rPr>
              <a:pPr/>
              <a:t>2016/5/30</a:t>
            </a:fld>
            <a:endParaRPr lang="en-US" altLang="zh-CN">
              <a:solidFill>
                <a:srgbClr val="000000"/>
              </a:solidFill>
            </a:endParaRPr>
          </a:p>
        </p:txBody>
      </p:sp>
      <p:sp>
        <p:nvSpPr>
          <p:cNvPr id="14541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541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46FCC967-D30F-40A2-93F3-FA08CDCDF672}" type="slidenum">
              <a:rPr lang="en-US" altLang="zh-CN">
                <a:solidFill>
                  <a:srgbClr val="000000"/>
                </a:solidFill>
              </a:rPr>
              <a:pPr/>
              <a:t>17</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2"/>
          <p:cNvSpPr>
            <a:spLocks noGrp="1" noChangeArrowheads="1"/>
          </p:cNvSpPr>
          <p:nvPr>
            <p:ph type="title"/>
          </p:nvPr>
        </p:nvSpPr>
        <p:spPr/>
        <p:txBody>
          <a:bodyPr/>
          <a:lstStyle/>
          <a:p>
            <a:pPr eaLnBrk="1" hangingPunct="1"/>
            <a:r>
              <a:rPr lang="zh-CN" altLang="en-US" smtClean="0"/>
              <a:t>防火墙的分类</a:t>
            </a:r>
          </a:p>
        </p:txBody>
      </p:sp>
      <p:sp>
        <p:nvSpPr>
          <p:cNvPr id="146438" name="Rectangle 3"/>
          <p:cNvSpPr>
            <a:spLocks noGrp="1" noChangeArrowheads="1"/>
          </p:cNvSpPr>
          <p:nvPr>
            <p:ph idx="1"/>
          </p:nvPr>
        </p:nvSpPr>
        <p:spPr/>
        <p:txBody>
          <a:bodyPr/>
          <a:lstStyle/>
          <a:p>
            <a:pPr eaLnBrk="1" hangingPunct="1"/>
            <a:r>
              <a:rPr lang="zh-CN" altLang="en-US" dirty="0" smtClean="0"/>
              <a:t>防火墙按照使用对象可分为：</a:t>
            </a:r>
            <a:r>
              <a:rPr lang="zh-CN" altLang="en-US" dirty="0" smtClean="0">
                <a:solidFill>
                  <a:srgbClr val="FF0000"/>
                </a:solidFill>
              </a:rPr>
              <a:t>个人防火墙和企业防火墙</a:t>
            </a:r>
            <a:r>
              <a:rPr lang="zh-CN" altLang="en-US" dirty="0" smtClean="0">
                <a:solidFill>
                  <a:schemeClr val="accent2"/>
                </a:solidFill>
              </a:rPr>
              <a:t>。</a:t>
            </a:r>
          </a:p>
          <a:p>
            <a:pPr lvl="1" eaLnBrk="1" hangingPunct="1"/>
            <a:r>
              <a:rPr lang="zh-CN" altLang="en-US" b="1" dirty="0" smtClean="0">
                <a:solidFill>
                  <a:srgbClr val="FF0000"/>
                </a:solidFill>
              </a:rPr>
              <a:t>个人防火墙</a:t>
            </a:r>
            <a:r>
              <a:rPr lang="zh-CN" altLang="en-US" b="1" dirty="0" smtClean="0"/>
              <a:t>一般以</a:t>
            </a:r>
            <a:r>
              <a:rPr lang="zh-CN" altLang="en-US" b="1" dirty="0" smtClean="0">
                <a:solidFill>
                  <a:srgbClr val="FF0000"/>
                </a:solidFill>
              </a:rPr>
              <a:t>软件服务</a:t>
            </a:r>
            <a:r>
              <a:rPr lang="zh-CN" altLang="en-US" b="1" dirty="0" smtClean="0"/>
              <a:t>的形式实现，它为个人计算机提供简单的防火墙功能。个人防火墙可能会随操作系统附带，价格较低。</a:t>
            </a:r>
          </a:p>
          <a:p>
            <a:pPr lvl="1" eaLnBrk="1" hangingPunct="1"/>
            <a:r>
              <a:rPr lang="zh-CN" altLang="en-US" b="1" dirty="0" smtClean="0">
                <a:solidFill>
                  <a:srgbClr val="FF0000"/>
                </a:solidFill>
              </a:rPr>
              <a:t>企业防火墙</a:t>
            </a:r>
            <a:r>
              <a:rPr lang="zh-CN" altLang="en-US" b="1" dirty="0" smtClean="0"/>
              <a:t>指的是隔离在本地网络与外界网络之间的一道</a:t>
            </a:r>
            <a:r>
              <a:rPr lang="zh-CN" altLang="en-US" b="1" dirty="0" smtClean="0">
                <a:solidFill>
                  <a:srgbClr val="FF0000"/>
                </a:solidFill>
              </a:rPr>
              <a:t>防御系统</a:t>
            </a:r>
            <a:r>
              <a:rPr lang="zh-CN" altLang="en-US" b="1" dirty="0" smtClean="0"/>
              <a:t>。企业防火墙可以使企业内部局域网（</a:t>
            </a:r>
            <a:r>
              <a:rPr lang="en-US" altLang="zh-CN" b="1" dirty="0" smtClean="0"/>
              <a:t>LAN</a:t>
            </a:r>
            <a:r>
              <a:rPr lang="zh-CN" altLang="en-US" b="1" dirty="0" smtClean="0"/>
              <a:t>）网络与</a:t>
            </a:r>
            <a:r>
              <a:rPr lang="en-US" altLang="zh-CN" b="1" dirty="0" smtClean="0"/>
              <a:t>Internet</a:t>
            </a:r>
            <a:r>
              <a:rPr lang="zh-CN" altLang="en-US" b="1" dirty="0" smtClean="0"/>
              <a:t>之间或者与其他外部网络互相隔离、限制网络互访用来保护内部网络。实现形式：软件、硬件。</a:t>
            </a:r>
            <a:r>
              <a:rPr lang="zh-CN" altLang="en-US" sz="3000" b="1" dirty="0" smtClean="0"/>
              <a:t>   </a:t>
            </a:r>
          </a:p>
        </p:txBody>
      </p:sp>
      <p:sp>
        <p:nvSpPr>
          <p:cNvPr id="14643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510D1D39-A5C9-4A3E-B83D-CD02F6CDB204}" type="datetime1">
              <a:rPr lang="zh-CN" altLang="en-US">
                <a:solidFill>
                  <a:srgbClr val="000000"/>
                </a:solidFill>
              </a:rPr>
              <a:pPr/>
              <a:t>2016/5/30</a:t>
            </a:fld>
            <a:endParaRPr lang="en-US" altLang="zh-CN">
              <a:solidFill>
                <a:srgbClr val="000000"/>
              </a:solidFill>
            </a:endParaRPr>
          </a:p>
        </p:txBody>
      </p:sp>
      <p:sp>
        <p:nvSpPr>
          <p:cNvPr id="14643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643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0583B8E6-2709-4044-8A6E-861CECB645F8}" type="slidenum">
              <a:rPr lang="en-US" altLang="zh-CN">
                <a:solidFill>
                  <a:srgbClr val="000000"/>
                </a:solidFill>
              </a:rPr>
              <a:pPr/>
              <a:t>18</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Grp="1" noChangeArrowheads="1"/>
          </p:cNvSpPr>
          <p:nvPr>
            <p:ph type="title"/>
          </p:nvPr>
        </p:nvSpPr>
        <p:spPr/>
        <p:txBody>
          <a:bodyPr/>
          <a:lstStyle/>
          <a:p>
            <a:pPr eaLnBrk="1" hangingPunct="1"/>
            <a:r>
              <a:rPr lang="zh-CN" altLang="en-US" smtClean="0"/>
              <a:t>防火墙的分类</a:t>
            </a:r>
            <a:r>
              <a:rPr lang="en-US" altLang="zh-CN" smtClean="0"/>
              <a:t>(2)</a:t>
            </a:r>
          </a:p>
        </p:txBody>
      </p:sp>
      <p:sp>
        <p:nvSpPr>
          <p:cNvPr id="147462" name="Rectangle 3"/>
          <p:cNvSpPr>
            <a:spLocks noGrp="1" noChangeArrowheads="1"/>
          </p:cNvSpPr>
          <p:nvPr>
            <p:ph idx="1"/>
          </p:nvPr>
        </p:nvSpPr>
        <p:spPr/>
        <p:txBody>
          <a:bodyPr/>
          <a:lstStyle/>
          <a:p>
            <a:pPr eaLnBrk="1" hangingPunct="1"/>
            <a:r>
              <a:rPr lang="zh-CN" altLang="en-US" dirty="0" smtClean="0"/>
              <a:t>从使用的技术上划分，防火墙可以分为：</a:t>
            </a:r>
          </a:p>
          <a:p>
            <a:pPr lvl="1" eaLnBrk="1" hangingPunct="1"/>
            <a:r>
              <a:rPr lang="zh-CN" altLang="en-US" b="1" dirty="0" smtClean="0"/>
              <a:t>包过滤防火墙</a:t>
            </a:r>
          </a:p>
          <a:p>
            <a:pPr lvl="2" eaLnBrk="1" hangingPunct="1"/>
            <a:r>
              <a:rPr lang="zh-CN" altLang="en-US" b="1" dirty="0" smtClean="0"/>
              <a:t>静态包过滤防火墙</a:t>
            </a:r>
          </a:p>
          <a:p>
            <a:pPr lvl="2" eaLnBrk="1" hangingPunct="1"/>
            <a:r>
              <a:rPr lang="zh-CN" altLang="en-US" b="1" dirty="0" smtClean="0"/>
              <a:t>动态包过滤防火墙</a:t>
            </a:r>
          </a:p>
          <a:p>
            <a:pPr lvl="1" eaLnBrk="1" hangingPunct="1"/>
            <a:r>
              <a:rPr lang="zh-CN" altLang="en-US" b="1" dirty="0" smtClean="0"/>
              <a:t>代理服务器型防火墙</a:t>
            </a:r>
          </a:p>
          <a:p>
            <a:pPr lvl="1" eaLnBrk="1" hangingPunct="1"/>
            <a:r>
              <a:rPr lang="zh-CN" altLang="en-US" b="1" dirty="0" smtClean="0"/>
              <a:t>电路级网关</a:t>
            </a:r>
          </a:p>
          <a:p>
            <a:pPr lvl="1" eaLnBrk="1" hangingPunct="1"/>
            <a:r>
              <a:rPr lang="zh-CN" altLang="en-US" b="1" dirty="0" smtClean="0"/>
              <a:t>混和型防火墙</a:t>
            </a:r>
          </a:p>
        </p:txBody>
      </p:sp>
      <p:sp>
        <p:nvSpPr>
          <p:cNvPr id="14745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D5A49E37-64B5-4863-A227-A0AE5F8DCF91}" type="datetime1">
              <a:rPr lang="zh-CN" altLang="en-US">
                <a:solidFill>
                  <a:srgbClr val="000000"/>
                </a:solidFill>
              </a:rPr>
              <a:pPr/>
              <a:t>2016/5/30</a:t>
            </a:fld>
            <a:endParaRPr lang="en-US" altLang="zh-CN">
              <a:solidFill>
                <a:srgbClr val="000000"/>
              </a:solidFill>
            </a:endParaRPr>
          </a:p>
        </p:txBody>
      </p:sp>
      <p:sp>
        <p:nvSpPr>
          <p:cNvPr id="14745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746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B0E2C469-C02B-42F3-971F-E56E119608BA}" type="slidenum">
              <a:rPr lang="en-US" altLang="zh-CN">
                <a:solidFill>
                  <a:srgbClr val="000000"/>
                </a:solidFill>
              </a:rPr>
              <a:pPr/>
              <a:t>19</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本章内容安排</a:t>
            </a:r>
          </a:p>
        </p:txBody>
      </p:sp>
      <p:sp>
        <p:nvSpPr>
          <p:cNvPr id="5123" name="内容占位符 2"/>
          <p:cNvSpPr>
            <a:spLocks noGrp="1"/>
          </p:cNvSpPr>
          <p:nvPr>
            <p:ph idx="1"/>
          </p:nvPr>
        </p:nvSpPr>
        <p:spPr/>
        <p:txBody>
          <a:bodyPr/>
          <a:lstStyle/>
          <a:p>
            <a:pPr eaLnBrk="1" hangingPunct="1"/>
            <a:r>
              <a:rPr lang="en-US" altLang="zh-CN" sz="2800" dirty="0" smtClean="0"/>
              <a:t>1 </a:t>
            </a:r>
            <a:r>
              <a:rPr lang="zh-CN" altLang="en-US" sz="2800" dirty="0" smtClean="0"/>
              <a:t>防火墙的基本原理</a:t>
            </a:r>
          </a:p>
          <a:p>
            <a:pPr eaLnBrk="1" hangingPunct="1"/>
            <a:r>
              <a:rPr lang="en-US" altLang="zh-CN" sz="2800" dirty="0" smtClean="0"/>
              <a:t>2 </a:t>
            </a:r>
            <a:r>
              <a:rPr lang="zh-CN" altLang="en-US" sz="2800" dirty="0" smtClean="0"/>
              <a:t>防火墙的技术</a:t>
            </a:r>
          </a:p>
          <a:p>
            <a:pPr eaLnBrk="1" hangingPunct="1"/>
            <a:r>
              <a:rPr lang="en-US" altLang="zh-CN" sz="2800" dirty="0" smtClean="0"/>
              <a:t>3 </a:t>
            </a:r>
            <a:r>
              <a:rPr lang="zh-CN" altLang="en-US" sz="2800" dirty="0" smtClean="0"/>
              <a:t>防火墙的配置方案</a:t>
            </a:r>
          </a:p>
        </p:txBody>
      </p:sp>
      <p:sp>
        <p:nvSpPr>
          <p:cNvPr id="5124" name="日期占位符 3"/>
          <p:cNvSpPr>
            <a:spLocks noGrp="1"/>
          </p:cNvSpPr>
          <p:nvPr>
            <p:ph type="dt" sz="quarter" idx="4294967295"/>
          </p:nvPr>
        </p:nvSpPr>
        <p:spPr bwMode="auto">
          <a:xfrm>
            <a:off x="0" y="6245225"/>
            <a:ext cx="1981200" cy="476250"/>
          </a:xfrm>
          <a:prstGeom prst="rect">
            <a:avLst/>
          </a:prstGeom>
          <a:noFill/>
          <a:ln>
            <a:miter lim="800000"/>
            <a:headEnd/>
            <a:tailEnd/>
          </a:ln>
        </p:spPr>
        <p:txBody>
          <a:bodyPr/>
          <a:lstStyle/>
          <a:p>
            <a:pPr fontAlgn="base">
              <a:spcBef>
                <a:spcPct val="0"/>
              </a:spcBef>
              <a:spcAft>
                <a:spcPct val="0"/>
              </a:spcAft>
            </a:pPr>
            <a:fld id="{EE9D0D3E-E9AF-43C8-8EA9-BD9CA867A479}" type="datetime1">
              <a:rPr lang="zh-CN" altLang="en-US">
                <a:solidFill>
                  <a:srgbClr val="29698D"/>
                </a:solidFill>
                <a:latin typeface="Verdana" pitchFamily="34" charset="0"/>
              </a:rPr>
              <a:pPr fontAlgn="base">
                <a:spcBef>
                  <a:spcPct val="0"/>
                </a:spcBef>
                <a:spcAft>
                  <a:spcPct val="0"/>
                </a:spcAft>
              </a:pPr>
              <a:t>2016/5/30</a:t>
            </a:fld>
            <a:endParaRPr lang="en-US" altLang="zh-CN">
              <a:solidFill>
                <a:srgbClr val="29698D"/>
              </a:solidFill>
              <a:latin typeface="Verdana" pitchFamily="34" charset="0"/>
            </a:endParaRPr>
          </a:p>
        </p:txBody>
      </p:sp>
      <p:sp>
        <p:nvSpPr>
          <p:cNvPr id="4102" name="灯片编号占位符 5"/>
          <p:cNvSpPr>
            <a:spLocks noGrp="1"/>
          </p:cNvSpPr>
          <p:nvPr>
            <p:ph type="sldNum" sz="quarter" idx="4294967295"/>
          </p:nvPr>
        </p:nvSpPr>
        <p:spPr>
          <a:xfrm>
            <a:off x="7162800" y="6245225"/>
            <a:ext cx="1981200" cy="476250"/>
          </a:xfrm>
        </p:spPr>
        <p:txBody>
          <a:bodyPr/>
          <a:lstStyle/>
          <a:p>
            <a:pPr>
              <a:defRPr/>
            </a:pPr>
            <a:fld id="{073E300B-A4C8-47C1-B479-70ECF0016006}" type="slidenum">
              <a:rPr lang="en-US" altLang="zh-CN" smtClean="0"/>
              <a:pPr>
                <a:defRPr/>
              </a:pPr>
              <a:t>2</a:t>
            </a:fld>
            <a:endParaRPr lang="en-US" altLang="zh-CN" smtClean="0"/>
          </a:p>
        </p:txBody>
      </p:sp>
      <p:pic>
        <p:nvPicPr>
          <p:cNvPr id="7" name="Picture 5" descr="j134"/>
          <p:cNvPicPr>
            <a:picLocks noChangeAspect="1" noChangeArrowheads="1"/>
          </p:cNvPicPr>
          <p:nvPr/>
        </p:nvPicPr>
        <p:blipFill>
          <a:blip r:embed="rId2" cstate="print"/>
          <a:srcRect/>
          <a:stretch>
            <a:fillRect/>
          </a:stretch>
        </p:blipFill>
        <p:spPr bwMode="auto">
          <a:xfrm>
            <a:off x="6659563" y="1989138"/>
            <a:ext cx="1979612" cy="3336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2"/>
          <p:cNvSpPr>
            <a:spLocks noGrp="1" noChangeArrowheads="1"/>
          </p:cNvSpPr>
          <p:nvPr>
            <p:ph type="title"/>
          </p:nvPr>
        </p:nvSpPr>
        <p:spPr/>
        <p:txBody>
          <a:bodyPr/>
          <a:lstStyle/>
          <a:p>
            <a:pPr eaLnBrk="1" hangingPunct="1"/>
            <a:r>
              <a:rPr lang="en-US" altLang="zh-CN" dirty="0" smtClean="0"/>
              <a:t> 2 </a:t>
            </a:r>
            <a:r>
              <a:rPr lang="zh-CN" altLang="en-US" dirty="0" smtClean="0"/>
              <a:t>防火墙的技术</a:t>
            </a:r>
          </a:p>
        </p:txBody>
      </p:sp>
      <p:sp>
        <p:nvSpPr>
          <p:cNvPr id="148486" name="Rectangle 3"/>
          <p:cNvSpPr>
            <a:spLocks noGrp="1" noChangeArrowheads="1"/>
          </p:cNvSpPr>
          <p:nvPr>
            <p:ph idx="1"/>
          </p:nvPr>
        </p:nvSpPr>
        <p:spPr/>
        <p:txBody>
          <a:bodyPr/>
          <a:lstStyle/>
          <a:p>
            <a:pPr eaLnBrk="1" hangingPunct="1"/>
            <a:r>
              <a:rPr lang="zh-CN" altLang="en-US" smtClean="0"/>
              <a:t>包过滤防火墙</a:t>
            </a:r>
          </a:p>
          <a:p>
            <a:pPr eaLnBrk="1" hangingPunct="1"/>
            <a:r>
              <a:rPr lang="zh-CN" altLang="en-US" smtClean="0"/>
              <a:t>代理型防火墙</a:t>
            </a:r>
          </a:p>
          <a:p>
            <a:pPr eaLnBrk="1" hangingPunct="1"/>
            <a:r>
              <a:rPr lang="zh-CN" altLang="en-US" smtClean="0"/>
              <a:t>电路级网关</a:t>
            </a:r>
          </a:p>
          <a:p>
            <a:pPr eaLnBrk="1" hangingPunct="1"/>
            <a:r>
              <a:rPr lang="zh-CN" altLang="en-US" smtClean="0"/>
              <a:t>混和型防火墙</a:t>
            </a:r>
          </a:p>
        </p:txBody>
      </p:sp>
      <p:sp>
        <p:nvSpPr>
          <p:cNvPr id="14848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4FC4A0E4-33E9-410C-8B64-960F2E546C83}" type="datetime1">
              <a:rPr lang="zh-CN" altLang="en-US">
                <a:solidFill>
                  <a:srgbClr val="000000"/>
                </a:solidFill>
              </a:rPr>
              <a:pPr/>
              <a:t>2016/5/30</a:t>
            </a:fld>
            <a:endParaRPr lang="en-US" altLang="zh-CN">
              <a:solidFill>
                <a:srgbClr val="000000"/>
              </a:solidFill>
            </a:endParaRPr>
          </a:p>
        </p:txBody>
      </p:sp>
      <p:sp>
        <p:nvSpPr>
          <p:cNvPr id="14848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848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20B84ABC-541F-4A54-926F-C8F6EBB36B9A}" type="slidenum">
              <a:rPr lang="en-US" altLang="zh-CN">
                <a:solidFill>
                  <a:srgbClr val="000000"/>
                </a:solidFill>
              </a:rPr>
              <a:pPr/>
              <a:t>20</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2"/>
          <p:cNvSpPr>
            <a:spLocks noGrp="1" noChangeArrowheads="1"/>
          </p:cNvSpPr>
          <p:nvPr>
            <p:ph type="title"/>
          </p:nvPr>
        </p:nvSpPr>
        <p:spPr/>
        <p:txBody>
          <a:bodyPr/>
          <a:lstStyle/>
          <a:p>
            <a:pPr eaLnBrk="1" hangingPunct="1"/>
            <a:r>
              <a:rPr lang="zh-CN" altLang="en-US" smtClean="0"/>
              <a:t>包过滤防火墙</a:t>
            </a:r>
          </a:p>
        </p:txBody>
      </p:sp>
      <p:sp>
        <p:nvSpPr>
          <p:cNvPr id="149510" name="Rectangle 3"/>
          <p:cNvSpPr>
            <a:spLocks noGrp="1" noChangeArrowheads="1"/>
          </p:cNvSpPr>
          <p:nvPr>
            <p:ph idx="1"/>
          </p:nvPr>
        </p:nvSpPr>
        <p:spPr/>
        <p:txBody>
          <a:bodyPr/>
          <a:lstStyle/>
          <a:p>
            <a:pPr eaLnBrk="1" hangingPunct="1"/>
            <a:r>
              <a:rPr lang="zh-CN" altLang="en-US" dirty="0" smtClean="0"/>
              <a:t>在基于</a:t>
            </a:r>
            <a:r>
              <a:rPr lang="en-US" altLang="zh-CN" dirty="0" smtClean="0"/>
              <a:t>TCP/IP</a:t>
            </a:r>
            <a:r>
              <a:rPr lang="zh-CN" altLang="en-US" dirty="0" smtClean="0"/>
              <a:t>协议的网络上，所有往来的信息都是以一定格式的信息包的形式传送，包中包含发送者的</a:t>
            </a:r>
            <a:r>
              <a:rPr lang="en-US" altLang="zh-CN" dirty="0" smtClean="0"/>
              <a:t>IP</a:t>
            </a:r>
            <a:r>
              <a:rPr lang="zh-CN" altLang="en-US" dirty="0" smtClean="0"/>
              <a:t>地址和接受者的</a:t>
            </a:r>
            <a:r>
              <a:rPr lang="en-US" altLang="zh-CN" dirty="0" smtClean="0"/>
              <a:t>IP</a:t>
            </a:r>
            <a:r>
              <a:rPr lang="zh-CN" altLang="en-US" dirty="0" smtClean="0"/>
              <a:t>地址信息。</a:t>
            </a:r>
          </a:p>
          <a:p>
            <a:pPr eaLnBrk="1" hangingPunct="1"/>
            <a:r>
              <a:rPr lang="zh-CN" altLang="en-US" dirty="0" smtClean="0"/>
              <a:t>当这些信息包被送上因特网时，路由器会读取接受者的</a:t>
            </a:r>
            <a:r>
              <a:rPr lang="en-US" altLang="zh-CN" dirty="0" smtClean="0"/>
              <a:t>IP</a:t>
            </a:r>
            <a:r>
              <a:rPr lang="zh-CN" altLang="en-US" dirty="0" smtClean="0"/>
              <a:t>并选择一条合适的物理线路发送出去，信息包可能经由不同的线路抵达目的地，当所有的包抵达目的地后会重新组装还原。</a:t>
            </a:r>
          </a:p>
          <a:p>
            <a:pPr eaLnBrk="1" hangingPunct="1">
              <a:buFont typeface="Wingdings" pitchFamily="2" charset="2"/>
              <a:buNone/>
            </a:pPr>
            <a:endParaRPr lang="en-US" altLang="zh-CN" dirty="0" smtClean="0"/>
          </a:p>
        </p:txBody>
      </p:sp>
      <p:sp>
        <p:nvSpPr>
          <p:cNvPr id="14950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168E7A4C-2DFA-4052-A5E5-F8E45121AC06}" type="datetime1">
              <a:rPr lang="zh-CN" altLang="en-US">
                <a:solidFill>
                  <a:srgbClr val="000000"/>
                </a:solidFill>
              </a:rPr>
              <a:pPr/>
              <a:t>2016/5/30</a:t>
            </a:fld>
            <a:endParaRPr lang="en-US" altLang="zh-CN">
              <a:solidFill>
                <a:srgbClr val="000000"/>
              </a:solidFill>
            </a:endParaRPr>
          </a:p>
        </p:txBody>
      </p:sp>
      <p:sp>
        <p:nvSpPr>
          <p:cNvPr id="14950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4950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8E0F0A48-2B59-45DB-B2C3-AE8A9910D67A}" type="slidenum">
              <a:rPr lang="en-US" altLang="zh-CN">
                <a:solidFill>
                  <a:srgbClr val="000000"/>
                </a:solidFill>
              </a:rPr>
              <a:pPr/>
              <a:t>21</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2"/>
          <p:cNvSpPr>
            <a:spLocks noGrp="1" noChangeArrowheads="1"/>
          </p:cNvSpPr>
          <p:nvPr>
            <p:ph type="title"/>
          </p:nvPr>
        </p:nvSpPr>
        <p:spPr/>
        <p:txBody>
          <a:bodyPr/>
          <a:lstStyle/>
          <a:p>
            <a:pPr eaLnBrk="1" hangingPunct="1"/>
            <a:r>
              <a:rPr lang="zh-CN" altLang="en-US" dirty="0" smtClean="0"/>
              <a:t>包过滤防火墙</a:t>
            </a:r>
          </a:p>
        </p:txBody>
      </p:sp>
      <p:sp>
        <p:nvSpPr>
          <p:cNvPr id="151558" name="Rectangle 3"/>
          <p:cNvSpPr>
            <a:spLocks noGrp="1" noChangeArrowheads="1"/>
          </p:cNvSpPr>
          <p:nvPr>
            <p:ph idx="1"/>
          </p:nvPr>
        </p:nvSpPr>
        <p:spPr/>
        <p:txBody>
          <a:bodyPr/>
          <a:lstStyle/>
          <a:p>
            <a:pPr eaLnBrk="1" hangingPunct="1"/>
            <a:r>
              <a:rPr lang="zh-CN" altLang="en-US" smtClean="0"/>
              <a:t>包过滤防火墙可以在</a:t>
            </a:r>
            <a:r>
              <a:rPr lang="zh-CN" altLang="en-US" smtClean="0">
                <a:solidFill>
                  <a:srgbClr val="FF0000"/>
                </a:solidFill>
              </a:rPr>
              <a:t>一台路由器</a:t>
            </a:r>
            <a:r>
              <a:rPr lang="zh-CN" altLang="en-US" smtClean="0"/>
              <a:t>中实现，路由器采用包过滤功能以增强网络的安全性。</a:t>
            </a:r>
          </a:p>
          <a:p>
            <a:pPr eaLnBrk="1" hangingPunct="1"/>
            <a:r>
              <a:rPr lang="zh-CN" altLang="en-US" smtClean="0"/>
              <a:t>许多商业路由器产品都可以通过编程实现包过滤功能，如</a:t>
            </a:r>
            <a:r>
              <a:rPr lang="en-US" altLang="zh-CN" smtClean="0"/>
              <a:t>Cisco</a:t>
            </a:r>
            <a:r>
              <a:rPr lang="zh-CN" altLang="en-US" smtClean="0"/>
              <a:t>、</a:t>
            </a:r>
            <a:r>
              <a:rPr lang="en-US" altLang="zh-CN" smtClean="0"/>
              <a:t>Bay Networks</a:t>
            </a:r>
            <a:r>
              <a:rPr lang="zh-CN" altLang="en-US" smtClean="0"/>
              <a:t>、</a:t>
            </a:r>
            <a:r>
              <a:rPr lang="en-US" altLang="zh-CN" smtClean="0"/>
              <a:t>3COM</a:t>
            </a:r>
            <a:r>
              <a:rPr lang="zh-CN" altLang="en-US" smtClean="0"/>
              <a:t>、</a:t>
            </a:r>
            <a:r>
              <a:rPr lang="en-US" altLang="zh-CN" smtClean="0"/>
              <a:t>DEC</a:t>
            </a:r>
            <a:r>
              <a:rPr lang="zh-CN" altLang="en-US" smtClean="0"/>
              <a:t>、</a:t>
            </a:r>
            <a:r>
              <a:rPr lang="en-US" altLang="zh-CN" smtClean="0"/>
              <a:t>IBM</a:t>
            </a:r>
            <a:r>
              <a:rPr lang="zh-CN" altLang="en-US" smtClean="0"/>
              <a:t>等路由器产品。 </a:t>
            </a:r>
          </a:p>
        </p:txBody>
      </p:sp>
      <p:sp>
        <p:nvSpPr>
          <p:cNvPr id="15155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41C7D49E-500F-4A9E-B1DE-AB80BF6AC030}" type="datetime1">
              <a:rPr lang="zh-CN" altLang="en-US">
                <a:solidFill>
                  <a:srgbClr val="000000"/>
                </a:solidFill>
              </a:rPr>
              <a:pPr/>
              <a:t>2016/5/30</a:t>
            </a:fld>
            <a:endParaRPr lang="en-US" altLang="zh-CN">
              <a:solidFill>
                <a:srgbClr val="000000"/>
              </a:solidFill>
            </a:endParaRPr>
          </a:p>
        </p:txBody>
      </p:sp>
      <p:sp>
        <p:nvSpPr>
          <p:cNvPr id="15155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155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F61AC621-A1EF-48A1-BFE7-9B1AC78C227B}" type="slidenum">
              <a:rPr lang="en-US" altLang="zh-CN">
                <a:solidFill>
                  <a:srgbClr val="000000"/>
                </a:solidFill>
              </a:rPr>
              <a:pPr/>
              <a:t>22</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包过滤防火墙</a:t>
            </a:r>
          </a:p>
        </p:txBody>
      </p:sp>
      <p:sp>
        <p:nvSpPr>
          <p:cNvPr id="25603" name="Rectangle 3"/>
          <p:cNvSpPr>
            <a:spLocks noGrp="1" noChangeArrowheads="1"/>
          </p:cNvSpPr>
          <p:nvPr>
            <p:ph idx="1"/>
          </p:nvPr>
        </p:nvSpPr>
        <p:spPr/>
        <p:txBody>
          <a:bodyPr/>
          <a:lstStyle/>
          <a:p>
            <a:pPr eaLnBrk="1" hangingPunct="1"/>
            <a:r>
              <a:rPr lang="zh-CN" altLang="en-US" dirty="0" smtClean="0"/>
              <a:t>包过滤防火墙</a:t>
            </a:r>
          </a:p>
          <a:p>
            <a:pPr lvl="1" eaLnBrk="1" hangingPunct="1"/>
            <a:r>
              <a:rPr lang="zh-CN" altLang="en-US" dirty="0" smtClean="0"/>
              <a:t>工作在</a:t>
            </a:r>
            <a:r>
              <a:rPr lang="en-US" altLang="zh-CN" dirty="0" smtClean="0"/>
              <a:t>OSI</a:t>
            </a:r>
            <a:r>
              <a:rPr lang="zh-CN" altLang="en-US" dirty="0" smtClean="0"/>
              <a:t>网络参考模型的</a:t>
            </a:r>
            <a:r>
              <a:rPr lang="zh-CN" altLang="en-US" dirty="0" smtClean="0">
                <a:solidFill>
                  <a:srgbClr val="FF0000"/>
                </a:solidFill>
              </a:rPr>
              <a:t>网络层和传输层</a:t>
            </a:r>
            <a:r>
              <a:rPr lang="zh-CN" altLang="en-US" dirty="0" smtClean="0"/>
              <a:t>，</a:t>
            </a:r>
            <a:endParaRPr lang="en-US" altLang="zh-CN" dirty="0" smtClean="0"/>
          </a:p>
          <a:p>
            <a:pPr lvl="1" eaLnBrk="1" hangingPunct="1"/>
            <a:r>
              <a:rPr lang="zh-CN" altLang="en-US" dirty="0" smtClean="0"/>
              <a:t>根据</a:t>
            </a:r>
            <a:r>
              <a:rPr lang="zh-CN" altLang="en-US" dirty="0" smtClean="0">
                <a:solidFill>
                  <a:srgbClr val="FF0000"/>
                </a:solidFill>
              </a:rPr>
              <a:t>数据包头源地址，目的地址、端口号和协议类型</a:t>
            </a:r>
            <a:r>
              <a:rPr lang="zh-CN" altLang="en-US" dirty="0" smtClean="0"/>
              <a:t>等标志确定是否允许通过。只有满足过滤条件的数据包才被转发到相应的目的地，其余数据包则被从数据流中丢弃。</a:t>
            </a:r>
            <a:endParaRPr lang="en-US" altLang="zh-CN" dirty="0" smtClean="0"/>
          </a:p>
          <a:p>
            <a:pPr lvl="1" eaLnBrk="1" hangingPunct="1"/>
            <a:r>
              <a:rPr lang="zh-CN" altLang="en-US" i="1" dirty="0" smtClean="0">
                <a:latin typeface="Times New Roman" pitchFamily="18" charset="0"/>
              </a:rPr>
              <a:t>在决定能否及如何传送数据包之外，还根据其规则集，看是否应该传送该数据包</a:t>
            </a:r>
            <a:endParaRPr lang="en-US" altLang="zh-CN" i="1" dirty="0" smtClean="0">
              <a:latin typeface="Times New Roman" pitchFamily="18" charset="0"/>
            </a:endParaRPr>
          </a:p>
          <a:p>
            <a:pPr eaLnBrk="1" hangingPunct="1"/>
            <a:r>
              <a:rPr lang="zh-CN" altLang="en-US" dirty="0" smtClean="0"/>
              <a:t>普通路由器</a:t>
            </a:r>
          </a:p>
          <a:p>
            <a:pPr lvl="1" eaLnBrk="1" hangingPunct="1"/>
            <a:r>
              <a:rPr lang="zh-CN" altLang="en-US" i="1" dirty="0" smtClean="0">
                <a:latin typeface="Times New Roman" pitchFamily="18" charset="0"/>
              </a:rPr>
              <a:t>当数据包到达时，查看</a:t>
            </a:r>
            <a:r>
              <a:rPr lang="en-US" altLang="zh-CN" i="1" dirty="0" smtClean="0">
                <a:latin typeface="Times New Roman" pitchFamily="18" charset="0"/>
              </a:rPr>
              <a:t>IP</a:t>
            </a:r>
            <a:r>
              <a:rPr lang="zh-CN" altLang="en-US" i="1" dirty="0" smtClean="0">
                <a:latin typeface="Times New Roman" pitchFamily="18" charset="0"/>
              </a:rPr>
              <a:t>包头信息，根据路由表决定能否以及如何传送数据包</a:t>
            </a:r>
            <a:r>
              <a:rPr lang="zh-CN" altLang="en-US" dirty="0" smtClean="0"/>
              <a:t> </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2"/>
          <p:cNvSpPr>
            <a:spLocks noGrp="1" noChangeArrowheads="1"/>
          </p:cNvSpPr>
          <p:nvPr>
            <p:ph type="title"/>
          </p:nvPr>
        </p:nvSpPr>
        <p:spPr/>
        <p:txBody>
          <a:bodyPr/>
          <a:lstStyle/>
          <a:p>
            <a:pPr eaLnBrk="1" hangingPunct="1"/>
            <a:r>
              <a:rPr lang="zh-CN" altLang="en-US" dirty="0" smtClean="0"/>
              <a:t>包过滤防火墙</a:t>
            </a:r>
          </a:p>
        </p:txBody>
      </p:sp>
      <p:sp>
        <p:nvSpPr>
          <p:cNvPr id="152582" name="Rectangle 3"/>
          <p:cNvSpPr>
            <a:spLocks noGrp="1" noChangeArrowheads="1"/>
          </p:cNvSpPr>
          <p:nvPr>
            <p:ph idx="1"/>
          </p:nvPr>
        </p:nvSpPr>
        <p:spPr/>
        <p:txBody>
          <a:bodyPr/>
          <a:lstStyle/>
          <a:p>
            <a:pPr eaLnBrk="1" hangingPunct="1"/>
            <a:r>
              <a:rPr lang="zh-CN" altLang="en-US" dirty="0" smtClean="0"/>
              <a:t>当前，几乎所有的包过滤装置（过滤路由器或包过滤网关）都是按如下</a:t>
            </a:r>
            <a:r>
              <a:rPr lang="en-US" altLang="zh-CN" dirty="0" smtClean="0"/>
              <a:t>6</a:t>
            </a:r>
            <a:r>
              <a:rPr lang="zh-CN" altLang="en-US" dirty="0" smtClean="0"/>
              <a:t>种方式操作：</a:t>
            </a:r>
          </a:p>
          <a:p>
            <a:pPr eaLnBrk="1" hangingPunct="1"/>
            <a:r>
              <a:rPr lang="en-US" altLang="zh-CN" dirty="0" smtClean="0"/>
              <a:t>(1).</a:t>
            </a:r>
            <a:r>
              <a:rPr lang="zh-CN" altLang="en-US" dirty="0" smtClean="0"/>
              <a:t>对于包过滤装置的有关端口必须设置包过滤准则，也称为过滤规则。</a:t>
            </a:r>
          </a:p>
          <a:p>
            <a:pPr eaLnBrk="1" hangingPunct="1"/>
            <a:r>
              <a:rPr lang="en-US" altLang="zh-CN" dirty="0" smtClean="0"/>
              <a:t>(2).</a:t>
            </a:r>
            <a:r>
              <a:rPr lang="zh-CN" altLang="en-US" dirty="0" smtClean="0"/>
              <a:t>当一个数据包到达过滤端口时，将对该数据包的头部进行分析。大多数包过滤装置只检查</a:t>
            </a:r>
            <a:r>
              <a:rPr lang="en-US" altLang="zh-CN" dirty="0" smtClean="0"/>
              <a:t>IP</a:t>
            </a:r>
            <a:r>
              <a:rPr lang="zh-CN" altLang="en-US" dirty="0" smtClean="0"/>
              <a:t>、</a:t>
            </a:r>
            <a:r>
              <a:rPr lang="en-US" altLang="zh-CN" dirty="0" smtClean="0"/>
              <a:t>TCP</a:t>
            </a:r>
            <a:r>
              <a:rPr lang="zh-CN" altLang="en-US" dirty="0" smtClean="0"/>
              <a:t>或</a:t>
            </a:r>
            <a:r>
              <a:rPr lang="en-US" altLang="zh-CN" dirty="0" smtClean="0"/>
              <a:t>UDP</a:t>
            </a:r>
            <a:r>
              <a:rPr lang="zh-CN" altLang="en-US" dirty="0" smtClean="0"/>
              <a:t>头部内的字段。</a:t>
            </a:r>
          </a:p>
          <a:p>
            <a:pPr eaLnBrk="1" hangingPunct="1"/>
            <a:r>
              <a:rPr lang="en-US" altLang="zh-CN" dirty="0" smtClean="0"/>
              <a:t>(3).</a:t>
            </a:r>
            <a:r>
              <a:rPr lang="zh-CN" altLang="en-US" dirty="0" smtClean="0"/>
              <a:t>包过滤规则按一定的顺序存储。当一个包到达时，将按过滤规则的存储顺序依次运用每条规则对包进行检查。</a:t>
            </a:r>
          </a:p>
          <a:p>
            <a:pPr eaLnBrk="1" hangingPunct="1"/>
            <a:endParaRPr lang="en-US" altLang="zh-CN" dirty="0" smtClean="0"/>
          </a:p>
        </p:txBody>
      </p:sp>
      <p:sp>
        <p:nvSpPr>
          <p:cNvPr id="15257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C20EF73E-6E8D-4C49-893B-AFE40087AABB}" type="datetime1">
              <a:rPr lang="zh-CN" altLang="en-US">
                <a:solidFill>
                  <a:srgbClr val="000000"/>
                </a:solidFill>
              </a:rPr>
              <a:pPr/>
              <a:t>2016/5/30</a:t>
            </a:fld>
            <a:endParaRPr lang="en-US" altLang="zh-CN">
              <a:solidFill>
                <a:srgbClr val="000000"/>
              </a:solidFill>
            </a:endParaRPr>
          </a:p>
        </p:txBody>
      </p:sp>
      <p:sp>
        <p:nvSpPr>
          <p:cNvPr id="15257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258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E87C4DFE-E04F-40DD-8372-E6CB9CF44FBA}" type="slidenum">
              <a:rPr lang="en-US" altLang="zh-CN">
                <a:solidFill>
                  <a:srgbClr val="000000"/>
                </a:solidFill>
              </a:rPr>
              <a:pPr/>
              <a:t>24</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2"/>
          <p:cNvSpPr>
            <a:spLocks noGrp="1" noChangeArrowheads="1"/>
          </p:cNvSpPr>
          <p:nvPr>
            <p:ph type="title"/>
          </p:nvPr>
        </p:nvSpPr>
        <p:spPr/>
        <p:txBody>
          <a:bodyPr/>
          <a:lstStyle/>
          <a:p>
            <a:pPr eaLnBrk="1" hangingPunct="1"/>
            <a:r>
              <a:rPr lang="zh-CN" altLang="en-US" smtClean="0"/>
              <a:t>包过滤防火墙（</a:t>
            </a:r>
            <a:r>
              <a:rPr lang="en-US" altLang="zh-CN" smtClean="0"/>
              <a:t>5</a:t>
            </a:r>
            <a:r>
              <a:rPr lang="zh-CN" altLang="en-US" smtClean="0"/>
              <a:t>）</a:t>
            </a:r>
          </a:p>
        </p:txBody>
      </p:sp>
      <p:sp>
        <p:nvSpPr>
          <p:cNvPr id="153606" name="Rectangle 3"/>
          <p:cNvSpPr>
            <a:spLocks noGrp="1" noChangeArrowheads="1"/>
          </p:cNvSpPr>
          <p:nvPr>
            <p:ph idx="1"/>
          </p:nvPr>
        </p:nvSpPr>
        <p:spPr/>
        <p:txBody>
          <a:bodyPr/>
          <a:lstStyle/>
          <a:p>
            <a:pPr marL="533400" indent="-533400" eaLnBrk="1" hangingPunct="1"/>
            <a:r>
              <a:rPr lang="en-US" altLang="zh-CN" sz="2600" smtClean="0"/>
              <a:t>(4).</a:t>
            </a:r>
            <a:r>
              <a:rPr lang="zh-CN" altLang="en-US" sz="2600" smtClean="0"/>
              <a:t>如果一条规则禁止传递或接收一个包，则不允许该数据包通过。</a:t>
            </a:r>
          </a:p>
          <a:p>
            <a:pPr marL="533400" indent="-533400" eaLnBrk="1" hangingPunct="1"/>
            <a:r>
              <a:rPr lang="en-US" altLang="zh-CN" sz="2600" smtClean="0"/>
              <a:t>(5).</a:t>
            </a:r>
            <a:r>
              <a:rPr lang="zh-CN" altLang="en-US" sz="2600" smtClean="0"/>
              <a:t>如果一条规则允许传递或接收一个包，则允许该数据包通过。</a:t>
            </a:r>
          </a:p>
          <a:p>
            <a:pPr marL="533400" indent="-533400" eaLnBrk="1" hangingPunct="1"/>
            <a:r>
              <a:rPr lang="en-US" altLang="zh-CN" sz="2600" smtClean="0"/>
              <a:t>(6).</a:t>
            </a:r>
            <a:r>
              <a:rPr lang="zh-CN" altLang="en-US" sz="2600" smtClean="0"/>
              <a:t>如果一个数据包不满足任何规则，则该包被阻塞。</a:t>
            </a:r>
          </a:p>
        </p:txBody>
      </p:sp>
      <p:sp>
        <p:nvSpPr>
          <p:cNvPr id="15360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EBD11DA5-C2F1-41C6-A2CA-F17D36494993}" type="datetime1">
              <a:rPr lang="zh-CN" altLang="en-US">
                <a:solidFill>
                  <a:srgbClr val="000000"/>
                </a:solidFill>
              </a:rPr>
              <a:pPr/>
              <a:t>2016/5/30</a:t>
            </a:fld>
            <a:endParaRPr lang="en-US" altLang="zh-CN">
              <a:solidFill>
                <a:srgbClr val="000000"/>
              </a:solidFill>
            </a:endParaRPr>
          </a:p>
        </p:txBody>
      </p:sp>
      <p:sp>
        <p:nvSpPr>
          <p:cNvPr id="15360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360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8A030E02-A979-43DC-BCE4-5475BBE11C27}" type="slidenum">
              <a:rPr lang="en-US" altLang="zh-CN">
                <a:solidFill>
                  <a:srgbClr val="000000"/>
                </a:solidFill>
              </a:rPr>
              <a:pPr/>
              <a:t>25</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9" name="Rectangle 2"/>
          <p:cNvSpPr>
            <a:spLocks noGrp="1" noChangeArrowheads="1"/>
          </p:cNvSpPr>
          <p:nvPr>
            <p:ph type="title"/>
          </p:nvPr>
        </p:nvSpPr>
        <p:spPr/>
        <p:txBody>
          <a:bodyPr/>
          <a:lstStyle/>
          <a:p>
            <a:pPr eaLnBrk="1" hangingPunct="1"/>
            <a:r>
              <a:rPr lang="zh-CN" altLang="en-US" smtClean="0"/>
              <a:t>应注意的问题</a:t>
            </a:r>
          </a:p>
        </p:txBody>
      </p:sp>
      <p:sp>
        <p:nvSpPr>
          <p:cNvPr id="154630" name="Rectangle 3"/>
          <p:cNvSpPr>
            <a:spLocks noGrp="1" noChangeArrowheads="1"/>
          </p:cNvSpPr>
          <p:nvPr>
            <p:ph idx="1"/>
          </p:nvPr>
        </p:nvSpPr>
        <p:spPr/>
        <p:txBody>
          <a:bodyPr/>
          <a:lstStyle/>
          <a:p>
            <a:pPr eaLnBrk="1" hangingPunct="1"/>
            <a:r>
              <a:rPr lang="zh-CN" altLang="en-US" smtClean="0"/>
              <a:t>注意一：将规则按适当顺序排列非常重要</a:t>
            </a:r>
            <a:r>
              <a:rPr lang="en-US" altLang="zh-CN" smtClean="0">
                <a:latin typeface="Arial" pitchFamily="34" charset="0"/>
              </a:rPr>
              <a:t>——</a:t>
            </a:r>
            <a:r>
              <a:rPr lang="zh-CN" altLang="en-US" smtClean="0"/>
              <a:t>否则有可能将本要拒绝的数据包通过。</a:t>
            </a:r>
          </a:p>
          <a:p>
            <a:pPr eaLnBrk="1" hangingPunct="1"/>
            <a:r>
              <a:rPr lang="zh-CN" altLang="en-US" smtClean="0"/>
              <a:t>注意二：过滤规则还要按</a:t>
            </a:r>
            <a:r>
              <a:rPr lang="zh-CN" altLang="en-US" smtClean="0">
                <a:latin typeface="Arial" pitchFamily="34" charset="0"/>
              </a:rPr>
              <a:t>“</a:t>
            </a:r>
            <a:r>
              <a:rPr lang="zh-CN" altLang="en-US" smtClean="0"/>
              <a:t>未被明确允许的就将被禁止</a:t>
            </a:r>
            <a:r>
              <a:rPr lang="zh-CN" altLang="en-US" smtClean="0">
                <a:latin typeface="Arial" pitchFamily="34" charset="0"/>
              </a:rPr>
              <a:t>”</a:t>
            </a:r>
            <a:r>
              <a:rPr lang="zh-CN" altLang="en-US" smtClean="0"/>
              <a:t>原则进行</a:t>
            </a:r>
            <a:r>
              <a:rPr lang="en-US" altLang="zh-CN" smtClean="0">
                <a:latin typeface="Arial" pitchFamily="34" charset="0"/>
              </a:rPr>
              <a:t>——</a:t>
            </a:r>
            <a:r>
              <a:rPr lang="zh-CN" altLang="en-US" smtClean="0"/>
              <a:t>设计安全可靠网络时应遵循的</a:t>
            </a:r>
            <a:r>
              <a:rPr lang="zh-CN" altLang="en-US" smtClean="0">
                <a:latin typeface="Arial" pitchFamily="34" charset="0"/>
              </a:rPr>
              <a:t>“</a:t>
            </a:r>
            <a:r>
              <a:rPr lang="zh-CN" altLang="en-US" smtClean="0">
                <a:solidFill>
                  <a:srgbClr val="FF0000"/>
                </a:solidFill>
              </a:rPr>
              <a:t>失效安全原则</a:t>
            </a:r>
            <a:r>
              <a:rPr lang="zh-CN" altLang="en-US" smtClean="0">
                <a:latin typeface="Arial" pitchFamily="34" charset="0"/>
              </a:rPr>
              <a:t>”</a:t>
            </a:r>
            <a:r>
              <a:rPr lang="zh-CN" altLang="en-US" smtClean="0"/>
              <a:t>。</a:t>
            </a:r>
          </a:p>
        </p:txBody>
      </p:sp>
      <p:sp>
        <p:nvSpPr>
          <p:cNvPr id="15462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15F77DDA-70C7-4C2F-A00F-6D0D2FF9D727}" type="datetime1">
              <a:rPr lang="zh-CN" altLang="en-US">
                <a:solidFill>
                  <a:srgbClr val="000000"/>
                </a:solidFill>
              </a:rPr>
              <a:pPr/>
              <a:t>2016/5/30</a:t>
            </a:fld>
            <a:endParaRPr lang="en-US" altLang="zh-CN">
              <a:solidFill>
                <a:srgbClr val="000000"/>
              </a:solidFill>
            </a:endParaRPr>
          </a:p>
        </p:txBody>
      </p:sp>
      <p:sp>
        <p:nvSpPr>
          <p:cNvPr id="15462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462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9D3B7578-96A8-47B7-9D2A-17BDFCB8C5D2}" type="slidenum">
              <a:rPr lang="en-US" altLang="zh-CN">
                <a:solidFill>
                  <a:srgbClr val="000000"/>
                </a:solidFill>
              </a:rPr>
              <a:pPr/>
              <a:t>26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3" name="Rectangle 2"/>
          <p:cNvSpPr>
            <a:spLocks noGrp="1" noChangeArrowheads="1"/>
          </p:cNvSpPr>
          <p:nvPr>
            <p:ph type="title"/>
          </p:nvPr>
        </p:nvSpPr>
        <p:spPr/>
        <p:txBody>
          <a:bodyPr/>
          <a:lstStyle/>
          <a:p>
            <a:pPr eaLnBrk="1" hangingPunct="1"/>
            <a:r>
              <a:rPr lang="zh-CN" altLang="en-US" smtClean="0"/>
              <a:t>包过滤技术发展阶段（</a:t>
            </a:r>
            <a:r>
              <a:rPr lang="en-US" altLang="zh-CN" smtClean="0"/>
              <a:t>1</a:t>
            </a:r>
            <a:r>
              <a:rPr lang="zh-CN" altLang="en-US" smtClean="0"/>
              <a:t>）</a:t>
            </a:r>
          </a:p>
        </p:txBody>
      </p:sp>
      <p:sp>
        <p:nvSpPr>
          <p:cNvPr id="155654" name="Rectangle 3"/>
          <p:cNvSpPr>
            <a:spLocks noGrp="1" noChangeArrowheads="1"/>
          </p:cNvSpPr>
          <p:nvPr>
            <p:ph idx="1"/>
          </p:nvPr>
        </p:nvSpPr>
        <p:spPr/>
        <p:txBody>
          <a:bodyPr/>
          <a:lstStyle/>
          <a:p>
            <a:pPr eaLnBrk="1" hangingPunct="1"/>
            <a:r>
              <a:rPr lang="zh-CN" altLang="en-US" dirty="0" smtClean="0">
                <a:solidFill>
                  <a:schemeClr val="accent2"/>
                </a:solidFill>
              </a:rPr>
              <a:t>第一代：静态包过滤</a:t>
            </a:r>
          </a:p>
          <a:p>
            <a:pPr lvl="1" eaLnBrk="1" hangingPunct="1"/>
            <a:r>
              <a:rPr lang="zh-CN" altLang="en-US" dirty="0" smtClean="0"/>
              <a:t>这种类型的防火墙根据定义好的过滤规则审查每个数据包，以便确定其是否与某一条包过滤规则匹配。</a:t>
            </a:r>
          </a:p>
          <a:p>
            <a:pPr lvl="1" eaLnBrk="1" hangingPunct="1"/>
            <a:r>
              <a:rPr lang="zh-CN" altLang="en-US" b="1" dirty="0" smtClean="0">
                <a:solidFill>
                  <a:srgbClr val="FF0000"/>
                </a:solidFill>
              </a:rPr>
              <a:t>过滤规则基于数据包的报头信息</a:t>
            </a:r>
            <a:r>
              <a:rPr lang="zh-CN" altLang="en-US" dirty="0" smtClean="0"/>
              <a:t>进行制定。</a:t>
            </a:r>
          </a:p>
          <a:p>
            <a:pPr lvl="1" eaLnBrk="1" hangingPunct="1"/>
            <a:r>
              <a:rPr lang="zh-CN" altLang="en-US" dirty="0" smtClean="0"/>
              <a:t>包过滤类型的防火墙要遵循的一条基本原则是</a:t>
            </a:r>
            <a:r>
              <a:rPr lang="zh-CN" altLang="en-US" dirty="0" smtClean="0">
                <a:latin typeface="Arial" pitchFamily="34" charset="0"/>
              </a:rPr>
              <a:t>“</a:t>
            </a:r>
            <a:r>
              <a:rPr lang="zh-CN" altLang="en-US" dirty="0" smtClean="0"/>
              <a:t>最小特权原则</a:t>
            </a:r>
            <a:r>
              <a:rPr lang="zh-CN" altLang="en-US" dirty="0" smtClean="0">
                <a:latin typeface="Arial" pitchFamily="34" charset="0"/>
              </a:rPr>
              <a:t>”</a:t>
            </a:r>
            <a:r>
              <a:rPr lang="zh-CN" altLang="en-US" dirty="0" smtClean="0"/>
              <a:t>，即明确允许那些管理员希望通过的数据包，禁止其他的数据包 </a:t>
            </a:r>
          </a:p>
        </p:txBody>
      </p:sp>
      <p:sp>
        <p:nvSpPr>
          <p:cNvPr id="15565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C2D48F7A-B879-4FBD-8783-1F5B8F85EB62}" type="datetime1">
              <a:rPr lang="zh-CN" altLang="en-US">
                <a:solidFill>
                  <a:srgbClr val="000000"/>
                </a:solidFill>
              </a:rPr>
              <a:pPr/>
              <a:t>2016/5/30</a:t>
            </a:fld>
            <a:endParaRPr lang="en-US" altLang="zh-CN">
              <a:solidFill>
                <a:srgbClr val="000000"/>
              </a:solidFill>
            </a:endParaRPr>
          </a:p>
        </p:txBody>
      </p:sp>
      <p:sp>
        <p:nvSpPr>
          <p:cNvPr id="15565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565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19BA368C-D499-49B9-8C09-EF629E2F8D39}" type="slidenum">
              <a:rPr lang="en-US" altLang="zh-CN">
                <a:solidFill>
                  <a:srgbClr val="000000"/>
                </a:solidFill>
              </a:rPr>
              <a:pPr/>
              <a:t>27</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smtClean="0"/>
              <a:t>静态包过滤所检查的内容</a:t>
            </a:r>
          </a:p>
        </p:txBody>
      </p:sp>
      <p:sp>
        <p:nvSpPr>
          <p:cNvPr id="27651" name="Rectangle 3"/>
          <p:cNvSpPr>
            <a:spLocks noGrp="1" noChangeArrowheads="1"/>
          </p:cNvSpPr>
          <p:nvPr>
            <p:ph idx="1"/>
          </p:nvPr>
        </p:nvSpPr>
        <p:spPr/>
        <p:txBody>
          <a:bodyPr/>
          <a:lstStyle/>
          <a:p>
            <a:pPr eaLnBrk="1" hangingPunct="1"/>
            <a:r>
              <a:rPr lang="zh-CN" altLang="en-US" smtClean="0">
                <a:latin typeface="Times New Roman" pitchFamily="18" charset="0"/>
              </a:rPr>
              <a:t>源和目的的</a:t>
            </a:r>
            <a:r>
              <a:rPr lang="en-US" altLang="zh-CN" smtClean="0">
                <a:latin typeface="Times New Roman" pitchFamily="18" charset="0"/>
              </a:rPr>
              <a:t>IP</a:t>
            </a:r>
            <a:r>
              <a:rPr lang="zh-CN" altLang="en-US" smtClean="0">
                <a:latin typeface="Times New Roman" pitchFamily="18" charset="0"/>
              </a:rPr>
              <a:t>地址</a:t>
            </a:r>
            <a:r>
              <a:rPr lang="zh-CN" altLang="en-US" smtClean="0"/>
              <a:t> </a:t>
            </a:r>
          </a:p>
          <a:p>
            <a:pPr eaLnBrk="1" hangingPunct="1"/>
            <a:r>
              <a:rPr lang="en-US" altLang="zh-CN" smtClean="0">
                <a:latin typeface="Times New Roman" pitchFamily="18" charset="0"/>
              </a:rPr>
              <a:t>IP</a:t>
            </a:r>
            <a:r>
              <a:rPr lang="zh-CN" altLang="en-US" smtClean="0">
                <a:latin typeface="Times New Roman" pitchFamily="18" charset="0"/>
              </a:rPr>
              <a:t>选项</a:t>
            </a:r>
            <a:r>
              <a:rPr lang="zh-CN" altLang="en-US" smtClean="0"/>
              <a:t> </a:t>
            </a:r>
          </a:p>
          <a:p>
            <a:pPr eaLnBrk="1" hangingPunct="1"/>
            <a:r>
              <a:rPr lang="en-US" altLang="zh-CN" smtClean="0">
                <a:latin typeface="Times New Roman" pitchFamily="18" charset="0"/>
              </a:rPr>
              <a:t>IP</a:t>
            </a:r>
            <a:r>
              <a:rPr lang="zh-CN" altLang="en-US" smtClean="0">
                <a:latin typeface="Times New Roman" pitchFamily="18" charset="0"/>
              </a:rPr>
              <a:t>的上层协议类型（</a:t>
            </a:r>
            <a:r>
              <a:rPr lang="en-US" altLang="zh-CN" smtClean="0">
                <a:latin typeface="Times New Roman" pitchFamily="18" charset="0"/>
              </a:rPr>
              <a:t>TCP/UDP/ICMP）</a:t>
            </a:r>
            <a:r>
              <a:rPr lang="en-US" altLang="zh-CN" smtClean="0"/>
              <a:t> </a:t>
            </a:r>
          </a:p>
          <a:p>
            <a:pPr eaLnBrk="1" hangingPunct="1"/>
            <a:r>
              <a:rPr lang="en-US" altLang="zh-CN" smtClean="0">
                <a:latin typeface="Times New Roman" pitchFamily="18" charset="0"/>
              </a:rPr>
              <a:t>TCP</a:t>
            </a:r>
            <a:r>
              <a:rPr lang="zh-CN" altLang="en-US" smtClean="0">
                <a:latin typeface="Times New Roman" pitchFamily="18" charset="0"/>
              </a:rPr>
              <a:t>和</a:t>
            </a:r>
            <a:r>
              <a:rPr lang="en-US" altLang="zh-CN" smtClean="0">
                <a:latin typeface="Times New Roman" pitchFamily="18" charset="0"/>
              </a:rPr>
              <a:t>UDP</a:t>
            </a:r>
            <a:r>
              <a:rPr lang="zh-CN" altLang="en-US" smtClean="0">
                <a:latin typeface="Times New Roman" pitchFamily="18" charset="0"/>
              </a:rPr>
              <a:t>的源及目的端口</a:t>
            </a:r>
            <a:r>
              <a:rPr lang="zh-CN" altLang="en-US" smtClean="0"/>
              <a:t> </a:t>
            </a:r>
          </a:p>
          <a:p>
            <a:pPr eaLnBrk="1" hangingPunct="1"/>
            <a:r>
              <a:rPr lang="en-US" altLang="zh-CN" smtClean="0">
                <a:latin typeface="Times New Roman" pitchFamily="18" charset="0"/>
              </a:rPr>
              <a:t>ICMP</a:t>
            </a:r>
            <a:r>
              <a:rPr lang="zh-CN" altLang="en-US" smtClean="0">
                <a:latin typeface="Times New Roman" pitchFamily="18" charset="0"/>
              </a:rPr>
              <a:t>的报文类型和代码</a:t>
            </a:r>
            <a:r>
              <a:rPr lang="zh-CN" altLang="en-US" smtClean="0"/>
              <a:t> </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我们称这种对包头内容进行简单过滤的方式为</a:t>
            </a:r>
            <a:r>
              <a:rPr lang="zh-CN" altLang="en-US" smtClean="0">
                <a:solidFill>
                  <a:srgbClr val="F60000"/>
                </a:solidFill>
              </a:rPr>
              <a:t>静态包过滤</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日期占位符 1"/>
          <p:cNvSpPr>
            <a:spLocks noGrp="1"/>
          </p:cNvSpPr>
          <p:nvPr>
            <p:ph type="dt" sz="quarter" idx="10"/>
          </p:nvPr>
        </p:nvSpPr>
        <p:spPr>
          <a:noFill/>
          <a:ln>
            <a:miter lim="800000"/>
            <a:headEnd/>
            <a:tailEnd/>
          </a:ln>
        </p:spPr>
        <p:txBody>
          <a:bodyPr/>
          <a:lstStyle/>
          <a:p>
            <a:fld id="{268214EE-6363-4C08-9B54-A1154834179E}" type="datetime1">
              <a:rPr lang="zh-CN" altLang="en-US">
                <a:solidFill>
                  <a:srgbClr val="000000"/>
                </a:solidFill>
              </a:rPr>
              <a:pPr/>
              <a:t>2016/5/30</a:t>
            </a:fld>
            <a:endParaRPr lang="en-US" altLang="zh-CN">
              <a:solidFill>
                <a:srgbClr val="000000"/>
              </a:solidFill>
            </a:endParaRPr>
          </a:p>
        </p:txBody>
      </p:sp>
      <p:sp>
        <p:nvSpPr>
          <p:cNvPr id="156675"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6676" name="灯片编号占位符 3"/>
          <p:cNvSpPr>
            <a:spLocks noGrp="1"/>
          </p:cNvSpPr>
          <p:nvPr>
            <p:ph type="sldNum" sz="quarter" idx="12"/>
          </p:nvPr>
        </p:nvSpPr>
        <p:spPr>
          <a:noFill/>
          <a:ln>
            <a:miter lim="800000"/>
            <a:headEnd/>
            <a:tailEnd/>
          </a:ln>
        </p:spPr>
        <p:txBody>
          <a:bodyPr/>
          <a:lstStyle/>
          <a:p>
            <a:fld id="{ACA95C8B-DFFA-44E5-9B68-8ECA1A369C1E}" type="slidenum">
              <a:rPr lang="en-US" altLang="zh-CN">
                <a:solidFill>
                  <a:srgbClr val="000000"/>
                </a:solidFill>
              </a:rPr>
              <a:pPr/>
              <a:t>29</a:t>
            </a:fld>
            <a:endParaRPr lang="en-US" altLang="zh-CN">
              <a:solidFill>
                <a:srgbClr val="000000"/>
              </a:solidFill>
            </a:endParaRPr>
          </a:p>
        </p:txBody>
      </p:sp>
      <p:sp>
        <p:nvSpPr>
          <p:cNvPr id="156677" name="Rectangle 73"/>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71170" name="Rectangle 2"/>
          <p:cNvSpPr>
            <a:spLocks noChangeArrowheads="1"/>
          </p:cNvSpPr>
          <p:nvPr/>
        </p:nvSpPr>
        <p:spPr bwMode="auto">
          <a:xfrm>
            <a:off x="3505200" y="0"/>
            <a:ext cx="2667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400" b="1">
                <a:solidFill>
                  <a:srgbClr val="003366"/>
                </a:solidFill>
                <a:effectLst>
                  <a:outerShdw blurRad="38100" dist="38100" dir="2700000" algn="tl">
                    <a:srgbClr val="C0C0C0"/>
                  </a:outerShdw>
                </a:effectLst>
                <a:latin typeface="Times New Roman" pitchFamily="18" charset="0"/>
              </a:rPr>
              <a:t>静态包过滤原理</a:t>
            </a:r>
          </a:p>
        </p:txBody>
      </p:sp>
      <p:pic>
        <p:nvPicPr>
          <p:cNvPr id="156679" name="Picture 3"/>
          <p:cNvPicPr>
            <a:picLocks noChangeArrowheads="1"/>
          </p:cNvPicPr>
          <p:nvPr/>
        </p:nvPicPr>
        <p:blipFill>
          <a:blip r:embed="rId4" cstate="print"/>
          <a:srcRect/>
          <a:stretch>
            <a:fillRect/>
          </a:stretch>
        </p:blipFill>
        <p:spPr bwMode="auto">
          <a:xfrm>
            <a:off x="4267200" y="3429000"/>
            <a:ext cx="533400" cy="1066800"/>
          </a:xfrm>
          <a:prstGeom prst="rect">
            <a:avLst/>
          </a:prstGeom>
          <a:noFill/>
          <a:ln w="12700">
            <a:noFill/>
            <a:miter lim="800000"/>
            <a:headEnd/>
            <a:tailEnd/>
          </a:ln>
          <a:effectLst/>
        </p:spPr>
      </p:pic>
      <p:grpSp>
        <p:nvGrpSpPr>
          <p:cNvPr id="2" name="Group 4"/>
          <p:cNvGrpSpPr>
            <a:grpSpLocks/>
          </p:cNvGrpSpPr>
          <p:nvPr/>
        </p:nvGrpSpPr>
        <p:grpSpPr bwMode="auto">
          <a:xfrm>
            <a:off x="6705600" y="2209800"/>
            <a:ext cx="2133600" cy="1981200"/>
            <a:chOff x="4080" y="720"/>
            <a:chExt cx="1344" cy="1248"/>
          </a:xfrm>
        </p:grpSpPr>
        <p:sp>
          <p:nvSpPr>
            <p:cNvPr id="156732"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56733" name="Line 6"/>
            <p:cNvSpPr>
              <a:spLocks noChangeShapeType="1"/>
            </p:cNvSpPr>
            <p:nvPr/>
          </p:nvSpPr>
          <p:spPr bwMode="auto">
            <a:xfrm>
              <a:off x="4345" y="1400"/>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34" name="Line 7"/>
            <p:cNvSpPr>
              <a:spLocks noChangeShapeType="1"/>
            </p:cNvSpPr>
            <p:nvPr/>
          </p:nvSpPr>
          <p:spPr bwMode="auto">
            <a:xfrm>
              <a:off x="4584"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35" name="Line 8"/>
            <p:cNvSpPr>
              <a:spLocks noChangeShapeType="1"/>
            </p:cNvSpPr>
            <p:nvPr/>
          </p:nvSpPr>
          <p:spPr bwMode="auto">
            <a:xfrm>
              <a:off x="4849"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36" name="Line 9"/>
            <p:cNvSpPr>
              <a:spLocks noChangeShapeType="1"/>
            </p:cNvSpPr>
            <p:nvPr/>
          </p:nvSpPr>
          <p:spPr bwMode="auto">
            <a:xfrm>
              <a:off x="5180" y="1425"/>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56737" name="Picture 10"/>
            <p:cNvPicPr>
              <a:picLocks noChangeArrowheads="1"/>
            </p:cNvPicPr>
            <p:nvPr/>
          </p:nvPicPr>
          <p:blipFill>
            <a:blip r:embed="rId5"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56738" name="Object 11"/>
            <p:cNvGraphicFramePr>
              <a:graphicFrameLocks noChangeAspect="1"/>
            </p:cNvGraphicFramePr>
            <p:nvPr/>
          </p:nvGraphicFramePr>
          <p:xfrm>
            <a:off x="4240" y="992"/>
            <a:ext cx="159" cy="416"/>
          </p:xfrm>
          <a:graphic>
            <a:graphicData uri="http://schemas.openxmlformats.org/presentationml/2006/ole">
              <p:oleObj spid="_x0000_s18434" name="Clip" r:id="rId6" imgW="2735263" imgH="3825875" progId="">
                <p:embed/>
              </p:oleObj>
            </a:graphicData>
          </a:graphic>
        </p:graphicFrame>
        <p:pic>
          <p:nvPicPr>
            <p:cNvPr id="156739" name="Picture 12"/>
            <p:cNvPicPr>
              <a:picLocks noChangeArrowheads="1"/>
            </p:cNvPicPr>
            <p:nvPr/>
          </p:nvPicPr>
          <p:blipFill>
            <a:blip r:embed="rId5" cstate="print"/>
            <a:srcRect/>
            <a:stretch>
              <a:fillRect/>
            </a:stretch>
          </p:blipFill>
          <p:spPr bwMode="auto">
            <a:xfrm>
              <a:off x="4504" y="1181"/>
              <a:ext cx="205" cy="218"/>
            </a:xfrm>
            <a:prstGeom prst="rect">
              <a:avLst/>
            </a:prstGeom>
            <a:noFill/>
            <a:ln w="12700">
              <a:noFill/>
              <a:miter lim="800000"/>
              <a:headEnd/>
              <a:tailEnd/>
            </a:ln>
            <a:effectLst/>
          </p:spPr>
        </p:pic>
        <p:pic>
          <p:nvPicPr>
            <p:cNvPr id="156740" name="Picture 13"/>
            <p:cNvPicPr>
              <a:picLocks noChangeArrowheads="1"/>
            </p:cNvPicPr>
            <p:nvPr/>
          </p:nvPicPr>
          <p:blipFill>
            <a:blip r:embed="rId7" cstate="print"/>
            <a:srcRect/>
            <a:stretch>
              <a:fillRect/>
            </a:stretch>
          </p:blipFill>
          <p:spPr bwMode="auto">
            <a:xfrm>
              <a:off x="5021" y="1205"/>
              <a:ext cx="355" cy="243"/>
            </a:xfrm>
            <a:prstGeom prst="rect">
              <a:avLst/>
            </a:prstGeom>
            <a:noFill/>
            <a:ln w="9525">
              <a:noFill/>
              <a:miter lim="800000"/>
              <a:headEnd/>
              <a:tailEnd/>
            </a:ln>
            <a:effectLst/>
          </p:spPr>
        </p:pic>
        <p:pic>
          <p:nvPicPr>
            <p:cNvPr id="156741" name="Picture 14"/>
            <p:cNvPicPr>
              <a:picLocks noChangeArrowheads="1"/>
            </p:cNvPicPr>
            <p:nvPr/>
          </p:nvPicPr>
          <p:blipFill>
            <a:blip r:embed="rId8" cstate="print"/>
            <a:srcRect/>
            <a:stretch>
              <a:fillRect/>
            </a:stretch>
          </p:blipFill>
          <p:spPr bwMode="auto">
            <a:xfrm>
              <a:off x="4618" y="1621"/>
              <a:ext cx="152" cy="296"/>
            </a:xfrm>
            <a:prstGeom prst="rect">
              <a:avLst/>
            </a:prstGeom>
            <a:noFill/>
            <a:ln w="12700">
              <a:noFill/>
              <a:miter lim="800000"/>
              <a:headEnd/>
              <a:tailEnd/>
            </a:ln>
            <a:effectLst/>
          </p:spPr>
        </p:pic>
        <p:sp>
          <p:nvSpPr>
            <p:cNvPr id="156742" name="Rectangle 15"/>
            <p:cNvSpPr>
              <a:spLocks noChangeArrowheads="1"/>
            </p:cNvSpPr>
            <p:nvPr/>
          </p:nvSpPr>
          <p:spPr bwMode="auto">
            <a:xfrm>
              <a:off x="4416" y="720"/>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p>
          </p:txBody>
        </p:sp>
        <p:sp>
          <p:nvSpPr>
            <p:cNvPr id="156743" name="Line 16"/>
            <p:cNvSpPr>
              <a:spLocks noChangeShapeType="1"/>
            </p:cNvSpPr>
            <p:nvPr/>
          </p:nvSpPr>
          <p:spPr bwMode="auto">
            <a:xfrm>
              <a:off x="4696" y="1527"/>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44" name="Line 17"/>
            <p:cNvSpPr>
              <a:spLocks noChangeShapeType="1"/>
            </p:cNvSpPr>
            <p:nvPr/>
          </p:nvSpPr>
          <p:spPr bwMode="auto">
            <a:xfrm>
              <a:off x="4214" y="1552"/>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45" name="Text Box 18"/>
            <p:cNvSpPr txBox="1">
              <a:spLocks noChangeArrowheads="1"/>
            </p:cNvSpPr>
            <p:nvPr/>
          </p:nvSpPr>
          <p:spPr bwMode="auto">
            <a:xfrm>
              <a:off x="4368"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156746" name="Text Box 19"/>
            <p:cNvSpPr txBox="1">
              <a:spLocks noChangeArrowheads="1"/>
            </p:cNvSpPr>
            <p:nvPr/>
          </p:nvSpPr>
          <p:spPr bwMode="auto">
            <a:xfrm>
              <a:off x="4704"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grpSp>
      <p:pic>
        <p:nvPicPr>
          <p:cNvPr id="156681" name="Picture 20"/>
          <p:cNvPicPr>
            <a:picLocks noChangeArrowheads="1"/>
          </p:cNvPicPr>
          <p:nvPr/>
        </p:nvPicPr>
        <p:blipFill>
          <a:blip r:embed="rId9" cstate="print"/>
          <a:srcRect/>
          <a:stretch>
            <a:fillRect/>
          </a:stretch>
        </p:blipFill>
        <p:spPr bwMode="auto">
          <a:xfrm>
            <a:off x="1524000" y="5867400"/>
            <a:ext cx="609600" cy="685800"/>
          </a:xfrm>
          <a:prstGeom prst="rect">
            <a:avLst/>
          </a:prstGeom>
          <a:noFill/>
          <a:ln w="9525">
            <a:noFill/>
            <a:miter lim="800000"/>
            <a:headEnd/>
            <a:tailEnd/>
          </a:ln>
          <a:effectLst/>
        </p:spPr>
      </p:pic>
      <p:grpSp>
        <p:nvGrpSpPr>
          <p:cNvPr id="3" name="Group 21"/>
          <p:cNvGrpSpPr>
            <a:grpSpLocks/>
          </p:cNvGrpSpPr>
          <p:nvPr/>
        </p:nvGrpSpPr>
        <p:grpSpPr bwMode="auto">
          <a:xfrm>
            <a:off x="2484438" y="762000"/>
            <a:ext cx="3816350" cy="914400"/>
            <a:chOff x="2400" y="2208"/>
            <a:chExt cx="1765" cy="576"/>
          </a:xfrm>
        </p:grpSpPr>
        <p:sp>
          <p:nvSpPr>
            <p:cNvPr id="156711" name="Rectangle 22"/>
            <p:cNvSpPr>
              <a:spLocks noChangeArrowheads="1"/>
            </p:cNvSpPr>
            <p:nvPr/>
          </p:nvSpPr>
          <p:spPr bwMode="auto">
            <a:xfrm>
              <a:off x="3723" y="2589"/>
              <a:ext cx="442" cy="195"/>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UDP</a:t>
              </a:r>
            </a:p>
          </p:txBody>
        </p:sp>
        <p:sp>
          <p:nvSpPr>
            <p:cNvPr id="156712" name="Rectangle 23"/>
            <p:cNvSpPr>
              <a:spLocks noChangeArrowheads="1"/>
            </p:cNvSpPr>
            <p:nvPr/>
          </p:nvSpPr>
          <p:spPr bwMode="auto">
            <a:xfrm>
              <a:off x="3350" y="2589"/>
              <a:ext cx="373" cy="195"/>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Block</a:t>
              </a:r>
            </a:p>
          </p:txBody>
        </p:sp>
        <p:sp>
          <p:nvSpPr>
            <p:cNvPr id="156713" name="Rectangle 24"/>
            <p:cNvSpPr>
              <a:spLocks noChangeArrowheads="1"/>
            </p:cNvSpPr>
            <p:nvPr/>
          </p:nvSpPr>
          <p:spPr bwMode="auto">
            <a:xfrm>
              <a:off x="2790" y="2589"/>
              <a:ext cx="560" cy="195"/>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Host C</a:t>
              </a:r>
            </a:p>
          </p:txBody>
        </p:sp>
        <p:sp>
          <p:nvSpPr>
            <p:cNvPr id="156714" name="Rectangle 25"/>
            <p:cNvSpPr>
              <a:spLocks noChangeArrowheads="1"/>
            </p:cNvSpPr>
            <p:nvPr/>
          </p:nvSpPr>
          <p:spPr bwMode="auto">
            <a:xfrm>
              <a:off x="2400" y="2589"/>
              <a:ext cx="390" cy="195"/>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Host B</a:t>
              </a:r>
            </a:p>
          </p:txBody>
        </p:sp>
        <p:sp>
          <p:nvSpPr>
            <p:cNvPr id="156715" name="Rectangle 26"/>
            <p:cNvSpPr>
              <a:spLocks noChangeArrowheads="1"/>
            </p:cNvSpPr>
            <p:nvPr/>
          </p:nvSpPr>
          <p:spPr bwMode="auto">
            <a:xfrm>
              <a:off x="3723" y="2400"/>
              <a:ext cx="442" cy="189"/>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p>
          </p:txBody>
        </p:sp>
        <p:sp>
          <p:nvSpPr>
            <p:cNvPr id="156716" name="Rectangle 27"/>
            <p:cNvSpPr>
              <a:spLocks noChangeArrowheads="1"/>
            </p:cNvSpPr>
            <p:nvPr/>
          </p:nvSpPr>
          <p:spPr bwMode="auto">
            <a:xfrm>
              <a:off x="3350" y="2400"/>
              <a:ext cx="373" cy="189"/>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Pass</a:t>
              </a:r>
            </a:p>
          </p:txBody>
        </p:sp>
        <p:sp>
          <p:nvSpPr>
            <p:cNvPr id="156717" name="Rectangle 28"/>
            <p:cNvSpPr>
              <a:spLocks noChangeArrowheads="1"/>
            </p:cNvSpPr>
            <p:nvPr/>
          </p:nvSpPr>
          <p:spPr bwMode="auto">
            <a:xfrm>
              <a:off x="2790" y="2400"/>
              <a:ext cx="560" cy="189"/>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Host C</a:t>
              </a:r>
            </a:p>
          </p:txBody>
        </p:sp>
        <p:sp>
          <p:nvSpPr>
            <p:cNvPr id="156718" name="Rectangle 29"/>
            <p:cNvSpPr>
              <a:spLocks noChangeArrowheads="1"/>
            </p:cNvSpPr>
            <p:nvPr/>
          </p:nvSpPr>
          <p:spPr bwMode="auto">
            <a:xfrm>
              <a:off x="2400" y="2400"/>
              <a:ext cx="390" cy="189"/>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Host A</a:t>
              </a:r>
            </a:p>
          </p:txBody>
        </p:sp>
        <p:sp>
          <p:nvSpPr>
            <p:cNvPr id="156719" name="Rectangle 30"/>
            <p:cNvSpPr>
              <a:spLocks noChangeArrowheads="1"/>
            </p:cNvSpPr>
            <p:nvPr/>
          </p:nvSpPr>
          <p:spPr bwMode="auto">
            <a:xfrm>
              <a:off x="2790" y="2208"/>
              <a:ext cx="560" cy="192"/>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Destination</a:t>
              </a:r>
            </a:p>
          </p:txBody>
        </p:sp>
        <p:sp>
          <p:nvSpPr>
            <p:cNvPr id="156720" name="Rectangle 31"/>
            <p:cNvSpPr>
              <a:spLocks noChangeArrowheads="1"/>
            </p:cNvSpPr>
            <p:nvPr/>
          </p:nvSpPr>
          <p:spPr bwMode="auto">
            <a:xfrm>
              <a:off x="3723" y="2208"/>
              <a:ext cx="442" cy="192"/>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Protocol</a:t>
              </a:r>
            </a:p>
          </p:txBody>
        </p:sp>
        <p:sp>
          <p:nvSpPr>
            <p:cNvPr id="156721" name="Rectangle 32"/>
            <p:cNvSpPr>
              <a:spLocks noChangeArrowheads="1"/>
            </p:cNvSpPr>
            <p:nvPr/>
          </p:nvSpPr>
          <p:spPr bwMode="auto">
            <a:xfrm>
              <a:off x="3350" y="2208"/>
              <a:ext cx="373" cy="192"/>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Permit</a:t>
              </a:r>
            </a:p>
          </p:txBody>
        </p:sp>
        <p:sp>
          <p:nvSpPr>
            <p:cNvPr id="156722" name="Rectangle 33"/>
            <p:cNvSpPr>
              <a:spLocks noChangeArrowheads="1"/>
            </p:cNvSpPr>
            <p:nvPr/>
          </p:nvSpPr>
          <p:spPr bwMode="auto">
            <a:xfrm>
              <a:off x="2400" y="2208"/>
              <a:ext cx="390" cy="192"/>
            </a:xfrm>
            <a:prstGeom prst="rect">
              <a:avLst/>
            </a:prstGeom>
            <a:no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Source</a:t>
              </a:r>
            </a:p>
          </p:txBody>
        </p:sp>
        <p:sp>
          <p:nvSpPr>
            <p:cNvPr id="156723" name="Line 34"/>
            <p:cNvSpPr>
              <a:spLocks noChangeShapeType="1"/>
            </p:cNvSpPr>
            <p:nvPr/>
          </p:nvSpPr>
          <p:spPr bwMode="auto">
            <a:xfrm>
              <a:off x="2400" y="2208"/>
              <a:ext cx="1765" cy="0"/>
            </a:xfrm>
            <a:prstGeom prst="line">
              <a:avLst/>
            </a:prstGeom>
            <a:noFill/>
            <a:ln w="12700" cap="sq">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24" name="Line 35"/>
            <p:cNvSpPr>
              <a:spLocks noChangeShapeType="1"/>
            </p:cNvSpPr>
            <p:nvPr/>
          </p:nvSpPr>
          <p:spPr bwMode="auto">
            <a:xfrm>
              <a:off x="2400" y="2784"/>
              <a:ext cx="1765" cy="0"/>
            </a:xfrm>
            <a:prstGeom prst="line">
              <a:avLst/>
            </a:prstGeom>
            <a:noFill/>
            <a:ln w="12700" cap="sq">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25" name="Line 36"/>
            <p:cNvSpPr>
              <a:spLocks noChangeShapeType="1"/>
            </p:cNvSpPr>
            <p:nvPr/>
          </p:nvSpPr>
          <p:spPr bwMode="auto">
            <a:xfrm>
              <a:off x="2400" y="2208"/>
              <a:ext cx="0" cy="576"/>
            </a:xfrm>
            <a:prstGeom prst="line">
              <a:avLst/>
            </a:prstGeom>
            <a:noFill/>
            <a:ln w="12700" cap="sq">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26" name="Line 37"/>
            <p:cNvSpPr>
              <a:spLocks noChangeShapeType="1"/>
            </p:cNvSpPr>
            <p:nvPr/>
          </p:nvSpPr>
          <p:spPr bwMode="auto">
            <a:xfrm>
              <a:off x="4165" y="2208"/>
              <a:ext cx="0" cy="576"/>
            </a:xfrm>
            <a:prstGeom prst="line">
              <a:avLst/>
            </a:prstGeom>
            <a:noFill/>
            <a:ln w="12700" cap="sq">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27" name="Line 38"/>
            <p:cNvSpPr>
              <a:spLocks noChangeShapeType="1"/>
            </p:cNvSpPr>
            <p:nvPr/>
          </p:nvSpPr>
          <p:spPr bwMode="auto">
            <a:xfrm>
              <a:off x="3350" y="2208"/>
              <a:ext cx="0" cy="576"/>
            </a:xfrm>
            <a:prstGeom prst="line">
              <a:avLst/>
            </a:prstGeom>
            <a:noFill/>
            <a:ln w="12700">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28" name="Line 39"/>
            <p:cNvSpPr>
              <a:spLocks noChangeShapeType="1"/>
            </p:cNvSpPr>
            <p:nvPr/>
          </p:nvSpPr>
          <p:spPr bwMode="auto">
            <a:xfrm>
              <a:off x="3723" y="2208"/>
              <a:ext cx="0" cy="576"/>
            </a:xfrm>
            <a:prstGeom prst="line">
              <a:avLst/>
            </a:prstGeom>
            <a:noFill/>
            <a:ln w="12700">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29" name="Line 40"/>
            <p:cNvSpPr>
              <a:spLocks noChangeShapeType="1"/>
            </p:cNvSpPr>
            <p:nvPr/>
          </p:nvSpPr>
          <p:spPr bwMode="auto">
            <a:xfrm>
              <a:off x="2790" y="2208"/>
              <a:ext cx="0" cy="576"/>
            </a:xfrm>
            <a:prstGeom prst="line">
              <a:avLst/>
            </a:prstGeom>
            <a:noFill/>
            <a:ln w="12700">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30" name="Line 41"/>
            <p:cNvSpPr>
              <a:spLocks noChangeShapeType="1"/>
            </p:cNvSpPr>
            <p:nvPr/>
          </p:nvSpPr>
          <p:spPr bwMode="auto">
            <a:xfrm>
              <a:off x="2400" y="2400"/>
              <a:ext cx="1765" cy="0"/>
            </a:xfrm>
            <a:prstGeom prst="line">
              <a:avLst/>
            </a:prstGeom>
            <a:noFill/>
            <a:ln w="12700">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sp>
          <p:nvSpPr>
            <p:cNvPr id="156731" name="Line 42"/>
            <p:cNvSpPr>
              <a:spLocks noChangeShapeType="1"/>
            </p:cNvSpPr>
            <p:nvPr/>
          </p:nvSpPr>
          <p:spPr bwMode="auto">
            <a:xfrm>
              <a:off x="2400" y="2589"/>
              <a:ext cx="1765" cy="0"/>
            </a:xfrm>
            <a:prstGeom prst="line">
              <a:avLst/>
            </a:prstGeom>
            <a:noFill/>
            <a:ln w="12700">
              <a:solidFill>
                <a:schemeClr val="tx1"/>
              </a:solidFill>
              <a:round/>
              <a:headEnd/>
              <a:tailEnd/>
            </a:ln>
            <a:effectLst/>
          </p:spPr>
          <p:txBody>
            <a:bodyPr>
              <a:spAutoFit/>
            </a:bodyPr>
            <a:lstStyle/>
            <a:p>
              <a:pPr fontAlgn="base">
                <a:spcBef>
                  <a:spcPct val="0"/>
                </a:spcBef>
                <a:spcAft>
                  <a:spcPct val="0"/>
                </a:spcAft>
              </a:pPr>
              <a:endParaRPr lang="zh-CN" altLang="en-US">
                <a:solidFill>
                  <a:srgbClr val="000000"/>
                </a:solidFill>
              </a:endParaRPr>
            </a:p>
          </p:txBody>
        </p:sp>
      </p:grpSp>
      <p:sp>
        <p:nvSpPr>
          <p:cNvPr id="1671211" name="Line 43"/>
          <p:cNvSpPr>
            <a:spLocks noChangeShapeType="1"/>
          </p:cNvSpPr>
          <p:nvPr/>
        </p:nvSpPr>
        <p:spPr bwMode="auto">
          <a:xfrm flipV="1">
            <a:off x="2133600" y="3962400"/>
            <a:ext cx="2133600" cy="2133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1212" name="Line 44"/>
          <p:cNvSpPr>
            <a:spLocks noChangeShapeType="1"/>
          </p:cNvSpPr>
          <p:nvPr/>
        </p:nvSpPr>
        <p:spPr bwMode="auto">
          <a:xfrm flipV="1">
            <a:off x="4419600" y="1676400"/>
            <a:ext cx="0" cy="18288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1213" name="Line 45"/>
          <p:cNvSpPr>
            <a:spLocks noChangeShapeType="1"/>
          </p:cNvSpPr>
          <p:nvPr/>
        </p:nvSpPr>
        <p:spPr bwMode="auto">
          <a:xfrm>
            <a:off x="4572000" y="1676400"/>
            <a:ext cx="0" cy="1752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1214" name="Line 46"/>
          <p:cNvSpPr>
            <a:spLocks noChangeShapeType="1"/>
          </p:cNvSpPr>
          <p:nvPr/>
        </p:nvSpPr>
        <p:spPr bwMode="auto">
          <a:xfrm>
            <a:off x="4648200" y="3962400"/>
            <a:ext cx="2895600" cy="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1215" name="Text Box 47"/>
          <p:cNvSpPr txBox="1">
            <a:spLocks noChangeArrowheads="1"/>
          </p:cNvSpPr>
          <p:nvPr/>
        </p:nvSpPr>
        <p:spPr bwMode="auto">
          <a:xfrm rot="-2700000">
            <a:off x="2051050" y="5300663"/>
            <a:ext cx="1282700"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数据包</a:t>
            </a:r>
          </a:p>
        </p:txBody>
      </p:sp>
      <p:sp>
        <p:nvSpPr>
          <p:cNvPr id="1671216" name="Text Box 48"/>
          <p:cNvSpPr txBox="1">
            <a:spLocks noChangeArrowheads="1"/>
          </p:cNvSpPr>
          <p:nvPr/>
        </p:nvSpPr>
        <p:spPr bwMode="auto">
          <a:xfrm rot="-2700000">
            <a:off x="3211513" y="4202113"/>
            <a:ext cx="1217612"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数据包</a:t>
            </a:r>
          </a:p>
        </p:txBody>
      </p:sp>
      <p:sp>
        <p:nvSpPr>
          <p:cNvPr id="1671218" name="Text Box 50"/>
          <p:cNvSpPr txBox="1">
            <a:spLocks noChangeArrowheads="1"/>
          </p:cNvSpPr>
          <p:nvPr/>
        </p:nvSpPr>
        <p:spPr bwMode="auto">
          <a:xfrm>
            <a:off x="4876800" y="3733800"/>
            <a:ext cx="1423988"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数据包</a:t>
            </a:r>
          </a:p>
        </p:txBody>
      </p:sp>
      <p:sp>
        <p:nvSpPr>
          <p:cNvPr id="1671220" name="Text Box 52"/>
          <p:cNvSpPr txBox="1">
            <a:spLocks noChangeArrowheads="1"/>
          </p:cNvSpPr>
          <p:nvPr/>
        </p:nvSpPr>
        <p:spPr bwMode="auto">
          <a:xfrm>
            <a:off x="2916238" y="1828800"/>
            <a:ext cx="1655762" cy="7016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查找对应的控制策略</a:t>
            </a:r>
          </a:p>
        </p:txBody>
      </p:sp>
      <p:sp>
        <p:nvSpPr>
          <p:cNvPr id="1671221" name="Text Box 53"/>
          <p:cNvSpPr txBox="1">
            <a:spLocks noChangeArrowheads="1"/>
          </p:cNvSpPr>
          <p:nvPr/>
        </p:nvSpPr>
        <p:spPr bwMode="auto">
          <a:xfrm>
            <a:off x="3059113" y="3200400"/>
            <a:ext cx="1512887" cy="3968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A3B2C1"/>
                </a:solidFill>
                <a:latin typeface="Times New Roman" pitchFamily="18" charset="0"/>
              </a:rPr>
              <a:t>拆开数据包</a:t>
            </a:r>
          </a:p>
        </p:txBody>
      </p:sp>
      <p:sp>
        <p:nvSpPr>
          <p:cNvPr id="1671222" name="Text Box 54"/>
          <p:cNvSpPr txBox="1">
            <a:spLocks noChangeArrowheads="1"/>
          </p:cNvSpPr>
          <p:nvPr/>
        </p:nvSpPr>
        <p:spPr bwMode="auto">
          <a:xfrm>
            <a:off x="4495800" y="2349500"/>
            <a:ext cx="2020888" cy="7016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根据策略决定如何处理该数据包</a:t>
            </a:r>
          </a:p>
        </p:txBody>
      </p:sp>
      <p:sp>
        <p:nvSpPr>
          <p:cNvPr id="156693" name="Text Box 55"/>
          <p:cNvSpPr txBox="1">
            <a:spLocks noChangeArrowheads="1"/>
          </p:cNvSpPr>
          <p:nvPr/>
        </p:nvSpPr>
        <p:spPr bwMode="auto">
          <a:xfrm>
            <a:off x="6318250" y="914400"/>
            <a:ext cx="1422400" cy="3968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控制策略</a:t>
            </a:r>
          </a:p>
        </p:txBody>
      </p:sp>
      <p:sp>
        <p:nvSpPr>
          <p:cNvPr id="1671224" name="Text Box 56"/>
          <p:cNvSpPr txBox="1">
            <a:spLocks noChangeArrowheads="1"/>
          </p:cNvSpPr>
          <p:nvPr/>
        </p:nvSpPr>
        <p:spPr bwMode="auto">
          <a:xfrm>
            <a:off x="7970838" y="3141663"/>
            <a:ext cx="488950" cy="1016000"/>
          </a:xfrm>
          <a:prstGeom prst="rect">
            <a:avLst/>
          </a:prstGeom>
          <a:noFill/>
          <a:ln w="38100">
            <a:noFill/>
            <a:miter lim="800000"/>
            <a:headEnd/>
            <a:tailEnd/>
          </a:ln>
          <a:effectLst/>
        </p:spPr>
        <p:txBody>
          <a:bodyPr vert="eaVert">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数据包</a:t>
            </a:r>
          </a:p>
        </p:txBody>
      </p:sp>
      <p:sp>
        <p:nvSpPr>
          <p:cNvPr id="1671225" name="Text Box 57"/>
          <p:cNvSpPr txBox="1">
            <a:spLocks noChangeArrowheads="1"/>
          </p:cNvSpPr>
          <p:nvPr/>
        </p:nvSpPr>
        <p:spPr bwMode="auto">
          <a:xfrm>
            <a:off x="2806700" y="5661025"/>
            <a:ext cx="3781425" cy="10064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过滤依据主要是</a:t>
            </a:r>
            <a:r>
              <a:rPr lang="en-US" altLang="zh-CN" sz="2000">
                <a:solidFill>
                  <a:srgbClr val="000000"/>
                </a:solidFill>
                <a:latin typeface="Times New Roman" pitchFamily="18" charset="0"/>
              </a:rPr>
              <a:t>TCP/IP</a:t>
            </a:r>
            <a:r>
              <a:rPr lang="zh-CN" altLang="en-US" sz="2000">
                <a:solidFill>
                  <a:srgbClr val="000000"/>
                </a:solidFill>
                <a:latin typeface="Times New Roman" pitchFamily="18" charset="0"/>
              </a:rPr>
              <a:t>报头里面的信息，不能对应用层数据进行处理</a:t>
            </a:r>
          </a:p>
        </p:txBody>
      </p:sp>
      <p:grpSp>
        <p:nvGrpSpPr>
          <p:cNvPr id="4" name="Group 58"/>
          <p:cNvGrpSpPr>
            <a:grpSpLocks/>
          </p:cNvGrpSpPr>
          <p:nvPr/>
        </p:nvGrpSpPr>
        <p:grpSpPr bwMode="auto">
          <a:xfrm>
            <a:off x="5486400" y="4419600"/>
            <a:ext cx="3124200" cy="249238"/>
            <a:chOff x="3168" y="2880"/>
            <a:chExt cx="1968" cy="157"/>
          </a:xfrm>
        </p:grpSpPr>
        <p:sp>
          <p:nvSpPr>
            <p:cNvPr id="156702" name="Rectangle 59"/>
            <p:cNvSpPr>
              <a:spLocks noChangeArrowheads="1"/>
            </p:cNvSpPr>
            <p:nvPr/>
          </p:nvSpPr>
          <p:spPr bwMode="auto">
            <a:xfrm>
              <a:off x="4078" y="2880"/>
              <a:ext cx="1058" cy="157"/>
            </a:xfrm>
            <a:prstGeom prst="rect">
              <a:avLst/>
            </a:prstGeom>
            <a:solidFill>
              <a:srgbClr val="00FFCC"/>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100" b="1">
                  <a:solidFill>
                    <a:srgbClr val="000000"/>
                  </a:solidFill>
                </a:rPr>
                <a:t>数据</a:t>
              </a:r>
            </a:p>
          </p:txBody>
        </p:sp>
        <p:sp>
          <p:nvSpPr>
            <p:cNvPr id="156703" name="Rectangle 60"/>
            <p:cNvSpPr>
              <a:spLocks noChangeArrowheads="1"/>
            </p:cNvSpPr>
            <p:nvPr/>
          </p:nvSpPr>
          <p:spPr bwMode="auto">
            <a:xfrm>
              <a:off x="3576" y="2880"/>
              <a:ext cx="502" cy="157"/>
            </a:xfrm>
            <a:prstGeom prst="rect">
              <a:avLst/>
            </a:prstGeom>
            <a:solidFill>
              <a:srgbClr val="FFCC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r>
                <a:rPr lang="zh-CN" altLang="en-US" sz="1100" b="1">
                  <a:solidFill>
                    <a:srgbClr val="000000"/>
                  </a:solidFill>
                </a:rPr>
                <a:t>报头</a:t>
              </a:r>
            </a:p>
          </p:txBody>
        </p:sp>
        <p:sp>
          <p:nvSpPr>
            <p:cNvPr id="156704" name="Rectangle 61"/>
            <p:cNvSpPr>
              <a:spLocks noChangeArrowheads="1"/>
            </p:cNvSpPr>
            <p:nvPr/>
          </p:nvSpPr>
          <p:spPr bwMode="auto">
            <a:xfrm>
              <a:off x="3168" y="2880"/>
              <a:ext cx="408" cy="157"/>
            </a:xfrm>
            <a:prstGeom prst="rect">
              <a:avLst/>
            </a:prstGeom>
            <a:solidFill>
              <a:srgbClr val="FF7C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IP</a:t>
              </a:r>
              <a:r>
                <a:rPr lang="zh-CN" altLang="en-US" sz="1100" b="1">
                  <a:solidFill>
                    <a:srgbClr val="000000"/>
                  </a:solidFill>
                </a:rPr>
                <a:t>报头</a:t>
              </a:r>
            </a:p>
          </p:txBody>
        </p:sp>
        <p:sp>
          <p:nvSpPr>
            <p:cNvPr id="156705" name="Line 62"/>
            <p:cNvSpPr>
              <a:spLocks noChangeShapeType="1"/>
            </p:cNvSpPr>
            <p:nvPr/>
          </p:nvSpPr>
          <p:spPr bwMode="auto">
            <a:xfrm>
              <a:off x="3168" y="2880"/>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06" name="Line 63"/>
            <p:cNvSpPr>
              <a:spLocks noChangeShapeType="1"/>
            </p:cNvSpPr>
            <p:nvPr/>
          </p:nvSpPr>
          <p:spPr bwMode="auto">
            <a:xfrm>
              <a:off x="3168" y="3037"/>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07" name="Line 64"/>
            <p:cNvSpPr>
              <a:spLocks noChangeShapeType="1"/>
            </p:cNvSpPr>
            <p:nvPr/>
          </p:nvSpPr>
          <p:spPr bwMode="auto">
            <a:xfrm>
              <a:off x="3168"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08" name="Line 65"/>
            <p:cNvSpPr>
              <a:spLocks noChangeShapeType="1"/>
            </p:cNvSpPr>
            <p:nvPr/>
          </p:nvSpPr>
          <p:spPr bwMode="auto">
            <a:xfrm>
              <a:off x="5136"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09" name="Line 66"/>
            <p:cNvSpPr>
              <a:spLocks noChangeShapeType="1"/>
            </p:cNvSpPr>
            <p:nvPr/>
          </p:nvSpPr>
          <p:spPr bwMode="auto">
            <a:xfrm>
              <a:off x="3576"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10" name="Line 67"/>
            <p:cNvSpPr>
              <a:spLocks noChangeShapeType="1"/>
            </p:cNvSpPr>
            <p:nvPr/>
          </p:nvSpPr>
          <p:spPr bwMode="auto">
            <a:xfrm>
              <a:off x="4078"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5" name="Group 68"/>
          <p:cNvGrpSpPr>
            <a:grpSpLocks/>
          </p:cNvGrpSpPr>
          <p:nvPr/>
        </p:nvGrpSpPr>
        <p:grpSpPr bwMode="auto">
          <a:xfrm>
            <a:off x="5486400" y="4648200"/>
            <a:ext cx="1447800" cy="685800"/>
            <a:chOff x="3456" y="2928"/>
            <a:chExt cx="912" cy="432"/>
          </a:xfrm>
        </p:grpSpPr>
        <p:sp>
          <p:nvSpPr>
            <p:cNvPr id="156700" name="Line 69"/>
            <p:cNvSpPr>
              <a:spLocks noChangeShapeType="1"/>
            </p:cNvSpPr>
            <p:nvPr/>
          </p:nvSpPr>
          <p:spPr bwMode="auto">
            <a:xfrm>
              <a:off x="3456" y="2928"/>
              <a:ext cx="0" cy="432"/>
            </a:xfrm>
            <a:prstGeom prst="line">
              <a:avLst/>
            </a:prstGeom>
            <a:noFill/>
            <a:ln w="127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6701" name="Line 70"/>
            <p:cNvSpPr>
              <a:spLocks noChangeShapeType="1"/>
            </p:cNvSpPr>
            <p:nvPr/>
          </p:nvSpPr>
          <p:spPr bwMode="auto">
            <a:xfrm>
              <a:off x="4368" y="2928"/>
              <a:ext cx="0" cy="432"/>
            </a:xfrm>
            <a:prstGeom prst="line">
              <a:avLst/>
            </a:prstGeom>
            <a:noFill/>
            <a:ln w="127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71239" name="Line 71"/>
          <p:cNvSpPr>
            <a:spLocks noChangeShapeType="1"/>
          </p:cNvSpPr>
          <p:nvPr/>
        </p:nvSpPr>
        <p:spPr bwMode="auto">
          <a:xfrm>
            <a:off x="5486400" y="5105400"/>
            <a:ext cx="1447800" cy="0"/>
          </a:xfrm>
          <a:prstGeom prst="line">
            <a:avLst/>
          </a:prstGeom>
          <a:noFill/>
          <a:ln w="12700">
            <a:solidFill>
              <a:srgbClr val="FF9933"/>
            </a:solidFill>
            <a:round/>
            <a:headEnd type="triangl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1240" name="Text Box 72"/>
          <p:cNvSpPr txBox="1">
            <a:spLocks noChangeArrowheads="1"/>
          </p:cNvSpPr>
          <p:nvPr/>
        </p:nvSpPr>
        <p:spPr bwMode="auto">
          <a:xfrm>
            <a:off x="5486400" y="4876800"/>
            <a:ext cx="1447800" cy="274638"/>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分组过滤判断信息</a:t>
            </a:r>
          </a:p>
        </p:txBody>
      </p:sp>
    </p:spTree>
    <p:custDataLst>
      <p:tags r:id="rId2"/>
    </p:custDataLst>
  </p:cSld>
  <p:clrMapOvr>
    <a:masterClrMapping/>
  </p:clrMapOvr>
  <p:transition advTm="7729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71215"/>
                                        </p:tgtEl>
                                        <p:attrNameLst>
                                          <p:attrName>style.visibility</p:attrName>
                                        </p:attrNameLst>
                                      </p:cBhvr>
                                      <p:to>
                                        <p:strVal val="visible"/>
                                      </p:to>
                                    </p:set>
                                    <p:anim calcmode="lin" valueType="num">
                                      <p:cBhvr additive="base">
                                        <p:cTn id="7" dur="500" fill="hold"/>
                                        <p:tgtEl>
                                          <p:spTgt spid="1671215"/>
                                        </p:tgtEl>
                                        <p:attrNameLst>
                                          <p:attrName>ppt_x</p:attrName>
                                        </p:attrNameLst>
                                      </p:cBhvr>
                                      <p:tavLst>
                                        <p:tav tm="0">
                                          <p:val>
                                            <p:strVal val="0-#ppt_w/2"/>
                                          </p:val>
                                        </p:tav>
                                        <p:tav tm="100000">
                                          <p:val>
                                            <p:strVal val="#ppt_x"/>
                                          </p:val>
                                        </p:tav>
                                      </p:tavLst>
                                    </p:anim>
                                    <p:anim calcmode="lin" valueType="num">
                                      <p:cBhvr additive="base">
                                        <p:cTn id="8" dur="500" fill="hold"/>
                                        <p:tgtEl>
                                          <p:spTgt spid="167121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671211"/>
                                        </p:tgtEl>
                                        <p:attrNameLst>
                                          <p:attrName>style.visibility</p:attrName>
                                        </p:attrNameLst>
                                      </p:cBhvr>
                                      <p:to>
                                        <p:strVal val="visible"/>
                                      </p:to>
                                    </p:set>
                                    <p:animEffect transition="in" filter="wipe(down)">
                                      <p:cBhvr>
                                        <p:cTn id="12" dur="500"/>
                                        <p:tgtEl>
                                          <p:spTgt spid="1671211"/>
                                        </p:tgtEl>
                                      </p:cBhvr>
                                    </p:animEffect>
                                  </p:childTnLst>
                                </p:cTn>
                              </p:par>
                            </p:childTnLst>
                          </p:cTn>
                        </p:par>
                        <p:par>
                          <p:cTn id="13" fill="hold" nodeType="afterGroup">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1671216"/>
                                        </p:tgtEl>
                                        <p:attrNameLst>
                                          <p:attrName>style.visibility</p:attrName>
                                        </p:attrNameLst>
                                      </p:cBhvr>
                                      <p:to>
                                        <p:strVal val="visible"/>
                                      </p:to>
                                    </p:set>
                                    <p:anim calcmode="lin" valueType="num">
                                      <p:cBhvr additive="base">
                                        <p:cTn id="16" dur="500" fill="hold"/>
                                        <p:tgtEl>
                                          <p:spTgt spid="1671216"/>
                                        </p:tgtEl>
                                        <p:attrNameLst>
                                          <p:attrName>ppt_x</p:attrName>
                                        </p:attrNameLst>
                                      </p:cBhvr>
                                      <p:tavLst>
                                        <p:tav tm="0">
                                          <p:val>
                                            <p:strVal val="0-#ppt_w/2"/>
                                          </p:val>
                                        </p:tav>
                                        <p:tav tm="100000">
                                          <p:val>
                                            <p:strVal val="#ppt_x"/>
                                          </p:val>
                                        </p:tav>
                                      </p:tavLst>
                                    </p:anim>
                                    <p:anim calcmode="lin" valueType="num">
                                      <p:cBhvr additive="base">
                                        <p:cTn id="17" dur="500" fill="hold"/>
                                        <p:tgtEl>
                                          <p:spTgt spid="1671216"/>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71221"/>
                                        </p:tgtEl>
                                        <p:attrNameLst>
                                          <p:attrName>style.visibility</p:attrName>
                                        </p:attrNameLst>
                                      </p:cBhvr>
                                      <p:to>
                                        <p:strVal val="visible"/>
                                      </p:to>
                                    </p:set>
                                    <p:animEffect transition="in" filter="slide(fromBottom)">
                                      <p:cBhvr>
                                        <p:cTn id="22" dur="500"/>
                                        <p:tgtEl>
                                          <p:spTgt spid="1671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71212"/>
                                        </p:tgtEl>
                                        <p:attrNameLst>
                                          <p:attrName>style.visibility</p:attrName>
                                        </p:attrNameLst>
                                      </p:cBhvr>
                                      <p:to>
                                        <p:strVal val="visible"/>
                                      </p:to>
                                    </p:set>
                                    <p:animEffect transition="in" filter="wipe(down)">
                                      <p:cBhvr>
                                        <p:cTn id="27" dur="500"/>
                                        <p:tgtEl>
                                          <p:spTgt spid="1671212"/>
                                        </p:tgtEl>
                                      </p:cBhvr>
                                    </p:animEffect>
                                  </p:childTnLst>
                                </p:cTn>
                              </p:par>
                            </p:childTnLst>
                          </p:cTn>
                        </p:par>
                        <p:par>
                          <p:cTn id="28" fill="hold" nodeType="afterGroup">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1671220"/>
                                        </p:tgtEl>
                                        <p:attrNameLst>
                                          <p:attrName>style.visibility</p:attrName>
                                        </p:attrNameLst>
                                      </p:cBhvr>
                                      <p:to>
                                        <p:strVal val="visible"/>
                                      </p:to>
                                    </p:set>
                                    <p:animEffect transition="in" filter="slide(fromBottom)">
                                      <p:cBhvr>
                                        <p:cTn id="31" dur="500"/>
                                        <p:tgtEl>
                                          <p:spTgt spid="16712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71213"/>
                                        </p:tgtEl>
                                        <p:attrNameLst>
                                          <p:attrName>style.visibility</p:attrName>
                                        </p:attrNameLst>
                                      </p:cBhvr>
                                      <p:to>
                                        <p:strVal val="visible"/>
                                      </p:to>
                                    </p:set>
                                    <p:animEffect transition="in" filter="wipe(up)">
                                      <p:cBhvr>
                                        <p:cTn id="36" dur="500"/>
                                        <p:tgtEl>
                                          <p:spTgt spid="1671213"/>
                                        </p:tgtEl>
                                      </p:cBhvr>
                                    </p:animEffect>
                                  </p:childTnLst>
                                </p:cTn>
                              </p:par>
                            </p:childTnLst>
                          </p:cTn>
                        </p:par>
                        <p:par>
                          <p:cTn id="37" fill="hold" nodeType="afterGroup">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1671222"/>
                                        </p:tgtEl>
                                        <p:attrNameLst>
                                          <p:attrName>style.visibility</p:attrName>
                                        </p:attrNameLst>
                                      </p:cBhvr>
                                      <p:to>
                                        <p:strVal val="visible"/>
                                      </p:to>
                                    </p:set>
                                    <p:animEffect transition="in" filter="slide(fromTop)">
                                      <p:cBhvr>
                                        <p:cTn id="40" dur="500"/>
                                        <p:tgtEl>
                                          <p:spTgt spid="16712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71214"/>
                                        </p:tgtEl>
                                        <p:attrNameLst>
                                          <p:attrName>style.visibility</p:attrName>
                                        </p:attrNameLst>
                                      </p:cBhvr>
                                      <p:to>
                                        <p:strVal val="visible"/>
                                      </p:to>
                                    </p:set>
                                    <p:animEffect transition="in" filter="wipe(left)">
                                      <p:cBhvr>
                                        <p:cTn id="45" dur="500"/>
                                        <p:tgtEl>
                                          <p:spTgt spid="1671214"/>
                                        </p:tgtEl>
                                      </p:cBhvr>
                                    </p:animEffect>
                                  </p:childTnLst>
                                </p:cTn>
                              </p:par>
                            </p:childTnLst>
                          </p:cTn>
                        </p:par>
                        <p:par>
                          <p:cTn id="46" fill="hold" nodeType="afterGroup">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1671218"/>
                                        </p:tgtEl>
                                        <p:attrNameLst>
                                          <p:attrName>style.visibility</p:attrName>
                                        </p:attrNameLst>
                                      </p:cBhvr>
                                      <p:to>
                                        <p:strVal val="visible"/>
                                      </p:to>
                                    </p:set>
                                    <p:animEffect transition="in" filter="slide(fromLeft)">
                                      <p:cBhvr>
                                        <p:cTn id="49" dur="500"/>
                                        <p:tgtEl>
                                          <p:spTgt spid="1671218"/>
                                        </p:tgtEl>
                                      </p:cBhvr>
                                    </p:animEffect>
                                  </p:childTnLst>
                                </p:cTn>
                              </p:par>
                            </p:childTnLst>
                          </p:cTn>
                        </p:par>
                        <p:par>
                          <p:cTn id="50" fill="hold" nodeType="afterGroup">
                            <p:stCondLst>
                              <p:cond delay="1000"/>
                            </p:stCondLst>
                            <p:childTnLst>
                              <p:par>
                                <p:cTn id="51" presetID="12" presetClass="entr" presetSubtype="4" fill="hold" grpId="0" nodeType="afterEffect">
                                  <p:stCondLst>
                                    <p:cond delay="0"/>
                                  </p:stCondLst>
                                  <p:childTnLst>
                                    <p:set>
                                      <p:cBhvr>
                                        <p:cTn id="52" dur="1" fill="hold">
                                          <p:stCondLst>
                                            <p:cond delay="0"/>
                                          </p:stCondLst>
                                        </p:cTn>
                                        <p:tgtEl>
                                          <p:spTgt spid="1671224"/>
                                        </p:tgtEl>
                                        <p:attrNameLst>
                                          <p:attrName>style.visibility</p:attrName>
                                        </p:attrNameLst>
                                      </p:cBhvr>
                                      <p:to>
                                        <p:strVal val="visible"/>
                                      </p:to>
                                    </p:set>
                                    <p:animEffect transition="in" filter="slide(fromBottom)">
                                      <p:cBhvr>
                                        <p:cTn id="53" dur="500"/>
                                        <p:tgtEl>
                                          <p:spTgt spid="1671224"/>
                                        </p:tgtEl>
                                      </p:cBhvr>
                                    </p:animEffect>
                                  </p:childTnLst>
                                </p:cTn>
                              </p:par>
                            </p:childTnLst>
                          </p:cTn>
                        </p:par>
                        <p:par>
                          <p:cTn id="54" fill="hold" nodeType="afterGroup">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1671225"/>
                                        </p:tgtEl>
                                        <p:attrNameLst>
                                          <p:attrName>style.visibility</p:attrName>
                                        </p:attrNameLst>
                                      </p:cBhvr>
                                      <p:to>
                                        <p:strVal val="visible"/>
                                      </p:to>
                                    </p:set>
                                    <p:animEffect transition="in" filter="slide(fromBottom)">
                                      <p:cBhvr>
                                        <p:cTn id="57" dur="500"/>
                                        <p:tgtEl>
                                          <p:spTgt spid="16712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1+#ppt_w/2"/>
                                          </p:val>
                                        </p:tav>
                                        <p:tav tm="100000">
                                          <p:val>
                                            <p:strVal val="#ppt_x"/>
                                          </p:val>
                                        </p:tav>
                                      </p:tavLst>
                                    </p:anim>
                                    <p:anim calcmode="lin" valueType="num">
                                      <p:cBhvr additive="base">
                                        <p:cTn id="63" dur="500" fill="hold"/>
                                        <p:tgtEl>
                                          <p:spTgt spid="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22" presetClass="entr" presetSubtype="1"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up)">
                                      <p:cBhvr>
                                        <p:cTn id="67" dur="500"/>
                                        <p:tgtEl>
                                          <p:spTgt spid="5"/>
                                        </p:tgtEl>
                                      </p:cBhvr>
                                    </p:animEffect>
                                  </p:childTnLst>
                                </p:cTn>
                              </p:par>
                            </p:childTnLst>
                          </p:cTn>
                        </p:par>
                        <p:par>
                          <p:cTn id="68" fill="hold" nodeType="afterGroup">
                            <p:stCondLst>
                              <p:cond delay="1000"/>
                            </p:stCondLst>
                            <p:childTnLst>
                              <p:par>
                                <p:cTn id="69" presetID="16" presetClass="entr" presetSubtype="37" fill="hold" grpId="0" nodeType="afterEffect">
                                  <p:stCondLst>
                                    <p:cond delay="0"/>
                                  </p:stCondLst>
                                  <p:childTnLst>
                                    <p:set>
                                      <p:cBhvr>
                                        <p:cTn id="70" dur="1" fill="hold">
                                          <p:stCondLst>
                                            <p:cond delay="0"/>
                                          </p:stCondLst>
                                        </p:cTn>
                                        <p:tgtEl>
                                          <p:spTgt spid="1671239"/>
                                        </p:tgtEl>
                                        <p:attrNameLst>
                                          <p:attrName>style.visibility</p:attrName>
                                        </p:attrNameLst>
                                      </p:cBhvr>
                                      <p:to>
                                        <p:strVal val="visible"/>
                                      </p:to>
                                    </p:set>
                                    <p:animEffect transition="in" filter="barn(outVertical)">
                                      <p:cBhvr>
                                        <p:cTn id="71" dur="500"/>
                                        <p:tgtEl>
                                          <p:spTgt spid="1671239"/>
                                        </p:tgtEl>
                                      </p:cBhvr>
                                    </p:animEffect>
                                  </p:childTnLst>
                                </p:cTn>
                              </p:par>
                            </p:childTnLst>
                          </p:cTn>
                        </p:par>
                        <p:par>
                          <p:cTn id="72" fill="hold" nodeType="afterGroup">
                            <p:stCondLst>
                              <p:cond delay="1500"/>
                            </p:stCondLst>
                            <p:childTnLst>
                              <p:par>
                                <p:cTn id="73" presetID="12" presetClass="entr" presetSubtype="4" fill="hold" grpId="0" nodeType="afterEffect">
                                  <p:stCondLst>
                                    <p:cond delay="0"/>
                                  </p:stCondLst>
                                  <p:childTnLst>
                                    <p:set>
                                      <p:cBhvr>
                                        <p:cTn id="74" dur="1" fill="hold">
                                          <p:stCondLst>
                                            <p:cond delay="0"/>
                                          </p:stCondLst>
                                        </p:cTn>
                                        <p:tgtEl>
                                          <p:spTgt spid="1671240"/>
                                        </p:tgtEl>
                                        <p:attrNameLst>
                                          <p:attrName>style.visibility</p:attrName>
                                        </p:attrNameLst>
                                      </p:cBhvr>
                                      <p:to>
                                        <p:strVal val="visible"/>
                                      </p:to>
                                    </p:set>
                                    <p:animEffect transition="in" filter="slide(fromBottom)">
                                      <p:cBhvr>
                                        <p:cTn id="75" dur="500"/>
                                        <p:tgtEl>
                                          <p:spTgt spid="1671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1211" grpId="0" animBg="1"/>
      <p:bldP spid="1671212" grpId="0" animBg="1"/>
      <p:bldP spid="1671213" grpId="0" animBg="1"/>
      <p:bldP spid="1671214" grpId="0" animBg="1"/>
      <p:bldP spid="1671215" grpId="0" autoUpdateAnimBg="0"/>
      <p:bldP spid="1671216" grpId="0" autoUpdateAnimBg="0"/>
      <p:bldP spid="1671218" grpId="0" autoUpdateAnimBg="0"/>
      <p:bldP spid="1671220" grpId="0" autoUpdateAnimBg="0"/>
      <p:bldP spid="1671221" grpId="0" autoUpdateAnimBg="0"/>
      <p:bldP spid="1671222" grpId="0" autoUpdateAnimBg="0"/>
      <p:bldP spid="1671224" grpId="0" autoUpdateAnimBg="0"/>
      <p:bldP spid="1671225" grpId="0" autoUpdateAnimBg="0"/>
      <p:bldP spid="1671239" grpId="0" animBg="1"/>
      <p:bldP spid="167124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1028"/>
          <p:cNvPicPr>
            <a:picLocks noChangeArrowheads="1"/>
          </p:cNvPicPr>
          <p:nvPr/>
        </p:nvPicPr>
        <p:blipFill>
          <a:blip r:embed="rId3" cstate="print"/>
          <a:srcRect/>
          <a:stretch>
            <a:fillRect/>
          </a:stretch>
        </p:blipFill>
        <p:spPr bwMode="auto">
          <a:xfrm>
            <a:off x="1828800" y="3048000"/>
            <a:ext cx="1447800" cy="1066800"/>
          </a:xfrm>
          <a:prstGeom prst="rect">
            <a:avLst/>
          </a:prstGeom>
          <a:noFill/>
          <a:ln w="9525">
            <a:noFill/>
            <a:miter lim="800000"/>
            <a:headEnd/>
            <a:tailEnd/>
          </a:ln>
        </p:spPr>
      </p:pic>
      <p:sp>
        <p:nvSpPr>
          <p:cNvPr id="15363" name="Rectangle 1026"/>
          <p:cNvSpPr>
            <a:spLocks noGrp="1" noChangeArrowheads="1"/>
          </p:cNvSpPr>
          <p:nvPr>
            <p:ph type="title"/>
          </p:nvPr>
        </p:nvSpPr>
        <p:spPr/>
        <p:txBody>
          <a:bodyPr/>
          <a:lstStyle/>
          <a:p>
            <a:pPr eaLnBrk="1" hangingPunct="1"/>
            <a:r>
              <a:rPr lang="zh-CN" altLang="en-US" dirty="0" smtClean="0"/>
              <a:t>建筑业中的防火墙</a:t>
            </a:r>
          </a:p>
        </p:txBody>
      </p:sp>
      <p:sp>
        <p:nvSpPr>
          <p:cNvPr id="15364" name="Rectangle 1027"/>
          <p:cNvSpPr>
            <a:spLocks noGrp="1" noChangeArrowheads="1"/>
          </p:cNvSpPr>
          <p:nvPr>
            <p:ph idx="1"/>
          </p:nvPr>
        </p:nvSpPr>
        <p:spPr/>
        <p:txBody>
          <a:bodyPr/>
          <a:lstStyle/>
          <a:p>
            <a:pPr eaLnBrk="1" hangingPunct="1"/>
            <a:r>
              <a:rPr lang="zh-CN" altLang="en-US" smtClean="0"/>
              <a:t>当房屋还处于木制结构的时侯，人们将石块堆砌在房屋周围用来防止火灾的蔓延。这种墙被称之为防火墙。</a:t>
            </a:r>
          </a:p>
        </p:txBody>
      </p:sp>
      <p:pic>
        <p:nvPicPr>
          <p:cNvPr id="15365" name="Picture 1029"/>
          <p:cNvPicPr>
            <a:picLocks noChangeArrowheads="1"/>
          </p:cNvPicPr>
          <p:nvPr/>
        </p:nvPicPr>
        <p:blipFill>
          <a:blip r:embed="rId4" cstate="print"/>
          <a:srcRect/>
          <a:stretch>
            <a:fillRect/>
          </a:stretch>
        </p:blipFill>
        <p:spPr bwMode="auto">
          <a:xfrm>
            <a:off x="5638800" y="3124200"/>
            <a:ext cx="1371600" cy="990600"/>
          </a:xfrm>
          <a:prstGeom prst="rect">
            <a:avLst/>
          </a:prstGeom>
          <a:noFill/>
          <a:ln w="9525">
            <a:noFill/>
            <a:miter lim="800000"/>
            <a:headEnd/>
            <a:tailEnd/>
          </a:ln>
        </p:spPr>
      </p:pic>
      <p:pic>
        <p:nvPicPr>
          <p:cNvPr id="307206" name="Picture 1030"/>
          <p:cNvPicPr>
            <a:picLocks noChangeArrowheads="1"/>
          </p:cNvPicPr>
          <p:nvPr/>
        </p:nvPicPr>
        <p:blipFill>
          <a:blip r:embed="rId5" cstate="print"/>
          <a:srcRect/>
          <a:stretch>
            <a:fillRect/>
          </a:stretch>
        </p:blipFill>
        <p:spPr bwMode="auto">
          <a:xfrm>
            <a:off x="4191000" y="2514600"/>
            <a:ext cx="609600" cy="1752600"/>
          </a:xfrm>
          <a:prstGeom prst="rect">
            <a:avLst/>
          </a:prstGeom>
          <a:noFill/>
          <a:ln w="9525">
            <a:noFill/>
            <a:miter lim="800000"/>
            <a:headEnd/>
            <a:tailEnd/>
          </a:ln>
        </p:spPr>
      </p:pic>
      <p:grpSp>
        <p:nvGrpSpPr>
          <p:cNvPr id="2" name="Group 1033"/>
          <p:cNvGrpSpPr>
            <a:grpSpLocks/>
          </p:cNvGrpSpPr>
          <p:nvPr/>
        </p:nvGrpSpPr>
        <p:grpSpPr bwMode="auto">
          <a:xfrm>
            <a:off x="2438400" y="2590800"/>
            <a:ext cx="1524000" cy="1143000"/>
            <a:chOff x="1536" y="1872"/>
            <a:chExt cx="960" cy="720"/>
          </a:xfrm>
        </p:grpSpPr>
        <p:sp>
          <p:nvSpPr>
            <p:cNvPr id="15368" name="AutoShape 1032"/>
            <p:cNvSpPr>
              <a:spLocks noChangeArrowheads="1"/>
            </p:cNvSpPr>
            <p:nvPr/>
          </p:nvSpPr>
          <p:spPr bwMode="auto">
            <a:xfrm>
              <a:off x="1536" y="1872"/>
              <a:ext cx="960" cy="720"/>
            </a:xfrm>
            <a:prstGeom prst="irregularSeal1">
              <a:avLst/>
            </a:prstGeom>
            <a:solidFill>
              <a:schemeClr val="folHlink"/>
            </a:solidFill>
            <a:ln w="12700" cap="sq">
              <a:solidFill>
                <a:schemeClr val="folHlink"/>
              </a:solidFill>
              <a:miter lim="800000"/>
              <a:headEnd/>
              <a:tailEnd/>
            </a:ln>
          </p:spPr>
          <p:txBody>
            <a:bodyPr wrap="none" anchor="ctr"/>
            <a:lstStyle/>
            <a:p>
              <a:endParaRPr lang="zh-CN" altLang="en-US"/>
            </a:p>
          </p:txBody>
        </p:sp>
        <p:sp>
          <p:nvSpPr>
            <p:cNvPr id="15369" name="AutoShape 1031"/>
            <p:cNvSpPr>
              <a:spLocks noChangeArrowheads="1"/>
            </p:cNvSpPr>
            <p:nvPr/>
          </p:nvSpPr>
          <p:spPr bwMode="auto">
            <a:xfrm>
              <a:off x="1728" y="2112"/>
              <a:ext cx="432" cy="240"/>
            </a:xfrm>
            <a:prstGeom prst="irregularSeal1">
              <a:avLst/>
            </a:prstGeom>
            <a:solidFill>
              <a:srgbClr val="FFFF00"/>
            </a:solidFill>
            <a:ln w="12700" cap="sq">
              <a:solidFill>
                <a:schemeClr val="folHlink"/>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307206"/>
                                        </p:tgtEl>
                                        <p:attrNameLst>
                                          <p:attrName>style.visibility</p:attrName>
                                        </p:attrNameLst>
                                      </p:cBhvr>
                                      <p:to>
                                        <p:strVal val="visible"/>
                                      </p:to>
                                    </p:set>
                                    <p:anim calcmode="lin" valueType="num">
                                      <p:cBhvr additive="base">
                                        <p:cTn id="15" dur="500" fill="hold"/>
                                        <p:tgtEl>
                                          <p:spTgt spid="307206"/>
                                        </p:tgtEl>
                                        <p:attrNameLst>
                                          <p:attrName>ppt_x</p:attrName>
                                        </p:attrNameLst>
                                      </p:cBhvr>
                                      <p:tavLst>
                                        <p:tav tm="0">
                                          <p:val>
                                            <p:strVal val="#ppt_x"/>
                                          </p:val>
                                        </p:tav>
                                        <p:tav tm="100000">
                                          <p:val>
                                            <p:strVal val="#ppt_x"/>
                                          </p:val>
                                        </p:tav>
                                      </p:tavLst>
                                    </p:anim>
                                    <p:anim calcmode="lin" valueType="num">
                                      <p:cBhvr additive="base">
                                        <p:cTn id="16" dur="500" fill="hold"/>
                                        <p:tgtEl>
                                          <p:spTgt spid="30720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Rectangle 2"/>
          <p:cNvSpPr>
            <a:spLocks noGrp="1" noChangeArrowheads="1"/>
          </p:cNvSpPr>
          <p:nvPr>
            <p:ph type="title"/>
          </p:nvPr>
        </p:nvSpPr>
        <p:spPr/>
        <p:txBody>
          <a:bodyPr/>
          <a:lstStyle/>
          <a:p>
            <a:pPr eaLnBrk="1" hangingPunct="1"/>
            <a:r>
              <a:rPr lang="zh-CN" altLang="en-US" dirty="0" smtClean="0"/>
              <a:t>包过滤技术发展阶段（</a:t>
            </a:r>
            <a:r>
              <a:rPr lang="en-US" altLang="zh-CN" dirty="0" smtClean="0"/>
              <a:t>2</a:t>
            </a:r>
            <a:r>
              <a:rPr lang="zh-CN" altLang="en-US" dirty="0" smtClean="0"/>
              <a:t>）</a:t>
            </a:r>
          </a:p>
        </p:txBody>
      </p:sp>
      <p:sp>
        <p:nvSpPr>
          <p:cNvPr id="157702" name="Rectangle 3"/>
          <p:cNvSpPr>
            <a:spLocks noGrp="1" noChangeArrowheads="1"/>
          </p:cNvSpPr>
          <p:nvPr>
            <p:ph idx="1"/>
          </p:nvPr>
        </p:nvSpPr>
        <p:spPr/>
        <p:txBody>
          <a:bodyPr/>
          <a:lstStyle/>
          <a:p>
            <a:pPr eaLnBrk="1" hangingPunct="1"/>
            <a:r>
              <a:rPr lang="zh-CN" altLang="en-US" dirty="0" smtClean="0">
                <a:solidFill>
                  <a:srgbClr val="FF0000"/>
                </a:solidFill>
              </a:rPr>
              <a:t>第二代：动态包过滤</a:t>
            </a:r>
          </a:p>
          <a:p>
            <a:pPr lvl="1" eaLnBrk="1" hangingPunct="1"/>
            <a:r>
              <a:rPr lang="zh-CN" altLang="en-US" sz="2000" b="1" dirty="0" smtClean="0"/>
              <a:t>该类防火墙避免了静态包过滤所具有的问题，采用动态设置包过滤规则的方法，后来发展成为所谓</a:t>
            </a:r>
            <a:r>
              <a:rPr lang="zh-CN" altLang="en-US" sz="2000" b="1" dirty="0" smtClean="0">
                <a:solidFill>
                  <a:srgbClr val="FF0000"/>
                </a:solidFill>
              </a:rPr>
              <a:t>包状态检测技术</a:t>
            </a:r>
            <a:r>
              <a:rPr lang="zh-CN" altLang="en-US" sz="2000" b="1" dirty="0" smtClean="0"/>
              <a:t>。</a:t>
            </a:r>
            <a:endParaRPr lang="en-US" altLang="zh-CN" sz="2000" b="1" dirty="0" smtClean="0"/>
          </a:p>
          <a:p>
            <a:pPr lvl="1" eaLnBrk="1" hangingPunct="1"/>
            <a:r>
              <a:rPr lang="zh-CN" altLang="en-US" sz="2000" b="1" dirty="0" smtClean="0"/>
              <a:t>它采用了一个在网关上执行网络安全策略的软件引擎，称之为</a:t>
            </a:r>
            <a:r>
              <a:rPr lang="zh-CN" altLang="en-US" sz="2000" b="1" dirty="0" smtClean="0">
                <a:solidFill>
                  <a:srgbClr val="FF0000"/>
                </a:solidFill>
              </a:rPr>
              <a:t>检测模块。</a:t>
            </a:r>
          </a:p>
          <a:p>
            <a:pPr lvl="1" eaLnBrk="1" hangingPunct="1"/>
            <a:r>
              <a:rPr lang="zh-CN" altLang="en-US" sz="2000" b="1" dirty="0" smtClean="0"/>
              <a:t>检测模块在不影响网络正常工作的前提下，采用</a:t>
            </a:r>
            <a:r>
              <a:rPr lang="zh-CN" altLang="en-US" sz="2000" b="1" dirty="0" smtClean="0">
                <a:solidFill>
                  <a:srgbClr val="FF0000"/>
                </a:solidFill>
              </a:rPr>
              <a:t>抽取相关数据的方法对网络通信的各层实施检测，建立状态连接表</a:t>
            </a:r>
            <a:r>
              <a:rPr lang="zh-CN" altLang="en-US" sz="2000" b="1" dirty="0" smtClean="0"/>
              <a:t>，并将进出网络的数据当成一个个会话，通过</a:t>
            </a:r>
            <a:r>
              <a:rPr lang="zh-CN" altLang="en-US" sz="2000" b="1" dirty="0" smtClean="0">
                <a:solidFill>
                  <a:srgbClr val="FF0000"/>
                </a:solidFill>
              </a:rPr>
              <a:t>状态表跟踪会话状态</a:t>
            </a:r>
            <a:r>
              <a:rPr lang="zh-CN" altLang="en-US" sz="2000" b="1" dirty="0" smtClean="0"/>
              <a:t>，</a:t>
            </a:r>
            <a:r>
              <a:rPr lang="zh-CN" altLang="en-US" sz="2000" b="1" dirty="0" smtClean="0">
                <a:solidFill>
                  <a:srgbClr val="FF0000"/>
                </a:solidFill>
              </a:rPr>
              <a:t>动态更新状态连接表。</a:t>
            </a:r>
          </a:p>
          <a:p>
            <a:pPr lvl="1" eaLnBrk="1" hangingPunct="1"/>
            <a:r>
              <a:rPr lang="zh-CN" altLang="en-US" sz="2000" b="1" dirty="0" smtClean="0"/>
              <a:t>它不仅根据规则表，更考虑了</a:t>
            </a:r>
            <a:r>
              <a:rPr lang="zh-CN" altLang="en-US" sz="2000" b="1" dirty="0" smtClean="0">
                <a:solidFill>
                  <a:srgbClr val="FF0000"/>
                </a:solidFill>
              </a:rPr>
              <a:t>数据包是否符合会话所处的状态</a:t>
            </a:r>
            <a:r>
              <a:rPr lang="zh-CN" altLang="en-US" sz="2000" b="1" dirty="0" smtClean="0"/>
              <a:t>，提供了完整的对传输层的控制能力。</a:t>
            </a:r>
          </a:p>
        </p:txBody>
      </p:sp>
      <p:sp>
        <p:nvSpPr>
          <p:cNvPr id="15769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B557CF1B-089D-45D8-AA1C-198F8E7D0785}" type="datetime1">
              <a:rPr lang="zh-CN" altLang="en-US">
                <a:solidFill>
                  <a:srgbClr val="000000"/>
                </a:solidFill>
              </a:rPr>
              <a:pPr/>
              <a:t>2016/5/30</a:t>
            </a:fld>
            <a:endParaRPr lang="en-US" altLang="zh-CN">
              <a:solidFill>
                <a:srgbClr val="000000"/>
              </a:solidFill>
            </a:endParaRPr>
          </a:p>
        </p:txBody>
      </p:sp>
      <p:sp>
        <p:nvSpPr>
          <p:cNvPr id="15769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770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79E1341E-052E-4185-ACA5-78E13FB013FC}" type="slidenum">
              <a:rPr lang="en-US" altLang="zh-CN">
                <a:solidFill>
                  <a:srgbClr val="000000"/>
                </a:solidFill>
              </a:rPr>
              <a:pPr/>
              <a:t>30</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Rectangle 2"/>
          <p:cNvSpPr>
            <a:spLocks noGrp="1" noChangeArrowheads="1"/>
          </p:cNvSpPr>
          <p:nvPr>
            <p:ph type="title"/>
          </p:nvPr>
        </p:nvSpPr>
        <p:spPr/>
        <p:txBody>
          <a:bodyPr/>
          <a:lstStyle/>
          <a:p>
            <a:pPr eaLnBrk="1" hangingPunct="1"/>
            <a:r>
              <a:rPr lang="zh-CN" altLang="en-US" smtClean="0"/>
              <a:t>包过滤技术发展阶段（</a:t>
            </a:r>
            <a:r>
              <a:rPr lang="en-US" altLang="zh-CN" smtClean="0"/>
              <a:t>3</a:t>
            </a:r>
            <a:r>
              <a:rPr lang="zh-CN" altLang="en-US" smtClean="0"/>
              <a:t>）</a:t>
            </a:r>
          </a:p>
        </p:txBody>
      </p:sp>
      <p:sp>
        <p:nvSpPr>
          <p:cNvPr id="158726" name="Rectangle 3"/>
          <p:cNvSpPr>
            <a:spLocks noGrp="1" noChangeArrowheads="1"/>
          </p:cNvSpPr>
          <p:nvPr>
            <p:ph idx="1"/>
          </p:nvPr>
        </p:nvSpPr>
        <p:spPr/>
        <p:txBody>
          <a:bodyPr/>
          <a:lstStyle/>
          <a:p>
            <a:pPr eaLnBrk="1" hangingPunct="1"/>
            <a:r>
              <a:rPr lang="zh-CN" altLang="en-US" dirty="0" smtClean="0">
                <a:solidFill>
                  <a:srgbClr val="FF0000"/>
                </a:solidFill>
              </a:rPr>
              <a:t>第二代：动态包过滤（续）</a:t>
            </a:r>
          </a:p>
          <a:p>
            <a:pPr lvl="1" eaLnBrk="1" hangingPunct="1"/>
            <a:r>
              <a:rPr lang="zh-CN" altLang="en-US" sz="2000" b="1" dirty="0" smtClean="0"/>
              <a:t>此技术对网络通信的各层实施监测分析，提取相关的通信和状态信息，并在动态连接表中进行状态及上下文信息的存储和更新，这些表被持续更新，为下一个通信检查提供累积的数据。</a:t>
            </a:r>
          </a:p>
          <a:p>
            <a:pPr lvl="1" eaLnBrk="1" hangingPunct="1"/>
            <a:r>
              <a:rPr lang="zh-CN" altLang="en-US" sz="2000" b="1" dirty="0" smtClean="0"/>
              <a:t>能够提供对基于无连接的协议（</a:t>
            </a:r>
            <a:r>
              <a:rPr lang="en-US" altLang="zh-CN" sz="2000" b="1" dirty="0" smtClean="0"/>
              <a:t>UDP</a:t>
            </a:r>
            <a:r>
              <a:rPr lang="zh-CN" altLang="en-US" sz="2000" b="1" dirty="0" smtClean="0"/>
              <a:t>）的应用（</a:t>
            </a:r>
            <a:r>
              <a:rPr lang="en-US" altLang="zh-CN" sz="2000" b="1" dirty="0" smtClean="0"/>
              <a:t>DNS</a:t>
            </a:r>
            <a:r>
              <a:rPr lang="zh-CN" altLang="en-US" sz="2000" b="1" dirty="0" smtClean="0"/>
              <a:t>、</a:t>
            </a:r>
            <a:r>
              <a:rPr lang="en-US" altLang="zh-CN" sz="2000" b="1" dirty="0" smtClean="0"/>
              <a:t>WAIS</a:t>
            </a:r>
            <a:r>
              <a:rPr lang="zh-CN" altLang="en-US" sz="2000" b="1" dirty="0" smtClean="0"/>
              <a:t>、</a:t>
            </a:r>
            <a:r>
              <a:rPr lang="en-US" altLang="zh-CN" sz="2000" b="1" dirty="0" smtClean="0"/>
              <a:t>etc</a:t>
            </a:r>
            <a:r>
              <a:rPr lang="zh-CN" altLang="en-US" sz="2000" b="1" dirty="0" smtClean="0"/>
              <a:t>）及基于端口动态分配的协议（</a:t>
            </a:r>
            <a:r>
              <a:rPr lang="en-US" altLang="zh-CN" sz="2000" b="1" dirty="0" smtClean="0"/>
              <a:t>RPC</a:t>
            </a:r>
            <a:r>
              <a:rPr lang="zh-CN" altLang="en-US" sz="2000" b="1" dirty="0" smtClean="0"/>
              <a:t>）的应用（如</a:t>
            </a:r>
            <a:r>
              <a:rPr lang="en-US" altLang="zh-CN" sz="2000" b="1" dirty="0" smtClean="0"/>
              <a:t>NFS</a:t>
            </a:r>
            <a:r>
              <a:rPr lang="zh-CN" altLang="en-US" sz="2000" b="1" dirty="0" smtClean="0"/>
              <a:t>、</a:t>
            </a:r>
            <a:r>
              <a:rPr lang="en-US" altLang="zh-CN" sz="2000" b="1" dirty="0" smtClean="0"/>
              <a:t>NIS</a:t>
            </a:r>
            <a:r>
              <a:rPr lang="zh-CN" altLang="en-US" sz="2000" b="1" dirty="0" smtClean="0"/>
              <a:t>）的安全支持，静态的包过滤和代理网关都不支持此类应用。</a:t>
            </a:r>
            <a:endParaRPr lang="en-US" altLang="zh-CN" sz="2000" b="1" dirty="0" smtClean="0"/>
          </a:p>
          <a:p>
            <a:pPr lvl="1" eaLnBrk="1" hangingPunct="1"/>
            <a:r>
              <a:rPr lang="zh-CN" altLang="en-US" sz="2000" b="1" dirty="0" smtClean="0"/>
              <a:t>与静态包过滤技术只检查单个、孤立的数据包不同，</a:t>
            </a:r>
            <a:r>
              <a:rPr lang="zh-CN" altLang="en-US" sz="2000" b="1" dirty="0" smtClean="0">
                <a:solidFill>
                  <a:srgbClr val="FF0000"/>
                </a:solidFill>
              </a:rPr>
              <a:t>动态包过滤试图将数据包的上下文联系起来，建立一种基于状态的包过滤机制，</a:t>
            </a:r>
            <a:endParaRPr lang="en-US" altLang="zh-CN" sz="2000" b="1" dirty="0" smtClean="0">
              <a:solidFill>
                <a:srgbClr val="FF0000"/>
              </a:solidFill>
            </a:endParaRPr>
          </a:p>
          <a:p>
            <a:pPr lvl="1" eaLnBrk="1" hangingPunct="1"/>
            <a:endParaRPr lang="zh-CN" altLang="en-US" sz="2000" b="1" dirty="0" smtClean="0"/>
          </a:p>
        </p:txBody>
      </p:sp>
      <p:sp>
        <p:nvSpPr>
          <p:cNvPr id="15872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8F8E1649-FEC9-48B5-A25B-4782746F738E}" type="datetime1">
              <a:rPr lang="zh-CN" altLang="en-US">
                <a:solidFill>
                  <a:srgbClr val="000000"/>
                </a:solidFill>
              </a:rPr>
              <a:pPr/>
              <a:t>2016/5/30</a:t>
            </a:fld>
            <a:endParaRPr lang="en-US" altLang="zh-CN">
              <a:solidFill>
                <a:srgbClr val="000000"/>
              </a:solidFill>
            </a:endParaRPr>
          </a:p>
        </p:txBody>
      </p:sp>
      <p:sp>
        <p:nvSpPr>
          <p:cNvPr id="15872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872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B463DAD7-1B40-4B97-B2AC-86E2063FDE99}" type="slidenum">
              <a:rPr lang="en-US" altLang="zh-CN">
                <a:solidFill>
                  <a:srgbClr val="000000"/>
                </a:solidFill>
              </a:rPr>
              <a:pPr/>
              <a:t>31</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日期占位符 1"/>
          <p:cNvSpPr>
            <a:spLocks noGrp="1"/>
          </p:cNvSpPr>
          <p:nvPr>
            <p:ph type="dt" sz="quarter" idx="10"/>
          </p:nvPr>
        </p:nvSpPr>
        <p:spPr>
          <a:noFill/>
          <a:ln>
            <a:miter lim="800000"/>
            <a:headEnd/>
            <a:tailEnd/>
          </a:ln>
        </p:spPr>
        <p:txBody>
          <a:bodyPr/>
          <a:lstStyle/>
          <a:p>
            <a:fld id="{4BB06524-39BF-40D4-8127-B297BC89282F}" type="datetime1">
              <a:rPr lang="zh-CN" altLang="en-US">
                <a:solidFill>
                  <a:srgbClr val="000000"/>
                </a:solidFill>
              </a:rPr>
              <a:pPr/>
              <a:t>2016/5/30</a:t>
            </a:fld>
            <a:endParaRPr lang="en-US" altLang="zh-CN">
              <a:solidFill>
                <a:srgbClr val="000000"/>
              </a:solidFill>
            </a:endParaRPr>
          </a:p>
        </p:txBody>
      </p:sp>
      <p:sp>
        <p:nvSpPr>
          <p:cNvPr id="159747"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59748" name="灯片编号占位符 3"/>
          <p:cNvSpPr>
            <a:spLocks noGrp="1"/>
          </p:cNvSpPr>
          <p:nvPr>
            <p:ph type="sldNum" sz="quarter" idx="12"/>
          </p:nvPr>
        </p:nvSpPr>
        <p:spPr>
          <a:noFill/>
          <a:ln>
            <a:miter lim="800000"/>
            <a:headEnd/>
            <a:tailEnd/>
          </a:ln>
        </p:spPr>
        <p:txBody>
          <a:bodyPr/>
          <a:lstStyle/>
          <a:p>
            <a:fld id="{61B79E21-1E9F-4121-8269-56A13A91AB2E}" type="slidenum">
              <a:rPr lang="en-US" altLang="zh-CN">
                <a:solidFill>
                  <a:srgbClr val="000000"/>
                </a:solidFill>
              </a:rPr>
              <a:pPr/>
              <a:t>32</a:t>
            </a:fld>
            <a:endParaRPr lang="en-US" altLang="zh-CN">
              <a:solidFill>
                <a:srgbClr val="000000"/>
              </a:solidFill>
            </a:endParaRPr>
          </a:p>
        </p:txBody>
      </p:sp>
      <p:sp>
        <p:nvSpPr>
          <p:cNvPr id="159749" name="Rectangle 91"/>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72194" name="Rectangle 2"/>
          <p:cNvSpPr>
            <a:spLocks noChangeArrowheads="1"/>
          </p:cNvSpPr>
          <p:nvPr/>
        </p:nvSpPr>
        <p:spPr bwMode="auto">
          <a:xfrm>
            <a:off x="3505200" y="0"/>
            <a:ext cx="2667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400" b="1">
                <a:solidFill>
                  <a:srgbClr val="003366"/>
                </a:solidFill>
                <a:effectLst>
                  <a:outerShdw blurRad="38100" dist="38100" dir="2700000" algn="tl">
                    <a:srgbClr val="C0C0C0"/>
                  </a:outerShdw>
                </a:effectLst>
                <a:latin typeface="Times New Roman" pitchFamily="18" charset="0"/>
              </a:rPr>
              <a:t>状态检测原理</a:t>
            </a:r>
          </a:p>
        </p:txBody>
      </p:sp>
      <p:pic>
        <p:nvPicPr>
          <p:cNvPr id="159751" name="Picture 3"/>
          <p:cNvPicPr>
            <a:picLocks noChangeArrowheads="1"/>
          </p:cNvPicPr>
          <p:nvPr/>
        </p:nvPicPr>
        <p:blipFill>
          <a:blip r:embed="rId4" cstate="print"/>
          <a:srcRect/>
          <a:stretch>
            <a:fillRect/>
          </a:stretch>
        </p:blipFill>
        <p:spPr bwMode="auto">
          <a:xfrm>
            <a:off x="4267200" y="3429000"/>
            <a:ext cx="533400" cy="1066800"/>
          </a:xfrm>
          <a:prstGeom prst="rect">
            <a:avLst/>
          </a:prstGeom>
          <a:noFill/>
          <a:ln w="12700">
            <a:noFill/>
            <a:miter lim="800000"/>
            <a:headEnd/>
            <a:tailEnd/>
          </a:ln>
          <a:effectLst/>
        </p:spPr>
      </p:pic>
      <p:grpSp>
        <p:nvGrpSpPr>
          <p:cNvPr id="2" name="Group 4"/>
          <p:cNvGrpSpPr>
            <a:grpSpLocks/>
          </p:cNvGrpSpPr>
          <p:nvPr/>
        </p:nvGrpSpPr>
        <p:grpSpPr bwMode="auto">
          <a:xfrm>
            <a:off x="6705600" y="2209800"/>
            <a:ext cx="2133600" cy="1981200"/>
            <a:chOff x="4080" y="720"/>
            <a:chExt cx="1344" cy="1248"/>
          </a:xfrm>
        </p:grpSpPr>
        <p:sp>
          <p:nvSpPr>
            <p:cNvPr id="159819"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59820" name="Line 6"/>
            <p:cNvSpPr>
              <a:spLocks noChangeShapeType="1"/>
            </p:cNvSpPr>
            <p:nvPr/>
          </p:nvSpPr>
          <p:spPr bwMode="auto">
            <a:xfrm>
              <a:off x="4345" y="1400"/>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21" name="Line 7"/>
            <p:cNvSpPr>
              <a:spLocks noChangeShapeType="1"/>
            </p:cNvSpPr>
            <p:nvPr/>
          </p:nvSpPr>
          <p:spPr bwMode="auto">
            <a:xfrm>
              <a:off x="4584"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22" name="Line 8"/>
            <p:cNvSpPr>
              <a:spLocks noChangeShapeType="1"/>
            </p:cNvSpPr>
            <p:nvPr/>
          </p:nvSpPr>
          <p:spPr bwMode="auto">
            <a:xfrm>
              <a:off x="4849"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23" name="Line 9"/>
            <p:cNvSpPr>
              <a:spLocks noChangeShapeType="1"/>
            </p:cNvSpPr>
            <p:nvPr/>
          </p:nvSpPr>
          <p:spPr bwMode="auto">
            <a:xfrm>
              <a:off x="5180" y="1425"/>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59824" name="Picture 10"/>
            <p:cNvPicPr>
              <a:picLocks noChangeArrowheads="1"/>
            </p:cNvPicPr>
            <p:nvPr/>
          </p:nvPicPr>
          <p:blipFill>
            <a:blip r:embed="rId5"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59825" name="Object 11"/>
            <p:cNvGraphicFramePr>
              <a:graphicFrameLocks noChangeAspect="1"/>
            </p:cNvGraphicFramePr>
            <p:nvPr/>
          </p:nvGraphicFramePr>
          <p:xfrm>
            <a:off x="4240" y="992"/>
            <a:ext cx="159" cy="416"/>
          </p:xfrm>
          <a:graphic>
            <a:graphicData uri="http://schemas.openxmlformats.org/presentationml/2006/ole">
              <p:oleObj spid="_x0000_s19458" name="Clip" r:id="rId6" imgW="2735263" imgH="3825875" progId="">
                <p:embed/>
              </p:oleObj>
            </a:graphicData>
          </a:graphic>
        </p:graphicFrame>
        <p:pic>
          <p:nvPicPr>
            <p:cNvPr id="159826" name="Picture 12"/>
            <p:cNvPicPr>
              <a:picLocks noChangeArrowheads="1"/>
            </p:cNvPicPr>
            <p:nvPr/>
          </p:nvPicPr>
          <p:blipFill>
            <a:blip r:embed="rId5" cstate="print"/>
            <a:srcRect/>
            <a:stretch>
              <a:fillRect/>
            </a:stretch>
          </p:blipFill>
          <p:spPr bwMode="auto">
            <a:xfrm>
              <a:off x="4504" y="1181"/>
              <a:ext cx="205" cy="218"/>
            </a:xfrm>
            <a:prstGeom prst="rect">
              <a:avLst/>
            </a:prstGeom>
            <a:noFill/>
            <a:ln w="12700">
              <a:noFill/>
              <a:miter lim="800000"/>
              <a:headEnd/>
              <a:tailEnd/>
            </a:ln>
            <a:effectLst/>
          </p:spPr>
        </p:pic>
        <p:pic>
          <p:nvPicPr>
            <p:cNvPr id="159827" name="Picture 13"/>
            <p:cNvPicPr>
              <a:picLocks noChangeArrowheads="1"/>
            </p:cNvPicPr>
            <p:nvPr/>
          </p:nvPicPr>
          <p:blipFill>
            <a:blip r:embed="rId7" cstate="print"/>
            <a:srcRect/>
            <a:stretch>
              <a:fillRect/>
            </a:stretch>
          </p:blipFill>
          <p:spPr bwMode="auto">
            <a:xfrm>
              <a:off x="5021" y="1205"/>
              <a:ext cx="355" cy="243"/>
            </a:xfrm>
            <a:prstGeom prst="rect">
              <a:avLst/>
            </a:prstGeom>
            <a:noFill/>
            <a:ln w="9525">
              <a:noFill/>
              <a:miter lim="800000"/>
              <a:headEnd/>
              <a:tailEnd/>
            </a:ln>
            <a:effectLst/>
          </p:spPr>
        </p:pic>
        <p:pic>
          <p:nvPicPr>
            <p:cNvPr id="159828" name="Picture 14"/>
            <p:cNvPicPr>
              <a:picLocks noChangeArrowheads="1"/>
            </p:cNvPicPr>
            <p:nvPr/>
          </p:nvPicPr>
          <p:blipFill>
            <a:blip r:embed="rId8" cstate="print"/>
            <a:srcRect/>
            <a:stretch>
              <a:fillRect/>
            </a:stretch>
          </p:blipFill>
          <p:spPr bwMode="auto">
            <a:xfrm>
              <a:off x="4618" y="1621"/>
              <a:ext cx="152" cy="296"/>
            </a:xfrm>
            <a:prstGeom prst="rect">
              <a:avLst/>
            </a:prstGeom>
            <a:noFill/>
            <a:ln w="12700">
              <a:noFill/>
              <a:miter lim="800000"/>
              <a:headEnd/>
              <a:tailEnd/>
            </a:ln>
            <a:effectLst/>
          </p:spPr>
        </p:pic>
        <p:sp>
          <p:nvSpPr>
            <p:cNvPr id="159829" name="Rectangle 15"/>
            <p:cNvSpPr>
              <a:spLocks noChangeArrowheads="1"/>
            </p:cNvSpPr>
            <p:nvPr/>
          </p:nvSpPr>
          <p:spPr bwMode="auto">
            <a:xfrm>
              <a:off x="4416" y="720"/>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p>
          </p:txBody>
        </p:sp>
        <p:sp>
          <p:nvSpPr>
            <p:cNvPr id="159830" name="Line 16"/>
            <p:cNvSpPr>
              <a:spLocks noChangeShapeType="1"/>
            </p:cNvSpPr>
            <p:nvPr/>
          </p:nvSpPr>
          <p:spPr bwMode="auto">
            <a:xfrm>
              <a:off x="4696" y="1527"/>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31" name="Line 17"/>
            <p:cNvSpPr>
              <a:spLocks noChangeShapeType="1"/>
            </p:cNvSpPr>
            <p:nvPr/>
          </p:nvSpPr>
          <p:spPr bwMode="auto">
            <a:xfrm>
              <a:off x="4214" y="1552"/>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32" name="Text Box 18"/>
            <p:cNvSpPr txBox="1">
              <a:spLocks noChangeArrowheads="1"/>
            </p:cNvSpPr>
            <p:nvPr/>
          </p:nvSpPr>
          <p:spPr bwMode="auto">
            <a:xfrm>
              <a:off x="4368"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159833" name="Text Box 19"/>
            <p:cNvSpPr txBox="1">
              <a:spLocks noChangeArrowheads="1"/>
            </p:cNvSpPr>
            <p:nvPr/>
          </p:nvSpPr>
          <p:spPr bwMode="auto">
            <a:xfrm>
              <a:off x="4704"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grpSp>
      <p:pic>
        <p:nvPicPr>
          <p:cNvPr id="159753" name="Picture 20"/>
          <p:cNvPicPr>
            <a:picLocks noChangeArrowheads="1"/>
          </p:cNvPicPr>
          <p:nvPr/>
        </p:nvPicPr>
        <p:blipFill>
          <a:blip r:embed="rId9" cstate="print"/>
          <a:srcRect/>
          <a:stretch>
            <a:fillRect/>
          </a:stretch>
        </p:blipFill>
        <p:spPr bwMode="auto">
          <a:xfrm>
            <a:off x="1524000" y="5867400"/>
            <a:ext cx="609600" cy="685800"/>
          </a:xfrm>
          <a:prstGeom prst="rect">
            <a:avLst/>
          </a:prstGeom>
          <a:noFill/>
          <a:ln w="9525">
            <a:noFill/>
            <a:miter lim="800000"/>
            <a:headEnd/>
            <a:tailEnd/>
          </a:ln>
          <a:effectLst/>
        </p:spPr>
      </p:pic>
      <p:sp>
        <p:nvSpPr>
          <p:cNvPr id="1672213" name="Line 21"/>
          <p:cNvSpPr>
            <a:spLocks noChangeShapeType="1"/>
          </p:cNvSpPr>
          <p:nvPr/>
        </p:nvSpPr>
        <p:spPr bwMode="auto">
          <a:xfrm flipV="1">
            <a:off x="2133600" y="3962400"/>
            <a:ext cx="2133600" cy="2133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2214" name="Line 22"/>
          <p:cNvSpPr>
            <a:spLocks noChangeShapeType="1"/>
          </p:cNvSpPr>
          <p:nvPr/>
        </p:nvSpPr>
        <p:spPr bwMode="auto">
          <a:xfrm flipV="1">
            <a:off x="4419600" y="1524000"/>
            <a:ext cx="0" cy="1981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2215" name="Line 23"/>
          <p:cNvSpPr>
            <a:spLocks noChangeShapeType="1"/>
          </p:cNvSpPr>
          <p:nvPr/>
        </p:nvSpPr>
        <p:spPr bwMode="auto">
          <a:xfrm>
            <a:off x="4572000" y="1524000"/>
            <a:ext cx="0" cy="1905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2216" name="Line 24"/>
          <p:cNvSpPr>
            <a:spLocks noChangeShapeType="1"/>
          </p:cNvSpPr>
          <p:nvPr/>
        </p:nvSpPr>
        <p:spPr bwMode="auto">
          <a:xfrm>
            <a:off x="4648200" y="3962400"/>
            <a:ext cx="2895600" cy="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2217" name="Text Box 25"/>
          <p:cNvSpPr txBox="1">
            <a:spLocks noChangeArrowheads="1"/>
          </p:cNvSpPr>
          <p:nvPr/>
        </p:nvSpPr>
        <p:spPr bwMode="auto">
          <a:xfrm rot="-2700000">
            <a:off x="1981200" y="54864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2218" name="Text Box 26"/>
          <p:cNvSpPr txBox="1">
            <a:spLocks noChangeArrowheads="1"/>
          </p:cNvSpPr>
          <p:nvPr/>
        </p:nvSpPr>
        <p:spPr bwMode="auto">
          <a:xfrm rot="-2700000">
            <a:off x="3429000" y="41148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2220" name="Text Box 28"/>
          <p:cNvSpPr txBox="1">
            <a:spLocks noChangeArrowheads="1"/>
          </p:cNvSpPr>
          <p:nvPr/>
        </p:nvSpPr>
        <p:spPr bwMode="auto">
          <a:xfrm>
            <a:off x="4876800" y="37338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2222" name="Text Box 30"/>
          <p:cNvSpPr txBox="1">
            <a:spLocks noChangeArrowheads="1"/>
          </p:cNvSpPr>
          <p:nvPr/>
        </p:nvSpPr>
        <p:spPr bwMode="auto">
          <a:xfrm>
            <a:off x="3581400" y="1828800"/>
            <a:ext cx="9906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查找对应的控制策略</a:t>
            </a:r>
          </a:p>
        </p:txBody>
      </p:sp>
      <p:sp>
        <p:nvSpPr>
          <p:cNvPr id="1672223" name="Text Box 31"/>
          <p:cNvSpPr txBox="1">
            <a:spLocks noChangeArrowheads="1"/>
          </p:cNvSpPr>
          <p:nvPr/>
        </p:nvSpPr>
        <p:spPr bwMode="auto">
          <a:xfrm>
            <a:off x="3581400" y="3200400"/>
            <a:ext cx="990600" cy="274638"/>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A3B2C1"/>
                </a:solidFill>
                <a:latin typeface="Times New Roman" pitchFamily="18" charset="0"/>
              </a:rPr>
              <a:t>拆开数据包</a:t>
            </a:r>
          </a:p>
        </p:txBody>
      </p:sp>
      <p:sp>
        <p:nvSpPr>
          <p:cNvPr id="1672224" name="Text Box 32"/>
          <p:cNvSpPr txBox="1">
            <a:spLocks noChangeArrowheads="1"/>
          </p:cNvSpPr>
          <p:nvPr/>
        </p:nvSpPr>
        <p:spPr bwMode="auto">
          <a:xfrm>
            <a:off x="4495800" y="2438400"/>
            <a:ext cx="12954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根据策略决定如何处理该数据包</a:t>
            </a:r>
          </a:p>
        </p:txBody>
      </p:sp>
      <p:sp>
        <p:nvSpPr>
          <p:cNvPr id="1672225" name="Text Box 33"/>
          <p:cNvSpPr txBox="1">
            <a:spLocks noChangeArrowheads="1"/>
          </p:cNvSpPr>
          <p:nvPr/>
        </p:nvSpPr>
        <p:spPr bwMode="auto">
          <a:xfrm>
            <a:off x="7924800" y="3276600"/>
            <a:ext cx="366713" cy="609600"/>
          </a:xfrm>
          <a:prstGeom prst="rect">
            <a:avLst/>
          </a:prstGeom>
          <a:noFill/>
          <a:ln w="38100">
            <a:noFill/>
            <a:miter lim="800000"/>
            <a:headEnd/>
            <a:tailEnd/>
          </a:ln>
          <a:effectLst/>
        </p:spPr>
        <p:txBody>
          <a:bodyPr vert="eaVert">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2226" name="Text Box 34"/>
          <p:cNvSpPr txBox="1">
            <a:spLocks noChangeArrowheads="1"/>
          </p:cNvSpPr>
          <p:nvPr/>
        </p:nvSpPr>
        <p:spPr bwMode="auto">
          <a:xfrm>
            <a:off x="2339975" y="5876925"/>
            <a:ext cx="2895600" cy="73025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400">
                <a:solidFill>
                  <a:srgbClr val="000000"/>
                </a:solidFill>
                <a:latin typeface="Times New Roman" pitchFamily="18" charset="0"/>
              </a:rPr>
              <a:t>状态检测可以结合前后数据包里的数据信息进行综合分析决定是否允许该包通过</a:t>
            </a:r>
          </a:p>
        </p:txBody>
      </p:sp>
      <p:sp>
        <p:nvSpPr>
          <p:cNvPr id="159766" name="Rectangle 35"/>
          <p:cNvSpPr>
            <a:spLocks noChangeArrowheads="1"/>
          </p:cNvSpPr>
          <p:nvPr/>
        </p:nvSpPr>
        <p:spPr bwMode="auto">
          <a:xfrm>
            <a:off x="3581400" y="914400"/>
            <a:ext cx="1828800" cy="609600"/>
          </a:xfrm>
          <a:prstGeom prst="rect">
            <a:avLst/>
          </a:prstGeom>
          <a:solidFill>
            <a:srgbClr val="FFCCFF"/>
          </a:solidFill>
          <a:ln w="38100">
            <a:solidFill>
              <a:srgbClr val="FF9933"/>
            </a:solidFill>
            <a:miter lim="800000"/>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a:solidFill>
                  <a:srgbClr val="000000"/>
                </a:solidFill>
                <a:latin typeface="Times New Roman" pitchFamily="18" charset="0"/>
              </a:rPr>
              <a:t>控制策略</a:t>
            </a:r>
          </a:p>
        </p:txBody>
      </p:sp>
      <p:grpSp>
        <p:nvGrpSpPr>
          <p:cNvPr id="3" name="Group 36"/>
          <p:cNvGrpSpPr>
            <a:grpSpLocks/>
          </p:cNvGrpSpPr>
          <p:nvPr/>
        </p:nvGrpSpPr>
        <p:grpSpPr bwMode="auto">
          <a:xfrm>
            <a:off x="5410200" y="5029200"/>
            <a:ext cx="3124200" cy="249238"/>
            <a:chOff x="3168" y="2880"/>
            <a:chExt cx="1968" cy="157"/>
          </a:xfrm>
        </p:grpSpPr>
        <p:sp>
          <p:nvSpPr>
            <p:cNvPr id="159810" name="Rectangle 37"/>
            <p:cNvSpPr>
              <a:spLocks noChangeArrowheads="1"/>
            </p:cNvSpPr>
            <p:nvPr/>
          </p:nvSpPr>
          <p:spPr bwMode="auto">
            <a:xfrm>
              <a:off x="4078" y="2880"/>
              <a:ext cx="1058" cy="157"/>
            </a:xfrm>
            <a:prstGeom prst="rect">
              <a:avLst/>
            </a:prstGeom>
            <a:solidFill>
              <a:srgbClr val="00FFCC"/>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100" b="1">
                  <a:solidFill>
                    <a:srgbClr val="000000"/>
                  </a:solidFill>
                </a:rPr>
                <a:t>数据</a:t>
              </a:r>
              <a:r>
                <a:rPr lang="en-US" altLang="zh-CN" sz="1100" b="1">
                  <a:solidFill>
                    <a:srgbClr val="000000"/>
                  </a:solidFill>
                </a:rPr>
                <a:t>3</a:t>
              </a:r>
            </a:p>
          </p:txBody>
        </p:sp>
        <p:sp>
          <p:nvSpPr>
            <p:cNvPr id="159811" name="Rectangle 38"/>
            <p:cNvSpPr>
              <a:spLocks noChangeArrowheads="1"/>
            </p:cNvSpPr>
            <p:nvPr/>
          </p:nvSpPr>
          <p:spPr bwMode="auto">
            <a:xfrm>
              <a:off x="3576" y="2880"/>
              <a:ext cx="502" cy="157"/>
            </a:xfrm>
            <a:prstGeom prst="rect">
              <a:avLst/>
            </a:prstGeom>
            <a:solidFill>
              <a:srgbClr val="FFCC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r>
                <a:rPr lang="zh-CN" altLang="en-US" sz="1100" b="1">
                  <a:solidFill>
                    <a:srgbClr val="000000"/>
                  </a:solidFill>
                </a:rPr>
                <a:t>报头</a:t>
              </a:r>
            </a:p>
          </p:txBody>
        </p:sp>
        <p:sp>
          <p:nvSpPr>
            <p:cNvPr id="159812" name="Rectangle 39"/>
            <p:cNvSpPr>
              <a:spLocks noChangeArrowheads="1"/>
            </p:cNvSpPr>
            <p:nvPr/>
          </p:nvSpPr>
          <p:spPr bwMode="auto">
            <a:xfrm>
              <a:off x="3168" y="2880"/>
              <a:ext cx="408" cy="157"/>
            </a:xfrm>
            <a:prstGeom prst="rect">
              <a:avLst/>
            </a:prstGeom>
            <a:solidFill>
              <a:srgbClr val="FF7C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IP</a:t>
              </a:r>
              <a:r>
                <a:rPr lang="zh-CN" altLang="en-US" sz="1100" b="1">
                  <a:solidFill>
                    <a:srgbClr val="000000"/>
                  </a:solidFill>
                </a:rPr>
                <a:t>报头</a:t>
              </a:r>
            </a:p>
          </p:txBody>
        </p:sp>
        <p:sp>
          <p:nvSpPr>
            <p:cNvPr id="159813" name="Line 40"/>
            <p:cNvSpPr>
              <a:spLocks noChangeShapeType="1"/>
            </p:cNvSpPr>
            <p:nvPr/>
          </p:nvSpPr>
          <p:spPr bwMode="auto">
            <a:xfrm>
              <a:off x="3168" y="2880"/>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14" name="Line 41"/>
            <p:cNvSpPr>
              <a:spLocks noChangeShapeType="1"/>
            </p:cNvSpPr>
            <p:nvPr/>
          </p:nvSpPr>
          <p:spPr bwMode="auto">
            <a:xfrm>
              <a:off x="3168" y="3037"/>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15" name="Line 42"/>
            <p:cNvSpPr>
              <a:spLocks noChangeShapeType="1"/>
            </p:cNvSpPr>
            <p:nvPr/>
          </p:nvSpPr>
          <p:spPr bwMode="auto">
            <a:xfrm>
              <a:off x="3168"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16" name="Line 43"/>
            <p:cNvSpPr>
              <a:spLocks noChangeShapeType="1"/>
            </p:cNvSpPr>
            <p:nvPr/>
          </p:nvSpPr>
          <p:spPr bwMode="auto">
            <a:xfrm>
              <a:off x="5136"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17" name="Line 44"/>
            <p:cNvSpPr>
              <a:spLocks noChangeShapeType="1"/>
            </p:cNvSpPr>
            <p:nvPr/>
          </p:nvSpPr>
          <p:spPr bwMode="auto">
            <a:xfrm>
              <a:off x="3576"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18" name="Line 45"/>
            <p:cNvSpPr>
              <a:spLocks noChangeShapeType="1"/>
            </p:cNvSpPr>
            <p:nvPr/>
          </p:nvSpPr>
          <p:spPr bwMode="auto">
            <a:xfrm>
              <a:off x="4078"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4" name="Group 46"/>
          <p:cNvGrpSpPr>
            <a:grpSpLocks/>
          </p:cNvGrpSpPr>
          <p:nvPr/>
        </p:nvGrpSpPr>
        <p:grpSpPr bwMode="auto">
          <a:xfrm>
            <a:off x="5410200" y="5257800"/>
            <a:ext cx="1447800" cy="1143000"/>
            <a:chOff x="3168" y="3024"/>
            <a:chExt cx="912" cy="720"/>
          </a:xfrm>
        </p:grpSpPr>
        <p:sp>
          <p:nvSpPr>
            <p:cNvPr id="159808" name="Line 47"/>
            <p:cNvSpPr>
              <a:spLocks noChangeShapeType="1"/>
            </p:cNvSpPr>
            <p:nvPr/>
          </p:nvSpPr>
          <p:spPr bwMode="auto">
            <a:xfrm>
              <a:off x="3168" y="3024"/>
              <a:ext cx="0" cy="720"/>
            </a:xfrm>
            <a:prstGeom prst="line">
              <a:avLst/>
            </a:prstGeom>
            <a:noFill/>
            <a:ln w="127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09" name="Line 48"/>
            <p:cNvSpPr>
              <a:spLocks noChangeShapeType="1"/>
            </p:cNvSpPr>
            <p:nvPr/>
          </p:nvSpPr>
          <p:spPr bwMode="auto">
            <a:xfrm>
              <a:off x="4080" y="3024"/>
              <a:ext cx="0" cy="384"/>
            </a:xfrm>
            <a:prstGeom prst="line">
              <a:avLst/>
            </a:prstGeom>
            <a:noFill/>
            <a:ln w="127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72242" name="Line 50"/>
          <p:cNvSpPr>
            <a:spLocks noChangeShapeType="1"/>
          </p:cNvSpPr>
          <p:nvPr/>
        </p:nvSpPr>
        <p:spPr bwMode="auto">
          <a:xfrm>
            <a:off x="5410200" y="5715000"/>
            <a:ext cx="1447800" cy="0"/>
          </a:xfrm>
          <a:prstGeom prst="line">
            <a:avLst/>
          </a:prstGeom>
          <a:noFill/>
          <a:ln w="12700">
            <a:solidFill>
              <a:srgbClr val="FF9933"/>
            </a:solidFill>
            <a:round/>
            <a:headEnd type="triangl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2244" name="Text Box 52"/>
          <p:cNvSpPr txBox="1">
            <a:spLocks noChangeArrowheads="1"/>
          </p:cNvSpPr>
          <p:nvPr/>
        </p:nvSpPr>
        <p:spPr bwMode="auto">
          <a:xfrm>
            <a:off x="5410200" y="5486400"/>
            <a:ext cx="1447800" cy="274638"/>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分组过滤判断信息</a:t>
            </a:r>
          </a:p>
        </p:txBody>
      </p:sp>
      <p:grpSp>
        <p:nvGrpSpPr>
          <p:cNvPr id="5" name="Group 54"/>
          <p:cNvGrpSpPr>
            <a:grpSpLocks/>
          </p:cNvGrpSpPr>
          <p:nvPr/>
        </p:nvGrpSpPr>
        <p:grpSpPr bwMode="auto">
          <a:xfrm>
            <a:off x="5410200" y="4724400"/>
            <a:ext cx="3124200" cy="249238"/>
            <a:chOff x="3168" y="2880"/>
            <a:chExt cx="1968" cy="157"/>
          </a:xfrm>
        </p:grpSpPr>
        <p:sp>
          <p:nvSpPr>
            <p:cNvPr id="159799" name="Rectangle 55"/>
            <p:cNvSpPr>
              <a:spLocks noChangeArrowheads="1"/>
            </p:cNvSpPr>
            <p:nvPr/>
          </p:nvSpPr>
          <p:spPr bwMode="auto">
            <a:xfrm>
              <a:off x="4078" y="2880"/>
              <a:ext cx="1058" cy="157"/>
            </a:xfrm>
            <a:prstGeom prst="rect">
              <a:avLst/>
            </a:prstGeom>
            <a:solidFill>
              <a:srgbClr val="00FFCC"/>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100" b="1">
                  <a:solidFill>
                    <a:srgbClr val="000000"/>
                  </a:solidFill>
                </a:rPr>
                <a:t>数据</a:t>
              </a:r>
              <a:r>
                <a:rPr lang="en-US" altLang="zh-CN" sz="1100" b="1">
                  <a:solidFill>
                    <a:srgbClr val="000000"/>
                  </a:solidFill>
                </a:rPr>
                <a:t>2</a:t>
              </a:r>
            </a:p>
          </p:txBody>
        </p:sp>
        <p:sp>
          <p:nvSpPr>
            <p:cNvPr id="159800" name="Rectangle 56"/>
            <p:cNvSpPr>
              <a:spLocks noChangeArrowheads="1"/>
            </p:cNvSpPr>
            <p:nvPr/>
          </p:nvSpPr>
          <p:spPr bwMode="auto">
            <a:xfrm>
              <a:off x="3576" y="2880"/>
              <a:ext cx="502" cy="157"/>
            </a:xfrm>
            <a:prstGeom prst="rect">
              <a:avLst/>
            </a:prstGeom>
            <a:solidFill>
              <a:srgbClr val="FFCC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r>
                <a:rPr lang="zh-CN" altLang="en-US" sz="1100" b="1">
                  <a:solidFill>
                    <a:srgbClr val="000000"/>
                  </a:solidFill>
                </a:rPr>
                <a:t>报头</a:t>
              </a:r>
            </a:p>
          </p:txBody>
        </p:sp>
        <p:sp>
          <p:nvSpPr>
            <p:cNvPr id="159801" name="Rectangle 57"/>
            <p:cNvSpPr>
              <a:spLocks noChangeArrowheads="1"/>
            </p:cNvSpPr>
            <p:nvPr/>
          </p:nvSpPr>
          <p:spPr bwMode="auto">
            <a:xfrm>
              <a:off x="3168" y="2880"/>
              <a:ext cx="408" cy="157"/>
            </a:xfrm>
            <a:prstGeom prst="rect">
              <a:avLst/>
            </a:prstGeom>
            <a:solidFill>
              <a:srgbClr val="FF7C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IP</a:t>
              </a:r>
              <a:r>
                <a:rPr lang="zh-CN" altLang="en-US" sz="1100" b="1">
                  <a:solidFill>
                    <a:srgbClr val="000000"/>
                  </a:solidFill>
                </a:rPr>
                <a:t>报头</a:t>
              </a:r>
            </a:p>
          </p:txBody>
        </p:sp>
        <p:sp>
          <p:nvSpPr>
            <p:cNvPr id="159802" name="Line 58"/>
            <p:cNvSpPr>
              <a:spLocks noChangeShapeType="1"/>
            </p:cNvSpPr>
            <p:nvPr/>
          </p:nvSpPr>
          <p:spPr bwMode="auto">
            <a:xfrm>
              <a:off x="3168" y="2880"/>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03" name="Line 59"/>
            <p:cNvSpPr>
              <a:spLocks noChangeShapeType="1"/>
            </p:cNvSpPr>
            <p:nvPr/>
          </p:nvSpPr>
          <p:spPr bwMode="auto">
            <a:xfrm>
              <a:off x="3168" y="3037"/>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04" name="Line 60"/>
            <p:cNvSpPr>
              <a:spLocks noChangeShapeType="1"/>
            </p:cNvSpPr>
            <p:nvPr/>
          </p:nvSpPr>
          <p:spPr bwMode="auto">
            <a:xfrm>
              <a:off x="3168"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05" name="Line 61"/>
            <p:cNvSpPr>
              <a:spLocks noChangeShapeType="1"/>
            </p:cNvSpPr>
            <p:nvPr/>
          </p:nvSpPr>
          <p:spPr bwMode="auto">
            <a:xfrm>
              <a:off x="5136"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06" name="Line 62"/>
            <p:cNvSpPr>
              <a:spLocks noChangeShapeType="1"/>
            </p:cNvSpPr>
            <p:nvPr/>
          </p:nvSpPr>
          <p:spPr bwMode="auto">
            <a:xfrm>
              <a:off x="3576"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807" name="Line 63"/>
            <p:cNvSpPr>
              <a:spLocks noChangeShapeType="1"/>
            </p:cNvSpPr>
            <p:nvPr/>
          </p:nvSpPr>
          <p:spPr bwMode="auto">
            <a:xfrm>
              <a:off x="4078"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6" name="Group 64"/>
          <p:cNvGrpSpPr>
            <a:grpSpLocks/>
          </p:cNvGrpSpPr>
          <p:nvPr/>
        </p:nvGrpSpPr>
        <p:grpSpPr bwMode="auto">
          <a:xfrm>
            <a:off x="5410200" y="4419600"/>
            <a:ext cx="3124200" cy="249238"/>
            <a:chOff x="3168" y="2880"/>
            <a:chExt cx="1968" cy="157"/>
          </a:xfrm>
        </p:grpSpPr>
        <p:sp>
          <p:nvSpPr>
            <p:cNvPr id="159790" name="Rectangle 65"/>
            <p:cNvSpPr>
              <a:spLocks noChangeArrowheads="1"/>
            </p:cNvSpPr>
            <p:nvPr/>
          </p:nvSpPr>
          <p:spPr bwMode="auto">
            <a:xfrm>
              <a:off x="4078" y="2880"/>
              <a:ext cx="1058" cy="157"/>
            </a:xfrm>
            <a:prstGeom prst="rect">
              <a:avLst/>
            </a:prstGeom>
            <a:solidFill>
              <a:srgbClr val="00FFCC"/>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100" b="1">
                  <a:solidFill>
                    <a:srgbClr val="000000"/>
                  </a:solidFill>
                </a:rPr>
                <a:t>数据</a:t>
              </a:r>
              <a:r>
                <a:rPr lang="en-US" altLang="zh-CN" sz="1100" b="1">
                  <a:solidFill>
                    <a:srgbClr val="000000"/>
                  </a:solidFill>
                </a:rPr>
                <a:t>1</a:t>
              </a:r>
            </a:p>
          </p:txBody>
        </p:sp>
        <p:sp>
          <p:nvSpPr>
            <p:cNvPr id="159791" name="Rectangle 66"/>
            <p:cNvSpPr>
              <a:spLocks noChangeArrowheads="1"/>
            </p:cNvSpPr>
            <p:nvPr/>
          </p:nvSpPr>
          <p:spPr bwMode="auto">
            <a:xfrm>
              <a:off x="3576" y="2880"/>
              <a:ext cx="502" cy="157"/>
            </a:xfrm>
            <a:prstGeom prst="rect">
              <a:avLst/>
            </a:prstGeom>
            <a:solidFill>
              <a:srgbClr val="FFCC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r>
                <a:rPr lang="zh-CN" altLang="en-US" sz="1100" b="1">
                  <a:solidFill>
                    <a:srgbClr val="000000"/>
                  </a:solidFill>
                </a:rPr>
                <a:t>报头</a:t>
              </a:r>
            </a:p>
          </p:txBody>
        </p:sp>
        <p:sp>
          <p:nvSpPr>
            <p:cNvPr id="159792" name="Rectangle 67"/>
            <p:cNvSpPr>
              <a:spLocks noChangeArrowheads="1"/>
            </p:cNvSpPr>
            <p:nvPr/>
          </p:nvSpPr>
          <p:spPr bwMode="auto">
            <a:xfrm>
              <a:off x="3168" y="2880"/>
              <a:ext cx="408" cy="157"/>
            </a:xfrm>
            <a:prstGeom prst="rect">
              <a:avLst/>
            </a:prstGeom>
            <a:solidFill>
              <a:srgbClr val="FF7C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IP</a:t>
              </a:r>
              <a:r>
                <a:rPr lang="zh-CN" altLang="en-US" sz="1100" b="1">
                  <a:solidFill>
                    <a:srgbClr val="000000"/>
                  </a:solidFill>
                </a:rPr>
                <a:t>报头</a:t>
              </a:r>
            </a:p>
          </p:txBody>
        </p:sp>
        <p:sp>
          <p:nvSpPr>
            <p:cNvPr id="159793" name="Line 68"/>
            <p:cNvSpPr>
              <a:spLocks noChangeShapeType="1"/>
            </p:cNvSpPr>
            <p:nvPr/>
          </p:nvSpPr>
          <p:spPr bwMode="auto">
            <a:xfrm>
              <a:off x="3168" y="2880"/>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94" name="Line 69"/>
            <p:cNvSpPr>
              <a:spLocks noChangeShapeType="1"/>
            </p:cNvSpPr>
            <p:nvPr/>
          </p:nvSpPr>
          <p:spPr bwMode="auto">
            <a:xfrm>
              <a:off x="3168" y="3037"/>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95" name="Line 70"/>
            <p:cNvSpPr>
              <a:spLocks noChangeShapeType="1"/>
            </p:cNvSpPr>
            <p:nvPr/>
          </p:nvSpPr>
          <p:spPr bwMode="auto">
            <a:xfrm>
              <a:off x="3168"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96" name="Line 71"/>
            <p:cNvSpPr>
              <a:spLocks noChangeShapeType="1"/>
            </p:cNvSpPr>
            <p:nvPr/>
          </p:nvSpPr>
          <p:spPr bwMode="auto">
            <a:xfrm>
              <a:off x="5136"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97" name="Line 72"/>
            <p:cNvSpPr>
              <a:spLocks noChangeShapeType="1"/>
            </p:cNvSpPr>
            <p:nvPr/>
          </p:nvSpPr>
          <p:spPr bwMode="auto">
            <a:xfrm>
              <a:off x="3576"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98" name="Line 73"/>
            <p:cNvSpPr>
              <a:spLocks noChangeShapeType="1"/>
            </p:cNvSpPr>
            <p:nvPr/>
          </p:nvSpPr>
          <p:spPr bwMode="auto">
            <a:xfrm>
              <a:off x="4078"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7" name="Group 74"/>
          <p:cNvGrpSpPr>
            <a:grpSpLocks/>
          </p:cNvGrpSpPr>
          <p:nvPr/>
        </p:nvGrpSpPr>
        <p:grpSpPr bwMode="auto">
          <a:xfrm>
            <a:off x="5410200" y="4419600"/>
            <a:ext cx="3124200" cy="858838"/>
            <a:chOff x="912" y="1584"/>
            <a:chExt cx="1968" cy="541"/>
          </a:xfrm>
        </p:grpSpPr>
        <p:grpSp>
          <p:nvGrpSpPr>
            <p:cNvPr id="8" name="Group 75"/>
            <p:cNvGrpSpPr>
              <a:grpSpLocks/>
            </p:cNvGrpSpPr>
            <p:nvPr/>
          </p:nvGrpSpPr>
          <p:grpSpPr bwMode="auto">
            <a:xfrm>
              <a:off x="912" y="1968"/>
              <a:ext cx="1968" cy="157"/>
              <a:chOff x="3168" y="2880"/>
              <a:chExt cx="1968" cy="157"/>
            </a:xfrm>
          </p:grpSpPr>
          <p:sp>
            <p:nvSpPr>
              <p:cNvPr id="159781" name="Rectangle 76"/>
              <p:cNvSpPr>
                <a:spLocks noChangeArrowheads="1"/>
              </p:cNvSpPr>
              <p:nvPr/>
            </p:nvSpPr>
            <p:spPr bwMode="auto">
              <a:xfrm>
                <a:off x="4078" y="2880"/>
                <a:ext cx="1058" cy="157"/>
              </a:xfrm>
              <a:prstGeom prst="rect">
                <a:avLst/>
              </a:prstGeom>
              <a:solidFill>
                <a:srgbClr val="00FFCC"/>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100" b="1">
                    <a:solidFill>
                      <a:srgbClr val="000000"/>
                    </a:solidFill>
                  </a:rPr>
                  <a:t>数据</a:t>
                </a:r>
                <a:r>
                  <a:rPr lang="en-US" altLang="zh-CN" sz="1100" b="1">
                    <a:solidFill>
                      <a:srgbClr val="000000"/>
                    </a:solidFill>
                  </a:rPr>
                  <a:t>1</a:t>
                </a:r>
              </a:p>
            </p:txBody>
          </p:sp>
          <p:sp>
            <p:nvSpPr>
              <p:cNvPr id="159782" name="Rectangle 77"/>
              <p:cNvSpPr>
                <a:spLocks noChangeArrowheads="1"/>
              </p:cNvSpPr>
              <p:nvPr/>
            </p:nvSpPr>
            <p:spPr bwMode="auto">
              <a:xfrm>
                <a:off x="3576" y="2880"/>
                <a:ext cx="502" cy="157"/>
              </a:xfrm>
              <a:prstGeom prst="rect">
                <a:avLst/>
              </a:prstGeom>
              <a:solidFill>
                <a:srgbClr val="FFCC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r>
                  <a:rPr lang="zh-CN" altLang="en-US" sz="1100" b="1">
                    <a:solidFill>
                      <a:srgbClr val="000000"/>
                    </a:solidFill>
                  </a:rPr>
                  <a:t>报头</a:t>
                </a:r>
              </a:p>
            </p:txBody>
          </p:sp>
          <p:sp>
            <p:nvSpPr>
              <p:cNvPr id="159783" name="Rectangle 78"/>
              <p:cNvSpPr>
                <a:spLocks noChangeArrowheads="1"/>
              </p:cNvSpPr>
              <p:nvPr/>
            </p:nvSpPr>
            <p:spPr bwMode="auto">
              <a:xfrm>
                <a:off x="3168" y="2880"/>
                <a:ext cx="408" cy="157"/>
              </a:xfrm>
              <a:prstGeom prst="rect">
                <a:avLst/>
              </a:prstGeom>
              <a:solidFill>
                <a:srgbClr val="FF7C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IP</a:t>
                </a:r>
                <a:r>
                  <a:rPr lang="zh-CN" altLang="en-US" sz="1100" b="1">
                    <a:solidFill>
                      <a:srgbClr val="000000"/>
                    </a:solidFill>
                  </a:rPr>
                  <a:t>报头</a:t>
                </a:r>
              </a:p>
            </p:txBody>
          </p:sp>
          <p:sp>
            <p:nvSpPr>
              <p:cNvPr id="159784" name="Line 79"/>
              <p:cNvSpPr>
                <a:spLocks noChangeShapeType="1"/>
              </p:cNvSpPr>
              <p:nvPr/>
            </p:nvSpPr>
            <p:spPr bwMode="auto">
              <a:xfrm>
                <a:off x="3168" y="2880"/>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85" name="Line 80"/>
              <p:cNvSpPr>
                <a:spLocks noChangeShapeType="1"/>
              </p:cNvSpPr>
              <p:nvPr/>
            </p:nvSpPr>
            <p:spPr bwMode="auto">
              <a:xfrm>
                <a:off x="3168" y="3037"/>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86" name="Line 81"/>
              <p:cNvSpPr>
                <a:spLocks noChangeShapeType="1"/>
              </p:cNvSpPr>
              <p:nvPr/>
            </p:nvSpPr>
            <p:spPr bwMode="auto">
              <a:xfrm>
                <a:off x="3168"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87" name="Line 82"/>
              <p:cNvSpPr>
                <a:spLocks noChangeShapeType="1"/>
              </p:cNvSpPr>
              <p:nvPr/>
            </p:nvSpPr>
            <p:spPr bwMode="auto">
              <a:xfrm>
                <a:off x="5136"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88" name="Line 83"/>
              <p:cNvSpPr>
                <a:spLocks noChangeShapeType="1"/>
              </p:cNvSpPr>
              <p:nvPr/>
            </p:nvSpPr>
            <p:spPr bwMode="auto">
              <a:xfrm>
                <a:off x="3576"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89" name="Line 84"/>
              <p:cNvSpPr>
                <a:spLocks noChangeShapeType="1"/>
              </p:cNvSpPr>
              <p:nvPr/>
            </p:nvSpPr>
            <p:spPr bwMode="auto">
              <a:xfrm>
                <a:off x="4078"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59780" name="Rectangle 85"/>
            <p:cNvSpPr>
              <a:spLocks noChangeArrowheads="1"/>
            </p:cNvSpPr>
            <p:nvPr/>
          </p:nvSpPr>
          <p:spPr bwMode="auto">
            <a:xfrm>
              <a:off x="1824" y="1584"/>
              <a:ext cx="1056" cy="528"/>
            </a:xfrm>
            <a:prstGeom prst="rect">
              <a:avLst/>
            </a:prstGeom>
            <a:solidFill>
              <a:srgbClr val="00FFCC"/>
            </a:solidFill>
            <a:ln w="12700">
              <a:solidFill>
                <a:srgbClr val="FF9933"/>
              </a:solidFill>
              <a:miter lim="800000"/>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a:solidFill>
                    <a:srgbClr val="000000"/>
                  </a:solidFill>
                  <a:latin typeface="Times New Roman" pitchFamily="18" charset="0"/>
                </a:rPr>
                <a:t>数据</a:t>
              </a:r>
            </a:p>
          </p:txBody>
        </p:sp>
      </p:grpSp>
      <p:grpSp>
        <p:nvGrpSpPr>
          <p:cNvPr id="9" name="Group 86"/>
          <p:cNvGrpSpPr>
            <a:grpSpLocks/>
          </p:cNvGrpSpPr>
          <p:nvPr/>
        </p:nvGrpSpPr>
        <p:grpSpPr bwMode="auto">
          <a:xfrm>
            <a:off x="5408613" y="5294313"/>
            <a:ext cx="3124200" cy="1447800"/>
            <a:chOff x="3408" y="3312"/>
            <a:chExt cx="1968" cy="912"/>
          </a:xfrm>
        </p:grpSpPr>
        <p:sp>
          <p:nvSpPr>
            <p:cNvPr id="159777" name="Line 87"/>
            <p:cNvSpPr>
              <a:spLocks noChangeShapeType="1"/>
            </p:cNvSpPr>
            <p:nvPr/>
          </p:nvSpPr>
          <p:spPr bwMode="auto">
            <a:xfrm>
              <a:off x="3408" y="3312"/>
              <a:ext cx="0" cy="912"/>
            </a:xfrm>
            <a:prstGeom prst="line">
              <a:avLst/>
            </a:prstGeom>
            <a:noFill/>
            <a:ln w="12700">
              <a:solidFill>
                <a:srgbClr val="3333CC"/>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59778" name="Line 88"/>
            <p:cNvSpPr>
              <a:spLocks noChangeShapeType="1"/>
            </p:cNvSpPr>
            <p:nvPr/>
          </p:nvSpPr>
          <p:spPr bwMode="auto">
            <a:xfrm>
              <a:off x="5376" y="3312"/>
              <a:ext cx="0" cy="912"/>
            </a:xfrm>
            <a:prstGeom prst="line">
              <a:avLst/>
            </a:prstGeom>
            <a:noFill/>
            <a:ln w="12700">
              <a:solidFill>
                <a:srgbClr val="3333CC"/>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72281" name="Line 89"/>
          <p:cNvSpPr>
            <a:spLocks noChangeShapeType="1"/>
          </p:cNvSpPr>
          <p:nvPr/>
        </p:nvSpPr>
        <p:spPr bwMode="auto">
          <a:xfrm>
            <a:off x="5410200" y="6237288"/>
            <a:ext cx="3124200" cy="0"/>
          </a:xfrm>
          <a:prstGeom prst="line">
            <a:avLst/>
          </a:prstGeom>
          <a:noFill/>
          <a:ln w="12700">
            <a:solidFill>
              <a:srgbClr val="3333CC"/>
            </a:solidFill>
            <a:round/>
            <a:headEnd type="triangl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2282" name="Text Box 90"/>
          <p:cNvSpPr txBox="1">
            <a:spLocks noChangeArrowheads="1"/>
          </p:cNvSpPr>
          <p:nvPr/>
        </p:nvSpPr>
        <p:spPr bwMode="auto">
          <a:xfrm>
            <a:off x="5943600" y="5949950"/>
            <a:ext cx="1981200" cy="274638"/>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状态检测</a:t>
            </a:r>
          </a:p>
        </p:txBody>
      </p:sp>
    </p:spTree>
    <p:custDataLst>
      <p:tags r:id="rId2"/>
    </p:custDataLst>
  </p:cSld>
  <p:clrMapOvr>
    <a:masterClrMapping/>
  </p:clrMapOvr>
  <p:transition advTm="11632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72217"/>
                                        </p:tgtEl>
                                        <p:attrNameLst>
                                          <p:attrName>style.visibility</p:attrName>
                                        </p:attrNameLst>
                                      </p:cBhvr>
                                      <p:to>
                                        <p:strVal val="visible"/>
                                      </p:to>
                                    </p:set>
                                    <p:anim calcmode="lin" valueType="num">
                                      <p:cBhvr additive="base">
                                        <p:cTn id="7" dur="500" fill="hold"/>
                                        <p:tgtEl>
                                          <p:spTgt spid="1672217"/>
                                        </p:tgtEl>
                                        <p:attrNameLst>
                                          <p:attrName>ppt_x</p:attrName>
                                        </p:attrNameLst>
                                      </p:cBhvr>
                                      <p:tavLst>
                                        <p:tav tm="0">
                                          <p:val>
                                            <p:strVal val="0-#ppt_w/2"/>
                                          </p:val>
                                        </p:tav>
                                        <p:tav tm="100000">
                                          <p:val>
                                            <p:strVal val="#ppt_x"/>
                                          </p:val>
                                        </p:tav>
                                      </p:tavLst>
                                    </p:anim>
                                    <p:anim calcmode="lin" valueType="num">
                                      <p:cBhvr additive="base">
                                        <p:cTn id="8" dur="500" fill="hold"/>
                                        <p:tgtEl>
                                          <p:spTgt spid="16722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672213"/>
                                        </p:tgtEl>
                                        <p:attrNameLst>
                                          <p:attrName>style.visibility</p:attrName>
                                        </p:attrNameLst>
                                      </p:cBhvr>
                                      <p:to>
                                        <p:strVal val="visible"/>
                                      </p:to>
                                    </p:set>
                                    <p:animEffect transition="in" filter="wipe(down)">
                                      <p:cBhvr>
                                        <p:cTn id="12" dur="500"/>
                                        <p:tgtEl>
                                          <p:spTgt spid="1672213"/>
                                        </p:tgtEl>
                                      </p:cBhvr>
                                    </p:animEffect>
                                  </p:childTnLst>
                                </p:cTn>
                              </p:par>
                            </p:childTnLst>
                          </p:cTn>
                        </p:par>
                        <p:par>
                          <p:cTn id="13" fill="hold" nodeType="afterGroup">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1672218"/>
                                        </p:tgtEl>
                                        <p:attrNameLst>
                                          <p:attrName>style.visibility</p:attrName>
                                        </p:attrNameLst>
                                      </p:cBhvr>
                                      <p:to>
                                        <p:strVal val="visible"/>
                                      </p:to>
                                    </p:set>
                                    <p:anim calcmode="lin" valueType="num">
                                      <p:cBhvr additive="base">
                                        <p:cTn id="16" dur="500" fill="hold"/>
                                        <p:tgtEl>
                                          <p:spTgt spid="1672218"/>
                                        </p:tgtEl>
                                        <p:attrNameLst>
                                          <p:attrName>ppt_x</p:attrName>
                                        </p:attrNameLst>
                                      </p:cBhvr>
                                      <p:tavLst>
                                        <p:tav tm="0">
                                          <p:val>
                                            <p:strVal val="0-#ppt_w/2"/>
                                          </p:val>
                                        </p:tav>
                                        <p:tav tm="100000">
                                          <p:val>
                                            <p:strVal val="#ppt_x"/>
                                          </p:val>
                                        </p:tav>
                                      </p:tavLst>
                                    </p:anim>
                                    <p:anim calcmode="lin" valueType="num">
                                      <p:cBhvr additive="base">
                                        <p:cTn id="17" dur="500" fill="hold"/>
                                        <p:tgtEl>
                                          <p:spTgt spid="1672218"/>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72223"/>
                                        </p:tgtEl>
                                        <p:attrNameLst>
                                          <p:attrName>style.visibility</p:attrName>
                                        </p:attrNameLst>
                                      </p:cBhvr>
                                      <p:to>
                                        <p:strVal val="visible"/>
                                      </p:to>
                                    </p:set>
                                    <p:animEffect transition="in" filter="slide(fromBottom)">
                                      <p:cBhvr>
                                        <p:cTn id="22" dur="500"/>
                                        <p:tgtEl>
                                          <p:spTgt spid="1672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72214"/>
                                        </p:tgtEl>
                                        <p:attrNameLst>
                                          <p:attrName>style.visibility</p:attrName>
                                        </p:attrNameLst>
                                      </p:cBhvr>
                                      <p:to>
                                        <p:strVal val="visible"/>
                                      </p:to>
                                    </p:set>
                                    <p:animEffect transition="in" filter="wipe(down)">
                                      <p:cBhvr>
                                        <p:cTn id="27" dur="500"/>
                                        <p:tgtEl>
                                          <p:spTgt spid="1672214"/>
                                        </p:tgtEl>
                                      </p:cBhvr>
                                    </p:animEffect>
                                  </p:childTnLst>
                                </p:cTn>
                              </p:par>
                            </p:childTnLst>
                          </p:cTn>
                        </p:par>
                        <p:par>
                          <p:cTn id="28" fill="hold" nodeType="afterGroup">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1672222"/>
                                        </p:tgtEl>
                                        <p:attrNameLst>
                                          <p:attrName>style.visibility</p:attrName>
                                        </p:attrNameLst>
                                      </p:cBhvr>
                                      <p:to>
                                        <p:strVal val="visible"/>
                                      </p:to>
                                    </p:set>
                                    <p:animEffect transition="in" filter="slide(fromBottom)">
                                      <p:cBhvr>
                                        <p:cTn id="31" dur="500"/>
                                        <p:tgtEl>
                                          <p:spTgt spid="16722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72215"/>
                                        </p:tgtEl>
                                        <p:attrNameLst>
                                          <p:attrName>style.visibility</p:attrName>
                                        </p:attrNameLst>
                                      </p:cBhvr>
                                      <p:to>
                                        <p:strVal val="visible"/>
                                      </p:to>
                                    </p:set>
                                    <p:animEffect transition="in" filter="wipe(up)">
                                      <p:cBhvr>
                                        <p:cTn id="36" dur="500"/>
                                        <p:tgtEl>
                                          <p:spTgt spid="1672215"/>
                                        </p:tgtEl>
                                      </p:cBhvr>
                                    </p:animEffect>
                                  </p:childTnLst>
                                </p:cTn>
                              </p:par>
                            </p:childTnLst>
                          </p:cTn>
                        </p:par>
                        <p:par>
                          <p:cTn id="37" fill="hold" nodeType="afterGroup">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1672224"/>
                                        </p:tgtEl>
                                        <p:attrNameLst>
                                          <p:attrName>style.visibility</p:attrName>
                                        </p:attrNameLst>
                                      </p:cBhvr>
                                      <p:to>
                                        <p:strVal val="visible"/>
                                      </p:to>
                                    </p:set>
                                    <p:animEffect transition="in" filter="slide(fromTop)">
                                      <p:cBhvr>
                                        <p:cTn id="40" dur="500"/>
                                        <p:tgtEl>
                                          <p:spTgt spid="16722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72216"/>
                                        </p:tgtEl>
                                        <p:attrNameLst>
                                          <p:attrName>style.visibility</p:attrName>
                                        </p:attrNameLst>
                                      </p:cBhvr>
                                      <p:to>
                                        <p:strVal val="visible"/>
                                      </p:to>
                                    </p:set>
                                    <p:animEffect transition="in" filter="wipe(left)">
                                      <p:cBhvr>
                                        <p:cTn id="45" dur="500"/>
                                        <p:tgtEl>
                                          <p:spTgt spid="1672216"/>
                                        </p:tgtEl>
                                      </p:cBhvr>
                                    </p:animEffect>
                                  </p:childTnLst>
                                </p:cTn>
                              </p:par>
                            </p:childTnLst>
                          </p:cTn>
                        </p:par>
                        <p:par>
                          <p:cTn id="46" fill="hold" nodeType="afterGroup">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1672220"/>
                                        </p:tgtEl>
                                        <p:attrNameLst>
                                          <p:attrName>style.visibility</p:attrName>
                                        </p:attrNameLst>
                                      </p:cBhvr>
                                      <p:to>
                                        <p:strVal val="visible"/>
                                      </p:to>
                                    </p:set>
                                    <p:animEffect transition="in" filter="slide(fromLeft)">
                                      <p:cBhvr>
                                        <p:cTn id="49" dur="500"/>
                                        <p:tgtEl>
                                          <p:spTgt spid="1672220"/>
                                        </p:tgtEl>
                                      </p:cBhvr>
                                    </p:animEffect>
                                  </p:childTnLst>
                                </p:cTn>
                              </p:par>
                            </p:childTnLst>
                          </p:cTn>
                        </p:par>
                        <p:par>
                          <p:cTn id="50" fill="hold" nodeType="afterGroup">
                            <p:stCondLst>
                              <p:cond delay="1000"/>
                            </p:stCondLst>
                            <p:childTnLst>
                              <p:par>
                                <p:cTn id="51" presetID="12" presetClass="entr" presetSubtype="4" fill="hold" grpId="0" nodeType="afterEffect">
                                  <p:stCondLst>
                                    <p:cond delay="0"/>
                                  </p:stCondLst>
                                  <p:childTnLst>
                                    <p:set>
                                      <p:cBhvr>
                                        <p:cTn id="52" dur="1" fill="hold">
                                          <p:stCondLst>
                                            <p:cond delay="0"/>
                                          </p:stCondLst>
                                        </p:cTn>
                                        <p:tgtEl>
                                          <p:spTgt spid="1672225"/>
                                        </p:tgtEl>
                                        <p:attrNameLst>
                                          <p:attrName>style.visibility</p:attrName>
                                        </p:attrNameLst>
                                      </p:cBhvr>
                                      <p:to>
                                        <p:strVal val="visible"/>
                                      </p:to>
                                    </p:set>
                                    <p:animEffect transition="in" filter="slide(fromBottom)">
                                      <p:cBhvr>
                                        <p:cTn id="53" dur="500"/>
                                        <p:tgtEl>
                                          <p:spTgt spid="1672225"/>
                                        </p:tgtEl>
                                      </p:cBhvr>
                                    </p:animEffect>
                                  </p:childTnLst>
                                </p:cTn>
                              </p:par>
                            </p:childTnLst>
                          </p:cTn>
                        </p:par>
                        <p:par>
                          <p:cTn id="54" fill="hold" nodeType="afterGroup">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1672226"/>
                                        </p:tgtEl>
                                        <p:attrNameLst>
                                          <p:attrName>style.visibility</p:attrName>
                                        </p:attrNameLst>
                                      </p:cBhvr>
                                      <p:to>
                                        <p:strVal val="visible"/>
                                      </p:to>
                                    </p:set>
                                    <p:animEffect transition="in" filter="slide(fromBottom)">
                                      <p:cBhvr>
                                        <p:cTn id="57" dur="500"/>
                                        <p:tgtEl>
                                          <p:spTgt spid="16722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1+#ppt_w/2"/>
                                          </p:val>
                                        </p:tav>
                                        <p:tav tm="100000">
                                          <p:val>
                                            <p:strVal val="#ppt_x"/>
                                          </p:val>
                                        </p:tav>
                                      </p:tavLst>
                                    </p:anim>
                                    <p:anim calcmode="lin" valueType="num">
                                      <p:cBhvr additive="base">
                                        <p:cTn id="63" dur="500" fill="hold"/>
                                        <p:tgtEl>
                                          <p:spTgt spid="6"/>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1000"/>
                            </p:stCondLst>
                            <p:childTnLst>
                              <p:par>
                                <p:cTn id="70" presetID="2" presetClass="entr" presetSubtype="2"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additive="base">
                                        <p:cTn id="72" dur="500" fill="hold"/>
                                        <p:tgtEl>
                                          <p:spTgt spid="3"/>
                                        </p:tgtEl>
                                        <p:attrNameLst>
                                          <p:attrName>ppt_x</p:attrName>
                                        </p:attrNameLst>
                                      </p:cBhvr>
                                      <p:tavLst>
                                        <p:tav tm="0">
                                          <p:val>
                                            <p:strVal val="1+#ppt_w/2"/>
                                          </p:val>
                                        </p:tav>
                                        <p:tav tm="100000">
                                          <p:val>
                                            <p:strVal val="#ppt_x"/>
                                          </p:val>
                                        </p:tav>
                                      </p:tavLst>
                                    </p:anim>
                                    <p:anim calcmode="lin" valueType="num">
                                      <p:cBhvr additive="base">
                                        <p:cTn id="7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up)">
                                      <p:cBhvr>
                                        <p:cTn id="78" dur="500"/>
                                        <p:tgtEl>
                                          <p:spTgt spid="4"/>
                                        </p:tgtEl>
                                      </p:cBhvr>
                                    </p:animEffect>
                                  </p:childTnLst>
                                </p:cTn>
                              </p:par>
                            </p:childTnLst>
                          </p:cTn>
                        </p:par>
                        <p:par>
                          <p:cTn id="79" fill="hold" nodeType="afterGroup">
                            <p:stCondLst>
                              <p:cond delay="500"/>
                            </p:stCondLst>
                            <p:childTnLst>
                              <p:par>
                                <p:cTn id="80" presetID="16" presetClass="entr" presetSubtype="37" fill="hold" grpId="0" nodeType="afterEffect">
                                  <p:stCondLst>
                                    <p:cond delay="0"/>
                                  </p:stCondLst>
                                  <p:childTnLst>
                                    <p:set>
                                      <p:cBhvr>
                                        <p:cTn id="81" dur="1" fill="hold">
                                          <p:stCondLst>
                                            <p:cond delay="0"/>
                                          </p:stCondLst>
                                        </p:cTn>
                                        <p:tgtEl>
                                          <p:spTgt spid="1672242"/>
                                        </p:tgtEl>
                                        <p:attrNameLst>
                                          <p:attrName>style.visibility</p:attrName>
                                        </p:attrNameLst>
                                      </p:cBhvr>
                                      <p:to>
                                        <p:strVal val="visible"/>
                                      </p:to>
                                    </p:set>
                                    <p:animEffect transition="in" filter="barn(outVertical)">
                                      <p:cBhvr>
                                        <p:cTn id="82" dur="500"/>
                                        <p:tgtEl>
                                          <p:spTgt spid="1672242"/>
                                        </p:tgtEl>
                                      </p:cBhvr>
                                    </p:animEffect>
                                  </p:childTnLst>
                                </p:cTn>
                              </p:par>
                            </p:childTnLst>
                          </p:cTn>
                        </p:par>
                        <p:par>
                          <p:cTn id="83" fill="hold" nodeType="afterGroup">
                            <p:stCondLst>
                              <p:cond delay="1000"/>
                            </p:stCondLst>
                            <p:childTnLst>
                              <p:par>
                                <p:cTn id="84" presetID="12" presetClass="entr" presetSubtype="4" fill="hold" grpId="0" nodeType="afterEffect">
                                  <p:stCondLst>
                                    <p:cond delay="0"/>
                                  </p:stCondLst>
                                  <p:childTnLst>
                                    <p:set>
                                      <p:cBhvr>
                                        <p:cTn id="85" dur="1" fill="hold">
                                          <p:stCondLst>
                                            <p:cond delay="0"/>
                                          </p:stCondLst>
                                        </p:cTn>
                                        <p:tgtEl>
                                          <p:spTgt spid="1672244"/>
                                        </p:tgtEl>
                                        <p:attrNameLst>
                                          <p:attrName>style.visibility</p:attrName>
                                        </p:attrNameLst>
                                      </p:cBhvr>
                                      <p:to>
                                        <p:strVal val="visible"/>
                                      </p:to>
                                    </p:set>
                                    <p:animEffect transition="in" filter="slide(fromBottom)">
                                      <p:cBhvr>
                                        <p:cTn id="86" dur="500"/>
                                        <p:tgtEl>
                                          <p:spTgt spid="167224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2"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slide(fromRight)">
                                      <p:cBhvr>
                                        <p:cTn id="91" dur="500"/>
                                        <p:tgtEl>
                                          <p:spTgt spid="7"/>
                                        </p:tgtEl>
                                      </p:cBhvr>
                                    </p:animEffect>
                                  </p:childTnLst>
                                </p:cTn>
                              </p:par>
                            </p:childTnLst>
                          </p:cTn>
                        </p:par>
                        <p:par>
                          <p:cTn id="92" fill="hold" nodeType="afterGroup">
                            <p:stCondLst>
                              <p:cond delay="500"/>
                            </p:stCondLst>
                            <p:childTnLst>
                              <p:par>
                                <p:cTn id="93" presetID="22" presetClass="entr" presetSubtype="1" fill="hold" nodeType="after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wipe(up)">
                                      <p:cBhvr>
                                        <p:cTn id="95" dur="500"/>
                                        <p:tgtEl>
                                          <p:spTgt spid="9"/>
                                        </p:tgtEl>
                                      </p:cBhvr>
                                    </p:animEffect>
                                  </p:childTnLst>
                                </p:cTn>
                              </p:par>
                            </p:childTnLst>
                          </p:cTn>
                        </p:par>
                        <p:par>
                          <p:cTn id="96" fill="hold" nodeType="afterGroup">
                            <p:stCondLst>
                              <p:cond delay="1000"/>
                            </p:stCondLst>
                            <p:childTnLst>
                              <p:par>
                                <p:cTn id="97" presetID="16" presetClass="entr" presetSubtype="37" fill="hold" grpId="0" nodeType="afterEffect">
                                  <p:stCondLst>
                                    <p:cond delay="0"/>
                                  </p:stCondLst>
                                  <p:childTnLst>
                                    <p:set>
                                      <p:cBhvr>
                                        <p:cTn id="98" dur="1" fill="hold">
                                          <p:stCondLst>
                                            <p:cond delay="0"/>
                                          </p:stCondLst>
                                        </p:cTn>
                                        <p:tgtEl>
                                          <p:spTgt spid="1672281"/>
                                        </p:tgtEl>
                                        <p:attrNameLst>
                                          <p:attrName>style.visibility</p:attrName>
                                        </p:attrNameLst>
                                      </p:cBhvr>
                                      <p:to>
                                        <p:strVal val="visible"/>
                                      </p:to>
                                    </p:set>
                                    <p:animEffect transition="in" filter="barn(outVertical)">
                                      <p:cBhvr>
                                        <p:cTn id="99" dur="500"/>
                                        <p:tgtEl>
                                          <p:spTgt spid="1672281"/>
                                        </p:tgtEl>
                                      </p:cBhvr>
                                    </p:animEffect>
                                  </p:childTnLst>
                                </p:cTn>
                              </p:par>
                            </p:childTnLst>
                          </p:cTn>
                        </p:par>
                        <p:par>
                          <p:cTn id="100" fill="hold" nodeType="afterGroup">
                            <p:stCondLst>
                              <p:cond delay="1500"/>
                            </p:stCondLst>
                            <p:childTnLst>
                              <p:par>
                                <p:cTn id="101" presetID="12" presetClass="entr" presetSubtype="4" fill="hold" grpId="0" nodeType="afterEffect">
                                  <p:stCondLst>
                                    <p:cond delay="0"/>
                                  </p:stCondLst>
                                  <p:childTnLst>
                                    <p:set>
                                      <p:cBhvr>
                                        <p:cTn id="102" dur="1" fill="hold">
                                          <p:stCondLst>
                                            <p:cond delay="0"/>
                                          </p:stCondLst>
                                        </p:cTn>
                                        <p:tgtEl>
                                          <p:spTgt spid="1672282"/>
                                        </p:tgtEl>
                                        <p:attrNameLst>
                                          <p:attrName>style.visibility</p:attrName>
                                        </p:attrNameLst>
                                      </p:cBhvr>
                                      <p:to>
                                        <p:strVal val="visible"/>
                                      </p:to>
                                    </p:set>
                                    <p:animEffect transition="in" filter="slide(fromBottom)">
                                      <p:cBhvr>
                                        <p:cTn id="103" dur="500"/>
                                        <p:tgtEl>
                                          <p:spTgt spid="167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2213" grpId="0" animBg="1"/>
      <p:bldP spid="1672214" grpId="0" animBg="1"/>
      <p:bldP spid="1672215" grpId="0" animBg="1"/>
      <p:bldP spid="1672216" grpId="0" animBg="1"/>
      <p:bldP spid="1672217" grpId="0" autoUpdateAnimBg="0"/>
      <p:bldP spid="1672218" grpId="0" autoUpdateAnimBg="0"/>
      <p:bldP spid="1672220" grpId="0" autoUpdateAnimBg="0"/>
      <p:bldP spid="1672222" grpId="0" autoUpdateAnimBg="0"/>
      <p:bldP spid="1672223" grpId="0" autoUpdateAnimBg="0"/>
      <p:bldP spid="1672224" grpId="0" autoUpdateAnimBg="0"/>
      <p:bldP spid="1672225" grpId="0" autoUpdateAnimBg="0"/>
      <p:bldP spid="1672226" grpId="0" autoUpdateAnimBg="0"/>
      <p:bldP spid="1672242" grpId="0" animBg="1"/>
      <p:bldP spid="1672244" grpId="0" autoUpdateAnimBg="0"/>
      <p:bldP spid="1672281" grpId="0" animBg="1"/>
      <p:bldP spid="167228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Rectangle 2"/>
          <p:cNvSpPr>
            <a:spLocks noGrp="1" noChangeArrowheads="1"/>
          </p:cNvSpPr>
          <p:nvPr>
            <p:ph type="title"/>
          </p:nvPr>
        </p:nvSpPr>
        <p:spPr/>
        <p:txBody>
          <a:bodyPr/>
          <a:lstStyle/>
          <a:p>
            <a:pPr eaLnBrk="1" hangingPunct="1"/>
            <a:r>
              <a:rPr lang="zh-CN" altLang="en-US" smtClean="0"/>
              <a:t>攻破包过滤式防火墙的方法（</a:t>
            </a:r>
            <a:r>
              <a:rPr lang="en-US" altLang="zh-CN" smtClean="0"/>
              <a:t>1</a:t>
            </a:r>
            <a:r>
              <a:rPr lang="zh-CN" altLang="en-US" smtClean="0"/>
              <a:t>） </a:t>
            </a:r>
          </a:p>
        </p:txBody>
      </p:sp>
      <p:sp>
        <p:nvSpPr>
          <p:cNvPr id="160774" name="Rectangle 3"/>
          <p:cNvSpPr>
            <a:spLocks noGrp="1" noChangeArrowheads="1"/>
          </p:cNvSpPr>
          <p:nvPr>
            <p:ph idx="1"/>
          </p:nvPr>
        </p:nvSpPr>
        <p:spPr/>
        <p:txBody>
          <a:bodyPr/>
          <a:lstStyle/>
          <a:p>
            <a:pPr eaLnBrk="1" hangingPunct="1"/>
            <a:r>
              <a:rPr lang="en-US" altLang="zh-CN" dirty="0" smtClean="0">
                <a:solidFill>
                  <a:srgbClr val="FF0000"/>
                </a:solidFill>
              </a:rPr>
              <a:t>IP</a:t>
            </a:r>
            <a:r>
              <a:rPr lang="zh-CN" altLang="en-US" dirty="0" smtClean="0">
                <a:solidFill>
                  <a:srgbClr val="FF0000"/>
                </a:solidFill>
              </a:rPr>
              <a:t>攻击欺骗</a:t>
            </a:r>
          </a:p>
          <a:p>
            <a:pPr lvl="1" eaLnBrk="1" hangingPunct="1"/>
            <a:r>
              <a:rPr lang="zh-CN" altLang="en-US" dirty="0" smtClean="0"/>
              <a:t>通过向包过滤式防火墙发出一系列信息包，这些包中的</a:t>
            </a:r>
            <a:r>
              <a:rPr lang="en-US" altLang="zh-CN" dirty="0" smtClean="0"/>
              <a:t>IP</a:t>
            </a:r>
            <a:r>
              <a:rPr lang="zh-CN" altLang="en-US" dirty="0" smtClean="0"/>
              <a:t>地址已经被替换为一串顺序的</a:t>
            </a:r>
            <a:r>
              <a:rPr lang="en-US" altLang="zh-CN" dirty="0" smtClean="0"/>
              <a:t>IP</a:t>
            </a:r>
            <a:r>
              <a:rPr lang="zh-CN" altLang="en-US" dirty="0" smtClean="0"/>
              <a:t>地址，一旦有一个包通过了防火墙，黑客便可以用这个</a:t>
            </a:r>
            <a:r>
              <a:rPr lang="en-US" altLang="zh-CN" dirty="0" smtClean="0"/>
              <a:t>IP</a:t>
            </a:r>
            <a:r>
              <a:rPr lang="zh-CN" altLang="en-US" dirty="0" smtClean="0"/>
              <a:t>地址来伪装它们发出的信息。</a:t>
            </a:r>
          </a:p>
          <a:p>
            <a:pPr eaLnBrk="1" hangingPunct="1"/>
            <a:r>
              <a:rPr lang="zh-CN" altLang="en-US" dirty="0" smtClean="0">
                <a:solidFill>
                  <a:srgbClr val="FF0000"/>
                </a:solidFill>
              </a:rPr>
              <a:t>路由攻击程序</a:t>
            </a:r>
          </a:p>
          <a:p>
            <a:pPr lvl="1" eaLnBrk="1" hangingPunct="1"/>
            <a:r>
              <a:rPr lang="zh-CN" altLang="en-US" dirty="0" smtClean="0"/>
              <a:t>黑客使用自己编制的路由攻击程序，这种程序使用动态路由协议来发送伪造的路由信息，这样，所有的信息包都会被重新路由到一个入侵者所指定的特别地址。 </a:t>
            </a:r>
          </a:p>
        </p:txBody>
      </p:sp>
      <p:sp>
        <p:nvSpPr>
          <p:cNvPr id="16077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553103E1-45FB-4BAC-A2AF-B2923957EB7D}" type="datetime1">
              <a:rPr lang="zh-CN" altLang="en-US">
                <a:solidFill>
                  <a:srgbClr val="000000"/>
                </a:solidFill>
              </a:rPr>
              <a:pPr/>
              <a:t>2016/5/30</a:t>
            </a:fld>
            <a:endParaRPr lang="en-US" altLang="zh-CN">
              <a:solidFill>
                <a:srgbClr val="000000"/>
              </a:solidFill>
            </a:endParaRPr>
          </a:p>
        </p:txBody>
      </p:sp>
      <p:sp>
        <p:nvSpPr>
          <p:cNvPr id="16077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077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DB919929-8248-42F6-BDBD-2C51B7BFC340}" type="slidenum">
              <a:rPr lang="en-US" altLang="zh-CN">
                <a:solidFill>
                  <a:srgbClr val="000000"/>
                </a:solidFill>
              </a:rPr>
              <a:pPr/>
              <a:t>33</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2"/>
          <p:cNvSpPr>
            <a:spLocks noGrp="1" noChangeArrowheads="1"/>
          </p:cNvSpPr>
          <p:nvPr>
            <p:ph type="title"/>
          </p:nvPr>
        </p:nvSpPr>
        <p:spPr/>
        <p:txBody>
          <a:bodyPr/>
          <a:lstStyle/>
          <a:p>
            <a:pPr eaLnBrk="1" hangingPunct="1"/>
            <a:r>
              <a:rPr lang="zh-CN" altLang="en-US" smtClean="0"/>
              <a:t>攻破包过滤式防火墙的方法（</a:t>
            </a:r>
            <a:r>
              <a:rPr lang="en-US" altLang="zh-CN" smtClean="0"/>
              <a:t>2</a:t>
            </a:r>
            <a:r>
              <a:rPr lang="zh-CN" altLang="en-US" smtClean="0"/>
              <a:t>）</a:t>
            </a:r>
          </a:p>
        </p:txBody>
      </p:sp>
      <p:sp>
        <p:nvSpPr>
          <p:cNvPr id="161798" name="Rectangle 3"/>
          <p:cNvSpPr>
            <a:spLocks noGrp="1" noChangeArrowheads="1"/>
          </p:cNvSpPr>
          <p:nvPr>
            <p:ph idx="1"/>
          </p:nvPr>
        </p:nvSpPr>
        <p:spPr/>
        <p:txBody>
          <a:bodyPr/>
          <a:lstStyle/>
          <a:p>
            <a:pPr eaLnBrk="1" hangingPunct="1"/>
            <a:r>
              <a:rPr lang="en-US" altLang="zh-CN" dirty="0" smtClean="0">
                <a:solidFill>
                  <a:srgbClr val="FF0000"/>
                </a:solidFill>
              </a:rPr>
              <a:t> SYN</a:t>
            </a:r>
            <a:r>
              <a:rPr lang="zh-CN" altLang="en-US" dirty="0" smtClean="0">
                <a:solidFill>
                  <a:srgbClr val="FF0000"/>
                </a:solidFill>
              </a:rPr>
              <a:t>风暴攻击 </a:t>
            </a:r>
          </a:p>
          <a:p>
            <a:pPr lvl="1" eaLnBrk="1" hangingPunct="1"/>
            <a:r>
              <a:rPr lang="zh-CN" altLang="en-US" dirty="0" smtClean="0">
                <a:solidFill>
                  <a:srgbClr val="FF0000"/>
                </a:solidFill>
              </a:rPr>
              <a:t>攻击者</a:t>
            </a:r>
            <a:r>
              <a:rPr lang="zh-CN" altLang="en-US" dirty="0" smtClean="0"/>
              <a:t>向被攻击的计算机发出许许多多个</a:t>
            </a:r>
            <a:r>
              <a:rPr lang="zh-CN" altLang="en-US" dirty="0" smtClean="0">
                <a:solidFill>
                  <a:srgbClr val="FF0000"/>
                </a:solidFill>
              </a:rPr>
              <a:t>虚假的请求信息包</a:t>
            </a:r>
            <a:r>
              <a:rPr lang="zh-CN" altLang="en-US" dirty="0" smtClean="0"/>
              <a:t>，目标计算机响应了这种信息包后会等待请求发出者的应答，而攻击者却不做任何的响应。</a:t>
            </a:r>
          </a:p>
          <a:p>
            <a:pPr lvl="1" eaLnBrk="1" hangingPunct="1"/>
            <a:r>
              <a:rPr lang="zh-CN" altLang="en-US" dirty="0" smtClean="0"/>
              <a:t>如果服务器在一定时间里没有收到响应信号的话就会结束这次请求连接，但是当</a:t>
            </a:r>
            <a:r>
              <a:rPr lang="zh-CN" altLang="en-US" dirty="0" smtClean="0">
                <a:solidFill>
                  <a:srgbClr val="FF0000"/>
                </a:solidFill>
              </a:rPr>
              <a:t>服务器在遇到成千上万的虚假请求</a:t>
            </a:r>
            <a:r>
              <a:rPr lang="zh-CN" altLang="en-US" dirty="0" smtClean="0"/>
              <a:t>时，它便没有能力来处理正常的用户服务请求，处于这种攻击下的服务器表现为</a:t>
            </a:r>
            <a:r>
              <a:rPr lang="zh-CN" altLang="en-US" dirty="0" smtClean="0">
                <a:solidFill>
                  <a:srgbClr val="FF0000"/>
                </a:solidFill>
              </a:rPr>
              <a:t>性能下降</a:t>
            </a:r>
            <a:r>
              <a:rPr lang="zh-CN" altLang="en-US" dirty="0" smtClean="0"/>
              <a:t>，服务响应时间变长，严重时服务完全停止甚至死机。</a:t>
            </a:r>
          </a:p>
        </p:txBody>
      </p:sp>
      <p:sp>
        <p:nvSpPr>
          <p:cNvPr id="16179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ACF17D2B-7E56-4341-9185-0E96333B619D}" type="datetime1">
              <a:rPr lang="zh-CN" altLang="en-US">
                <a:solidFill>
                  <a:srgbClr val="000000"/>
                </a:solidFill>
              </a:rPr>
              <a:pPr/>
              <a:t>2016/5/30</a:t>
            </a:fld>
            <a:endParaRPr lang="en-US" altLang="zh-CN">
              <a:solidFill>
                <a:srgbClr val="000000"/>
              </a:solidFill>
            </a:endParaRPr>
          </a:p>
        </p:txBody>
      </p:sp>
      <p:sp>
        <p:nvSpPr>
          <p:cNvPr id="16179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179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F0E74D21-83DD-4FFC-823C-BBA6C7AE7031}" type="slidenum">
              <a:rPr lang="en-US" altLang="zh-CN">
                <a:solidFill>
                  <a:srgbClr val="000000"/>
                </a:solidFill>
              </a:rPr>
              <a:pPr/>
              <a:t>34</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2"/>
          <p:cNvSpPr>
            <a:spLocks noGrp="1" noChangeArrowheads="1"/>
          </p:cNvSpPr>
          <p:nvPr>
            <p:ph type="title"/>
          </p:nvPr>
        </p:nvSpPr>
        <p:spPr/>
        <p:txBody>
          <a:bodyPr/>
          <a:lstStyle/>
          <a:p>
            <a:pPr eaLnBrk="1" hangingPunct="1"/>
            <a:r>
              <a:rPr lang="zh-CN" altLang="en-US" smtClean="0"/>
              <a:t>包过滤防火墙的优缺点</a:t>
            </a:r>
          </a:p>
        </p:txBody>
      </p:sp>
      <p:sp>
        <p:nvSpPr>
          <p:cNvPr id="162822" name="Rectangle 3"/>
          <p:cNvSpPr>
            <a:spLocks noGrp="1" noChangeArrowheads="1"/>
          </p:cNvSpPr>
          <p:nvPr>
            <p:ph idx="1"/>
          </p:nvPr>
        </p:nvSpPr>
        <p:spPr/>
        <p:txBody>
          <a:bodyPr/>
          <a:lstStyle/>
          <a:p>
            <a:pPr eaLnBrk="1" hangingPunct="1"/>
            <a:r>
              <a:rPr lang="zh-CN" altLang="en-US" smtClean="0">
                <a:solidFill>
                  <a:schemeClr val="accent2"/>
                </a:solidFill>
              </a:rPr>
              <a:t>优点</a:t>
            </a:r>
          </a:p>
          <a:p>
            <a:pPr lvl="1" eaLnBrk="1" hangingPunct="1"/>
            <a:r>
              <a:rPr lang="zh-CN" altLang="en-US" smtClean="0"/>
              <a:t>逻辑简单，价格便宜，对网络性能的影响较小，有较强的透明性。</a:t>
            </a:r>
          </a:p>
          <a:p>
            <a:pPr lvl="1" eaLnBrk="1" hangingPunct="1"/>
            <a:r>
              <a:rPr lang="zh-CN" altLang="en-US" smtClean="0"/>
              <a:t>与应用层无关，无需改动任何客户机和主机上的应用程序，易于安装和使用。</a:t>
            </a:r>
          </a:p>
        </p:txBody>
      </p:sp>
      <p:sp>
        <p:nvSpPr>
          <p:cNvPr id="16281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61E432F6-9B78-4BD9-97EB-63D487E596EE}" type="datetime1">
              <a:rPr lang="zh-CN" altLang="en-US">
                <a:solidFill>
                  <a:srgbClr val="000000"/>
                </a:solidFill>
              </a:rPr>
              <a:pPr/>
              <a:t>2016/5/30</a:t>
            </a:fld>
            <a:endParaRPr lang="en-US" altLang="zh-CN">
              <a:solidFill>
                <a:srgbClr val="000000"/>
              </a:solidFill>
            </a:endParaRPr>
          </a:p>
        </p:txBody>
      </p:sp>
      <p:sp>
        <p:nvSpPr>
          <p:cNvPr id="16281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282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7B4EF96D-2312-43E1-8CA5-48337F17B695}" type="slidenum">
              <a:rPr lang="en-US" altLang="zh-CN">
                <a:solidFill>
                  <a:srgbClr val="000000"/>
                </a:solidFill>
              </a:rPr>
              <a:pPr/>
              <a:t>35</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Rectangle 2"/>
          <p:cNvSpPr>
            <a:spLocks noGrp="1" noChangeArrowheads="1"/>
          </p:cNvSpPr>
          <p:nvPr>
            <p:ph type="title"/>
          </p:nvPr>
        </p:nvSpPr>
        <p:spPr/>
        <p:txBody>
          <a:bodyPr/>
          <a:lstStyle/>
          <a:p>
            <a:pPr eaLnBrk="1" hangingPunct="1"/>
            <a:r>
              <a:rPr lang="zh-CN" altLang="en-US" smtClean="0"/>
              <a:t>包过滤防火墙的优缺点</a:t>
            </a:r>
          </a:p>
        </p:txBody>
      </p:sp>
      <p:sp>
        <p:nvSpPr>
          <p:cNvPr id="163846" name="Rectangle 3"/>
          <p:cNvSpPr>
            <a:spLocks noGrp="1" noChangeArrowheads="1"/>
          </p:cNvSpPr>
          <p:nvPr>
            <p:ph idx="1"/>
          </p:nvPr>
        </p:nvSpPr>
        <p:spPr/>
        <p:txBody>
          <a:bodyPr/>
          <a:lstStyle/>
          <a:p>
            <a:pPr eaLnBrk="1" hangingPunct="1"/>
            <a:r>
              <a:rPr lang="zh-CN" altLang="en-US" dirty="0" smtClean="0">
                <a:solidFill>
                  <a:srgbClr val="FF0000"/>
                </a:solidFill>
              </a:rPr>
              <a:t>缺点</a:t>
            </a:r>
          </a:p>
          <a:p>
            <a:pPr lvl="1" eaLnBrk="1" hangingPunct="1"/>
            <a:r>
              <a:rPr lang="zh-CN" altLang="en-US" dirty="0" smtClean="0"/>
              <a:t>配置基于包过滤方式的防火墙，需要对</a:t>
            </a:r>
            <a:r>
              <a:rPr lang="en-US" altLang="zh-CN" dirty="0" smtClean="0"/>
              <a:t>IP</a:t>
            </a:r>
            <a:r>
              <a:rPr lang="zh-CN" altLang="en-US" dirty="0" smtClean="0"/>
              <a:t>、</a:t>
            </a:r>
            <a:r>
              <a:rPr lang="en-US" altLang="zh-CN" dirty="0" smtClean="0"/>
              <a:t>TCP</a:t>
            </a:r>
            <a:r>
              <a:rPr lang="zh-CN" altLang="en-US" dirty="0" smtClean="0"/>
              <a:t>、</a:t>
            </a:r>
            <a:r>
              <a:rPr lang="en-US" altLang="zh-CN" dirty="0" smtClean="0"/>
              <a:t>UDP</a:t>
            </a:r>
            <a:r>
              <a:rPr lang="zh-CN" altLang="en-US" dirty="0" smtClean="0"/>
              <a:t>和</a:t>
            </a:r>
            <a:r>
              <a:rPr lang="en-US" altLang="zh-CN" dirty="0" smtClean="0"/>
              <a:t>ICMP</a:t>
            </a:r>
            <a:r>
              <a:rPr lang="zh-CN" altLang="en-US" dirty="0" smtClean="0"/>
              <a:t>等各种协议有深入的了解，否则容易出现因配置不当带来的问题；</a:t>
            </a:r>
          </a:p>
          <a:p>
            <a:pPr lvl="1" eaLnBrk="1" hangingPunct="1"/>
            <a:r>
              <a:rPr lang="zh-CN" altLang="en-US" dirty="0" smtClean="0"/>
              <a:t>由于过滤判别的只有网络层和传输层的有限信息，所以各种安全要求难以得到充分的满足；</a:t>
            </a:r>
          </a:p>
          <a:p>
            <a:pPr lvl="1" eaLnBrk="1" hangingPunct="1"/>
            <a:r>
              <a:rPr lang="zh-CN" altLang="en-US" dirty="0" smtClean="0"/>
              <a:t>由于数据包的地址及端口号都在数据包的头部，因而不能彻底防止地址欺骗，及外部客户与内部主机直接连接，不提供用户的鉴别机制。</a:t>
            </a:r>
          </a:p>
        </p:txBody>
      </p:sp>
      <p:sp>
        <p:nvSpPr>
          <p:cNvPr id="16384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662E1D72-A9CA-46FD-9188-2C136A9A56E2}" type="datetime1">
              <a:rPr lang="zh-CN" altLang="en-US">
                <a:solidFill>
                  <a:srgbClr val="000000"/>
                </a:solidFill>
              </a:rPr>
              <a:pPr/>
              <a:t>2016/5/30</a:t>
            </a:fld>
            <a:endParaRPr lang="en-US" altLang="zh-CN">
              <a:solidFill>
                <a:srgbClr val="000000"/>
              </a:solidFill>
            </a:endParaRPr>
          </a:p>
        </p:txBody>
      </p:sp>
      <p:sp>
        <p:nvSpPr>
          <p:cNvPr id="16384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384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194D341E-EEA5-4316-87E5-5D024407FC5D}" type="slidenum">
              <a:rPr lang="en-US" altLang="zh-CN">
                <a:solidFill>
                  <a:srgbClr val="000000"/>
                </a:solidFill>
              </a:rPr>
              <a:pPr/>
              <a:t>36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9" name="Rectangle 2"/>
          <p:cNvSpPr>
            <a:spLocks noGrp="1" noChangeArrowheads="1"/>
          </p:cNvSpPr>
          <p:nvPr>
            <p:ph type="title"/>
          </p:nvPr>
        </p:nvSpPr>
        <p:spPr/>
        <p:txBody>
          <a:bodyPr/>
          <a:lstStyle/>
          <a:p>
            <a:pPr eaLnBrk="1" hangingPunct="1"/>
            <a:r>
              <a:rPr lang="zh-CN" altLang="en-US" smtClean="0"/>
              <a:t>代理型防火墙</a:t>
            </a:r>
          </a:p>
        </p:txBody>
      </p:sp>
      <p:sp>
        <p:nvSpPr>
          <p:cNvPr id="164870" name="Rectangle 3"/>
          <p:cNvSpPr>
            <a:spLocks noGrp="1" noChangeArrowheads="1"/>
          </p:cNvSpPr>
          <p:nvPr>
            <p:ph idx="1"/>
          </p:nvPr>
        </p:nvSpPr>
        <p:spPr/>
        <p:txBody>
          <a:bodyPr/>
          <a:lstStyle/>
          <a:p>
            <a:pPr eaLnBrk="1" hangingPunct="1"/>
            <a:r>
              <a:rPr lang="zh-CN" altLang="en-US" dirty="0" smtClean="0"/>
              <a:t>代理服务器型防火墙通过在主机上运行代理的服务程序，直接对特定的应用层进行服务，因此，也称为</a:t>
            </a:r>
            <a:r>
              <a:rPr lang="zh-CN" altLang="en-US" dirty="0" smtClean="0">
                <a:solidFill>
                  <a:srgbClr val="FF0000"/>
                </a:solidFill>
              </a:rPr>
              <a:t>应用型防火墙。</a:t>
            </a:r>
          </a:p>
          <a:p>
            <a:pPr eaLnBrk="1" hangingPunct="1"/>
            <a:r>
              <a:rPr lang="zh-CN" altLang="en-US" dirty="0" smtClean="0"/>
              <a:t>其</a:t>
            </a:r>
            <a:r>
              <a:rPr lang="zh-CN" altLang="en-US" dirty="0" smtClean="0">
                <a:solidFill>
                  <a:srgbClr val="FF0000"/>
                </a:solidFill>
              </a:rPr>
              <a:t>核心</a:t>
            </a:r>
            <a:r>
              <a:rPr lang="zh-CN" altLang="en-US" dirty="0" smtClean="0"/>
              <a:t>是运行于防火墙主机上的</a:t>
            </a:r>
            <a:r>
              <a:rPr lang="zh-CN" altLang="en-US" dirty="0" smtClean="0">
                <a:solidFill>
                  <a:srgbClr val="FF0000"/>
                </a:solidFill>
              </a:rPr>
              <a:t>代理服务器程序</a:t>
            </a:r>
            <a:r>
              <a:rPr lang="zh-CN" altLang="en-US" dirty="0" smtClean="0"/>
              <a:t>。</a:t>
            </a:r>
          </a:p>
          <a:p>
            <a:pPr eaLnBrk="1" hangingPunct="1"/>
            <a:r>
              <a:rPr lang="zh-CN" altLang="en-US" dirty="0" smtClean="0"/>
              <a:t>针对不同的应用程序，代理服务型防火墙需要不同的代理模块。</a:t>
            </a:r>
          </a:p>
        </p:txBody>
      </p:sp>
      <p:sp>
        <p:nvSpPr>
          <p:cNvPr id="16486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5D31739A-92FE-4364-AA7A-9D8472FED81A}" type="datetime1">
              <a:rPr lang="zh-CN" altLang="en-US">
                <a:solidFill>
                  <a:srgbClr val="000000"/>
                </a:solidFill>
              </a:rPr>
              <a:pPr/>
              <a:t>2016/5/30</a:t>
            </a:fld>
            <a:endParaRPr lang="en-US" altLang="zh-CN">
              <a:solidFill>
                <a:srgbClr val="000000"/>
              </a:solidFill>
            </a:endParaRPr>
          </a:p>
        </p:txBody>
      </p:sp>
      <p:sp>
        <p:nvSpPr>
          <p:cNvPr id="16486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486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168CEF29-BB94-4BC2-B996-07FF94995388}" type="slidenum">
              <a:rPr lang="en-US" altLang="zh-CN">
                <a:solidFill>
                  <a:srgbClr val="000000"/>
                </a:solidFill>
              </a:rPr>
              <a:pPr/>
              <a:t>37</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3" name="Rectangle 2"/>
          <p:cNvSpPr>
            <a:spLocks noGrp="1" noChangeArrowheads="1"/>
          </p:cNvSpPr>
          <p:nvPr>
            <p:ph type="title"/>
          </p:nvPr>
        </p:nvSpPr>
        <p:spPr/>
        <p:txBody>
          <a:bodyPr/>
          <a:lstStyle/>
          <a:p>
            <a:pPr eaLnBrk="1" hangingPunct="1"/>
            <a:r>
              <a:rPr lang="zh-CN" altLang="en-US" smtClean="0"/>
              <a:t>代理服务器型防火墙</a:t>
            </a:r>
            <a:r>
              <a:rPr lang="en-US" altLang="zh-CN" smtClean="0"/>
              <a:t>(2)</a:t>
            </a:r>
          </a:p>
        </p:txBody>
      </p:sp>
      <p:sp>
        <p:nvSpPr>
          <p:cNvPr id="165894" name="Rectangle 3"/>
          <p:cNvSpPr>
            <a:spLocks noGrp="1" noChangeArrowheads="1"/>
          </p:cNvSpPr>
          <p:nvPr>
            <p:ph idx="1"/>
          </p:nvPr>
        </p:nvSpPr>
        <p:spPr/>
        <p:txBody>
          <a:bodyPr/>
          <a:lstStyle/>
          <a:p>
            <a:pPr eaLnBrk="1" hangingPunct="1"/>
            <a:r>
              <a:rPr lang="zh-CN" altLang="en-US" dirty="0" smtClean="0">
                <a:solidFill>
                  <a:srgbClr val="FF0000"/>
                </a:solidFill>
              </a:rPr>
              <a:t>代理服务</a:t>
            </a:r>
            <a:r>
              <a:rPr lang="zh-CN" altLang="en-US" dirty="0" smtClean="0"/>
              <a:t>可以实现用户认证、详细日志、审计跟踪和数据加密等功能，并实现对具体协议及应用的</a:t>
            </a:r>
            <a:r>
              <a:rPr lang="zh-CN" altLang="en-US" dirty="0" smtClean="0">
                <a:solidFill>
                  <a:srgbClr val="FF0000"/>
                </a:solidFill>
              </a:rPr>
              <a:t>过滤</a:t>
            </a:r>
            <a:r>
              <a:rPr lang="zh-CN" altLang="en-US" dirty="0" smtClean="0"/>
              <a:t>。</a:t>
            </a:r>
          </a:p>
          <a:p>
            <a:pPr eaLnBrk="1" hangingPunct="1"/>
            <a:r>
              <a:rPr lang="zh-CN" altLang="en-US" dirty="0" smtClean="0"/>
              <a:t>这种防火墙能完全</a:t>
            </a:r>
            <a:r>
              <a:rPr lang="zh-CN" altLang="en-US" dirty="0" smtClean="0">
                <a:solidFill>
                  <a:srgbClr val="FF0000"/>
                </a:solidFill>
              </a:rPr>
              <a:t>控制网络信息的交换</a:t>
            </a:r>
            <a:r>
              <a:rPr lang="zh-CN" altLang="en-US" dirty="0" smtClean="0"/>
              <a:t>，</a:t>
            </a:r>
            <a:r>
              <a:rPr lang="zh-CN" altLang="en-US" dirty="0" smtClean="0">
                <a:solidFill>
                  <a:srgbClr val="FF0000"/>
                </a:solidFill>
              </a:rPr>
              <a:t>控制会话过程</a:t>
            </a:r>
            <a:r>
              <a:rPr lang="zh-CN" altLang="en-US" dirty="0" smtClean="0"/>
              <a:t>，具有灵活性和安全性，但可能影响网络的性能，对用户不透明，且对每一种服务都要设计一个代理模块，建立对应的网关层，实现起来比较复杂。</a:t>
            </a:r>
          </a:p>
        </p:txBody>
      </p:sp>
      <p:sp>
        <p:nvSpPr>
          <p:cNvPr id="16589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3C1C7EED-9064-48D3-8D16-CC7CACFF07B5}" type="datetime1">
              <a:rPr lang="zh-CN" altLang="en-US">
                <a:solidFill>
                  <a:srgbClr val="000000"/>
                </a:solidFill>
              </a:rPr>
              <a:pPr/>
              <a:t>2016/5/30</a:t>
            </a:fld>
            <a:endParaRPr lang="en-US" altLang="zh-CN">
              <a:solidFill>
                <a:srgbClr val="000000"/>
              </a:solidFill>
            </a:endParaRPr>
          </a:p>
        </p:txBody>
      </p:sp>
      <p:sp>
        <p:nvSpPr>
          <p:cNvPr id="16589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589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05B1FF3D-ADB5-4CE1-A3A9-C26224A0A0A3}" type="slidenum">
              <a:rPr lang="en-US" altLang="zh-CN">
                <a:solidFill>
                  <a:srgbClr val="000000"/>
                </a:solidFill>
              </a:rPr>
              <a:pPr/>
              <a:t>38</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2"/>
          <p:cNvSpPr>
            <a:spLocks noGrp="1" noChangeArrowheads="1"/>
          </p:cNvSpPr>
          <p:nvPr>
            <p:ph type="title"/>
          </p:nvPr>
        </p:nvSpPr>
        <p:spPr/>
        <p:txBody>
          <a:bodyPr/>
          <a:lstStyle/>
          <a:p>
            <a:pPr eaLnBrk="1" hangingPunct="1"/>
            <a:r>
              <a:rPr lang="zh-CN" altLang="en-US" smtClean="0"/>
              <a:t>代理服务器型防火墙（</a:t>
            </a:r>
            <a:r>
              <a:rPr lang="en-US" altLang="zh-CN" smtClean="0"/>
              <a:t>3</a:t>
            </a:r>
            <a:r>
              <a:rPr lang="zh-CN" altLang="en-US" smtClean="0"/>
              <a:t>）</a:t>
            </a:r>
          </a:p>
        </p:txBody>
      </p:sp>
      <p:sp>
        <p:nvSpPr>
          <p:cNvPr id="166918" name="Rectangle 3"/>
          <p:cNvSpPr>
            <a:spLocks noGrp="1" noChangeArrowheads="1"/>
          </p:cNvSpPr>
          <p:nvPr>
            <p:ph idx="1"/>
          </p:nvPr>
        </p:nvSpPr>
        <p:spPr/>
        <p:txBody>
          <a:bodyPr/>
          <a:lstStyle/>
          <a:p>
            <a:pPr eaLnBrk="1" hangingPunct="1"/>
            <a:r>
              <a:rPr lang="zh-CN" altLang="en-US" dirty="0" smtClean="0">
                <a:solidFill>
                  <a:srgbClr val="FF0000"/>
                </a:solidFill>
              </a:rPr>
              <a:t>代理防火墙也叫应用级网关</a:t>
            </a:r>
            <a:r>
              <a:rPr lang="zh-CN" altLang="en-US" dirty="0" smtClean="0"/>
              <a:t>。它适用于特定的互联网服务，如超文本传输（</a:t>
            </a:r>
            <a:r>
              <a:rPr lang="en-US" altLang="zh-CN" dirty="0" smtClean="0"/>
              <a:t>HTTP</a:t>
            </a:r>
            <a:r>
              <a:rPr lang="zh-CN" altLang="en-US" dirty="0" smtClean="0"/>
              <a:t>），远程文件传输（</a:t>
            </a:r>
            <a:r>
              <a:rPr lang="en-US" altLang="zh-CN" dirty="0" smtClean="0"/>
              <a:t>FTP</a:t>
            </a:r>
            <a:r>
              <a:rPr lang="zh-CN" altLang="en-US" dirty="0" smtClean="0"/>
              <a:t>）等等。</a:t>
            </a:r>
          </a:p>
          <a:p>
            <a:pPr eaLnBrk="1" hangingPunct="1"/>
            <a:r>
              <a:rPr lang="zh-CN" altLang="en-US" dirty="0" smtClean="0"/>
              <a:t>代理服务器通常运行在两个网络之间，它对于客户来说像是一台真的服务器，而对于外界的服务器来说，它又是一台客户机。</a:t>
            </a:r>
          </a:p>
          <a:p>
            <a:pPr eaLnBrk="1" hangingPunct="1"/>
            <a:r>
              <a:rPr lang="zh-CN" altLang="en-US" dirty="0" smtClean="0"/>
              <a:t>当代理服务器接收到用户对某站点的访问请求后会检查该请求是否符合规定，如果规则允许用户访问该站点的话，代理服务器会像一个客户一样去那个站点取回所需信息再转发给客户。</a:t>
            </a:r>
          </a:p>
          <a:p>
            <a:pPr eaLnBrk="1" hangingPunct="1"/>
            <a:endParaRPr lang="en-US" altLang="zh-CN" dirty="0" smtClean="0"/>
          </a:p>
        </p:txBody>
      </p:sp>
      <p:sp>
        <p:nvSpPr>
          <p:cNvPr id="16691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8B21F04F-D63F-4096-AC08-460628AB3E59}" type="datetime1">
              <a:rPr lang="zh-CN" altLang="en-US">
                <a:solidFill>
                  <a:srgbClr val="000000"/>
                </a:solidFill>
              </a:rPr>
              <a:pPr/>
              <a:t>2016/5/30</a:t>
            </a:fld>
            <a:endParaRPr lang="en-US" altLang="zh-CN">
              <a:solidFill>
                <a:srgbClr val="000000"/>
              </a:solidFill>
            </a:endParaRPr>
          </a:p>
        </p:txBody>
      </p:sp>
      <p:sp>
        <p:nvSpPr>
          <p:cNvPr id="16691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691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7D05EE25-4FA7-46F9-85BA-72C6EFDFA9D5}" type="slidenum">
              <a:rPr lang="en-US" altLang="zh-CN">
                <a:solidFill>
                  <a:srgbClr val="000000"/>
                </a:solidFill>
              </a:rPr>
              <a:pPr/>
              <a:t>39</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IT</a:t>
            </a:r>
            <a:r>
              <a:rPr lang="zh-CN" altLang="en-US" smtClean="0"/>
              <a:t>领域中的防火墙</a:t>
            </a:r>
          </a:p>
        </p:txBody>
      </p:sp>
      <p:sp>
        <p:nvSpPr>
          <p:cNvPr id="16387" name="Rectangle 3"/>
          <p:cNvSpPr>
            <a:spLocks noGrp="1" noChangeArrowheads="1"/>
          </p:cNvSpPr>
          <p:nvPr>
            <p:ph idx="1"/>
          </p:nvPr>
        </p:nvSpPr>
        <p:spPr/>
        <p:txBody>
          <a:bodyPr/>
          <a:lstStyle/>
          <a:p>
            <a:pPr eaLnBrk="1" hangingPunct="1">
              <a:buFont typeface="Wingdings" pitchFamily="2" charset="2"/>
              <a:buNone/>
            </a:pPr>
            <a:r>
              <a:rPr lang="zh-CN" altLang="en-US" dirty="0" smtClean="0">
                <a:latin typeface="Times New Roman" pitchFamily="18" charset="0"/>
              </a:rPr>
              <a:t>    在网络安全领域中，防火墙用来指应用于</a:t>
            </a:r>
            <a:r>
              <a:rPr lang="zh-CN" altLang="en-US" i="1" dirty="0" smtClean="0">
                <a:solidFill>
                  <a:srgbClr val="F60000"/>
                </a:solidFill>
                <a:latin typeface="Times New Roman" pitchFamily="18" charset="0"/>
              </a:rPr>
              <a:t>内部网络</a:t>
            </a:r>
            <a:r>
              <a:rPr lang="zh-CN" altLang="en-US" dirty="0" smtClean="0">
                <a:latin typeface="Times New Roman" pitchFamily="18" charset="0"/>
              </a:rPr>
              <a:t>（局域网）和</a:t>
            </a:r>
            <a:r>
              <a:rPr lang="zh-CN" altLang="en-US" i="1" dirty="0" smtClean="0">
                <a:solidFill>
                  <a:srgbClr val="F60000"/>
                </a:solidFill>
                <a:latin typeface="Times New Roman" pitchFamily="18" charset="0"/>
              </a:rPr>
              <a:t>外部网络</a:t>
            </a:r>
            <a:r>
              <a:rPr lang="zh-CN" altLang="en-US" dirty="0" smtClean="0">
                <a:latin typeface="Times New Roman" pitchFamily="18" charset="0"/>
              </a:rPr>
              <a:t>（</a:t>
            </a:r>
            <a:r>
              <a:rPr lang="en-US" altLang="zh-CN" dirty="0" smtClean="0">
                <a:latin typeface="Times New Roman" pitchFamily="18" charset="0"/>
              </a:rPr>
              <a:t>Internet）</a:t>
            </a:r>
            <a:r>
              <a:rPr lang="zh-CN" altLang="en-US" dirty="0" smtClean="0">
                <a:latin typeface="Times New Roman" pitchFamily="18" charset="0"/>
              </a:rPr>
              <a:t>之间的，用来</a:t>
            </a:r>
            <a:r>
              <a:rPr lang="zh-CN" altLang="en-US" i="1" dirty="0" smtClean="0">
                <a:solidFill>
                  <a:srgbClr val="F60000"/>
                </a:solidFill>
                <a:latin typeface="Times New Roman" pitchFamily="18" charset="0"/>
              </a:rPr>
              <a:t>保护内部网络</a:t>
            </a:r>
            <a:r>
              <a:rPr lang="zh-CN" altLang="en-US" dirty="0" smtClean="0">
                <a:latin typeface="Times New Roman" pitchFamily="18" charset="0"/>
              </a:rPr>
              <a:t>免受非法访问和破坏的网络</a:t>
            </a:r>
            <a:r>
              <a:rPr lang="zh-CN" altLang="en-US" i="1" dirty="0" smtClean="0">
                <a:solidFill>
                  <a:srgbClr val="F60000"/>
                </a:solidFill>
                <a:latin typeface="Times New Roman" pitchFamily="18" charset="0"/>
              </a:rPr>
              <a:t>安全系统</a:t>
            </a:r>
            <a:r>
              <a:rPr lang="zh-CN" altLang="en-US" dirty="0" smtClean="0">
                <a:latin typeface="Times New Roman" pitchFamily="18" charset="0"/>
              </a:rPr>
              <a:t>。</a:t>
            </a:r>
            <a:r>
              <a:rPr lang="zh-CN" altLang="en-US" dirty="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2"/>
          <p:cNvSpPr>
            <a:spLocks noGrp="1" noChangeArrowheads="1"/>
          </p:cNvSpPr>
          <p:nvPr>
            <p:ph type="title"/>
          </p:nvPr>
        </p:nvSpPr>
        <p:spPr/>
        <p:txBody>
          <a:bodyPr/>
          <a:lstStyle/>
          <a:p>
            <a:pPr eaLnBrk="1" hangingPunct="1"/>
            <a:r>
              <a:rPr lang="zh-CN" altLang="en-US" smtClean="0"/>
              <a:t>代理服务器型防火墙（</a:t>
            </a:r>
            <a:r>
              <a:rPr lang="en-US" altLang="zh-CN" smtClean="0"/>
              <a:t>4</a:t>
            </a:r>
            <a:r>
              <a:rPr lang="zh-CN" altLang="en-US" smtClean="0"/>
              <a:t>）</a:t>
            </a:r>
          </a:p>
        </p:txBody>
      </p:sp>
      <p:sp>
        <p:nvSpPr>
          <p:cNvPr id="167942" name="Rectangle 3"/>
          <p:cNvSpPr>
            <a:spLocks noGrp="1" noChangeArrowheads="1"/>
          </p:cNvSpPr>
          <p:nvPr>
            <p:ph idx="1"/>
          </p:nvPr>
        </p:nvSpPr>
        <p:spPr/>
        <p:txBody>
          <a:bodyPr/>
          <a:lstStyle/>
          <a:p>
            <a:pPr eaLnBrk="1" hangingPunct="1"/>
            <a:r>
              <a:rPr lang="zh-CN" altLang="en-US" dirty="0" smtClean="0"/>
              <a:t>代理服务器通常都有一个</a:t>
            </a:r>
            <a:r>
              <a:rPr lang="zh-CN" altLang="en-US" dirty="0" smtClean="0">
                <a:solidFill>
                  <a:srgbClr val="FF0000"/>
                </a:solidFill>
              </a:rPr>
              <a:t>高速缓存</a:t>
            </a:r>
            <a:r>
              <a:rPr lang="zh-CN" altLang="en-US" dirty="0" smtClean="0"/>
              <a:t>，这个缓存</a:t>
            </a:r>
            <a:r>
              <a:rPr lang="zh-CN" altLang="en-US" dirty="0" smtClean="0">
                <a:solidFill>
                  <a:srgbClr val="FF0000"/>
                </a:solidFill>
              </a:rPr>
              <a:t>存储着用户经常访问的站点内容</a:t>
            </a:r>
            <a:r>
              <a:rPr lang="zh-CN" altLang="en-US" dirty="0" smtClean="0"/>
              <a:t>，在下一个用户要访问同一站点时，服务器就不用重复的获取相同的内容，直接将缓存内容发出即可，既节约了时间也节约了网络资源。</a:t>
            </a:r>
          </a:p>
          <a:p>
            <a:pPr eaLnBrk="1" hangingPunct="1"/>
            <a:r>
              <a:rPr lang="zh-CN" altLang="en-US" dirty="0" smtClean="0"/>
              <a:t>代理服务器会像一堵墙一样挡在内部用户与外界之间，</a:t>
            </a:r>
            <a:r>
              <a:rPr lang="zh-CN" altLang="en-US" dirty="0" smtClean="0">
                <a:solidFill>
                  <a:schemeClr val="accent2"/>
                </a:solidFill>
              </a:rPr>
              <a:t>从</a:t>
            </a:r>
            <a:r>
              <a:rPr lang="zh-CN" altLang="en-US" dirty="0" smtClean="0">
                <a:solidFill>
                  <a:srgbClr val="FF0000"/>
                </a:solidFill>
              </a:rPr>
              <a:t>外部只能看到该代理服务器而无法获知任何的内部资源</a:t>
            </a:r>
            <a:r>
              <a:rPr lang="zh-CN" altLang="en-US" dirty="0" smtClean="0"/>
              <a:t>，诸如用户的</a:t>
            </a:r>
            <a:r>
              <a:rPr lang="en-US" altLang="zh-CN" dirty="0" smtClean="0"/>
              <a:t>IP</a:t>
            </a:r>
            <a:r>
              <a:rPr lang="zh-CN" altLang="en-US" dirty="0" smtClean="0"/>
              <a:t>地址等。应用级网关比单一的包过滤更为可靠，而且会详细的记录所有的访问状态信息。</a:t>
            </a:r>
          </a:p>
          <a:p>
            <a:pPr eaLnBrk="1" hangingPunct="1"/>
            <a:endParaRPr lang="en-US" altLang="zh-CN" dirty="0" smtClean="0"/>
          </a:p>
        </p:txBody>
      </p:sp>
      <p:sp>
        <p:nvSpPr>
          <p:cNvPr id="16793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6794C66F-AF75-4D48-A15C-04BBDB057B4F}" type="datetime1">
              <a:rPr lang="zh-CN" altLang="en-US">
                <a:solidFill>
                  <a:srgbClr val="000000"/>
                </a:solidFill>
              </a:rPr>
              <a:pPr/>
              <a:t>2016/5/30</a:t>
            </a:fld>
            <a:endParaRPr lang="en-US" altLang="zh-CN">
              <a:solidFill>
                <a:srgbClr val="000000"/>
              </a:solidFill>
            </a:endParaRPr>
          </a:p>
        </p:txBody>
      </p:sp>
      <p:sp>
        <p:nvSpPr>
          <p:cNvPr id="16793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794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256B0DFA-01FB-4579-B176-DAF4CFA471DC}" type="slidenum">
              <a:rPr lang="en-US" altLang="zh-CN">
                <a:solidFill>
                  <a:srgbClr val="000000"/>
                </a:solidFill>
              </a:rPr>
              <a:pPr/>
              <a:t>40</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日期占位符 1"/>
          <p:cNvSpPr>
            <a:spLocks noGrp="1"/>
          </p:cNvSpPr>
          <p:nvPr>
            <p:ph type="dt" sz="quarter" idx="10"/>
          </p:nvPr>
        </p:nvSpPr>
        <p:spPr>
          <a:noFill/>
          <a:ln>
            <a:miter lim="800000"/>
            <a:headEnd/>
            <a:tailEnd/>
          </a:ln>
        </p:spPr>
        <p:txBody>
          <a:bodyPr/>
          <a:lstStyle/>
          <a:p>
            <a:fld id="{5C835C89-11A2-4FAE-927B-1556C539125F}" type="datetime1">
              <a:rPr lang="zh-CN" altLang="en-US">
                <a:solidFill>
                  <a:srgbClr val="000000"/>
                </a:solidFill>
              </a:rPr>
              <a:pPr/>
              <a:t>2016/5/30</a:t>
            </a:fld>
            <a:endParaRPr lang="en-US" altLang="zh-CN">
              <a:solidFill>
                <a:srgbClr val="000000"/>
              </a:solidFill>
            </a:endParaRPr>
          </a:p>
        </p:txBody>
      </p:sp>
      <p:sp>
        <p:nvSpPr>
          <p:cNvPr id="168963"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68964" name="灯片编号占位符 3"/>
          <p:cNvSpPr>
            <a:spLocks noGrp="1"/>
          </p:cNvSpPr>
          <p:nvPr>
            <p:ph type="sldNum" sz="quarter" idx="12"/>
          </p:nvPr>
        </p:nvSpPr>
        <p:spPr>
          <a:noFill/>
          <a:ln>
            <a:miter lim="800000"/>
            <a:headEnd/>
            <a:tailEnd/>
          </a:ln>
        </p:spPr>
        <p:txBody>
          <a:bodyPr/>
          <a:lstStyle/>
          <a:p>
            <a:fld id="{EFA3B717-5D24-4352-BCE6-A33202BF28F4}" type="slidenum">
              <a:rPr lang="en-US" altLang="zh-CN">
                <a:solidFill>
                  <a:srgbClr val="000000"/>
                </a:solidFill>
              </a:rPr>
              <a:pPr/>
              <a:t>41</a:t>
            </a:fld>
            <a:endParaRPr lang="en-US" altLang="zh-CN">
              <a:solidFill>
                <a:srgbClr val="000000"/>
              </a:solidFill>
            </a:endParaRPr>
          </a:p>
        </p:txBody>
      </p:sp>
      <p:sp>
        <p:nvSpPr>
          <p:cNvPr id="168965" name="Rectangle 54"/>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73218" name="Rectangle 2"/>
          <p:cNvSpPr>
            <a:spLocks noChangeArrowheads="1"/>
          </p:cNvSpPr>
          <p:nvPr/>
        </p:nvSpPr>
        <p:spPr bwMode="auto">
          <a:xfrm>
            <a:off x="3505200" y="0"/>
            <a:ext cx="2667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400" b="1">
                <a:solidFill>
                  <a:srgbClr val="003366"/>
                </a:solidFill>
                <a:effectLst>
                  <a:outerShdw blurRad="38100" dist="38100" dir="2700000" algn="tl">
                    <a:srgbClr val="C0C0C0"/>
                  </a:outerShdw>
                </a:effectLst>
                <a:latin typeface="Times New Roman" pitchFamily="18" charset="0"/>
              </a:rPr>
              <a:t>应用代理原理</a:t>
            </a:r>
          </a:p>
        </p:txBody>
      </p:sp>
      <p:pic>
        <p:nvPicPr>
          <p:cNvPr id="168967" name="Picture 3"/>
          <p:cNvPicPr>
            <a:picLocks noChangeArrowheads="1"/>
          </p:cNvPicPr>
          <p:nvPr/>
        </p:nvPicPr>
        <p:blipFill>
          <a:blip r:embed="rId4" cstate="print"/>
          <a:srcRect/>
          <a:stretch>
            <a:fillRect/>
          </a:stretch>
        </p:blipFill>
        <p:spPr bwMode="auto">
          <a:xfrm>
            <a:off x="4267200" y="3429000"/>
            <a:ext cx="533400" cy="1066800"/>
          </a:xfrm>
          <a:prstGeom prst="rect">
            <a:avLst/>
          </a:prstGeom>
          <a:noFill/>
          <a:ln w="12700">
            <a:noFill/>
            <a:miter lim="800000"/>
            <a:headEnd/>
            <a:tailEnd/>
          </a:ln>
          <a:effectLst/>
        </p:spPr>
      </p:pic>
      <p:grpSp>
        <p:nvGrpSpPr>
          <p:cNvPr id="2" name="Group 4"/>
          <p:cNvGrpSpPr>
            <a:grpSpLocks/>
          </p:cNvGrpSpPr>
          <p:nvPr/>
        </p:nvGrpSpPr>
        <p:grpSpPr bwMode="auto">
          <a:xfrm>
            <a:off x="6705600" y="2209800"/>
            <a:ext cx="2133600" cy="1981200"/>
            <a:chOff x="4080" y="720"/>
            <a:chExt cx="1344" cy="1248"/>
          </a:xfrm>
        </p:grpSpPr>
        <p:sp>
          <p:nvSpPr>
            <p:cNvPr id="169001"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002" name="Line 6"/>
            <p:cNvSpPr>
              <a:spLocks noChangeShapeType="1"/>
            </p:cNvSpPr>
            <p:nvPr/>
          </p:nvSpPr>
          <p:spPr bwMode="auto">
            <a:xfrm>
              <a:off x="4345" y="1400"/>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03" name="Line 7"/>
            <p:cNvSpPr>
              <a:spLocks noChangeShapeType="1"/>
            </p:cNvSpPr>
            <p:nvPr/>
          </p:nvSpPr>
          <p:spPr bwMode="auto">
            <a:xfrm>
              <a:off x="4584"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04" name="Line 8"/>
            <p:cNvSpPr>
              <a:spLocks noChangeShapeType="1"/>
            </p:cNvSpPr>
            <p:nvPr/>
          </p:nvSpPr>
          <p:spPr bwMode="auto">
            <a:xfrm>
              <a:off x="4849"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05" name="Line 9"/>
            <p:cNvSpPr>
              <a:spLocks noChangeShapeType="1"/>
            </p:cNvSpPr>
            <p:nvPr/>
          </p:nvSpPr>
          <p:spPr bwMode="auto">
            <a:xfrm>
              <a:off x="5180" y="1425"/>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69006" name="Picture 10"/>
            <p:cNvPicPr>
              <a:picLocks noChangeArrowheads="1"/>
            </p:cNvPicPr>
            <p:nvPr/>
          </p:nvPicPr>
          <p:blipFill>
            <a:blip r:embed="rId5"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69007" name="Object 11"/>
            <p:cNvGraphicFramePr>
              <a:graphicFrameLocks noChangeAspect="1"/>
            </p:cNvGraphicFramePr>
            <p:nvPr/>
          </p:nvGraphicFramePr>
          <p:xfrm>
            <a:off x="4240" y="992"/>
            <a:ext cx="159" cy="416"/>
          </p:xfrm>
          <a:graphic>
            <a:graphicData uri="http://schemas.openxmlformats.org/presentationml/2006/ole">
              <p:oleObj spid="_x0000_s20482" name="Clip" r:id="rId6" imgW="2735263" imgH="3825875" progId="">
                <p:embed/>
              </p:oleObj>
            </a:graphicData>
          </a:graphic>
        </p:graphicFrame>
        <p:pic>
          <p:nvPicPr>
            <p:cNvPr id="169008" name="Picture 12"/>
            <p:cNvPicPr>
              <a:picLocks noChangeArrowheads="1"/>
            </p:cNvPicPr>
            <p:nvPr/>
          </p:nvPicPr>
          <p:blipFill>
            <a:blip r:embed="rId5" cstate="print"/>
            <a:srcRect/>
            <a:stretch>
              <a:fillRect/>
            </a:stretch>
          </p:blipFill>
          <p:spPr bwMode="auto">
            <a:xfrm>
              <a:off x="4504" y="1181"/>
              <a:ext cx="205" cy="218"/>
            </a:xfrm>
            <a:prstGeom prst="rect">
              <a:avLst/>
            </a:prstGeom>
            <a:noFill/>
            <a:ln w="12700">
              <a:noFill/>
              <a:miter lim="800000"/>
              <a:headEnd/>
              <a:tailEnd/>
            </a:ln>
            <a:effectLst/>
          </p:spPr>
        </p:pic>
        <p:pic>
          <p:nvPicPr>
            <p:cNvPr id="169009" name="Picture 13"/>
            <p:cNvPicPr>
              <a:picLocks noChangeArrowheads="1"/>
            </p:cNvPicPr>
            <p:nvPr/>
          </p:nvPicPr>
          <p:blipFill>
            <a:blip r:embed="rId7" cstate="print"/>
            <a:srcRect/>
            <a:stretch>
              <a:fillRect/>
            </a:stretch>
          </p:blipFill>
          <p:spPr bwMode="auto">
            <a:xfrm>
              <a:off x="5021" y="1205"/>
              <a:ext cx="355" cy="243"/>
            </a:xfrm>
            <a:prstGeom prst="rect">
              <a:avLst/>
            </a:prstGeom>
            <a:noFill/>
            <a:ln w="9525">
              <a:noFill/>
              <a:miter lim="800000"/>
              <a:headEnd/>
              <a:tailEnd/>
            </a:ln>
            <a:effectLst/>
          </p:spPr>
        </p:pic>
        <p:pic>
          <p:nvPicPr>
            <p:cNvPr id="169010" name="Picture 14"/>
            <p:cNvPicPr>
              <a:picLocks noChangeArrowheads="1"/>
            </p:cNvPicPr>
            <p:nvPr/>
          </p:nvPicPr>
          <p:blipFill>
            <a:blip r:embed="rId8" cstate="print"/>
            <a:srcRect/>
            <a:stretch>
              <a:fillRect/>
            </a:stretch>
          </p:blipFill>
          <p:spPr bwMode="auto">
            <a:xfrm>
              <a:off x="4618" y="1621"/>
              <a:ext cx="152" cy="296"/>
            </a:xfrm>
            <a:prstGeom prst="rect">
              <a:avLst/>
            </a:prstGeom>
            <a:noFill/>
            <a:ln w="12700">
              <a:noFill/>
              <a:miter lim="800000"/>
              <a:headEnd/>
              <a:tailEnd/>
            </a:ln>
            <a:effectLst/>
          </p:spPr>
        </p:pic>
        <p:sp>
          <p:nvSpPr>
            <p:cNvPr id="169011" name="Rectangle 15"/>
            <p:cNvSpPr>
              <a:spLocks noChangeArrowheads="1"/>
            </p:cNvSpPr>
            <p:nvPr/>
          </p:nvSpPr>
          <p:spPr bwMode="auto">
            <a:xfrm>
              <a:off x="4416" y="720"/>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p>
          </p:txBody>
        </p:sp>
        <p:sp>
          <p:nvSpPr>
            <p:cNvPr id="169012" name="Line 16"/>
            <p:cNvSpPr>
              <a:spLocks noChangeShapeType="1"/>
            </p:cNvSpPr>
            <p:nvPr/>
          </p:nvSpPr>
          <p:spPr bwMode="auto">
            <a:xfrm>
              <a:off x="4696" y="1527"/>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13" name="Line 17"/>
            <p:cNvSpPr>
              <a:spLocks noChangeShapeType="1"/>
            </p:cNvSpPr>
            <p:nvPr/>
          </p:nvSpPr>
          <p:spPr bwMode="auto">
            <a:xfrm>
              <a:off x="4214" y="1552"/>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14" name="Text Box 18"/>
            <p:cNvSpPr txBox="1">
              <a:spLocks noChangeArrowheads="1"/>
            </p:cNvSpPr>
            <p:nvPr/>
          </p:nvSpPr>
          <p:spPr bwMode="auto">
            <a:xfrm>
              <a:off x="4368"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169015" name="Text Box 19"/>
            <p:cNvSpPr txBox="1">
              <a:spLocks noChangeArrowheads="1"/>
            </p:cNvSpPr>
            <p:nvPr/>
          </p:nvSpPr>
          <p:spPr bwMode="auto">
            <a:xfrm>
              <a:off x="4704"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grpSp>
      <p:pic>
        <p:nvPicPr>
          <p:cNvPr id="168969" name="Picture 20"/>
          <p:cNvPicPr>
            <a:picLocks noChangeArrowheads="1"/>
          </p:cNvPicPr>
          <p:nvPr/>
        </p:nvPicPr>
        <p:blipFill>
          <a:blip r:embed="rId9" cstate="print"/>
          <a:srcRect/>
          <a:stretch>
            <a:fillRect/>
          </a:stretch>
        </p:blipFill>
        <p:spPr bwMode="auto">
          <a:xfrm>
            <a:off x="1524000" y="5867400"/>
            <a:ext cx="609600" cy="685800"/>
          </a:xfrm>
          <a:prstGeom prst="rect">
            <a:avLst/>
          </a:prstGeom>
          <a:noFill/>
          <a:ln w="9525">
            <a:noFill/>
            <a:miter lim="800000"/>
            <a:headEnd/>
            <a:tailEnd/>
          </a:ln>
          <a:effectLst/>
        </p:spPr>
      </p:pic>
      <p:sp>
        <p:nvSpPr>
          <p:cNvPr id="1673237" name="Line 21"/>
          <p:cNvSpPr>
            <a:spLocks noChangeShapeType="1"/>
          </p:cNvSpPr>
          <p:nvPr/>
        </p:nvSpPr>
        <p:spPr bwMode="auto">
          <a:xfrm flipV="1">
            <a:off x="2133600" y="3962400"/>
            <a:ext cx="2133600" cy="2133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3238" name="Line 22"/>
          <p:cNvSpPr>
            <a:spLocks noChangeShapeType="1"/>
          </p:cNvSpPr>
          <p:nvPr/>
        </p:nvSpPr>
        <p:spPr bwMode="auto">
          <a:xfrm flipV="1">
            <a:off x="4419600" y="1524000"/>
            <a:ext cx="0" cy="1981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3239" name="Line 23"/>
          <p:cNvSpPr>
            <a:spLocks noChangeShapeType="1"/>
          </p:cNvSpPr>
          <p:nvPr/>
        </p:nvSpPr>
        <p:spPr bwMode="auto">
          <a:xfrm>
            <a:off x="4572000" y="1524000"/>
            <a:ext cx="0" cy="1905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3240" name="Line 24"/>
          <p:cNvSpPr>
            <a:spLocks noChangeShapeType="1"/>
          </p:cNvSpPr>
          <p:nvPr/>
        </p:nvSpPr>
        <p:spPr bwMode="auto">
          <a:xfrm>
            <a:off x="4648200" y="3962400"/>
            <a:ext cx="2895600" cy="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3241" name="Text Box 25"/>
          <p:cNvSpPr txBox="1">
            <a:spLocks noChangeArrowheads="1"/>
          </p:cNvSpPr>
          <p:nvPr/>
        </p:nvSpPr>
        <p:spPr bwMode="auto">
          <a:xfrm rot="-2700000">
            <a:off x="1981200" y="54864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3242" name="Text Box 26"/>
          <p:cNvSpPr txBox="1">
            <a:spLocks noChangeArrowheads="1"/>
          </p:cNvSpPr>
          <p:nvPr/>
        </p:nvSpPr>
        <p:spPr bwMode="auto">
          <a:xfrm rot="-2700000">
            <a:off x="3429000" y="41148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3244" name="Text Box 28"/>
          <p:cNvSpPr txBox="1">
            <a:spLocks noChangeArrowheads="1"/>
          </p:cNvSpPr>
          <p:nvPr/>
        </p:nvSpPr>
        <p:spPr bwMode="auto">
          <a:xfrm>
            <a:off x="4876800" y="37338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3246" name="Text Box 30"/>
          <p:cNvSpPr txBox="1">
            <a:spLocks noChangeArrowheads="1"/>
          </p:cNvSpPr>
          <p:nvPr/>
        </p:nvSpPr>
        <p:spPr bwMode="auto">
          <a:xfrm>
            <a:off x="3581400" y="1828800"/>
            <a:ext cx="9906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查找对应的控制策略</a:t>
            </a:r>
          </a:p>
        </p:txBody>
      </p:sp>
      <p:sp>
        <p:nvSpPr>
          <p:cNvPr id="1673247" name="Text Box 31"/>
          <p:cNvSpPr txBox="1">
            <a:spLocks noChangeArrowheads="1"/>
          </p:cNvSpPr>
          <p:nvPr/>
        </p:nvSpPr>
        <p:spPr bwMode="auto">
          <a:xfrm>
            <a:off x="3581400" y="3200400"/>
            <a:ext cx="990600" cy="274638"/>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A3B2C1"/>
                </a:solidFill>
                <a:latin typeface="Times New Roman" pitchFamily="18" charset="0"/>
              </a:rPr>
              <a:t>拆开数据包</a:t>
            </a:r>
          </a:p>
        </p:txBody>
      </p:sp>
      <p:sp>
        <p:nvSpPr>
          <p:cNvPr id="1673248" name="Text Box 32"/>
          <p:cNvSpPr txBox="1">
            <a:spLocks noChangeArrowheads="1"/>
          </p:cNvSpPr>
          <p:nvPr/>
        </p:nvSpPr>
        <p:spPr bwMode="auto">
          <a:xfrm>
            <a:off x="4495800" y="2438400"/>
            <a:ext cx="12954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根据策略决定如何处理该数据包</a:t>
            </a:r>
          </a:p>
        </p:txBody>
      </p:sp>
      <p:sp>
        <p:nvSpPr>
          <p:cNvPr id="1673249" name="Text Box 33"/>
          <p:cNvSpPr txBox="1">
            <a:spLocks noChangeArrowheads="1"/>
          </p:cNvSpPr>
          <p:nvPr/>
        </p:nvSpPr>
        <p:spPr bwMode="auto">
          <a:xfrm>
            <a:off x="7924800" y="3276600"/>
            <a:ext cx="366713" cy="609600"/>
          </a:xfrm>
          <a:prstGeom prst="rect">
            <a:avLst/>
          </a:prstGeom>
          <a:noFill/>
          <a:ln w="38100">
            <a:noFill/>
            <a:miter lim="800000"/>
            <a:headEnd/>
            <a:tailEnd/>
          </a:ln>
          <a:effectLst/>
        </p:spPr>
        <p:txBody>
          <a:bodyPr vert="eaVert">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73250" name="Text Box 34"/>
          <p:cNvSpPr txBox="1">
            <a:spLocks noChangeArrowheads="1"/>
          </p:cNvSpPr>
          <p:nvPr/>
        </p:nvSpPr>
        <p:spPr bwMode="auto">
          <a:xfrm>
            <a:off x="2843213" y="5805488"/>
            <a:ext cx="2590800" cy="82550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600">
                <a:solidFill>
                  <a:srgbClr val="000000"/>
                </a:solidFill>
                <a:latin typeface="Times New Roman" pitchFamily="18" charset="0"/>
              </a:rPr>
              <a:t>应用代理可以对数据包的数据区进行分析，并以此判断数据是否允许通过</a:t>
            </a:r>
          </a:p>
        </p:txBody>
      </p:sp>
      <p:sp>
        <p:nvSpPr>
          <p:cNvPr id="168982" name="Rectangle 35"/>
          <p:cNvSpPr>
            <a:spLocks noChangeArrowheads="1"/>
          </p:cNvSpPr>
          <p:nvPr/>
        </p:nvSpPr>
        <p:spPr bwMode="auto">
          <a:xfrm>
            <a:off x="3581400" y="914400"/>
            <a:ext cx="1828800" cy="609600"/>
          </a:xfrm>
          <a:prstGeom prst="rect">
            <a:avLst/>
          </a:prstGeom>
          <a:solidFill>
            <a:srgbClr val="FFCCFF"/>
          </a:solidFill>
          <a:ln w="38100">
            <a:solidFill>
              <a:srgbClr val="FF9933"/>
            </a:solidFill>
            <a:miter lim="800000"/>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a:solidFill>
                  <a:srgbClr val="000000"/>
                </a:solidFill>
                <a:latin typeface="Times New Roman" pitchFamily="18" charset="0"/>
              </a:rPr>
              <a:t>控制策略</a:t>
            </a:r>
          </a:p>
        </p:txBody>
      </p:sp>
      <p:grpSp>
        <p:nvGrpSpPr>
          <p:cNvPr id="3" name="Group 36"/>
          <p:cNvGrpSpPr>
            <a:grpSpLocks/>
          </p:cNvGrpSpPr>
          <p:nvPr/>
        </p:nvGrpSpPr>
        <p:grpSpPr bwMode="auto">
          <a:xfrm>
            <a:off x="5029200" y="4572000"/>
            <a:ext cx="3124200" cy="249238"/>
            <a:chOff x="3168" y="2880"/>
            <a:chExt cx="1968" cy="157"/>
          </a:xfrm>
        </p:grpSpPr>
        <p:sp>
          <p:nvSpPr>
            <p:cNvPr id="168992" name="Rectangle 37"/>
            <p:cNvSpPr>
              <a:spLocks noChangeArrowheads="1"/>
            </p:cNvSpPr>
            <p:nvPr/>
          </p:nvSpPr>
          <p:spPr bwMode="auto">
            <a:xfrm>
              <a:off x="4078" y="2880"/>
              <a:ext cx="1058" cy="157"/>
            </a:xfrm>
            <a:prstGeom prst="rect">
              <a:avLst/>
            </a:prstGeom>
            <a:solidFill>
              <a:srgbClr val="00FFCC"/>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100" b="1">
                  <a:solidFill>
                    <a:srgbClr val="000000"/>
                  </a:solidFill>
                </a:rPr>
                <a:t>数据</a:t>
              </a:r>
            </a:p>
          </p:txBody>
        </p:sp>
        <p:sp>
          <p:nvSpPr>
            <p:cNvPr id="168993" name="Rectangle 38"/>
            <p:cNvSpPr>
              <a:spLocks noChangeArrowheads="1"/>
            </p:cNvSpPr>
            <p:nvPr/>
          </p:nvSpPr>
          <p:spPr bwMode="auto">
            <a:xfrm>
              <a:off x="3576" y="2880"/>
              <a:ext cx="502" cy="157"/>
            </a:xfrm>
            <a:prstGeom prst="rect">
              <a:avLst/>
            </a:prstGeom>
            <a:solidFill>
              <a:srgbClr val="FFCC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r>
                <a:rPr lang="zh-CN" altLang="en-US" sz="1100" b="1">
                  <a:solidFill>
                    <a:srgbClr val="000000"/>
                  </a:solidFill>
                </a:rPr>
                <a:t>报头</a:t>
              </a:r>
            </a:p>
          </p:txBody>
        </p:sp>
        <p:sp>
          <p:nvSpPr>
            <p:cNvPr id="168994" name="Rectangle 39"/>
            <p:cNvSpPr>
              <a:spLocks noChangeArrowheads="1"/>
            </p:cNvSpPr>
            <p:nvPr/>
          </p:nvSpPr>
          <p:spPr bwMode="auto">
            <a:xfrm>
              <a:off x="3168" y="2880"/>
              <a:ext cx="408" cy="157"/>
            </a:xfrm>
            <a:prstGeom prst="rect">
              <a:avLst/>
            </a:prstGeom>
            <a:solidFill>
              <a:srgbClr val="FF7C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IP</a:t>
              </a:r>
              <a:r>
                <a:rPr lang="zh-CN" altLang="en-US" sz="1100" b="1">
                  <a:solidFill>
                    <a:srgbClr val="000000"/>
                  </a:solidFill>
                </a:rPr>
                <a:t>报头</a:t>
              </a:r>
            </a:p>
          </p:txBody>
        </p:sp>
        <p:sp>
          <p:nvSpPr>
            <p:cNvPr id="168995" name="Line 40"/>
            <p:cNvSpPr>
              <a:spLocks noChangeShapeType="1"/>
            </p:cNvSpPr>
            <p:nvPr/>
          </p:nvSpPr>
          <p:spPr bwMode="auto">
            <a:xfrm>
              <a:off x="3168" y="2880"/>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996" name="Line 41"/>
            <p:cNvSpPr>
              <a:spLocks noChangeShapeType="1"/>
            </p:cNvSpPr>
            <p:nvPr/>
          </p:nvSpPr>
          <p:spPr bwMode="auto">
            <a:xfrm>
              <a:off x="3168" y="3037"/>
              <a:ext cx="1968"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997" name="Line 42"/>
            <p:cNvSpPr>
              <a:spLocks noChangeShapeType="1"/>
            </p:cNvSpPr>
            <p:nvPr/>
          </p:nvSpPr>
          <p:spPr bwMode="auto">
            <a:xfrm>
              <a:off x="3168"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998" name="Line 43"/>
            <p:cNvSpPr>
              <a:spLocks noChangeShapeType="1"/>
            </p:cNvSpPr>
            <p:nvPr/>
          </p:nvSpPr>
          <p:spPr bwMode="auto">
            <a:xfrm>
              <a:off x="5136" y="2880"/>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999" name="Line 44"/>
            <p:cNvSpPr>
              <a:spLocks noChangeShapeType="1"/>
            </p:cNvSpPr>
            <p:nvPr/>
          </p:nvSpPr>
          <p:spPr bwMode="auto">
            <a:xfrm>
              <a:off x="3576"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00" name="Line 45"/>
            <p:cNvSpPr>
              <a:spLocks noChangeShapeType="1"/>
            </p:cNvSpPr>
            <p:nvPr/>
          </p:nvSpPr>
          <p:spPr bwMode="auto">
            <a:xfrm>
              <a:off x="4078" y="2880"/>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4" name="Group 46"/>
          <p:cNvGrpSpPr>
            <a:grpSpLocks/>
          </p:cNvGrpSpPr>
          <p:nvPr/>
        </p:nvGrpSpPr>
        <p:grpSpPr bwMode="auto">
          <a:xfrm>
            <a:off x="5029200" y="4800600"/>
            <a:ext cx="1447800" cy="1143000"/>
            <a:chOff x="3168" y="3024"/>
            <a:chExt cx="912" cy="720"/>
          </a:xfrm>
        </p:grpSpPr>
        <p:sp>
          <p:nvSpPr>
            <p:cNvPr id="168990" name="Line 47"/>
            <p:cNvSpPr>
              <a:spLocks noChangeShapeType="1"/>
            </p:cNvSpPr>
            <p:nvPr/>
          </p:nvSpPr>
          <p:spPr bwMode="auto">
            <a:xfrm>
              <a:off x="3168" y="3024"/>
              <a:ext cx="0" cy="720"/>
            </a:xfrm>
            <a:prstGeom prst="line">
              <a:avLst/>
            </a:prstGeom>
            <a:noFill/>
            <a:ln w="127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991" name="Line 48"/>
            <p:cNvSpPr>
              <a:spLocks noChangeShapeType="1"/>
            </p:cNvSpPr>
            <p:nvPr/>
          </p:nvSpPr>
          <p:spPr bwMode="auto">
            <a:xfrm>
              <a:off x="4080" y="3024"/>
              <a:ext cx="0" cy="384"/>
            </a:xfrm>
            <a:prstGeom prst="line">
              <a:avLst/>
            </a:prstGeom>
            <a:noFill/>
            <a:ln w="127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73265" name="Line 49"/>
          <p:cNvSpPr>
            <a:spLocks noChangeShapeType="1"/>
          </p:cNvSpPr>
          <p:nvPr/>
        </p:nvSpPr>
        <p:spPr bwMode="auto">
          <a:xfrm>
            <a:off x="8153400" y="4800600"/>
            <a:ext cx="0" cy="1066800"/>
          </a:xfrm>
          <a:prstGeom prst="line">
            <a:avLst/>
          </a:prstGeom>
          <a:noFill/>
          <a:ln w="12700">
            <a:solidFill>
              <a:srgbClr val="00FFCC"/>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3266" name="Line 50"/>
          <p:cNvSpPr>
            <a:spLocks noChangeShapeType="1"/>
          </p:cNvSpPr>
          <p:nvPr/>
        </p:nvSpPr>
        <p:spPr bwMode="auto">
          <a:xfrm>
            <a:off x="5029200" y="5257800"/>
            <a:ext cx="1447800" cy="0"/>
          </a:xfrm>
          <a:prstGeom prst="line">
            <a:avLst/>
          </a:prstGeom>
          <a:noFill/>
          <a:ln w="12700">
            <a:solidFill>
              <a:srgbClr val="FF9933"/>
            </a:solidFill>
            <a:round/>
            <a:headEnd type="triangl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3267" name="Line 51"/>
          <p:cNvSpPr>
            <a:spLocks noChangeShapeType="1"/>
          </p:cNvSpPr>
          <p:nvPr/>
        </p:nvSpPr>
        <p:spPr bwMode="auto">
          <a:xfrm>
            <a:off x="5029200" y="5715000"/>
            <a:ext cx="3124200" cy="0"/>
          </a:xfrm>
          <a:prstGeom prst="line">
            <a:avLst/>
          </a:prstGeom>
          <a:noFill/>
          <a:ln w="12700">
            <a:solidFill>
              <a:srgbClr val="00FFCC"/>
            </a:solidFill>
            <a:round/>
            <a:headEnd type="triangl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3268" name="Text Box 52"/>
          <p:cNvSpPr txBox="1">
            <a:spLocks noChangeArrowheads="1"/>
          </p:cNvSpPr>
          <p:nvPr/>
        </p:nvSpPr>
        <p:spPr bwMode="auto">
          <a:xfrm>
            <a:off x="5029200" y="5029200"/>
            <a:ext cx="1447800" cy="274638"/>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分组过滤判断信息</a:t>
            </a:r>
          </a:p>
        </p:txBody>
      </p:sp>
      <p:sp>
        <p:nvSpPr>
          <p:cNvPr id="1673269" name="Text Box 53"/>
          <p:cNvSpPr txBox="1">
            <a:spLocks noChangeArrowheads="1"/>
          </p:cNvSpPr>
          <p:nvPr/>
        </p:nvSpPr>
        <p:spPr bwMode="auto">
          <a:xfrm>
            <a:off x="5943600" y="5486400"/>
            <a:ext cx="1447800" cy="274638"/>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应用代理判断信息</a:t>
            </a:r>
          </a:p>
        </p:txBody>
      </p:sp>
    </p:spTree>
    <p:custDataLst>
      <p:tags r:id="rId2"/>
    </p:custDataLst>
  </p:cSld>
  <p:clrMapOvr>
    <a:masterClrMapping/>
  </p:clrMapOvr>
  <p:transition advTm="8415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73241"/>
                                        </p:tgtEl>
                                        <p:attrNameLst>
                                          <p:attrName>style.visibility</p:attrName>
                                        </p:attrNameLst>
                                      </p:cBhvr>
                                      <p:to>
                                        <p:strVal val="visible"/>
                                      </p:to>
                                    </p:set>
                                    <p:anim calcmode="lin" valueType="num">
                                      <p:cBhvr additive="base">
                                        <p:cTn id="7" dur="500" fill="hold"/>
                                        <p:tgtEl>
                                          <p:spTgt spid="1673241"/>
                                        </p:tgtEl>
                                        <p:attrNameLst>
                                          <p:attrName>ppt_x</p:attrName>
                                        </p:attrNameLst>
                                      </p:cBhvr>
                                      <p:tavLst>
                                        <p:tav tm="0">
                                          <p:val>
                                            <p:strVal val="0-#ppt_w/2"/>
                                          </p:val>
                                        </p:tav>
                                        <p:tav tm="100000">
                                          <p:val>
                                            <p:strVal val="#ppt_x"/>
                                          </p:val>
                                        </p:tav>
                                      </p:tavLst>
                                    </p:anim>
                                    <p:anim calcmode="lin" valueType="num">
                                      <p:cBhvr additive="base">
                                        <p:cTn id="8" dur="500" fill="hold"/>
                                        <p:tgtEl>
                                          <p:spTgt spid="167324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673237"/>
                                        </p:tgtEl>
                                        <p:attrNameLst>
                                          <p:attrName>style.visibility</p:attrName>
                                        </p:attrNameLst>
                                      </p:cBhvr>
                                      <p:to>
                                        <p:strVal val="visible"/>
                                      </p:to>
                                    </p:set>
                                    <p:animEffect transition="in" filter="wipe(down)">
                                      <p:cBhvr>
                                        <p:cTn id="12" dur="500"/>
                                        <p:tgtEl>
                                          <p:spTgt spid="1673237"/>
                                        </p:tgtEl>
                                      </p:cBhvr>
                                    </p:animEffect>
                                  </p:childTnLst>
                                </p:cTn>
                              </p:par>
                            </p:childTnLst>
                          </p:cTn>
                        </p:par>
                        <p:par>
                          <p:cTn id="13" fill="hold" nodeType="afterGroup">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1673242"/>
                                        </p:tgtEl>
                                        <p:attrNameLst>
                                          <p:attrName>style.visibility</p:attrName>
                                        </p:attrNameLst>
                                      </p:cBhvr>
                                      <p:to>
                                        <p:strVal val="visible"/>
                                      </p:to>
                                    </p:set>
                                    <p:anim calcmode="lin" valueType="num">
                                      <p:cBhvr additive="base">
                                        <p:cTn id="16" dur="500" fill="hold"/>
                                        <p:tgtEl>
                                          <p:spTgt spid="1673242"/>
                                        </p:tgtEl>
                                        <p:attrNameLst>
                                          <p:attrName>ppt_x</p:attrName>
                                        </p:attrNameLst>
                                      </p:cBhvr>
                                      <p:tavLst>
                                        <p:tav tm="0">
                                          <p:val>
                                            <p:strVal val="0-#ppt_w/2"/>
                                          </p:val>
                                        </p:tav>
                                        <p:tav tm="100000">
                                          <p:val>
                                            <p:strVal val="#ppt_x"/>
                                          </p:val>
                                        </p:tav>
                                      </p:tavLst>
                                    </p:anim>
                                    <p:anim calcmode="lin" valueType="num">
                                      <p:cBhvr additive="base">
                                        <p:cTn id="17" dur="500" fill="hold"/>
                                        <p:tgtEl>
                                          <p:spTgt spid="167324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73247"/>
                                        </p:tgtEl>
                                        <p:attrNameLst>
                                          <p:attrName>style.visibility</p:attrName>
                                        </p:attrNameLst>
                                      </p:cBhvr>
                                      <p:to>
                                        <p:strVal val="visible"/>
                                      </p:to>
                                    </p:set>
                                    <p:animEffect transition="in" filter="slide(fromBottom)">
                                      <p:cBhvr>
                                        <p:cTn id="22" dur="500"/>
                                        <p:tgtEl>
                                          <p:spTgt spid="1673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73238"/>
                                        </p:tgtEl>
                                        <p:attrNameLst>
                                          <p:attrName>style.visibility</p:attrName>
                                        </p:attrNameLst>
                                      </p:cBhvr>
                                      <p:to>
                                        <p:strVal val="visible"/>
                                      </p:to>
                                    </p:set>
                                    <p:animEffect transition="in" filter="wipe(down)">
                                      <p:cBhvr>
                                        <p:cTn id="27" dur="500"/>
                                        <p:tgtEl>
                                          <p:spTgt spid="1673238"/>
                                        </p:tgtEl>
                                      </p:cBhvr>
                                    </p:animEffect>
                                  </p:childTnLst>
                                </p:cTn>
                              </p:par>
                            </p:childTnLst>
                          </p:cTn>
                        </p:par>
                        <p:par>
                          <p:cTn id="28" fill="hold" nodeType="afterGroup">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1673246"/>
                                        </p:tgtEl>
                                        <p:attrNameLst>
                                          <p:attrName>style.visibility</p:attrName>
                                        </p:attrNameLst>
                                      </p:cBhvr>
                                      <p:to>
                                        <p:strVal val="visible"/>
                                      </p:to>
                                    </p:set>
                                    <p:animEffect transition="in" filter="slide(fromBottom)">
                                      <p:cBhvr>
                                        <p:cTn id="31" dur="500"/>
                                        <p:tgtEl>
                                          <p:spTgt spid="16732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73239"/>
                                        </p:tgtEl>
                                        <p:attrNameLst>
                                          <p:attrName>style.visibility</p:attrName>
                                        </p:attrNameLst>
                                      </p:cBhvr>
                                      <p:to>
                                        <p:strVal val="visible"/>
                                      </p:to>
                                    </p:set>
                                    <p:animEffect transition="in" filter="wipe(up)">
                                      <p:cBhvr>
                                        <p:cTn id="36" dur="500"/>
                                        <p:tgtEl>
                                          <p:spTgt spid="1673239"/>
                                        </p:tgtEl>
                                      </p:cBhvr>
                                    </p:animEffect>
                                  </p:childTnLst>
                                </p:cTn>
                              </p:par>
                            </p:childTnLst>
                          </p:cTn>
                        </p:par>
                        <p:par>
                          <p:cTn id="37" fill="hold" nodeType="afterGroup">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1673248"/>
                                        </p:tgtEl>
                                        <p:attrNameLst>
                                          <p:attrName>style.visibility</p:attrName>
                                        </p:attrNameLst>
                                      </p:cBhvr>
                                      <p:to>
                                        <p:strVal val="visible"/>
                                      </p:to>
                                    </p:set>
                                    <p:animEffect transition="in" filter="slide(fromTop)">
                                      <p:cBhvr>
                                        <p:cTn id="40" dur="500"/>
                                        <p:tgtEl>
                                          <p:spTgt spid="167324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73240"/>
                                        </p:tgtEl>
                                        <p:attrNameLst>
                                          <p:attrName>style.visibility</p:attrName>
                                        </p:attrNameLst>
                                      </p:cBhvr>
                                      <p:to>
                                        <p:strVal val="visible"/>
                                      </p:to>
                                    </p:set>
                                    <p:animEffect transition="in" filter="wipe(left)">
                                      <p:cBhvr>
                                        <p:cTn id="45" dur="500"/>
                                        <p:tgtEl>
                                          <p:spTgt spid="1673240"/>
                                        </p:tgtEl>
                                      </p:cBhvr>
                                    </p:animEffect>
                                  </p:childTnLst>
                                </p:cTn>
                              </p:par>
                            </p:childTnLst>
                          </p:cTn>
                        </p:par>
                        <p:par>
                          <p:cTn id="46" fill="hold" nodeType="afterGroup">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1673244"/>
                                        </p:tgtEl>
                                        <p:attrNameLst>
                                          <p:attrName>style.visibility</p:attrName>
                                        </p:attrNameLst>
                                      </p:cBhvr>
                                      <p:to>
                                        <p:strVal val="visible"/>
                                      </p:to>
                                    </p:set>
                                    <p:animEffect transition="in" filter="slide(fromLeft)">
                                      <p:cBhvr>
                                        <p:cTn id="49" dur="500"/>
                                        <p:tgtEl>
                                          <p:spTgt spid="1673244"/>
                                        </p:tgtEl>
                                      </p:cBhvr>
                                    </p:animEffect>
                                  </p:childTnLst>
                                </p:cTn>
                              </p:par>
                            </p:childTnLst>
                          </p:cTn>
                        </p:par>
                        <p:par>
                          <p:cTn id="50" fill="hold" nodeType="afterGroup">
                            <p:stCondLst>
                              <p:cond delay="1000"/>
                            </p:stCondLst>
                            <p:childTnLst>
                              <p:par>
                                <p:cTn id="51" presetID="12" presetClass="entr" presetSubtype="4" fill="hold" grpId="0" nodeType="afterEffect">
                                  <p:stCondLst>
                                    <p:cond delay="0"/>
                                  </p:stCondLst>
                                  <p:childTnLst>
                                    <p:set>
                                      <p:cBhvr>
                                        <p:cTn id="52" dur="1" fill="hold">
                                          <p:stCondLst>
                                            <p:cond delay="0"/>
                                          </p:stCondLst>
                                        </p:cTn>
                                        <p:tgtEl>
                                          <p:spTgt spid="1673249"/>
                                        </p:tgtEl>
                                        <p:attrNameLst>
                                          <p:attrName>style.visibility</p:attrName>
                                        </p:attrNameLst>
                                      </p:cBhvr>
                                      <p:to>
                                        <p:strVal val="visible"/>
                                      </p:to>
                                    </p:set>
                                    <p:animEffect transition="in" filter="slide(fromBottom)">
                                      <p:cBhvr>
                                        <p:cTn id="53" dur="500"/>
                                        <p:tgtEl>
                                          <p:spTgt spid="1673249"/>
                                        </p:tgtEl>
                                      </p:cBhvr>
                                    </p:animEffect>
                                  </p:childTnLst>
                                </p:cTn>
                              </p:par>
                            </p:childTnLst>
                          </p:cTn>
                        </p:par>
                        <p:par>
                          <p:cTn id="54" fill="hold" nodeType="afterGroup">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1673250"/>
                                        </p:tgtEl>
                                        <p:attrNameLst>
                                          <p:attrName>style.visibility</p:attrName>
                                        </p:attrNameLst>
                                      </p:cBhvr>
                                      <p:to>
                                        <p:strVal val="visible"/>
                                      </p:to>
                                    </p:set>
                                    <p:animEffect transition="in" filter="slide(fromBottom)">
                                      <p:cBhvr>
                                        <p:cTn id="57" dur="500"/>
                                        <p:tgtEl>
                                          <p:spTgt spid="16732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1+#ppt_w/2"/>
                                          </p:val>
                                        </p:tav>
                                        <p:tav tm="100000">
                                          <p:val>
                                            <p:strVal val="#ppt_x"/>
                                          </p:val>
                                        </p:tav>
                                      </p:tavLst>
                                    </p:anim>
                                    <p:anim calcmode="lin" valueType="num">
                                      <p:cBhvr additive="base">
                                        <p:cTn id="6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up)">
                                      <p:cBhvr>
                                        <p:cTn id="68" dur="500"/>
                                        <p:tgtEl>
                                          <p:spTgt spid="4"/>
                                        </p:tgtEl>
                                      </p:cBhvr>
                                    </p:animEffect>
                                  </p:childTnLst>
                                </p:cTn>
                              </p:par>
                            </p:childTnLst>
                          </p:cTn>
                        </p:par>
                        <p:par>
                          <p:cTn id="69" fill="hold" nodeType="afterGroup">
                            <p:stCondLst>
                              <p:cond delay="500"/>
                            </p:stCondLst>
                            <p:childTnLst>
                              <p:par>
                                <p:cTn id="70" presetID="16" presetClass="entr" presetSubtype="37" fill="hold" grpId="0" nodeType="afterEffect">
                                  <p:stCondLst>
                                    <p:cond delay="0"/>
                                  </p:stCondLst>
                                  <p:childTnLst>
                                    <p:set>
                                      <p:cBhvr>
                                        <p:cTn id="71" dur="1" fill="hold">
                                          <p:stCondLst>
                                            <p:cond delay="0"/>
                                          </p:stCondLst>
                                        </p:cTn>
                                        <p:tgtEl>
                                          <p:spTgt spid="1673266"/>
                                        </p:tgtEl>
                                        <p:attrNameLst>
                                          <p:attrName>style.visibility</p:attrName>
                                        </p:attrNameLst>
                                      </p:cBhvr>
                                      <p:to>
                                        <p:strVal val="visible"/>
                                      </p:to>
                                    </p:set>
                                    <p:animEffect transition="in" filter="barn(outVertical)">
                                      <p:cBhvr>
                                        <p:cTn id="72" dur="500"/>
                                        <p:tgtEl>
                                          <p:spTgt spid="1673266"/>
                                        </p:tgtEl>
                                      </p:cBhvr>
                                    </p:animEffect>
                                  </p:childTnLst>
                                </p:cTn>
                              </p:par>
                            </p:childTnLst>
                          </p:cTn>
                        </p:par>
                        <p:par>
                          <p:cTn id="73" fill="hold" nodeType="afterGroup">
                            <p:stCondLst>
                              <p:cond delay="1000"/>
                            </p:stCondLst>
                            <p:childTnLst>
                              <p:par>
                                <p:cTn id="74" presetID="12" presetClass="entr" presetSubtype="4" fill="hold" grpId="0" nodeType="afterEffect">
                                  <p:stCondLst>
                                    <p:cond delay="0"/>
                                  </p:stCondLst>
                                  <p:childTnLst>
                                    <p:set>
                                      <p:cBhvr>
                                        <p:cTn id="75" dur="1" fill="hold">
                                          <p:stCondLst>
                                            <p:cond delay="0"/>
                                          </p:stCondLst>
                                        </p:cTn>
                                        <p:tgtEl>
                                          <p:spTgt spid="1673268"/>
                                        </p:tgtEl>
                                        <p:attrNameLst>
                                          <p:attrName>style.visibility</p:attrName>
                                        </p:attrNameLst>
                                      </p:cBhvr>
                                      <p:to>
                                        <p:strVal val="visible"/>
                                      </p:to>
                                    </p:set>
                                    <p:animEffect transition="in" filter="slide(fromBottom)">
                                      <p:cBhvr>
                                        <p:cTn id="76" dur="500"/>
                                        <p:tgtEl>
                                          <p:spTgt spid="167326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673265"/>
                                        </p:tgtEl>
                                        <p:attrNameLst>
                                          <p:attrName>style.visibility</p:attrName>
                                        </p:attrNameLst>
                                      </p:cBhvr>
                                      <p:to>
                                        <p:strVal val="visible"/>
                                      </p:to>
                                    </p:set>
                                    <p:animEffect transition="in" filter="wipe(up)">
                                      <p:cBhvr>
                                        <p:cTn id="81" dur="500"/>
                                        <p:tgtEl>
                                          <p:spTgt spid="1673265"/>
                                        </p:tgtEl>
                                      </p:cBhvr>
                                    </p:animEffect>
                                  </p:childTnLst>
                                </p:cTn>
                              </p:par>
                            </p:childTnLst>
                          </p:cTn>
                        </p:par>
                        <p:par>
                          <p:cTn id="82" fill="hold" nodeType="afterGroup">
                            <p:stCondLst>
                              <p:cond delay="500"/>
                            </p:stCondLst>
                            <p:childTnLst>
                              <p:par>
                                <p:cTn id="83" presetID="16" presetClass="entr" presetSubtype="37" fill="hold" grpId="0" nodeType="afterEffect">
                                  <p:stCondLst>
                                    <p:cond delay="0"/>
                                  </p:stCondLst>
                                  <p:childTnLst>
                                    <p:set>
                                      <p:cBhvr>
                                        <p:cTn id="84" dur="1" fill="hold">
                                          <p:stCondLst>
                                            <p:cond delay="0"/>
                                          </p:stCondLst>
                                        </p:cTn>
                                        <p:tgtEl>
                                          <p:spTgt spid="1673267"/>
                                        </p:tgtEl>
                                        <p:attrNameLst>
                                          <p:attrName>style.visibility</p:attrName>
                                        </p:attrNameLst>
                                      </p:cBhvr>
                                      <p:to>
                                        <p:strVal val="visible"/>
                                      </p:to>
                                    </p:set>
                                    <p:animEffect transition="in" filter="barn(outVertical)">
                                      <p:cBhvr>
                                        <p:cTn id="85" dur="500"/>
                                        <p:tgtEl>
                                          <p:spTgt spid="1673267"/>
                                        </p:tgtEl>
                                      </p:cBhvr>
                                    </p:animEffect>
                                  </p:childTnLst>
                                </p:cTn>
                              </p:par>
                            </p:childTnLst>
                          </p:cTn>
                        </p:par>
                        <p:par>
                          <p:cTn id="86" fill="hold" nodeType="afterGroup">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1673269"/>
                                        </p:tgtEl>
                                        <p:attrNameLst>
                                          <p:attrName>style.visibility</p:attrName>
                                        </p:attrNameLst>
                                      </p:cBhvr>
                                      <p:to>
                                        <p:strVal val="visible"/>
                                      </p:to>
                                    </p:set>
                                    <p:animEffect transition="in" filter="slide(fromBottom)">
                                      <p:cBhvr>
                                        <p:cTn id="89" dur="500"/>
                                        <p:tgtEl>
                                          <p:spTgt spid="167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37" grpId="0" animBg="1"/>
      <p:bldP spid="1673238" grpId="0" animBg="1"/>
      <p:bldP spid="1673239" grpId="0" animBg="1"/>
      <p:bldP spid="1673240" grpId="0" animBg="1"/>
      <p:bldP spid="1673241" grpId="0" autoUpdateAnimBg="0"/>
      <p:bldP spid="1673242" grpId="0" autoUpdateAnimBg="0"/>
      <p:bldP spid="1673244" grpId="0" autoUpdateAnimBg="0"/>
      <p:bldP spid="1673246" grpId="0" autoUpdateAnimBg="0"/>
      <p:bldP spid="1673247" grpId="0" autoUpdateAnimBg="0"/>
      <p:bldP spid="1673248" grpId="0" autoUpdateAnimBg="0"/>
      <p:bldP spid="1673249" grpId="0" autoUpdateAnimBg="0"/>
      <p:bldP spid="1673250" grpId="0" autoUpdateAnimBg="0"/>
      <p:bldP spid="1673265" grpId="0" animBg="1"/>
      <p:bldP spid="1673266" grpId="0" animBg="1"/>
      <p:bldP spid="1673267" grpId="0" animBg="1"/>
      <p:bldP spid="1673268" grpId="0" autoUpdateAnimBg="0"/>
      <p:bldP spid="167326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应用代理防火墙</a:t>
            </a:r>
          </a:p>
        </p:txBody>
      </p:sp>
      <p:sp>
        <p:nvSpPr>
          <p:cNvPr id="45059" name="Rectangle 3"/>
          <p:cNvSpPr>
            <a:spLocks noGrp="1" noChangeArrowheads="1"/>
          </p:cNvSpPr>
          <p:nvPr>
            <p:ph idx="1"/>
          </p:nvPr>
        </p:nvSpPr>
        <p:spPr/>
        <p:txBody>
          <a:bodyPr/>
          <a:lstStyle/>
          <a:p>
            <a:pPr eaLnBrk="1" hangingPunct="1">
              <a:lnSpc>
                <a:spcPct val="90000"/>
              </a:lnSpc>
            </a:pPr>
            <a:r>
              <a:rPr lang="zh-CN" altLang="en-US" smtClean="0"/>
              <a:t>应用代理工作在应用层，对于不同的应用服务，必须使用不同的代理软件。</a:t>
            </a:r>
            <a:endParaRPr lang="en-US" altLang="zh-CN" smtClean="0"/>
          </a:p>
          <a:p>
            <a:pPr eaLnBrk="1" hangingPunct="1">
              <a:lnSpc>
                <a:spcPct val="90000"/>
              </a:lnSpc>
            </a:pPr>
            <a:endParaRPr lang="zh-CN" altLang="en-US" smtClean="0"/>
          </a:p>
        </p:txBody>
      </p:sp>
      <p:pic>
        <p:nvPicPr>
          <p:cNvPr id="45060" name="Picture 4"/>
          <p:cNvPicPr>
            <a:picLocks noChangeArrowheads="1"/>
          </p:cNvPicPr>
          <p:nvPr/>
        </p:nvPicPr>
        <p:blipFill>
          <a:blip r:embed="rId3" cstate="print"/>
          <a:srcRect/>
          <a:stretch>
            <a:fillRect/>
          </a:stretch>
        </p:blipFill>
        <p:spPr bwMode="auto">
          <a:xfrm>
            <a:off x="992188" y="3471863"/>
            <a:ext cx="977900" cy="868362"/>
          </a:xfrm>
          <a:prstGeom prst="rect">
            <a:avLst/>
          </a:prstGeom>
          <a:noFill/>
          <a:ln w="9525">
            <a:noFill/>
            <a:miter lim="800000"/>
            <a:headEnd/>
            <a:tailEnd/>
          </a:ln>
        </p:spPr>
      </p:pic>
      <p:pic>
        <p:nvPicPr>
          <p:cNvPr id="45061" name="Picture 6"/>
          <p:cNvPicPr>
            <a:picLocks noChangeArrowheads="1"/>
          </p:cNvPicPr>
          <p:nvPr/>
        </p:nvPicPr>
        <p:blipFill>
          <a:blip r:embed="rId4" cstate="print"/>
          <a:srcRect/>
          <a:stretch>
            <a:fillRect/>
          </a:stretch>
        </p:blipFill>
        <p:spPr bwMode="auto">
          <a:xfrm>
            <a:off x="6326188" y="2557463"/>
            <a:ext cx="487362" cy="1066800"/>
          </a:xfrm>
          <a:prstGeom prst="rect">
            <a:avLst/>
          </a:prstGeom>
          <a:noFill/>
          <a:ln w="9525">
            <a:noFill/>
            <a:miter lim="800000"/>
            <a:headEnd/>
            <a:tailEnd/>
          </a:ln>
        </p:spPr>
      </p:pic>
      <p:pic>
        <p:nvPicPr>
          <p:cNvPr id="45062" name="Picture 7"/>
          <p:cNvPicPr>
            <a:picLocks noChangeArrowheads="1"/>
          </p:cNvPicPr>
          <p:nvPr/>
        </p:nvPicPr>
        <p:blipFill>
          <a:blip r:embed="rId4" cstate="print"/>
          <a:srcRect/>
          <a:stretch>
            <a:fillRect/>
          </a:stretch>
        </p:blipFill>
        <p:spPr bwMode="auto">
          <a:xfrm>
            <a:off x="6326188" y="4233863"/>
            <a:ext cx="487362" cy="1066800"/>
          </a:xfrm>
          <a:prstGeom prst="rect">
            <a:avLst/>
          </a:prstGeom>
          <a:noFill/>
          <a:ln w="9525">
            <a:noFill/>
            <a:miter lim="800000"/>
            <a:headEnd/>
            <a:tailEnd/>
          </a:ln>
        </p:spPr>
      </p:pic>
      <p:pic>
        <p:nvPicPr>
          <p:cNvPr id="45063" name="Picture 8"/>
          <p:cNvPicPr>
            <a:picLocks noChangeArrowheads="1"/>
          </p:cNvPicPr>
          <p:nvPr/>
        </p:nvPicPr>
        <p:blipFill>
          <a:blip r:embed="rId4" cstate="print"/>
          <a:srcRect/>
          <a:stretch>
            <a:fillRect/>
          </a:stretch>
        </p:blipFill>
        <p:spPr bwMode="auto">
          <a:xfrm>
            <a:off x="4421188" y="3395663"/>
            <a:ext cx="487362" cy="1066800"/>
          </a:xfrm>
          <a:prstGeom prst="rect">
            <a:avLst/>
          </a:prstGeom>
          <a:noFill/>
          <a:ln w="9525">
            <a:noFill/>
            <a:miter lim="800000"/>
            <a:headEnd/>
            <a:tailEnd/>
          </a:ln>
        </p:spPr>
      </p:pic>
      <p:sp>
        <p:nvSpPr>
          <p:cNvPr id="45064" name="Line 9"/>
          <p:cNvSpPr>
            <a:spLocks noChangeShapeType="1"/>
          </p:cNvSpPr>
          <p:nvPr/>
        </p:nvSpPr>
        <p:spPr bwMode="auto">
          <a:xfrm>
            <a:off x="2211388" y="3700463"/>
            <a:ext cx="1447800" cy="0"/>
          </a:xfrm>
          <a:prstGeom prst="line">
            <a:avLst/>
          </a:prstGeom>
          <a:noFill/>
          <a:ln w="38100" cap="sq">
            <a:solidFill>
              <a:schemeClr val="tx1"/>
            </a:solidFill>
            <a:round/>
            <a:headEnd/>
            <a:tailEnd type="triangle" w="med" len="med"/>
          </a:ln>
        </p:spPr>
        <p:txBody>
          <a:bodyPr wrap="none" anchor="ctr"/>
          <a:lstStyle/>
          <a:p>
            <a:endParaRPr lang="zh-CN" altLang="en-US"/>
          </a:p>
        </p:txBody>
      </p:sp>
      <p:sp>
        <p:nvSpPr>
          <p:cNvPr id="45065" name="Line 10"/>
          <p:cNvSpPr>
            <a:spLocks noChangeShapeType="1"/>
          </p:cNvSpPr>
          <p:nvPr/>
        </p:nvSpPr>
        <p:spPr bwMode="auto">
          <a:xfrm>
            <a:off x="2211388" y="4081463"/>
            <a:ext cx="1447800" cy="0"/>
          </a:xfrm>
          <a:prstGeom prst="line">
            <a:avLst/>
          </a:prstGeom>
          <a:noFill/>
          <a:ln w="38100" cap="sq">
            <a:solidFill>
              <a:schemeClr val="tx1"/>
            </a:solidFill>
            <a:round/>
            <a:headEnd/>
            <a:tailEnd type="triangle" w="med" len="med"/>
          </a:ln>
        </p:spPr>
        <p:txBody>
          <a:bodyPr wrap="none" anchor="ctr"/>
          <a:lstStyle/>
          <a:p>
            <a:endParaRPr lang="zh-CN" altLang="en-US"/>
          </a:p>
        </p:txBody>
      </p:sp>
      <p:sp>
        <p:nvSpPr>
          <p:cNvPr id="45066" name="Line 11"/>
          <p:cNvSpPr>
            <a:spLocks noChangeShapeType="1"/>
          </p:cNvSpPr>
          <p:nvPr/>
        </p:nvSpPr>
        <p:spPr bwMode="auto">
          <a:xfrm flipV="1">
            <a:off x="4649788" y="2938463"/>
            <a:ext cx="1524000" cy="609600"/>
          </a:xfrm>
          <a:prstGeom prst="line">
            <a:avLst/>
          </a:prstGeom>
          <a:noFill/>
          <a:ln w="38100" cap="sq">
            <a:solidFill>
              <a:schemeClr val="tx1"/>
            </a:solidFill>
            <a:round/>
            <a:headEnd/>
            <a:tailEnd type="triangle" w="med" len="med"/>
          </a:ln>
        </p:spPr>
        <p:txBody>
          <a:bodyPr wrap="none" anchor="ctr"/>
          <a:lstStyle/>
          <a:p>
            <a:endParaRPr lang="zh-CN" altLang="en-US"/>
          </a:p>
        </p:txBody>
      </p:sp>
      <p:sp>
        <p:nvSpPr>
          <p:cNvPr id="45067" name="Line 12"/>
          <p:cNvSpPr>
            <a:spLocks noChangeShapeType="1"/>
          </p:cNvSpPr>
          <p:nvPr/>
        </p:nvSpPr>
        <p:spPr bwMode="auto">
          <a:xfrm>
            <a:off x="4649788" y="4157663"/>
            <a:ext cx="1524000" cy="609600"/>
          </a:xfrm>
          <a:prstGeom prst="line">
            <a:avLst/>
          </a:prstGeom>
          <a:noFill/>
          <a:ln w="38100" cap="sq">
            <a:solidFill>
              <a:schemeClr val="tx1"/>
            </a:solidFill>
            <a:round/>
            <a:headEnd/>
            <a:tailEnd type="triangle" w="med" len="med"/>
          </a:ln>
        </p:spPr>
        <p:txBody>
          <a:bodyPr wrap="none" anchor="ctr"/>
          <a:lstStyle/>
          <a:p>
            <a:endParaRPr lang="zh-CN" altLang="en-US"/>
          </a:p>
        </p:txBody>
      </p:sp>
      <p:sp>
        <p:nvSpPr>
          <p:cNvPr id="313357" name="Text Box 13"/>
          <p:cNvSpPr txBox="1">
            <a:spLocks noChangeArrowheads="1"/>
          </p:cNvSpPr>
          <p:nvPr/>
        </p:nvSpPr>
        <p:spPr bwMode="auto">
          <a:xfrm>
            <a:off x="3351213" y="4843463"/>
            <a:ext cx="1409700" cy="457200"/>
          </a:xfrm>
          <a:prstGeom prst="rect">
            <a:avLst/>
          </a:prstGeom>
          <a:noFill/>
          <a:ln w="38100" cap="sq">
            <a:noFill/>
            <a:miter lim="800000"/>
            <a:headEnd/>
            <a:tailEnd/>
          </a:ln>
          <a:effectLst/>
        </p:spPr>
        <p:txBody>
          <a:bodyPr wrap="none">
            <a:spAutoFit/>
          </a:bodyPr>
          <a:lstStyle/>
          <a:p>
            <a:pPr algn="ctr">
              <a:defRPr/>
            </a:pPr>
            <a:r>
              <a:rPr kumimoji="1" lang="zh-CN" altLang="en-US" sz="2400" b="1">
                <a:effectLst>
                  <a:outerShdw blurRad="38100" dist="38100" dir="2700000" algn="tl">
                    <a:srgbClr val="C0C0C0"/>
                  </a:outerShdw>
                </a:effectLst>
                <a:latin typeface="Times New Roman" pitchFamily="18" charset="0"/>
                <a:ea typeface="宋体" pitchFamily="2" charset="-122"/>
              </a:rPr>
              <a:t>应用代理</a:t>
            </a:r>
          </a:p>
        </p:txBody>
      </p:sp>
      <p:sp>
        <p:nvSpPr>
          <p:cNvPr id="313358" name="Text Box 14"/>
          <p:cNvSpPr txBox="1">
            <a:spLocks noChangeArrowheads="1"/>
          </p:cNvSpPr>
          <p:nvPr/>
        </p:nvSpPr>
        <p:spPr bwMode="auto">
          <a:xfrm>
            <a:off x="684213" y="4538663"/>
            <a:ext cx="1409700" cy="457200"/>
          </a:xfrm>
          <a:prstGeom prst="rect">
            <a:avLst/>
          </a:prstGeom>
          <a:noFill/>
          <a:ln w="38100" cap="sq">
            <a:noFill/>
            <a:miter lim="800000"/>
            <a:headEnd/>
            <a:tailEnd/>
          </a:ln>
          <a:effectLst/>
        </p:spPr>
        <p:txBody>
          <a:bodyPr wrap="none">
            <a:spAutoFit/>
          </a:bodyPr>
          <a:lstStyle/>
          <a:p>
            <a:pPr algn="ctr">
              <a:defRPr/>
            </a:pPr>
            <a:r>
              <a:rPr kumimoji="1" lang="zh-CN" altLang="en-US" sz="2400" b="1">
                <a:effectLst>
                  <a:outerShdw blurRad="38100" dist="38100" dir="2700000" algn="tl">
                    <a:srgbClr val="C0C0C0"/>
                  </a:outerShdw>
                </a:effectLst>
                <a:latin typeface="Times New Roman" pitchFamily="18" charset="0"/>
                <a:ea typeface="宋体" pitchFamily="2" charset="-122"/>
              </a:rPr>
              <a:t>内部主机</a:t>
            </a:r>
          </a:p>
        </p:txBody>
      </p:sp>
      <p:sp>
        <p:nvSpPr>
          <p:cNvPr id="313360" name="Text Box 16"/>
          <p:cNvSpPr txBox="1">
            <a:spLocks noChangeArrowheads="1"/>
          </p:cNvSpPr>
          <p:nvPr/>
        </p:nvSpPr>
        <p:spPr bwMode="auto">
          <a:xfrm>
            <a:off x="6273800" y="3721100"/>
            <a:ext cx="1508125" cy="457200"/>
          </a:xfrm>
          <a:prstGeom prst="rect">
            <a:avLst/>
          </a:prstGeom>
          <a:noFill/>
          <a:ln w="38100" cap="sq">
            <a:noFill/>
            <a:miter lim="800000"/>
            <a:headEnd/>
            <a:tailEnd/>
          </a:ln>
          <a:effectLst/>
        </p:spPr>
        <p:txBody>
          <a:bodyPr wrap="none">
            <a:spAutoFit/>
          </a:bodyPr>
          <a:lstStyle/>
          <a:p>
            <a:pPr algn="ctr">
              <a:defRPr/>
            </a:pPr>
            <a:r>
              <a:rPr kumimoji="1" lang="en-US" altLang="zh-CN" sz="2400" b="1">
                <a:effectLst>
                  <a:outerShdw blurRad="38100" dist="38100" dir="2700000" algn="tl">
                    <a:srgbClr val="C0C0C0"/>
                  </a:outerShdw>
                </a:effectLst>
                <a:latin typeface="Times New Roman" pitchFamily="18" charset="0"/>
                <a:ea typeface="宋体" pitchFamily="2" charset="-122"/>
              </a:rPr>
              <a:t>WEB</a:t>
            </a:r>
            <a:r>
              <a:rPr kumimoji="1" lang="zh-CN" altLang="en-US" sz="2400" b="1">
                <a:effectLst>
                  <a:outerShdw blurRad="38100" dist="38100" dir="2700000" algn="tl">
                    <a:srgbClr val="C0C0C0"/>
                  </a:outerShdw>
                </a:effectLst>
                <a:latin typeface="Times New Roman" pitchFamily="18" charset="0"/>
                <a:ea typeface="宋体" pitchFamily="2" charset="-122"/>
              </a:rPr>
              <a:t>服务</a:t>
            </a:r>
          </a:p>
        </p:txBody>
      </p:sp>
      <p:sp>
        <p:nvSpPr>
          <p:cNvPr id="45071" name="Text Box 17"/>
          <p:cNvSpPr txBox="1">
            <a:spLocks noChangeArrowheads="1"/>
          </p:cNvSpPr>
          <p:nvPr/>
        </p:nvSpPr>
        <p:spPr bwMode="auto">
          <a:xfrm>
            <a:off x="6951663" y="4792663"/>
            <a:ext cx="1371600" cy="457200"/>
          </a:xfrm>
          <a:prstGeom prst="rect">
            <a:avLst/>
          </a:prstGeom>
          <a:noFill/>
          <a:ln w="38100" cap="sq">
            <a:noFill/>
            <a:miter lim="800000"/>
            <a:headEnd/>
            <a:tailEnd/>
          </a:ln>
        </p:spPr>
        <p:txBody>
          <a:bodyPr wrap="none">
            <a:spAutoFit/>
          </a:bodyPr>
          <a:lstStyle/>
          <a:p>
            <a:pPr algn="ctr"/>
            <a:r>
              <a:rPr kumimoji="1" lang="en-US" altLang="zh-CN" sz="2400" b="1">
                <a:latin typeface="Times New Roman" pitchFamily="18" charset="0"/>
              </a:rPr>
              <a:t>FTP</a:t>
            </a:r>
            <a:r>
              <a:rPr kumimoji="1" lang="zh-CN" altLang="en-US" sz="2400" b="1">
                <a:latin typeface="Times New Roman" pitchFamily="18" charset="0"/>
              </a:rPr>
              <a:t>服务</a:t>
            </a:r>
          </a:p>
        </p:txBody>
      </p:sp>
      <p:sp>
        <p:nvSpPr>
          <p:cNvPr id="313362" name="Rectangle 18"/>
          <p:cNvSpPr>
            <a:spLocks noChangeArrowheads="1"/>
          </p:cNvSpPr>
          <p:nvPr/>
        </p:nvSpPr>
        <p:spPr bwMode="auto">
          <a:xfrm>
            <a:off x="3811588" y="3395663"/>
            <a:ext cx="533400" cy="1143000"/>
          </a:xfrm>
          <a:prstGeom prst="rect">
            <a:avLst/>
          </a:prstGeom>
          <a:solidFill>
            <a:schemeClr val="accent1"/>
          </a:solidFill>
          <a:ln w="38100" cap="sq">
            <a:solidFill>
              <a:srgbClr val="FFFF00"/>
            </a:solidFill>
            <a:miter lim="800000"/>
            <a:headEnd/>
            <a:tailEnd/>
          </a:ln>
          <a:effectLst/>
        </p:spPr>
        <p:txBody>
          <a:bodyPr wrap="none" anchor="ctr"/>
          <a:lstStyle/>
          <a:p>
            <a:pPr algn="ctr">
              <a:defRPr/>
            </a:pPr>
            <a:r>
              <a:rPr kumimoji="1" lang="en-US" altLang="zh-CN" sz="2400" b="1">
                <a:effectLst>
                  <a:outerShdw blurRad="38100" dist="38100" dir="2700000" algn="tl">
                    <a:srgbClr val="FFFFFF"/>
                  </a:outerShdw>
                </a:effectLst>
                <a:latin typeface="楷体_GB2312" pitchFamily="49" charset="-122"/>
                <a:ea typeface="楷体_GB2312" pitchFamily="49" charset="-122"/>
              </a:rPr>
              <a:t>WEB</a:t>
            </a:r>
          </a:p>
          <a:p>
            <a:pPr algn="ctr">
              <a:defRPr/>
            </a:pPr>
            <a:endParaRPr kumimoji="1" lang="en-US" altLang="zh-CN" sz="2400" b="1">
              <a:effectLst>
                <a:outerShdw blurRad="38100" dist="38100" dir="2700000" algn="tl">
                  <a:srgbClr val="FFFFFF"/>
                </a:outerShdw>
              </a:effectLst>
              <a:latin typeface="楷体_GB2312" pitchFamily="49" charset="-122"/>
              <a:ea typeface="楷体_GB2312" pitchFamily="49" charset="-122"/>
            </a:endParaRPr>
          </a:p>
          <a:p>
            <a:pPr algn="ctr">
              <a:defRPr/>
            </a:pPr>
            <a:r>
              <a:rPr kumimoji="1" lang="en-US" altLang="zh-CN" sz="2400" b="1">
                <a:effectLst>
                  <a:outerShdw blurRad="38100" dist="38100" dir="2700000" algn="tl">
                    <a:srgbClr val="FFFFFF"/>
                  </a:outerShdw>
                </a:effectLst>
                <a:latin typeface="楷体_GB2312" pitchFamily="49" charset="-122"/>
                <a:ea typeface="楷体_GB2312" pitchFamily="49" charset="-122"/>
              </a:rPr>
              <a:t>FTP</a:t>
            </a:r>
          </a:p>
        </p:txBody>
      </p:sp>
      <p:sp>
        <p:nvSpPr>
          <p:cNvPr id="45073" name="Line 19"/>
          <p:cNvSpPr>
            <a:spLocks noChangeShapeType="1"/>
          </p:cNvSpPr>
          <p:nvPr/>
        </p:nvSpPr>
        <p:spPr bwMode="auto">
          <a:xfrm>
            <a:off x="3811588" y="3929063"/>
            <a:ext cx="533400" cy="0"/>
          </a:xfrm>
          <a:prstGeom prst="line">
            <a:avLst/>
          </a:prstGeom>
          <a:noFill/>
          <a:ln w="38100" cap="sq">
            <a:solidFill>
              <a:srgbClr val="FFFF00"/>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应用代理防火墙</a:t>
            </a:r>
          </a:p>
        </p:txBody>
      </p:sp>
      <p:sp>
        <p:nvSpPr>
          <p:cNvPr id="46083" name="Rectangle 3"/>
          <p:cNvSpPr>
            <a:spLocks noGrp="1" noChangeArrowheads="1"/>
          </p:cNvSpPr>
          <p:nvPr>
            <p:ph idx="1"/>
          </p:nvPr>
        </p:nvSpPr>
        <p:spPr/>
        <p:txBody>
          <a:bodyPr/>
          <a:lstStyle/>
          <a:p>
            <a:pPr eaLnBrk="1" hangingPunct="1"/>
            <a:r>
              <a:rPr lang="zh-CN" altLang="en-US" dirty="0" smtClean="0"/>
              <a:t>优点：</a:t>
            </a:r>
            <a:endParaRPr lang="en-US" altLang="zh-CN" dirty="0" smtClean="0"/>
          </a:p>
          <a:p>
            <a:pPr lvl="1" eaLnBrk="1" hangingPunct="1"/>
            <a:r>
              <a:rPr lang="zh-CN" altLang="en-US" dirty="0" smtClean="0"/>
              <a:t> 基于软件实现，通常安装在专用工作站系统上；</a:t>
            </a:r>
          </a:p>
          <a:p>
            <a:pPr lvl="1" eaLnBrk="1" hangingPunct="1"/>
            <a:r>
              <a:rPr lang="zh-CN" altLang="en-US" dirty="0" smtClean="0"/>
              <a:t> 参与到一个</a:t>
            </a:r>
            <a:r>
              <a:rPr lang="en-US" altLang="zh-CN" dirty="0" smtClean="0"/>
              <a:t>TCP</a:t>
            </a:r>
            <a:r>
              <a:rPr lang="zh-CN" altLang="en-US" dirty="0" smtClean="0"/>
              <a:t>连接的全过程；</a:t>
            </a:r>
            <a:endParaRPr lang="en-US" altLang="zh-CN" dirty="0" smtClean="0"/>
          </a:p>
          <a:p>
            <a:pPr lvl="1" eaLnBrk="1" hangingPunct="1"/>
            <a:r>
              <a:rPr lang="zh-CN" altLang="en-US" dirty="0" smtClean="0"/>
              <a:t> 能解释应用协议从而获得更多的信息</a:t>
            </a:r>
            <a:r>
              <a:rPr lang="en-US" altLang="zh-CN" dirty="0" smtClean="0"/>
              <a:t>;</a:t>
            </a:r>
            <a:endParaRPr lang="zh-CN" altLang="en-US" dirty="0" smtClean="0"/>
          </a:p>
          <a:p>
            <a:pPr lvl="1" eaLnBrk="1" hangingPunct="1"/>
            <a:r>
              <a:rPr lang="zh-CN" altLang="en-US" dirty="0" smtClean="0"/>
              <a:t> 在网络应用层上建立协议过滤和转发功能；</a:t>
            </a:r>
          </a:p>
          <a:p>
            <a:pPr lvl="1" eaLnBrk="1" hangingPunct="1"/>
            <a:r>
              <a:rPr lang="zh-CN" altLang="en-US" dirty="0" smtClean="0"/>
              <a:t> 优点就是安全，是内部网与外部网的隔离点；</a:t>
            </a:r>
            <a:endParaRPr lang="en-US" altLang="zh-CN" dirty="0" smtClean="0"/>
          </a:p>
          <a:p>
            <a:pPr eaLnBrk="1" hangingPunct="1"/>
            <a:r>
              <a:rPr lang="zh-CN" altLang="en-US" dirty="0" smtClean="0"/>
              <a:t>缺点</a:t>
            </a:r>
            <a:endParaRPr lang="en-US" altLang="zh-CN" dirty="0" smtClean="0"/>
          </a:p>
          <a:p>
            <a:pPr lvl="1" eaLnBrk="1" hangingPunct="1"/>
            <a:r>
              <a:rPr lang="zh-CN" altLang="en-US" dirty="0" smtClean="0"/>
              <a:t> 为只适用于单一协议。</a:t>
            </a:r>
          </a:p>
          <a:p>
            <a:pPr lvl="1" eaLnBrk="1" hangingPunct="1"/>
            <a:r>
              <a:rPr lang="zh-CN" altLang="en-US" dirty="0" smtClean="0"/>
              <a:t> 最大缺点就是速度相对比较慢。</a:t>
            </a:r>
          </a:p>
          <a:p>
            <a:pPr eaLnBrk="1" hangingPunct="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r>
              <a:rPr lang="zh-CN" altLang="en-US" smtClean="0"/>
              <a:t>电路级代理</a:t>
            </a:r>
          </a:p>
        </p:txBody>
      </p:sp>
      <p:sp>
        <p:nvSpPr>
          <p:cNvPr id="47107" name="Rectangle 1027"/>
          <p:cNvSpPr>
            <a:spLocks noGrp="1" noChangeArrowheads="1"/>
          </p:cNvSpPr>
          <p:nvPr>
            <p:ph idx="1"/>
          </p:nvPr>
        </p:nvSpPr>
        <p:spPr/>
        <p:txBody>
          <a:bodyPr/>
          <a:lstStyle/>
          <a:p>
            <a:pPr eaLnBrk="1" hangingPunct="1"/>
            <a:r>
              <a:rPr lang="zh-CN" altLang="en-US" smtClean="0"/>
              <a:t>电路级代理工作在传输层，可以同时为不同的应用服务，如</a:t>
            </a:r>
            <a:r>
              <a:rPr lang="en-US" altLang="zh-CN" smtClean="0"/>
              <a:t>WEB、FTP、TELNET</a:t>
            </a:r>
            <a:r>
              <a:rPr lang="zh-CN" altLang="en-US" smtClean="0"/>
              <a:t>提供代理服务即</a:t>
            </a:r>
            <a:r>
              <a:rPr lang="en-US" altLang="zh-CN" smtClean="0"/>
              <a:t>SOCKS</a:t>
            </a:r>
            <a:r>
              <a:rPr lang="zh-CN" altLang="en-US" smtClean="0"/>
              <a:t>代理，</a:t>
            </a:r>
          </a:p>
        </p:txBody>
      </p:sp>
      <p:pic>
        <p:nvPicPr>
          <p:cNvPr id="47108" name="Picture 1028"/>
          <p:cNvPicPr>
            <a:picLocks noChangeArrowheads="1"/>
          </p:cNvPicPr>
          <p:nvPr/>
        </p:nvPicPr>
        <p:blipFill>
          <a:blip r:embed="rId3" cstate="print"/>
          <a:srcRect/>
          <a:stretch>
            <a:fillRect/>
          </a:stretch>
        </p:blipFill>
        <p:spPr bwMode="auto">
          <a:xfrm>
            <a:off x="1331913" y="3154363"/>
            <a:ext cx="977900" cy="868362"/>
          </a:xfrm>
          <a:prstGeom prst="rect">
            <a:avLst/>
          </a:prstGeom>
          <a:noFill/>
          <a:ln w="9525">
            <a:noFill/>
            <a:miter lim="800000"/>
            <a:headEnd/>
            <a:tailEnd/>
          </a:ln>
        </p:spPr>
      </p:pic>
      <p:pic>
        <p:nvPicPr>
          <p:cNvPr id="47109" name="Picture 1029"/>
          <p:cNvPicPr>
            <a:picLocks noChangeArrowheads="1"/>
          </p:cNvPicPr>
          <p:nvPr/>
        </p:nvPicPr>
        <p:blipFill>
          <a:blip r:embed="rId4" cstate="print"/>
          <a:srcRect/>
          <a:stretch>
            <a:fillRect/>
          </a:stretch>
        </p:blipFill>
        <p:spPr bwMode="auto">
          <a:xfrm>
            <a:off x="4151313" y="3001963"/>
            <a:ext cx="487362" cy="1066800"/>
          </a:xfrm>
          <a:prstGeom prst="rect">
            <a:avLst/>
          </a:prstGeom>
          <a:noFill/>
          <a:ln w="9525">
            <a:noFill/>
            <a:miter lim="800000"/>
            <a:headEnd/>
            <a:tailEnd/>
          </a:ln>
        </p:spPr>
      </p:pic>
      <p:pic>
        <p:nvPicPr>
          <p:cNvPr id="47110" name="Picture 1030"/>
          <p:cNvPicPr>
            <a:picLocks noChangeArrowheads="1"/>
          </p:cNvPicPr>
          <p:nvPr/>
        </p:nvPicPr>
        <p:blipFill>
          <a:blip r:embed="rId3" cstate="print"/>
          <a:srcRect/>
          <a:stretch>
            <a:fillRect/>
          </a:stretch>
        </p:blipFill>
        <p:spPr bwMode="auto">
          <a:xfrm>
            <a:off x="6602413" y="3352800"/>
            <a:ext cx="977900" cy="868363"/>
          </a:xfrm>
          <a:prstGeom prst="rect">
            <a:avLst/>
          </a:prstGeom>
          <a:noFill/>
          <a:ln w="9525">
            <a:noFill/>
            <a:miter lim="800000"/>
            <a:headEnd/>
            <a:tailEnd/>
          </a:ln>
        </p:spPr>
      </p:pic>
      <p:sp>
        <p:nvSpPr>
          <p:cNvPr id="47111" name="Rectangle 1031"/>
          <p:cNvSpPr>
            <a:spLocks noChangeArrowheads="1"/>
          </p:cNvSpPr>
          <p:nvPr/>
        </p:nvSpPr>
        <p:spPr bwMode="auto">
          <a:xfrm>
            <a:off x="3694113" y="30019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2" name="Rectangle 1032"/>
          <p:cNvSpPr>
            <a:spLocks noChangeArrowheads="1"/>
          </p:cNvSpPr>
          <p:nvPr/>
        </p:nvSpPr>
        <p:spPr bwMode="auto">
          <a:xfrm>
            <a:off x="3694113" y="33067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3" name="Rectangle 1033"/>
          <p:cNvSpPr>
            <a:spLocks noChangeArrowheads="1"/>
          </p:cNvSpPr>
          <p:nvPr/>
        </p:nvSpPr>
        <p:spPr bwMode="auto">
          <a:xfrm>
            <a:off x="3694113" y="36115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4" name="Rectangle 1034"/>
          <p:cNvSpPr>
            <a:spLocks noChangeArrowheads="1"/>
          </p:cNvSpPr>
          <p:nvPr/>
        </p:nvSpPr>
        <p:spPr bwMode="auto">
          <a:xfrm>
            <a:off x="3694113" y="39163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5" name="Rectangle 1035"/>
          <p:cNvSpPr>
            <a:spLocks noChangeArrowheads="1"/>
          </p:cNvSpPr>
          <p:nvPr/>
        </p:nvSpPr>
        <p:spPr bwMode="auto">
          <a:xfrm>
            <a:off x="4837113" y="30019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6" name="Rectangle 1036"/>
          <p:cNvSpPr>
            <a:spLocks noChangeArrowheads="1"/>
          </p:cNvSpPr>
          <p:nvPr/>
        </p:nvSpPr>
        <p:spPr bwMode="auto">
          <a:xfrm>
            <a:off x="4837113" y="33067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7" name="Rectangle 1037"/>
          <p:cNvSpPr>
            <a:spLocks noChangeArrowheads="1"/>
          </p:cNvSpPr>
          <p:nvPr/>
        </p:nvSpPr>
        <p:spPr bwMode="auto">
          <a:xfrm>
            <a:off x="4837113" y="36115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8" name="Rectangle 1038"/>
          <p:cNvSpPr>
            <a:spLocks noChangeArrowheads="1"/>
          </p:cNvSpPr>
          <p:nvPr/>
        </p:nvSpPr>
        <p:spPr bwMode="auto">
          <a:xfrm>
            <a:off x="4837113" y="3916363"/>
            <a:ext cx="304800" cy="304800"/>
          </a:xfrm>
          <a:prstGeom prst="rect">
            <a:avLst/>
          </a:prstGeom>
          <a:solidFill>
            <a:schemeClr val="accent1"/>
          </a:solidFill>
          <a:ln w="38100" cap="sq">
            <a:solidFill>
              <a:schemeClr val="tx1"/>
            </a:solidFill>
            <a:miter lim="800000"/>
            <a:headEnd/>
            <a:tailEnd/>
          </a:ln>
        </p:spPr>
        <p:txBody>
          <a:bodyPr wrap="none" anchor="ctr"/>
          <a:lstStyle/>
          <a:p>
            <a:endParaRPr lang="zh-CN" altLang="en-US"/>
          </a:p>
        </p:txBody>
      </p:sp>
      <p:sp>
        <p:nvSpPr>
          <p:cNvPr id="47119" name="Line 1039"/>
          <p:cNvSpPr>
            <a:spLocks noChangeShapeType="1"/>
          </p:cNvSpPr>
          <p:nvPr/>
        </p:nvSpPr>
        <p:spPr bwMode="auto">
          <a:xfrm>
            <a:off x="2474913" y="3154363"/>
            <a:ext cx="1066800" cy="0"/>
          </a:xfrm>
          <a:prstGeom prst="line">
            <a:avLst/>
          </a:prstGeom>
          <a:noFill/>
          <a:ln w="38100" cap="sq">
            <a:solidFill>
              <a:schemeClr val="tx1"/>
            </a:solidFill>
            <a:round/>
            <a:headEnd/>
            <a:tailEnd type="triangle" w="med" len="med"/>
          </a:ln>
        </p:spPr>
        <p:txBody>
          <a:bodyPr wrap="none" anchor="ctr"/>
          <a:lstStyle/>
          <a:p>
            <a:endParaRPr lang="zh-CN" altLang="en-US"/>
          </a:p>
        </p:txBody>
      </p:sp>
      <p:grpSp>
        <p:nvGrpSpPr>
          <p:cNvPr id="2" name="Group 1044"/>
          <p:cNvGrpSpPr>
            <a:grpSpLocks/>
          </p:cNvGrpSpPr>
          <p:nvPr/>
        </p:nvGrpSpPr>
        <p:grpSpPr bwMode="auto">
          <a:xfrm>
            <a:off x="4075113" y="3154363"/>
            <a:ext cx="609600" cy="914400"/>
            <a:chOff x="2880" y="1920"/>
            <a:chExt cx="384" cy="576"/>
          </a:xfrm>
        </p:grpSpPr>
        <p:sp>
          <p:nvSpPr>
            <p:cNvPr id="47122" name="Line 1040"/>
            <p:cNvSpPr>
              <a:spLocks noChangeShapeType="1"/>
            </p:cNvSpPr>
            <p:nvPr/>
          </p:nvSpPr>
          <p:spPr bwMode="auto">
            <a:xfrm>
              <a:off x="2880" y="1920"/>
              <a:ext cx="192" cy="0"/>
            </a:xfrm>
            <a:prstGeom prst="line">
              <a:avLst/>
            </a:prstGeom>
            <a:noFill/>
            <a:ln w="38100" cap="sq">
              <a:solidFill>
                <a:schemeClr val="tx1"/>
              </a:solidFill>
              <a:round/>
              <a:headEnd/>
              <a:tailEnd/>
            </a:ln>
          </p:spPr>
          <p:txBody>
            <a:bodyPr wrap="none" anchor="ctr"/>
            <a:lstStyle/>
            <a:p>
              <a:endParaRPr lang="zh-CN" altLang="en-US"/>
            </a:p>
          </p:txBody>
        </p:sp>
        <p:sp>
          <p:nvSpPr>
            <p:cNvPr id="47123" name="Line 1041"/>
            <p:cNvSpPr>
              <a:spLocks noChangeShapeType="1"/>
            </p:cNvSpPr>
            <p:nvPr/>
          </p:nvSpPr>
          <p:spPr bwMode="auto">
            <a:xfrm>
              <a:off x="3072" y="2496"/>
              <a:ext cx="192" cy="0"/>
            </a:xfrm>
            <a:prstGeom prst="line">
              <a:avLst/>
            </a:prstGeom>
            <a:noFill/>
            <a:ln w="38100" cap="sq">
              <a:solidFill>
                <a:schemeClr val="tx1"/>
              </a:solidFill>
              <a:round/>
              <a:headEnd/>
              <a:tailEnd/>
            </a:ln>
          </p:spPr>
          <p:txBody>
            <a:bodyPr wrap="none" anchor="ctr"/>
            <a:lstStyle/>
            <a:p>
              <a:endParaRPr lang="zh-CN" altLang="en-US"/>
            </a:p>
          </p:txBody>
        </p:sp>
        <p:sp>
          <p:nvSpPr>
            <p:cNvPr id="47124" name="Line 1042"/>
            <p:cNvSpPr>
              <a:spLocks noChangeShapeType="1"/>
            </p:cNvSpPr>
            <p:nvPr/>
          </p:nvSpPr>
          <p:spPr bwMode="auto">
            <a:xfrm>
              <a:off x="3072" y="1920"/>
              <a:ext cx="0" cy="576"/>
            </a:xfrm>
            <a:prstGeom prst="line">
              <a:avLst/>
            </a:prstGeom>
            <a:noFill/>
            <a:ln w="38100" cap="sq">
              <a:solidFill>
                <a:schemeClr val="tx1"/>
              </a:solidFill>
              <a:round/>
              <a:headEnd/>
              <a:tailEnd/>
            </a:ln>
          </p:spPr>
          <p:txBody>
            <a:bodyPr wrap="none" anchor="ctr"/>
            <a:lstStyle/>
            <a:p>
              <a:endParaRPr lang="zh-CN" altLang="en-US"/>
            </a:p>
          </p:txBody>
        </p:sp>
      </p:grpSp>
      <p:sp>
        <p:nvSpPr>
          <p:cNvPr id="47121" name="Line 1043"/>
          <p:cNvSpPr>
            <a:spLocks noChangeShapeType="1"/>
          </p:cNvSpPr>
          <p:nvPr/>
        </p:nvSpPr>
        <p:spPr bwMode="auto">
          <a:xfrm>
            <a:off x="5370513" y="4068763"/>
            <a:ext cx="990600" cy="0"/>
          </a:xfrm>
          <a:prstGeom prst="line">
            <a:avLst/>
          </a:prstGeom>
          <a:noFill/>
          <a:ln w="38100" cap="sq">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zh-CN" altLang="en-US" smtClean="0"/>
              <a:t>电路级代理</a:t>
            </a:r>
          </a:p>
        </p:txBody>
      </p:sp>
      <p:sp>
        <p:nvSpPr>
          <p:cNvPr id="48131" name="Rectangle 1027"/>
          <p:cNvSpPr>
            <a:spLocks noGrp="1" noChangeArrowheads="1"/>
          </p:cNvSpPr>
          <p:nvPr>
            <p:ph idx="1"/>
          </p:nvPr>
        </p:nvSpPr>
        <p:spPr/>
        <p:txBody>
          <a:bodyPr/>
          <a:lstStyle/>
          <a:p>
            <a:pPr eaLnBrk="1" hangingPunct="1"/>
            <a:r>
              <a:rPr lang="zh-CN" altLang="en-US" smtClean="0"/>
              <a:t>通过电路层网关中继</a:t>
            </a:r>
            <a:r>
              <a:rPr lang="en-US" altLang="zh-CN" smtClean="0"/>
              <a:t>TCP</a:t>
            </a:r>
            <a:r>
              <a:rPr lang="zh-CN" altLang="en-US" smtClean="0"/>
              <a:t>连接</a:t>
            </a:r>
          </a:p>
          <a:p>
            <a:pPr eaLnBrk="1" hangingPunct="1"/>
            <a:r>
              <a:rPr lang="zh-CN" altLang="en-US" smtClean="0"/>
              <a:t> 一般采用自适应代理技术</a:t>
            </a:r>
          </a:p>
          <a:p>
            <a:pPr eaLnBrk="1" hangingPunct="1"/>
            <a:r>
              <a:rPr lang="zh-CN" altLang="en-US" smtClean="0"/>
              <a:t> 有两个基本要素：</a:t>
            </a:r>
          </a:p>
          <a:p>
            <a:pPr lvl="1" eaLnBrk="1" hangingPunct="1"/>
            <a:r>
              <a:rPr lang="zh-CN" altLang="en-US" smtClean="0"/>
              <a:t> 自适应代理服务器（</a:t>
            </a:r>
            <a:r>
              <a:rPr lang="en-US" altLang="zh-CN" smtClean="0"/>
              <a:t>Adaptive Proxy Server</a:t>
            </a:r>
            <a:r>
              <a:rPr lang="zh-CN" altLang="en-US" smtClean="0"/>
              <a:t>）</a:t>
            </a:r>
          </a:p>
          <a:p>
            <a:pPr lvl="1" eaLnBrk="1" hangingPunct="1"/>
            <a:r>
              <a:rPr lang="zh-CN" altLang="en-US" smtClean="0"/>
              <a:t> 动态包过滤器（</a:t>
            </a:r>
            <a:r>
              <a:rPr lang="en-US" altLang="zh-CN" smtClean="0"/>
              <a:t>Dynamic Packet Filter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2"/>
          <p:cNvSpPr>
            <a:spLocks noGrp="1" noChangeArrowheads="1"/>
          </p:cNvSpPr>
          <p:nvPr>
            <p:ph type="title"/>
          </p:nvPr>
        </p:nvSpPr>
        <p:spPr/>
        <p:txBody>
          <a:bodyPr/>
          <a:lstStyle/>
          <a:p>
            <a:pPr eaLnBrk="1" hangingPunct="1"/>
            <a:r>
              <a:rPr lang="zh-CN" altLang="en-US" smtClean="0"/>
              <a:t>自适应代理防火墙</a:t>
            </a:r>
          </a:p>
        </p:txBody>
      </p:sp>
      <p:sp>
        <p:nvSpPr>
          <p:cNvPr id="171014" name="Rectangle 3"/>
          <p:cNvSpPr>
            <a:spLocks noGrp="1" noChangeArrowheads="1"/>
          </p:cNvSpPr>
          <p:nvPr>
            <p:ph idx="1"/>
          </p:nvPr>
        </p:nvSpPr>
        <p:spPr/>
        <p:txBody>
          <a:bodyPr/>
          <a:lstStyle/>
          <a:p>
            <a:pPr eaLnBrk="1" hangingPunct="1"/>
            <a:r>
              <a:rPr lang="zh-CN" altLang="en-US" dirty="0" smtClean="0">
                <a:solidFill>
                  <a:srgbClr val="FF0000"/>
                </a:solidFill>
              </a:rPr>
              <a:t>自适应代理防火墙</a:t>
            </a:r>
            <a:r>
              <a:rPr lang="zh-CN" altLang="en-US" dirty="0" smtClean="0"/>
              <a:t>是近几年才在商业应用防火墙中广泛应用的一种新型防火墙。它结合代理类型防火墙的安全性和包过滤防火墙的高速度等优点，在毫不损失安全性的基础之上将代理型防火墙的性能提高</a:t>
            </a:r>
            <a:r>
              <a:rPr lang="en-US" altLang="zh-CN" dirty="0" smtClean="0"/>
              <a:t>10</a:t>
            </a:r>
            <a:r>
              <a:rPr lang="zh-CN" altLang="en-US" dirty="0" smtClean="0"/>
              <a:t>倍以上。</a:t>
            </a:r>
          </a:p>
          <a:p>
            <a:pPr eaLnBrk="1" hangingPunct="1"/>
            <a:r>
              <a:rPr lang="zh-CN" altLang="en-US" dirty="0" smtClean="0"/>
              <a:t>组成这种类型防火墙的基本要素有两个：自适应代理服务器（</a:t>
            </a:r>
            <a:r>
              <a:rPr lang="en-US" altLang="zh-CN" dirty="0" smtClean="0"/>
              <a:t>Adaptive Proxy Server</a:t>
            </a:r>
            <a:r>
              <a:rPr lang="zh-CN" altLang="en-US" dirty="0" smtClean="0"/>
              <a:t>）与动态包过滤器（</a:t>
            </a:r>
            <a:r>
              <a:rPr lang="en-US" altLang="zh-CN" dirty="0" smtClean="0"/>
              <a:t>Dynamic Packet Filter</a:t>
            </a:r>
            <a:r>
              <a:rPr lang="zh-CN" altLang="en-US" dirty="0" smtClean="0"/>
              <a:t>）。</a:t>
            </a:r>
          </a:p>
          <a:p>
            <a:pPr eaLnBrk="1" hangingPunct="1"/>
            <a:endParaRPr lang="en-US" altLang="zh-CN" dirty="0" smtClean="0"/>
          </a:p>
        </p:txBody>
      </p:sp>
      <p:sp>
        <p:nvSpPr>
          <p:cNvPr id="17101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0253F879-4E50-40F7-8B44-1886E763001A}" type="datetime1">
              <a:rPr lang="zh-CN" altLang="en-US">
                <a:solidFill>
                  <a:srgbClr val="000000"/>
                </a:solidFill>
              </a:rPr>
              <a:pPr/>
              <a:t>2016/5/30</a:t>
            </a:fld>
            <a:endParaRPr lang="en-US" altLang="zh-CN">
              <a:solidFill>
                <a:srgbClr val="000000"/>
              </a:solidFill>
            </a:endParaRPr>
          </a:p>
        </p:txBody>
      </p:sp>
      <p:sp>
        <p:nvSpPr>
          <p:cNvPr id="17101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101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58366FF8-1AD2-4E1A-9E5F-D2422003B6BE}" type="slidenum">
              <a:rPr lang="en-US" altLang="zh-CN">
                <a:solidFill>
                  <a:srgbClr val="000000"/>
                </a:solidFill>
              </a:rPr>
              <a:pPr/>
              <a:t>46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7" name="Rectangle 2"/>
          <p:cNvSpPr>
            <a:spLocks noGrp="1" noChangeArrowheads="1"/>
          </p:cNvSpPr>
          <p:nvPr>
            <p:ph type="title"/>
          </p:nvPr>
        </p:nvSpPr>
        <p:spPr/>
        <p:txBody>
          <a:bodyPr/>
          <a:lstStyle/>
          <a:p>
            <a:pPr eaLnBrk="1" hangingPunct="1"/>
            <a:r>
              <a:rPr lang="zh-CN" altLang="en-US" smtClean="0"/>
              <a:t>自适应代理防火墙</a:t>
            </a:r>
          </a:p>
        </p:txBody>
      </p:sp>
      <p:sp>
        <p:nvSpPr>
          <p:cNvPr id="172038" name="Rectangle 3"/>
          <p:cNvSpPr>
            <a:spLocks noGrp="1" noChangeArrowheads="1"/>
          </p:cNvSpPr>
          <p:nvPr>
            <p:ph idx="1"/>
          </p:nvPr>
        </p:nvSpPr>
        <p:spPr/>
        <p:txBody>
          <a:bodyPr/>
          <a:lstStyle/>
          <a:p>
            <a:pPr eaLnBrk="1" hangingPunct="1"/>
            <a:r>
              <a:rPr lang="zh-CN" altLang="en-US" dirty="0" smtClean="0"/>
              <a:t>在自适应代理服务器与动态包过滤之间存在一个控制通道。在对防火墙进行配置时，用户仅仅将所需要的服务类型、安全级别等信息通过相应代理服务器的管理界面进行设置就可以了。</a:t>
            </a:r>
            <a:endParaRPr lang="en-US" altLang="zh-CN" dirty="0" smtClean="0"/>
          </a:p>
          <a:p>
            <a:pPr eaLnBrk="1" hangingPunct="1"/>
            <a:r>
              <a:rPr lang="zh-CN" altLang="en-US" dirty="0" smtClean="0"/>
              <a:t>然后，自适应代理就可以根据用户的配置信息，决定是使用代理服务从应用层代理请求还是从网络层转发包。如果是后者，它将动态地通知包过滤器增减过滤规则，满足用户对速度和安全性的双重要求。</a:t>
            </a:r>
          </a:p>
        </p:txBody>
      </p:sp>
      <p:sp>
        <p:nvSpPr>
          <p:cNvPr id="17203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15DCDC5A-5B51-474C-B1AD-274419CA508C}" type="datetime1">
              <a:rPr lang="zh-CN" altLang="en-US">
                <a:solidFill>
                  <a:srgbClr val="000000"/>
                </a:solidFill>
              </a:rPr>
              <a:pPr/>
              <a:t>2016/5/30</a:t>
            </a:fld>
            <a:endParaRPr lang="en-US" altLang="zh-CN">
              <a:solidFill>
                <a:srgbClr val="000000"/>
              </a:solidFill>
            </a:endParaRPr>
          </a:p>
        </p:txBody>
      </p:sp>
      <p:sp>
        <p:nvSpPr>
          <p:cNvPr id="17203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203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6B28515A-55DF-4E7D-A155-9D83022388DF}" type="slidenum">
              <a:rPr lang="en-US" altLang="zh-CN">
                <a:solidFill>
                  <a:srgbClr val="000000"/>
                </a:solidFill>
              </a:rPr>
              <a:pPr/>
              <a:t>47</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2"/>
          <p:cNvSpPr>
            <a:spLocks noGrp="1" noChangeArrowheads="1"/>
          </p:cNvSpPr>
          <p:nvPr>
            <p:ph type="title"/>
          </p:nvPr>
        </p:nvSpPr>
        <p:spPr/>
        <p:txBody>
          <a:bodyPr/>
          <a:lstStyle/>
          <a:p>
            <a:pPr eaLnBrk="1" hangingPunct="1"/>
            <a:r>
              <a:rPr lang="zh-CN" altLang="en-US" dirty="0" smtClean="0"/>
              <a:t>电路级网关</a:t>
            </a:r>
          </a:p>
        </p:txBody>
      </p:sp>
      <p:sp>
        <p:nvSpPr>
          <p:cNvPr id="174086" name="Rectangle 3"/>
          <p:cNvSpPr>
            <a:spLocks noGrp="1" noChangeArrowheads="1"/>
          </p:cNvSpPr>
          <p:nvPr>
            <p:ph idx="1"/>
          </p:nvPr>
        </p:nvSpPr>
        <p:spPr/>
        <p:txBody>
          <a:bodyPr/>
          <a:lstStyle/>
          <a:p>
            <a:pPr eaLnBrk="1" hangingPunct="1"/>
            <a:r>
              <a:rPr lang="zh-CN" altLang="en-US" dirty="0" smtClean="0">
                <a:solidFill>
                  <a:srgbClr val="FF0000"/>
                </a:solidFill>
              </a:rPr>
              <a:t>电路级网关</a:t>
            </a:r>
            <a:r>
              <a:rPr lang="zh-CN" altLang="en-US" dirty="0" smtClean="0"/>
              <a:t>用来</a:t>
            </a:r>
            <a:r>
              <a:rPr lang="zh-CN" altLang="en-US" dirty="0" smtClean="0">
                <a:solidFill>
                  <a:srgbClr val="FF0000"/>
                </a:solidFill>
              </a:rPr>
              <a:t>监控受信任的客户或服务器与不受信任的主机间的</a:t>
            </a:r>
            <a:r>
              <a:rPr lang="en-US" altLang="zh-CN" dirty="0" smtClean="0">
                <a:solidFill>
                  <a:srgbClr val="FF0000"/>
                </a:solidFill>
              </a:rPr>
              <a:t>TCP</a:t>
            </a:r>
            <a:r>
              <a:rPr lang="zh-CN" altLang="en-US" dirty="0" smtClean="0">
                <a:solidFill>
                  <a:srgbClr val="FF0000"/>
                </a:solidFill>
              </a:rPr>
              <a:t>握手信息</a:t>
            </a:r>
            <a:r>
              <a:rPr lang="zh-CN" altLang="en-US" dirty="0" smtClean="0"/>
              <a:t>，这样来决定该会话是否合法。</a:t>
            </a:r>
          </a:p>
          <a:p>
            <a:pPr eaLnBrk="1" hangingPunct="1"/>
            <a:r>
              <a:rPr lang="zh-CN" altLang="en-US" dirty="0" smtClean="0"/>
              <a:t>我们知道，要使用</a:t>
            </a:r>
            <a:r>
              <a:rPr lang="en-US" altLang="zh-CN" dirty="0" smtClean="0"/>
              <a:t>TCP</a:t>
            </a:r>
            <a:r>
              <a:rPr lang="zh-CN" altLang="en-US" dirty="0" smtClean="0"/>
              <a:t>协议，首先必须通过三次握手建立</a:t>
            </a:r>
            <a:r>
              <a:rPr lang="en-US" altLang="zh-CN" dirty="0" smtClean="0"/>
              <a:t>TCP</a:t>
            </a:r>
            <a:r>
              <a:rPr lang="zh-CN" altLang="en-US" dirty="0" smtClean="0"/>
              <a:t>连接，然后，才开始发送数据。</a:t>
            </a:r>
          </a:p>
          <a:p>
            <a:pPr eaLnBrk="1" hangingPunct="1"/>
            <a:r>
              <a:rPr lang="zh-CN" altLang="en-US" dirty="0" smtClean="0"/>
              <a:t>电路级网关通过在</a:t>
            </a:r>
            <a:r>
              <a:rPr lang="en-US" altLang="zh-CN" dirty="0" smtClean="0"/>
              <a:t>TCP</a:t>
            </a:r>
            <a:r>
              <a:rPr lang="zh-CN" altLang="en-US" dirty="0" smtClean="0"/>
              <a:t>握手过程中，检查双方的</a:t>
            </a:r>
            <a:r>
              <a:rPr lang="en-US" altLang="zh-CN" dirty="0" smtClean="0"/>
              <a:t>SYN</a:t>
            </a:r>
            <a:r>
              <a:rPr lang="zh-CN" altLang="en-US" dirty="0" smtClean="0"/>
              <a:t>、</a:t>
            </a:r>
            <a:r>
              <a:rPr lang="en-US" altLang="zh-CN" dirty="0" smtClean="0"/>
              <a:t>ACK</a:t>
            </a:r>
            <a:r>
              <a:rPr lang="zh-CN" altLang="en-US" dirty="0" smtClean="0"/>
              <a:t>和序列数据是否为合理逻辑，来判断该请求的会话是否合法。一旦网关认为会话合法，就会为双方建立连接</a:t>
            </a:r>
            <a:r>
              <a:rPr lang="en-US" altLang="zh-CN" dirty="0" smtClean="0">
                <a:latin typeface="Arial" pitchFamily="34" charset="0"/>
              </a:rPr>
              <a:t>——</a:t>
            </a:r>
            <a:r>
              <a:rPr lang="zh-CN" altLang="en-US" dirty="0" smtClean="0"/>
              <a:t>网关仅复制、传递数据，而不进行过滤。</a:t>
            </a:r>
          </a:p>
        </p:txBody>
      </p:sp>
      <p:sp>
        <p:nvSpPr>
          <p:cNvPr id="17408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8B3A4200-CA9D-451C-A75E-6B28F48CF262}" type="datetime1">
              <a:rPr lang="zh-CN" altLang="en-US">
                <a:solidFill>
                  <a:srgbClr val="000000"/>
                </a:solidFill>
              </a:rPr>
              <a:pPr/>
              <a:t>2016/5/30</a:t>
            </a:fld>
            <a:endParaRPr lang="en-US" altLang="zh-CN">
              <a:solidFill>
                <a:srgbClr val="000000"/>
              </a:solidFill>
            </a:endParaRPr>
          </a:p>
        </p:txBody>
      </p:sp>
      <p:sp>
        <p:nvSpPr>
          <p:cNvPr id="17408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408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8641C9DE-3ABA-41B5-9199-214CF94A7559}" type="slidenum">
              <a:rPr lang="en-US" altLang="zh-CN">
                <a:solidFill>
                  <a:srgbClr val="000000"/>
                </a:solidFill>
              </a:rPr>
              <a:pPr/>
              <a:t>48</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2"/>
          <p:cNvSpPr>
            <a:spLocks noGrp="1" noChangeArrowheads="1"/>
          </p:cNvSpPr>
          <p:nvPr>
            <p:ph type="title"/>
          </p:nvPr>
        </p:nvSpPr>
        <p:spPr/>
        <p:txBody>
          <a:bodyPr/>
          <a:lstStyle/>
          <a:p>
            <a:pPr eaLnBrk="1" hangingPunct="1"/>
            <a:r>
              <a:rPr lang="en-US" altLang="zh-CN" smtClean="0"/>
              <a:t> </a:t>
            </a:r>
          </a:p>
        </p:txBody>
      </p:sp>
      <p:sp>
        <p:nvSpPr>
          <p:cNvPr id="175110" name="Rectangle 3"/>
          <p:cNvSpPr>
            <a:spLocks noGrp="1" noChangeArrowheads="1"/>
          </p:cNvSpPr>
          <p:nvPr>
            <p:ph idx="1"/>
          </p:nvPr>
        </p:nvSpPr>
        <p:spPr/>
        <p:txBody>
          <a:bodyPr/>
          <a:lstStyle/>
          <a:p>
            <a:pPr eaLnBrk="1" hangingPunct="1"/>
            <a:r>
              <a:rPr lang="zh-CN" altLang="en-US" dirty="0" smtClean="0"/>
              <a:t>电路级网关是一个通用代理服务器，它工作于</a:t>
            </a:r>
            <a:r>
              <a:rPr lang="en-US" altLang="zh-CN" dirty="0" smtClean="0"/>
              <a:t>OSI</a:t>
            </a:r>
            <a:r>
              <a:rPr lang="zh-CN" altLang="en-US" dirty="0" smtClean="0"/>
              <a:t>互联模型的会话层或是</a:t>
            </a:r>
            <a:r>
              <a:rPr lang="en-US" altLang="zh-CN" dirty="0" smtClean="0"/>
              <a:t>TCP/IP</a:t>
            </a:r>
            <a:r>
              <a:rPr lang="zh-CN" altLang="en-US" dirty="0" smtClean="0"/>
              <a:t>协议的</a:t>
            </a:r>
            <a:r>
              <a:rPr lang="en-US" altLang="zh-CN" dirty="0" smtClean="0"/>
              <a:t>TCP</a:t>
            </a:r>
            <a:r>
              <a:rPr lang="zh-CN" altLang="en-US" dirty="0" smtClean="0"/>
              <a:t>层。</a:t>
            </a:r>
          </a:p>
          <a:p>
            <a:pPr eaLnBrk="1" hangingPunct="1"/>
            <a:r>
              <a:rPr lang="zh-CN" altLang="en-US" dirty="0" smtClean="0"/>
              <a:t>它适用于多个协议，但它不能识别在同一个协议栈上运行的不同的应用，当然也就不需要对不同的应用设置不同的代理模块。</a:t>
            </a:r>
          </a:p>
          <a:p>
            <a:pPr eaLnBrk="1" hangingPunct="1"/>
            <a:r>
              <a:rPr lang="zh-CN" altLang="en-US" dirty="0" smtClean="0"/>
              <a:t>它接受客户端的连接请求，代理客户端完成网络连接，建立起一个回路，对数据包起转发作用，数据包被提交给用户的应用层来处理。</a:t>
            </a:r>
          </a:p>
        </p:txBody>
      </p:sp>
      <p:sp>
        <p:nvSpPr>
          <p:cNvPr id="17510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B1106C6E-074E-4B79-938C-D8D8314582B0}" type="datetime1">
              <a:rPr lang="zh-CN" altLang="en-US">
                <a:solidFill>
                  <a:srgbClr val="000000"/>
                </a:solidFill>
              </a:rPr>
              <a:pPr/>
              <a:t>2016/5/30</a:t>
            </a:fld>
            <a:endParaRPr lang="en-US" altLang="zh-CN">
              <a:solidFill>
                <a:srgbClr val="000000"/>
              </a:solidFill>
            </a:endParaRPr>
          </a:p>
        </p:txBody>
      </p:sp>
      <p:sp>
        <p:nvSpPr>
          <p:cNvPr id="17510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510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C770696C-461D-4A68-8AEE-3F36E29DEDE3}" type="slidenum">
              <a:rPr lang="en-US" altLang="zh-CN">
                <a:solidFill>
                  <a:srgbClr val="000000"/>
                </a:solidFill>
              </a:rPr>
              <a:pPr/>
              <a:t>49</a:t>
            </a:fld>
            <a:endParaRPr lang="en-US" altLang="zh-CN">
              <a:solidFill>
                <a:srgbClr val="000000"/>
              </a:solidFill>
            </a:endParaRPr>
          </a:p>
        </p:txBody>
      </p:sp>
      <p:sp>
        <p:nvSpPr>
          <p:cNvPr id="8" name="Rectangle 2"/>
          <p:cNvSpPr txBox="1">
            <a:spLocks noChangeArrowheads="1"/>
          </p:cNvSpPr>
          <p:nvPr/>
        </p:nvSpPr>
        <p:spPr bwMode="white">
          <a:xfrm>
            <a:off x="539552" y="18864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smtClean="0">
                <a:ln>
                  <a:noFill/>
                </a:ln>
                <a:solidFill>
                  <a:schemeClr val="bg1"/>
                </a:solidFill>
                <a:effectLst/>
                <a:uLnTx/>
                <a:uFillTx/>
                <a:latin typeface="黑体" pitchFamily="49" charset="-122"/>
                <a:ea typeface="黑体" pitchFamily="49" charset="-122"/>
                <a:cs typeface="+mj-cs"/>
              </a:rPr>
              <a:t>电路级网关</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Line 1058"/>
          <p:cNvSpPr>
            <a:spLocks noChangeShapeType="1"/>
          </p:cNvSpPr>
          <p:nvPr/>
        </p:nvSpPr>
        <p:spPr bwMode="auto">
          <a:xfrm>
            <a:off x="2590800" y="5051425"/>
            <a:ext cx="3886200" cy="0"/>
          </a:xfrm>
          <a:prstGeom prst="line">
            <a:avLst/>
          </a:prstGeom>
          <a:noFill/>
          <a:ln w="57150" cap="sq">
            <a:solidFill>
              <a:schemeClr val="folHlink"/>
            </a:solidFill>
            <a:round/>
            <a:headEnd/>
            <a:tailEnd/>
          </a:ln>
        </p:spPr>
        <p:txBody>
          <a:bodyPr wrap="none" anchor="ctr"/>
          <a:lstStyle/>
          <a:p>
            <a:endParaRPr lang="zh-CN" altLang="en-US"/>
          </a:p>
        </p:txBody>
      </p:sp>
      <p:sp>
        <p:nvSpPr>
          <p:cNvPr id="17411" name="Rectangle 1026"/>
          <p:cNvSpPr>
            <a:spLocks noGrp="1" noChangeArrowheads="1"/>
          </p:cNvSpPr>
          <p:nvPr>
            <p:ph type="title"/>
          </p:nvPr>
        </p:nvSpPr>
        <p:spPr/>
        <p:txBody>
          <a:bodyPr/>
          <a:lstStyle/>
          <a:p>
            <a:pPr eaLnBrk="1" hangingPunct="1"/>
            <a:r>
              <a:rPr lang="zh-CN" altLang="en-US" smtClean="0"/>
              <a:t>防火墙功能示意</a:t>
            </a:r>
          </a:p>
        </p:txBody>
      </p:sp>
      <p:sp>
        <p:nvSpPr>
          <p:cNvPr id="306179" name="Rectangle 1027"/>
          <p:cNvSpPr>
            <a:spLocks noGrp="1" noChangeArrowheads="1"/>
          </p:cNvSpPr>
          <p:nvPr>
            <p:ph idx="1"/>
          </p:nvPr>
        </p:nvSpPr>
        <p:spPr/>
        <p:txBody>
          <a:bodyPr/>
          <a:lstStyle/>
          <a:p>
            <a:r>
              <a:rPr lang="zh-CN" altLang="en-US" sz="2000" dirty="0" smtClean="0">
                <a:solidFill>
                  <a:srgbClr val="FF0000"/>
                </a:solidFill>
              </a:rPr>
              <a:t>防火墙</a:t>
            </a:r>
            <a:r>
              <a:rPr lang="en-US" altLang="zh-CN" sz="2000" dirty="0" smtClean="0"/>
              <a:t>(firewall)</a:t>
            </a:r>
            <a:r>
              <a:rPr lang="zh-CN" altLang="en-US" sz="2000" dirty="0" smtClean="0"/>
              <a:t>是一种位于两个（或多个）网络之间，通过执行访问控制策略来保护网络安全的设备。它</a:t>
            </a:r>
            <a:r>
              <a:rPr lang="zh-CN" altLang="en-US" sz="2000" dirty="0" smtClean="0">
                <a:solidFill>
                  <a:srgbClr val="FF0000"/>
                </a:solidFill>
              </a:rPr>
              <a:t>隔离了内部、外部网络</a:t>
            </a:r>
            <a:r>
              <a:rPr lang="zh-CN" altLang="en-US" sz="2000" dirty="0" smtClean="0"/>
              <a:t>，是内、外部网络通信的</a:t>
            </a:r>
            <a:r>
              <a:rPr lang="zh-CN" altLang="en-US" sz="2000" dirty="0" smtClean="0">
                <a:solidFill>
                  <a:srgbClr val="FF0000"/>
                </a:solidFill>
              </a:rPr>
              <a:t>唯一</a:t>
            </a:r>
            <a:r>
              <a:rPr lang="zh-CN" altLang="en-US" sz="2000" dirty="0" smtClean="0"/>
              <a:t>途径，能够根据制定的访问规则对流经它的信息进行监控和审查，从而</a:t>
            </a:r>
            <a:r>
              <a:rPr lang="zh-CN" altLang="en-US" sz="2000" dirty="0" smtClean="0">
                <a:solidFill>
                  <a:srgbClr val="FF0000"/>
                </a:solidFill>
              </a:rPr>
              <a:t>保护内部网络</a:t>
            </a:r>
            <a:r>
              <a:rPr lang="zh-CN" altLang="en-US" sz="2000" dirty="0" smtClean="0"/>
              <a:t>不受外界的非法访问和攻击。</a:t>
            </a:r>
          </a:p>
        </p:txBody>
      </p:sp>
      <p:grpSp>
        <p:nvGrpSpPr>
          <p:cNvPr id="2" name="Group 1040"/>
          <p:cNvGrpSpPr>
            <a:grpSpLocks/>
          </p:cNvGrpSpPr>
          <p:nvPr/>
        </p:nvGrpSpPr>
        <p:grpSpPr bwMode="auto">
          <a:xfrm>
            <a:off x="762000" y="3603625"/>
            <a:ext cx="2895600" cy="1600200"/>
            <a:chOff x="480" y="1584"/>
            <a:chExt cx="1824" cy="1008"/>
          </a:xfrm>
        </p:grpSpPr>
        <p:pic>
          <p:nvPicPr>
            <p:cNvPr id="17435" name="Picture 1028"/>
            <p:cNvPicPr>
              <a:picLocks noChangeArrowheads="1"/>
            </p:cNvPicPr>
            <p:nvPr/>
          </p:nvPicPr>
          <p:blipFill>
            <a:blip r:embed="rId3" cstate="print"/>
            <a:srcRect/>
            <a:stretch>
              <a:fillRect/>
            </a:stretch>
          </p:blipFill>
          <p:spPr bwMode="auto">
            <a:xfrm>
              <a:off x="1104" y="2352"/>
              <a:ext cx="528" cy="240"/>
            </a:xfrm>
            <a:prstGeom prst="rect">
              <a:avLst/>
            </a:prstGeom>
            <a:noFill/>
            <a:ln w="9525">
              <a:noFill/>
              <a:miter lim="800000"/>
              <a:headEnd/>
              <a:tailEnd/>
            </a:ln>
          </p:spPr>
        </p:pic>
        <p:pic>
          <p:nvPicPr>
            <p:cNvPr id="17436" name="Picture 1029"/>
            <p:cNvPicPr>
              <a:picLocks noChangeArrowheads="1"/>
            </p:cNvPicPr>
            <p:nvPr/>
          </p:nvPicPr>
          <p:blipFill>
            <a:blip r:embed="rId4" cstate="print"/>
            <a:srcRect/>
            <a:stretch>
              <a:fillRect/>
            </a:stretch>
          </p:blipFill>
          <p:spPr bwMode="auto">
            <a:xfrm>
              <a:off x="576" y="1584"/>
              <a:ext cx="240" cy="432"/>
            </a:xfrm>
            <a:prstGeom prst="rect">
              <a:avLst/>
            </a:prstGeom>
            <a:noFill/>
            <a:ln w="9525">
              <a:noFill/>
              <a:miter lim="800000"/>
              <a:headEnd/>
              <a:tailEnd/>
            </a:ln>
          </p:spPr>
        </p:pic>
        <p:pic>
          <p:nvPicPr>
            <p:cNvPr id="17437" name="Picture 1030"/>
            <p:cNvPicPr>
              <a:picLocks noChangeArrowheads="1"/>
            </p:cNvPicPr>
            <p:nvPr/>
          </p:nvPicPr>
          <p:blipFill>
            <a:blip r:embed="rId5" cstate="print"/>
            <a:srcRect/>
            <a:stretch>
              <a:fillRect/>
            </a:stretch>
          </p:blipFill>
          <p:spPr bwMode="auto">
            <a:xfrm>
              <a:off x="960" y="1728"/>
              <a:ext cx="384" cy="288"/>
            </a:xfrm>
            <a:prstGeom prst="rect">
              <a:avLst/>
            </a:prstGeom>
            <a:noFill/>
            <a:ln w="9525">
              <a:noFill/>
              <a:miter lim="800000"/>
              <a:headEnd/>
              <a:tailEnd/>
            </a:ln>
          </p:spPr>
        </p:pic>
        <p:pic>
          <p:nvPicPr>
            <p:cNvPr id="17438" name="Picture 1031"/>
            <p:cNvPicPr>
              <a:picLocks noChangeArrowheads="1"/>
            </p:cNvPicPr>
            <p:nvPr/>
          </p:nvPicPr>
          <p:blipFill>
            <a:blip r:embed="rId5" cstate="print"/>
            <a:srcRect/>
            <a:stretch>
              <a:fillRect/>
            </a:stretch>
          </p:blipFill>
          <p:spPr bwMode="auto">
            <a:xfrm>
              <a:off x="1440" y="1728"/>
              <a:ext cx="384" cy="288"/>
            </a:xfrm>
            <a:prstGeom prst="rect">
              <a:avLst/>
            </a:prstGeom>
            <a:noFill/>
            <a:ln w="9525">
              <a:noFill/>
              <a:miter lim="800000"/>
              <a:headEnd/>
              <a:tailEnd/>
            </a:ln>
          </p:spPr>
        </p:pic>
        <p:pic>
          <p:nvPicPr>
            <p:cNvPr id="17439" name="Picture 1032"/>
            <p:cNvPicPr>
              <a:picLocks noChangeArrowheads="1"/>
            </p:cNvPicPr>
            <p:nvPr/>
          </p:nvPicPr>
          <p:blipFill>
            <a:blip r:embed="rId6" cstate="print"/>
            <a:srcRect/>
            <a:stretch>
              <a:fillRect/>
            </a:stretch>
          </p:blipFill>
          <p:spPr bwMode="auto">
            <a:xfrm>
              <a:off x="1920" y="1776"/>
              <a:ext cx="384" cy="240"/>
            </a:xfrm>
            <a:prstGeom prst="rect">
              <a:avLst/>
            </a:prstGeom>
            <a:noFill/>
            <a:ln w="9525">
              <a:noFill/>
              <a:miter lim="800000"/>
              <a:headEnd/>
              <a:tailEnd/>
            </a:ln>
          </p:spPr>
        </p:pic>
        <p:sp>
          <p:nvSpPr>
            <p:cNvPr id="17440" name="Line 1033"/>
            <p:cNvSpPr>
              <a:spLocks noChangeShapeType="1"/>
            </p:cNvSpPr>
            <p:nvPr/>
          </p:nvSpPr>
          <p:spPr bwMode="auto">
            <a:xfrm>
              <a:off x="480" y="2208"/>
              <a:ext cx="1776" cy="0"/>
            </a:xfrm>
            <a:prstGeom prst="line">
              <a:avLst/>
            </a:prstGeom>
            <a:noFill/>
            <a:ln w="57150" cap="sq">
              <a:solidFill>
                <a:schemeClr val="folHlink"/>
              </a:solidFill>
              <a:round/>
              <a:headEnd/>
              <a:tailEnd/>
            </a:ln>
          </p:spPr>
          <p:txBody>
            <a:bodyPr wrap="none" anchor="ctr"/>
            <a:lstStyle/>
            <a:p>
              <a:endParaRPr lang="zh-CN" altLang="en-US"/>
            </a:p>
          </p:txBody>
        </p:sp>
        <p:sp>
          <p:nvSpPr>
            <p:cNvPr id="17441" name="Line 1034"/>
            <p:cNvSpPr>
              <a:spLocks noChangeShapeType="1"/>
            </p:cNvSpPr>
            <p:nvPr/>
          </p:nvSpPr>
          <p:spPr bwMode="auto">
            <a:xfrm>
              <a:off x="720"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42" name="Line 1035"/>
            <p:cNvSpPr>
              <a:spLocks noChangeShapeType="1"/>
            </p:cNvSpPr>
            <p:nvPr/>
          </p:nvSpPr>
          <p:spPr bwMode="auto">
            <a:xfrm>
              <a:off x="1152"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43" name="Line 1036"/>
            <p:cNvSpPr>
              <a:spLocks noChangeShapeType="1"/>
            </p:cNvSpPr>
            <p:nvPr/>
          </p:nvSpPr>
          <p:spPr bwMode="auto">
            <a:xfrm>
              <a:off x="1632"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44" name="Line 1037"/>
            <p:cNvSpPr>
              <a:spLocks noChangeShapeType="1"/>
            </p:cNvSpPr>
            <p:nvPr/>
          </p:nvSpPr>
          <p:spPr bwMode="auto">
            <a:xfrm>
              <a:off x="2016"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45" name="Line 1038"/>
            <p:cNvSpPr>
              <a:spLocks noChangeShapeType="1"/>
            </p:cNvSpPr>
            <p:nvPr/>
          </p:nvSpPr>
          <p:spPr bwMode="auto">
            <a:xfrm>
              <a:off x="1392" y="2208"/>
              <a:ext cx="0" cy="144"/>
            </a:xfrm>
            <a:prstGeom prst="line">
              <a:avLst/>
            </a:prstGeom>
            <a:noFill/>
            <a:ln w="38100" cap="sq">
              <a:solidFill>
                <a:schemeClr val="folHlink"/>
              </a:solidFill>
              <a:round/>
              <a:headEnd/>
              <a:tailEnd/>
            </a:ln>
          </p:spPr>
          <p:txBody>
            <a:bodyPr wrap="none" anchor="ctr"/>
            <a:lstStyle/>
            <a:p>
              <a:endParaRPr lang="zh-CN" altLang="en-US"/>
            </a:p>
          </p:txBody>
        </p:sp>
      </p:grpSp>
      <p:grpSp>
        <p:nvGrpSpPr>
          <p:cNvPr id="3" name="Group 1041"/>
          <p:cNvGrpSpPr>
            <a:grpSpLocks/>
          </p:cNvGrpSpPr>
          <p:nvPr/>
        </p:nvGrpSpPr>
        <p:grpSpPr bwMode="auto">
          <a:xfrm>
            <a:off x="5486400" y="3603625"/>
            <a:ext cx="2895600" cy="1600200"/>
            <a:chOff x="480" y="1584"/>
            <a:chExt cx="1824" cy="1008"/>
          </a:xfrm>
        </p:grpSpPr>
        <p:pic>
          <p:nvPicPr>
            <p:cNvPr id="17424" name="Picture 1042"/>
            <p:cNvPicPr>
              <a:picLocks noChangeArrowheads="1"/>
            </p:cNvPicPr>
            <p:nvPr/>
          </p:nvPicPr>
          <p:blipFill>
            <a:blip r:embed="rId3" cstate="print"/>
            <a:srcRect/>
            <a:stretch>
              <a:fillRect/>
            </a:stretch>
          </p:blipFill>
          <p:spPr bwMode="auto">
            <a:xfrm>
              <a:off x="1104" y="2352"/>
              <a:ext cx="528" cy="240"/>
            </a:xfrm>
            <a:prstGeom prst="rect">
              <a:avLst/>
            </a:prstGeom>
            <a:noFill/>
            <a:ln w="9525">
              <a:noFill/>
              <a:miter lim="800000"/>
              <a:headEnd/>
              <a:tailEnd/>
            </a:ln>
          </p:spPr>
        </p:pic>
        <p:pic>
          <p:nvPicPr>
            <p:cNvPr id="17425" name="Picture 1043"/>
            <p:cNvPicPr>
              <a:picLocks noChangeArrowheads="1"/>
            </p:cNvPicPr>
            <p:nvPr/>
          </p:nvPicPr>
          <p:blipFill>
            <a:blip r:embed="rId4" cstate="print"/>
            <a:srcRect/>
            <a:stretch>
              <a:fillRect/>
            </a:stretch>
          </p:blipFill>
          <p:spPr bwMode="auto">
            <a:xfrm>
              <a:off x="576" y="1584"/>
              <a:ext cx="240" cy="432"/>
            </a:xfrm>
            <a:prstGeom prst="rect">
              <a:avLst/>
            </a:prstGeom>
            <a:noFill/>
            <a:ln w="9525">
              <a:noFill/>
              <a:miter lim="800000"/>
              <a:headEnd/>
              <a:tailEnd/>
            </a:ln>
          </p:spPr>
        </p:pic>
        <p:pic>
          <p:nvPicPr>
            <p:cNvPr id="17426" name="Picture 1044"/>
            <p:cNvPicPr>
              <a:picLocks noChangeArrowheads="1"/>
            </p:cNvPicPr>
            <p:nvPr/>
          </p:nvPicPr>
          <p:blipFill>
            <a:blip r:embed="rId5" cstate="print"/>
            <a:srcRect/>
            <a:stretch>
              <a:fillRect/>
            </a:stretch>
          </p:blipFill>
          <p:spPr bwMode="auto">
            <a:xfrm>
              <a:off x="960" y="1728"/>
              <a:ext cx="384" cy="288"/>
            </a:xfrm>
            <a:prstGeom prst="rect">
              <a:avLst/>
            </a:prstGeom>
            <a:noFill/>
            <a:ln w="9525">
              <a:noFill/>
              <a:miter lim="800000"/>
              <a:headEnd/>
              <a:tailEnd/>
            </a:ln>
          </p:spPr>
        </p:pic>
        <p:pic>
          <p:nvPicPr>
            <p:cNvPr id="17427" name="Picture 1045"/>
            <p:cNvPicPr>
              <a:picLocks noChangeArrowheads="1"/>
            </p:cNvPicPr>
            <p:nvPr/>
          </p:nvPicPr>
          <p:blipFill>
            <a:blip r:embed="rId5" cstate="print"/>
            <a:srcRect/>
            <a:stretch>
              <a:fillRect/>
            </a:stretch>
          </p:blipFill>
          <p:spPr bwMode="auto">
            <a:xfrm>
              <a:off x="1440" y="1728"/>
              <a:ext cx="384" cy="288"/>
            </a:xfrm>
            <a:prstGeom prst="rect">
              <a:avLst/>
            </a:prstGeom>
            <a:noFill/>
            <a:ln w="9525">
              <a:noFill/>
              <a:miter lim="800000"/>
              <a:headEnd/>
              <a:tailEnd/>
            </a:ln>
          </p:spPr>
        </p:pic>
        <p:pic>
          <p:nvPicPr>
            <p:cNvPr id="17428" name="Picture 1046"/>
            <p:cNvPicPr>
              <a:picLocks noChangeArrowheads="1"/>
            </p:cNvPicPr>
            <p:nvPr/>
          </p:nvPicPr>
          <p:blipFill>
            <a:blip r:embed="rId6" cstate="print"/>
            <a:srcRect/>
            <a:stretch>
              <a:fillRect/>
            </a:stretch>
          </p:blipFill>
          <p:spPr bwMode="auto">
            <a:xfrm>
              <a:off x="1920" y="1776"/>
              <a:ext cx="384" cy="240"/>
            </a:xfrm>
            <a:prstGeom prst="rect">
              <a:avLst/>
            </a:prstGeom>
            <a:noFill/>
            <a:ln w="9525">
              <a:noFill/>
              <a:miter lim="800000"/>
              <a:headEnd/>
              <a:tailEnd/>
            </a:ln>
          </p:spPr>
        </p:pic>
        <p:sp>
          <p:nvSpPr>
            <p:cNvPr id="17429" name="Line 1047"/>
            <p:cNvSpPr>
              <a:spLocks noChangeShapeType="1"/>
            </p:cNvSpPr>
            <p:nvPr/>
          </p:nvSpPr>
          <p:spPr bwMode="auto">
            <a:xfrm>
              <a:off x="480" y="2208"/>
              <a:ext cx="1776" cy="0"/>
            </a:xfrm>
            <a:prstGeom prst="line">
              <a:avLst/>
            </a:prstGeom>
            <a:noFill/>
            <a:ln w="57150" cap="sq">
              <a:solidFill>
                <a:schemeClr val="folHlink"/>
              </a:solidFill>
              <a:round/>
              <a:headEnd/>
              <a:tailEnd/>
            </a:ln>
          </p:spPr>
          <p:txBody>
            <a:bodyPr wrap="none" anchor="ctr"/>
            <a:lstStyle/>
            <a:p>
              <a:endParaRPr lang="zh-CN" altLang="en-US"/>
            </a:p>
          </p:txBody>
        </p:sp>
        <p:sp>
          <p:nvSpPr>
            <p:cNvPr id="17430" name="Line 1048"/>
            <p:cNvSpPr>
              <a:spLocks noChangeShapeType="1"/>
            </p:cNvSpPr>
            <p:nvPr/>
          </p:nvSpPr>
          <p:spPr bwMode="auto">
            <a:xfrm>
              <a:off x="720"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31" name="Line 1049"/>
            <p:cNvSpPr>
              <a:spLocks noChangeShapeType="1"/>
            </p:cNvSpPr>
            <p:nvPr/>
          </p:nvSpPr>
          <p:spPr bwMode="auto">
            <a:xfrm>
              <a:off x="1152"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32" name="Line 1050"/>
            <p:cNvSpPr>
              <a:spLocks noChangeShapeType="1"/>
            </p:cNvSpPr>
            <p:nvPr/>
          </p:nvSpPr>
          <p:spPr bwMode="auto">
            <a:xfrm>
              <a:off x="1632"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33" name="Line 1051"/>
            <p:cNvSpPr>
              <a:spLocks noChangeShapeType="1"/>
            </p:cNvSpPr>
            <p:nvPr/>
          </p:nvSpPr>
          <p:spPr bwMode="auto">
            <a:xfrm>
              <a:off x="2016" y="2064"/>
              <a:ext cx="0" cy="144"/>
            </a:xfrm>
            <a:prstGeom prst="line">
              <a:avLst/>
            </a:prstGeom>
            <a:noFill/>
            <a:ln w="38100" cap="sq">
              <a:solidFill>
                <a:schemeClr val="folHlink"/>
              </a:solidFill>
              <a:round/>
              <a:headEnd/>
              <a:tailEnd/>
            </a:ln>
          </p:spPr>
          <p:txBody>
            <a:bodyPr wrap="none" anchor="ctr"/>
            <a:lstStyle/>
            <a:p>
              <a:endParaRPr lang="zh-CN" altLang="en-US"/>
            </a:p>
          </p:txBody>
        </p:sp>
        <p:sp>
          <p:nvSpPr>
            <p:cNvPr id="17434" name="Line 1052"/>
            <p:cNvSpPr>
              <a:spLocks noChangeShapeType="1"/>
            </p:cNvSpPr>
            <p:nvPr/>
          </p:nvSpPr>
          <p:spPr bwMode="auto">
            <a:xfrm>
              <a:off x="1392" y="2208"/>
              <a:ext cx="0" cy="144"/>
            </a:xfrm>
            <a:prstGeom prst="line">
              <a:avLst/>
            </a:prstGeom>
            <a:noFill/>
            <a:ln w="38100" cap="sq">
              <a:solidFill>
                <a:schemeClr val="folHlink"/>
              </a:solidFill>
              <a:round/>
              <a:headEnd/>
              <a:tailEnd/>
            </a:ln>
          </p:spPr>
          <p:txBody>
            <a:bodyPr wrap="none" anchor="ctr"/>
            <a:lstStyle/>
            <a:p>
              <a:endParaRPr lang="zh-CN" altLang="en-US"/>
            </a:p>
          </p:txBody>
        </p:sp>
      </p:grpSp>
      <p:grpSp>
        <p:nvGrpSpPr>
          <p:cNvPr id="4" name="Group 1057"/>
          <p:cNvGrpSpPr>
            <a:grpSpLocks/>
          </p:cNvGrpSpPr>
          <p:nvPr/>
        </p:nvGrpSpPr>
        <p:grpSpPr bwMode="auto">
          <a:xfrm>
            <a:off x="2590800" y="3908425"/>
            <a:ext cx="3886200" cy="1690688"/>
            <a:chOff x="1632" y="1776"/>
            <a:chExt cx="2448" cy="1065"/>
          </a:xfrm>
        </p:grpSpPr>
        <p:sp>
          <p:nvSpPr>
            <p:cNvPr id="17421" name="Line 1053"/>
            <p:cNvSpPr>
              <a:spLocks noChangeShapeType="1"/>
            </p:cNvSpPr>
            <p:nvPr/>
          </p:nvSpPr>
          <p:spPr bwMode="auto">
            <a:xfrm>
              <a:off x="1632" y="2496"/>
              <a:ext cx="1152" cy="0"/>
            </a:xfrm>
            <a:prstGeom prst="line">
              <a:avLst/>
            </a:prstGeom>
            <a:noFill/>
            <a:ln w="57150" cap="sq">
              <a:solidFill>
                <a:schemeClr val="folHlink"/>
              </a:solidFill>
              <a:round/>
              <a:headEnd/>
              <a:tailEnd/>
            </a:ln>
          </p:spPr>
          <p:txBody>
            <a:bodyPr wrap="none" anchor="ctr"/>
            <a:lstStyle/>
            <a:p>
              <a:endParaRPr lang="zh-CN" altLang="en-US"/>
            </a:p>
          </p:txBody>
        </p:sp>
        <p:pic>
          <p:nvPicPr>
            <p:cNvPr id="17422" name="Picture 1039"/>
            <p:cNvPicPr>
              <a:picLocks noChangeArrowheads="1"/>
            </p:cNvPicPr>
            <p:nvPr/>
          </p:nvPicPr>
          <p:blipFill>
            <a:blip r:embed="rId7" cstate="print"/>
            <a:srcRect/>
            <a:stretch>
              <a:fillRect/>
            </a:stretch>
          </p:blipFill>
          <p:spPr bwMode="auto">
            <a:xfrm>
              <a:off x="2661" y="1776"/>
              <a:ext cx="363" cy="1065"/>
            </a:xfrm>
            <a:prstGeom prst="rect">
              <a:avLst/>
            </a:prstGeom>
            <a:noFill/>
            <a:ln w="9525">
              <a:noFill/>
              <a:miter lim="800000"/>
              <a:headEnd/>
              <a:tailEnd/>
            </a:ln>
          </p:spPr>
        </p:pic>
        <p:sp>
          <p:nvSpPr>
            <p:cNvPr id="17423" name="Line 1054"/>
            <p:cNvSpPr>
              <a:spLocks noChangeShapeType="1"/>
            </p:cNvSpPr>
            <p:nvPr/>
          </p:nvSpPr>
          <p:spPr bwMode="auto">
            <a:xfrm>
              <a:off x="2976" y="2496"/>
              <a:ext cx="1104" cy="0"/>
            </a:xfrm>
            <a:prstGeom prst="line">
              <a:avLst/>
            </a:prstGeom>
            <a:noFill/>
            <a:ln w="57150" cap="sq">
              <a:solidFill>
                <a:schemeClr val="folHlink"/>
              </a:solidFill>
              <a:round/>
              <a:headEnd/>
              <a:tailEnd/>
            </a:ln>
          </p:spPr>
          <p:txBody>
            <a:bodyPr wrap="none" anchor="ctr"/>
            <a:lstStyle/>
            <a:p>
              <a:endParaRPr lang="zh-CN" altLang="en-US"/>
            </a:p>
          </p:txBody>
        </p:sp>
      </p:grpSp>
      <p:sp>
        <p:nvSpPr>
          <p:cNvPr id="17416" name="Oval 1055"/>
          <p:cNvSpPr>
            <a:spLocks noChangeArrowheads="1"/>
          </p:cNvSpPr>
          <p:nvPr/>
        </p:nvSpPr>
        <p:spPr bwMode="auto">
          <a:xfrm>
            <a:off x="457200" y="3298825"/>
            <a:ext cx="3429000" cy="2362200"/>
          </a:xfrm>
          <a:prstGeom prst="ellipse">
            <a:avLst/>
          </a:prstGeom>
          <a:noFill/>
          <a:ln w="28575">
            <a:solidFill>
              <a:schemeClr val="accent1"/>
            </a:solidFill>
            <a:prstDash val="dash"/>
            <a:round/>
            <a:headEnd/>
            <a:tailEnd/>
          </a:ln>
        </p:spPr>
        <p:txBody>
          <a:bodyPr wrap="none" anchor="ctr"/>
          <a:lstStyle/>
          <a:p>
            <a:endParaRPr lang="zh-CN" altLang="en-US">
              <a:solidFill>
                <a:schemeClr val="tx2"/>
              </a:solidFill>
            </a:endParaRPr>
          </a:p>
        </p:txBody>
      </p:sp>
      <p:sp>
        <p:nvSpPr>
          <p:cNvPr id="17417" name="Oval 1056"/>
          <p:cNvSpPr>
            <a:spLocks noChangeArrowheads="1"/>
          </p:cNvSpPr>
          <p:nvPr/>
        </p:nvSpPr>
        <p:spPr bwMode="auto">
          <a:xfrm>
            <a:off x="5257800" y="3222625"/>
            <a:ext cx="3429000" cy="2362200"/>
          </a:xfrm>
          <a:prstGeom prst="ellipse">
            <a:avLst/>
          </a:prstGeom>
          <a:noFill/>
          <a:ln w="28575">
            <a:solidFill>
              <a:schemeClr val="accent1"/>
            </a:solidFill>
            <a:prstDash val="dash"/>
            <a:round/>
            <a:headEnd/>
            <a:tailEnd/>
          </a:ln>
        </p:spPr>
        <p:txBody>
          <a:bodyPr wrap="none" anchor="ctr"/>
          <a:lstStyle/>
          <a:p>
            <a:endParaRPr lang="zh-CN" altLang="en-US">
              <a:solidFill>
                <a:schemeClr val="tx2"/>
              </a:solidFill>
            </a:endParaRPr>
          </a:p>
        </p:txBody>
      </p:sp>
      <p:sp>
        <p:nvSpPr>
          <p:cNvPr id="17418" name="Text Box 1059"/>
          <p:cNvSpPr txBox="1">
            <a:spLocks noChangeArrowheads="1"/>
          </p:cNvSpPr>
          <p:nvPr/>
        </p:nvSpPr>
        <p:spPr bwMode="auto">
          <a:xfrm>
            <a:off x="1660525" y="2862263"/>
            <a:ext cx="1708150" cy="457200"/>
          </a:xfrm>
          <a:prstGeom prst="rect">
            <a:avLst/>
          </a:prstGeom>
          <a:noFill/>
          <a:ln w="12700" cap="sq">
            <a:noFill/>
            <a:miter lim="800000"/>
            <a:headEnd/>
            <a:tailEnd/>
          </a:ln>
        </p:spPr>
        <p:txBody>
          <a:bodyPr wrap="none">
            <a:spAutoFit/>
          </a:bodyPr>
          <a:lstStyle/>
          <a:p>
            <a:pPr algn="ctr"/>
            <a:r>
              <a:rPr kumimoji="1" lang="zh-CN" altLang="en-US" sz="2400">
                <a:solidFill>
                  <a:schemeClr val="tx2"/>
                </a:solidFill>
                <a:latin typeface="Times New Roman" pitchFamily="18" charset="0"/>
              </a:rPr>
              <a:t>安全网域一</a:t>
            </a:r>
          </a:p>
        </p:txBody>
      </p:sp>
      <p:sp>
        <p:nvSpPr>
          <p:cNvPr id="17419" name="Text Box 1060"/>
          <p:cNvSpPr txBox="1">
            <a:spLocks noChangeArrowheads="1"/>
          </p:cNvSpPr>
          <p:nvPr/>
        </p:nvSpPr>
        <p:spPr bwMode="auto">
          <a:xfrm>
            <a:off x="6705600" y="2917825"/>
            <a:ext cx="1708150" cy="457200"/>
          </a:xfrm>
          <a:prstGeom prst="rect">
            <a:avLst/>
          </a:prstGeom>
          <a:noFill/>
          <a:ln w="12700" cap="sq">
            <a:noFill/>
            <a:miter lim="800000"/>
            <a:headEnd/>
            <a:tailEnd/>
          </a:ln>
        </p:spPr>
        <p:txBody>
          <a:bodyPr wrap="none">
            <a:spAutoFit/>
          </a:bodyPr>
          <a:lstStyle/>
          <a:p>
            <a:pPr algn="ctr"/>
            <a:r>
              <a:rPr kumimoji="1" lang="zh-CN" altLang="en-US" sz="2400">
                <a:solidFill>
                  <a:schemeClr val="tx2"/>
                </a:solidFill>
                <a:latin typeface="Times New Roman" pitchFamily="18" charset="0"/>
              </a:rPr>
              <a:t>安全网域二</a:t>
            </a:r>
          </a:p>
        </p:txBody>
      </p:sp>
      <p:pic>
        <p:nvPicPr>
          <p:cNvPr id="13349" name="Picture 37" descr="C:\Users\user\AppData\Roaming\Tencent\Users\306118510\QQ\WinTemp\RichOle\UEX1L@@Q6JX6G6R%OLIF447.png"/>
          <p:cNvPicPr>
            <a:picLocks noChangeAspect="1" noChangeArrowheads="1"/>
          </p:cNvPicPr>
          <p:nvPr/>
        </p:nvPicPr>
        <p:blipFill>
          <a:blip r:embed="rId8" cstate="print"/>
          <a:srcRect/>
          <a:stretch>
            <a:fillRect/>
          </a:stretch>
        </p:blipFill>
        <p:spPr bwMode="auto">
          <a:xfrm>
            <a:off x="3779838" y="5484813"/>
            <a:ext cx="1295400" cy="752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26" fill="hold" nodeType="withEffect">
                                  <p:stCondLst>
                                    <p:cond delay="0"/>
                                  </p:stCondLst>
                                  <p:childTnLst>
                                    <p:set>
                                      <p:cBhvr>
                                        <p:cTn id="9" dur="1" fill="hold">
                                          <p:stCondLst>
                                            <p:cond delay="0"/>
                                          </p:stCondLst>
                                        </p:cTn>
                                        <p:tgtEl>
                                          <p:spTgt spid="13349"/>
                                        </p:tgtEl>
                                        <p:attrNameLst>
                                          <p:attrName>style.visibility</p:attrName>
                                        </p:attrNameLst>
                                      </p:cBhvr>
                                      <p:to>
                                        <p:strVal val="visible"/>
                                      </p:to>
                                    </p:set>
                                    <p:animEffect transition="in" filter="barn(inHorizontal)">
                                      <p:cBhvr>
                                        <p:cTn id="10" dur="500"/>
                                        <p:tgtEl>
                                          <p:spTgt spid="13349"/>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06179">
                                            <p:txEl>
                                              <p:pRg st="0" end="0"/>
                                            </p:txEl>
                                          </p:spTgt>
                                        </p:tgtEl>
                                        <p:attrNameLst>
                                          <p:attrName>style.visibility</p:attrName>
                                        </p:attrNameLst>
                                      </p:cBhvr>
                                      <p:to>
                                        <p:strVal val="visible"/>
                                      </p:to>
                                    </p:set>
                                    <p:anim calcmode="lin" valueType="num">
                                      <p:cBhvr additive="base">
                                        <p:cTn id="14" dur="5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6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2"/>
          <p:cNvSpPr>
            <a:spLocks noGrp="1" noChangeArrowheads="1"/>
          </p:cNvSpPr>
          <p:nvPr>
            <p:ph type="title"/>
          </p:nvPr>
        </p:nvSpPr>
        <p:spPr/>
        <p:txBody>
          <a:bodyPr/>
          <a:lstStyle/>
          <a:p>
            <a:pPr eaLnBrk="1" hangingPunct="1"/>
            <a:r>
              <a:rPr lang="zh-CN" altLang="en-US" smtClean="0"/>
              <a:t>电路级网关</a:t>
            </a:r>
          </a:p>
        </p:txBody>
      </p:sp>
      <p:sp>
        <p:nvSpPr>
          <p:cNvPr id="176134" name="Rectangle 3"/>
          <p:cNvSpPr>
            <a:spLocks noGrp="1" noChangeArrowheads="1"/>
          </p:cNvSpPr>
          <p:nvPr>
            <p:ph idx="1"/>
          </p:nvPr>
        </p:nvSpPr>
        <p:spPr/>
        <p:txBody>
          <a:bodyPr/>
          <a:lstStyle/>
          <a:p>
            <a:pPr eaLnBrk="1" hangingPunct="1"/>
            <a:r>
              <a:rPr lang="zh-CN" altLang="en-US" dirty="0" smtClean="0"/>
              <a:t>电路级网关还提供一个重要的安全功能：</a:t>
            </a:r>
            <a:r>
              <a:rPr lang="zh-CN" altLang="en-US" dirty="0" smtClean="0">
                <a:solidFill>
                  <a:srgbClr val="FF0000"/>
                </a:solidFill>
              </a:rPr>
              <a:t>网络地址转换（</a:t>
            </a:r>
            <a:r>
              <a:rPr lang="en-US" altLang="zh-CN" dirty="0" smtClean="0">
                <a:solidFill>
                  <a:srgbClr val="FF0000"/>
                </a:solidFill>
              </a:rPr>
              <a:t>NAT</a:t>
            </a:r>
            <a:r>
              <a:rPr lang="zh-CN" altLang="en-US" dirty="0" smtClean="0">
                <a:solidFill>
                  <a:srgbClr val="FF0000"/>
                </a:solidFill>
              </a:rPr>
              <a:t>，</a:t>
            </a:r>
            <a:r>
              <a:rPr lang="en-US" altLang="zh-CN" dirty="0" smtClean="0">
                <a:solidFill>
                  <a:srgbClr val="FF0000"/>
                </a:solidFill>
              </a:rPr>
              <a:t>Network Address Translation</a:t>
            </a:r>
            <a:r>
              <a:rPr lang="zh-CN" altLang="en-US" dirty="0" smtClean="0">
                <a:solidFill>
                  <a:srgbClr val="FF0000"/>
                </a:solidFill>
              </a:rPr>
              <a:t>，网络地址翻译）</a:t>
            </a:r>
            <a:r>
              <a:rPr lang="zh-CN" altLang="en-US" dirty="0" smtClean="0"/>
              <a:t>将所有内部</a:t>
            </a:r>
            <a:r>
              <a:rPr lang="en-US" altLang="zh-CN" dirty="0" smtClean="0"/>
              <a:t>IP</a:t>
            </a:r>
            <a:r>
              <a:rPr lang="zh-CN" altLang="en-US" dirty="0" smtClean="0"/>
              <a:t>地址映射到防火墙使用的一个</a:t>
            </a:r>
            <a:r>
              <a:rPr lang="zh-CN" altLang="en-US" dirty="0" smtClean="0">
                <a:latin typeface="Arial" pitchFamily="34" charset="0"/>
              </a:rPr>
              <a:t>“</a:t>
            </a:r>
            <a:r>
              <a:rPr lang="zh-CN" altLang="en-US" dirty="0" smtClean="0"/>
              <a:t>安全</a:t>
            </a:r>
            <a:r>
              <a:rPr lang="zh-CN" altLang="en-US" dirty="0" smtClean="0">
                <a:latin typeface="Arial" pitchFamily="34" charset="0"/>
              </a:rPr>
              <a:t>”</a:t>
            </a:r>
            <a:r>
              <a:rPr lang="zh-CN" altLang="en-US" dirty="0" smtClean="0"/>
              <a:t>的</a:t>
            </a:r>
            <a:r>
              <a:rPr lang="en-US" altLang="zh-CN" dirty="0" smtClean="0"/>
              <a:t>IP</a:t>
            </a:r>
            <a:r>
              <a:rPr lang="zh-CN" altLang="en-US" dirty="0" smtClean="0"/>
              <a:t>地址，使得传递的数据似乎起源于防火墙，从而隐藏了被保护网络的信息。</a:t>
            </a:r>
          </a:p>
          <a:p>
            <a:pPr eaLnBrk="1" hangingPunct="1"/>
            <a:r>
              <a:rPr lang="zh-CN" altLang="en-US" dirty="0" smtClean="0"/>
              <a:t>实际上，电路级网关并非作为一个独立的产品存在，它通常与其他的应用级网关结合在一起，所以有人也把电路级网关归为应用级网关，但它在会话层上过滤数据包，无法检查应用层级的数据包。 </a:t>
            </a:r>
          </a:p>
          <a:p>
            <a:pPr eaLnBrk="1" hangingPunct="1"/>
            <a:endParaRPr lang="en-US" altLang="zh-CN" dirty="0" smtClean="0"/>
          </a:p>
        </p:txBody>
      </p:sp>
      <p:sp>
        <p:nvSpPr>
          <p:cNvPr id="17613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FC5B0922-0E44-4FDD-A492-419CE470857E}" type="datetime1">
              <a:rPr lang="zh-CN" altLang="en-US">
                <a:solidFill>
                  <a:srgbClr val="000000"/>
                </a:solidFill>
              </a:rPr>
              <a:pPr/>
              <a:t>2016/5/30</a:t>
            </a:fld>
            <a:endParaRPr lang="en-US" altLang="zh-CN">
              <a:solidFill>
                <a:srgbClr val="000000"/>
              </a:solidFill>
            </a:endParaRPr>
          </a:p>
        </p:txBody>
      </p:sp>
      <p:sp>
        <p:nvSpPr>
          <p:cNvPr id="17613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613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F1C5F7A2-72F2-460A-A30C-25B7BFA76492}" type="slidenum">
              <a:rPr lang="en-US" altLang="zh-CN">
                <a:solidFill>
                  <a:srgbClr val="000000"/>
                </a:solidFill>
              </a:rPr>
              <a:pPr/>
              <a:t>50</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7" name="Rectangle 2"/>
          <p:cNvSpPr>
            <a:spLocks noGrp="1" noChangeArrowheads="1"/>
          </p:cNvSpPr>
          <p:nvPr>
            <p:ph type="title"/>
          </p:nvPr>
        </p:nvSpPr>
        <p:spPr/>
        <p:txBody>
          <a:bodyPr/>
          <a:lstStyle/>
          <a:p>
            <a:pPr eaLnBrk="1" hangingPunct="1"/>
            <a:r>
              <a:rPr lang="zh-CN" altLang="en-US" smtClean="0"/>
              <a:t>网络地址转换 </a:t>
            </a:r>
          </a:p>
        </p:txBody>
      </p:sp>
      <p:sp>
        <p:nvSpPr>
          <p:cNvPr id="177158" name="Rectangle 3"/>
          <p:cNvSpPr>
            <a:spLocks noGrp="1" noChangeArrowheads="1"/>
          </p:cNvSpPr>
          <p:nvPr>
            <p:ph idx="1"/>
          </p:nvPr>
        </p:nvSpPr>
        <p:spPr/>
        <p:txBody>
          <a:bodyPr/>
          <a:lstStyle/>
          <a:p>
            <a:pPr eaLnBrk="1" hangingPunct="1"/>
            <a:r>
              <a:rPr lang="zh-CN" altLang="en-US" dirty="0" smtClean="0">
                <a:solidFill>
                  <a:srgbClr val="FF0000"/>
                </a:solidFill>
              </a:rPr>
              <a:t>网络地址转换</a:t>
            </a:r>
            <a:r>
              <a:rPr lang="en-US" altLang="zh-CN" dirty="0" smtClean="0">
                <a:solidFill>
                  <a:srgbClr val="FF0000"/>
                </a:solidFill>
              </a:rPr>
              <a:t>(NAT)</a:t>
            </a:r>
            <a:r>
              <a:rPr lang="zh-CN" altLang="en-US" dirty="0" smtClean="0"/>
              <a:t>是一种用于把内部</a:t>
            </a:r>
            <a:r>
              <a:rPr lang="en-US" altLang="zh-CN" dirty="0" smtClean="0"/>
              <a:t>IP</a:t>
            </a:r>
            <a:r>
              <a:rPr lang="zh-CN" altLang="en-US" dirty="0" smtClean="0"/>
              <a:t>地址转换成临时的、外部的、注册的</a:t>
            </a:r>
            <a:r>
              <a:rPr lang="en-US" altLang="zh-CN" dirty="0" smtClean="0"/>
              <a:t>IP</a:t>
            </a:r>
            <a:r>
              <a:rPr lang="zh-CN" altLang="en-US" dirty="0" smtClean="0"/>
              <a:t>地址的标准。</a:t>
            </a:r>
          </a:p>
          <a:p>
            <a:pPr eaLnBrk="1" hangingPunct="1"/>
            <a:r>
              <a:rPr lang="zh-CN" altLang="en-US" dirty="0" smtClean="0"/>
              <a:t>目的</a:t>
            </a:r>
          </a:p>
          <a:p>
            <a:pPr lvl="1" eaLnBrk="1" hangingPunct="1"/>
            <a:r>
              <a:rPr lang="zh-CN" altLang="en-US" dirty="0" smtClean="0"/>
              <a:t>解决</a:t>
            </a:r>
            <a:r>
              <a:rPr lang="en-US" altLang="zh-CN" dirty="0" smtClean="0"/>
              <a:t>IP</a:t>
            </a:r>
            <a:r>
              <a:rPr lang="zh-CN" altLang="en-US" dirty="0" smtClean="0"/>
              <a:t>地址空间不足问题</a:t>
            </a:r>
          </a:p>
          <a:p>
            <a:pPr lvl="1" eaLnBrk="1" hangingPunct="1"/>
            <a:r>
              <a:rPr lang="zh-CN" altLang="en-US" dirty="0" smtClean="0"/>
              <a:t>向外界隐藏内部网结构</a:t>
            </a:r>
          </a:p>
          <a:p>
            <a:pPr eaLnBrk="1" hangingPunct="1"/>
            <a:r>
              <a:rPr lang="zh-CN" altLang="en-US" dirty="0" smtClean="0"/>
              <a:t>它允许具有私有</a:t>
            </a:r>
            <a:r>
              <a:rPr lang="en-US" altLang="zh-CN" dirty="0" smtClean="0"/>
              <a:t>IP</a:t>
            </a:r>
            <a:r>
              <a:rPr lang="zh-CN" altLang="en-US" dirty="0" smtClean="0"/>
              <a:t>地址的内部网络访问因特网。它还意味着用户不需要为其网络中每台机器取得注册的</a:t>
            </a:r>
            <a:r>
              <a:rPr lang="en-US" altLang="zh-CN" dirty="0" smtClean="0"/>
              <a:t>IP</a:t>
            </a:r>
            <a:r>
              <a:rPr lang="zh-CN" altLang="en-US" dirty="0" smtClean="0"/>
              <a:t>地址。</a:t>
            </a:r>
            <a:r>
              <a:rPr lang="zh-CN" altLang="en-US" dirty="0" smtClean="0">
                <a:latin typeface="Arial" pitchFamily="34" charset="0"/>
              </a:rPr>
              <a:t> </a:t>
            </a:r>
            <a:endParaRPr lang="zh-CN" altLang="en-US" dirty="0" smtClean="0"/>
          </a:p>
        </p:txBody>
      </p:sp>
      <p:sp>
        <p:nvSpPr>
          <p:cNvPr id="17715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A7FC6490-A164-47E7-B584-96445F2584FD}" type="datetime1">
              <a:rPr lang="zh-CN" altLang="en-US">
                <a:solidFill>
                  <a:srgbClr val="000000"/>
                </a:solidFill>
              </a:rPr>
              <a:pPr/>
              <a:t>2016/5/30</a:t>
            </a:fld>
            <a:endParaRPr lang="en-US" altLang="zh-CN">
              <a:solidFill>
                <a:srgbClr val="000000"/>
              </a:solidFill>
            </a:endParaRPr>
          </a:p>
        </p:txBody>
      </p:sp>
      <p:sp>
        <p:nvSpPr>
          <p:cNvPr id="17715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715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EF16C55F-D21D-4EE0-93D0-17A51B27592F}" type="slidenum">
              <a:rPr lang="en-US" altLang="zh-CN">
                <a:solidFill>
                  <a:srgbClr val="000000"/>
                </a:solidFill>
              </a:rPr>
              <a:pPr/>
              <a:t>51</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2"/>
          <p:cNvSpPr>
            <a:spLocks noGrp="1" noChangeArrowheads="1"/>
          </p:cNvSpPr>
          <p:nvPr>
            <p:ph type="title"/>
          </p:nvPr>
        </p:nvSpPr>
        <p:spPr/>
        <p:txBody>
          <a:bodyPr/>
          <a:lstStyle/>
          <a:p>
            <a:pPr eaLnBrk="1" hangingPunct="1"/>
            <a:r>
              <a:rPr lang="zh-CN" altLang="en-US" smtClean="0"/>
              <a:t>网络地址转换</a:t>
            </a:r>
            <a:r>
              <a:rPr lang="en-US" altLang="zh-CN" smtClean="0"/>
              <a:t>(2)</a:t>
            </a:r>
          </a:p>
        </p:txBody>
      </p:sp>
      <p:sp>
        <p:nvSpPr>
          <p:cNvPr id="178182" name="Rectangle 3"/>
          <p:cNvSpPr>
            <a:spLocks noGrp="1" noChangeArrowheads="1"/>
          </p:cNvSpPr>
          <p:nvPr>
            <p:ph idx="1"/>
          </p:nvPr>
        </p:nvSpPr>
        <p:spPr/>
        <p:txBody>
          <a:bodyPr/>
          <a:lstStyle/>
          <a:p>
            <a:pPr eaLnBrk="1" hangingPunct="1"/>
            <a:r>
              <a:rPr lang="zh-CN" altLang="en-US" dirty="0" smtClean="0"/>
              <a:t>在内部网络访问外部网络时，将产生一个映射记录。</a:t>
            </a:r>
          </a:p>
          <a:p>
            <a:pPr eaLnBrk="1" hangingPunct="1"/>
            <a:r>
              <a:rPr lang="zh-CN" altLang="en-US" dirty="0" smtClean="0"/>
              <a:t>系统将外出的源地址和源端口映射为一个伪装的地址和端口，让这个伪装的地址和端口与外部网络连接，这样对外就隐藏了真实的内部网络地址。</a:t>
            </a:r>
          </a:p>
          <a:p>
            <a:pPr eaLnBrk="1" hangingPunct="1"/>
            <a:r>
              <a:rPr lang="zh-CN" altLang="en-US" dirty="0" smtClean="0"/>
              <a:t>外部网络访问内部网络时，它并不知道内部网络的连接情况，而只是通过一个开放的</a:t>
            </a:r>
            <a:r>
              <a:rPr lang="en-US" altLang="zh-CN" dirty="0" smtClean="0"/>
              <a:t>IP</a:t>
            </a:r>
            <a:r>
              <a:rPr lang="zh-CN" altLang="en-US" dirty="0" smtClean="0"/>
              <a:t>地址和端口来请求访问。</a:t>
            </a:r>
            <a:r>
              <a:rPr lang="zh-CN" altLang="en-US" dirty="0" smtClean="0">
                <a:latin typeface="Arial" pitchFamily="34" charset="0"/>
              </a:rPr>
              <a:t> </a:t>
            </a:r>
            <a:endParaRPr lang="zh-CN" altLang="en-US" dirty="0" smtClean="0"/>
          </a:p>
        </p:txBody>
      </p:sp>
      <p:sp>
        <p:nvSpPr>
          <p:cNvPr id="17817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1F48DA08-939E-4060-9E72-1C0E2331BF0F}" type="datetime1">
              <a:rPr lang="zh-CN" altLang="en-US">
                <a:solidFill>
                  <a:srgbClr val="000000"/>
                </a:solidFill>
              </a:rPr>
              <a:pPr/>
              <a:t>2016/5/30</a:t>
            </a:fld>
            <a:endParaRPr lang="en-US" altLang="zh-CN">
              <a:solidFill>
                <a:srgbClr val="000000"/>
              </a:solidFill>
            </a:endParaRPr>
          </a:p>
        </p:txBody>
      </p:sp>
      <p:sp>
        <p:nvSpPr>
          <p:cNvPr id="17817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818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0BAF6830-2E5F-4E26-B391-219CB87DECE1}" type="slidenum">
              <a:rPr lang="en-US" altLang="zh-CN">
                <a:solidFill>
                  <a:srgbClr val="000000"/>
                </a:solidFill>
              </a:rPr>
              <a:pPr/>
              <a:t>52</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5" name="Rectangle 2"/>
          <p:cNvSpPr>
            <a:spLocks noGrp="1" noChangeArrowheads="1"/>
          </p:cNvSpPr>
          <p:nvPr>
            <p:ph type="title"/>
          </p:nvPr>
        </p:nvSpPr>
        <p:spPr/>
        <p:txBody>
          <a:bodyPr/>
          <a:lstStyle/>
          <a:p>
            <a:pPr eaLnBrk="1" hangingPunct="1"/>
            <a:r>
              <a:rPr lang="zh-CN" altLang="en-US" smtClean="0"/>
              <a:t>网络地址转换</a:t>
            </a:r>
            <a:r>
              <a:rPr lang="en-US" altLang="zh-CN" smtClean="0"/>
              <a:t>(3)</a:t>
            </a:r>
          </a:p>
        </p:txBody>
      </p:sp>
      <p:sp>
        <p:nvSpPr>
          <p:cNvPr id="179206" name="Rectangle 3"/>
          <p:cNvSpPr>
            <a:spLocks noGrp="1" noChangeArrowheads="1"/>
          </p:cNvSpPr>
          <p:nvPr>
            <p:ph idx="1"/>
          </p:nvPr>
        </p:nvSpPr>
        <p:spPr/>
        <p:txBody>
          <a:bodyPr/>
          <a:lstStyle/>
          <a:p>
            <a:pPr eaLnBrk="1" hangingPunct="1"/>
            <a:r>
              <a:rPr lang="zh-CN" altLang="en-US" smtClean="0"/>
              <a:t>防火墙根据预先定义好的映射规则来判断访问是否安全。</a:t>
            </a:r>
          </a:p>
          <a:p>
            <a:pPr lvl="1" eaLnBrk="1" hangingPunct="1"/>
            <a:r>
              <a:rPr lang="zh-CN" altLang="en-US" smtClean="0"/>
              <a:t>当符合规则时，防火墙认为访问是安全的，可以接受访问请求，也可以将连接请求映射到不同的内部计算机中。</a:t>
            </a:r>
          </a:p>
          <a:p>
            <a:pPr lvl="1" eaLnBrk="1" hangingPunct="1"/>
            <a:r>
              <a:rPr lang="zh-CN" altLang="en-US" smtClean="0"/>
              <a:t>当不符合规则时，防火墙认为该访问是不安全的，不能被接受，防火墙将屏蔽外部的连接请求。</a:t>
            </a:r>
          </a:p>
        </p:txBody>
      </p:sp>
      <p:sp>
        <p:nvSpPr>
          <p:cNvPr id="17920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5CCBF5C7-9C6D-4C97-A7A1-FBAAEC5299EC}" type="datetime1">
              <a:rPr lang="zh-CN" altLang="en-US">
                <a:solidFill>
                  <a:srgbClr val="000000"/>
                </a:solidFill>
              </a:rPr>
              <a:pPr/>
              <a:t>2016/5/30</a:t>
            </a:fld>
            <a:endParaRPr lang="en-US" altLang="zh-CN">
              <a:solidFill>
                <a:srgbClr val="000000"/>
              </a:solidFill>
            </a:endParaRPr>
          </a:p>
        </p:txBody>
      </p:sp>
      <p:sp>
        <p:nvSpPr>
          <p:cNvPr id="17920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7920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6BC7C7F8-D6D4-40E9-806F-ED47299CD725}" type="slidenum">
              <a:rPr lang="en-US" altLang="zh-CN">
                <a:solidFill>
                  <a:srgbClr val="000000"/>
                </a:solidFill>
              </a:rPr>
              <a:pPr/>
              <a:t>53</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2"/>
          <p:cNvSpPr>
            <a:spLocks noGrp="1" noChangeArrowheads="1"/>
          </p:cNvSpPr>
          <p:nvPr>
            <p:ph type="title"/>
          </p:nvPr>
        </p:nvSpPr>
        <p:spPr/>
        <p:txBody>
          <a:bodyPr/>
          <a:lstStyle/>
          <a:p>
            <a:pPr eaLnBrk="1" hangingPunct="1"/>
            <a:r>
              <a:rPr lang="zh-CN" altLang="en-US" smtClean="0"/>
              <a:t>网络地址转换</a:t>
            </a:r>
            <a:r>
              <a:rPr lang="en-US" altLang="zh-CN" smtClean="0"/>
              <a:t>(4)</a:t>
            </a:r>
          </a:p>
        </p:txBody>
      </p:sp>
      <p:sp>
        <p:nvSpPr>
          <p:cNvPr id="180230" name="Rectangle 3"/>
          <p:cNvSpPr>
            <a:spLocks noGrp="1" noChangeArrowheads="1"/>
          </p:cNvSpPr>
          <p:nvPr>
            <p:ph idx="1"/>
          </p:nvPr>
        </p:nvSpPr>
        <p:spPr/>
        <p:txBody>
          <a:bodyPr/>
          <a:lstStyle/>
          <a:p>
            <a:pPr eaLnBrk="1" hangingPunct="1"/>
            <a:r>
              <a:rPr lang="zh-CN" altLang="en-US" smtClean="0"/>
              <a:t>网络地址转换的过程对于用户来说是透明的。</a:t>
            </a:r>
          </a:p>
        </p:txBody>
      </p:sp>
      <p:sp>
        <p:nvSpPr>
          <p:cNvPr id="18022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C827EA5B-51C5-437E-AA50-70C3544BC564}" type="datetime1">
              <a:rPr lang="zh-CN" altLang="en-US">
                <a:solidFill>
                  <a:srgbClr val="000000"/>
                </a:solidFill>
              </a:rPr>
              <a:pPr/>
              <a:t>2016/5/30</a:t>
            </a:fld>
            <a:endParaRPr lang="en-US" altLang="zh-CN">
              <a:solidFill>
                <a:srgbClr val="000000"/>
              </a:solidFill>
            </a:endParaRPr>
          </a:p>
        </p:txBody>
      </p:sp>
      <p:sp>
        <p:nvSpPr>
          <p:cNvPr id="18022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022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59C23E04-6CEE-4888-A291-4A422286DEED}" type="slidenum">
              <a:rPr lang="en-US" altLang="zh-CN">
                <a:solidFill>
                  <a:srgbClr val="000000"/>
                </a:solidFill>
              </a:rPr>
              <a:pPr/>
              <a:t>54</a:t>
            </a:fld>
            <a:endParaRPr lang="en-US" altLang="zh-CN">
              <a:solidFill>
                <a:srgbClr val="000000"/>
              </a:solidFill>
            </a:endParaRPr>
          </a:p>
        </p:txBody>
      </p:sp>
      <p:pic>
        <p:nvPicPr>
          <p:cNvPr id="180231" name="Picture 4"/>
          <p:cNvPicPr>
            <a:picLocks noChangeAspect="1" noChangeArrowheads="1"/>
          </p:cNvPicPr>
          <p:nvPr/>
        </p:nvPicPr>
        <p:blipFill>
          <a:blip r:embed="rId2" cstate="print"/>
          <a:srcRect/>
          <a:stretch>
            <a:fillRect/>
          </a:stretch>
        </p:blipFill>
        <p:spPr bwMode="auto">
          <a:xfrm>
            <a:off x="1836738" y="2403475"/>
            <a:ext cx="5327650" cy="3689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t>NAT</a:t>
            </a:r>
            <a:r>
              <a:rPr lang="zh-CN" altLang="en-US" smtClean="0"/>
              <a:t>防火墙</a:t>
            </a:r>
          </a:p>
        </p:txBody>
      </p:sp>
      <p:sp>
        <p:nvSpPr>
          <p:cNvPr id="52227" name="Rectangle 3"/>
          <p:cNvSpPr>
            <a:spLocks noGrp="1" noChangeArrowheads="1"/>
          </p:cNvSpPr>
          <p:nvPr>
            <p:ph idx="1"/>
          </p:nvPr>
        </p:nvSpPr>
        <p:spPr/>
        <p:txBody>
          <a:bodyPr/>
          <a:lstStyle/>
          <a:p>
            <a:pPr eaLnBrk="1" hangingPunct="1">
              <a:buFont typeface="Wingdings" pitchFamily="2" charset="2"/>
              <a:buNone/>
            </a:pPr>
            <a:r>
              <a:rPr lang="en-US" altLang="zh-CN" smtClean="0"/>
              <a:t>NAT</a:t>
            </a:r>
            <a:r>
              <a:rPr lang="zh-CN" altLang="en-US" smtClean="0"/>
              <a:t>提供的功能</a:t>
            </a:r>
          </a:p>
          <a:p>
            <a:pPr lvl="1" eaLnBrk="1" hangingPunct="1"/>
            <a:r>
              <a:rPr lang="zh-CN" altLang="en-US" smtClean="0"/>
              <a:t>内部主机地址隐藏</a:t>
            </a:r>
            <a:endParaRPr lang="en-US" altLang="zh-CN" smtClean="0"/>
          </a:p>
          <a:p>
            <a:pPr lvl="1" eaLnBrk="1" hangingPunct="1"/>
            <a:r>
              <a:rPr lang="zh-CN" altLang="en-US" smtClean="0"/>
              <a:t>内部网络结构隐藏</a:t>
            </a:r>
          </a:p>
          <a:p>
            <a:pPr lvl="1" eaLnBrk="1" hangingPunct="1"/>
            <a:r>
              <a:rPr lang="zh-CN" altLang="en-US" smtClean="0"/>
              <a:t>网络负载均衡</a:t>
            </a:r>
          </a:p>
          <a:p>
            <a:pPr lvl="1" eaLnBrk="1" hangingPunct="1"/>
            <a:r>
              <a:rPr lang="zh-CN" altLang="en-US" smtClean="0"/>
              <a:t>网络地址交叠</a:t>
            </a:r>
          </a:p>
          <a:p>
            <a:pPr eaLnBrk="1" hangingPunct="1"/>
            <a:endParaRPr lang="zh-CN" altLang="en-US" smtClean="0"/>
          </a:p>
        </p:txBody>
      </p:sp>
      <p:pic>
        <p:nvPicPr>
          <p:cNvPr id="52228" name="Picture 4" descr="C:\Users\user\AppData\Roaming\Tencent\Users\306118510\QQ\WinTemp\RichOle\O{_G6J6G]HA7(@POOIK`{{C.png"/>
          <p:cNvPicPr>
            <a:picLocks noChangeAspect="1" noChangeArrowheads="1"/>
          </p:cNvPicPr>
          <p:nvPr/>
        </p:nvPicPr>
        <p:blipFill>
          <a:blip r:embed="rId3" cstate="print"/>
          <a:srcRect/>
          <a:stretch>
            <a:fillRect/>
          </a:stretch>
        </p:blipFill>
        <p:spPr bwMode="auto">
          <a:xfrm>
            <a:off x="1403648" y="3861048"/>
            <a:ext cx="5295900" cy="2286000"/>
          </a:xfrm>
          <a:prstGeom prst="rect">
            <a:avLst/>
          </a:prstGeom>
          <a:noFill/>
          <a:ln w="9525">
            <a:noFill/>
            <a:miter lim="800000"/>
            <a:headEnd/>
            <a:tailEnd/>
          </a:ln>
        </p:spPr>
      </p:pic>
      <p:pic>
        <p:nvPicPr>
          <p:cNvPr id="52229" name="Picture 5" descr="C:\Users\user\AppData\Roaming\Tencent\Users\306118510\QQ\WinTemp\RichOle\7W7L3[YF8B~]LIRHGN4ZTNF.png"/>
          <p:cNvPicPr>
            <a:picLocks noChangeAspect="1" noChangeArrowheads="1"/>
          </p:cNvPicPr>
          <p:nvPr/>
        </p:nvPicPr>
        <p:blipFill>
          <a:blip r:embed="rId4" cstate="print"/>
          <a:srcRect/>
          <a:stretch>
            <a:fillRect/>
          </a:stretch>
        </p:blipFill>
        <p:spPr bwMode="auto">
          <a:xfrm>
            <a:off x="3995738" y="1196975"/>
            <a:ext cx="4321175" cy="2338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NAT（</a:t>
            </a:r>
            <a:r>
              <a:rPr lang="zh-CN" altLang="en-US" smtClean="0"/>
              <a:t>网络地址翻译）</a:t>
            </a:r>
          </a:p>
        </p:txBody>
      </p:sp>
      <p:sp>
        <p:nvSpPr>
          <p:cNvPr id="53251" name="Rectangle 3"/>
          <p:cNvSpPr>
            <a:spLocks noGrp="1" noChangeArrowheads="1"/>
          </p:cNvSpPr>
          <p:nvPr>
            <p:ph idx="1"/>
          </p:nvPr>
        </p:nvSpPr>
        <p:spPr/>
        <p:txBody>
          <a:bodyPr/>
          <a:lstStyle/>
          <a:p>
            <a:pPr algn="just" eaLnBrk="1" hangingPunct="1"/>
            <a:r>
              <a:rPr lang="en-US" altLang="zh-CN" sz="2800" smtClean="0">
                <a:latin typeface="Times New Roman" pitchFamily="18" charset="0"/>
              </a:rPr>
              <a:t>NAT</a:t>
            </a:r>
            <a:r>
              <a:rPr lang="zh-CN" altLang="en-US" sz="2800" smtClean="0">
                <a:latin typeface="Times New Roman" pitchFamily="18" charset="0"/>
              </a:rPr>
              <a:t>地址对应方式：</a:t>
            </a:r>
            <a:endParaRPr lang="zh-CN" altLang="en-US" smtClean="0">
              <a:latin typeface="Times New Roman" pitchFamily="18" charset="0"/>
            </a:endParaRPr>
          </a:p>
          <a:p>
            <a:pPr lvl="1" eaLnBrk="1" hangingPunct="1"/>
            <a:r>
              <a:rPr lang="en-US" altLang="zh-CN" smtClean="0"/>
              <a:t>1-1：</a:t>
            </a:r>
            <a:r>
              <a:rPr lang="zh-CN" altLang="en-US" smtClean="0"/>
              <a:t>简单的地址翻译，静态的地址翻译</a:t>
            </a:r>
          </a:p>
          <a:p>
            <a:pPr lvl="1" eaLnBrk="1" hangingPunct="1"/>
            <a:r>
              <a:rPr lang="en-US" altLang="zh-CN" smtClean="0"/>
              <a:t>M-1</a:t>
            </a:r>
            <a:r>
              <a:rPr lang="zh-CN" altLang="en-US" smtClean="0"/>
              <a:t>：多个内部网地址翻译到1个</a:t>
            </a:r>
            <a:r>
              <a:rPr lang="en-US" altLang="zh-CN" smtClean="0"/>
              <a:t>IP</a:t>
            </a:r>
            <a:r>
              <a:rPr lang="zh-CN" altLang="en-US" smtClean="0"/>
              <a:t>地址，需要进行端口映射</a:t>
            </a:r>
          </a:p>
          <a:p>
            <a:pPr lvl="1" eaLnBrk="1" hangingPunct="1"/>
            <a:r>
              <a:rPr lang="en-US" altLang="zh-CN" smtClean="0"/>
              <a:t>M-N</a:t>
            </a:r>
            <a:r>
              <a:rPr lang="zh-CN" altLang="en-US" smtClean="0"/>
              <a:t>：多个内部网地址翻译到</a:t>
            </a:r>
            <a:r>
              <a:rPr lang="en-US" altLang="zh-CN" smtClean="0"/>
              <a:t>N</a:t>
            </a:r>
            <a:r>
              <a:rPr lang="zh-CN" altLang="en-US" smtClean="0"/>
              <a:t>个</a:t>
            </a:r>
            <a:r>
              <a:rPr lang="en-US" altLang="zh-CN" smtClean="0"/>
              <a:t>IP</a:t>
            </a:r>
            <a:r>
              <a:rPr lang="zh-CN" altLang="en-US" smtClean="0"/>
              <a:t>地址池</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t>NAT</a:t>
            </a:r>
            <a:r>
              <a:rPr lang="zh-CN" altLang="en-US" smtClean="0"/>
              <a:t>原理</a:t>
            </a:r>
          </a:p>
        </p:txBody>
      </p:sp>
      <p:sp>
        <p:nvSpPr>
          <p:cNvPr id="54275" name="Rectangle 3"/>
          <p:cNvSpPr>
            <a:spLocks noGrp="1" noChangeArrowheads="1"/>
          </p:cNvSpPr>
          <p:nvPr>
            <p:ph idx="1"/>
          </p:nvPr>
        </p:nvSpPr>
        <p:spPr/>
        <p:txBody>
          <a:bodyPr/>
          <a:lstStyle/>
          <a:p>
            <a:pPr eaLnBrk="1" hangingPunct="1"/>
            <a:endParaRPr lang="zh-CN" altLang="en-US" smtClean="0"/>
          </a:p>
          <a:p>
            <a:pPr eaLnBrk="1" hangingPunct="1"/>
            <a:endParaRPr lang="zh-CN" altLang="en-US" smtClean="0"/>
          </a:p>
        </p:txBody>
      </p:sp>
      <p:pic>
        <p:nvPicPr>
          <p:cNvPr id="54276" name="Picture 4" descr="C:\Users\user\AppData\Roaming\Tencent\Users\306118510\QQ\WinTemp\RichOle\~LD3N7%I8U$@ILXO{9IQ[BD.png"/>
          <p:cNvPicPr>
            <a:picLocks noChangeAspect="1" noChangeArrowheads="1"/>
          </p:cNvPicPr>
          <p:nvPr/>
        </p:nvPicPr>
        <p:blipFill>
          <a:blip r:embed="rId2" cstate="print"/>
          <a:srcRect/>
          <a:stretch>
            <a:fillRect/>
          </a:stretch>
        </p:blipFill>
        <p:spPr bwMode="auto">
          <a:xfrm>
            <a:off x="1476375" y="1557338"/>
            <a:ext cx="5975350" cy="414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NAT</a:t>
            </a:r>
            <a:r>
              <a:rPr lang="zh-CN" altLang="en-US" smtClean="0"/>
              <a:t>实现负载均衡</a:t>
            </a:r>
          </a:p>
        </p:txBody>
      </p:sp>
      <p:sp>
        <p:nvSpPr>
          <p:cNvPr id="55299" name="Rectangle 3"/>
          <p:cNvSpPr>
            <a:spLocks noGrp="1" noChangeArrowheads="1"/>
          </p:cNvSpPr>
          <p:nvPr>
            <p:ph idx="1"/>
          </p:nvPr>
        </p:nvSpPr>
        <p:spPr/>
        <p:txBody>
          <a:bodyPr/>
          <a:lstStyle/>
          <a:p>
            <a:pPr eaLnBrk="1" hangingPunct="1"/>
            <a:endParaRPr lang="zh-CN" altLang="en-US" smtClean="0"/>
          </a:p>
          <a:p>
            <a:pPr eaLnBrk="1" hangingPunct="1"/>
            <a:endParaRPr lang="zh-CN" altLang="en-US" smtClean="0"/>
          </a:p>
        </p:txBody>
      </p:sp>
      <p:pic>
        <p:nvPicPr>
          <p:cNvPr id="55300" name="Picture 1" descr="C:\Users\user\AppData\Roaming\Tencent\Users\306118510\QQ\WinTemp\RichOle\@P_KRIXP~9IACC_A`WL({03.png"/>
          <p:cNvPicPr>
            <a:picLocks noChangeAspect="1" noChangeArrowheads="1"/>
          </p:cNvPicPr>
          <p:nvPr/>
        </p:nvPicPr>
        <p:blipFill>
          <a:blip r:embed="rId2" cstate="print"/>
          <a:srcRect/>
          <a:stretch>
            <a:fillRect/>
          </a:stretch>
        </p:blipFill>
        <p:spPr bwMode="auto">
          <a:xfrm>
            <a:off x="755650" y="1268413"/>
            <a:ext cx="7345363" cy="4951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NAT</a:t>
            </a:r>
            <a:r>
              <a:rPr lang="zh-CN" altLang="en-US" smtClean="0"/>
              <a:t>的优缺点</a:t>
            </a:r>
          </a:p>
        </p:txBody>
      </p:sp>
      <p:sp>
        <p:nvSpPr>
          <p:cNvPr id="56323" name="Rectangle 3"/>
          <p:cNvSpPr>
            <a:spLocks noGrp="1" noChangeArrowheads="1"/>
          </p:cNvSpPr>
          <p:nvPr>
            <p:ph idx="1"/>
          </p:nvPr>
        </p:nvSpPr>
        <p:spPr/>
        <p:txBody>
          <a:bodyPr/>
          <a:lstStyle/>
          <a:p>
            <a:pPr eaLnBrk="1" hangingPunct="1"/>
            <a:r>
              <a:rPr lang="zh-CN" altLang="en-US" smtClean="0">
                <a:latin typeface="Times New Roman" pitchFamily="18" charset="0"/>
              </a:rPr>
              <a:t>优点</a:t>
            </a:r>
          </a:p>
          <a:p>
            <a:pPr lvl="1" eaLnBrk="1" hangingPunct="1"/>
            <a:r>
              <a:rPr lang="zh-CN" altLang="en-US" smtClean="0">
                <a:latin typeface="Times New Roman" pitchFamily="18" charset="0"/>
              </a:rPr>
              <a:t>管理方便并且节约</a:t>
            </a:r>
            <a:r>
              <a:rPr lang="en-US" altLang="zh-CN" smtClean="0">
                <a:latin typeface="Times New Roman" pitchFamily="18" charset="0"/>
              </a:rPr>
              <a:t>IP</a:t>
            </a:r>
            <a:r>
              <a:rPr lang="zh-CN" altLang="en-US" smtClean="0">
                <a:latin typeface="Times New Roman" pitchFamily="18" charset="0"/>
              </a:rPr>
              <a:t>地址资源。</a:t>
            </a:r>
          </a:p>
          <a:p>
            <a:pPr lvl="1" eaLnBrk="1" hangingPunct="1"/>
            <a:r>
              <a:rPr lang="zh-CN" altLang="en-US" smtClean="0">
                <a:latin typeface="Times New Roman" pitchFamily="18" charset="0"/>
              </a:rPr>
              <a:t>隐藏内部 </a:t>
            </a:r>
            <a:r>
              <a:rPr lang="en-US" altLang="zh-CN" smtClean="0">
                <a:latin typeface="Times New Roman" pitchFamily="18" charset="0"/>
              </a:rPr>
              <a:t>IP </a:t>
            </a:r>
            <a:r>
              <a:rPr lang="zh-CN" altLang="en-US" smtClean="0">
                <a:latin typeface="Times New Roman" pitchFamily="18" charset="0"/>
              </a:rPr>
              <a:t>地址信息。仅当向某个外部地址发送过出站包时，</a:t>
            </a:r>
            <a:r>
              <a:rPr lang="en-US" altLang="zh-CN" smtClean="0">
                <a:latin typeface="Times New Roman" pitchFamily="18" charset="0"/>
              </a:rPr>
              <a:t>NAT </a:t>
            </a:r>
            <a:r>
              <a:rPr lang="zh-CN" altLang="en-US" smtClean="0">
                <a:latin typeface="Times New Roman" pitchFamily="18" charset="0"/>
              </a:rPr>
              <a:t>才允许来自该地址的流量入站。</a:t>
            </a:r>
            <a:r>
              <a:rPr lang="zh-CN" altLang="en-US" i="1" smtClean="0">
                <a:latin typeface="Times New Roman" pitchFamily="18" charset="0"/>
              </a:rPr>
              <a:t> </a:t>
            </a:r>
          </a:p>
          <a:p>
            <a:pPr eaLnBrk="1" hangingPunct="1"/>
            <a:r>
              <a:rPr lang="zh-CN" altLang="en-US" smtClean="0">
                <a:latin typeface="Times New Roman" pitchFamily="18" charset="0"/>
              </a:rPr>
              <a:t>缺点</a:t>
            </a:r>
          </a:p>
          <a:p>
            <a:pPr lvl="1" eaLnBrk="1" hangingPunct="1"/>
            <a:r>
              <a:rPr lang="zh-CN" altLang="en-US" smtClean="0">
                <a:latin typeface="Times New Roman" pitchFamily="18" charset="0"/>
              </a:rPr>
              <a:t>地址转换引起延迟</a:t>
            </a:r>
            <a:endParaRPr lang="en-US" altLang="zh-CN" smtClean="0">
              <a:latin typeface="Times New Roman" pitchFamily="18" charset="0"/>
            </a:endParaRPr>
          </a:p>
          <a:p>
            <a:pPr lvl="1" eaLnBrk="1" hangingPunct="1"/>
            <a:r>
              <a:rPr lang="zh-CN" altLang="en-US" smtClean="0">
                <a:latin typeface="Times New Roman" pitchFamily="18" charset="0"/>
              </a:rPr>
              <a:t>无法进行端到端的</a:t>
            </a:r>
            <a:r>
              <a:rPr lang="en-US" altLang="zh-CN" smtClean="0">
                <a:latin typeface="Times New Roman" pitchFamily="18" charset="0"/>
              </a:rPr>
              <a:t>IP</a:t>
            </a:r>
            <a:r>
              <a:rPr lang="zh-CN" altLang="en-US" smtClean="0">
                <a:latin typeface="Times New Roman" pitchFamily="18" charset="0"/>
              </a:rPr>
              <a:t>路由追踪</a:t>
            </a:r>
            <a:endParaRPr lang="en-US" altLang="zh-CN" smtClean="0">
              <a:latin typeface="Times New Roman" pitchFamily="18" charset="0"/>
            </a:endParaRPr>
          </a:p>
          <a:p>
            <a:pPr lvl="1" eaLnBrk="1" hangingPunct="1"/>
            <a:r>
              <a:rPr lang="zh-CN" altLang="en-US" smtClean="0">
                <a:latin typeface="Times New Roman" pitchFamily="18" charset="0"/>
              </a:rPr>
              <a:t>外部应用程序却不能方便地与 </a:t>
            </a:r>
            <a:r>
              <a:rPr lang="en-US" altLang="zh-CN" smtClean="0">
                <a:latin typeface="Times New Roman" pitchFamily="18" charset="0"/>
              </a:rPr>
              <a:t>NAT </a:t>
            </a:r>
            <a:r>
              <a:rPr lang="zh-CN" altLang="en-US" smtClean="0">
                <a:latin typeface="Times New Roman" pitchFamily="18" charset="0"/>
              </a:rPr>
              <a:t>网关后面的应用程序联系。 </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2"/>
          <p:cNvSpPr>
            <a:spLocks noGrp="1" noChangeArrowheads="1"/>
          </p:cNvSpPr>
          <p:nvPr>
            <p:ph type="title"/>
          </p:nvPr>
        </p:nvSpPr>
        <p:spPr/>
        <p:txBody>
          <a:bodyPr/>
          <a:lstStyle/>
          <a:p>
            <a:pPr eaLnBrk="1" hangingPunct="1"/>
            <a:r>
              <a:rPr lang="en-US" altLang="zh-CN" dirty="0" smtClean="0"/>
              <a:t> 1 </a:t>
            </a:r>
            <a:r>
              <a:rPr lang="zh-CN" altLang="en-US" dirty="0" smtClean="0"/>
              <a:t>防火墙的基本原理</a:t>
            </a:r>
          </a:p>
        </p:txBody>
      </p:sp>
      <p:sp>
        <p:nvSpPr>
          <p:cNvPr id="135174" name="Rectangle 3"/>
          <p:cNvSpPr>
            <a:spLocks noGrp="1" noChangeArrowheads="1"/>
          </p:cNvSpPr>
          <p:nvPr>
            <p:ph idx="1"/>
          </p:nvPr>
        </p:nvSpPr>
        <p:spPr/>
        <p:txBody>
          <a:bodyPr/>
          <a:lstStyle/>
          <a:p>
            <a:pPr eaLnBrk="1" hangingPunct="1"/>
            <a:r>
              <a:rPr lang="zh-CN" altLang="en-US" dirty="0" smtClean="0"/>
              <a:t>防火墙是位于两个</a:t>
            </a:r>
            <a:r>
              <a:rPr lang="en-US" altLang="zh-CN" dirty="0" smtClean="0"/>
              <a:t>(</a:t>
            </a:r>
            <a:r>
              <a:rPr lang="zh-CN" altLang="en-US" dirty="0" smtClean="0"/>
              <a:t>或多个</a:t>
            </a:r>
            <a:r>
              <a:rPr lang="en-US" altLang="zh-CN" dirty="0" smtClean="0"/>
              <a:t>)</a:t>
            </a:r>
            <a:r>
              <a:rPr lang="zh-CN" altLang="en-US" dirty="0" smtClean="0"/>
              <a:t>网络间实施网间访问控制的一组组件的集合，</a:t>
            </a:r>
          </a:p>
          <a:p>
            <a:pPr eaLnBrk="1" hangingPunct="1"/>
            <a:r>
              <a:rPr lang="zh-CN" altLang="en-US" dirty="0" smtClean="0"/>
              <a:t>它满足以下条件</a:t>
            </a:r>
          </a:p>
          <a:p>
            <a:pPr lvl="1" eaLnBrk="1" hangingPunct="1"/>
            <a:r>
              <a:rPr lang="zh-CN" altLang="en-US" dirty="0" smtClean="0"/>
              <a:t>内部和外部之间的所有网络数据流必须经过防火墙</a:t>
            </a:r>
          </a:p>
          <a:p>
            <a:pPr lvl="1" eaLnBrk="1" hangingPunct="1"/>
            <a:r>
              <a:rPr lang="zh-CN" altLang="en-US" dirty="0" smtClean="0"/>
              <a:t>只有符合安全政策的数据流才能通过防火墙</a:t>
            </a:r>
          </a:p>
          <a:p>
            <a:pPr lvl="1" eaLnBrk="1" hangingPunct="1"/>
            <a:r>
              <a:rPr lang="zh-CN" altLang="en-US" dirty="0" smtClean="0"/>
              <a:t>防火墙自身对渗透</a:t>
            </a:r>
            <a:r>
              <a:rPr lang="en-US" altLang="zh-CN" dirty="0" smtClean="0"/>
              <a:t>(penetration)</a:t>
            </a:r>
            <a:r>
              <a:rPr lang="zh-CN" altLang="en-US" dirty="0" smtClean="0"/>
              <a:t>是免疫的</a:t>
            </a:r>
          </a:p>
        </p:txBody>
      </p:sp>
      <p:sp>
        <p:nvSpPr>
          <p:cNvPr id="13517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6546D842-A9AB-4B48-8E12-E8A420EFAEB8}" type="datetime1">
              <a:rPr lang="zh-CN" altLang="en-US">
                <a:solidFill>
                  <a:srgbClr val="000000"/>
                </a:solidFill>
              </a:rPr>
              <a:pPr/>
              <a:t>2016/5/30</a:t>
            </a:fld>
            <a:endParaRPr lang="en-US" altLang="zh-CN">
              <a:solidFill>
                <a:srgbClr val="000000"/>
              </a:solidFill>
            </a:endParaRPr>
          </a:p>
        </p:txBody>
      </p:sp>
      <p:sp>
        <p:nvSpPr>
          <p:cNvPr id="13517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3517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ABDA78CB-46A3-4269-91B5-7543A4241B03}" type="slidenum">
              <a:rPr lang="en-US" altLang="zh-CN">
                <a:solidFill>
                  <a:srgbClr val="000000"/>
                </a:solidFill>
              </a:rPr>
              <a:pPr/>
              <a:t>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7" name="Rectangle 2"/>
          <p:cNvSpPr>
            <a:spLocks noGrp="1" noChangeArrowheads="1"/>
          </p:cNvSpPr>
          <p:nvPr>
            <p:ph type="title"/>
          </p:nvPr>
        </p:nvSpPr>
        <p:spPr/>
        <p:txBody>
          <a:bodyPr/>
          <a:lstStyle/>
          <a:p>
            <a:pPr eaLnBrk="1" hangingPunct="1"/>
            <a:r>
              <a:rPr lang="zh-CN" altLang="en-US" smtClean="0"/>
              <a:t>混合型防火墙</a:t>
            </a:r>
          </a:p>
        </p:txBody>
      </p:sp>
      <p:sp>
        <p:nvSpPr>
          <p:cNvPr id="182278" name="Rectangle 3"/>
          <p:cNvSpPr>
            <a:spLocks noGrp="1" noChangeArrowheads="1"/>
          </p:cNvSpPr>
          <p:nvPr>
            <p:ph idx="1"/>
          </p:nvPr>
        </p:nvSpPr>
        <p:spPr/>
        <p:txBody>
          <a:bodyPr/>
          <a:lstStyle/>
          <a:p>
            <a:pPr eaLnBrk="1" hangingPunct="1">
              <a:lnSpc>
                <a:spcPct val="110000"/>
              </a:lnSpc>
            </a:pPr>
            <a:r>
              <a:rPr lang="zh-CN" altLang="en-US" sz="2200" dirty="0" smtClean="0"/>
              <a:t>当前的防火墙产品已不是单一的包过滤型或代理服务器型防火墙，而是将各种安全技术结合起来，综合各类型防火墙的优点，形成一个混合的多级防火墙。</a:t>
            </a:r>
          </a:p>
          <a:p>
            <a:pPr eaLnBrk="1" hangingPunct="1">
              <a:lnSpc>
                <a:spcPct val="110000"/>
              </a:lnSpc>
            </a:pPr>
            <a:r>
              <a:rPr lang="zh-CN" altLang="en-US" sz="2200" dirty="0" smtClean="0"/>
              <a:t>不同的防火墙侧重点不同。从某种意义上来说，防火墙实际上代表了一个网络的访问原则。如果某个网络决定设立防火墙，那么首先需要决定本网络的安全策略，即确定哪些类型的信息允许通过防火墙，哪些类型的信息不允许通过防火墙。防火墙的职责就是根据本单位的安全策略，对外部网络与内部网络交流的数据进行检查，对符合安全策略的数据予以放行，将不符合的拒之门外。</a:t>
            </a:r>
          </a:p>
          <a:p>
            <a:pPr eaLnBrk="1" hangingPunct="1">
              <a:lnSpc>
                <a:spcPct val="110000"/>
              </a:lnSpc>
            </a:pPr>
            <a:r>
              <a:rPr lang="zh-CN" altLang="en-US" sz="2200" dirty="0" smtClean="0"/>
              <a:t>在设计防火墙时，还要确定防火墙的类型和拓扑结构。一般来说，防火墙被设置在可信赖的内部网络和不可信赖的外部网络之间。</a:t>
            </a:r>
          </a:p>
        </p:txBody>
      </p:sp>
      <p:sp>
        <p:nvSpPr>
          <p:cNvPr id="18227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38CA71A8-EC6D-43FE-8D04-1B4B25A5019F}" type="datetime1">
              <a:rPr lang="zh-CN" altLang="en-US">
                <a:solidFill>
                  <a:srgbClr val="000000"/>
                </a:solidFill>
              </a:rPr>
              <a:pPr/>
              <a:t>2016/5/30</a:t>
            </a:fld>
            <a:endParaRPr lang="en-US" altLang="zh-CN">
              <a:solidFill>
                <a:srgbClr val="000000"/>
              </a:solidFill>
            </a:endParaRPr>
          </a:p>
        </p:txBody>
      </p:sp>
      <p:sp>
        <p:nvSpPr>
          <p:cNvPr id="18227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227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DAFF7625-7621-46B1-A468-CD6DE4D94903}" type="slidenum">
              <a:rPr lang="en-US" altLang="zh-CN">
                <a:solidFill>
                  <a:srgbClr val="000000"/>
                </a:solidFill>
              </a:rPr>
              <a:pPr/>
              <a:t>60</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2"/>
          <p:cNvSpPr>
            <a:spLocks noGrp="1" noChangeArrowheads="1"/>
          </p:cNvSpPr>
          <p:nvPr>
            <p:ph type="title"/>
          </p:nvPr>
        </p:nvSpPr>
        <p:spPr/>
        <p:txBody>
          <a:bodyPr/>
          <a:lstStyle/>
          <a:p>
            <a:pPr eaLnBrk="1" hangingPunct="1"/>
            <a:r>
              <a:rPr lang="en-US" altLang="zh-CN" dirty="0" smtClean="0"/>
              <a:t> 3 </a:t>
            </a:r>
            <a:r>
              <a:rPr lang="zh-CN" altLang="en-US" dirty="0" smtClean="0"/>
              <a:t>防火墙的配置方案</a:t>
            </a:r>
          </a:p>
        </p:txBody>
      </p:sp>
      <p:sp>
        <p:nvSpPr>
          <p:cNvPr id="183302" name="Rectangle 3"/>
          <p:cNvSpPr>
            <a:spLocks noGrp="1" noChangeArrowheads="1"/>
          </p:cNvSpPr>
          <p:nvPr>
            <p:ph idx="1"/>
          </p:nvPr>
        </p:nvSpPr>
        <p:spPr/>
        <p:txBody>
          <a:bodyPr/>
          <a:lstStyle/>
          <a:p>
            <a:pPr eaLnBrk="1" hangingPunct="1"/>
            <a:r>
              <a:rPr lang="zh-CN" altLang="en-US" dirty="0" smtClean="0">
                <a:solidFill>
                  <a:srgbClr val="FF0000"/>
                </a:solidFill>
              </a:rPr>
              <a:t>最简单的防火墙配置，</a:t>
            </a:r>
            <a:r>
              <a:rPr lang="zh-CN" altLang="en-US" dirty="0" smtClean="0"/>
              <a:t>就是直接在内部网和外部网之间加装一个</a:t>
            </a:r>
            <a:r>
              <a:rPr lang="zh-CN" altLang="en-US" dirty="0" smtClean="0">
                <a:solidFill>
                  <a:srgbClr val="FF0000"/>
                </a:solidFill>
              </a:rPr>
              <a:t>包过滤路由器或者应用网关</a:t>
            </a:r>
            <a:r>
              <a:rPr lang="zh-CN" altLang="en-US" dirty="0" smtClean="0"/>
              <a:t>。为更好地实现网络安全，有时还要将几种防火墙技术组合起来构建防火墙系统。</a:t>
            </a:r>
          </a:p>
          <a:p>
            <a:pPr eaLnBrk="1" hangingPunct="1"/>
            <a:r>
              <a:rPr lang="zh-CN" altLang="en-US" dirty="0" smtClean="0"/>
              <a:t>目前比较流行的有以下三种防火墙配置方案。</a:t>
            </a:r>
          </a:p>
          <a:p>
            <a:pPr lvl="1" eaLnBrk="1" hangingPunct="1"/>
            <a:r>
              <a:rPr lang="zh-CN" altLang="en-US" b="1" dirty="0" smtClean="0">
                <a:solidFill>
                  <a:srgbClr val="FF0000"/>
                </a:solidFill>
              </a:rPr>
              <a:t>双宿主机模式</a:t>
            </a:r>
          </a:p>
          <a:p>
            <a:pPr lvl="1" eaLnBrk="1" hangingPunct="1"/>
            <a:r>
              <a:rPr lang="zh-CN" altLang="en-US" b="1" dirty="0" smtClean="0">
                <a:solidFill>
                  <a:srgbClr val="FF0000"/>
                </a:solidFill>
              </a:rPr>
              <a:t>屏蔽主机模式</a:t>
            </a:r>
          </a:p>
          <a:p>
            <a:pPr lvl="1" eaLnBrk="1" hangingPunct="1"/>
            <a:r>
              <a:rPr lang="zh-CN" altLang="en-US" b="1" dirty="0" smtClean="0">
                <a:solidFill>
                  <a:srgbClr val="FF0000"/>
                </a:solidFill>
              </a:rPr>
              <a:t>屏蔽子网模式</a:t>
            </a:r>
          </a:p>
        </p:txBody>
      </p:sp>
      <p:sp>
        <p:nvSpPr>
          <p:cNvPr id="18329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3A5CE643-24A6-4A6A-ADB8-681B585D882D}" type="datetime1">
              <a:rPr lang="zh-CN" altLang="en-US">
                <a:solidFill>
                  <a:srgbClr val="000000"/>
                </a:solidFill>
              </a:rPr>
              <a:pPr/>
              <a:t>2016/5/30</a:t>
            </a:fld>
            <a:endParaRPr lang="en-US" altLang="zh-CN">
              <a:solidFill>
                <a:srgbClr val="000000"/>
              </a:solidFill>
            </a:endParaRPr>
          </a:p>
        </p:txBody>
      </p:sp>
      <p:sp>
        <p:nvSpPr>
          <p:cNvPr id="18329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330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AF3B88B9-FF25-4ABB-BBA4-E4CEA5E3DDB8}" type="slidenum">
              <a:rPr lang="en-US" altLang="zh-CN">
                <a:solidFill>
                  <a:srgbClr val="000000"/>
                </a:solidFill>
              </a:rPr>
              <a:pPr/>
              <a:t>61</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包过滤路由</a:t>
            </a:r>
          </a:p>
        </p:txBody>
      </p:sp>
      <p:sp>
        <p:nvSpPr>
          <p:cNvPr id="60419" name="内容占位符 63"/>
          <p:cNvSpPr>
            <a:spLocks noGrp="1"/>
          </p:cNvSpPr>
          <p:nvPr>
            <p:ph idx="1"/>
          </p:nvPr>
        </p:nvSpPr>
        <p:spPr/>
        <p:txBody>
          <a:bodyPr/>
          <a:lstStyle/>
          <a:p>
            <a:pPr eaLnBrk="1" hangingPunct="1"/>
            <a:endParaRPr lang="zh-CN" altLang="en-US" smtClean="0"/>
          </a:p>
        </p:txBody>
      </p:sp>
      <p:grpSp>
        <p:nvGrpSpPr>
          <p:cNvPr id="2" name="Group 3"/>
          <p:cNvGrpSpPr>
            <a:grpSpLocks/>
          </p:cNvGrpSpPr>
          <p:nvPr/>
        </p:nvGrpSpPr>
        <p:grpSpPr bwMode="auto">
          <a:xfrm>
            <a:off x="1371600" y="2022475"/>
            <a:ext cx="6705600" cy="2133600"/>
            <a:chOff x="1152" y="1968"/>
            <a:chExt cx="3600" cy="1008"/>
          </a:xfrm>
        </p:grpSpPr>
        <p:grpSp>
          <p:nvGrpSpPr>
            <p:cNvPr id="3" name="Group 4"/>
            <p:cNvGrpSpPr>
              <a:grpSpLocks/>
            </p:cNvGrpSpPr>
            <p:nvPr/>
          </p:nvGrpSpPr>
          <p:grpSpPr bwMode="auto">
            <a:xfrm>
              <a:off x="1152" y="2256"/>
              <a:ext cx="1008" cy="480"/>
              <a:chOff x="4099" y="1858"/>
              <a:chExt cx="496" cy="433"/>
            </a:xfrm>
          </p:grpSpPr>
          <p:grpSp>
            <p:nvGrpSpPr>
              <p:cNvPr id="4" name="Group 5"/>
              <p:cNvGrpSpPr>
                <a:grpSpLocks/>
              </p:cNvGrpSpPr>
              <p:nvPr/>
            </p:nvGrpSpPr>
            <p:grpSpPr bwMode="auto">
              <a:xfrm>
                <a:off x="4099" y="1858"/>
                <a:ext cx="496" cy="433"/>
                <a:chOff x="4099" y="1858"/>
                <a:chExt cx="496" cy="433"/>
              </a:xfrm>
            </p:grpSpPr>
            <p:sp>
              <p:nvSpPr>
                <p:cNvPr id="60470" name="Oval 6"/>
                <p:cNvSpPr>
                  <a:spLocks noChangeArrowheads="1"/>
                </p:cNvSpPr>
                <p:nvPr/>
              </p:nvSpPr>
              <p:spPr bwMode="auto">
                <a:xfrm>
                  <a:off x="4217" y="1858"/>
                  <a:ext cx="212" cy="117"/>
                </a:xfrm>
                <a:prstGeom prst="ellipse">
                  <a:avLst/>
                </a:prstGeom>
                <a:solidFill>
                  <a:srgbClr val="DDDDDD"/>
                </a:solidFill>
                <a:ln w="11113">
                  <a:solidFill>
                    <a:srgbClr val="000000"/>
                  </a:solidFill>
                  <a:round/>
                  <a:headEnd/>
                  <a:tailEnd/>
                </a:ln>
              </p:spPr>
              <p:txBody>
                <a:bodyPr/>
                <a:lstStyle/>
                <a:p>
                  <a:endParaRPr lang="zh-CN" altLang="en-US"/>
                </a:p>
              </p:txBody>
            </p:sp>
            <p:sp>
              <p:nvSpPr>
                <p:cNvPr id="60471" name="Freeform 7"/>
                <p:cNvSpPr>
                  <a:spLocks/>
                </p:cNvSpPr>
                <p:nvPr/>
              </p:nvSpPr>
              <p:spPr bwMode="auto">
                <a:xfrm>
                  <a:off x="4399" y="1891"/>
                  <a:ext cx="141" cy="106"/>
                </a:xfrm>
                <a:custGeom>
                  <a:avLst/>
                  <a:gdLst>
                    <a:gd name="T0" fmla="*/ 81 w 141"/>
                    <a:gd name="T1" fmla="*/ 6 h 106"/>
                    <a:gd name="T2" fmla="*/ 52 w 141"/>
                    <a:gd name="T3" fmla="*/ 0 h 106"/>
                    <a:gd name="T4" fmla="*/ 28 w 141"/>
                    <a:gd name="T5" fmla="*/ 6 h 106"/>
                    <a:gd name="T6" fmla="*/ 9 w 141"/>
                    <a:gd name="T7" fmla="*/ 14 h 106"/>
                    <a:gd name="T8" fmla="*/ 4 w 141"/>
                    <a:gd name="T9" fmla="*/ 23 h 106"/>
                    <a:gd name="T10" fmla="*/ 0 w 141"/>
                    <a:gd name="T11" fmla="*/ 31 h 106"/>
                    <a:gd name="T12" fmla="*/ 0 w 141"/>
                    <a:gd name="T13" fmla="*/ 39 h 106"/>
                    <a:gd name="T14" fmla="*/ 2 w 141"/>
                    <a:gd name="T15" fmla="*/ 50 h 106"/>
                    <a:gd name="T16" fmla="*/ 7 w 141"/>
                    <a:gd name="T17" fmla="*/ 61 h 106"/>
                    <a:gd name="T18" fmla="*/ 14 w 141"/>
                    <a:gd name="T19" fmla="*/ 70 h 106"/>
                    <a:gd name="T20" fmla="*/ 33 w 141"/>
                    <a:gd name="T21" fmla="*/ 87 h 106"/>
                    <a:gd name="T22" fmla="*/ 60 w 141"/>
                    <a:gd name="T23" fmla="*/ 100 h 106"/>
                    <a:gd name="T24" fmla="*/ 88 w 141"/>
                    <a:gd name="T25" fmla="*/ 106 h 106"/>
                    <a:gd name="T26" fmla="*/ 115 w 141"/>
                    <a:gd name="T27" fmla="*/ 100 h 106"/>
                    <a:gd name="T28" fmla="*/ 132 w 141"/>
                    <a:gd name="T29" fmla="*/ 92 h 106"/>
                    <a:gd name="T30" fmla="*/ 139 w 141"/>
                    <a:gd name="T31" fmla="*/ 84 h 106"/>
                    <a:gd name="T32" fmla="*/ 141 w 141"/>
                    <a:gd name="T33" fmla="*/ 75 h 106"/>
                    <a:gd name="T34" fmla="*/ 141 w 141"/>
                    <a:gd name="T35" fmla="*/ 67 h 106"/>
                    <a:gd name="T36" fmla="*/ 141 w 141"/>
                    <a:gd name="T37" fmla="*/ 56 h 106"/>
                    <a:gd name="T38" fmla="*/ 136 w 141"/>
                    <a:gd name="T39" fmla="*/ 45 h 106"/>
                    <a:gd name="T40" fmla="*/ 129 w 141"/>
                    <a:gd name="T41" fmla="*/ 36 h 106"/>
                    <a:gd name="T42" fmla="*/ 108 w 141"/>
                    <a:gd name="T43" fmla="*/ 20 h 106"/>
                    <a:gd name="T44" fmla="*/ 81 w 141"/>
                    <a:gd name="T45" fmla="*/ 6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106"/>
                    <a:gd name="T71" fmla="*/ 141 w 141"/>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106">
                      <a:moveTo>
                        <a:pt x="81" y="6"/>
                      </a:moveTo>
                      <a:lnTo>
                        <a:pt x="52" y="0"/>
                      </a:lnTo>
                      <a:lnTo>
                        <a:pt x="28" y="6"/>
                      </a:lnTo>
                      <a:lnTo>
                        <a:pt x="9" y="14"/>
                      </a:lnTo>
                      <a:lnTo>
                        <a:pt x="4" y="23"/>
                      </a:lnTo>
                      <a:lnTo>
                        <a:pt x="0" y="31"/>
                      </a:lnTo>
                      <a:lnTo>
                        <a:pt x="0" y="39"/>
                      </a:lnTo>
                      <a:lnTo>
                        <a:pt x="2" y="50"/>
                      </a:lnTo>
                      <a:lnTo>
                        <a:pt x="7" y="61"/>
                      </a:lnTo>
                      <a:lnTo>
                        <a:pt x="14" y="70"/>
                      </a:lnTo>
                      <a:lnTo>
                        <a:pt x="33" y="87"/>
                      </a:lnTo>
                      <a:lnTo>
                        <a:pt x="60" y="100"/>
                      </a:lnTo>
                      <a:lnTo>
                        <a:pt x="88" y="106"/>
                      </a:lnTo>
                      <a:lnTo>
                        <a:pt x="115" y="100"/>
                      </a:lnTo>
                      <a:lnTo>
                        <a:pt x="132" y="92"/>
                      </a:lnTo>
                      <a:lnTo>
                        <a:pt x="139" y="84"/>
                      </a:lnTo>
                      <a:lnTo>
                        <a:pt x="141" y="75"/>
                      </a:lnTo>
                      <a:lnTo>
                        <a:pt x="141" y="67"/>
                      </a:lnTo>
                      <a:lnTo>
                        <a:pt x="141" y="56"/>
                      </a:lnTo>
                      <a:lnTo>
                        <a:pt x="136" y="45"/>
                      </a:lnTo>
                      <a:lnTo>
                        <a:pt x="129" y="36"/>
                      </a:lnTo>
                      <a:lnTo>
                        <a:pt x="108" y="20"/>
                      </a:lnTo>
                      <a:lnTo>
                        <a:pt x="81" y="6"/>
                      </a:lnTo>
                      <a:close/>
                    </a:path>
                  </a:pathLst>
                </a:custGeom>
                <a:solidFill>
                  <a:srgbClr val="DDDDDD"/>
                </a:solidFill>
                <a:ln w="11113">
                  <a:solidFill>
                    <a:srgbClr val="000000"/>
                  </a:solidFill>
                  <a:round/>
                  <a:headEnd/>
                  <a:tailEnd/>
                </a:ln>
              </p:spPr>
              <p:txBody>
                <a:bodyPr/>
                <a:lstStyle/>
                <a:p>
                  <a:endParaRPr lang="zh-CN" altLang="en-US"/>
                </a:p>
              </p:txBody>
            </p:sp>
            <p:sp>
              <p:nvSpPr>
                <p:cNvPr id="60472" name="Freeform 8"/>
                <p:cNvSpPr>
                  <a:spLocks/>
                </p:cNvSpPr>
                <p:nvPr/>
              </p:nvSpPr>
              <p:spPr bwMode="auto">
                <a:xfrm>
                  <a:off x="4473" y="1991"/>
                  <a:ext cx="122" cy="117"/>
                </a:xfrm>
                <a:custGeom>
                  <a:avLst/>
                  <a:gdLst>
                    <a:gd name="T0" fmla="*/ 82 w 122"/>
                    <a:gd name="T1" fmla="*/ 9 h 117"/>
                    <a:gd name="T2" fmla="*/ 58 w 122"/>
                    <a:gd name="T3" fmla="*/ 0 h 117"/>
                    <a:gd name="T4" fmla="*/ 34 w 122"/>
                    <a:gd name="T5" fmla="*/ 3 h 117"/>
                    <a:gd name="T6" fmla="*/ 14 w 122"/>
                    <a:gd name="T7" fmla="*/ 12 h 117"/>
                    <a:gd name="T8" fmla="*/ 2 w 122"/>
                    <a:gd name="T9" fmla="*/ 28 h 117"/>
                    <a:gd name="T10" fmla="*/ 0 w 122"/>
                    <a:gd name="T11" fmla="*/ 39 h 117"/>
                    <a:gd name="T12" fmla="*/ 0 w 122"/>
                    <a:gd name="T13" fmla="*/ 50 h 117"/>
                    <a:gd name="T14" fmla="*/ 7 w 122"/>
                    <a:gd name="T15" fmla="*/ 73 h 117"/>
                    <a:gd name="T16" fmla="*/ 19 w 122"/>
                    <a:gd name="T17" fmla="*/ 92 h 117"/>
                    <a:gd name="T18" fmla="*/ 41 w 122"/>
                    <a:gd name="T19" fmla="*/ 109 h 117"/>
                    <a:gd name="T20" fmla="*/ 65 w 122"/>
                    <a:gd name="T21" fmla="*/ 117 h 117"/>
                    <a:gd name="T22" fmla="*/ 89 w 122"/>
                    <a:gd name="T23" fmla="*/ 117 h 117"/>
                    <a:gd name="T24" fmla="*/ 108 w 122"/>
                    <a:gd name="T25" fmla="*/ 106 h 117"/>
                    <a:gd name="T26" fmla="*/ 120 w 122"/>
                    <a:gd name="T27" fmla="*/ 89 h 117"/>
                    <a:gd name="T28" fmla="*/ 122 w 122"/>
                    <a:gd name="T29" fmla="*/ 78 h 117"/>
                    <a:gd name="T30" fmla="*/ 122 w 122"/>
                    <a:gd name="T31" fmla="*/ 67 h 117"/>
                    <a:gd name="T32" fmla="*/ 115 w 122"/>
                    <a:gd name="T33" fmla="*/ 45 h 117"/>
                    <a:gd name="T34" fmla="*/ 103 w 122"/>
                    <a:gd name="T35" fmla="*/ 25 h 117"/>
                    <a:gd name="T36" fmla="*/ 82 w 122"/>
                    <a:gd name="T37" fmla="*/ 9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17"/>
                    <a:gd name="T59" fmla="*/ 122 w 122"/>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17">
                      <a:moveTo>
                        <a:pt x="82" y="9"/>
                      </a:moveTo>
                      <a:lnTo>
                        <a:pt x="58" y="0"/>
                      </a:lnTo>
                      <a:lnTo>
                        <a:pt x="34" y="3"/>
                      </a:lnTo>
                      <a:lnTo>
                        <a:pt x="14" y="12"/>
                      </a:lnTo>
                      <a:lnTo>
                        <a:pt x="2" y="28"/>
                      </a:lnTo>
                      <a:lnTo>
                        <a:pt x="0" y="39"/>
                      </a:lnTo>
                      <a:lnTo>
                        <a:pt x="0" y="50"/>
                      </a:lnTo>
                      <a:lnTo>
                        <a:pt x="7" y="73"/>
                      </a:lnTo>
                      <a:lnTo>
                        <a:pt x="19" y="92"/>
                      </a:lnTo>
                      <a:lnTo>
                        <a:pt x="41" y="109"/>
                      </a:lnTo>
                      <a:lnTo>
                        <a:pt x="65" y="117"/>
                      </a:lnTo>
                      <a:lnTo>
                        <a:pt x="89" y="117"/>
                      </a:lnTo>
                      <a:lnTo>
                        <a:pt x="108" y="106"/>
                      </a:lnTo>
                      <a:lnTo>
                        <a:pt x="120" y="89"/>
                      </a:lnTo>
                      <a:lnTo>
                        <a:pt x="122" y="78"/>
                      </a:lnTo>
                      <a:lnTo>
                        <a:pt x="122" y="67"/>
                      </a:lnTo>
                      <a:lnTo>
                        <a:pt x="115" y="45"/>
                      </a:lnTo>
                      <a:lnTo>
                        <a:pt x="103" y="25"/>
                      </a:lnTo>
                      <a:lnTo>
                        <a:pt x="82" y="9"/>
                      </a:lnTo>
                      <a:close/>
                    </a:path>
                  </a:pathLst>
                </a:custGeom>
                <a:solidFill>
                  <a:srgbClr val="DDDDDD"/>
                </a:solidFill>
                <a:ln w="11113">
                  <a:solidFill>
                    <a:srgbClr val="000000"/>
                  </a:solidFill>
                  <a:round/>
                  <a:headEnd/>
                  <a:tailEnd/>
                </a:ln>
              </p:spPr>
              <p:txBody>
                <a:bodyPr/>
                <a:lstStyle/>
                <a:p>
                  <a:endParaRPr lang="zh-CN" altLang="en-US"/>
                </a:p>
              </p:txBody>
            </p:sp>
            <p:sp>
              <p:nvSpPr>
                <p:cNvPr id="60473" name="Freeform 9"/>
                <p:cNvSpPr>
                  <a:spLocks/>
                </p:cNvSpPr>
                <p:nvPr/>
              </p:nvSpPr>
              <p:spPr bwMode="auto">
                <a:xfrm>
                  <a:off x="4432" y="2100"/>
                  <a:ext cx="149" cy="147"/>
                </a:xfrm>
                <a:custGeom>
                  <a:avLst/>
                  <a:gdLst>
                    <a:gd name="T0" fmla="*/ 48 w 149"/>
                    <a:gd name="T1" fmla="*/ 11 h 147"/>
                    <a:gd name="T2" fmla="*/ 24 w 149"/>
                    <a:gd name="T3" fmla="*/ 30 h 147"/>
                    <a:gd name="T4" fmla="*/ 15 w 149"/>
                    <a:gd name="T5" fmla="*/ 44 h 147"/>
                    <a:gd name="T6" fmla="*/ 7 w 149"/>
                    <a:gd name="T7" fmla="*/ 58 h 147"/>
                    <a:gd name="T8" fmla="*/ 3 w 149"/>
                    <a:gd name="T9" fmla="*/ 72 h 147"/>
                    <a:gd name="T10" fmla="*/ 0 w 149"/>
                    <a:gd name="T11" fmla="*/ 86 h 147"/>
                    <a:gd name="T12" fmla="*/ 0 w 149"/>
                    <a:gd name="T13" fmla="*/ 100 h 147"/>
                    <a:gd name="T14" fmla="*/ 5 w 149"/>
                    <a:gd name="T15" fmla="*/ 114 h 147"/>
                    <a:gd name="T16" fmla="*/ 12 w 149"/>
                    <a:gd name="T17" fmla="*/ 125 h 147"/>
                    <a:gd name="T18" fmla="*/ 22 w 149"/>
                    <a:gd name="T19" fmla="*/ 133 h 147"/>
                    <a:gd name="T20" fmla="*/ 43 w 149"/>
                    <a:gd name="T21" fmla="*/ 147 h 147"/>
                    <a:gd name="T22" fmla="*/ 58 w 149"/>
                    <a:gd name="T23" fmla="*/ 147 h 147"/>
                    <a:gd name="T24" fmla="*/ 72 w 149"/>
                    <a:gd name="T25" fmla="*/ 147 h 147"/>
                    <a:gd name="T26" fmla="*/ 87 w 149"/>
                    <a:gd name="T27" fmla="*/ 141 h 147"/>
                    <a:gd name="T28" fmla="*/ 101 w 149"/>
                    <a:gd name="T29" fmla="*/ 136 h 147"/>
                    <a:gd name="T30" fmla="*/ 125 w 149"/>
                    <a:gd name="T31" fmla="*/ 116 h 147"/>
                    <a:gd name="T32" fmla="*/ 135 w 149"/>
                    <a:gd name="T33" fmla="*/ 103 h 147"/>
                    <a:gd name="T34" fmla="*/ 142 w 149"/>
                    <a:gd name="T35" fmla="*/ 89 h 147"/>
                    <a:gd name="T36" fmla="*/ 147 w 149"/>
                    <a:gd name="T37" fmla="*/ 75 h 147"/>
                    <a:gd name="T38" fmla="*/ 149 w 149"/>
                    <a:gd name="T39" fmla="*/ 61 h 147"/>
                    <a:gd name="T40" fmla="*/ 149 w 149"/>
                    <a:gd name="T41" fmla="*/ 47 h 147"/>
                    <a:gd name="T42" fmla="*/ 144 w 149"/>
                    <a:gd name="T43" fmla="*/ 33 h 147"/>
                    <a:gd name="T44" fmla="*/ 137 w 149"/>
                    <a:gd name="T45" fmla="*/ 22 h 147"/>
                    <a:gd name="T46" fmla="*/ 130 w 149"/>
                    <a:gd name="T47" fmla="*/ 14 h 147"/>
                    <a:gd name="T48" fmla="*/ 106 w 149"/>
                    <a:gd name="T49" fmla="*/ 3 h 147"/>
                    <a:gd name="T50" fmla="*/ 91 w 149"/>
                    <a:gd name="T51" fmla="*/ 0 h 147"/>
                    <a:gd name="T52" fmla="*/ 77 w 149"/>
                    <a:gd name="T53" fmla="*/ 0 h 147"/>
                    <a:gd name="T54" fmla="*/ 63 w 149"/>
                    <a:gd name="T55" fmla="*/ 5 h 147"/>
                    <a:gd name="T56" fmla="*/ 48 w 149"/>
                    <a:gd name="T57" fmla="*/ 11 h 1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147"/>
                    <a:gd name="T89" fmla="*/ 149 w 149"/>
                    <a:gd name="T90" fmla="*/ 147 h 1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147">
                      <a:moveTo>
                        <a:pt x="48" y="11"/>
                      </a:moveTo>
                      <a:lnTo>
                        <a:pt x="24" y="30"/>
                      </a:lnTo>
                      <a:lnTo>
                        <a:pt x="15" y="44"/>
                      </a:lnTo>
                      <a:lnTo>
                        <a:pt x="7" y="58"/>
                      </a:lnTo>
                      <a:lnTo>
                        <a:pt x="3" y="72"/>
                      </a:lnTo>
                      <a:lnTo>
                        <a:pt x="0" y="86"/>
                      </a:lnTo>
                      <a:lnTo>
                        <a:pt x="0" y="100"/>
                      </a:lnTo>
                      <a:lnTo>
                        <a:pt x="5" y="114"/>
                      </a:lnTo>
                      <a:lnTo>
                        <a:pt x="12" y="125"/>
                      </a:lnTo>
                      <a:lnTo>
                        <a:pt x="22" y="133"/>
                      </a:lnTo>
                      <a:lnTo>
                        <a:pt x="43" y="147"/>
                      </a:lnTo>
                      <a:lnTo>
                        <a:pt x="58" y="147"/>
                      </a:lnTo>
                      <a:lnTo>
                        <a:pt x="72" y="147"/>
                      </a:lnTo>
                      <a:lnTo>
                        <a:pt x="87" y="141"/>
                      </a:lnTo>
                      <a:lnTo>
                        <a:pt x="101" y="136"/>
                      </a:lnTo>
                      <a:lnTo>
                        <a:pt x="125" y="116"/>
                      </a:lnTo>
                      <a:lnTo>
                        <a:pt x="135" y="103"/>
                      </a:lnTo>
                      <a:lnTo>
                        <a:pt x="142" y="89"/>
                      </a:lnTo>
                      <a:lnTo>
                        <a:pt x="147" y="75"/>
                      </a:lnTo>
                      <a:lnTo>
                        <a:pt x="149" y="61"/>
                      </a:lnTo>
                      <a:lnTo>
                        <a:pt x="149" y="47"/>
                      </a:lnTo>
                      <a:lnTo>
                        <a:pt x="144" y="33"/>
                      </a:lnTo>
                      <a:lnTo>
                        <a:pt x="137" y="22"/>
                      </a:lnTo>
                      <a:lnTo>
                        <a:pt x="130" y="14"/>
                      </a:lnTo>
                      <a:lnTo>
                        <a:pt x="106" y="3"/>
                      </a:lnTo>
                      <a:lnTo>
                        <a:pt x="91" y="0"/>
                      </a:lnTo>
                      <a:lnTo>
                        <a:pt x="77" y="0"/>
                      </a:lnTo>
                      <a:lnTo>
                        <a:pt x="63" y="5"/>
                      </a:lnTo>
                      <a:lnTo>
                        <a:pt x="48" y="11"/>
                      </a:lnTo>
                      <a:close/>
                    </a:path>
                  </a:pathLst>
                </a:custGeom>
                <a:solidFill>
                  <a:srgbClr val="DDDDDD"/>
                </a:solidFill>
                <a:ln w="11113">
                  <a:solidFill>
                    <a:srgbClr val="000000"/>
                  </a:solidFill>
                  <a:round/>
                  <a:headEnd/>
                  <a:tailEnd/>
                </a:ln>
              </p:spPr>
              <p:txBody>
                <a:bodyPr/>
                <a:lstStyle/>
                <a:p>
                  <a:endParaRPr lang="zh-CN" altLang="en-US"/>
                </a:p>
              </p:txBody>
            </p:sp>
            <p:sp>
              <p:nvSpPr>
                <p:cNvPr id="60474" name="Oval 10"/>
                <p:cNvSpPr>
                  <a:spLocks noChangeArrowheads="1"/>
                </p:cNvSpPr>
                <p:nvPr/>
              </p:nvSpPr>
              <p:spPr bwMode="auto">
                <a:xfrm>
                  <a:off x="4241" y="2119"/>
                  <a:ext cx="248" cy="172"/>
                </a:xfrm>
                <a:prstGeom prst="ellipse">
                  <a:avLst/>
                </a:prstGeom>
                <a:solidFill>
                  <a:srgbClr val="DDDDDD"/>
                </a:solidFill>
                <a:ln w="11113">
                  <a:solidFill>
                    <a:srgbClr val="000000"/>
                  </a:solidFill>
                  <a:round/>
                  <a:headEnd/>
                  <a:tailEnd/>
                </a:ln>
              </p:spPr>
              <p:txBody>
                <a:bodyPr/>
                <a:lstStyle/>
                <a:p>
                  <a:endParaRPr lang="zh-CN" altLang="en-US"/>
                </a:p>
              </p:txBody>
            </p:sp>
            <p:sp>
              <p:nvSpPr>
                <p:cNvPr id="60475" name="Freeform 11"/>
                <p:cNvSpPr>
                  <a:spLocks/>
                </p:cNvSpPr>
                <p:nvPr/>
              </p:nvSpPr>
              <p:spPr bwMode="auto">
                <a:xfrm>
                  <a:off x="4137" y="2114"/>
                  <a:ext cx="139" cy="119"/>
                </a:xfrm>
                <a:custGeom>
                  <a:avLst/>
                  <a:gdLst>
                    <a:gd name="T0" fmla="*/ 84 w 139"/>
                    <a:gd name="T1" fmla="*/ 5 h 119"/>
                    <a:gd name="T2" fmla="*/ 58 w 139"/>
                    <a:gd name="T3" fmla="*/ 0 h 119"/>
                    <a:gd name="T4" fmla="*/ 34 w 139"/>
                    <a:gd name="T5" fmla="*/ 5 h 119"/>
                    <a:gd name="T6" fmla="*/ 14 w 139"/>
                    <a:gd name="T7" fmla="*/ 16 h 119"/>
                    <a:gd name="T8" fmla="*/ 7 w 139"/>
                    <a:gd name="T9" fmla="*/ 25 h 119"/>
                    <a:gd name="T10" fmla="*/ 2 w 139"/>
                    <a:gd name="T11" fmla="*/ 36 h 119"/>
                    <a:gd name="T12" fmla="*/ 0 w 139"/>
                    <a:gd name="T13" fmla="*/ 47 h 119"/>
                    <a:gd name="T14" fmla="*/ 2 w 139"/>
                    <a:gd name="T15" fmla="*/ 58 h 119"/>
                    <a:gd name="T16" fmla="*/ 5 w 139"/>
                    <a:gd name="T17" fmla="*/ 69 h 119"/>
                    <a:gd name="T18" fmla="*/ 12 w 139"/>
                    <a:gd name="T19" fmla="*/ 80 h 119"/>
                    <a:gd name="T20" fmla="*/ 29 w 139"/>
                    <a:gd name="T21" fmla="*/ 100 h 119"/>
                    <a:gd name="T22" fmla="*/ 55 w 139"/>
                    <a:gd name="T23" fmla="*/ 114 h 119"/>
                    <a:gd name="T24" fmla="*/ 82 w 139"/>
                    <a:gd name="T25" fmla="*/ 119 h 119"/>
                    <a:gd name="T26" fmla="*/ 108 w 139"/>
                    <a:gd name="T27" fmla="*/ 116 h 119"/>
                    <a:gd name="T28" fmla="*/ 127 w 139"/>
                    <a:gd name="T29" fmla="*/ 105 h 119"/>
                    <a:gd name="T30" fmla="*/ 132 w 139"/>
                    <a:gd name="T31" fmla="*/ 97 h 119"/>
                    <a:gd name="T32" fmla="*/ 137 w 139"/>
                    <a:gd name="T33" fmla="*/ 86 h 119"/>
                    <a:gd name="T34" fmla="*/ 139 w 139"/>
                    <a:gd name="T35" fmla="*/ 75 h 119"/>
                    <a:gd name="T36" fmla="*/ 139 w 139"/>
                    <a:gd name="T37" fmla="*/ 64 h 119"/>
                    <a:gd name="T38" fmla="*/ 134 w 139"/>
                    <a:gd name="T39" fmla="*/ 50 h 119"/>
                    <a:gd name="T40" fmla="*/ 130 w 139"/>
                    <a:gd name="T41" fmla="*/ 39 h 119"/>
                    <a:gd name="T42" fmla="*/ 110 w 139"/>
                    <a:gd name="T43" fmla="*/ 19 h 119"/>
                    <a:gd name="T44" fmla="*/ 84 w 139"/>
                    <a:gd name="T45" fmla="*/ 5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9"/>
                    <a:gd name="T70" fmla="*/ 0 h 119"/>
                    <a:gd name="T71" fmla="*/ 139 w 139"/>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9" h="119">
                      <a:moveTo>
                        <a:pt x="84" y="5"/>
                      </a:moveTo>
                      <a:lnTo>
                        <a:pt x="58" y="0"/>
                      </a:lnTo>
                      <a:lnTo>
                        <a:pt x="34" y="5"/>
                      </a:lnTo>
                      <a:lnTo>
                        <a:pt x="14" y="16"/>
                      </a:lnTo>
                      <a:lnTo>
                        <a:pt x="7" y="25"/>
                      </a:lnTo>
                      <a:lnTo>
                        <a:pt x="2" y="36"/>
                      </a:lnTo>
                      <a:lnTo>
                        <a:pt x="0" y="47"/>
                      </a:lnTo>
                      <a:lnTo>
                        <a:pt x="2" y="58"/>
                      </a:lnTo>
                      <a:lnTo>
                        <a:pt x="5" y="69"/>
                      </a:lnTo>
                      <a:lnTo>
                        <a:pt x="12" y="80"/>
                      </a:lnTo>
                      <a:lnTo>
                        <a:pt x="29" y="100"/>
                      </a:lnTo>
                      <a:lnTo>
                        <a:pt x="55" y="114"/>
                      </a:lnTo>
                      <a:lnTo>
                        <a:pt x="82" y="119"/>
                      </a:lnTo>
                      <a:lnTo>
                        <a:pt x="108" y="116"/>
                      </a:lnTo>
                      <a:lnTo>
                        <a:pt x="127" y="105"/>
                      </a:lnTo>
                      <a:lnTo>
                        <a:pt x="132" y="97"/>
                      </a:lnTo>
                      <a:lnTo>
                        <a:pt x="137" y="86"/>
                      </a:lnTo>
                      <a:lnTo>
                        <a:pt x="139" y="75"/>
                      </a:lnTo>
                      <a:lnTo>
                        <a:pt x="139" y="64"/>
                      </a:lnTo>
                      <a:lnTo>
                        <a:pt x="134" y="50"/>
                      </a:lnTo>
                      <a:lnTo>
                        <a:pt x="130" y="39"/>
                      </a:lnTo>
                      <a:lnTo>
                        <a:pt x="110" y="19"/>
                      </a:lnTo>
                      <a:lnTo>
                        <a:pt x="84" y="5"/>
                      </a:lnTo>
                      <a:close/>
                    </a:path>
                  </a:pathLst>
                </a:custGeom>
                <a:solidFill>
                  <a:srgbClr val="DDDDDD"/>
                </a:solidFill>
                <a:ln w="11113">
                  <a:solidFill>
                    <a:srgbClr val="000000"/>
                  </a:solidFill>
                  <a:round/>
                  <a:headEnd/>
                  <a:tailEnd/>
                </a:ln>
              </p:spPr>
              <p:txBody>
                <a:bodyPr/>
                <a:lstStyle/>
                <a:p>
                  <a:endParaRPr lang="zh-CN" altLang="en-US"/>
                </a:p>
              </p:txBody>
            </p:sp>
            <p:sp>
              <p:nvSpPr>
                <p:cNvPr id="60476" name="Oval 12"/>
                <p:cNvSpPr>
                  <a:spLocks noChangeArrowheads="1"/>
                </p:cNvSpPr>
                <p:nvPr/>
              </p:nvSpPr>
              <p:spPr bwMode="auto">
                <a:xfrm>
                  <a:off x="4099" y="2031"/>
                  <a:ext cx="112" cy="110"/>
                </a:xfrm>
                <a:prstGeom prst="ellipse">
                  <a:avLst/>
                </a:prstGeom>
                <a:solidFill>
                  <a:srgbClr val="DDDDDD"/>
                </a:solidFill>
                <a:ln w="11113">
                  <a:solidFill>
                    <a:srgbClr val="000000"/>
                  </a:solidFill>
                  <a:round/>
                  <a:headEnd/>
                  <a:tailEnd/>
                </a:ln>
              </p:spPr>
              <p:txBody>
                <a:bodyPr/>
                <a:lstStyle/>
                <a:p>
                  <a:endParaRPr lang="zh-CN" altLang="en-US"/>
                </a:p>
              </p:txBody>
            </p:sp>
            <p:sp>
              <p:nvSpPr>
                <p:cNvPr id="60477" name="Freeform 13"/>
                <p:cNvSpPr>
                  <a:spLocks/>
                </p:cNvSpPr>
                <p:nvPr/>
              </p:nvSpPr>
              <p:spPr bwMode="auto">
                <a:xfrm>
                  <a:off x="4120" y="1927"/>
                  <a:ext cx="147" cy="137"/>
                </a:xfrm>
                <a:custGeom>
                  <a:avLst/>
                  <a:gdLst>
                    <a:gd name="T0" fmla="*/ 48 w 147"/>
                    <a:gd name="T1" fmla="*/ 20 h 137"/>
                    <a:gd name="T2" fmla="*/ 24 w 147"/>
                    <a:gd name="T3" fmla="*/ 42 h 137"/>
                    <a:gd name="T4" fmla="*/ 7 w 147"/>
                    <a:gd name="T5" fmla="*/ 67 h 137"/>
                    <a:gd name="T6" fmla="*/ 3 w 147"/>
                    <a:gd name="T7" fmla="*/ 81 h 137"/>
                    <a:gd name="T8" fmla="*/ 0 w 147"/>
                    <a:gd name="T9" fmla="*/ 92 h 137"/>
                    <a:gd name="T10" fmla="*/ 3 w 147"/>
                    <a:gd name="T11" fmla="*/ 103 h 137"/>
                    <a:gd name="T12" fmla="*/ 5 w 147"/>
                    <a:gd name="T13" fmla="*/ 114 h 137"/>
                    <a:gd name="T14" fmla="*/ 12 w 147"/>
                    <a:gd name="T15" fmla="*/ 123 h 137"/>
                    <a:gd name="T16" fmla="*/ 22 w 147"/>
                    <a:gd name="T17" fmla="*/ 131 h 137"/>
                    <a:gd name="T18" fmla="*/ 43 w 147"/>
                    <a:gd name="T19" fmla="*/ 137 h 137"/>
                    <a:gd name="T20" fmla="*/ 70 w 147"/>
                    <a:gd name="T21" fmla="*/ 131 h 137"/>
                    <a:gd name="T22" fmla="*/ 99 w 147"/>
                    <a:gd name="T23" fmla="*/ 117 h 137"/>
                    <a:gd name="T24" fmla="*/ 123 w 147"/>
                    <a:gd name="T25" fmla="*/ 95 h 137"/>
                    <a:gd name="T26" fmla="*/ 132 w 147"/>
                    <a:gd name="T27" fmla="*/ 84 h 137"/>
                    <a:gd name="T28" fmla="*/ 139 w 147"/>
                    <a:gd name="T29" fmla="*/ 70 h 137"/>
                    <a:gd name="T30" fmla="*/ 144 w 147"/>
                    <a:gd name="T31" fmla="*/ 56 h 137"/>
                    <a:gd name="T32" fmla="*/ 147 w 147"/>
                    <a:gd name="T33" fmla="*/ 45 h 137"/>
                    <a:gd name="T34" fmla="*/ 147 w 147"/>
                    <a:gd name="T35" fmla="*/ 34 h 137"/>
                    <a:gd name="T36" fmla="*/ 142 w 147"/>
                    <a:gd name="T37" fmla="*/ 23 h 137"/>
                    <a:gd name="T38" fmla="*/ 135 w 147"/>
                    <a:gd name="T39" fmla="*/ 14 h 137"/>
                    <a:gd name="T40" fmla="*/ 127 w 147"/>
                    <a:gd name="T41" fmla="*/ 6 h 137"/>
                    <a:gd name="T42" fmla="*/ 103 w 147"/>
                    <a:gd name="T43" fmla="*/ 0 h 137"/>
                    <a:gd name="T44" fmla="*/ 77 w 147"/>
                    <a:gd name="T45" fmla="*/ 6 h 137"/>
                    <a:gd name="T46" fmla="*/ 48 w 147"/>
                    <a:gd name="T47" fmla="*/ 20 h 1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7"/>
                    <a:gd name="T73" fmla="*/ 0 h 137"/>
                    <a:gd name="T74" fmla="*/ 147 w 147"/>
                    <a:gd name="T75" fmla="*/ 137 h 1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7" h="137">
                      <a:moveTo>
                        <a:pt x="48" y="20"/>
                      </a:moveTo>
                      <a:lnTo>
                        <a:pt x="24" y="42"/>
                      </a:lnTo>
                      <a:lnTo>
                        <a:pt x="7" y="67"/>
                      </a:lnTo>
                      <a:lnTo>
                        <a:pt x="3" y="81"/>
                      </a:lnTo>
                      <a:lnTo>
                        <a:pt x="0" y="92"/>
                      </a:lnTo>
                      <a:lnTo>
                        <a:pt x="3" y="103"/>
                      </a:lnTo>
                      <a:lnTo>
                        <a:pt x="5" y="114"/>
                      </a:lnTo>
                      <a:lnTo>
                        <a:pt x="12" y="123"/>
                      </a:lnTo>
                      <a:lnTo>
                        <a:pt x="22" y="131"/>
                      </a:lnTo>
                      <a:lnTo>
                        <a:pt x="43" y="137"/>
                      </a:lnTo>
                      <a:lnTo>
                        <a:pt x="70" y="131"/>
                      </a:lnTo>
                      <a:lnTo>
                        <a:pt x="99" y="117"/>
                      </a:lnTo>
                      <a:lnTo>
                        <a:pt x="123" y="95"/>
                      </a:lnTo>
                      <a:lnTo>
                        <a:pt x="132" y="84"/>
                      </a:lnTo>
                      <a:lnTo>
                        <a:pt x="139" y="70"/>
                      </a:lnTo>
                      <a:lnTo>
                        <a:pt x="144" y="56"/>
                      </a:lnTo>
                      <a:lnTo>
                        <a:pt x="147" y="45"/>
                      </a:lnTo>
                      <a:lnTo>
                        <a:pt x="147" y="34"/>
                      </a:lnTo>
                      <a:lnTo>
                        <a:pt x="142" y="23"/>
                      </a:lnTo>
                      <a:lnTo>
                        <a:pt x="135" y="14"/>
                      </a:lnTo>
                      <a:lnTo>
                        <a:pt x="127" y="6"/>
                      </a:lnTo>
                      <a:lnTo>
                        <a:pt x="103" y="0"/>
                      </a:lnTo>
                      <a:lnTo>
                        <a:pt x="77" y="6"/>
                      </a:lnTo>
                      <a:lnTo>
                        <a:pt x="48" y="20"/>
                      </a:lnTo>
                      <a:close/>
                    </a:path>
                  </a:pathLst>
                </a:custGeom>
                <a:solidFill>
                  <a:srgbClr val="DDDDDD"/>
                </a:solidFill>
                <a:ln w="11113">
                  <a:solidFill>
                    <a:srgbClr val="000000"/>
                  </a:solidFill>
                  <a:round/>
                  <a:headEnd/>
                  <a:tailEnd/>
                </a:ln>
              </p:spPr>
              <p:txBody>
                <a:bodyPr/>
                <a:lstStyle/>
                <a:p>
                  <a:endParaRPr lang="zh-CN" altLang="en-US"/>
                </a:p>
              </p:txBody>
            </p:sp>
            <p:sp>
              <p:nvSpPr>
                <p:cNvPr id="60478" name="Freeform 14"/>
                <p:cNvSpPr>
                  <a:spLocks/>
                </p:cNvSpPr>
                <p:nvPr/>
              </p:nvSpPr>
              <p:spPr bwMode="auto">
                <a:xfrm>
                  <a:off x="4151" y="1930"/>
                  <a:ext cx="392" cy="298"/>
                </a:xfrm>
                <a:custGeom>
                  <a:avLst/>
                  <a:gdLst>
                    <a:gd name="T0" fmla="*/ 58 w 392"/>
                    <a:gd name="T1" fmla="*/ 61 h 298"/>
                    <a:gd name="T2" fmla="*/ 77 w 392"/>
                    <a:gd name="T3" fmla="*/ 59 h 298"/>
                    <a:gd name="T4" fmla="*/ 96 w 392"/>
                    <a:gd name="T5" fmla="*/ 53 h 298"/>
                    <a:gd name="T6" fmla="*/ 113 w 392"/>
                    <a:gd name="T7" fmla="*/ 50 h 298"/>
                    <a:gd name="T8" fmla="*/ 125 w 392"/>
                    <a:gd name="T9" fmla="*/ 36 h 298"/>
                    <a:gd name="T10" fmla="*/ 108 w 392"/>
                    <a:gd name="T11" fmla="*/ 31 h 298"/>
                    <a:gd name="T12" fmla="*/ 92 w 392"/>
                    <a:gd name="T13" fmla="*/ 36 h 298"/>
                    <a:gd name="T14" fmla="*/ 82 w 392"/>
                    <a:gd name="T15" fmla="*/ 36 h 298"/>
                    <a:gd name="T16" fmla="*/ 99 w 392"/>
                    <a:gd name="T17" fmla="*/ 20 h 298"/>
                    <a:gd name="T18" fmla="*/ 120 w 392"/>
                    <a:gd name="T19" fmla="*/ 11 h 298"/>
                    <a:gd name="T20" fmla="*/ 137 w 392"/>
                    <a:gd name="T21" fmla="*/ 9 h 298"/>
                    <a:gd name="T22" fmla="*/ 154 w 392"/>
                    <a:gd name="T23" fmla="*/ 6 h 298"/>
                    <a:gd name="T24" fmla="*/ 171 w 392"/>
                    <a:gd name="T25" fmla="*/ 0 h 298"/>
                    <a:gd name="T26" fmla="*/ 188 w 392"/>
                    <a:gd name="T27" fmla="*/ 0 h 298"/>
                    <a:gd name="T28" fmla="*/ 207 w 392"/>
                    <a:gd name="T29" fmla="*/ 0 h 298"/>
                    <a:gd name="T30" fmla="*/ 245 w 392"/>
                    <a:gd name="T31" fmla="*/ 0 h 298"/>
                    <a:gd name="T32" fmla="*/ 269 w 392"/>
                    <a:gd name="T33" fmla="*/ 0 h 298"/>
                    <a:gd name="T34" fmla="*/ 288 w 392"/>
                    <a:gd name="T35" fmla="*/ 11 h 298"/>
                    <a:gd name="T36" fmla="*/ 303 w 392"/>
                    <a:gd name="T37" fmla="*/ 28 h 298"/>
                    <a:gd name="T38" fmla="*/ 322 w 392"/>
                    <a:gd name="T39" fmla="*/ 39 h 298"/>
                    <a:gd name="T40" fmla="*/ 339 w 392"/>
                    <a:gd name="T41" fmla="*/ 42 h 298"/>
                    <a:gd name="T42" fmla="*/ 356 w 392"/>
                    <a:gd name="T43" fmla="*/ 59 h 298"/>
                    <a:gd name="T44" fmla="*/ 370 w 392"/>
                    <a:gd name="T45" fmla="*/ 73 h 298"/>
                    <a:gd name="T46" fmla="*/ 380 w 392"/>
                    <a:gd name="T47" fmla="*/ 95 h 298"/>
                    <a:gd name="T48" fmla="*/ 384 w 392"/>
                    <a:gd name="T49" fmla="*/ 120 h 298"/>
                    <a:gd name="T50" fmla="*/ 387 w 392"/>
                    <a:gd name="T51" fmla="*/ 145 h 298"/>
                    <a:gd name="T52" fmla="*/ 387 w 392"/>
                    <a:gd name="T53" fmla="*/ 167 h 298"/>
                    <a:gd name="T54" fmla="*/ 387 w 392"/>
                    <a:gd name="T55" fmla="*/ 189 h 298"/>
                    <a:gd name="T56" fmla="*/ 392 w 392"/>
                    <a:gd name="T57" fmla="*/ 211 h 298"/>
                    <a:gd name="T58" fmla="*/ 392 w 392"/>
                    <a:gd name="T59" fmla="*/ 234 h 298"/>
                    <a:gd name="T60" fmla="*/ 380 w 392"/>
                    <a:gd name="T61" fmla="*/ 256 h 298"/>
                    <a:gd name="T62" fmla="*/ 360 w 392"/>
                    <a:gd name="T63" fmla="*/ 267 h 298"/>
                    <a:gd name="T64" fmla="*/ 344 w 392"/>
                    <a:gd name="T65" fmla="*/ 278 h 298"/>
                    <a:gd name="T66" fmla="*/ 327 w 392"/>
                    <a:gd name="T67" fmla="*/ 289 h 298"/>
                    <a:gd name="T68" fmla="*/ 310 w 392"/>
                    <a:gd name="T69" fmla="*/ 295 h 298"/>
                    <a:gd name="T70" fmla="*/ 286 w 392"/>
                    <a:gd name="T71" fmla="*/ 298 h 298"/>
                    <a:gd name="T72" fmla="*/ 267 w 392"/>
                    <a:gd name="T73" fmla="*/ 298 h 298"/>
                    <a:gd name="T74" fmla="*/ 250 w 392"/>
                    <a:gd name="T75" fmla="*/ 298 h 298"/>
                    <a:gd name="T76" fmla="*/ 231 w 392"/>
                    <a:gd name="T77" fmla="*/ 298 h 298"/>
                    <a:gd name="T78" fmla="*/ 214 w 392"/>
                    <a:gd name="T79" fmla="*/ 298 h 298"/>
                    <a:gd name="T80" fmla="*/ 197 w 392"/>
                    <a:gd name="T81" fmla="*/ 298 h 298"/>
                    <a:gd name="T82" fmla="*/ 180 w 392"/>
                    <a:gd name="T83" fmla="*/ 298 h 298"/>
                    <a:gd name="T84" fmla="*/ 164 w 392"/>
                    <a:gd name="T85" fmla="*/ 298 h 298"/>
                    <a:gd name="T86" fmla="*/ 142 w 392"/>
                    <a:gd name="T87" fmla="*/ 298 h 298"/>
                    <a:gd name="T88" fmla="*/ 125 w 392"/>
                    <a:gd name="T89" fmla="*/ 298 h 298"/>
                    <a:gd name="T90" fmla="*/ 108 w 392"/>
                    <a:gd name="T91" fmla="*/ 298 h 298"/>
                    <a:gd name="T92" fmla="*/ 92 w 392"/>
                    <a:gd name="T93" fmla="*/ 286 h 298"/>
                    <a:gd name="T94" fmla="*/ 75 w 392"/>
                    <a:gd name="T95" fmla="*/ 278 h 298"/>
                    <a:gd name="T96" fmla="*/ 58 w 392"/>
                    <a:gd name="T97" fmla="*/ 267 h 298"/>
                    <a:gd name="T98" fmla="*/ 44 w 392"/>
                    <a:gd name="T99" fmla="*/ 248 h 298"/>
                    <a:gd name="T100" fmla="*/ 32 w 392"/>
                    <a:gd name="T101" fmla="*/ 234 h 298"/>
                    <a:gd name="T102" fmla="*/ 20 w 392"/>
                    <a:gd name="T103" fmla="*/ 211 h 298"/>
                    <a:gd name="T104" fmla="*/ 8 w 392"/>
                    <a:gd name="T105" fmla="*/ 186 h 298"/>
                    <a:gd name="T106" fmla="*/ 0 w 392"/>
                    <a:gd name="T107" fmla="*/ 159 h 298"/>
                    <a:gd name="T108" fmla="*/ 0 w 392"/>
                    <a:gd name="T109" fmla="*/ 136 h 298"/>
                    <a:gd name="T110" fmla="*/ 3 w 392"/>
                    <a:gd name="T111" fmla="*/ 111 h 298"/>
                    <a:gd name="T112" fmla="*/ 15 w 392"/>
                    <a:gd name="T113" fmla="*/ 92 h 298"/>
                    <a:gd name="T114" fmla="*/ 29 w 392"/>
                    <a:gd name="T115" fmla="*/ 81 h 298"/>
                    <a:gd name="T116" fmla="*/ 46 w 392"/>
                    <a:gd name="T117" fmla="*/ 73 h 298"/>
                    <a:gd name="T118" fmla="*/ 60 w 392"/>
                    <a:gd name="T119" fmla="*/ 61 h 298"/>
                    <a:gd name="T120" fmla="*/ 68 w 392"/>
                    <a:gd name="T121" fmla="*/ 73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2"/>
                    <a:gd name="T184" fmla="*/ 0 h 298"/>
                    <a:gd name="T185" fmla="*/ 392 w 392"/>
                    <a:gd name="T186" fmla="*/ 298 h 2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2" h="298">
                      <a:moveTo>
                        <a:pt x="48" y="61"/>
                      </a:moveTo>
                      <a:lnTo>
                        <a:pt x="58" y="61"/>
                      </a:lnTo>
                      <a:lnTo>
                        <a:pt x="65" y="61"/>
                      </a:lnTo>
                      <a:lnTo>
                        <a:pt x="77" y="59"/>
                      </a:lnTo>
                      <a:lnTo>
                        <a:pt x="84" y="59"/>
                      </a:lnTo>
                      <a:lnTo>
                        <a:pt x="96" y="53"/>
                      </a:lnTo>
                      <a:lnTo>
                        <a:pt x="106" y="53"/>
                      </a:lnTo>
                      <a:lnTo>
                        <a:pt x="113" y="50"/>
                      </a:lnTo>
                      <a:lnTo>
                        <a:pt x="123" y="48"/>
                      </a:lnTo>
                      <a:lnTo>
                        <a:pt x="125" y="36"/>
                      </a:lnTo>
                      <a:lnTo>
                        <a:pt x="118" y="31"/>
                      </a:lnTo>
                      <a:lnTo>
                        <a:pt x="108" y="31"/>
                      </a:lnTo>
                      <a:lnTo>
                        <a:pt x="99" y="36"/>
                      </a:lnTo>
                      <a:lnTo>
                        <a:pt x="92" y="36"/>
                      </a:lnTo>
                      <a:lnTo>
                        <a:pt x="82" y="48"/>
                      </a:lnTo>
                      <a:lnTo>
                        <a:pt x="82" y="36"/>
                      </a:lnTo>
                      <a:lnTo>
                        <a:pt x="92" y="28"/>
                      </a:lnTo>
                      <a:lnTo>
                        <a:pt x="99" y="20"/>
                      </a:lnTo>
                      <a:lnTo>
                        <a:pt x="111" y="17"/>
                      </a:lnTo>
                      <a:lnTo>
                        <a:pt x="120" y="11"/>
                      </a:lnTo>
                      <a:lnTo>
                        <a:pt x="128" y="11"/>
                      </a:lnTo>
                      <a:lnTo>
                        <a:pt x="137" y="9"/>
                      </a:lnTo>
                      <a:lnTo>
                        <a:pt x="144" y="9"/>
                      </a:lnTo>
                      <a:lnTo>
                        <a:pt x="154" y="6"/>
                      </a:lnTo>
                      <a:lnTo>
                        <a:pt x="164" y="6"/>
                      </a:lnTo>
                      <a:lnTo>
                        <a:pt x="171" y="0"/>
                      </a:lnTo>
                      <a:lnTo>
                        <a:pt x="180" y="0"/>
                      </a:lnTo>
                      <a:lnTo>
                        <a:pt x="188" y="0"/>
                      </a:lnTo>
                      <a:lnTo>
                        <a:pt x="197" y="0"/>
                      </a:lnTo>
                      <a:lnTo>
                        <a:pt x="207" y="0"/>
                      </a:lnTo>
                      <a:lnTo>
                        <a:pt x="224" y="0"/>
                      </a:lnTo>
                      <a:lnTo>
                        <a:pt x="245" y="0"/>
                      </a:lnTo>
                      <a:lnTo>
                        <a:pt x="257" y="0"/>
                      </a:lnTo>
                      <a:lnTo>
                        <a:pt x="269" y="0"/>
                      </a:lnTo>
                      <a:lnTo>
                        <a:pt x="281" y="6"/>
                      </a:lnTo>
                      <a:lnTo>
                        <a:pt x="288" y="11"/>
                      </a:lnTo>
                      <a:lnTo>
                        <a:pt x="296" y="25"/>
                      </a:lnTo>
                      <a:lnTo>
                        <a:pt x="303" y="28"/>
                      </a:lnTo>
                      <a:lnTo>
                        <a:pt x="312" y="36"/>
                      </a:lnTo>
                      <a:lnTo>
                        <a:pt x="322" y="39"/>
                      </a:lnTo>
                      <a:lnTo>
                        <a:pt x="329" y="39"/>
                      </a:lnTo>
                      <a:lnTo>
                        <a:pt x="339" y="42"/>
                      </a:lnTo>
                      <a:lnTo>
                        <a:pt x="346" y="50"/>
                      </a:lnTo>
                      <a:lnTo>
                        <a:pt x="356" y="59"/>
                      </a:lnTo>
                      <a:lnTo>
                        <a:pt x="360" y="70"/>
                      </a:lnTo>
                      <a:lnTo>
                        <a:pt x="370" y="73"/>
                      </a:lnTo>
                      <a:lnTo>
                        <a:pt x="372" y="84"/>
                      </a:lnTo>
                      <a:lnTo>
                        <a:pt x="380" y="95"/>
                      </a:lnTo>
                      <a:lnTo>
                        <a:pt x="384" y="111"/>
                      </a:lnTo>
                      <a:lnTo>
                        <a:pt x="384" y="120"/>
                      </a:lnTo>
                      <a:lnTo>
                        <a:pt x="387" y="134"/>
                      </a:lnTo>
                      <a:lnTo>
                        <a:pt x="387" y="145"/>
                      </a:lnTo>
                      <a:lnTo>
                        <a:pt x="387" y="156"/>
                      </a:lnTo>
                      <a:lnTo>
                        <a:pt x="387" y="167"/>
                      </a:lnTo>
                      <a:lnTo>
                        <a:pt x="387" y="178"/>
                      </a:lnTo>
                      <a:lnTo>
                        <a:pt x="387" y="189"/>
                      </a:lnTo>
                      <a:lnTo>
                        <a:pt x="392" y="200"/>
                      </a:lnTo>
                      <a:lnTo>
                        <a:pt x="392" y="211"/>
                      </a:lnTo>
                      <a:lnTo>
                        <a:pt x="392" y="223"/>
                      </a:lnTo>
                      <a:lnTo>
                        <a:pt x="392" y="234"/>
                      </a:lnTo>
                      <a:lnTo>
                        <a:pt x="389" y="245"/>
                      </a:lnTo>
                      <a:lnTo>
                        <a:pt x="380" y="256"/>
                      </a:lnTo>
                      <a:lnTo>
                        <a:pt x="370" y="264"/>
                      </a:lnTo>
                      <a:lnTo>
                        <a:pt x="360" y="267"/>
                      </a:lnTo>
                      <a:lnTo>
                        <a:pt x="353" y="275"/>
                      </a:lnTo>
                      <a:lnTo>
                        <a:pt x="344" y="278"/>
                      </a:lnTo>
                      <a:lnTo>
                        <a:pt x="334" y="281"/>
                      </a:lnTo>
                      <a:lnTo>
                        <a:pt x="327" y="289"/>
                      </a:lnTo>
                      <a:lnTo>
                        <a:pt x="317" y="295"/>
                      </a:lnTo>
                      <a:lnTo>
                        <a:pt x="310" y="295"/>
                      </a:lnTo>
                      <a:lnTo>
                        <a:pt x="298" y="298"/>
                      </a:lnTo>
                      <a:lnTo>
                        <a:pt x="286" y="298"/>
                      </a:lnTo>
                      <a:lnTo>
                        <a:pt x="279" y="298"/>
                      </a:lnTo>
                      <a:lnTo>
                        <a:pt x="267" y="298"/>
                      </a:lnTo>
                      <a:lnTo>
                        <a:pt x="257" y="298"/>
                      </a:lnTo>
                      <a:lnTo>
                        <a:pt x="250" y="298"/>
                      </a:lnTo>
                      <a:lnTo>
                        <a:pt x="240" y="298"/>
                      </a:lnTo>
                      <a:lnTo>
                        <a:pt x="231" y="298"/>
                      </a:lnTo>
                      <a:lnTo>
                        <a:pt x="224" y="298"/>
                      </a:lnTo>
                      <a:lnTo>
                        <a:pt x="214" y="298"/>
                      </a:lnTo>
                      <a:lnTo>
                        <a:pt x="207" y="298"/>
                      </a:lnTo>
                      <a:lnTo>
                        <a:pt x="197" y="298"/>
                      </a:lnTo>
                      <a:lnTo>
                        <a:pt x="188" y="298"/>
                      </a:lnTo>
                      <a:lnTo>
                        <a:pt x="180" y="298"/>
                      </a:lnTo>
                      <a:lnTo>
                        <a:pt x="171" y="298"/>
                      </a:lnTo>
                      <a:lnTo>
                        <a:pt x="164" y="298"/>
                      </a:lnTo>
                      <a:lnTo>
                        <a:pt x="152" y="298"/>
                      </a:lnTo>
                      <a:lnTo>
                        <a:pt x="142" y="298"/>
                      </a:lnTo>
                      <a:lnTo>
                        <a:pt x="135" y="298"/>
                      </a:lnTo>
                      <a:lnTo>
                        <a:pt x="125" y="298"/>
                      </a:lnTo>
                      <a:lnTo>
                        <a:pt x="118" y="298"/>
                      </a:lnTo>
                      <a:lnTo>
                        <a:pt x="108" y="298"/>
                      </a:lnTo>
                      <a:lnTo>
                        <a:pt x="99" y="289"/>
                      </a:lnTo>
                      <a:lnTo>
                        <a:pt x="92" y="286"/>
                      </a:lnTo>
                      <a:lnTo>
                        <a:pt x="82" y="281"/>
                      </a:lnTo>
                      <a:lnTo>
                        <a:pt x="75" y="278"/>
                      </a:lnTo>
                      <a:lnTo>
                        <a:pt x="65" y="275"/>
                      </a:lnTo>
                      <a:lnTo>
                        <a:pt x="58" y="267"/>
                      </a:lnTo>
                      <a:lnTo>
                        <a:pt x="48" y="261"/>
                      </a:lnTo>
                      <a:lnTo>
                        <a:pt x="44" y="248"/>
                      </a:lnTo>
                      <a:lnTo>
                        <a:pt x="34" y="245"/>
                      </a:lnTo>
                      <a:lnTo>
                        <a:pt x="32" y="234"/>
                      </a:lnTo>
                      <a:lnTo>
                        <a:pt x="22" y="223"/>
                      </a:lnTo>
                      <a:lnTo>
                        <a:pt x="20" y="211"/>
                      </a:lnTo>
                      <a:lnTo>
                        <a:pt x="10" y="200"/>
                      </a:lnTo>
                      <a:lnTo>
                        <a:pt x="8" y="186"/>
                      </a:lnTo>
                      <a:lnTo>
                        <a:pt x="3" y="170"/>
                      </a:lnTo>
                      <a:lnTo>
                        <a:pt x="0" y="159"/>
                      </a:lnTo>
                      <a:lnTo>
                        <a:pt x="0" y="148"/>
                      </a:lnTo>
                      <a:lnTo>
                        <a:pt x="0" y="136"/>
                      </a:lnTo>
                      <a:lnTo>
                        <a:pt x="0" y="125"/>
                      </a:lnTo>
                      <a:lnTo>
                        <a:pt x="3" y="111"/>
                      </a:lnTo>
                      <a:lnTo>
                        <a:pt x="5" y="100"/>
                      </a:lnTo>
                      <a:lnTo>
                        <a:pt x="15" y="92"/>
                      </a:lnTo>
                      <a:lnTo>
                        <a:pt x="20" y="81"/>
                      </a:lnTo>
                      <a:lnTo>
                        <a:pt x="29" y="81"/>
                      </a:lnTo>
                      <a:lnTo>
                        <a:pt x="36" y="75"/>
                      </a:lnTo>
                      <a:lnTo>
                        <a:pt x="46" y="73"/>
                      </a:lnTo>
                      <a:lnTo>
                        <a:pt x="53" y="73"/>
                      </a:lnTo>
                      <a:lnTo>
                        <a:pt x="60" y="61"/>
                      </a:lnTo>
                      <a:lnTo>
                        <a:pt x="60" y="50"/>
                      </a:lnTo>
                      <a:lnTo>
                        <a:pt x="68" y="73"/>
                      </a:lnTo>
                      <a:lnTo>
                        <a:pt x="48" y="61"/>
                      </a:lnTo>
                      <a:close/>
                    </a:path>
                  </a:pathLst>
                </a:custGeom>
                <a:solidFill>
                  <a:srgbClr val="DDDDDD"/>
                </a:solidFill>
                <a:ln w="9525">
                  <a:noFill/>
                  <a:round/>
                  <a:headEnd/>
                  <a:tailEnd/>
                </a:ln>
              </p:spPr>
              <p:txBody>
                <a:bodyPr/>
                <a:lstStyle/>
                <a:p>
                  <a:endParaRPr lang="zh-CN" altLang="en-US"/>
                </a:p>
              </p:txBody>
            </p:sp>
            <p:sp>
              <p:nvSpPr>
                <p:cNvPr id="60479" name="Freeform 15"/>
                <p:cNvSpPr>
                  <a:spLocks/>
                </p:cNvSpPr>
                <p:nvPr/>
              </p:nvSpPr>
              <p:spPr bwMode="auto">
                <a:xfrm>
                  <a:off x="4226" y="1908"/>
                  <a:ext cx="62" cy="86"/>
                </a:xfrm>
                <a:custGeom>
                  <a:avLst/>
                  <a:gdLst>
                    <a:gd name="T0" fmla="*/ 2 w 62"/>
                    <a:gd name="T1" fmla="*/ 50 h 86"/>
                    <a:gd name="T2" fmla="*/ 0 w 62"/>
                    <a:gd name="T3" fmla="*/ 39 h 86"/>
                    <a:gd name="T4" fmla="*/ 0 w 62"/>
                    <a:gd name="T5" fmla="*/ 28 h 86"/>
                    <a:gd name="T6" fmla="*/ 9 w 62"/>
                    <a:gd name="T7" fmla="*/ 19 h 86"/>
                    <a:gd name="T8" fmla="*/ 17 w 62"/>
                    <a:gd name="T9" fmla="*/ 11 h 86"/>
                    <a:gd name="T10" fmla="*/ 26 w 62"/>
                    <a:gd name="T11" fmla="*/ 0 h 86"/>
                    <a:gd name="T12" fmla="*/ 33 w 62"/>
                    <a:gd name="T13" fmla="*/ 0 h 86"/>
                    <a:gd name="T14" fmla="*/ 43 w 62"/>
                    <a:gd name="T15" fmla="*/ 0 h 86"/>
                    <a:gd name="T16" fmla="*/ 45 w 62"/>
                    <a:gd name="T17" fmla="*/ 11 h 86"/>
                    <a:gd name="T18" fmla="*/ 50 w 62"/>
                    <a:gd name="T19" fmla="*/ 25 h 86"/>
                    <a:gd name="T20" fmla="*/ 57 w 62"/>
                    <a:gd name="T21" fmla="*/ 36 h 86"/>
                    <a:gd name="T22" fmla="*/ 60 w 62"/>
                    <a:gd name="T23" fmla="*/ 47 h 86"/>
                    <a:gd name="T24" fmla="*/ 62 w 62"/>
                    <a:gd name="T25" fmla="*/ 58 h 86"/>
                    <a:gd name="T26" fmla="*/ 62 w 62"/>
                    <a:gd name="T27" fmla="*/ 70 h 86"/>
                    <a:gd name="T28" fmla="*/ 62 w 62"/>
                    <a:gd name="T29" fmla="*/ 81 h 86"/>
                    <a:gd name="T30" fmla="*/ 53 w 62"/>
                    <a:gd name="T31" fmla="*/ 86 h 86"/>
                    <a:gd name="T32" fmla="*/ 45 w 62"/>
                    <a:gd name="T33" fmla="*/ 86 h 86"/>
                    <a:gd name="T34" fmla="*/ 38 w 62"/>
                    <a:gd name="T35" fmla="*/ 86 h 86"/>
                    <a:gd name="T36" fmla="*/ 29 w 62"/>
                    <a:gd name="T37" fmla="*/ 86 h 86"/>
                    <a:gd name="T38" fmla="*/ 19 w 62"/>
                    <a:gd name="T39" fmla="*/ 83 h 86"/>
                    <a:gd name="T40" fmla="*/ 12 w 62"/>
                    <a:gd name="T41" fmla="*/ 75 h 86"/>
                    <a:gd name="T42" fmla="*/ 7 w 62"/>
                    <a:gd name="T43" fmla="*/ 64 h 86"/>
                    <a:gd name="T44" fmla="*/ 2 w 62"/>
                    <a:gd name="T45" fmla="*/ 53 h 86"/>
                    <a:gd name="T46" fmla="*/ 2 w 62"/>
                    <a:gd name="T47" fmla="*/ 5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86"/>
                    <a:gd name="T74" fmla="*/ 62 w 62"/>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86">
                      <a:moveTo>
                        <a:pt x="2" y="50"/>
                      </a:moveTo>
                      <a:lnTo>
                        <a:pt x="0" y="39"/>
                      </a:lnTo>
                      <a:lnTo>
                        <a:pt x="0" y="28"/>
                      </a:lnTo>
                      <a:lnTo>
                        <a:pt x="9" y="19"/>
                      </a:lnTo>
                      <a:lnTo>
                        <a:pt x="17" y="11"/>
                      </a:lnTo>
                      <a:lnTo>
                        <a:pt x="26" y="0"/>
                      </a:lnTo>
                      <a:lnTo>
                        <a:pt x="33" y="0"/>
                      </a:lnTo>
                      <a:lnTo>
                        <a:pt x="43" y="0"/>
                      </a:lnTo>
                      <a:lnTo>
                        <a:pt x="45" y="11"/>
                      </a:lnTo>
                      <a:lnTo>
                        <a:pt x="50" y="25"/>
                      </a:lnTo>
                      <a:lnTo>
                        <a:pt x="57" y="36"/>
                      </a:lnTo>
                      <a:lnTo>
                        <a:pt x="60" y="47"/>
                      </a:lnTo>
                      <a:lnTo>
                        <a:pt x="62" y="58"/>
                      </a:lnTo>
                      <a:lnTo>
                        <a:pt x="62" y="70"/>
                      </a:lnTo>
                      <a:lnTo>
                        <a:pt x="62" y="81"/>
                      </a:lnTo>
                      <a:lnTo>
                        <a:pt x="53" y="86"/>
                      </a:lnTo>
                      <a:lnTo>
                        <a:pt x="45" y="86"/>
                      </a:lnTo>
                      <a:lnTo>
                        <a:pt x="38" y="86"/>
                      </a:lnTo>
                      <a:lnTo>
                        <a:pt x="29" y="86"/>
                      </a:lnTo>
                      <a:lnTo>
                        <a:pt x="19" y="83"/>
                      </a:lnTo>
                      <a:lnTo>
                        <a:pt x="12" y="75"/>
                      </a:lnTo>
                      <a:lnTo>
                        <a:pt x="7" y="64"/>
                      </a:lnTo>
                      <a:lnTo>
                        <a:pt x="2" y="53"/>
                      </a:lnTo>
                      <a:lnTo>
                        <a:pt x="2" y="50"/>
                      </a:lnTo>
                      <a:close/>
                    </a:path>
                  </a:pathLst>
                </a:custGeom>
                <a:solidFill>
                  <a:srgbClr val="DDDDDD"/>
                </a:solidFill>
                <a:ln w="9525">
                  <a:noFill/>
                  <a:round/>
                  <a:headEnd/>
                  <a:tailEnd/>
                </a:ln>
              </p:spPr>
              <p:txBody>
                <a:bodyPr/>
                <a:lstStyle/>
                <a:p>
                  <a:endParaRPr lang="zh-CN" altLang="en-US"/>
                </a:p>
              </p:txBody>
            </p:sp>
            <p:sp>
              <p:nvSpPr>
                <p:cNvPr id="60480" name="Freeform 16"/>
                <p:cNvSpPr>
                  <a:spLocks/>
                </p:cNvSpPr>
                <p:nvPr/>
              </p:nvSpPr>
              <p:spPr bwMode="auto">
                <a:xfrm>
                  <a:off x="4372" y="1886"/>
                  <a:ext cx="43" cy="64"/>
                </a:xfrm>
                <a:custGeom>
                  <a:avLst/>
                  <a:gdLst>
                    <a:gd name="T0" fmla="*/ 0 w 43"/>
                    <a:gd name="T1" fmla="*/ 0 h 64"/>
                    <a:gd name="T2" fmla="*/ 10 w 43"/>
                    <a:gd name="T3" fmla="*/ 8 h 64"/>
                    <a:gd name="T4" fmla="*/ 19 w 43"/>
                    <a:gd name="T5" fmla="*/ 16 h 64"/>
                    <a:gd name="T6" fmla="*/ 27 w 43"/>
                    <a:gd name="T7" fmla="*/ 16 h 64"/>
                    <a:gd name="T8" fmla="*/ 36 w 43"/>
                    <a:gd name="T9" fmla="*/ 22 h 64"/>
                    <a:gd name="T10" fmla="*/ 41 w 43"/>
                    <a:gd name="T11" fmla="*/ 36 h 64"/>
                    <a:gd name="T12" fmla="*/ 43 w 43"/>
                    <a:gd name="T13" fmla="*/ 47 h 64"/>
                    <a:gd name="T14" fmla="*/ 43 w 43"/>
                    <a:gd name="T15" fmla="*/ 55 h 64"/>
                    <a:gd name="T16" fmla="*/ 36 w 43"/>
                    <a:gd name="T17" fmla="*/ 64 h 64"/>
                    <a:gd name="T18" fmla="*/ 27 w 43"/>
                    <a:gd name="T19" fmla="*/ 64 h 64"/>
                    <a:gd name="T20" fmla="*/ 15 w 43"/>
                    <a:gd name="T21" fmla="*/ 61 h 64"/>
                    <a:gd name="T22" fmla="*/ 7 w 43"/>
                    <a:gd name="T23" fmla="*/ 53 h 64"/>
                    <a:gd name="T24" fmla="*/ 5 w 43"/>
                    <a:gd name="T25" fmla="*/ 41 h 64"/>
                    <a:gd name="T26" fmla="*/ 0 w 43"/>
                    <a:gd name="T27" fmla="*/ 30 h 64"/>
                    <a:gd name="T28" fmla="*/ 0 w 43"/>
                    <a:gd name="T29" fmla="*/ 19 h 64"/>
                    <a:gd name="T30" fmla="*/ 7 w 43"/>
                    <a:gd name="T31" fmla="*/ 8 h 64"/>
                    <a:gd name="T32" fmla="*/ 0 w 4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4"/>
                    <a:gd name="T53" fmla="*/ 43 w 4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4">
                      <a:moveTo>
                        <a:pt x="0" y="0"/>
                      </a:moveTo>
                      <a:lnTo>
                        <a:pt x="10" y="8"/>
                      </a:lnTo>
                      <a:lnTo>
                        <a:pt x="19" y="16"/>
                      </a:lnTo>
                      <a:lnTo>
                        <a:pt x="27" y="16"/>
                      </a:lnTo>
                      <a:lnTo>
                        <a:pt x="36" y="22"/>
                      </a:lnTo>
                      <a:lnTo>
                        <a:pt x="41" y="36"/>
                      </a:lnTo>
                      <a:lnTo>
                        <a:pt x="43" y="47"/>
                      </a:lnTo>
                      <a:lnTo>
                        <a:pt x="43" y="55"/>
                      </a:lnTo>
                      <a:lnTo>
                        <a:pt x="36" y="64"/>
                      </a:lnTo>
                      <a:lnTo>
                        <a:pt x="27" y="64"/>
                      </a:lnTo>
                      <a:lnTo>
                        <a:pt x="15" y="61"/>
                      </a:lnTo>
                      <a:lnTo>
                        <a:pt x="7" y="53"/>
                      </a:lnTo>
                      <a:lnTo>
                        <a:pt x="5" y="41"/>
                      </a:lnTo>
                      <a:lnTo>
                        <a:pt x="0" y="30"/>
                      </a:lnTo>
                      <a:lnTo>
                        <a:pt x="0" y="19"/>
                      </a:lnTo>
                      <a:lnTo>
                        <a:pt x="7" y="8"/>
                      </a:lnTo>
                      <a:lnTo>
                        <a:pt x="0" y="0"/>
                      </a:lnTo>
                      <a:close/>
                    </a:path>
                  </a:pathLst>
                </a:custGeom>
                <a:solidFill>
                  <a:srgbClr val="DDDDDD"/>
                </a:solidFill>
                <a:ln w="9525">
                  <a:noFill/>
                  <a:round/>
                  <a:headEnd/>
                  <a:tailEnd/>
                </a:ln>
              </p:spPr>
              <p:txBody>
                <a:bodyPr/>
                <a:lstStyle/>
                <a:p>
                  <a:endParaRPr lang="zh-CN" altLang="en-US"/>
                </a:p>
              </p:txBody>
            </p:sp>
          </p:grpSp>
          <p:sp>
            <p:nvSpPr>
              <p:cNvPr id="60468" name="Rectangle 17"/>
              <p:cNvSpPr>
                <a:spLocks noChangeArrowheads="1"/>
              </p:cNvSpPr>
              <p:nvPr/>
            </p:nvSpPr>
            <p:spPr bwMode="auto">
              <a:xfrm>
                <a:off x="4163" y="1964"/>
                <a:ext cx="353" cy="236"/>
              </a:xfrm>
              <a:prstGeom prst="rect">
                <a:avLst/>
              </a:prstGeom>
              <a:noFill/>
              <a:ln w="9525">
                <a:noFill/>
                <a:miter lim="800000"/>
                <a:headEnd/>
                <a:tailEnd/>
              </a:ln>
            </p:spPr>
            <p:txBody>
              <a:bodyPr/>
              <a:lstStyle/>
              <a:p>
                <a:endParaRPr lang="zh-CN" altLang="en-US"/>
              </a:p>
            </p:txBody>
          </p:sp>
          <p:sp>
            <p:nvSpPr>
              <p:cNvPr id="60469" name="Rectangle 18"/>
              <p:cNvSpPr>
                <a:spLocks noChangeArrowheads="1"/>
              </p:cNvSpPr>
              <p:nvPr/>
            </p:nvSpPr>
            <p:spPr bwMode="auto">
              <a:xfrm>
                <a:off x="4214" y="2017"/>
                <a:ext cx="243" cy="117"/>
              </a:xfrm>
              <a:prstGeom prst="rect">
                <a:avLst/>
              </a:prstGeom>
              <a:noFill/>
              <a:ln w="9525">
                <a:noFill/>
                <a:miter lim="800000"/>
                <a:headEnd/>
                <a:tailEnd/>
              </a:ln>
            </p:spPr>
            <p:txBody>
              <a:bodyPr wrap="none" lIns="0" tIns="0" rIns="0" bIns="0">
                <a:spAutoFit/>
              </a:bodyPr>
              <a:lstStyle/>
              <a:p>
                <a:r>
                  <a:rPr kumimoji="1" lang="zh-CN" altLang="en-US" b="1">
                    <a:solidFill>
                      <a:srgbClr val="000000"/>
                    </a:solidFill>
                    <a:latin typeface="宋体" pitchFamily="2" charset="-122"/>
                  </a:rPr>
                  <a:t>内部网络</a:t>
                </a:r>
                <a:endParaRPr kumimoji="1" lang="zh-CN" altLang="en-US" sz="2400" b="1">
                  <a:latin typeface="Tahoma" pitchFamily="34" charset="0"/>
                </a:endParaRPr>
              </a:p>
            </p:txBody>
          </p:sp>
        </p:grpSp>
        <p:grpSp>
          <p:nvGrpSpPr>
            <p:cNvPr id="5" name="Group 19"/>
            <p:cNvGrpSpPr>
              <a:grpSpLocks/>
            </p:cNvGrpSpPr>
            <p:nvPr/>
          </p:nvGrpSpPr>
          <p:grpSpPr bwMode="auto">
            <a:xfrm>
              <a:off x="2448" y="2372"/>
              <a:ext cx="285" cy="220"/>
              <a:chOff x="3516" y="1854"/>
              <a:chExt cx="285" cy="220"/>
            </a:xfrm>
          </p:grpSpPr>
          <p:sp>
            <p:nvSpPr>
              <p:cNvPr id="60442" name="Oval 20"/>
              <p:cNvSpPr>
                <a:spLocks noChangeArrowheads="1"/>
              </p:cNvSpPr>
              <p:nvPr/>
            </p:nvSpPr>
            <p:spPr bwMode="auto">
              <a:xfrm>
                <a:off x="3517" y="1945"/>
                <a:ext cx="284" cy="129"/>
              </a:xfrm>
              <a:prstGeom prst="ellipse">
                <a:avLst/>
              </a:prstGeom>
              <a:solidFill>
                <a:srgbClr val="0078AA"/>
              </a:solidFill>
              <a:ln w="3175">
                <a:solidFill>
                  <a:srgbClr val="AAE6FF"/>
                </a:solidFill>
                <a:round/>
                <a:headEnd/>
                <a:tailEnd/>
              </a:ln>
            </p:spPr>
            <p:txBody>
              <a:bodyPr/>
              <a:lstStyle/>
              <a:p>
                <a:endParaRPr lang="zh-CN" altLang="en-US"/>
              </a:p>
            </p:txBody>
          </p:sp>
          <p:sp>
            <p:nvSpPr>
              <p:cNvPr id="60443" name="Rectangle 21"/>
              <p:cNvSpPr>
                <a:spLocks noChangeArrowheads="1"/>
              </p:cNvSpPr>
              <p:nvPr/>
            </p:nvSpPr>
            <p:spPr bwMode="auto">
              <a:xfrm>
                <a:off x="3516" y="1919"/>
                <a:ext cx="284" cy="92"/>
              </a:xfrm>
              <a:prstGeom prst="rect">
                <a:avLst/>
              </a:prstGeom>
              <a:solidFill>
                <a:srgbClr val="0078AA"/>
              </a:solidFill>
              <a:ln w="9525">
                <a:noFill/>
                <a:miter lim="800000"/>
                <a:headEnd/>
                <a:tailEnd/>
              </a:ln>
            </p:spPr>
            <p:txBody>
              <a:bodyPr/>
              <a:lstStyle/>
              <a:p>
                <a:endParaRPr lang="zh-CN" altLang="en-US"/>
              </a:p>
            </p:txBody>
          </p:sp>
          <p:sp>
            <p:nvSpPr>
              <p:cNvPr id="60444" name="Rectangle 22"/>
              <p:cNvSpPr>
                <a:spLocks noChangeArrowheads="1"/>
              </p:cNvSpPr>
              <p:nvPr/>
            </p:nvSpPr>
            <p:spPr bwMode="auto">
              <a:xfrm>
                <a:off x="3516" y="1919"/>
                <a:ext cx="284" cy="92"/>
              </a:xfrm>
              <a:prstGeom prst="rect">
                <a:avLst/>
              </a:prstGeom>
              <a:solidFill>
                <a:srgbClr val="0078AA"/>
              </a:solidFill>
              <a:ln w="9525">
                <a:noFill/>
                <a:miter lim="800000"/>
                <a:headEnd/>
                <a:tailEnd/>
              </a:ln>
            </p:spPr>
            <p:txBody>
              <a:bodyPr/>
              <a:lstStyle/>
              <a:p>
                <a:endParaRPr lang="zh-CN" altLang="en-US"/>
              </a:p>
            </p:txBody>
          </p:sp>
          <p:sp>
            <p:nvSpPr>
              <p:cNvPr id="60445" name="Oval 23"/>
              <p:cNvSpPr>
                <a:spLocks noChangeArrowheads="1"/>
              </p:cNvSpPr>
              <p:nvPr/>
            </p:nvSpPr>
            <p:spPr bwMode="auto">
              <a:xfrm>
                <a:off x="3517" y="1854"/>
                <a:ext cx="284" cy="128"/>
              </a:xfrm>
              <a:prstGeom prst="ellipse">
                <a:avLst/>
              </a:prstGeom>
              <a:solidFill>
                <a:srgbClr val="00B4FF"/>
              </a:solidFill>
              <a:ln w="3175">
                <a:solidFill>
                  <a:srgbClr val="AAE6FF"/>
                </a:solidFill>
                <a:round/>
                <a:headEnd/>
                <a:tailEnd/>
              </a:ln>
            </p:spPr>
            <p:txBody>
              <a:bodyPr/>
              <a:lstStyle/>
              <a:p>
                <a:endParaRPr lang="zh-CN" altLang="en-US"/>
              </a:p>
            </p:txBody>
          </p:sp>
          <p:grpSp>
            <p:nvGrpSpPr>
              <p:cNvPr id="6" name="Group 24"/>
              <p:cNvGrpSpPr>
                <a:grpSpLocks/>
              </p:cNvGrpSpPr>
              <p:nvPr/>
            </p:nvGrpSpPr>
            <p:grpSpPr bwMode="auto">
              <a:xfrm>
                <a:off x="3559" y="1869"/>
                <a:ext cx="198" cy="98"/>
                <a:chOff x="3559" y="1869"/>
                <a:chExt cx="198" cy="98"/>
              </a:xfrm>
            </p:grpSpPr>
            <p:grpSp>
              <p:nvGrpSpPr>
                <p:cNvPr id="7" name="Group 25"/>
                <p:cNvGrpSpPr>
                  <a:grpSpLocks/>
                </p:cNvGrpSpPr>
                <p:nvPr/>
              </p:nvGrpSpPr>
              <p:grpSpPr bwMode="auto">
                <a:xfrm>
                  <a:off x="3559" y="1869"/>
                  <a:ext cx="196" cy="96"/>
                  <a:chOff x="3559" y="1869"/>
                  <a:chExt cx="196" cy="96"/>
                </a:xfrm>
              </p:grpSpPr>
              <p:sp>
                <p:nvSpPr>
                  <p:cNvPr id="60459" name="Freeform 26"/>
                  <p:cNvSpPr>
                    <a:spLocks/>
                  </p:cNvSpPr>
                  <p:nvPr/>
                </p:nvSpPr>
                <p:spPr bwMode="auto">
                  <a:xfrm>
                    <a:off x="3662" y="1871"/>
                    <a:ext cx="93" cy="41"/>
                  </a:xfrm>
                  <a:custGeom>
                    <a:avLst/>
                    <a:gdLst>
                      <a:gd name="T0" fmla="*/ 0 w 93"/>
                      <a:gd name="T1" fmla="*/ 32 h 41"/>
                      <a:gd name="T2" fmla="*/ 20 w 93"/>
                      <a:gd name="T3" fmla="*/ 41 h 41"/>
                      <a:gd name="T4" fmla="*/ 71 w 93"/>
                      <a:gd name="T5" fmla="*/ 14 h 41"/>
                      <a:gd name="T6" fmla="*/ 93 w 93"/>
                      <a:gd name="T7" fmla="*/ 23 h 41"/>
                      <a:gd name="T8" fmla="*/ 81 w 93"/>
                      <a:gd name="T9" fmla="*/ 0 h 41"/>
                      <a:gd name="T10" fmla="*/ 22 w 93"/>
                      <a:gd name="T11" fmla="*/ 0 h 41"/>
                      <a:gd name="T12" fmla="*/ 46 w 93"/>
                      <a:gd name="T13" fmla="*/ 7 h 41"/>
                      <a:gd name="T14" fmla="*/ 0 w 93"/>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32"/>
                        </a:moveTo>
                        <a:lnTo>
                          <a:pt x="20" y="41"/>
                        </a:lnTo>
                        <a:lnTo>
                          <a:pt x="71" y="14"/>
                        </a:lnTo>
                        <a:lnTo>
                          <a:pt x="93" y="23"/>
                        </a:lnTo>
                        <a:lnTo>
                          <a:pt x="81" y="0"/>
                        </a:lnTo>
                        <a:lnTo>
                          <a:pt x="22" y="0"/>
                        </a:lnTo>
                        <a:lnTo>
                          <a:pt x="46" y="7"/>
                        </a:lnTo>
                        <a:lnTo>
                          <a:pt x="0" y="32"/>
                        </a:lnTo>
                        <a:close/>
                      </a:path>
                    </a:pathLst>
                  </a:custGeom>
                  <a:solidFill>
                    <a:srgbClr val="000000"/>
                  </a:solidFill>
                  <a:ln w="9525">
                    <a:noFill/>
                    <a:round/>
                    <a:headEnd/>
                    <a:tailEnd/>
                  </a:ln>
                </p:spPr>
                <p:txBody>
                  <a:bodyPr/>
                  <a:lstStyle/>
                  <a:p>
                    <a:endParaRPr lang="zh-CN" altLang="en-US"/>
                  </a:p>
                </p:txBody>
              </p:sp>
              <p:sp>
                <p:nvSpPr>
                  <p:cNvPr id="60460" name="Freeform 27"/>
                  <p:cNvSpPr>
                    <a:spLocks/>
                  </p:cNvSpPr>
                  <p:nvPr/>
                </p:nvSpPr>
                <p:spPr bwMode="auto">
                  <a:xfrm>
                    <a:off x="3662" y="1871"/>
                    <a:ext cx="93" cy="41"/>
                  </a:xfrm>
                  <a:custGeom>
                    <a:avLst/>
                    <a:gdLst>
                      <a:gd name="T0" fmla="*/ 0 w 93"/>
                      <a:gd name="T1" fmla="*/ 32 h 41"/>
                      <a:gd name="T2" fmla="*/ 20 w 93"/>
                      <a:gd name="T3" fmla="*/ 41 h 41"/>
                      <a:gd name="T4" fmla="*/ 71 w 93"/>
                      <a:gd name="T5" fmla="*/ 14 h 41"/>
                      <a:gd name="T6" fmla="*/ 93 w 93"/>
                      <a:gd name="T7" fmla="*/ 23 h 41"/>
                      <a:gd name="T8" fmla="*/ 81 w 93"/>
                      <a:gd name="T9" fmla="*/ 0 h 41"/>
                      <a:gd name="T10" fmla="*/ 22 w 93"/>
                      <a:gd name="T11" fmla="*/ 0 h 41"/>
                      <a:gd name="T12" fmla="*/ 46 w 93"/>
                      <a:gd name="T13" fmla="*/ 7 h 41"/>
                      <a:gd name="T14" fmla="*/ 0 w 93"/>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32"/>
                        </a:moveTo>
                        <a:lnTo>
                          <a:pt x="20" y="41"/>
                        </a:lnTo>
                        <a:lnTo>
                          <a:pt x="71" y="14"/>
                        </a:lnTo>
                        <a:lnTo>
                          <a:pt x="93" y="23"/>
                        </a:lnTo>
                        <a:lnTo>
                          <a:pt x="81" y="0"/>
                        </a:lnTo>
                        <a:lnTo>
                          <a:pt x="22" y="0"/>
                        </a:lnTo>
                        <a:lnTo>
                          <a:pt x="46" y="7"/>
                        </a:lnTo>
                        <a:lnTo>
                          <a:pt x="0" y="32"/>
                        </a:lnTo>
                        <a:close/>
                      </a:path>
                    </a:pathLst>
                  </a:custGeom>
                  <a:solidFill>
                    <a:srgbClr val="000000"/>
                  </a:solidFill>
                  <a:ln w="9525">
                    <a:noFill/>
                    <a:round/>
                    <a:headEnd/>
                    <a:tailEnd/>
                  </a:ln>
                </p:spPr>
                <p:txBody>
                  <a:bodyPr/>
                  <a:lstStyle/>
                  <a:p>
                    <a:endParaRPr lang="zh-CN" altLang="en-US"/>
                  </a:p>
                </p:txBody>
              </p:sp>
              <p:sp>
                <p:nvSpPr>
                  <p:cNvPr id="60461" name="Freeform 28"/>
                  <p:cNvSpPr>
                    <a:spLocks/>
                  </p:cNvSpPr>
                  <p:nvPr/>
                </p:nvSpPr>
                <p:spPr bwMode="auto">
                  <a:xfrm>
                    <a:off x="3559" y="1919"/>
                    <a:ext cx="94" cy="44"/>
                  </a:xfrm>
                  <a:custGeom>
                    <a:avLst/>
                    <a:gdLst>
                      <a:gd name="T0" fmla="*/ 94 w 94"/>
                      <a:gd name="T1" fmla="*/ 9 h 44"/>
                      <a:gd name="T2" fmla="*/ 73 w 94"/>
                      <a:gd name="T3" fmla="*/ 0 h 44"/>
                      <a:gd name="T4" fmla="*/ 25 w 94"/>
                      <a:gd name="T5" fmla="*/ 27 h 44"/>
                      <a:gd name="T6" fmla="*/ 0 w 94"/>
                      <a:gd name="T7" fmla="*/ 18 h 44"/>
                      <a:gd name="T8" fmla="*/ 13 w 94"/>
                      <a:gd name="T9" fmla="*/ 44 h 44"/>
                      <a:gd name="T10" fmla="*/ 73 w 94"/>
                      <a:gd name="T11" fmla="*/ 44 h 44"/>
                      <a:gd name="T12" fmla="*/ 47 w 94"/>
                      <a:gd name="T13" fmla="*/ 34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5" y="27"/>
                        </a:lnTo>
                        <a:lnTo>
                          <a:pt x="0" y="18"/>
                        </a:lnTo>
                        <a:lnTo>
                          <a:pt x="13" y="44"/>
                        </a:lnTo>
                        <a:lnTo>
                          <a:pt x="73" y="44"/>
                        </a:lnTo>
                        <a:lnTo>
                          <a:pt x="47" y="34"/>
                        </a:lnTo>
                        <a:lnTo>
                          <a:pt x="94" y="9"/>
                        </a:lnTo>
                        <a:close/>
                      </a:path>
                    </a:pathLst>
                  </a:custGeom>
                  <a:solidFill>
                    <a:srgbClr val="000000"/>
                  </a:solidFill>
                  <a:ln w="9525">
                    <a:noFill/>
                    <a:round/>
                    <a:headEnd/>
                    <a:tailEnd/>
                  </a:ln>
                </p:spPr>
                <p:txBody>
                  <a:bodyPr/>
                  <a:lstStyle/>
                  <a:p>
                    <a:endParaRPr lang="zh-CN" altLang="en-US"/>
                  </a:p>
                </p:txBody>
              </p:sp>
              <p:sp>
                <p:nvSpPr>
                  <p:cNvPr id="60462" name="Freeform 29"/>
                  <p:cNvSpPr>
                    <a:spLocks/>
                  </p:cNvSpPr>
                  <p:nvPr/>
                </p:nvSpPr>
                <p:spPr bwMode="auto">
                  <a:xfrm>
                    <a:off x="3559" y="1919"/>
                    <a:ext cx="94" cy="44"/>
                  </a:xfrm>
                  <a:custGeom>
                    <a:avLst/>
                    <a:gdLst>
                      <a:gd name="T0" fmla="*/ 94 w 94"/>
                      <a:gd name="T1" fmla="*/ 9 h 44"/>
                      <a:gd name="T2" fmla="*/ 73 w 94"/>
                      <a:gd name="T3" fmla="*/ 0 h 44"/>
                      <a:gd name="T4" fmla="*/ 25 w 94"/>
                      <a:gd name="T5" fmla="*/ 27 h 44"/>
                      <a:gd name="T6" fmla="*/ 0 w 94"/>
                      <a:gd name="T7" fmla="*/ 18 h 44"/>
                      <a:gd name="T8" fmla="*/ 13 w 94"/>
                      <a:gd name="T9" fmla="*/ 44 h 44"/>
                      <a:gd name="T10" fmla="*/ 73 w 94"/>
                      <a:gd name="T11" fmla="*/ 44 h 44"/>
                      <a:gd name="T12" fmla="*/ 47 w 94"/>
                      <a:gd name="T13" fmla="*/ 34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5" y="27"/>
                        </a:lnTo>
                        <a:lnTo>
                          <a:pt x="0" y="18"/>
                        </a:lnTo>
                        <a:lnTo>
                          <a:pt x="13" y="44"/>
                        </a:lnTo>
                        <a:lnTo>
                          <a:pt x="73" y="44"/>
                        </a:lnTo>
                        <a:lnTo>
                          <a:pt x="47" y="34"/>
                        </a:lnTo>
                        <a:lnTo>
                          <a:pt x="94" y="9"/>
                        </a:lnTo>
                        <a:close/>
                      </a:path>
                    </a:pathLst>
                  </a:custGeom>
                  <a:solidFill>
                    <a:srgbClr val="000000"/>
                  </a:solidFill>
                  <a:ln w="9525">
                    <a:noFill/>
                    <a:round/>
                    <a:headEnd/>
                    <a:tailEnd/>
                  </a:ln>
                </p:spPr>
                <p:txBody>
                  <a:bodyPr/>
                  <a:lstStyle/>
                  <a:p>
                    <a:endParaRPr lang="zh-CN" altLang="en-US"/>
                  </a:p>
                </p:txBody>
              </p:sp>
              <p:sp>
                <p:nvSpPr>
                  <p:cNvPr id="60463" name="Freeform 30"/>
                  <p:cNvSpPr>
                    <a:spLocks/>
                  </p:cNvSpPr>
                  <p:nvPr/>
                </p:nvSpPr>
                <p:spPr bwMode="auto">
                  <a:xfrm>
                    <a:off x="3565" y="1869"/>
                    <a:ext cx="93" cy="41"/>
                  </a:xfrm>
                  <a:custGeom>
                    <a:avLst/>
                    <a:gdLst>
                      <a:gd name="T0" fmla="*/ 0 w 93"/>
                      <a:gd name="T1" fmla="*/ 9 h 41"/>
                      <a:gd name="T2" fmla="*/ 20 w 93"/>
                      <a:gd name="T3" fmla="*/ 0 h 41"/>
                      <a:gd name="T4" fmla="*/ 71 w 93"/>
                      <a:gd name="T5" fmla="*/ 25 h 41"/>
                      <a:gd name="T6" fmla="*/ 93 w 93"/>
                      <a:gd name="T7" fmla="*/ 18 h 41"/>
                      <a:gd name="T8" fmla="*/ 81 w 93"/>
                      <a:gd name="T9" fmla="*/ 41 h 41"/>
                      <a:gd name="T10" fmla="*/ 22 w 93"/>
                      <a:gd name="T11" fmla="*/ 41 h 41"/>
                      <a:gd name="T12" fmla="*/ 46 w 93"/>
                      <a:gd name="T13" fmla="*/ 34 h 41"/>
                      <a:gd name="T14" fmla="*/ 0 w 93"/>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9"/>
                        </a:moveTo>
                        <a:lnTo>
                          <a:pt x="20" y="0"/>
                        </a:lnTo>
                        <a:lnTo>
                          <a:pt x="71" y="25"/>
                        </a:lnTo>
                        <a:lnTo>
                          <a:pt x="93" y="18"/>
                        </a:lnTo>
                        <a:lnTo>
                          <a:pt x="81" y="41"/>
                        </a:lnTo>
                        <a:lnTo>
                          <a:pt x="22" y="41"/>
                        </a:lnTo>
                        <a:lnTo>
                          <a:pt x="46" y="34"/>
                        </a:lnTo>
                        <a:lnTo>
                          <a:pt x="0" y="9"/>
                        </a:lnTo>
                        <a:close/>
                      </a:path>
                    </a:pathLst>
                  </a:custGeom>
                  <a:solidFill>
                    <a:srgbClr val="000000"/>
                  </a:solidFill>
                  <a:ln w="9525">
                    <a:noFill/>
                    <a:round/>
                    <a:headEnd/>
                    <a:tailEnd/>
                  </a:ln>
                </p:spPr>
                <p:txBody>
                  <a:bodyPr/>
                  <a:lstStyle/>
                  <a:p>
                    <a:endParaRPr lang="zh-CN" altLang="en-US"/>
                  </a:p>
                </p:txBody>
              </p:sp>
              <p:sp>
                <p:nvSpPr>
                  <p:cNvPr id="60464" name="Freeform 31"/>
                  <p:cNvSpPr>
                    <a:spLocks/>
                  </p:cNvSpPr>
                  <p:nvPr/>
                </p:nvSpPr>
                <p:spPr bwMode="auto">
                  <a:xfrm>
                    <a:off x="3565" y="1869"/>
                    <a:ext cx="93" cy="41"/>
                  </a:xfrm>
                  <a:custGeom>
                    <a:avLst/>
                    <a:gdLst>
                      <a:gd name="T0" fmla="*/ 0 w 93"/>
                      <a:gd name="T1" fmla="*/ 9 h 41"/>
                      <a:gd name="T2" fmla="*/ 20 w 93"/>
                      <a:gd name="T3" fmla="*/ 0 h 41"/>
                      <a:gd name="T4" fmla="*/ 71 w 93"/>
                      <a:gd name="T5" fmla="*/ 25 h 41"/>
                      <a:gd name="T6" fmla="*/ 93 w 93"/>
                      <a:gd name="T7" fmla="*/ 18 h 41"/>
                      <a:gd name="T8" fmla="*/ 81 w 93"/>
                      <a:gd name="T9" fmla="*/ 41 h 41"/>
                      <a:gd name="T10" fmla="*/ 22 w 93"/>
                      <a:gd name="T11" fmla="*/ 41 h 41"/>
                      <a:gd name="T12" fmla="*/ 46 w 93"/>
                      <a:gd name="T13" fmla="*/ 34 h 41"/>
                      <a:gd name="T14" fmla="*/ 0 w 93"/>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9"/>
                        </a:moveTo>
                        <a:lnTo>
                          <a:pt x="20" y="0"/>
                        </a:lnTo>
                        <a:lnTo>
                          <a:pt x="71" y="25"/>
                        </a:lnTo>
                        <a:lnTo>
                          <a:pt x="93" y="18"/>
                        </a:lnTo>
                        <a:lnTo>
                          <a:pt x="81" y="41"/>
                        </a:lnTo>
                        <a:lnTo>
                          <a:pt x="22" y="41"/>
                        </a:lnTo>
                        <a:lnTo>
                          <a:pt x="46" y="34"/>
                        </a:lnTo>
                        <a:lnTo>
                          <a:pt x="0" y="9"/>
                        </a:lnTo>
                        <a:close/>
                      </a:path>
                    </a:pathLst>
                  </a:custGeom>
                  <a:solidFill>
                    <a:srgbClr val="000000"/>
                  </a:solidFill>
                  <a:ln w="9525">
                    <a:noFill/>
                    <a:round/>
                    <a:headEnd/>
                    <a:tailEnd/>
                  </a:ln>
                </p:spPr>
                <p:txBody>
                  <a:bodyPr/>
                  <a:lstStyle/>
                  <a:p>
                    <a:endParaRPr lang="zh-CN" altLang="en-US"/>
                  </a:p>
                </p:txBody>
              </p:sp>
              <p:sp>
                <p:nvSpPr>
                  <p:cNvPr id="60465" name="Freeform 32"/>
                  <p:cNvSpPr>
                    <a:spLocks/>
                  </p:cNvSpPr>
                  <p:nvPr/>
                </p:nvSpPr>
                <p:spPr bwMode="auto">
                  <a:xfrm>
                    <a:off x="3658" y="1924"/>
                    <a:ext cx="94" cy="41"/>
                  </a:xfrm>
                  <a:custGeom>
                    <a:avLst/>
                    <a:gdLst>
                      <a:gd name="T0" fmla="*/ 94 w 94"/>
                      <a:gd name="T1" fmla="*/ 32 h 41"/>
                      <a:gd name="T2" fmla="*/ 73 w 94"/>
                      <a:gd name="T3" fmla="*/ 41 h 41"/>
                      <a:gd name="T4" fmla="*/ 24 w 94"/>
                      <a:gd name="T5" fmla="*/ 13 h 41"/>
                      <a:gd name="T6" fmla="*/ 0 w 94"/>
                      <a:gd name="T7" fmla="*/ 22 h 41"/>
                      <a:gd name="T8" fmla="*/ 12 w 94"/>
                      <a:gd name="T9" fmla="*/ 0 h 41"/>
                      <a:gd name="T10" fmla="*/ 73 w 94"/>
                      <a:gd name="T11" fmla="*/ 0 h 41"/>
                      <a:gd name="T12" fmla="*/ 47 w 94"/>
                      <a:gd name="T13" fmla="*/ 6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3"/>
                        </a:lnTo>
                        <a:lnTo>
                          <a:pt x="0" y="22"/>
                        </a:lnTo>
                        <a:lnTo>
                          <a:pt x="12" y="0"/>
                        </a:lnTo>
                        <a:lnTo>
                          <a:pt x="73" y="0"/>
                        </a:lnTo>
                        <a:lnTo>
                          <a:pt x="47" y="6"/>
                        </a:lnTo>
                        <a:lnTo>
                          <a:pt x="94" y="32"/>
                        </a:lnTo>
                        <a:close/>
                      </a:path>
                    </a:pathLst>
                  </a:custGeom>
                  <a:solidFill>
                    <a:srgbClr val="000000"/>
                  </a:solidFill>
                  <a:ln w="9525">
                    <a:noFill/>
                    <a:round/>
                    <a:headEnd/>
                    <a:tailEnd/>
                  </a:ln>
                </p:spPr>
                <p:txBody>
                  <a:bodyPr/>
                  <a:lstStyle/>
                  <a:p>
                    <a:endParaRPr lang="zh-CN" altLang="en-US"/>
                  </a:p>
                </p:txBody>
              </p:sp>
              <p:sp>
                <p:nvSpPr>
                  <p:cNvPr id="60466" name="Freeform 33"/>
                  <p:cNvSpPr>
                    <a:spLocks/>
                  </p:cNvSpPr>
                  <p:nvPr/>
                </p:nvSpPr>
                <p:spPr bwMode="auto">
                  <a:xfrm>
                    <a:off x="3658" y="1924"/>
                    <a:ext cx="94" cy="41"/>
                  </a:xfrm>
                  <a:custGeom>
                    <a:avLst/>
                    <a:gdLst>
                      <a:gd name="T0" fmla="*/ 94 w 94"/>
                      <a:gd name="T1" fmla="*/ 32 h 41"/>
                      <a:gd name="T2" fmla="*/ 73 w 94"/>
                      <a:gd name="T3" fmla="*/ 41 h 41"/>
                      <a:gd name="T4" fmla="*/ 24 w 94"/>
                      <a:gd name="T5" fmla="*/ 13 h 41"/>
                      <a:gd name="T6" fmla="*/ 0 w 94"/>
                      <a:gd name="T7" fmla="*/ 22 h 41"/>
                      <a:gd name="T8" fmla="*/ 12 w 94"/>
                      <a:gd name="T9" fmla="*/ 0 h 41"/>
                      <a:gd name="T10" fmla="*/ 73 w 94"/>
                      <a:gd name="T11" fmla="*/ 0 h 41"/>
                      <a:gd name="T12" fmla="*/ 47 w 94"/>
                      <a:gd name="T13" fmla="*/ 6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3"/>
                        </a:lnTo>
                        <a:lnTo>
                          <a:pt x="0" y="22"/>
                        </a:lnTo>
                        <a:lnTo>
                          <a:pt x="12" y="0"/>
                        </a:lnTo>
                        <a:lnTo>
                          <a:pt x="73" y="0"/>
                        </a:lnTo>
                        <a:lnTo>
                          <a:pt x="47" y="6"/>
                        </a:lnTo>
                        <a:lnTo>
                          <a:pt x="94" y="32"/>
                        </a:lnTo>
                        <a:close/>
                      </a:path>
                    </a:pathLst>
                  </a:custGeom>
                  <a:solidFill>
                    <a:srgbClr val="000000"/>
                  </a:solidFill>
                  <a:ln w="9525">
                    <a:noFill/>
                    <a:round/>
                    <a:headEnd/>
                    <a:tailEnd/>
                  </a:ln>
                </p:spPr>
                <p:txBody>
                  <a:bodyPr/>
                  <a:lstStyle/>
                  <a:p>
                    <a:endParaRPr lang="zh-CN" altLang="en-US"/>
                  </a:p>
                </p:txBody>
              </p:sp>
            </p:grpSp>
            <p:grpSp>
              <p:nvGrpSpPr>
                <p:cNvPr id="8" name="Group 34"/>
                <p:cNvGrpSpPr>
                  <a:grpSpLocks/>
                </p:cNvGrpSpPr>
                <p:nvPr/>
              </p:nvGrpSpPr>
              <p:grpSpPr bwMode="auto">
                <a:xfrm>
                  <a:off x="3561" y="1871"/>
                  <a:ext cx="196" cy="96"/>
                  <a:chOff x="3561" y="1871"/>
                  <a:chExt cx="196" cy="96"/>
                </a:xfrm>
              </p:grpSpPr>
              <p:sp>
                <p:nvSpPr>
                  <p:cNvPr id="60451" name="Freeform 35"/>
                  <p:cNvSpPr>
                    <a:spLocks/>
                  </p:cNvSpPr>
                  <p:nvPr/>
                </p:nvSpPr>
                <p:spPr bwMode="auto">
                  <a:xfrm>
                    <a:off x="3663" y="1873"/>
                    <a:ext cx="94" cy="41"/>
                  </a:xfrm>
                  <a:custGeom>
                    <a:avLst/>
                    <a:gdLst>
                      <a:gd name="T0" fmla="*/ 0 w 94"/>
                      <a:gd name="T1" fmla="*/ 32 h 41"/>
                      <a:gd name="T2" fmla="*/ 21 w 94"/>
                      <a:gd name="T3" fmla="*/ 41 h 41"/>
                      <a:gd name="T4" fmla="*/ 71 w 94"/>
                      <a:gd name="T5" fmla="*/ 14 h 41"/>
                      <a:gd name="T6" fmla="*/ 94 w 94"/>
                      <a:gd name="T7" fmla="*/ 23 h 41"/>
                      <a:gd name="T8" fmla="*/ 82 w 94"/>
                      <a:gd name="T9" fmla="*/ 0 h 41"/>
                      <a:gd name="T10" fmla="*/ 23 w 94"/>
                      <a:gd name="T11" fmla="*/ 0 h 41"/>
                      <a:gd name="T12" fmla="*/ 47 w 94"/>
                      <a:gd name="T13" fmla="*/ 7 h 41"/>
                      <a:gd name="T14" fmla="*/ 0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32"/>
                        </a:moveTo>
                        <a:lnTo>
                          <a:pt x="21" y="41"/>
                        </a:lnTo>
                        <a:lnTo>
                          <a:pt x="71" y="14"/>
                        </a:lnTo>
                        <a:lnTo>
                          <a:pt x="94" y="23"/>
                        </a:lnTo>
                        <a:lnTo>
                          <a:pt x="82" y="0"/>
                        </a:lnTo>
                        <a:lnTo>
                          <a:pt x="23" y="0"/>
                        </a:lnTo>
                        <a:lnTo>
                          <a:pt x="47" y="7"/>
                        </a:lnTo>
                        <a:lnTo>
                          <a:pt x="0" y="32"/>
                        </a:lnTo>
                        <a:close/>
                      </a:path>
                    </a:pathLst>
                  </a:custGeom>
                  <a:solidFill>
                    <a:srgbClr val="FFFFFF"/>
                  </a:solidFill>
                  <a:ln w="9525">
                    <a:noFill/>
                    <a:round/>
                    <a:headEnd/>
                    <a:tailEnd/>
                  </a:ln>
                </p:spPr>
                <p:txBody>
                  <a:bodyPr/>
                  <a:lstStyle/>
                  <a:p>
                    <a:endParaRPr lang="zh-CN" altLang="en-US"/>
                  </a:p>
                </p:txBody>
              </p:sp>
              <p:sp>
                <p:nvSpPr>
                  <p:cNvPr id="60452" name="Freeform 36"/>
                  <p:cNvSpPr>
                    <a:spLocks/>
                  </p:cNvSpPr>
                  <p:nvPr/>
                </p:nvSpPr>
                <p:spPr bwMode="auto">
                  <a:xfrm>
                    <a:off x="3663" y="1873"/>
                    <a:ext cx="94" cy="41"/>
                  </a:xfrm>
                  <a:custGeom>
                    <a:avLst/>
                    <a:gdLst>
                      <a:gd name="T0" fmla="*/ 0 w 94"/>
                      <a:gd name="T1" fmla="*/ 32 h 41"/>
                      <a:gd name="T2" fmla="*/ 21 w 94"/>
                      <a:gd name="T3" fmla="*/ 41 h 41"/>
                      <a:gd name="T4" fmla="*/ 71 w 94"/>
                      <a:gd name="T5" fmla="*/ 14 h 41"/>
                      <a:gd name="T6" fmla="*/ 94 w 94"/>
                      <a:gd name="T7" fmla="*/ 23 h 41"/>
                      <a:gd name="T8" fmla="*/ 82 w 94"/>
                      <a:gd name="T9" fmla="*/ 0 h 41"/>
                      <a:gd name="T10" fmla="*/ 23 w 94"/>
                      <a:gd name="T11" fmla="*/ 0 h 41"/>
                      <a:gd name="T12" fmla="*/ 47 w 94"/>
                      <a:gd name="T13" fmla="*/ 7 h 41"/>
                      <a:gd name="T14" fmla="*/ 0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32"/>
                        </a:moveTo>
                        <a:lnTo>
                          <a:pt x="21" y="41"/>
                        </a:lnTo>
                        <a:lnTo>
                          <a:pt x="71" y="14"/>
                        </a:lnTo>
                        <a:lnTo>
                          <a:pt x="94" y="23"/>
                        </a:lnTo>
                        <a:lnTo>
                          <a:pt x="82" y="0"/>
                        </a:lnTo>
                        <a:lnTo>
                          <a:pt x="23" y="0"/>
                        </a:lnTo>
                        <a:lnTo>
                          <a:pt x="47" y="7"/>
                        </a:lnTo>
                        <a:lnTo>
                          <a:pt x="0" y="32"/>
                        </a:lnTo>
                        <a:close/>
                      </a:path>
                    </a:pathLst>
                  </a:custGeom>
                  <a:solidFill>
                    <a:srgbClr val="FFFFFF"/>
                  </a:solidFill>
                  <a:ln w="9525">
                    <a:noFill/>
                    <a:round/>
                    <a:headEnd/>
                    <a:tailEnd/>
                  </a:ln>
                </p:spPr>
                <p:txBody>
                  <a:bodyPr/>
                  <a:lstStyle/>
                  <a:p>
                    <a:endParaRPr lang="zh-CN" altLang="en-US"/>
                  </a:p>
                </p:txBody>
              </p:sp>
              <p:sp>
                <p:nvSpPr>
                  <p:cNvPr id="60453" name="Freeform 37"/>
                  <p:cNvSpPr>
                    <a:spLocks/>
                  </p:cNvSpPr>
                  <p:nvPr/>
                </p:nvSpPr>
                <p:spPr bwMode="auto">
                  <a:xfrm>
                    <a:off x="3561" y="1921"/>
                    <a:ext cx="94" cy="44"/>
                  </a:xfrm>
                  <a:custGeom>
                    <a:avLst/>
                    <a:gdLst>
                      <a:gd name="T0" fmla="*/ 94 w 94"/>
                      <a:gd name="T1" fmla="*/ 9 h 44"/>
                      <a:gd name="T2" fmla="*/ 73 w 94"/>
                      <a:gd name="T3" fmla="*/ 0 h 44"/>
                      <a:gd name="T4" fmla="*/ 24 w 94"/>
                      <a:gd name="T5" fmla="*/ 28 h 44"/>
                      <a:gd name="T6" fmla="*/ 0 w 94"/>
                      <a:gd name="T7" fmla="*/ 19 h 44"/>
                      <a:gd name="T8" fmla="*/ 12 w 94"/>
                      <a:gd name="T9" fmla="*/ 44 h 44"/>
                      <a:gd name="T10" fmla="*/ 73 w 94"/>
                      <a:gd name="T11" fmla="*/ 44 h 44"/>
                      <a:gd name="T12" fmla="*/ 47 w 94"/>
                      <a:gd name="T13" fmla="*/ 35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4" y="28"/>
                        </a:lnTo>
                        <a:lnTo>
                          <a:pt x="0" y="19"/>
                        </a:lnTo>
                        <a:lnTo>
                          <a:pt x="12" y="44"/>
                        </a:lnTo>
                        <a:lnTo>
                          <a:pt x="73" y="44"/>
                        </a:lnTo>
                        <a:lnTo>
                          <a:pt x="47" y="35"/>
                        </a:lnTo>
                        <a:lnTo>
                          <a:pt x="94" y="9"/>
                        </a:lnTo>
                        <a:close/>
                      </a:path>
                    </a:pathLst>
                  </a:custGeom>
                  <a:solidFill>
                    <a:srgbClr val="FFFFFF"/>
                  </a:solidFill>
                  <a:ln w="9525">
                    <a:noFill/>
                    <a:round/>
                    <a:headEnd/>
                    <a:tailEnd/>
                  </a:ln>
                </p:spPr>
                <p:txBody>
                  <a:bodyPr/>
                  <a:lstStyle/>
                  <a:p>
                    <a:endParaRPr lang="zh-CN" altLang="en-US"/>
                  </a:p>
                </p:txBody>
              </p:sp>
              <p:sp>
                <p:nvSpPr>
                  <p:cNvPr id="60454" name="Freeform 38"/>
                  <p:cNvSpPr>
                    <a:spLocks/>
                  </p:cNvSpPr>
                  <p:nvPr/>
                </p:nvSpPr>
                <p:spPr bwMode="auto">
                  <a:xfrm>
                    <a:off x="3561" y="1921"/>
                    <a:ext cx="94" cy="44"/>
                  </a:xfrm>
                  <a:custGeom>
                    <a:avLst/>
                    <a:gdLst>
                      <a:gd name="T0" fmla="*/ 94 w 94"/>
                      <a:gd name="T1" fmla="*/ 9 h 44"/>
                      <a:gd name="T2" fmla="*/ 73 w 94"/>
                      <a:gd name="T3" fmla="*/ 0 h 44"/>
                      <a:gd name="T4" fmla="*/ 24 w 94"/>
                      <a:gd name="T5" fmla="*/ 28 h 44"/>
                      <a:gd name="T6" fmla="*/ 0 w 94"/>
                      <a:gd name="T7" fmla="*/ 19 h 44"/>
                      <a:gd name="T8" fmla="*/ 12 w 94"/>
                      <a:gd name="T9" fmla="*/ 44 h 44"/>
                      <a:gd name="T10" fmla="*/ 73 w 94"/>
                      <a:gd name="T11" fmla="*/ 44 h 44"/>
                      <a:gd name="T12" fmla="*/ 47 w 94"/>
                      <a:gd name="T13" fmla="*/ 35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4" y="28"/>
                        </a:lnTo>
                        <a:lnTo>
                          <a:pt x="0" y="19"/>
                        </a:lnTo>
                        <a:lnTo>
                          <a:pt x="12" y="44"/>
                        </a:lnTo>
                        <a:lnTo>
                          <a:pt x="73" y="44"/>
                        </a:lnTo>
                        <a:lnTo>
                          <a:pt x="47" y="35"/>
                        </a:lnTo>
                        <a:lnTo>
                          <a:pt x="94" y="9"/>
                        </a:lnTo>
                        <a:close/>
                      </a:path>
                    </a:pathLst>
                  </a:custGeom>
                  <a:solidFill>
                    <a:srgbClr val="FFFFFF"/>
                  </a:solidFill>
                  <a:ln w="9525">
                    <a:noFill/>
                    <a:round/>
                    <a:headEnd/>
                    <a:tailEnd/>
                  </a:ln>
                </p:spPr>
                <p:txBody>
                  <a:bodyPr/>
                  <a:lstStyle/>
                  <a:p>
                    <a:endParaRPr lang="zh-CN" altLang="en-US"/>
                  </a:p>
                </p:txBody>
              </p:sp>
              <p:sp>
                <p:nvSpPr>
                  <p:cNvPr id="60455" name="Freeform 39"/>
                  <p:cNvSpPr>
                    <a:spLocks/>
                  </p:cNvSpPr>
                  <p:nvPr/>
                </p:nvSpPr>
                <p:spPr bwMode="auto">
                  <a:xfrm>
                    <a:off x="3566" y="1871"/>
                    <a:ext cx="94" cy="41"/>
                  </a:xfrm>
                  <a:custGeom>
                    <a:avLst/>
                    <a:gdLst>
                      <a:gd name="T0" fmla="*/ 0 w 94"/>
                      <a:gd name="T1" fmla="*/ 9 h 41"/>
                      <a:gd name="T2" fmla="*/ 21 w 94"/>
                      <a:gd name="T3" fmla="*/ 0 h 41"/>
                      <a:gd name="T4" fmla="*/ 71 w 94"/>
                      <a:gd name="T5" fmla="*/ 25 h 41"/>
                      <a:gd name="T6" fmla="*/ 94 w 94"/>
                      <a:gd name="T7" fmla="*/ 18 h 41"/>
                      <a:gd name="T8" fmla="*/ 82 w 94"/>
                      <a:gd name="T9" fmla="*/ 41 h 41"/>
                      <a:gd name="T10" fmla="*/ 23 w 94"/>
                      <a:gd name="T11" fmla="*/ 41 h 41"/>
                      <a:gd name="T12" fmla="*/ 47 w 94"/>
                      <a:gd name="T13" fmla="*/ 34 h 41"/>
                      <a:gd name="T14" fmla="*/ 0 w 94"/>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9"/>
                        </a:moveTo>
                        <a:lnTo>
                          <a:pt x="21" y="0"/>
                        </a:lnTo>
                        <a:lnTo>
                          <a:pt x="71" y="25"/>
                        </a:lnTo>
                        <a:lnTo>
                          <a:pt x="94" y="18"/>
                        </a:lnTo>
                        <a:lnTo>
                          <a:pt x="82" y="41"/>
                        </a:lnTo>
                        <a:lnTo>
                          <a:pt x="23" y="41"/>
                        </a:lnTo>
                        <a:lnTo>
                          <a:pt x="47" y="34"/>
                        </a:lnTo>
                        <a:lnTo>
                          <a:pt x="0" y="9"/>
                        </a:lnTo>
                        <a:close/>
                      </a:path>
                    </a:pathLst>
                  </a:custGeom>
                  <a:solidFill>
                    <a:srgbClr val="FFFFFF"/>
                  </a:solidFill>
                  <a:ln w="9525">
                    <a:noFill/>
                    <a:round/>
                    <a:headEnd/>
                    <a:tailEnd/>
                  </a:ln>
                </p:spPr>
                <p:txBody>
                  <a:bodyPr/>
                  <a:lstStyle/>
                  <a:p>
                    <a:endParaRPr lang="zh-CN" altLang="en-US"/>
                  </a:p>
                </p:txBody>
              </p:sp>
              <p:sp>
                <p:nvSpPr>
                  <p:cNvPr id="60456" name="Freeform 40"/>
                  <p:cNvSpPr>
                    <a:spLocks/>
                  </p:cNvSpPr>
                  <p:nvPr/>
                </p:nvSpPr>
                <p:spPr bwMode="auto">
                  <a:xfrm>
                    <a:off x="3566" y="1871"/>
                    <a:ext cx="94" cy="41"/>
                  </a:xfrm>
                  <a:custGeom>
                    <a:avLst/>
                    <a:gdLst>
                      <a:gd name="T0" fmla="*/ 0 w 94"/>
                      <a:gd name="T1" fmla="*/ 9 h 41"/>
                      <a:gd name="T2" fmla="*/ 21 w 94"/>
                      <a:gd name="T3" fmla="*/ 0 h 41"/>
                      <a:gd name="T4" fmla="*/ 71 w 94"/>
                      <a:gd name="T5" fmla="*/ 25 h 41"/>
                      <a:gd name="T6" fmla="*/ 94 w 94"/>
                      <a:gd name="T7" fmla="*/ 18 h 41"/>
                      <a:gd name="T8" fmla="*/ 82 w 94"/>
                      <a:gd name="T9" fmla="*/ 41 h 41"/>
                      <a:gd name="T10" fmla="*/ 23 w 94"/>
                      <a:gd name="T11" fmla="*/ 41 h 41"/>
                      <a:gd name="T12" fmla="*/ 47 w 94"/>
                      <a:gd name="T13" fmla="*/ 34 h 41"/>
                      <a:gd name="T14" fmla="*/ 0 w 94"/>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9"/>
                        </a:moveTo>
                        <a:lnTo>
                          <a:pt x="21" y="0"/>
                        </a:lnTo>
                        <a:lnTo>
                          <a:pt x="71" y="25"/>
                        </a:lnTo>
                        <a:lnTo>
                          <a:pt x="94" y="18"/>
                        </a:lnTo>
                        <a:lnTo>
                          <a:pt x="82" y="41"/>
                        </a:lnTo>
                        <a:lnTo>
                          <a:pt x="23" y="41"/>
                        </a:lnTo>
                        <a:lnTo>
                          <a:pt x="47" y="34"/>
                        </a:lnTo>
                        <a:lnTo>
                          <a:pt x="0" y="9"/>
                        </a:lnTo>
                        <a:close/>
                      </a:path>
                    </a:pathLst>
                  </a:custGeom>
                  <a:solidFill>
                    <a:srgbClr val="FFFFFF"/>
                  </a:solidFill>
                  <a:ln w="9525">
                    <a:noFill/>
                    <a:round/>
                    <a:headEnd/>
                    <a:tailEnd/>
                  </a:ln>
                </p:spPr>
                <p:txBody>
                  <a:bodyPr/>
                  <a:lstStyle/>
                  <a:p>
                    <a:endParaRPr lang="zh-CN" altLang="en-US"/>
                  </a:p>
                </p:txBody>
              </p:sp>
              <p:sp>
                <p:nvSpPr>
                  <p:cNvPr id="60457" name="Freeform 41"/>
                  <p:cNvSpPr>
                    <a:spLocks/>
                  </p:cNvSpPr>
                  <p:nvPr/>
                </p:nvSpPr>
                <p:spPr bwMode="auto">
                  <a:xfrm>
                    <a:off x="3660" y="1926"/>
                    <a:ext cx="94" cy="41"/>
                  </a:xfrm>
                  <a:custGeom>
                    <a:avLst/>
                    <a:gdLst>
                      <a:gd name="T0" fmla="*/ 94 w 94"/>
                      <a:gd name="T1" fmla="*/ 32 h 41"/>
                      <a:gd name="T2" fmla="*/ 73 w 94"/>
                      <a:gd name="T3" fmla="*/ 41 h 41"/>
                      <a:gd name="T4" fmla="*/ 24 w 94"/>
                      <a:gd name="T5" fmla="*/ 14 h 41"/>
                      <a:gd name="T6" fmla="*/ 0 w 94"/>
                      <a:gd name="T7" fmla="*/ 23 h 41"/>
                      <a:gd name="T8" fmla="*/ 12 w 94"/>
                      <a:gd name="T9" fmla="*/ 0 h 41"/>
                      <a:gd name="T10" fmla="*/ 73 w 94"/>
                      <a:gd name="T11" fmla="*/ 0 h 41"/>
                      <a:gd name="T12" fmla="*/ 47 w 94"/>
                      <a:gd name="T13" fmla="*/ 7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4"/>
                        </a:lnTo>
                        <a:lnTo>
                          <a:pt x="0" y="23"/>
                        </a:lnTo>
                        <a:lnTo>
                          <a:pt x="12" y="0"/>
                        </a:lnTo>
                        <a:lnTo>
                          <a:pt x="73" y="0"/>
                        </a:lnTo>
                        <a:lnTo>
                          <a:pt x="47" y="7"/>
                        </a:lnTo>
                        <a:lnTo>
                          <a:pt x="94" y="32"/>
                        </a:lnTo>
                        <a:close/>
                      </a:path>
                    </a:pathLst>
                  </a:custGeom>
                  <a:solidFill>
                    <a:srgbClr val="FFFFFF"/>
                  </a:solidFill>
                  <a:ln w="9525">
                    <a:noFill/>
                    <a:round/>
                    <a:headEnd/>
                    <a:tailEnd/>
                  </a:ln>
                </p:spPr>
                <p:txBody>
                  <a:bodyPr/>
                  <a:lstStyle/>
                  <a:p>
                    <a:endParaRPr lang="zh-CN" altLang="en-US"/>
                  </a:p>
                </p:txBody>
              </p:sp>
              <p:sp>
                <p:nvSpPr>
                  <p:cNvPr id="60458" name="Freeform 42"/>
                  <p:cNvSpPr>
                    <a:spLocks/>
                  </p:cNvSpPr>
                  <p:nvPr/>
                </p:nvSpPr>
                <p:spPr bwMode="auto">
                  <a:xfrm>
                    <a:off x="3660" y="1926"/>
                    <a:ext cx="94" cy="41"/>
                  </a:xfrm>
                  <a:custGeom>
                    <a:avLst/>
                    <a:gdLst>
                      <a:gd name="T0" fmla="*/ 94 w 94"/>
                      <a:gd name="T1" fmla="*/ 32 h 41"/>
                      <a:gd name="T2" fmla="*/ 73 w 94"/>
                      <a:gd name="T3" fmla="*/ 41 h 41"/>
                      <a:gd name="T4" fmla="*/ 24 w 94"/>
                      <a:gd name="T5" fmla="*/ 14 h 41"/>
                      <a:gd name="T6" fmla="*/ 0 w 94"/>
                      <a:gd name="T7" fmla="*/ 23 h 41"/>
                      <a:gd name="T8" fmla="*/ 12 w 94"/>
                      <a:gd name="T9" fmla="*/ 0 h 41"/>
                      <a:gd name="T10" fmla="*/ 73 w 94"/>
                      <a:gd name="T11" fmla="*/ 0 h 41"/>
                      <a:gd name="T12" fmla="*/ 47 w 94"/>
                      <a:gd name="T13" fmla="*/ 7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4"/>
                        </a:lnTo>
                        <a:lnTo>
                          <a:pt x="0" y="23"/>
                        </a:lnTo>
                        <a:lnTo>
                          <a:pt x="12" y="0"/>
                        </a:lnTo>
                        <a:lnTo>
                          <a:pt x="73" y="0"/>
                        </a:lnTo>
                        <a:lnTo>
                          <a:pt x="47" y="7"/>
                        </a:lnTo>
                        <a:lnTo>
                          <a:pt x="94" y="32"/>
                        </a:lnTo>
                        <a:close/>
                      </a:path>
                    </a:pathLst>
                  </a:custGeom>
                  <a:solidFill>
                    <a:srgbClr val="FFFFFF"/>
                  </a:solidFill>
                  <a:ln w="9525">
                    <a:noFill/>
                    <a:round/>
                    <a:headEnd/>
                    <a:tailEnd/>
                  </a:ln>
                </p:spPr>
                <p:txBody>
                  <a:bodyPr/>
                  <a:lstStyle/>
                  <a:p>
                    <a:endParaRPr lang="zh-CN" altLang="en-US"/>
                  </a:p>
                </p:txBody>
              </p:sp>
            </p:grpSp>
          </p:grpSp>
          <p:sp>
            <p:nvSpPr>
              <p:cNvPr id="60447" name="Line 43"/>
              <p:cNvSpPr>
                <a:spLocks noChangeShapeType="1"/>
              </p:cNvSpPr>
              <p:nvPr/>
            </p:nvSpPr>
            <p:spPr bwMode="auto">
              <a:xfrm>
                <a:off x="3516" y="1917"/>
                <a:ext cx="1" cy="91"/>
              </a:xfrm>
              <a:prstGeom prst="line">
                <a:avLst/>
              </a:prstGeom>
              <a:noFill/>
              <a:ln w="3175">
                <a:solidFill>
                  <a:srgbClr val="AAE6FF"/>
                </a:solidFill>
                <a:round/>
                <a:headEnd/>
                <a:tailEnd/>
              </a:ln>
            </p:spPr>
            <p:txBody>
              <a:bodyPr/>
              <a:lstStyle/>
              <a:p>
                <a:endParaRPr lang="zh-CN" altLang="en-US"/>
              </a:p>
            </p:txBody>
          </p:sp>
          <p:sp>
            <p:nvSpPr>
              <p:cNvPr id="60448" name="Line 44"/>
              <p:cNvSpPr>
                <a:spLocks noChangeShapeType="1"/>
              </p:cNvSpPr>
              <p:nvPr/>
            </p:nvSpPr>
            <p:spPr bwMode="auto">
              <a:xfrm>
                <a:off x="3800" y="1917"/>
                <a:ext cx="1" cy="91"/>
              </a:xfrm>
              <a:prstGeom prst="line">
                <a:avLst/>
              </a:prstGeom>
              <a:noFill/>
              <a:ln w="3175">
                <a:solidFill>
                  <a:srgbClr val="AAE6FF"/>
                </a:solidFill>
                <a:round/>
                <a:headEnd/>
                <a:tailEnd/>
              </a:ln>
            </p:spPr>
            <p:txBody>
              <a:bodyPr/>
              <a:lstStyle/>
              <a:p>
                <a:endParaRPr lang="zh-CN" altLang="en-US"/>
              </a:p>
            </p:txBody>
          </p:sp>
        </p:grpSp>
        <p:grpSp>
          <p:nvGrpSpPr>
            <p:cNvPr id="9" name="Group 45"/>
            <p:cNvGrpSpPr>
              <a:grpSpLocks/>
            </p:cNvGrpSpPr>
            <p:nvPr/>
          </p:nvGrpSpPr>
          <p:grpSpPr bwMode="auto">
            <a:xfrm>
              <a:off x="2976" y="1968"/>
              <a:ext cx="1776" cy="1008"/>
              <a:chOff x="4099" y="1858"/>
              <a:chExt cx="496" cy="433"/>
            </a:xfrm>
          </p:grpSpPr>
          <p:grpSp>
            <p:nvGrpSpPr>
              <p:cNvPr id="10" name="Group 46"/>
              <p:cNvGrpSpPr>
                <a:grpSpLocks/>
              </p:cNvGrpSpPr>
              <p:nvPr/>
            </p:nvGrpSpPr>
            <p:grpSpPr bwMode="auto">
              <a:xfrm>
                <a:off x="4099" y="1858"/>
                <a:ext cx="496" cy="433"/>
                <a:chOff x="4099" y="1858"/>
                <a:chExt cx="496" cy="433"/>
              </a:xfrm>
            </p:grpSpPr>
            <p:sp>
              <p:nvSpPr>
                <p:cNvPr id="60431" name="Oval 47"/>
                <p:cNvSpPr>
                  <a:spLocks noChangeArrowheads="1"/>
                </p:cNvSpPr>
                <p:nvPr/>
              </p:nvSpPr>
              <p:spPr bwMode="auto">
                <a:xfrm>
                  <a:off x="4217" y="1858"/>
                  <a:ext cx="212" cy="117"/>
                </a:xfrm>
                <a:prstGeom prst="ellipse">
                  <a:avLst/>
                </a:prstGeom>
                <a:solidFill>
                  <a:srgbClr val="DDDDDD"/>
                </a:solidFill>
                <a:ln w="11113">
                  <a:solidFill>
                    <a:srgbClr val="000000"/>
                  </a:solidFill>
                  <a:round/>
                  <a:headEnd/>
                  <a:tailEnd/>
                </a:ln>
              </p:spPr>
              <p:txBody>
                <a:bodyPr/>
                <a:lstStyle/>
                <a:p>
                  <a:endParaRPr lang="zh-CN" altLang="en-US"/>
                </a:p>
              </p:txBody>
            </p:sp>
            <p:sp>
              <p:nvSpPr>
                <p:cNvPr id="60432" name="Freeform 48"/>
                <p:cNvSpPr>
                  <a:spLocks/>
                </p:cNvSpPr>
                <p:nvPr/>
              </p:nvSpPr>
              <p:spPr bwMode="auto">
                <a:xfrm>
                  <a:off x="4399" y="1891"/>
                  <a:ext cx="141" cy="106"/>
                </a:xfrm>
                <a:custGeom>
                  <a:avLst/>
                  <a:gdLst>
                    <a:gd name="T0" fmla="*/ 81 w 141"/>
                    <a:gd name="T1" fmla="*/ 6 h 106"/>
                    <a:gd name="T2" fmla="*/ 52 w 141"/>
                    <a:gd name="T3" fmla="*/ 0 h 106"/>
                    <a:gd name="T4" fmla="*/ 28 w 141"/>
                    <a:gd name="T5" fmla="*/ 6 h 106"/>
                    <a:gd name="T6" fmla="*/ 9 w 141"/>
                    <a:gd name="T7" fmla="*/ 14 h 106"/>
                    <a:gd name="T8" fmla="*/ 4 w 141"/>
                    <a:gd name="T9" fmla="*/ 23 h 106"/>
                    <a:gd name="T10" fmla="*/ 0 w 141"/>
                    <a:gd name="T11" fmla="*/ 31 h 106"/>
                    <a:gd name="T12" fmla="*/ 0 w 141"/>
                    <a:gd name="T13" fmla="*/ 39 h 106"/>
                    <a:gd name="T14" fmla="*/ 2 w 141"/>
                    <a:gd name="T15" fmla="*/ 50 h 106"/>
                    <a:gd name="T16" fmla="*/ 7 w 141"/>
                    <a:gd name="T17" fmla="*/ 61 h 106"/>
                    <a:gd name="T18" fmla="*/ 14 w 141"/>
                    <a:gd name="T19" fmla="*/ 70 h 106"/>
                    <a:gd name="T20" fmla="*/ 33 w 141"/>
                    <a:gd name="T21" fmla="*/ 87 h 106"/>
                    <a:gd name="T22" fmla="*/ 60 w 141"/>
                    <a:gd name="T23" fmla="*/ 100 h 106"/>
                    <a:gd name="T24" fmla="*/ 88 w 141"/>
                    <a:gd name="T25" fmla="*/ 106 h 106"/>
                    <a:gd name="T26" fmla="*/ 115 w 141"/>
                    <a:gd name="T27" fmla="*/ 100 h 106"/>
                    <a:gd name="T28" fmla="*/ 132 w 141"/>
                    <a:gd name="T29" fmla="*/ 92 h 106"/>
                    <a:gd name="T30" fmla="*/ 139 w 141"/>
                    <a:gd name="T31" fmla="*/ 84 h 106"/>
                    <a:gd name="T32" fmla="*/ 141 w 141"/>
                    <a:gd name="T33" fmla="*/ 75 h 106"/>
                    <a:gd name="T34" fmla="*/ 141 w 141"/>
                    <a:gd name="T35" fmla="*/ 67 h 106"/>
                    <a:gd name="T36" fmla="*/ 141 w 141"/>
                    <a:gd name="T37" fmla="*/ 56 h 106"/>
                    <a:gd name="T38" fmla="*/ 136 w 141"/>
                    <a:gd name="T39" fmla="*/ 45 h 106"/>
                    <a:gd name="T40" fmla="*/ 129 w 141"/>
                    <a:gd name="T41" fmla="*/ 36 h 106"/>
                    <a:gd name="T42" fmla="*/ 108 w 141"/>
                    <a:gd name="T43" fmla="*/ 20 h 106"/>
                    <a:gd name="T44" fmla="*/ 81 w 141"/>
                    <a:gd name="T45" fmla="*/ 6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106"/>
                    <a:gd name="T71" fmla="*/ 141 w 141"/>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106">
                      <a:moveTo>
                        <a:pt x="81" y="6"/>
                      </a:moveTo>
                      <a:lnTo>
                        <a:pt x="52" y="0"/>
                      </a:lnTo>
                      <a:lnTo>
                        <a:pt x="28" y="6"/>
                      </a:lnTo>
                      <a:lnTo>
                        <a:pt x="9" y="14"/>
                      </a:lnTo>
                      <a:lnTo>
                        <a:pt x="4" y="23"/>
                      </a:lnTo>
                      <a:lnTo>
                        <a:pt x="0" y="31"/>
                      </a:lnTo>
                      <a:lnTo>
                        <a:pt x="0" y="39"/>
                      </a:lnTo>
                      <a:lnTo>
                        <a:pt x="2" y="50"/>
                      </a:lnTo>
                      <a:lnTo>
                        <a:pt x="7" y="61"/>
                      </a:lnTo>
                      <a:lnTo>
                        <a:pt x="14" y="70"/>
                      </a:lnTo>
                      <a:lnTo>
                        <a:pt x="33" y="87"/>
                      </a:lnTo>
                      <a:lnTo>
                        <a:pt x="60" y="100"/>
                      </a:lnTo>
                      <a:lnTo>
                        <a:pt x="88" y="106"/>
                      </a:lnTo>
                      <a:lnTo>
                        <a:pt x="115" y="100"/>
                      </a:lnTo>
                      <a:lnTo>
                        <a:pt x="132" y="92"/>
                      </a:lnTo>
                      <a:lnTo>
                        <a:pt x="139" y="84"/>
                      </a:lnTo>
                      <a:lnTo>
                        <a:pt x="141" y="75"/>
                      </a:lnTo>
                      <a:lnTo>
                        <a:pt x="141" y="67"/>
                      </a:lnTo>
                      <a:lnTo>
                        <a:pt x="141" y="56"/>
                      </a:lnTo>
                      <a:lnTo>
                        <a:pt x="136" y="45"/>
                      </a:lnTo>
                      <a:lnTo>
                        <a:pt x="129" y="36"/>
                      </a:lnTo>
                      <a:lnTo>
                        <a:pt x="108" y="20"/>
                      </a:lnTo>
                      <a:lnTo>
                        <a:pt x="81" y="6"/>
                      </a:lnTo>
                      <a:close/>
                    </a:path>
                  </a:pathLst>
                </a:custGeom>
                <a:solidFill>
                  <a:srgbClr val="DDDDDD"/>
                </a:solidFill>
                <a:ln w="11113">
                  <a:solidFill>
                    <a:srgbClr val="000000"/>
                  </a:solidFill>
                  <a:round/>
                  <a:headEnd/>
                  <a:tailEnd/>
                </a:ln>
              </p:spPr>
              <p:txBody>
                <a:bodyPr/>
                <a:lstStyle/>
                <a:p>
                  <a:endParaRPr lang="zh-CN" altLang="en-US"/>
                </a:p>
              </p:txBody>
            </p:sp>
            <p:sp>
              <p:nvSpPr>
                <p:cNvPr id="60433" name="Freeform 49"/>
                <p:cNvSpPr>
                  <a:spLocks/>
                </p:cNvSpPr>
                <p:nvPr/>
              </p:nvSpPr>
              <p:spPr bwMode="auto">
                <a:xfrm>
                  <a:off x="4473" y="1991"/>
                  <a:ext cx="122" cy="117"/>
                </a:xfrm>
                <a:custGeom>
                  <a:avLst/>
                  <a:gdLst>
                    <a:gd name="T0" fmla="*/ 82 w 122"/>
                    <a:gd name="T1" fmla="*/ 9 h 117"/>
                    <a:gd name="T2" fmla="*/ 58 w 122"/>
                    <a:gd name="T3" fmla="*/ 0 h 117"/>
                    <a:gd name="T4" fmla="*/ 34 w 122"/>
                    <a:gd name="T5" fmla="*/ 3 h 117"/>
                    <a:gd name="T6" fmla="*/ 14 w 122"/>
                    <a:gd name="T7" fmla="*/ 12 h 117"/>
                    <a:gd name="T8" fmla="*/ 2 w 122"/>
                    <a:gd name="T9" fmla="*/ 28 h 117"/>
                    <a:gd name="T10" fmla="*/ 0 w 122"/>
                    <a:gd name="T11" fmla="*/ 39 h 117"/>
                    <a:gd name="T12" fmla="*/ 0 w 122"/>
                    <a:gd name="T13" fmla="*/ 50 h 117"/>
                    <a:gd name="T14" fmla="*/ 7 w 122"/>
                    <a:gd name="T15" fmla="*/ 73 h 117"/>
                    <a:gd name="T16" fmla="*/ 19 w 122"/>
                    <a:gd name="T17" fmla="*/ 92 h 117"/>
                    <a:gd name="T18" fmla="*/ 41 w 122"/>
                    <a:gd name="T19" fmla="*/ 109 h 117"/>
                    <a:gd name="T20" fmla="*/ 65 w 122"/>
                    <a:gd name="T21" fmla="*/ 117 h 117"/>
                    <a:gd name="T22" fmla="*/ 89 w 122"/>
                    <a:gd name="T23" fmla="*/ 117 h 117"/>
                    <a:gd name="T24" fmla="*/ 108 w 122"/>
                    <a:gd name="T25" fmla="*/ 106 h 117"/>
                    <a:gd name="T26" fmla="*/ 120 w 122"/>
                    <a:gd name="T27" fmla="*/ 89 h 117"/>
                    <a:gd name="T28" fmla="*/ 122 w 122"/>
                    <a:gd name="T29" fmla="*/ 78 h 117"/>
                    <a:gd name="T30" fmla="*/ 122 w 122"/>
                    <a:gd name="T31" fmla="*/ 67 h 117"/>
                    <a:gd name="T32" fmla="*/ 115 w 122"/>
                    <a:gd name="T33" fmla="*/ 45 h 117"/>
                    <a:gd name="T34" fmla="*/ 103 w 122"/>
                    <a:gd name="T35" fmla="*/ 25 h 117"/>
                    <a:gd name="T36" fmla="*/ 82 w 122"/>
                    <a:gd name="T37" fmla="*/ 9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17"/>
                    <a:gd name="T59" fmla="*/ 122 w 122"/>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17">
                      <a:moveTo>
                        <a:pt x="82" y="9"/>
                      </a:moveTo>
                      <a:lnTo>
                        <a:pt x="58" y="0"/>
                      </a:lnTo>
                      <a:lnTo>
                        <a:pt x="34" y="3"/>
                      </a:lnTo>
                      <a:lnTo>
                        <a:pt x="14" y="12"/>
                      </a:lnTo>
                      <a:lnTo>
                        <a:pt x="2" y="28"/>
                      </a:lnTo>
                      <a:lnTo>
                        <a:pt x="0" y="39"/>
                      </a:lnTo>
                      <a:lnTo>
                        <a:pt x="0" y="50"/>
                      </a:lnTo>
                      <a:lnTo>
                        <a:pt x="7" y="73"/>
                      </a:lnTo>
                      <a:lnTo>
                        <a:pt x="19" y="92"/>
                      </a:lnTo>
                      <a:lnTo>
                        <a:pt x="41" y="109"/>
                      </a:lnTo>
                      <a:lnTo>
                        <a:pt x="65" y="117"/>
                      </a:lnTo>
                      <a:lnTo>
                        <a:pt x="89" y="117"/>
                      </a:lnTo>
                      <a:lnTo>
                        <a:pt x="108" y="106"/>
                      </a:lnTo>
                      <a:lnTo>
                        <a:pt x="120" y="89"/>
                      </a:lnTo>
                      <a:lnTo>
                        <a:pt x="122" y="78"/>
                      </a:lnTo>
                      <a:lnTo>
                        <a:pt x="122" y="67"/>
                      </a:lnTo>
                      <a:lnTo>
                        <a:pt x="115" y="45"/>
                      </a:lnTo>
                      <a:lnTo>
                        <a:pt x="103" y="25"/>
                      </a:lnTo>
                      <a:lnTo>
                        <a:pt x="82" y="9"/>
                      </a:lnTo>
                      <a:close/>
                    </a:path>
                  </a:pathLst>
                </a:custGeom>
                <a:solidFill>
                  <a:srgbClr val="DDDDDD"/>
                </a:solidFill>
                <a:ln w="11113">
                  <a:solidFill>
                    <a:srgbClr val="000000"/>
                  </a:solidFill>
                  <a:round/>
                  <a:headEnd/>
                  <a:tailEnd/>
                </a:ln>
              </p:spPr>
              <p:txBody>
                <a:bodyPr/>
                <a:lstStyle/>
                <a:p>
                  <a:endParaRPr lang="zh-CN" altLang="en-US"/>
                </a:p>
              </p:txBody>
            </p:sp>
            <p:sp>
              <p:nvSpPr>
                <p:cNvPr id="60434" name="Freeform 50"/>
                <p:cNvSpPr>
                  <a:spLocks/>
                </p:cNvSpPr>
                <p:nvPr/>
              </p:nvSpPr>
              <p:spPr bwMode="auto">
                <a:xfrm>
                  <a:off x="4432" y="2100"/>
                  <a:ext cx="149" cy="147"/>
                </a:xfrm>
                <a:custGeom>
                  <a:avLst/>
                  <a:gdLst>
                    <a:gd name="T0" fmla="*/ 48 w 149"/>
                    <a:gd name="T1" fmla="*/ 11 h 147"/>
                    <a:gd name="T2" fmla="*/ 24 w 149"/>
                    <a:gd name="T3" fmla="*/ 30 h 147"/>
                    <a:gd name="T4" fmla="*/ 15 w 149"/>
                    <a:gd name="T5" fmla="*/ 44 h 147"/>
                    <a:gd name="T6" fmla="*/ 7 w 149"/>
                    <a:gd name="T7" fmla="*/ 58 h 147"/>
                    <a:gd name="T8" fmla="*/ 3 w 149"/>
                    <a:gd name="T9" fmla="*/ 72 h 147"/>
                    <a:gd name="T10" fmla="*/ 0 w 149"/>
                    <a:gd name="T11" fmla="*/ 86 h 147"/>
                    <a:gd name="T12" fmla="*/ 0 w 149"/>
                    <a:gd name="T13" fmla="*/ 100 h 147"/>
                    <a:gd name="T14" fmla="*/ 5 w 149"/>
                    <a:gd name="T15" fmla="*/ 114 h 147"/>
                    <a:gd name="T16" fmla="*/ 12 w 149"/>
                    <a:gd name="T17" fmla="*/ 125 h 147"/>
                    <a:gd name="T18" fmla="*/ 22 w 149"/>
                    <a:gd name="T19" fmla="*/ 133 h 147"/>
                    <a:gd name="T20" fmla="*/ 43 w 149"/>
                    <a:gd name="T21" fmla="*/ 147 h 147"/>
                    <a:gd name="T22" fmla="*/ 58 w 149"/>
                    <a:gd name="T23" fmla="*/ 147 h 147"/>
                    <a:gd name="T24" fmla="*/ 72 w 149"/>
                    <a:gd name="T25" fmla="*/ 147 h 147"/>
                    <a:gd name="T26" fmla="*/ 87 w 149"/>
                    <a:gd name="T27" fmla="*/ 141 h 147"/>
                    <a:gd name="T28" fmla="*/ 101 w 149"/>
                    <a:gd name="T29" fmla="*/ 136 h 147"/>
                    <a:gd name="T30" fmla="*/ 125 w 149"/>
                    <a:gd name="T31" fmla="*/ 116 h 147"/>
                    <a:gd name="T32" fmla="*/ 135 w 149"/>
                    <a:gd name="T33" fmla="*/ 103 h 147"/>
                    <a:gd name="T34" fmla="*/ 142 w 149"/>
                    <a:gd name="T35" fmla="*/ 89 h 147"/>
                    <a:gd name="T36" fmla="*/ 147 w 149"/>
                    <a:gd name="T37" fmla="*/ 75 h 147"/>
                    <a:gd name="T38" fmla="*/ 149 w 149"/>
                    <a:gd name="T39" fmla="*/ 61 h 147"/>
                    <a:gd name="T40" fmla="*/ 149 w 149"/>
                    <a:gd name="T41" fmla="*/ 47 h 147"/>
                    <a:gd name="T42" fmla="*/ 144 w 149"/>
                    <a:gd name="T43" fmla="*/ 33 h 147"/>
                    <a:gd name="T44" fmla="*/ 137 w 149"/>
                    <a:gd name="T45" fmla="*/ 22 h 147"/>
                    <a:gd name="T46" fmla="*/ 130 w 149"/>
                    <a:gd name="T47" fmla="*/ 14 h 147"/>
                    <a:gd name="T48" fmla="*/ 106 w 149"/>
                    <a:gd name="T49" fmla="*/ 3 h 147"/>
                    <a:gd name="T50" fmla="*/ 91 w 149"/>
                    <a:gd name="T51" fmla="*/ 0 h 147"/>
                    <a:gd name="T52" fmla="*/ 77 w 149"/>
                    <a:gd name="T53" fmla="*/ 0 h 147"/>
                    <a:gd name="T54" fmla="*/ 63 w 149"/>
                    <a:gd name="T55" fmla="*/ 5 h 147"/>
                    <a:gd name="T56" fmla="*/ 48 w 149"/>
                    <a:gd name="T57" fmla="*/ 11 h 1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147"/>
                    <a:gd name="T89" fmla="*/ 149 w 149"/>
                    <a:gd name="T90" fmla="*/ 147 h 1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147">
                      <a:moveTo>
                        <a:pt x="48" y="11"/>
                      </a:moveTo>
                      <a:lnTo>
                        <a:pt x="24" y="30"/>
                      </a:lnTo>
                      <a:lnTo>
                        <a:pt x="15" y="44"/>
                      </a:lnTo>
                      <a:lnTo>
                        <a:pt x="7" y="58"/>
                      </a:lnTo>
                      <a:lnTo>
                        <a:pt x="3" y="72"/>
                      </a:lnTo>
                      <a:lnTo>
                        <a:pt x="0" y="86"/>
                      </a:lnTo>
                      <a:lnTo>
                        <a:pt x="0" y="100"/>
                      </a:lnTo>
                      <a:lnTo>
                        <a:pt x="5" y="114"/>
                      </a:lnTo>
                      <a:lnTo>
                        <a:pt x="12" y="125"/>
                      </a:lnTo>
                      <a:lnTo>
                        <a:pt x="22" y="133"/>
                      </a:lnTo>
                      <a:lnTo>
                        <a:pt x="43" y="147"/>
                      </a:lnTo>
                      <a:lnTo>
                        <a:pt x="58" y="147"/>
                      </a:lnTo>
                      <a:lnTo>
                        <a:pt x="72" y="147"/>
                      </a:lnTo>
                      <a:lnTo>
                        <a:pt x="87" y="141"/>
                      </a:lnTo>
                      <a:lnTo>
                        <a:pt x="101" y="136"/>
                      </a:lnTo>
                      <a:lnTo>
                        <a:pt x="125" y="116"/>
                      </a:lnTo>
                      <a:lnTo>
                        <a:pt x="135" y="103"/>
                      </a:lnTo>
                      <a:lnTo>
                        <a:pt x="142" y="89"/>
                      </a:lnTo>
                      <a:lnTo>
                        <a:pt x="147" y="75"/>
                      </a:lnTo>
                      <a:lnTo>
                        <a:pt x="149" y="61"/>
                      </a:lnTo>
                      <a:lnTo>
                        <a:pt x="149" y="47"/>
                      </a:lnTo>
                      <a:lnTo>
                        <a:pt x="144" y="33"/>
                      </a:lnTo>
                      <a:lnTo>
                        <a:pt x="137" y="22"/>
                      </a:lnTo>
                      <a:lnTo>
                        <a:pt x="130" y="14"/>
                      </a:lnTo>
                      <a:lnTo>
                        <a:pt x="106" y="3"/>
                      </a:lnTo>
                      <a:lnTo>
                        <a:pt x="91" y="0"/>
                      </a:lnTo>
                      <a:lnTo>
                        <a:pt x="77" y="0"/>
                      </a:lnTo>
                      <a:lnTo>
                        <a:pt x="63" y="5"/>
                      </a:lnTo>
                      <a:lnTo>
                        <a:pt x="48" y="11"/>
                      </a:lnTo>
                      <a:close/>
                    </a:path>
                  </a:pathLst>
                </a:custGeom>
                <a:solidFill>
                  <a:srgbClr val="DDDDDD"/>
                </a:solidFill>
                <a:ln w="11113">
                  <a:solidFill>
                    <a:srgbClr val="000000"/>
                  </a:solidFill>
                  <a:round/>
                  <a:headEnd/>
                  <a:tailEnd/>
                </a:ln>
              </p:spPr>
              <p:txBody>
                <a:bodyPr/>
                <a:lstStyle/>
                <a:p>
                  <a:endParaRPr lang="zh-CN" altLang="en-US"/>
                </a:p>
              </p:txBody>
            </p:sp>
            <p:sp>
              <p:nvSpPr>
                <p:cNvPr id="60435" name="Oval 51"/>
                <p:cNvSpPr>
                  <a:spLocks noChangeArrowheads="1"/>
                </p:cNvSpPr>
                <p:nvPr/>
              </p:nvSpPr>
              <p:spPr bwMode="auto">
                <a:xfrm>
                  <a:off x="4241" y="2119"/>
                  <a:ext cx="248" cy="172"/>
                </a:xfrm>
                <a:prstGeom prst="ellipse">
                  <a:avLst/>
                </a:prstGeom>
                <a:solidFill>
                  <a:srgbClr val="DDDDDD"/>
                </a:solidFill>
                <a:ln w="11113">
                  <a:solidFill>
                    <a:srgbClr val="000000"/>
                  </a:solidFill>
                  <a:round/>
                  <a:headEnd/>
                  <a:tailEnd/>
                </a:ln>
              </p:spPr>
              <p:txBody>
                <a:bodyPr/>
                <a:lstStyle/>
                <a:p>
                  <a:endParaRPr lang="zh-CN" altLang="en-US"/>
                </a:p>
              </p:txBody>
            </p:sp>
            <p:sp>
              <p:nvSpPr>
                <p:cNvPr id="60436" name="Freeform 52"/>
                <p:cNvSpPr>
                  <a:spLocks/>
                </p:cNvSpPr>
                <p:nvPr/>
              </p:nvSpPr>
              <p:spPr bwMode="auto">
                <a:xfrm>
                  <a:off x="4137" y="2114"/>
                  <a:ext cx="139" cy="119"/>
                </a:xfrm>
                <a:custGeom>
                  <a:avLst/>
                  <a:gdLst>
                    <a:gd name="T0" fmla="*/ 84 w 139"/>
                    <a:gd name="T1" fmla="*/ 5 h 119"/>
                    <a:gd name="T2" fmla="*/ 58 w 139"/>
                    <a:gd name="T3" fmla="*/ 0 h 119"/>
                    <a:gd name="T4" fmla="*/ 34 w 139"/>
                    <a:gd name="T5" fmla="*/ 5 h 119"/>
                    <a:gd name="T6" fmla="*/ 14 w 139"/>
                    <a:gd name="T7" fmla="*/ 16 h 119"/>
                    <a:gd name="T8" fmla="*/ 7 w 139"/>
                    <a:gd name="T9" fmla="*/ 25 h 119"/>
                    <a:gd name="T10" fmla="*/ 2 w 139"/>
                    <a:gd name="T11" fmla="*/ 36 h 119"/>
                    <a:gd name="T12" fmla="*/ 0 w 139"/>
                    <a:gd name="T13" fmla="*/ 47 h 119"/>
                    <a:gd name="T14" fmla="*/ 2 w 139"/>
                    <a:gd name="T15" fmla="*/ 58 h 119"/>
                    <a:gd name="T16" fmla="*/ 5 w 139"/>
                    <a:gd name="T17" fmla="*/ 69 h 119"/>
                    <a:gd name="T18" fmla="*/ 12 w 139"/>
                    <a:gd name="T19" fmla="*/ 80 h 119"/>
                    <a:gd name="T20" fmla="*/ 29 w 139"/>
                    <a:gd name="T21" fmla="*/ 100 h 119"/>
                    <a:gd name="T22" fmla="*/ 55 w 139"/>
                    <a:gd name="T23" fmla="*/ 114 h 119"/>
                    <a:gd name="T24" fmla="*/ 82 w 139"/>
                    <a:gd name="T25" fmla="*/ 119 h 119"/>
                    <a:gd name="T26" fmla="*/ 108 w 139"/>
                    <a:gd name="T27" fmla="*/ 116 h 119"/>
                    <a:gd name="T28" fmla="*/ 127 w 139"/>
                    <a:gd name="T29" fmla="*/ 105 h 119"/>
                    <a:gd name="T30" fmla="*/ 132 w 139"/>
                    <a:gd name="T31" fmla="*/ 97 h 119"/>
                    <a:gd name="T32" fmla="*/ 137 w 139"/>
                    <a:gd name="T33" fmla="*/ 86 h 119"/>
                    <a:gd name="T34" fmla="*/ 139 w 139"/>
                    <a:gd name="T35" fmla="*/ 75 h 119"/>
                    <a:gd name="T36" fmla="*/ 139 w 139"/>
                    <a:gd name="T37" fmla="*/ 64 h 119"/>
                    <a:gd name="T38" fmla="*/ 134 w 139"/>
                    <a:gd name="T39" fmla="*/ 50 h 119"/>
                    <a:gd name="T40" fmla="*/ 130 w 139"/>
                    <a:gd name="T41" fmla="*/ 39 h 119"/>
                    <a:gd name="T42" fmla="*/ 110 w 139"/>
                    <a:gd name="T43" fmla="*/ 19 h 119"/>
                    <a:gd name="T44" fmla="*/ 84 w 139"/>
                    <a:gd name="T45" fmla="*/ 5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9"/>
                    <a:gd name="T70" fmla="*/ 0 h 119"/>
                    <a:gd name="T71" fmla="*/ 139 w 139"/>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9" h="119">
                      <a:moveTo>
                        <a:pt x="84" y="5"/>
                      </a:moveTo>
                      <a:lnTo>
                        <a:pt x="58" y="0"/>
                      </a:lnTo>
                      <a:lnTo>
                        <a:pt x="34" y="5"/>
                      </a:lnTo>
                      <a:lnTo>
                        <a:pt x="14" y="16"/>
                      </a:lnTo>
                      <a:lnTo>
                        <a:pt x="7" y="25"/>
                      </a:lnTo>
                      <a:lnTo>
                        <a:pt x="2" y="36"/>
                      </a:lnTo>
                      <a:lnTo>
                        <a:pt x="0" y="47"/>
                      </a:lnTo>
                      <a:lnTo>
                        <a:pt x="2" y="58"/>
                      </a:lnTo>
                      <a:lnTo>
                        <a:pt x="5" y="69"/>
                      </a:lnTo>
                      <a:lnTo>
                        <a:pt x="12" y="80"/>
                      </a:lnTo>
                      <a:lnTo>
                        <a:pt x="29" y="100"/>
                      </a:lnTo>
                      <a:lnTo>
                        <a:pt x="55" y="114"/>
                      </a:lnTo>
                      <a:lnTo>
                        <a:pt x="82" y="119"/>
                      </a:lnTo>
                      <a:lnTo>
                        <a:pt x="108" y="116"/>
                      </a:lnTo>
                      <a:lnTo>
                        <a:pt x="127" y="105"/>
                      </a:lnTo>
                      <a:lnTo>
                        <a:pt x="132" y="97"/>
                      </a:lnTo>
                      <a:lnTo>
                        <a:pt x="137" y="86"/>
                      </a:lnTo>
                      <a:lnTo>
                        <a:pt x="139" y="75"/>
                      </a:lnTo>
                      <a:lnTo>
                        <a:pt x="139" y="64"/>
                      </a:lnTo>
                      <a:lnTo>
                        <a:pt x="134" y="50"/>
                      </a:lnTo>
                      <a:lnTo>
                        <a:pt x="130" y="39"/>
                      </a:lnTo>
                      <a:lnTo>
                        <a:pt x="110" y="19"/>
                      </a:lnTo>
                      <a:lnTo>
                        <a:pt x="84" y="5"/>
                      </a:lnTo>
                      <a:close/>
                    </a:path>
                  </a:pathLst>
                </a:custGeom>
                <a:solidFill>
                  <a:srgbClr val="DDDDDD"/>
                </a:solidFill>
                <a:ln w="11113">
                  <a:solidFill>
                    <a:srgbClr val="000000"/>
                  </a:solidFill>
                  <a:round/>
                  <a:headEnd/>
                  <a:tailEnd/>
                </a:ln>
              </p:spPr>
              <p:txBody>
                <a:bodyPr/>
                <a:lstStyle/>
                <a:p>
                  <a:endParaRPr lang="zh-CN" altLang="en-US"/>
                </a:p>
              </p:txBody>
            </p:sp>
            <p:sp>
              <p:nvSpPr>
                <p:cNvPr id="60437" name="Oval 53"/>
                <p:cNvSpPr>
                  <a:spLocks noChangeArrowheads="1"/>
                </p:cNvSpPr>
                <p:nvPr/>
              </p:nvSpPr>
              <p:spPr bwMode="auto">
                <a:xfrm>
                  <a:off x="4099" y="2031"/>
                  <a:ext cx="112" cy="110"/>
                </a:xfrm>
                <a:prstGeom prst="ellipse">
                  <a:avLst/>
                </a:prstGeom>
                <a:solidFill>
                  <a:srgbClr val="DDDDDD"/>
                </a:solidFill>
                <a:ln w="11113">
                  <a:solidFill>
                    <a:srgbClr val="000000"/>
                  </a:solidFill>
                  <a:round/>
                  <a:headEnd/>
                  <a:tailEnd/>
                </a:ln>
              </p:spPr>
              <p:txBody>
                <a:bodyPr/>
                <a:lstStyle/>
                <a:p>
                  <a:endParaRPr lang="zh-CN" altLang="en-US"/>
                </a:p>
              </p:txBody>
            </p:sp>
            <p:sp>
              <p:nvSpPr>
                <p:cNvPr id="60438" name="Freeform 54"/>
                <p:cNvSpPr>
                  <a:spLocks/>
                </p:cNvSpPr>
                <p:nvPr/>
              </p:nvSpPr>
              <p:spPr bwMode="auto">
                <a:xfrm>
                  <a:off x="4120" y="1927"/>
                  <a:ext cx="147" cy="137"/>
                </a:xfrm>
                <a:custGeom>
                  <a:avLst/>
                  <a:gdLst>
                    <a:gd name="T0" fmla="*/ 48 w 147"/>
                    <a:gd name="T1" fmla="*/ 20 h 137"/>
                    <a:gd name="T2" fmla="*/ 24 w 147"/>
                    <a:gd name="T3" fmla="*/ 42 h 137"/>
                    <a:gd name="T4" fmla="*/ 7 w 147"/>
                    <a:gd name="T5" fmla="*/ 67 h 137"/>
                    <a:gd name="T6" fmla="*/ 3 w 147"/>
                    <a:gd name="T7" fmla="*/ 81 h 137"/>
                    <a:gd name="T8" fmla="*/ 0 w 147"/>
                    <a:gd name="T9" fmla="*/ 92 h 137"/>
                    <a:gd name="T10" fmla="*/ 3 w 147"/>
                    <a:gd name="T11" fmla="*/ 103 h 137"/>
                    <a:gd name="T12" fmla="*/ 5 w 147"/>
                    <a:gd name="T13" fmla="*/ 114 h 137"/>
                    <a:gd name="T14" fmla="*/ 12 w 147"/>
                    <a:gd name="T15" fmla="*/ 123 h 137"/>
                    <a:gd name="T16" fmla="*/ 22 w 147"/>
                    <a:gd name="T17" fmla="*/ 131 h 137"/>
                    <a:gd name="T18" fmla="*/ 43 w 147"/>
                    <a:gd name="T19" fmla="*/ 137 h 137"/>
                    <a:gd name="T20" fmla="*/ 70 w 147"/>
                    <a:gd name="T21" fmla="*/ 131 h 137"/>
                    <a:gd name="T22" fmla="*/ 99 w 147"/>
                    <a:gd name="T23" fmla="*/ 117 h 137"/>
                    <a:gd name="T24" fmla="*/ 123 w 147"/>
                    <a:gd name="T25" fmla="*/ 95 h 137"/>
                    <a:gd name="T26" fmla="*/ 132 w 147"/>
                    <a:gd name="T27" fmla="*/ 84 h 137"/>
                    <a:gd name="T28" fmla="*/ 139 w 147"/>
                    <a:gd name="T29" fmla="*/ 70 h 137"/>
                    <a:gd name="T30" fmla="*/ 144 w 147"/>
                    <a:gd name="T31" fmla="*/ 56 h 137"/>
                    <a:gd name="T32" fmla="*/ 147 w 147"/>
                    <a:gd name="T33" fmla="*/ 45 h 137"/>
                    <a:gd name="T34" fmla="*/ 147 w 147"/>
                    <a:gd name="T35" fmla="*/ 34 h 137"/>
                    <a:gd name="T36" fmla="*/ 142 w 147"/>
                    <a:gd name="T37" fmla="*/ 23 h 137"/>
                    <a:gd name="T38" fmla="*/ 135 w 147"/>
                    <a:gd name="T39" fmla="*/ 14 h 137"/>
                    <a:gd name="T40" fmla="*/ 127 w 147"/>
                    <a:gd name="T41" fmla="*/ 6 h 137"/>
                    <a:gd name="T42" fmla="*/ 103 w 147"/>
                    <a:gd name="T43" fmla="*/ 0 h 137"/>
                    <a:gd name="T44" fmla="*/ 77 w 147"/>
                    <a:gd name="T45" fmla="*/ 6 h 137"/>
                    <a:gd name="T46" fmla="*/ 48 w 147"/>
                    <a:gd name="T47" fmla="*/ 20 h 1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7"/>
                    <a:gd name="T73" fmla="*/ 0 h 137"/>
                    <a:gd name="T74" fmla="*/ 147 w 147"/>
                    <a:gd name="T75" fmla="*/ 137 h 1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7" h="137">
                      <a:moveTo>
                        <a:pt x="48" y="20"/>
                      </a:moveTo>
                      <a:lnTo>
                        <a:pt x="24" y="42"/>
                      </a:lnTo>
                      <a:lnTo>
                        <a:pt x="7" y="67"/>
                      </a:lnTo>
                      <a:lnTo>
                        <a:pt x="3" y="81"/>
                      </a:lnTo>
                      <a:lnTo>
                        <a:pt x="0" y="92"/>
                      </a:lnTo>
                      <a:lnTo>
                        <a:pt x="3" y="103"/>
                      </a:lnTo>
                      <a:lnTo>
                        <a:pt x="5" y="114"/>
                      </a:lnTo>
                      <a:lnTo>
                        <a:pt x="12" y="123"/>
                      </a:lnTo>
                      <a:lnTo>
                        <a:pt x="22" y="131"/>
                      </a:lnTo>
                      <a:lnTo>
                        <a:pt x="43" y="137"/>
                      </a:lnTo>
                      <a:lnTo>
                        <a:pt x="70" y="131"/>
                      </a:lnTo>
                      <a:lnTo>
                        <a:pt x="99" y="117"/>
                      </a:lnTo>
                      <a:lnTo>
                        <a:pt x="123" y="95"/>
                      </a:lnTo>
                      <a:lnTo>
                        <a:pt x="132" y="84"/>
                      </a:lnTo>
                      <a:lnTo>
                        <a:pt x="139" y="70"/>
                      </a:lnTo>
                      <a:lnTo>
                        <a:pt x="144" y="56"/>
                      </a:lnTo>
                      <a:lnTo>
                        <a:pt x="147" y="45"/>
                      </a:lnTo>
                      <a:lnTo>
                        <a:pt x="147" y="34"/>
                      </a:lnTo>
                      <a:lnTo>
                        <a:pt x="142" y="23"/>
                      </a:lnTo>
                      <a:lnTo>
                        <a:pt x="135" y="14"/>
                      </a:lnTo>
                      <a:lnTo>
                        <a:pt x="127" y="6"/>
                      </a:lnTo>
                      <a:lnTo>
                        <a:pt x="103" y="0"/>
                      </a:lnTo>
                      <a:lnTo>
                        <a:pt x="77" y="6"/>
                      </a:lnTo>
                      <a:lnTo>
                        <a:pt x="48" y="20"/>
                      </a:lnTo>
                      <a:close/>
                    </a:path>
                  </a:pathLst>
                </a:custGeom>
                <a:solidFill>
                  <a:srgbClr val="DDDDDD"/>
                </a:solidFill>
                <a:ln w="11113">
                  <a:solidFill>
                    <a:srgbClr val="000000"/>
                  </a:solidFill>
                  <a:round/>
                  <a:headEnd/>
                  <a:tailEnd/>
                </a:ln>
              </p:spPr>
              <p:txBody>
                <a:bodyPr/>
                <a:lstStyle/>
                <a:p>
                  <a:endParaRPr lang="zh-CN" altLang="en-US"/>
                </a:p>
              </p:txBody>
            </p:sp>
            <p:sp>
              <p:nvSpPr>
                <p:cNvPr id="60439" name="Freeform 55"/>
                <p:cNvSpPr>
                  <a:spLocks/>
                </p:cNvSpPr>
                <p:nvPr/>
              </p:nvSpPr>
              <p:spPr bwMode="auto">
                <a:xfrm>
                  <a:off x="4151" y="1930"/>
                  <a:ext cx="392" cy="298"/>
                </a:xfrm>
                <a:custGeom>
                  <a:avLst/>
                  <a:gdLst>
                    <a:gd name="T0" fmla="*/ 58 w 392"/>
                    <a:gd name="T1" fmla="*/ 61 h 298"/>
                    <a:gd name="T2" fmla="*/ 77 w 392"/>
                    <a:gd name="T3" fmla="*/ 59 h 298"/>
                    <a:gd name="T4" fmla="*/ 96 w 392"/>
                    <a:gd name="T5" fmla="*/ 53 h 298"/>
                    <a:gd name="T6" fmla="*/ 113 w 392"/>
                    <a:gd name="T7" fmla="*/ 50 h 298"/>
                    <a:gd name="T8" fmla="*/ 125 w 392"/>
                    <a:gd name="T9" fmla="*/ 36 h 298"/>
                    <a:gd name="T10" fmla="*/ 108 w 392"/>
                    <a:gd name="T11" fmla="*/ 31 h 298"/>
                    <a:gd name="T12" fmla="*/ 92 w 392"/>
                    <a:gd name="T13" fmla="*/ 36 h 298"/>
                    <a:gd name="T14" fmla="*/ 82 w 392"/>
                    <a:gd name="T15" fmla="*/ 36 h 298"/>
                    <a:gd name="T16" fmla="*/ 99 w 392"/>
                    <a:gd name="T17" fmla="*/ 20 h 298"/>
                    <a:gd name="T18" fmla="*/ 120 w 392"/>
                    <a:gd name="T19" fmla="*/ 11 h 298"/>
                    <a:gd name="T20" fmla="*/ 137 w 392"/>
                    <a:gd name="T21" fmla="*/ 9 h 298"/>
                    <a:gd name="T22" fmla="*/ 154 w 392"/>
                    <a:gd name="T23" fmla="*/ 6 h 298"/>
                    <a:gd name="T24" fmla="*/ 171 w 392"/>
                    <a:gd name="T25" fmla="*/ 0 h 298"/>
                    <a:gd name="T26" fmla="*/ 188 w 392"/>
                    <a:gd name="T27" fmla="*/ 0 h 298"/>
                    <a:gd name="T28" fmla="*/ 207 w 392"/>
                    <a:gd name="T29" fmla="*/ 0 h 298"/>
                    <a:gd name="T30" fmla="*/ 245 w 392"/>
                    <a:gd name="T31" fmla="*/ 0 h 298"/>
                    <a:gd name="T32" fmla="*/ 269 w 392"/>
                    <a:gd name="T33" fmla="*/ 0 h 298"/>
                    <a:gd name="T34" fmla="*/ 288 w 392"/>
                    <a:gd name="T35" fmla="*/ 11 h 298"/>
                    <a:gd name="T36" fmla="*/ 303 w 392"/>
                    <a:gd name="T37" fmla="*/ 28 h 298"/>
                    <a:gd name="T38" fmla="*/ 322 w 392"/>
                    <a:gd name="T39" fmla="*/ 39 h 298"/>
                    <a:gd name="T40" fmla="*/ 339 w 392"/>
                    <a:gd name="T41" fmla="*/ 42 h 298"/>
                    <a:gd name="T42" fmla="*/ 356 w 392"/>
                    <a:gd name="T43" fmla="*/ 59 h 298"/>
                    <a:gd name="T44" fmla="*/ 370 w 392"/>
                    <a:gd name="T45" fmla="*/ 73 h 298"/>
                    <a:gd name="T46" fmla="*/ 380 w 392"/>
                    <a:gd name="T47" fmla="*/ 95 h 298"/>
                    <a:gd name="T48" fmla="*/ 384 w 392"/>
                    <a:gd name="T49" fmla="*/ 120 h 298"/>
                    <a:gd name="T50" fmla="*/ 387 w 392"/>
                    <a:gd name="T51" fmla="*/ 145 h 298"/>
                    <a:gd name="T52" fmla="*/ 387 w 392"/>
                    <a:gd name="T53" fmla="*/ 167 h 298"/>
                    <a:gd name="T54" fmla="*/ 387 w 392"/>
                    <a:gd name="T55" fmla="*/ 189 h 298"/>
                    <a:gd name="T56" fmla="*/ 392 w 392"/>
                    <a:gd name="T57" fmla="*/ 211 h 298"/>
                    <a:gd name="T58" fmla="*/ 392 w 392"/>
                    <a:gd name="T59" fmla="*/ 234 h 298"/>
                    <a:gd name="T60" fmla="*/ 380 w 392"/>
                    <a:gd name="T61" fmla="*/ 256 h 298"/>
                    <a:gd name="T62" fmla="*/ 360 w 392"/>
                    <a:gd name="T63" fmla="*/ 267 h 298"/>
                    <a:gd name="T64" fmla="*/ 344 w 392"/>
                    <a:gd name="T65" fmla="*/ 278 h 298"/>
                    <a:gd name="T66" fmla="*/ 327 w 392"/>
                    <a:gd name="T67" fmla="*/ 289 h 298"/>
                    <a:gd name="T68" fmla="*/ 310 w 392"/>
                    <a:gd name="T69" fmla="*/ 295 h 298"/>
                    <a:gd name="T70" fmla="*/ 286 w 392"/>
                    <a:gd name="T71" fmla="*/ 298 h 298"/>
                    <a:gd name="T72" fmla="*/ 267 w 392"/>
                    <a:gd name="T73" fmla="*/ 298 h 298"/>
                    <a:gd name="T74" fmla="*/ 250 w 392"/>
                    <a:gd name="T75" fmla="*/ 298 h 298"/>
                    <a:gd name="T76" fmla="*/ 231 w 392"/>
                    <a:gd name="T77" fmla="*/ 298 h 298"/>
                    <a:gd name="T78" fmla="*/ 214 w 392"/>
                    <a:gd name="T79" fmla="*/ 298 h 298"/>
                    <a:gd name="T80" fmla="*/ 197 w 392"/>
                    <a:gd name="T81" fmla="*/ 298 h 298"/>
                    <a:gd name="T82" fmla="*/ 180 w 392"/>
                    <a:gd name="T83" fmla="*/ 298 h 298"/>
                    <a:gd name="T84" fmla="*/ 164 w 392"/>
                    <a:gd name="T85" fmla="*/ 298 h 298"/>
                    <a:gd name="T86" fmla="*/ 142 w 392"/>
                    <a:gd name="T87" fmla="*/ 298 h 298"/>
                    <a:gd name="T88" fmla="*/ 125 w 392"/>
                    <a:gd name="T89" fmla="*/ 298 h 298"/>
                    <a:gd name="T90" fmla="*/ 108 w 392"/>
                    <a:gd name="T91" fmla="*/ 298 h 298"/>
                    <a:gd name="T92" fmla="*/ 92 w 392"/>
                    <a:gd name="T93" fmla="*/ 286 h 298"/>
                    <a:gd name="T94" fmla="*/ 75 w 392"/>
                    <a:gd name="T95" fmla="*/ 278 h 298"/>
                    <a:gd name="T96" fmla="*/ 58 w 392"/>
                    <a:gd name="T97" fmla="*/ 267 h 298"/>
                    <a:gd name="T98" fmla="*/ 44 w 392"/>
                    <a:gd name="T99" fmla="*/ 248 h 298"/>
                    <a:gd name="T100" fmla="*/ 32 w 392"/>
                    <a:gd name="T101" fmla="*/ 234 h 298"/>
                    <a:gd name="T102" fmla="*/ 20 w 392"/>
                    <a:gd name="T103" fmla="*/ 211 h 298"/>
                    <a:gd name="T104" fmla="*/ 8 w 392"/>
                    <a:gd name="T105" fmla="*/ 186 h 298"/>
                    <a:gd name="T106" fmla="*/ 0 w 392"/>
                    <a:gd name="T107" fmla="*/ 159 h 298"/>
                    <a:gd name="T108" fmla="*/ 0 w 392"/>
                    <a:gd name="T109" fmla="*/ 136 h 298"/>
                    <a:gd name="T110" fmla="*/ 3 w 392"/>
                    <a:gd name="T111" fmla="*/ 111 h 298"/>
                    <a:gd name="T112" fmla="*/ 15 w 392"/>
                    <a:gd name="T113" fmla="*/ 92 h 298"/>
                    <a:gd name="T114" fmla="*/ 29 w 392"/>
                    <a:gd name="T115" fmla="*/ 81 h 298"/>
                    <a:gd name="T116" fmla="*/ 46 w 392"/>
                    <a:gd name="T117" fmla="*/ 73 h 298"/>
                    <a:gd name="T118" fmla="*/ 60 w 392"/>
                    <a:gd name="T119" fmla="*/ 61 h 298"/>
                    <a:gd name="T120" fmla="*/ 68 w 392"/>
                    <a:gd name="T121" fmla="*/ 73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2"/>
                    <a:gd name="T184" fmla="*/ 0 h 298"/>
                    <a:gd name="T185" fmla="*/ 392 w 392"/>
                    <a:gd name="T186" fmla="*/ 298 h 2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2" h="298">
                      <a:moveTo>
                        <a:pt x="48" y="61"/>
                      </a:moveTo>
                      <a:lnTo>
                        <a:pt x="58" y="61"/>
                      </a:lnTo>
                      <a:lnTo>
                        <a:pt x="65" y="61"/>
                      </a:lnTo>
                      <a:lnTo>
                        <a:pt x="77" y="59"/>
                      </a:lnTo>
                      <a:lnTo>
                        <a:pt x="84" y="59"/>
                      </a:lnTo>
                      <a:lnTo>
                        <a:pt x="96" y="53"/>
                      </a:lnTo>
                      <a:lnTo>
                        <a:pt x="106" y="53"/>
                      </a:lnTo>
                      <a:lnTo>
                        <a:pt x="113" y="50"/>
                      </a:lnTo>
                      <a:lnTo>
                        <a:pt x="123" y="48"/>
                      </a:lnTo>
                      <a:lnTo>
                        <a:pt x="125" y="36"/>
                      </a:lnTo>
                      <a:lnTo>
                        <a:pt x="118" y="31"/>
                      </a:lnTo>
                      <a:lnTo>
                        <a:pt x="108" y="31"/>
                      </a:lnTo>
                      <a:lnTo>
                        <a:pt x="99" y="36"/>
                      </a:lnTo>
                      <a:lnTo>
                        <a:pt x="92" y="36"/>
                      </a:lnTo>
                      <a:lnTo>
                        <a:pt x="82" y="48"/>
                      </a:lnTo>
                      <a:lnTo>
                        <a:pt x="82" y="36"/>
                      </a:lnTo>
                      <a:lnTo>
                        <a:pt x="92" y="28"/>
                      </a:lnTo>
                      <a:lnTo>
                        <a:pt x="99" y="20"/>
                      </a:lnTo>
                      <a:lnTo>
                        <a:pt x="111" y="17"/>
                      </a:lnTo>
                      <a:lnTo>
                        <a:pt x="120" y="11"/>
                      </a:lnTo>
                      <a:lnTo>
                        <a:pt x="128" y="11"/>
                      </a:lnTo>
                      <a:lnTo>
                        <a:pt x="137" y="9"/>
                      </a:lnTo>
                      <a:lnTo>
                        <a:pt x="144" y="9"/>
                      </a:lnTo>
                      <a:lnTo>
                        <a:pt x="154" y="6"/>
                      </a:lnTo>
                      <a:lnTo>
                        <a:pt x="164" y="6"/>
                      </a:lnTo>
                      <a:lnTo>
                        <a:pt x="171" y="0"/>
                      </a:lnTo>
                      <a:lnTo>
                        <a:pt x="180" y="0"/>
                      </a:lnTo>
                      <a:lnTo>
                        <a:pt x="188" y="0"/>
                      </a:lnTo>
                      <a:lnTo>
                        <a:pt x="197" y="0"/>
                      </a:lnTo>
                      <a:lnTo>
                        <a:pt x="207" y="0"/>
                      </a:lnTo>
                      <a:lnTo>
                        <a:pt x="224" y="0"/>
                      </a:lnTo>
                      <a:lnTo>
                        <a:pt x="245" y="0"/>
                      </a:lnTo>
                      <a:lnTo>
                        <a:pt x="257" y="0"/>
                      </a:lnTo>
                      <a:lnTo>
                        <a:pt x="269" y="0"/>
                      </a:lnTo>
                      <a:lnTo>
                        <a:pt x="281" y="6"/>
                      </a:lnTo>
                      <a:lnTo>
                        <a:pt x="288" y="11"/>
                      </a:lnTo>
                      <a:lnTo>
                        <a:pt x="296" y="25"/>
                      </a:lnTo>
                      <a:lnTo>
                        <a:pt x="303" y="28"/>
                      </a:lnTo>
                      <a:lnTo>
                        <a:pt x="312" y="36"/>
                      </a:lnTo>
                      <a:lnTo>
                        <a:pt x="322" y="39"/>
                      </a:lnTo>
                      <a:lnTo>
                        <a:pt x="329" y="39"/>
                      </a:lnTo>
                      <a:lnTo>
                        <a:pt x="339" y="42"/>
                      </a:lnTo>
                      <a:lnTo>
                        <a:pt x="346" y="50"/>
                      </a:lnTo>
                      <a:lnTo>
                        <a:pt x="356" y="59"/>
                      </a:lnTo>
                      <a:lnTo>
                        <a:pt x="360" y="70"/>
                      </a:lnTo>
                      <a:lnTo>
                        <a:pt x="370" y="73"/>
                      </a:lnTo>
                      <a:lnTo>
                        <a:pt x="372" y="84"/>
                      </a:lnTo>
                      <a:lnTo>
                        <a:pt x="380" y="95"/>
                      </a:lnTo>
                      <a:lnTo>
                        <a:pt x="384" y="111"/>
                      </a:lnTo>
                      <a:lnTo>
                        <a:pt x="384" y="120"/>
                      </a:lnTo>
                      <a:lnTo>
                        <a:pt x="387" y="134"/>
                      </a:lnTo>
                      <a:lnTo>
                        <a:pt x="387" y="145"/>
                      </a:lnTo>
                      <a:lnTo>
                        <a:pt x="387" y="156"/>
                      </a:lnTo>
                      <a:lnTo>
                        <a:pt x="387" y="167"/>
                      </a:lnTo>
                      <a:lnTo>
                        <a:pt x="387" y="178"/>
                      </a:lnTo>
                      <a:lnTo>
                        <a:pt x="387" y="189"/>
                      </a:lnTo>
                      <a:lnTo>
                        <a:pt x="392" y="200"/>
                      </a:lnTo>
                      <a:lnTo>
                        <a:pt x="392" y="211"/>
                      </a:lnTo>
                      <a:lnTo>
                        <a:pt x="392" y="223"/>
                      </a:lnTo>
                      <a:lnTo>
                        <a:pt x="392" y="234"/>
                      </a:lnTo>
                      <a:lnTo>
                        <a:pt x="389" y="245"/>
                      </a:lnTo>
                      <a:lnTo>
                        <a:pt x="380" y="256"/>
                      </a:lnTo>
                      <a:lnTo>
                        <a:pt x="370" y="264"/>
                      </a:lnTo>
                      <a:lnTo>
                        <a:pt x="360" y="267"/>
                      </a:lnTo>
                      <a:lnTo>
                        <a:pt x="353" y="275"/>
                      </a:lnTo>
                      <a:lnTo>
                        <a:pt x="344" y="278"/>
                      </a:lnTo>
                      <a:lnTo>
                        <a:pt x="334" y="281"/>
                      </a:lnTo>
                      <a:lnTo>
                        <a:pt x="327" y="289"/>
                      </a:lnTo>
                      <a:lnTo>
                        <a:pt x="317" y="295"/>
                      </a:lnTo>
                      <a:lnTo>
                        <a:pt x="310" y="295"/>
                      </a:lnTo>
                      <a:lnTo>
                        <a:pt x="298" y="298"/>
                      </a:lnTo>
                      <a:lnTo>
                        <a:pt x="286" y="298"/>
                      </a:lnTo>
                      <a:lnTo>
                        <a:pt x="279" y="298"/>
                      </a:lnTo>
                      <a:lnTo>
                        <a:pt x="267" y="298"/>
                      </a:lnTo>
                      <a:lnTo>
                        <a:pt x="257" y="298"/>
                      </a:lnTo>
                      <a:lnTo>
                        <a:pt x="250" y="298"/>
                      </a:lnTo>
                      <a:lnTo>
                        <a:pt x="240" y="298"/>
                      </a:lnTo>
                      <a:lnTo>
                        <a:pt x="231" y="298"/>
                      </a:lnTo>
                      <a:lnTo>
                        <a:pt x="224" y="298"/>
                      </a:lnTo>
                      <a:lnTo>
                        <a:pt x="214" y="298"/>
                      </a:lnTo>
                      <a:lnTo>
                        <a:pt x="207" y="298"/>
                      </a:lnTo>
                      <a:lnTo>
                        <a:pt x="197" y="298"/>
                      </a:lnTo>
                      <a:lnTo>
                        <a:pt x="188" y="298"/>
                      </a:lnTo>
                      <a:lnTo>
                        <a:pt x="180" y="298"/>
                      </a:lnTo>
                      <a:lnTo>
                        <a:pt x="171" y="298"/>
                      </a:lnTo>
                      <a:lnTo>
                        <a:pt x="164" y="298"/>
                      </a:lnTo>
                      <a:lnTo>
                        <a:pt x="152" y="298"/>
                      </a:lnTo>
                      <a:lnTo>
                        <a:pt x="142" y="298"/>
                      </a:lnTo>
                      <a:lnTo>
                        <a:pt x="135" y="298"/>
                      </a:lnTo>
                      <a:lnTo>
                        <a:pt x="125" y="298"/>
                      </a:lnTo>
                      <a:lnTo>
                        <a:pt x="118" y="298"/>
                      </a:lnTo>
                      <a:lnTo>
                        <a:pt x="108" y="298"/>
                      </a:lnTo>
                      <a:lnTo>
                        <a:pt x="99" y="289"/>
                      </a:lnTo>
                      <a:lnTo>
                        <a:pt x="92" y="286"/>
                      </a:lnTo>
                      <a:lnTo>
                        <a:pt x="82" y="281"/>
                      </a:lnTo>
                      <a:lnTo>
                        <a:pt x="75" y="278"/>
                      </a:lnTo>
                      <a:lnTo>
                        <a:pt x="65" y="275"/>
                      </a:lnTo>
                      <a:lnTo>
                        <a:pt x="58" y="267"/>
                      </a:lnTo>
                      <a:lnTo>
                        <a:pt x="48" y="261"/>
                      </a:lnTo>
                      <a:lnTo>
                        <a:pt x="44" y="248"/>
                      </a:lnTo>
                      <a:lnTo>
                        <a:pt x="34" y="245"/>
                      </a:lnTo>
                      <a:lnTo>
                        <a:pt x="32" y="234"/>
                      </a:lnTo>
                      <a:lnTo>
                        <a:pt x="22" y="223"/>
                      </a:lnTo>
                      <a:lnTo>
                        <a:pt x="20" y="211"/>
                      </a:lnTo>
                      <a:lnTo>
                        <a:pt x="10" y="200"/>
                      </a:lnTo>
                      <a:lnTo>
                        <a:pt x="8" y="186"/>
                      </a:lnTo>
                      <a:lnTo>
                        <a:pt x="3" y="170"/>
                      </a:lnTo>
                      <a:lnTo>
                        <a:pt x="0" y="159"/>
                      </a:lnTo>
                      <a:lnTo>
                        <a:pt x="0" y="148"/>
                      </a:lnTo>
                      <a:lnTo>
                        <a:pt x="0" y="136"/>
                      </a:lnTo>
                      <a:lnTo>
                        <a:pt x="0" y="125"/>
                      </a:lnTo>
                      <a:lnTo>
                        <a:pt x="3" y="111"/>
                      </a:lnTo>
                      <a:lnTo>
                        <a:pt x="5" y="100"/>
                      </a:lnTo>
                      <a:lnTo>
                        <a:pt x="15" y="92"/>
                      </a:lnTo>
                      <a:lnTo>
                        <a:pt x="20" y="81"/>
                      </a:lnTo>
                      <a:lnTo>
                        <a:pt x="29" y="81"/>
                      </a:lnTo>
                      <a:lnTo>
                        <a:pt x="36" y="75"/>
                      </a:lnTo>
                      <a:lnTo>
                        <a:pt x="46" y="73"/>
                      </a:lnTo>
                      <a:lnTo>
                        <a:pt x="53" y="73"/>
                      </a:lnTo>
                      <a:lnTo>
                        <a:pt x="60" y="61"/>
                      </a:lnTo>
                      <a:lnTo>
                        <a:pt x="60" y="50"/>
                      </a:lnTo>
                      <a:lnTo>
                        <a:pt x="68" y="73"/>
                      </a:lnTo>
                      <a:lnTo>
                        <a:pt x="48" y="61"/>
                      </a:lnTo>
                      <a:close/>
                    </a:path>
                  </a:pathLst>
                </a:custGeom>
                <a:solidFill>
                  <a:srgbClr val="DDDDDD"/>
                </a:solidFill>
                <a:ln w="9525">
                  <a:noFill/>
                  <a:round/>
                  <a:headEnd/>
                  <a:tailEnd/>
                </a:ln>
              </p:spPr>
              <p:txBody>
                <a:bodyPr/>
                <a:lstStyle/>
                <a:p>
                  <a:endParaRPr lang="zh-CN" altLang="en-US"/>
                </a:p>
              </p:txBody>
            </p:sp>
            <p:sp>
              <p:nvSpPr>
                <p:cNvPr id="60440" name="Freeform 56"/>
                <p:cNvSpPr>
                  <a:spLocks/>
                </p:cNvSpPr>
                <p:nvPr/>
              </p:nvSpPr>
              <p:spPr bwMode="auto">
                <a:xfrm>
                  <a:off x="4226" y="1908"/>
                  <a:ext cx="62" cy="86"/>
                </a:xfrm>
                <a:custGeom>
                  <a:avLst/>
                  <a:gdLst>
                    <a:gd name="T0" fmla="*/ 2 w 62"/>
                    <a:gd name="T1" fmla="*/ 50 h 86"/>
                    <a:gd name="T2" fmla="*/ 0 w 62"/>
                    <a:gd name="T3" fmla="*/ 39 h 86"/>
                    <a:gd name="T4" fmla="*/ 0 w 62"/>
                    <a:gd name="T5" fmla="*/ 28 h 86"/>
                    <a:gd name="T6" fmla="*/ 9 w 62"/>
                    <a:gd name="T7" fmla="*/ 19 h 86"/>
                    <a:gd name="T8" fmla="*/ 17 w 62"/>
                    <a:gd name="T9" fmla="*/ 11 h 86"/>
                    <a:gd name="T10" fmla="*/ 26 w 62"/>
                    <a:gd name="T11" fmla="*/ 0 h 86"/>
                    <a:gd name="T12" fmla="*/ 33 w 62"/>
                    <a:gd name="T13" fmla="*/ 0 h 86"/>
                    <a:gd name="T14" fmla="*/ 43 w 62"/>
                    <a:gd name="T15" fmla="*/ 0 h 86"/>
                    <a:gd name="T16" fmla="*/ 45 w 62"/>
                    <a:gd name="T17" fmla="*/ 11 h 86"/>
                    <a:gd name="T18" fmla="*/ 50 w 62"/>
                    <a:gd name="T19" fmla="*/ 25 h 86"/>
                    <a:gd name="T20" fmla="*/ 57 w 62"/>
                    <a:gd name="T21" fmla="*/ 36 h 86"/>
                    <a:gd name="T22" fmla="*/ 60 w 62"/>
                    <a:gd name="T23" fmla="*/ 47 h 86"/>
                    <a:gd name="T24" fmla="*/ 62 w 62"/>
                    <a:gd name="T25" fmla="*/ 58 h 86"/>
                    <a:gd name="T26" fmla="*/ 62 w 62"/>
                    <a:gd name="T27" fmla="*/ 70 h 86"/>
                    <a:gd name="T28" fmla="*/ 62 w 62"/>
                    <a:gd name="T29" fmla="*/ 81 h 86"/>
                    <a:gd name="T30" fmla="*/ 53 w 62"/>
                    <a:gd name="T31" fmla="*/ 86 h 86"/>
                    <a:gd name="T32" fmla="*/ 45 w 62"/>
                    <a:gd name="T33" fmla="*/ 86 h 86"/>
                    <a:gd name="T34" fmla="*/ 38 w 62"/>
                    <a:gd name="T35" fmla="*/ 86 h 86"/>
                    <a:gd name="T36" fmla="*/ 29 w 62"/>
                    <a:gd name="T37" fmla="*/ 86 h 86"/>
                    <a:gd name="T38" fmla="*/ 19 w 62"/>
                    <a:gd name="T39" fmla="*/ 83 h 86"/>
                    <a:gd name="T40" fmla="*/ 12 w 62"/>
                    <a:gd name="T41" fmla="*/ 75 h 86"/>
                    <a:gd name="T42" fmla="*/ 7 w 62"/>
                    <a:gd name="T43" fmla="*/ 64 h 86"/>
                    <a:gd name="T44" fmla="*/ 2 w 62"/>
                    <a:gd name="T45" fmla="*/ 53 h 86"/>
                    <a:gd name="T46" fmla="*/ 2 w 62"/>
                    <a:gd name="T47" fmla="*/ 5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86"/>
                    <a:gd name="T74" fmla="*/ 62 w 62"/>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86">
                      <a:moveTo>
                        <a:pt x="2" y="50"/>
                      </a:moveTo>
                      <a:lnTo>
                        <a:pt x="0" y="39"/>
                      </a:lnTo>
                      <a:lnTo>
                        <a:pt x="0" y="28"/>
                      </a:lnTo>
                      <a:lnTo>
                        <a:pt x="9" y="19"/>
                      </a:lnTo>
                      <a:lnTo>
                        <a:pt x="17" y="11"/>
                      </a:lnTo>
                      <a:lnTo>
                        <a:pt x="26" y="0"/>
                      </a:lnTo>
                      <a:lnTo>
                        <a:pt x="33" y="0"/>
                      </a:lnTo>
                      <a:lnTo>
                        <a:pt x="43" y="0"/>
                      </a:lnTo>
                      <a:lnTo>
                        <a:pt x="45" y="11"/>
                      </a:lnTo>
                      <a:lnTo>
                        <a:pt x="50" y="25"/>
                      </a:lnTo>
                      <a:lnTo>
                        <a:pt x="57" y="36"/>
                      </a:lnTo>
                      <a:lnTo>
                        <a:pt x="60" y="47"/>
                      </a:lnTo>
                      <a:lnTo>
                        <a:pt x="62" y="58"/>
                      </a:lnTo>
                      <a:lnTo>
                        <a:pt x="62" y="70"/>
                      </a:lnTo>
                      <a:lnTo>
                        <a:pt x="62" y="81"/>
                      </a:lnTo>
                      <a:lnTo>
                        <a:pt x="53" y="86"/>
                      </a:lnTo>
                      <a:lnTo>
                        <a:pt x="45" y="86"/>
                      </a:lnTo>
                      <a:lnTo>
                        <a:pt x="38" y="86"/>
                      </a:lnTo>
                      <a:lnTo>
                        <a:pt x="29" y="86"/>
                      </a:lnTo>
                      <a:lnTo>
                        <a:pt x="19" y="83"/>
                      </a:lnTo>
                      <a:lnTo>
                        <a:pt x="12" y="75"/>
                      </a:lnTo>
                      <a:lnTo>
                        <a:pt x="7" y="64"/>
                      </a:lnTo>
                      <a:lnTo>
                        <a:pt x="2" y="53"/>
                      </a:lnTo>
                      <a:lnTo>
                        <a:pt x="2" y="50"/>
                      </a:lnTo>
                      <a:close/>
                    </a:path>
                  </a:pathLst>
                </a:custGeom>
                <a:solidFill>
                  <a:srgbClr val="DDDDDD"/>
                </a:solidFill>
                <a:ln w="9525">
                  <a:noFill/>
                  <a:round/>
                  <a:headEnd/>
                  <a:tailEnd/>
                </a:ln>
              </p:spPr>
              <p:txBody>
                <a:bodyPr/>
                <a:lstStyle/>
                <a:p>
                  <a:endParaRPr lang="zh-CN" altLang="en-US"/>
                </a:p>
              </p:txBody>
            </p:sp>
            <p:sp>
              <p:nvSpPr>
                <p:cNvPr id="60441" name="Freeform 57"/>
                <p:cNvSpPr>
                  <a:spLocks/>
                </p:cNvSpPr>
                <p:nvPr/>
              </p:nvSpPr>
              <p:spPr bwMode="auto">
                <a:xfrm>
                  <a:off x="4372" y="1886"/>
                  <a:ext cx="43" cy="64"/>
                </a:xfrm>
                <a:custGeom>
                  <a:avLst/>
                  <a:gdLst>
                    <a:gd name="T0" fmla="*/ 0 w 43"/>
                    <a:gd name="T1" fmla="*/ 0 h 64"/>
                    <a:gd name="T2" fmla="*/ 10 w 43"/>
                    <a:gd name="T3" fmla="*/ 8 h 64"/>
                    <a:gd name="T4" fmla="*/ 19 w 43"/>
                    <a:gd name="T5" fmla="*/ 16 h 64"/>
                    <a:gd name="T6" fmla="*/ 27 w 43"/>
                    <a:gd name="T7" fmla="*/ 16 h 64"/>
                    <a:gd name="T8" fmla="*/ 36 w 43"/>
                    <a:gd name="T9" fmla="*/ 22 h 64"/>
                    <a:gd name="T10" fmla="*/ 41 w 43"/>
                    <a:gd name="T11" fmla="*/ 36 h 64"/>
                    <a:gd name="T12" fmla="*/ 43 w 43"/>
                    <a:gd name="T13" fmla="*/ 47 h 64"/>
                    <a:gd name="T14" fmla="*/ 43 w 43"/>
                    <a:gd name="T15" fmla="*/ 55 h 64"/>
                    <a:gd name="T16" fmla="*/ 36 w 43"/>
                    <a:gd name="T17" fmla="*/ 64 h 64"/>
                    <a:gd name="T18" fmla="*/ 27 w 43"/>
                    <a:gd name="T19" fmla="*/ 64 h 64"/>
                    <a:gd name="T20" fmla="*/ 15 w 43"/>
                    <a:gd name="T21" fmla="*/ 61 h 64"/>
                    <a:gd name="T22" fmla="*/ 7 w 43"/>
                    <a:gd name="T23" fmla="*/ 53 h 64"/>
                    <a:gd name="T24" fmla="*/ 5 w 43"/>
                    <a:gd name="T25" fmla="*/ 41 h 64"/>
                    <a:gd name="T26" fmla="*/ 0 w 43"/>
                    <a:gd name="T27" fmla="*/ 30 h 64"/>
                    <a:gd name="T28" fmla="*/ 0 w 43"/>
                    <a:gd name="T29" fmla="*/ 19 h 64"/>
                    <a:gd name="T30" fmla="*/ 7 w 43"/>
                    <a:gd name="T31" fmla="*/ 8 h 64"/>
                    <a:gd name="T32" fmla="*/ 0 w 4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4"/>
                    <a:gd name="T53" fmla="*/ 43 w 4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4">
                      <a:moveTo>
                        <a:pt x="0" y="0"/>
                      </a:moveTo>
                      <a:lnTo>
                        <a:pt x="10" y="8"/>
                      </a:lnTo>
                      <a:lnTo>
                        <a:pt x="19" y="16"/>
                      </a:lnTo>
                      <a:lnTo>
                        <a:pt x="27" y="16"/>
                      </a:lnTo>
                      <a:lnTo>
                        <a:pt x="36" y="22"/>
                      </a:lnTo>
                      <a:lnTo>
                        <a:pt x="41" y="36"/>
                      </a:lnTo>
                      <a:lnTo>
                        <a:pt x="43" y="47"/>
                      </a:lnTo>
                      <a:lnTo>
                        <a:pt x="43" y="55"/>
                      </a:lnTo>
                      <a:lnTo>
                        <a:pt x="36" y="64"/>
                      </a:lnTo>
                      <a:lnTo>
                        <a:pt x="27" y="64"/>
                      </a:lnTo>
                      <a:lnTo>
                        <a:pt x="15" y="61"/>
                      </a:lnTo>
                      <a:lnTo>
                        <a:pt x="7" y="53"/>
                      </a:lnTo>
                      <a:lnTo>
                        <a:pt x="5" y="41"/>
                      </a:lnTo>
                      <a:lnTo>
                        <a:pt x="0" y="30"/>
                      </a:lnTo>
                      <a:lnTo>
                        <a:pt x="0" y="19"/>
                      </a:lnTo>
                      <a:lnTo>
                        <a:pt x="7" y="8"/>
                      </a:lnTo>
                      <a:lnTo>
                        <a:pt x="0" y="0"/>
                      </a:lnTo>
                      <a:close/>
                    </a:path>
                  </a:pathLst>
                </a:custGeom>
                <a:solidFill>
                  <a:srgbClr val="DDDDDD"/>
                </a:solidFill>
                <a:ln w="9525">
                  <a:noFill/>
                  <a:round/>
                  <a:headEnd/>
                  <a:tailEnd/>
                </a:ln>
              </p:spPr>
              <p:txBody>
                <a:bodyPr/>
                <a:lstStyle/>
                <a:p>
                  <a:endParaRPr lang="zh-CN" altLang="en-US"/>
                </a:p>
              </p:txBody>
            </p:sp>
          </p:grpSp>
          <p:sp>
            <p:nvSpPr>
              <p:cNvPr id="60429" name="Rectangle 58"/>
              <p:cNvSpPr>
                <a:spLocks noChangeArrowheads="1"/>
              </p:cNvSpPr>
              <p:nvPr/>
            </p:nvSpPr>
            <p:spPr bwMode="auto">
              <a:xfrm>
                <a:off x="4163" y="1964"/>
                <a:ext cx="353" cy="236"/>
              </a:xfrm>
              <a:prstGeom prst="rect">
                <a:avLst/>
              </a:prstGeom>
              <a:noFill/>
              <a:ln w="9525">
                <a:noFill/>
                <a:miter lim="800000"/>
                <a:headEnd/>
                <a:tailEnd/>
              </a:ln>
            </p:spPr>
            <p:txBody>
              <a:bodyPr/>
              <a:lstStyle/>
              <a:p>
                <a:endParaRPr lang="zh-CN" altLang="en-US"/>
              </a:p>
            </p:txBody>
          </p:sp>
          <p:sp>
            <p:nvSpPr>
              <p:cNvPr id="60430" name="Rectangle 59"/>
              <p:cNvSpPr>
                <a:spLocks noChangeArrowheads="1"/>
              </p:cNvSpPr>
              <p:nvPr/>
            </p:nvSpPr>
            <p:spPr bwMode="auto">
              <a:xfrm>
                <a:off x="4214" y="2016"/>
                <a:ext cx="138" cy="56"/>
              </a:xfrm>
              <a:prstGeom prst="rect">
                <a:avLst/>
              </a:prstGeom>
              <a:noFill/>
              <a:ln w="9525">
                <a:noFill/>
                <a:miter lim="800000"/>
                <a:headEnd/>
                <a:tailEnd/>
              </a:ln>
            </p:spPr>
            <p:txBody>
              <a:bodyPr wrap="none" lIns="0" tIns="0" rIns="0" bIns="0">
                <a:spAutoFit/>
              </a:bodyPr>
              <a:lstStyle/>
              <a:p>
                <a:r>
                  <a:rPr kumimoji="1" lang="zh-CN" altLang="en-US" b="1">
                    <a:solidFill>
                      <a:srgbClr val="000000"/>
                    </a:solidFill>
                    <a:latin typeface="宋体" pitchFamily="2" charset="-122"/>
                  </a:rPr>
                  <a:t>外部网络</a:t>
                </a:r>
                <a:endParaRPr kumimoji="1" lang="zh-CN" altLang="en-US" sz="2400" b="1">
                  <a:latin typeface="Tahoma" pitchFamily="34" charset="0"/>
                </a:endParaRPr>
              </a:p>
            </p:txBody>
          </p:sp>
        </p:grpSp>
        <p:sp>
          <p:nvSpPr>
            <p:cNvPr id="60426" name="Line 60"/>
            <p:cNvSpPr>
              <a:spLocks noChangeShapeType="1"/>
            </p:cNvSpPr>
            <p:nvPr/>
          </p:nvSpPr>
          <p:spPr bwMode="auto">
            <a:xfrm>
              <a:off x="2160" y="2496"/>
              <a:ext cx="288" cy="0"/>
            </a:xfrm>
            <a:prstGeom prst="line">
              <a:avLst/>
            </a:prstGeom>
            <a:noFill/>
            <a:ln w="38100">
              <a:solidFill>
                <a:schemeClr val="tx1"/>
              </a:solidFill>
              <a:round/>
              <a:headEnd/>
              <a:tailEnd/>
            </a:ln>
          </p:spPr>
          <p:txBody>
            <a:bodyPr/>
            <a:lstStyle/>
            <a:p>
              <a:endParaRPr lang="zh-CN" altLang="en-US"/>
            </a:p>
          </p:txBody>
        </p:sp>
        <p:sp>
          <p:nvSpPr>
            <p:cNvPr id="60427" name="Line 61"/>
            <p:cNvSpPr>
              <a:spLocks noChangeShapeType="1"/>
            </p:cNvSpPr>
            <p:nvPr/>
          </p:nvSpPr>
          <p:spPr bwMode="auto">
            <a:xfrm>
              <a:off x="2736" y="2496"/>
              <a:ext cx="288" cy="0"/>
            </a:xfrm>
            <a:prstGeom prst="line">
              <a:avLst/>
            </a:prstGeom>
            <a:noFill/>
            <a:ln w="38100">
              <a:solidFill>
                <a:schemeClr val="tx1"/>
              </a:solidFill>
              <a:round/>
              <a:headEnd/>
              <a:tailEnd/>
            </a:ln>
          </p:spPr>
          <p:txBody>
            <a:bodyPr/>
            <a:lstStyle/>
            <a:p>
              <a:endParaRPr lang="zh-CN" altLang="en-US"/>
            </a:p>
          </p:txBody>
        </p:sp>
      </p:grpSp>
      <p:sp>
        <p:nvSpPr>
          <p:cNvPr id="60421" name="AutoShape 62"/>
          <p:cNvSpPr>
            <a:spLocks noChangeArrowheads="1"/>
          </p:cNvSpPr>
          <p:nvPr/>
        </p:nvSpPr>
        <p:spPr bwMode="auto">
          <a:xfrm>
            <a:off x="3810000" y="1412875"/>
            <a:ext cx="1447800" cy="914400"/>
          </a:xfrm>
          <a:prstGeom prst="wedgeRoundRectCallout">
            <a:avLst>
              <a:gd name="adj1" fmla="val -31907"/>
              <a:gd name="adj2" fmla="val 113194"/>
              <a:gd name="adj3" fmla="val 16667"/>
            </a:avLst>
          </a:prstGeom>
          <a:solidFill>
            <a:schemeClr val="hlink"/>
          </a:solidFill>
          <a:ln w="9525">
            <a:noFill/>
            <a:miter lim="800000"/>
            <a:headEnd/>
            <a:tailEnd/>
          </a:ln>
        </p:spPr>
        <p:txBody>
          <a:bodyPr/>
          <a:lstStyle/>
          <a:p>
            <a:r>
              <a:rPr kumimoji="1" lang="zh-CN" altLang="en-US" sz="2400">
                <a:solidFill>
                  <a:schemeClr val="tx2"/>
                </a:solidFill>
                <a:latin typeface="Tahoma" pitchFamily="34" charset="0"/>
              </a:rPr>
              <a:t>包过滤路由器</a:t>
            </a:r>
            <a:endParaRPr kumimoji="1" lang="zh-CN" altLang="en-US" sz="2800">
              <a:solidFill>
                <a:schemeClr val="tx2"/>
              </a:solidFill>
              <a:latin typeface="Times New Roman" pitchFamily="18" charset="0"/>
            </a:endParaRPr>
          </a:p>
        </p:txBody>
      </p:sp>
      <p:sp>
        <p:nvSpPr>
          <p:cNvPr id="61446" name="Text Box 63"/>
          <p:cNvSpPr txBox="1">
            <a:spLocks noChangeArrowheads="1"/>
          </p:cNvSpPr>
          <p:nvPr/>
        </p:nvSpPr>
        <p:spPr bwMode="auto">
          <a:xfrm>
            <a:off x="684213" y="3970338"/>
            <a:ext cx="7920037" cy="1814512"/>
          </a:xfrm>
          <a:prstGeom prst="rect">
            <a:avLst/>
          </a:prstGeom>
          <a:noFill/>
          <a:ln w="38100" cap="sq">
            <a:noFill/>
            <a:miter lim="800000"/>
            <a:headEnd/>
            <a:tailEnd/>
          </a:ln>
        </p:spPr>
        <p:txBody>
          <a:bodyPr>
            <a:spAutoFit/>
          </a:bodyPr>
          <a:lstStyle/>
          <a:p>
            <a:pPr>
              <a:spcBef>
                <a:spcPct val="50000"/>
              </a:spcBef>
              <a:defRPr/>
            </a:pPr>
            <a:r>
              <a:rPr lang="zh-CN" altLang="en-US" sz="2000" dirty="0">
                <a:solidFill>
                  <a:srgbClr val="0000FF"/>
                </a:solidFill>
                <a:latin typeface="+mn-lt"/>
                <a:ea typeface="+mn-ea"/>
              </a:rPr>
              <a:t>优点：配置简单</a:t>
            </a:r>
          </a:p>
          <a:p>
            <a:pPr>
              <a:spcBef>
                <a:spcPct val="50000"/>
              </a:spcBef>
              <a:defRPr/>
            </a:pPr>
            <a:r>
              <a:rPr lang="zh-CN" altLang="en-US" sz="2000" dirty="0">
                <a:solidFill>
                  <a:srgbClr val="0000FF"/>
                </a:solidFill>
                <a:latin typeface="+mn-lt"/>
                <a:ea typeface="+mn-ea"/>
              </a:rPr>
              <a:t>缺点：</a:t>
            </a:r>
          </a:p>
          <a:p>
            <a:pPr lvl="1">
              <a:buFontTx/>
              <a:buChar char="•"/>
              <a:defRPr/>
            </a:pPr>
            <a:r>
              <a:rPr lang="zh-CN" altLang="en-US" sz="2000" dirty="0">
                <a:solidFill>
                  <a:srgbClr val="0000FF"/>
                </a:solidFill>
                <a:latin typeface="+mn-lt"/>
                <a:ea typeface="+mn-ea"/>
              </a:rPr>
              <a:t>日志没有或很少，难以判断是否被入侵</a:t>
            </a:r>
          </a:p>
          <a:p>
            <a:pPr lvl="1">
              <a:buFontTx/>
              <a:buChar char="•"/>
              <a:defRPr/>
            </a:pPr>
            <a:r>
              <a:rPr lang="zh-CN" altLang="en-US" sz="2000" dirty="0">
                <a:solidFill>
                  <a:srgbClr val="0000FF"/>
                </a:solidFill>
                <a:latin typeface="+mn-lt"/>
                <a:ea typeface="+mn-ea"/>
              </a:rPr>
              <a:t>规则表会随着应用变得很复杂</a:t>
            </a:r>
          </a:p>
          <a:p>
            <a:pPr lvl="1">
              <a:lnSpc>
                <a:spcPct val="110000"/>
              </a:lnSpc>
              <a:buFontTx/>
              <a:buChar char="•"/>
              <a:defRPr/>
            </a:pPr>
            <a:r>
              <a:rPr lang="zh-CN" altLang="en-US" sz="2000" dirty="0">
                <a:solidFill>
                  <a:srgbClr val="0000FF"/>
                </a:solidFill>
                <a:latin typeface="+mn-lt"/>
                <a:ea typeface="+mn-ea"/>
              </a:rPr>
              <a:t>单一的部件保护，脆弱</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5" name="Rectangle 2"/>
          <p:cNvSpPr>
            <a:spLocks noGrp="1" noChangeArrowheads="1"/>
          </p:cNvSpPr>
          <p:nvPr>
            <p:ph type="title"/>
          </p:nvPr>
        </p:nvSpPr>
        <p:spPr/>
        <p:txBody>
          <a:bodyPr/>
          <a:lstStyle/>
          <a:p>
            <a:pPr eaLnBrk="1" hangingPunct="1"/>
            <a:r>
              <a:rPr lang="zh-CN" altLang="en-US" smtClean="0"/>
              <a:t>双宿主机模式</a:t>
            </a:r>
          </a:p>
        </p:txBody>
      </p:sp>
      <p:sp>
        <p:nvSpPr>
          <p:cNvPr id="184326" name="Rectangle 3"/>
          <p:cNvSpPr>
            <a:spLocks noGrp="1" noChangeArrowheads="1"/>
          </p:cNvSpPr>
          <p:nvPr>
            <p:ph idx="1"/>
          </p:nvPr>
        </p:nvSpPr>
        <p:spPr/>
        <p:txBody>
          <a:bodyPr/>
          <a:lstStyle/>
          <a:p>
            <a:pPr eaLnBrk="1" hangingPunct="1"/>
            <a:r>
              <a:rPr lang="zh-CN" altLang="en-US" dirty="0" smtClean="0"/>
              <a:t>双宿主机结构采用</a:t>
            </a:r>
            <a:r>
              <a:rPr lang="zh-CN" altLang="en-US" dirty="0" smtClean="0">
                <a:solidFill>
                  <a:srgbClr val="FF0000"/>
                </a:solidFill>
              </a:rPr>
              <a:t>主机替代路由器执行安全控制功能</a:t>
            </a:r>
            <a:r>
              <a:rPr lang="zh-CN" altLang="en-US" dirty="0" smtClean="0"/>
              <a:t>，故类似于包过滤防火墙，它是外部网络用户进入内部网络的唯一通道。</a:t>
            </a:r>
          </a:p>
          <a:p>
            <a:pPr eaLnBrk="1" hangingPunct="1"/>
            <a:r>
              <a:rPr lang="zh-CN" altLang="en-US" dirty="0" smtClean="0"/>
              <a:t>这种配置是用一台装有</a:t>
            </a:r>
            <a:r>
              <a:rPr lang="zh-CN" altLang="en-US" dirty="0" smtClean="0">
                <a:solidFill>
                  <a:srgbClr val="FF0000"/>
                </a:solidFill>
              </a:rPr>
              <a:t>两个网络适配器</a:t>
            </a:r>
            <a:r>
              <a:rPr lang="zh-CN" altLang="en-US" dirty="0" smtClean="0"/>
              <a:t>的双宿主机做防火墙。双宿主机用两个网络适配器分别连接两个网络，又称</a:t>
            </a:r>
            <a:r>
              <a:rPr lang="zh-CN" altLang="en-US" dirty="0" smtClean="0">
                <a:solidFill>
                  <a:srgbClr val="FF0000"/>
                </a:solidFill>
              </a:rPr>
              <a:t>堡垒主机</a:t>
            </a:r>
            <a:r>
              <a:rPr lang="zh-CN" altLang="en-US" dirty="0" smtClean="0"/>
              <a:t>。</a:t>
            </a:r>
          </a:p>
        </p:txBody>
      </p:sp>
      <p:sp>
        <p:nvSpPr>
          <p:cNvPr id="18432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63C191F0-434E-408A-B44C-61E7B9C2E106}" type="datetime1">
              <a:rPr lang="zh-CN" altLang="en-US">
                <a:solidFill>
                  <a:srgbClr val="000000"/>
                </a:solidFill>
              </a:rPr>
              <a:pPr/>
              <a:t>2016/5/30</a:t>
            </a:fld>
            <a:endParaRPr lang="en-US" altLang="zh-CN">
              <a:solidFill>
                <a:srgbClr val="000000"/>
              </a:solidFill>
            </a:endParaRPr>
          </a:p>
        </p:txBody>
      </p:sp>
      <p:sp>
        <p:nvSpPr>
          <p:cNvPr id="18432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432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4738E17E-C751-4245-B5C6-881D05DDAE93}" type="slidenum">
              <a:rPr lang="en-US" altLang="zh-CN">
                <a:solidFill>
                  <a:srgbClr val="000000"/>
                </a:solidFill>
              </a:rPr>
              <a:pPr/>
              <a:t>63</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Rectangle 2"/>
          <p:cNvSpPr>
            <a:spLocks noGrp="1" noChangeArrowheads="1"/>
          </p:cNvSpPr>
          <p:nvPr>
            <p:ph type="title"/>
          </p:nvPr>
        </p:nvSpPr>
        <p:spPr/>
        <p:txBody>
          <a:bodyPr/>
          <a:lstStyle/>
          <a:p>
            <a:pPr eaLnBrk="1" hangingPunct="1"/>
            <a:r>
              <a:rPr lang="zh-CN" altLang="en-US" smtClean="0"/>
              <a:t>双宿主机模式</a:t>
            </a:r>
            <a:r>
              <a:rPr lang="en-US" altLang="zh-CN" smtClean="0"/>
              <a:t>(cont.)</a:t>
            </a:r>
          </a:p>
        </p:txBody>
      </p:sp>
      <p:sp>
        <p:nvSpPr>
          <p:cNvPr id="185350" name="Rectangle 3"/>
          <p:cNvSpPr>
            <a:spLocks noGrp="1" noChangeArrowheads="1"/>
          </p:cNvSpPr>
          <p:nvPr>
            <p:ph idx="1"/>
          </p:nvPr>
        </p:nvSpPr>
        <p:spPr/>
        <p:txBody>
          <a:bodyPr/>
          <a:lstStyle/>
          <a:p>
            <a:pPr eaLnBrk="1" hangingPunct="1"/>
            <a:r>
              <a:rPr lang="zh-CN" altLang="en-US" smtClean="0"/>
              <a:t>堡垒主机上运行着防火墙软件，可以转发数据，提供服务等。</a:t>
            </a:r>
          </a:p>
        </p:txBody>
      </p:sp>
      <p:sp>
        <p:nvSpPr>
          <p:cNvPr id="18534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5B416EFE-ECC9-420B-B9FB-7ECE4E3C68D9}" type="datetime1">
              <a:rPr lang="zh-CN" altLang="en-US">
                <a:solidFill>
                  <a:srgbClr val="000000"/>
                </a:solidFill>
              </a:rPr>
              <a:pPr/>
              <a:t>2016/5/30</a:t>
            </a:fld>
            <a:endParaRPr lang="en-US" altLang="zh-CN">
              <a:solidFill>
                <a:srgbClr val="000000"/>
              </a:solidFill>
            </a:endParaRPr>
          </a:p>
        </p:txBody>
      </p:sp>
      <p:sp>
        <p:nvSpPr>
          <p:cNvPr id="18534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534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CC3CC8B7-6120-45AD-BCB7-9D4A32B84CCC}" type="slidenum">
              <a:rPr lang="en-US" altLang="zh-CN">
                <a:solidFill>
                  <a:srgbClr val="000000"/>
                </a:solidFill>
              </a:rPr>
              <a:pPr/>
              <a:t>64</a:t>
            </a:fld>
            <a:endParaRPr lang="en-US" altLang="zh-CN">
              <a:solidFill>
                <a:srgbClr val="000000"/>
              </a:solidFill>
            </a:endParaRPr>
          </a:p>
        </p:txBody>
      </p:sp>
      <p:pic>
        <p:nvPicPr>
          <p:cNvPr id="185351" name="Picture 4"/>
          <p:cNvPicPr>
            <a:picLocks noChangeAspect="1" noChangeArrowheads="1"/>
          </p:cNvPicPr>
          <p:nvPr/>
        </p:nvPicPr>
        <p:blipFill>
          <a:blip r:embed="rId2" cstate="print"/>
          <a:srcRect/>
          <a:stretch>
            <a:fillRect/>
          </a:stretch>
        </p:blipFill>
        <p:spPr bwMode="auto">
          <a:xfrm>
            <a:off x="1908175" y="2997200"/>
            <a:ext cx="5532438" cy="30432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3" name="Rectangle 2"/>
          <p:cNvSpPr>
            <a:spLocks noGrp="1" noChangeArrowheads="1"/>
          </p:cNvSpPr>
          <p:nvPr>
            <p:ph type="title"/>
          </p:nvPr>
        </p:nvSpPr>
        <p:spPr/>
        <p:txBody>
          <a:bodyPr/>
          <a:lstStyle/>
          <a:p>
            <a:pPr eaLnBrk="1" hangingPunct="1"/>
            <a:r>
              <a:rPr lang="zh-CN" altLang="en-US" smtClean="0"/>
              <a:t>双宿主机模式</a:t>
            </a:r>
            <a:r>
              <a:rPr lang="en-US" altLang="zh-CN" smtClean="0"/>
              <a:t>(cont.)</a:t>
            </a:r>
          </a:p>
        </p:txBody>
      </p:sp>
      <p:sp>
        <p:nvSpPr>
          <p:cNvPr id="186374" name="Rectangle 3"/>
          <p:cNvSpPr>
            <a:spLocks noGrp="1" noChangeArrowheads="1"/>
          </p:cNvSpPr>
          <p:nvPr>
            <p:ph idx="1"/>
          </p:nvPr>
        </p:nvSpPr>
        <p:spPr/>
        <p:txBody>
          <a:bodyPr/>
          <a:lstStyle/>
          <a:p>
            <a:pPr eaLnBrk="1" hangingPunct="1"/>
            <a:r>
              <a:rPr lang="zh-CN" altLang="en-US" smtClean="0"/>
              <a:t>双宿主机即一台配有多个网络接口的主机，它可以用来在内部网络和外部网络之间进行寻径，与它相连的内部和外部网络都可以执行由它所提供的网络应用，如果这个应用允许的话，它们就可以共享数据。</a:t>
            </a:r>
          </a:p>
          <a:p>
            <a:pPr eaLnBrk="1" hangingPunct="1"/>
            <a:r>
              <a:rPr lang="zh-CN" altLang="en-US" smtClean="0"/>
              <a:t>如果在一台双宿主机中寻径功能被禁止了，则这个主机可以隔离与它相连的内部网络和外部网络之间的通信。</a:t>
            </a:r>
          </a:p>
        </p:txBody>
      </p:sp>
      <p:sp>
        <p:nvSpPr>
          <p:cNvPr id="18637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615F0C9C-78C1-41A0-9523-7C92377779F4}" type="datetime1">
              <a:rPr lang="zh-CN" altLang="en-US">
                <a:solidFill>
                  <a:srgbClr val="000000"/>
                </a:solidFill>
              </a:rPr>
              <a:pPr/>
              <a:t>2016/5/30</a:t>
            </a:fld>
            <a:endParaRPr lang="en-US" altLang="zh-CN">
              <a:solidFill>
                <a:srgbClr val="000000"/>
              </a:solidFill>
            </a:endParaRPr>
          </a:p>
        </p:txBody>
      </p:sp>
      <p:sp>
        <p:nvSpPr>
          <p:cNvPr id="18637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637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F10897C4-CFBF-4B49-96D2-905BC7E09EA4}" type="slidenum">
              <a:rPr lang="en-US" altLang="zh-CN">
                <a:solidFill>
                  <a:srgbClr val="000000"/>
                </a:solidFill>
              </a:rPr>
              <a:pPr/>
              <a:t>65</a:t>
            </a:fld>
            <a:endParaRPr lang="en-US" altLang="zh-CN">
              <a:solidFill>
                <a:srgbClr val="000000"/>
              </a:solidFill>
            </a:endParaRPr>
          </a:p>
        </p:txBody>
      </p:sp>
      <p:grpSp>
        <p:nvGrpSpPr>
          <p:cNvPr id="7" name="Group 90"/>
          <p:cNvGrpSpPr>
            <a:grpSpLocks/>
          </p:cNvGrpSpPr>
          <p:nvPr/>
        </p:nvGrpSpPr>
        <p:grpSpPr bwMode="auto">
          <a:xfrm>
            <a:off x="1403350" y="4103712"/>
            <a:ext cx="6705600" cy="2133600"/>
            <a:chOff x="864" y="1824"/>
            <a:chExt cx="4224" cy="1344"/>
          </a:xfrm>
        </p:grpSpPr>
        <p:grpSp>
          <p:nvGrpSpPr>
            <p:cNvPr id="8" name="Group 4"/>
            <p:cNvGrpSpPr>
              <a:grpSpLocks/>
            </p:cNvGrpSpPr>
            <p:nvPr/>
          </p:nvGrpSpPr>
          <p:grpSpPr bwMode="auto">
            <a:xfrm>
              <a:off x="864" y="2208"/>
              <a:ext cx="1183" cy="640"/>
              <a:chOff x="4099" y="1858"/>
              <a:chExt cx="496" cy="433"/>
            </a:xfrm>
          </p:grpSpPr>
          <p:grpSp>
            <p:nvGrpSpPr>
              <p:cNvPr id="79" name="Group 5"/>
              <p:cNvGrpSpPr>
                <a:grpSpLocks/>
              </p:cNvGrpSpPr>
              <p:nvPr/>
            </p:nvGrpSpPr>
            <p:grpSpPr bwMode="auto">
              <a:xfrm>
                <a:off x="4099" y="1858"/>
                <a:ext cx="496" cy="433"/>
                <a:chOff x="4099" y="1858"/>
                <a:chExt cx="496" cy="433"/>
              </a:xfrm>
            </p:grpSpPr>
            <p:sp>
              <p:nvSpPr>
                <p:cNvPr id="82" name="Oval 6"/>
                <p:cNvSpPr>
                  <a:spLocks noChangeArrowheads="1"/>
                </p:cNvSpPr>
                <p:nvPr/>
              </p:nvSpPr>
              <p:spPr bwMode="auto">
                <a:xfrm>
                  <a:off x="4217" y="1858"/>
                  <a:ext cx="212" cy="117"/>
                </a:xfrm>
                <a:prstGeom prst="ellipse">
                  <a:avLst/>
                </a:prstGeom>
                <a:solidFill>
                  <a:srgbClr val="DDDDDD"/>
                </a:solidFill>
                <a:ln w="11113">
                  <a:solidFill>
                    <a:srgbClr val="000000"/>
                  </a:solidFill>
                  <a:round/>
                  <a:headEnd/>
                  <a:tailEnd/>
                </a:ln>
              </p:spPr>
              <p:txBody>
                <a:bodyPr/>
                <a:lstStyle/>
                <a:p>
                  <a:endParaRPr lang="zh-CN" altLang="en-US"/>
                </a:p>
              </p:txBody>
            </p:sp>
            <p:sp>
              <p:nvSpPr>
                <p:cNvPr id="83" name="Freeform 7"/>
                <p:cNvSpPr>
                  <a:spLocks/>
                </p:cNvSpPr>
                <p:nvPr/>
              </p:nvSpPr>
              <p:spPr bwMode="auto">
                <a:xfrm>
                  <a:off x="4399" y="1891"/>
                  <a:ext cx="141" cy="106"/>
                </a:xfrm>
                <a:custGeom>
                  <a:avLst/>
                  <a:gdLst>
                    <a:gd name="T0" fmla="*/ 81 w 141"/>
                    <a:gd name="T1" fmla="*/ 6 h 106"/>
                    <a:gd name="T2" fmla="*/ 52 w 141"/>
                    <a:gd name="T3" fmla="*/ 0 h 106"/>
                    <a:gd name="T4" fmla="*/ 28 w 141"/>
                    <a:gd name="T5" fmla="*/ 6 h 106"/>
                    <a:gd name="T6" fmla="*/ 9 w 141"/>
                    <a:gd name="T7" fmla="*/ 14 h 106"/>
                    <a:gd name="T8" fmla="*/ 4 w 141"/>
                    <a:gd name="T9" fmla="*/ 23 h 106"/>
                    <a:gd name="T10" fmla="*/ 0 w 141"/>
                    <a:gd name="T11" fmla="*/ 31 h 106"/>
                    <a:gd name="T12" fmla="*/ 0 w 141"/>
                    <a:gd name="T13" fmla="*/ 39 h 106"/>
                    <a:gd name="T14" fmla="*/ 2 w 141"/>
                    <a:gd name="T15" fmla="*/ 50 h 106"/>
                    <a:gd name="T16" fmla="*/ 7 w 141"/>
                    <a:gd name="T17" fmla="*/ 61 h 106"/>
                    <a:gd name="T18" fmla="*/ 14 w 141"/>
                    <a:gd name="T19" fmla="*/ 70 h 106"/>
                    <a:gd name="T20" fmla="*/ 33 w 141"/>
                    <a:gd name="T21" fmla="*/ 87 h 106"/>
                    <a:gd name="T22" fmla="*/ 60 w 141"/>
                    <a:gd name="T23" fmla="*/ 100 h 106"/>
                    <a:gd name="T24" fmla="*/ 88 w 141"/>
                    <a:gd name="T25" fmla="*/ 106 h 106"/>
                    <a:gd name="T26" fmla="*/ 115 w 141"/>
                    <a:gd name="T27" fmla="*/ 100 h 106"/>
                    <a:gd name="T28" fmla="*/ 132 w 141"/>
                    <a:gd name="T29" fmla="*/ 92 h 106"/>
                    <a:gd name="T30" fmla="*/ 139 w 141"/>
                    <a:gd name="T31" fmla="*/ 84 h 106"/>
                    <a:gd name="T32" fmla="*/ 141 w 141"/>
                    <a:gd name="T33" fmla="*/ 75 h 106"/>
                    <a:gd name="T34" fmla="*/ 141 w 141"/>
                    <a:gd name="T35" fmla="*/ 67 h 106"/>
                    <a:gd name="T36" fmla="*/ 141 w 141"/>
                    <a:gd name="T37" fmla="*/ 56 h 106"/>
                    <a:gd name="T38" fmla="*/ 136 w 141"/>
                    <a:gd name="T39" fmla="*/ 45 h 106"/>
                    <a:gd name="T40" fmla="*/ 129 w 141"/>
                    <a:gd name="T41" fmla="*/ 36 h 106"/>
                    <a:gd name="T42" fmla="*/ 108 w 141"/>
                    <a:gd name="T43" fmla="*/ 20 h 106"/>
                    <a:gd name="T44" fmla="*/ 81 w 141"/>
                    <a:gd name="T45" fmla="*/ 6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106"/>
                    <a:gd name="T71" fmla="*/ 141 w 141"/>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106">
                      <a:moveTo>
                        <a:pt x="81" y="6"/>
                      </a:moveTo>
                      <a:lnTo>
                        <a:pt x="52" y="0"/>
                      </a:lnTo>
                      <a:lnTo>
                        <a:pt x="28" y="6"/>
                      </a:lnTo>
                      <a:lnTo>
                        <a:pt x="9" y="14"/>
                      </a:lnTo>
                      <a:lnTo>
                        <a:pt x="4" y="23"/>
                      </a:lnTo>
                      <a:lnTo>
                        <a:pt x="0" y="31"/>
                      </a:lnTo>
                      <a:lnTo>
                        <a:pt x="0" y="39"/>
                      </a:lnTo>
                      <a:lnTo>
                        <a:pt x="2" y="50"/>
                      </a:lnTo>
                      <a:lnTo>
                        <a:pt x="7" y="61"/>
                      </a:lnTo>
                      <a:lnTo>
                        <a:pt x="14" y="70"/>
                      </a:lnTo>
                      <a:lnTo>
                        <a:pt x="33" y="87"/>
                      </a:lnTo>
                      <a:lnTo>
                        <a:pt x="60" y="100"/>
                      </a:lnTo>
                      <a:lnTo>
                        <a:pt x="88" y="106"/>
                      </a:lnTo>
                      <a:lnTo>
                        <a:pt x="115" y="100"/>
                      </a:lnTo>
                      <a:lnTo>
                        <a:pt x="132" y="92"/>
                      </a:lnTo>
                      <a:lnTo>
                        <a:pt x="139" y="84"/>
                      </a:lnTo>
                      <a:lnTo>
                        <a:pt x="141" y="75"/>
                      </a:lnTo>
                      <a:lnTo>
                        <a:pt x="141" y="67"/>
                      </a:lnTo>
                      <a:lnTo>
                        <a:pt x="141" y="56"/>
                      </a:lnTo>
                      <a:lnTo>
                        <a:pt x="136" y="45"/>
                      </a:lnTo>
                      <a:lnTo>
                        <a:pt x="129" y="36"/>
                      </a:lnTo>
                      <a:lnTo>
                        <a:pt x="108" y="20"/>
                      </a:lnTo>
                      <a:lnTo>
                        <a:pt x="81" y="6"/>
                      </a:lnTo>
                      <a:close/>
                    </a:path>
                  </a:pathLst>
                </a:custGeom>
                <a:solidFill>
                  <a:srgbClr val="DDDDDD"/>
                </a:solidFill>
                <a:ln w="11113">
                  <a:solidFill>
                    <a:srgbClr val="000000"/>
                  </a:solidFill>
                  <a:round/>
                  <a:headEnd/>
                  <a:tailEnd/>
                </a:ln>
              </p:spPr>
              <p:txBody>
                <a:bodyPr/>
                <a:lstStyle/>
                <a:p>
                  <a:endParaRPr lang="zh-CN" altLang="en-US"/>
                </a:p>
              </p:txBody>
            </p:sp>
            <p:sp>
              <p:nvSpPr>
                <p:cNvPr id="84" name="Freeform 8"/>
                <p:cNvSpPr>
                  <a:spLocks/>
                </p:cNvSpPr>
                <p:nvPr/>
              </p:nvSpPr>
              <p:spPr bwMode="auto">
                <a:xfrm>
                  <a:off x="4473" y="1991"/>
                  <a:ext cx="122" cy="117"/>
                </a:xfrm>
                <a:custGeom>
                  <a:avLst/>
                  <a:gdLst>
                    <a:gd name="T0" fmla="*/ 82 w 122"/>
                    <a:gd name="T1" fmla="*/ 9 h 117"/>
                    <a:gd name="T2" fmla="*/ 58 w 122"/>
                    <a:gd name="T3" fmla="*/ 0 h 117"/>
                    <a:gd name="T4" fmla="*/ 34 w 122"/>
                    <a:gd name="T5" fmla="*/ 3 h 117"/>
                    <a:gd name="T6" fmla="*/ 14 w 122"/>
                    <a:gd name="T7" fmla="*/ 12 h 117"/>
                    <a:gd name="T8" fmla="*/ 2 w 122"/>
                    <a:gd name="T9" fmla="*/ 28 h 117"/>
                    <a:gd name="T10" fmla="*/ 0 w 122"/>
                    <a:gd name="T11" fmla="*/ 39 h 117"/>
                    <a:gd name="T12" fmla="*/ 0 w 122"/>
                    <a:gd name="T13" fmla="*/ 50 h 117"/>
                    <a:gd name="T14" fmla="*/ 7 w 122"/>
                    <a:gd name="T15" fmla="*/ 73 h 117"/>
                    <a:gd name="T16" fmla="*/ 19 w 122"/>
                    <a:gd name="T17" fmla="*/ 92 h 117"/>
                    <a:gd name="T18" fmla="*/ 41 w 122"/>
                    <a:gd name="T19" fmla="*/ 109 h 117"/>
                    <a:gd name="T20" fmla="*/ 65 w 122"/>
                    <a:gd name="T21" fmla="*/ 117 h 117"/>
                    <a:gd name="T22" fmla="*/ 89 w 122"/>
                    <a:gd name="T23" fmla="*/ 117 h 117"/>
                    <a:gd name="T24" fmla="*/ 108 w 122"/>
                    <a:gd name="T25" fmla="*/ 106 h 117"/>
                    <a:gd name="T26" fmla="*/ 120 w 122"/>
                    <a:gd name="T27" fmla="*/ 89 h 117"/>
                    <a:gd name="T28" fmla="*/ 122 w 122"/>
                    <a:gd name="T29" fmla="*/ 78 h 117"/>
                    <a:gd name="T30" fmla="*/ 122 w 122"/>
                    <a:gd name="T31" fmla="*/ 67 h 117"/>
                    <a:gd name="T32" fmla="*/ 115 w 122"/>
                    <a:gd name="T33" fmla="*/ 45 h 117"/>
                    <a:gd name="T34" fmla="*/ 103 w 122"/>
                    <a:gd name="T35" fmla="*/ 25 h 117"/>
                    <a:gd name="T36" fmla="*/ 82 w 122"/>
                    <a:gd name="T37" fmla="*/ 9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17"/>
                    <a:gd name="T59" fmla="*/ 122 w 122"/>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17">
                      <a:moveTo>
                        <a:pt x="82" y="9"/>
                      </a:moveTo>
                      <a:lnTo>
                        <a:pt x="58" y="0"/>
                      </a:lnTo>
                      <a:lnTo>
                        <a:pt x="34" y="3"/>
                      </a:lnTo>
                      <a:lnTo>
                        <a:pt x="14" y="12"/>
                      </a:lnTo>
                      <a:lnTo>
                        <a:pt x="2" y="28"/>
                      </a:lnTo>
                      <a:lnTo>
                        <a:pt x="0" y="39"/>
                      </a:lnTo>
                      <a:lnTo>
                        <a:pt x="0" y="50"/>
                      </a:lnTo>
                      <a:lnTo>
                        <a:pt x="7" y="73"/>
                      </a:lnTo>
                      <a:lnTo>
                        <a:pt x="19" y="92"/>
                      </a:lnTo>
                      <a:lnTo>
                        <a:pt x="41" y="109"/>
                      </a:lnTo>
                      <a:lnTo>
                        <a:pt x="65" y="117"/>
                      </a:lnTo>
                      <a:lnTo>
                        <a:pt x="89" y="117"/>
                      </a:lnTo>
                      <a:lnTo>
                        <a:pt x="108" y="106"/>
                      </a:lnTo>
                      <a:lnTo>
                        <a:pt x="120" y="89"/>
                      </a:lnTo>
                      <a:lnTo>
                        <a:pt x="122" y="78"/>
                      </a:lnTo>
                      <a:lnTo>
                        <a:pt x="122" y="67"/>
                      </a:lnTo>
                      <a:lnTo>
                        <a:pt x="115" y="45"/>
                      </a:lnTo>
                      <a:lnTo>
                        <a:pt x="103" y="25"/>
                      </a:lnTo>
                      <a:lnTo>
                        <a:pt x="82" y="9"/>
                      </a:lnTo>
                      <a:close/>
                    </a:path>
                  </a:pathLst>
                </a:custGeom>
                <a:solidFill>
                  <a:srgbClr val="DDDDDD"/>
                </a:solidFill>
                <a:ln w="11113">
                  <a:solidFill>
                    <a:srgbClr val="000000"/>
                  </a:solidFill>
                  <a:round/>
                  <a:headEnd/>
                  <a:tailEnd/>
                </a:ln>
              </p:spPr>
              <p:txBody>
                <a:bodyPr/>
                <a:lstStyle/>
                <a:p>
                  <a:endParaRPr lang="zh-CN" altLang="en-US"/>
                </a:p>
              </p:txBody>
            </p:sp>
            <p:sp>
              <p:nvSpPr>
                <p:cNvPr id="85" name="Freeform 9"/>
                <p:cNvSpPr>
                  <a:spLocks/>
                </p:cNvSpPr>
                <p:nvPr/>
              </p:nvSpPr>
              <p:spPr bwMode="auto">
                <a:xfrm>
                  <a:off x="4432" y="2100"/>
                  <a:ext cx="149" cy="147"/>
                </a:xfrm>
                <a:custGeom>
                  <a:avLst/>
                  <a:gdLst>
                    <a:gd name="T0" fmla="*/ 48 w 149"/>
                    <a:gd name="T1" fmla="*/ 11 h 147"/>
                    <a:gd name="T2" fmla="*/ 24 w 149"/>
                    <a:gd name="T3" fmla="*/ 30 h 147"/>
                    <a:gd name="T4" fmla="*/ 15 w 149"/>
                    <a:gd name="T5" fmla="*/ 44 h 147"/>
                    <a:gd name="T6" fmla="*/ 7 w 149"/>
                    <a:gd name="T7" fmla="*/ 58 h 147"/>
                    <a:gd name="T8" fmla="*/ 3 w 149"/>
                    <a:gd name="T9" fmla="*/ 72 h 147"/>
                    <a:gd name="T10" fmla="*/ 0 w 149"/>
                    <a:gd name="T11" fmla="*/ 86 h 147"/>
                    <a:gd name="T12" fmla="*/ 0 w 149"/>
                    <a:gd name="T13" fmla="*/ 100 h 147"/>
                    <a:gd name="T14" fmla="*/ 5 w 149"/>
                    <a:gd name="T15" fmla="*/ 114 h 147"/>
                    <a:gd name="T16" fmla="*/ 12 w 149"/>
                    <a:gd name="T17" fmla="*/ 125 h 147"/>
                    <a:gd name="T18" fmla="*/ 22 w 149"/>
                    <a:gd name="T19" fmla="*/ 133 h 147"/>
                    <a:gd name="T20" fmla="*/ 43 w 149"/>
                    <a:gd name="T21" fmla="*/ 147 h 147"/>
                    <a:gd name="T22" fmla="*/ 58 w 149"/>
                    <a:gd name="T23" fmla="*/ 147 h 147"/>
                    <a:gd name="T24" fmla="*/ 72 w 149"/>
                    <a:gd name="T25" fmla="*/ 147 h 147"/>
                    <a:gd name="T26" fmla="*/ 87 w 149"/>
                    <a:gd name="T27" fmla="*/ 141 h 147"/>
                    <a:gd name="T28" fmla="*/ 101 w 149"/>
                    <a:gd name="T29" fmla="*/ 136 h 147"/>
                    <a:gd name="T30" fmla="*/ 125 w 149"/>
                    <a:gd name="T31" fmla="*/ 116 h 147"/>
                    <a:gd name="T32" fmla="*/ 135 w 149"/>
                    <a:gd name="T33" fmla="*/ 103 h 147"/>
                    <a:gd name="T34" fmla="*/ 142 w 149"/>
                    <a:gd name="T35" fmla="*/ 89 h 147"/>
                    <a:gd name="T36" fmla="*/ 147 w 149"/>
                    <a:gd name="T37" fmla="*/ 75 h 147"/>
                    <a:gd name="T38" fmla="*/ 149 w 149"/>
                    <a:gd name="T39" fmla="*/ 61 h 147"/>
                    <a:gd name="T40" fmla="*/ 149 w 149"/>
                    <a:gd name="T41" fmla="*/ 47 h 147"/>
                    <a:gd name="T42" fmla="*/ 144 w 149"/>
                    <a:gd name="T43" fmla="*/ 33 h 147"/>
                    <a:gd name="T44" fmla="*/ 137 w 149"/>
                    <a:gd name="T45" fmla="*/ 22 h 147"/>
                    <a:gd name="T46" fmla="*/ 130 w 149"/>
                    <a:gd name="T47" fmla="*/ 14 h 147"/>
                    <a:gd name="T48" fmla="*/ 106 w 149"/>
                    <a:gd name="T49" fmla="*/ 3 h 147"/>
                    <a:gd name="T50" fmla="*/ 91 w 149"/>
                    <a:gd name="T51" fmla="*/ 0 h 147"/>
                    <a:gd name="T52" fmla="*/ 77 w 149"/>
                    <a:gd name="T53" fmla="*/ 0 h 147"/>
                    <a:gd name="T54" fmla="*/ 63 w 149"/>
                    <a:gd name="T55" fmla="*/ 5 h 147"/>
                    <a:gd name="T56" fmla="*/ 48 w 149"/>
                    <a:gd name="T57" fmla="*/ 11 h 1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147"/>
                    <a:gd name="T89" fmla="*/ 149 w 149"/>
                    <a:gd name="T90" fmla="*/ 147 h 1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147">
                      <a:moveTo>
                        <a:pt x="48" y="11"/>
                      </a:moveTo>
                      <a:lnTo>
                        <a:pt x="24" y="30"/>
                      </a:lnTo>
                      <a:lnTo>
                        <a:pt x="15" y="44"/>
                      </a:lnTo>
                      <a:lnTo>
                        <a:pt x="7" y="58"/>
                      </a:lnTo>
                      <a:lnTo>
                        <a:pt x="3" y="72"/>
                      </a:lnTo>
                      <a:lnTo>
                        <a:pt x="0" y="86"/>
                      </a:lnTo>
                      <a:lnTo>
                        <a:pt x="0" y="100"/>
                      </a:lnTo>
                      <a:lnTo>
                        <a:pt x="5" y="114"/>
                      </a:lnTo>
                      <a:lnTo>
                        <a:pt x="12" y="125"/>
                      </a:lnTo>
                      <a:lnTo>
                        <a:pt x="22" y="133"/>
                      </a:lnTo>
                      <a:lnTo>
                        <a:pt x="43" y="147"/>
                      </a:lnTo>
                      <a:lnTo>
                        <a:pt x="58" y="147"/>
                      </a:lnTo>
                      <a:lnTo>
                        <a:pt x="72" y="147"/>
                      </a:lnTo>
                      <a:lnTo>
                        <a:pt x="87" y="141"/>
                      </a:lnTo>
                      <a:lnTo>
                        <a:pt x="101" y="136"/>
                      </a:lnTo>
                      <a:lnTo>
                        <a:pt x="125" y="116"/>
                      </a:lnTo>
                      <a:lnTo>
                        <a:pt x="135" y="103"/>
                      </a:lnTo>
                      <a:lnTo>
                        <a:pt x="142" y="89"/>
                      </a:lnTo>
                      <a:lnTo>
                        <a:pt x="147" y="75"/>
                      </a:lnTo>
                      <a:lnTo>
                        <a:pt x="149" y="61"/>
                      </a:lnTo>
                      <a:lnTo>
                        <a:pt x="149" y="47"/>
                      </a:lnTo>
                      <a:lnTo>
                        <a:pt x="144" y="33"/>
                      </a:lnTo>
                      <a:lnTo>
                        <a:pt x="137" y="22"/>
                      </a:lnTo>
                      <a:lnTo>
                        <a:pt x="130" y="14"/>
                      </a:lnTo>
                      <a:lnTo>
                        <a:pt x="106" y="3"/>
                      </a:lnTo>
                      <a:lnTo>
                        <a:pt x="91" y="0"/>
                      </a:lnTo>
                      <a:lnTo>
                        <a:pt x="77" y="0"/>
                      </a:lnTo>
                      <a:lnTo>
                        <a:pt x="63" y="5"/>
                      </a:lnTo>
                      <a:lnTo>
                        <a:pt x="48" y="11"/>
                      </a:lnTo>
                      <a:close/>
                    </a:path>
                  </a:pathLst>
                </a:custGeom>
                <a:solidFill>
                  <a:srgbClr val="DDDDDD"/>
                </a:solidFill>
                <a:ln w="11113">
                  <a:solidFill>
                    <a:srgbClr val="000000"/>
                  </a:solidFill>
                  <a:round/>
                  <a:headEnd/>
                  <a:tailEnd/>
                </a:ln>
              </p:spPr>
              <p:txBody>
                <a:bodyPr/>
                <a:lstStyle/>
                <a:p>
                  <a:endParaRPr lang="zh-CN" altLang="en-US"/>
                </a:p>
              </p:txBody>
            </p:sp>
            <p:sp>
              <p:nvSpPr>
                <p:cNvPr id="86" name="Oval 10"/>
                <p:cNvSpPr>
                  <a:spLocks noChangeArrowheads="1"/>
                </p:cNvSpPr>
                <p:nvPr/>
              </p:nvSpPr>
              <p:spPr bwMode="auto">
                <a:xfrm>
                  <a:off x="4241" y="2119"/>
                  <a:ext cx="248" cy="172"/>
                </a:xfrm>
                <a:prstGeom prst="ellipse">
                  <a:avLst/>
                </a:prstGeom>
                <a:solidFill>
                  <a:srgbClr val="DDDDDD"/>
                </a:solidFill>
                <a:ln w="11113">
                  <a:solidFill>
                    <a:srgbClr val="000000"/>
                  </a:solidFill>
                  <a:round/>
                  <a:headEnd/>
                  <a:tailEnd/>
                </a:ln>
              </p:spPr>
              <p:txBody>
                <a:bodyPr/>
                <a:lstStyle/>
                <a:p>
                  <a:endParaRPr lang="zh-CN" altLang="en-US"/>
                </a:p>
              </p:txBody>
            </p:sp>
            <p:sp>
              <p:nvSpPr>
                <p:cNvPr id="87" name="Freeform 11"/>
                <p:cNvSpPr>
                  <a:spLocks/>
                </p:cNvSpPr>
                <p:nvPr/>
              </p:nvSpPr>
              <p:spPr bwMode="auto">
                <a:xfrm>
                  <a:off x="4137" y="2114"/>
                  <a:ext cx="139" cy="119"/>
                </a:xfrm>
                <a:custGeom>
                  <a:avLst/>
                  <a:gdLst>
                    <a:gd name="T0" fmla="*/ 84 w 139"/>
                    <a:gd name="T1" fmla="*/ 5 h 119"/>
                    <a:gd name="T2" fmla="*/ 58 w 139"/>
                    <a:gd name="T3" fmla="*/ 0 h 119"/>
                    <a:gd name="T4" fmla="*/ 34 w 139"/>
                    <a:gd name="T5" fmla="*/ 5 h 119"/>
                    <a:gd name="T6" fmla="*/ 14 w 139"/>
                    <a:gd name="T7" fmla="*/ 16 h 119"/>
                    <a:gd name="T8" fmla="*/ 7 w 139"/>
                    <a:gd name="T9" fmla="*/ 25 h 119"/>
                    <a:gd name="T10" fmla="*/ 2 w 139"/>
                    <a:gd name="T11" fmla="*/ 36 h 119"/>
                    <a:gd name="T12" fmla="*/ 0 w 139"/>
                    <a:gd name="T13" fmla="*/ 47 h 119"/>
                    <a:gd name="T14" fmla="*/ 2 w 139"/>
                    <a:gd name="T15" fmla="*/ 58 h 119"/>
                    <a:gd name="T16" fmla="*/ 5 w 139"/>
                    <a:gd name="T17" fmla="*/ 69 h 119"/>
                    <a:gd name="T18" fmla="*/ 12 w 139"/>
                    <a:gd name="T19" fmla="*/ 80 h 119"/>
                    <a:gd name="T20" fmla="*/ 29 w 139"/>
                    <a:gd name="T21" fmla="*/ 100 h 119"/>
                    <a:gd name="T22" fmla="*/ 55 w 139"/>
                    <a:gd name="T23" fmla="*/ 114 h 119"/>
                    <a:gd name="T24" fmla="*/ 82 w 139"/>
                    <a:gd name="T25" fmla="*/ 119 h 119"/>
                    <a:gd name="T26" fmla="*/ 108 w 139"/>
                    <a:gd name="T27" fmla="*/ 116 h 119"/>
                    <a:gd name="T28" fmla="*/ 127 w 139"/>
                    <a:gd name="T29" fmla="*/ 105 h 119"/>
                    <a:gd name="T30" fmla="*/ 132 w 139"/>
                    <a:gd name="T31" fmla="*/ 97 h 119"/>
                    <a:gd name="T32" fmla="*/ 137 w 139"/>
                    <a:gd name="T33" fmla="*/ 86 h 119"/>
                    <a:gd name="T34" fmla="*/ 139 w 139"/>
                    <a:gd name="T35" fmla="*/ 75 h 119"/>
                    <a:gd name="T36" fmla="*/ 139 w 139"/>
                    <a:gd name="T37" fmla="*/ 64 h 119"/>
                    <a:gd name="T38" fmla="*/ 134 w 139"/>
                    <a:gd name="T39" fmla="*/ 50 h 119"/>
                    <a:gd name="T40" fmla="*/ 130 w 139"/>
                    <a:gd name="T41" fmla="*/ 39 h 119"/>
                    <a:gd name="T42" fmla="*/ 110 w 139"/>
                    <a:gd name="T43" fmla="*/ 19 h 119"/>
                    <a:gd name="T44" fmla="*/ 84 w 139"/>
                    <a:gd name="T45" fmla="*/ 5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9"/>
                    <a:gd name="T70" fmla="*/ 0 h 119"/>
                    <a:gd name="T71" fmla="*/ 139 w 139"/>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9" h="119">
                      <a:moveTo>
                        <a:pt x="84" y="5"/>
                      </a:moveTo>
                      <a:lnTo>
                        <a:pt x="58" y="0"/>
                      </a:lnTo>
                      <a:lnTo>
                        <a:pt x="34" y="5"/>
                      </a:lnTo>
                      <a:lnTo>
                        <a:pt x="14" y="16"/>
                      </a:lnTo>
                      <a:lnTo>
                        <a:pt x="7" y="25"/>
                      </a:lnTo>
                      <a:lnTo>
                        <a:pt x="2" y="36"/>
                      </a:lnTo>
                      <a:lnTo>
                        <a:pt x="0" y="47"/>
                      </a:lnTo>
                      <a:lnTo>
                        <a:pt x="2" y="58"/>
                      </a:lnTo>
                      <a:lnTo>
                        <a:pt x="5" y="69"/>
                      </a:lnTo>
                      <a:lnTo>
                        <a:pt x="12" y="80"/>
                      </a:lnTo>
                      <a:lnTo>
                        <a:pt x="29" y="100"/>
                      </a:lnTo>
                      <a:lnTo>
                        <a:pt x="55" y="114"/>
                      </a:lnTo>
                      <a:lnTo>
                        <a:pt x="82" y="119"/>
                      </a:lnTo>
                      <a:lnTo>
                        <a:pt x="108" y="116"/>
                      </a:lnTo>
                      <a:lnTo>
                        <a:pt x="127" y="105"/>
                      </a:lnTo>
                      <a:lnTo>
                        <a:pt x="132" y="97"/>
                      </a:lnTo>
                      <a:lnTo>
                        <a:pt x="137" y="86"/>
                      </a:lnTo>
                      <a:lnTo>
                        <a:pt x="139" y="75"/>
                      </a:lnTo>
                      <a:lnTo>
                        <a:pt x="139" y="64"/>
                      </a:lnTo>
                      <a:lnTo>
                        <a:pt x="134" y="50"/>
                      </a:lnTo>
                      <a:lnTo>
                        <a:pt x="130" y="39"/>
                      </a:lnTo>
                      <a:lnTo>
                        <a:pt x="110" y="19"/>
                      </a:lnTo>
                      <a:lnTo>
                        <a:pt x="84" y="5"/>
                      </a:lnTo>
                      <a:close/>
                    </a:path>
                  </a:pathLst>
                </a:custGeom>
                <a:solidFill>
                  <a:srgbClr val="DDDDDD"/>
                </a:solidFill>
                <a:ln w="11113">
                  <a:solidFill>
                    <a:srgbClr val="000000"/>
                  </a:solidFill>
                  <a:round/>
                  <a:headEnd/>
                  <a:tailEnd/>
                </a:ln>
              </p:spPr>
              <p:txBody>
                <a:bodyPr/>
                <a:lstStyle/>
                <a:p>
                  <a:endParaRPr lang="zh-CN" altLang="en-US"/>
                </a:p>
              </p:txBody>
            </p:sp>
            <p:sp>
              <p:nvSpPr>
                <p:cNvPr id="88" name="Oval 12"/>
                <p:cNvSpPr>
                  <a:spLocks noChangeArrowheads="1"/>
                </p:cNvSpPr>
                <p:nvPr/>
              </p:nvSpPr>
              <p:spPr bwMode="auto">
                <a:xfrm>
                  <a:off x="4099" y="2031"/>
                  <a:ext cx="112" cy="110"/>
                </a:xfrm>
                <a:prstGeom prst="ellipse">
                  <a:avLst/>
                </a:prstGeom>
                <a:solidFill>
                  <a:srgbClr val="DDDDDD"/>
                </a:solidFill>
                <a:ln w="11113">
                  <a:solidFill>
                    <a:srgbClr val="000000"/>
                  </a:solidFill>
                  <a:round/>
                  <a:headEnd/>
                  <a:tailEnd/>
                </a:ln>
              </p:spPr>
              <p:txBody>
                <a:bodyPr/>
                <a:lstStyle/>
                <a:p>
                  <a:endParaRPr lang="zh-CN" altLang="en-US"/>
                </a:p>
              </p:txBody>
            </p:sp>
            <p:sp>
              <p:nvSpPr>
                <p:cNvPr id="89" name="Freeform 13"/>
                <p:cNvSpPr>
                  <a:spLocks/>
                </p:cNvSpPr>
                <p:nvPr/>
              </p:nvSpPr>
              <p:spPr bwMode="auto">
                <a:xfrm>
                  <a:off x="4120" y="1927"/>
                  <a:ext cx="147" cy="137"/>
                </a:xfrm>
                <a:custGeom>
                  <a:avLst/>
                  <a:gdLst>
                    <a:gd name="T0" fmla="*/ 48 w 147"/>
                    <a:gd name="T1" fmla="*/ 20 h 137"/>
                    <a:gd name="T2" fmla="*/ 24 w 147"/>
                    <a:gd name="T3" fmla="*/ 42 h 137"/>
                    <a:gd name="T4" fmla="*/ 7 w 147"/>
                    <a:gd name="T5" fmla="*/ 67 h 137"/>
                    <a:gd name="T6" fmla="*/ 3 w 147"/>
                    <a:gd name="T7" fmla="*/ 81 h 137"/>
                    <a:gd name="T8" fmla="*/ 0 w 147"/>
                    <a:gd name="T9" fmla="*/ 92 h 137"/>
                    <a:gd name="T10" fmla="*/ 3 w 147"/>
                    <a:gd name="T11" fmla="*/ 103 h 137"/>
                    <a:gd name="T12" fmla="*/ 5 w 147"/>
                    <a:gd name="T13" fmla="*/ 114 h 137"/>
                    <a:gd name="T14" fmla="*/ 12 w 147"/>
                    <a:gd name="T15" fmla="*/ 123 h 137"/>
                    <a:gd name="T16" fmla="*/ 22 w 147"/>
                    <a:gd name="T17" fmla="*/ 131 h 137"/>
                    <a:gd name="T18" fmla="*/ 43 w 147"/>
                    <a:gd name="T19" fmla="*/ 137 h 137"/>
                    <a:gd name="T20" fmla="*/ 70 w 147"/>
                    <a:gd name="T21" fmla="*/ 131 h 137"/>
                    <a:gd name="T22" fmla="*/ 99 w 147"/>
                    <a:gd name="T23" fmla="*/ 117 h 137"/>
                    <a:gd name="T24" fmla="*/ 123 w 147"/>
                    <a:gd name="T25" fmla="*/ 95 h 137"/>
                    <a:gd name="T26" fmla="*/ 132 w 147"/>
                    <a:gd name="T27" fmla="*/ 84 h 137"/>
                    <a:gd name="T28" fmla="*/ 139 w 147"/>
                    <a:gd name="T29" fmla="*/ 70 h 137"/>
                    <a:gd name="T30" fmla="*/ 144 w 147"/>
                    <a:gd name="T31" fmla="*/ 56 h 137"/>
                    <a:gd name="T32" fmla="*/ 147 w 147"/>
                    <a:gd name="T33" fmla="*/ 45 h 137"/>
                    <a:gd name="T34" fmla="*/ 147 w 147"/>
                    <a:gd name="T35" fmla="*/ 34 h 137"/>
                    <a:gd name="T36" fmla="*/ 142 w 147"/>
                    <a:gd name="T37" fmla="*/ 23 h 137"/>
                    <a:gd name="T38" fmla="*/ 135 w 147"/>
                    <a:gd name="T39" fmla="*/ 14 h 137"/>
                    <a:gd name="T40" fmla="*/ 127 w 147"/>
                    <a:gd name="T41" fmla="*/ 6 h 137"/>
                    <a:gd name="T42" fmla="*/ 103 w 147"/>
                    <a:gd name="T43" fmla="*/ 0 h 137"/>
                    <a:gd name="T44" fmla="*/ 77 w 147"/>
                    <a:gd name="T45" fmla="*/ 6 h 137"/>
                    <a:gd name="T46" fmla="*/ 48 w 147"/>
                    <a:gd name="T47" fmla="*/ 20 h 1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7"/>
                    <a:gd name="T73" fmla="*/ 0 h 137"/>
                    <a:gd name="T74" fmla="*/ 147 w 147"/>
                    <a:gd name="T75" fmla="*/ 137 h 1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7" h="137">
                      <a:moveTo>
                        <a:pt x="48" y="20"/>
                      </a:moveTo>
                      <a:lnTo>
                        <a:pt x="24" y="42"/>
                      </a:lnTo>
                      <a:lnTo>
                        <a:pt x="7" y="67"/>
                      </a:lnTo>
                      <a:lnTo>
                        <a:pt x="3" y="81"/>
                      </a:lnTo>
                      <a:lnTo>
                        <a:pt x="0" y="92"/>
                      </a:lnTo>
                      <a:lnTo>
                        <a:pt x="3" y="103"/>
                      </a:lnTo>
                      <a:lnTo>
                        <a:pt x="5" y="114"/>
                      </a:lnTo>
                      <a:lnTo>
                        <a:pt x="12" y="123"/>
                      </a:lnTo>
                      <a:lnTo>
                        <a:pt x="22" y="131"/>
                      </a:lnTo>
                      <a:lnTo>
                        <a:pt x="43" y="137"/>
                      </a:lnTo>
                      <a:lnTo>
                        <a:pt x="70" y="131"/>
                      </a:lnTo>
                      <a:lnTo>
                        <a:pt x="99" y="117"/>
                      </a:lnTo>
                      <a:lnTo>
                        <a:pt x="123" y="95"/>
                      </a:lnTo>
                      <a:lnTo>
                        <a:pt x="132" y="84"/>
                      </a:lnTo>
                      <a:lnTo>
                        <a:pt x="139" y="70"/>
                      </a:lnTo>
                      <a:lnTo>
                        <a:pt x="144" y="56"/>
                      </a:lnTo>
                      <a:lnTo>
                        <a:pt x="147" y="45"/>
                      </a:lnTo>
                      <a:lnTo>
                        <a:pt x="147" y="34"/>
                      </a:lnTo>
                      <a:lnTo>
                        <a:pt x="142" y="23"/>
                      </a:lnTo>
                      <a:lnTo>
                        <a:pt x="135" y="14"/>
                      </a:lnTo>
                      <a:lnTo>
                        <a:pt x="127" y="6"/>
                      </a:lnTo>
                      <a:lnTo>
                        <a:pt x="103" y="0"/>
                      </a:lnTo>
                      <a:lnTo>
                        <a:pt x="77" y="6"/>
                      </a:lnTo>
                      <a:lnTo>
                        <a:pt x="48" y="20"/>
                      </a:lnTo>
                      <a:close/>
                    </a:path>
                  </a:pathLst>
                </a:custGeom>
                <a:solidFill>
                  <a:srgbClr val="DDDDDD"/>
                </a:solidFill>
                <a:ln w="11113">
                  <a:solidFill>
                    <a:srgbClr val="000000"/>
                  </a:solidFill>
                  <a:round/>
                  <a:headEnd/>
                  <a:tailEnd/>
                </a:ln>
              </p:spPr>
              <p:txBody>
                <a:bodyPr/>
                <a:lstStyle/>
                <a:p>
                  <a:endParaRPr lang="zh-CN" altLang="en-US"/>
                </a:p>
              </p:txBody>
            </p:sp>
            <p:sp>
              <p:nvSpPr>
                <p:cNvPr id="90" name="Freeform 14"/>
                <p:cNvSpPr>
                  <a:spLocks/>
                </p:cNvSpPr>
                <p:nvPr/>
              </p:nvSpPr>
              <p:spPr bwMode="auto">
                <a:xfrm>
                  <a:off x="4151" y="1930"/>
                  <a:ext cx="392" cy="298"/>
                </a:xfrm>
                <a:custGeom>
                  <a:avLst/>
                  <a:gdLst>
                    <a:gd name="T0" fmla="*/ 58 w 392"/>
                    <a:gd name="T1" fmla="*/ 61 h 298"/>
                    <a:gd name="T2" fmla="*/ 77 w 392"/>
                    <a:gd name="T3" fmla="*/ 59 h 298"/>
                    <a:gd name="T4" fmla="*/ 96 w 392"/>
                    <a:gd name="T5" fmla="*/ 53 h 298"/>
                    <a:gd name="T6" fmla="*/ 113 w 392"/>
                    <a:gd name="T7" fmla="*/ 50 h 298"/>
                    <a:gd name="T8" fmla="*/ 125 w 392"/>
                    <a:gd name="T9" fmla="*/ 36 h 298"/>
                    <a:gd name="T10" fmla="*/ 108 w 392"/>
                    <a:gd name="T11" fmla="*/ 31 h 298"/>
                    <a:gd name="T12" fmla="*/ 92 w 392"/>
                    <a:gd name="T13" fmla="*/ 36 h 298"/>
                    <a:gd name="T14" fmla="*/ 82 w 392"/>
                    <a:gd name="T15" fmla="*/ 36 h 298"/>
                    <a:gd name="T16" fmla="*/ 99 w 392"/>
                    <a:gd name="T17" fmla="*/ 20 h 298"/>
                    <a:gd name="T18" fmla="*/ 120 w 392"/>
                    <a:gd name="T19" fmla="*/ 11 h 298"/>
                    <a:gd name="T20" fmla="*/ 137 w 392"/>
                    <a:gd name="T21" fmla="*/ 9 h 298"/>
                    <a:gd name="T22" fmla="*/ 154 w 392"/>
                    <a:gd name="T23" fmla="*/ 6 h 298"/>
                    <a:gd name="T24" fmla="*/ 171 w 392"/>
                    <a:gd name="T25" fmla="*/ 0 h 298"/>
                    <a:gd name="T26" fmla="*/ 188 w 392"/>
                    <a:gd name="T27" fmla="*/ 0 h 298"/>
                    <a:gd name="T28" fmla="*/ 207 w 392"/>
                    <a:gd name="T29" fmla="*/ 0 h 298"/>
                    <a:gd name="T30" fmla="*/ 245 w 392"/>
                    <a:gd name="T31" fmla="*/ 0 h 298"/>
                    <a:gd name="T32" fmla="*/ 269 w 392"/>
                    <a:gd name="T33" fmla="*/ 0 h 298"/>
                    <a:gd name="T34" fmla="*/ 288 w 392"/>
                    <a:gd name="T35" fmla="*/ 11 h 298"/>
                    <a:gd name="T36" fmla="*/ 303 w 392"/>
                    <a:gd name="T37" fmla="*/ 28 h 298"/>
                    <a:gd name="T38" fmla="*/ 322 w 392"/>
                    <a:gd name="T39" fmla="*/ 39 h 298"/>
                    <a:gd name="T40" fmla="*/ 339 w 392"/>
                    <a:gd name="T41" fmla="*/ 42 h 298"/>
                    <a:gd name="T42" fmla="*/ 356 w 392"/>
                    <a:gd name="T43" fmla="*/ 59 h 298"/>
                    <a:gd name="T44" fmla="*/ 370 w 392"/>
                    <a:gd name="T45" fmla="*/ 73 h 298"/>
                    <a:gd name="T46" fmla="*/ 380 w 392"/>
                    <a:gd name="T47" fmla="*/ 95 h 298"/>
                    <a:gd name="T48" fmla="*/ 384 w 392"/>
                    <a:gd name="T49" fmla="*/ 120 h 298"/>
                    <a:gd name="T50" fmla="*/ 387 w 392"/>
                    <a:gd name="T51" fmla="*/ 145 h 298"/>
                    <a:gd name="T52" fmla="*/ 387 w 392"/>
                    <a:gd name="T53" fmla="*/ 167 h 298"/>
                    <a:gd name="T54" fmla="*/ 387 w 392"/>
                    <a:gd name="T55" fmla="*/ 189 h 298"/>
                    <a:gd name="T56" fmla="*/ 392 w 392"/>
                    <a:gd name="T57" fmla="*/ 211 h 298"/>
                    <a:gd name="T58" fmla="*/ 392 w 392"/>
                    <a:gd name="T59" fmla="*/ 234 h 298"/>
                    <a:gd name="T60" fmla="*/ 380 w 392"/>
                    <a:gd name="T61" fmla="*/ 256 h 298"/>
                    <a:gd name="T62" fmla="*/ 360 w 392"/>
                    <a:gd name="T63" fmla="*/ 267 h 298"/>
                    <a:gd name="T64" fmla="*/ 344 w 392"/>
                    <a:gd name="T65" fmla="*/ 278 h 298"/>
                    <a:gd name="T66" fmla="*/ 327 w 392"/>
                    <a:gd name="T67" fmla="*/ 289 h 298"/>
                    <a:gd name="T68" fmla="*/ 310 w 392"/>
                    <a:gd name="T69" fmla="*/ 295 h 298"/>
                    <a:gd name="T70" fmla="*/ 286 w 392"/>
                    <a:gd name="T71" fmla="*/ 298 h 298"/>
                    <a:gd name="T72" fmla="*/ 267 w 392"/>
                    <a:gd name="T73" fmla="*/ 298 h 298"/>
                    <a:gd name="T74" fmla="*/ 250 w 392"/>
                    <a:gd name="T75" fmla="*/ 298 h 298"/>
                    <a:gd name="T76" fmla="*/ 231 w 392"/>
                    <a:gd name="T77" fmla="*/ 298 h 298"/>
                    <a:gd name="T78" fmla="*/ 214 w 392"/>
                    <a:gd name="T79" fmla="*/ 298 h 298"/>
                    <a:gd name="T80" fmla="*/ 197 w 392"/>
                    <a:gd name="T81" fmla="*/ 298 h 298"/>
                    <a:gd name="T82" fmla="*/ 180 w 392"/>
                    <a:gd name="T83" fmla="*/ 298 h 298"/>
                    <a:gd name="T84" fmla="*/ 164 w 392"/>
                    <a:gd name="T85" fmla="*/ 298 h 298"/>
                    <a:gd name="T86" fmla="*/ 142 w 392"/>
                    <a:gd name="T87" fmla="*/ 298 h 298"/>
                    <a:gd name="T88" fmla="*/ 125 w 392"/>
                    <a:gd name="T89" fmla="*/ 298 h 298"/>
                    <a:gd name="T90" fmla="*/ 108 w 392"/>
                    <a:gd name="T91" fmla="*/ 298 h 298"/>
                    <a:gd name="T92" fmla="*/ 92 w 392"/>
                    <a:gd name="T93" fmla="*/ 286 h 298"/>
                    <a:gd name="T94" fmla="*/ 75 w 392"/>
                    <a:gd name="T95" fmla="*/ 278 h 298"/>
                    <a:gd name="T96" fmla="*/ 58 w 392"/>
                    <a:gd name="T97" fmla="*/ 267 h 298"/>
                    <a:gd name="T98" fmla="*/ 44 w 392"/>
                    <a:gd name="T99" fmla="*/ 248 h 298"/>
                    <a:gd name="T100" fmla="*/ 32 w 392"/>
                    <a:gd name="T101" fmla="*/ 234 h 298"/>
                    <a:gd name="T102" fmla="*/ 20 w 392"/>
                    <a:gd name="T103" fmla="*/ 211 h 298"/>
                    <a:gd name="T104" fmla="*/ 8 w 392"/>
                    <a:gd name="T105" fmla="*/ 186 h 298"/>
                    <a:gd name="T106" fmla="*/ 0 w 392"/>
                    <a:gd name="T107" fmla="*/ 159 h 298"/>
                    <a:gd name="T108" fmla="*/ 0 w 392"/>
                    <a:gd name="T109" fmla="*/ 136 h 298"/>
                    <a:gd name="T110" fmla="*/ 3 w 392"/>
                    <a:gd name="T111" fmla="*/ 111 h 298"/>
                    <a:gd name="T112" fmla="*/ 15 w 392"/>
                    <a:gd name="T113" fmla="*/ 92 h 298"/>
                    <a:gd name="T114" fmla="*/ 29 w 392"/>
                    <a:gd name="T115" fmla="*/ 81 h 298"/>
                    <a:gd name="T116" fmla="*/ 46 w 392"/>
                    <a:gd name="T117" fmla="*/ 73 h 298"/>
                    <a:gd name="T118" fmla="*/ 60 w 392"/>
                    <a:gd name="T119" fmla="*/ 61 h 298"/>
                    <a:gd name="T120" fmla="*/ 68 w 392"/>
                    <a:gd name="T121" fmla="*/ 73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2"/>
                    <a:gd name="T184" fmla="*/ 0 h 298"/>
                    <a:gd name="T185" fmla="*/ 392 w 392"/>
                    <a:gd name="T186" fmla="*/ 298 h 2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2" h="298">
                      <a:moveTo>
                        <a:pt x="48" y="61"/>
                      </a:moveTo>
                      <a:lnTo>
                        <a:pt x="58" y="61"/>
                      </a:lnTo>
                      <a:lnTo>
                        <a:pt x="65" y="61"/>
                      </a:lnTo>
                      <a:lnTo>
                        <a:pt x="77" y="59"/>
                      </a:lnTo>
                      <a:lnTo>
                        <a:pt x="84" y="59"/>
                      </a:lnTo>
                      <a:lnTo>
                        <a:pt x="96" y="53"/>
                      </a:lnTo>
                      <a:lnTo>
                        <a:pt x="106" y="53"/>
                      </a:lnTo>
                      <a:lnTo>
                        <a:pt x="113" y="50"/>
                      </a:lnTo>
                      <a:lnTo>
                        <a:pt x="123" y="48"/>
                      </a:lnTo>
                      <a:lnTo>
                        <a:pt x="125" y="36"/>
                      </a:lnTo>
                      <a:lnTo>
                        <a:pt x="118" y="31"/>
                      </a:lnTo>
                      <a:lnTo>
                        <a:pt x="108" y="31"/>
                      </a:lnTo>
                      <a:lnTo>
                        <a:pt x="99" y="36"/>
                      </a:lnTo>
                      <a:lnTo>
                        <a:pt x="92" y="36"/>
                      </a:lnTo>
                      <a:lnTo>
                        <a:pt x="82" y="48"/>
                      </a:lnTo>
                      <a:lnTo>
                        <a:pt x="82" y="36"/>
                      </a:lnTo>
                      <a:lnTo>
                        <a:pt x="92" y="28"/>
                      </a:lnTo>
                      <a:lnTo>
                        <a:pt x="99" y="20"/>
                      </a:lnTo>
                      <a:lnTo>
                        <a:pt x="111" y="17"/>
                      </a:lnTo>
                      <a:lnTo>
                        <a:pt x="120" y="11"/>
                      </a:lnTo>
                      <a:lnTo>
                        <a:pt x="128" y="11"/>
                      </a:lnTo>
                      <a:lnTo>
                        <a:pt x="137" y="9"/>
                      </a:lnTo>
                      <a:lnTo>
                        <a:pt x="144" y="9"/>
                      </a:lnTo>
                      <a:lnTo>
                        <a:pt x="154" y="6"/>
                      </a:lnTo>
                      <a:lnTo>
                        <a:pt x="164" y="6"/>
                      </a:lnTo>
                      <a:lnTo>
                        <a:pt x="171" y="0"/>
                      </a:lnTo>
                      <a:lnTo>
                        <a:pt x="180" y="0"/>
                      </a:lnTo>
                      <a:lnTo>
                        <a:pt x="188" y="0"/>
                      </a:lnTo>
                      <a:lnTo>
                        <a:pt x="197" y="0"/>
                      </a:lnTo>
                      <a:lnTo>
                        <a:pt x="207" y="0"/>
                      </a:lnTo>
                      <a:lnTo>
                        <a:pt x="224" y="0"/>
                      </a:lnTo>
                      <a:lnTo>
                        <a:pt x="245" y="0"/>
                      </a:lnTo>
                      <a:lnTo>
                        <a:pt x="257" y="0"/>
                      </a:lnTo>
                      <a:lnTo>
                        <a:pt x="269" y="0"/>
                      </a:lnTo>
                      <a:lnTo>
                        <a:pt x="281" y="6"/>
                      </a:lnTo>
                      <a:lnTo>
                        <a:pt x="288" y="11"/>
                      </a:lnTo>
                      <a:lnTo>
                        <a:pt x="296" y="25"/>
                      </a:lnTo>
                      <a:lnTo>
                        <a:pt x="303" y="28"/>
                      </a:lnTo>
                      <a:lnTo>
                        <a:pt x="312" y="36"/>
                      </a:lnTo>
                      <a:lnTo>
                        <a:pt x="322" y="39"/>
                      </a:lnTo>
                      <a:lnTo>
                        <a:pt x="329" y="39"/>
                      </a:lnTo>
                      <a:lnTo>
                        <a:pt x="339" y="42"/>
                      </a:lnTo>
                      <a:lnTo>
                        <a:pt x="346" y="50"/>
                      </a:lnTo>
                      <a:lnTo>
                        <a:pt x="356" y="59"/>
                      </a:lnTo>
                      <a:lnTo>
                        <a:pt x="360" y="70"/>
                      </a:lnTo>
                      <a:lnTo>
                        <a:pt x="370" y="73"/>
                      </a:lnTo>
                      <a:lnTo>
                        <a:pt x="372" y="84"/>
                      </a:lnTo>
                      <a:lnTo>
                        <a:pt x="380" y="95"/>
                      </a:lnTo>
                      <a:lnTo>
                        <a:pt x="384" y="111"/>
                      </a:lnTo>
                      <a:lnTo>
                        <a:pt x="384" y="120"/>
                      </a:lnTo>
                      <a:lnTo>
                        <a:pt x="387" y="134"/>
                      </a:lnTo>
                      <a:lnTo>
                        <a:pt x="387" y="145"/>
                      </a:lnTo>
                      <a:lnTo>
                        <a:pt x="387" y="156"/>
                      </a:lnTo>
                      <a:lnTo>
                        <a:pt x="387" y="167"/>
                      </a:lnTo>
                      <a:lnTo>
                        <a:pt x="387" y="178"/>
                      </a:lnTo>
                      <a:lnTo>
                        <a:pt x="387" y="189"/>
                      </a:lnTo>
                      <a:lnTo>
                        <a:pt x="392" y="200"/>
                      </a:lnTo>
                      <a:lnTo>
                        <a:pt x="392" y="211"/>
                      </a:lnTo>
                      <a:lnTo>
                        <a:pt x="392" y="223"/>
                      </a:lnTo>
                      <a:lnTo>
                        <a:pt x="392" y="234"/>
                      </a:lnTo>
                      <a:lnTo>
                        <a:pt x="389" y="245"/>
                      </a:lnTo>
                      <a:lnTo>
                        <a:pt x="380" y="256"/>
                      </a:lnTo>
                      <a:lnTo>
                        <a:pt x="370" y="264"/>
                      </a:lnTo>
                      <a:lnTo>
                        <a:pt x="360" y="267"/>
                      </a:lnTo>
                      <a:lnTo>
                        <a:pt x="353" y="275"/>
                      </a:lnTo>
                      <a:lnTo>
                        <a:pt x="344" y="278"/>
                      </a:lnTo>
                      <a:lnTo>
                        <a:pt x="334" y="281"/>
                      </a:lnTo>
                      <a:lnTo>
                        <a:pt x="327" y="289"/>
                      </a:lnTo>
                      <a:lnTo>
                        <a:pt x="317" y="295"/>
                      </a:lnTo>
                      <a:lnTo>
                        <a:pt x="310" y="295"/>
                      </a:lnTo>
                      <a:lnTo>
                        <a:pt x="298" y="298"/>
                      </a:lnTo>
                      <a:lnTo>
                        <a:pt x="286" y="298"/>
                      </a:lnTo>
                      <a:lnTo>
                        <a:pt x="279" y="298"/>
                      </a:lnTo>
                      <a:lnTo>
                        <a:pt x="267" y="298"/>
                      </a:lnTo>
                      <a:lnTo>
                        <a:pt x="257" y="298"/>
                      </a:lnTo>
                      <a:lnTo>
                        <a:pt x="250" y="298"/>
                      </a:lnTo>
                      <a:lnTo>
                        <a:pt x="240" y="298"/>
                      </a:lnTo>
                      <a:lnTo>
                        <a:pt x="231" y="298"/>
                      </a:lnTo>
                      <a:lnTo>
                        <a:pt x="224" y="298"/>
                      </a:lnTo>
                      <a:lnTo>
                        <a:pt x="214" y="298"/>
                      </a:lnTo>
                      <a:lnTo>
                        <a:pt x="207" y="298"/>
                      </a:lnTo>
                      <a:lnTo>
                        <a:pt x="197" y="298"/>
                      </a:lnTo>
                      <a:lnTo>
                        <a:pt x="188" y="298"/>
                      </a:lnTo>
                      <a:lnTo>
                        <a:pt x="180" y="298"/>
                      </a:lnTo>
                      <a:lnTo>
                        <a:pt x="171" y="298"/>
                      </a:lnTo>
                      <a:lnTo>
                        <a:pt x="164" y="298"/>
                      </a:lnTo>
                      <a:lnTo>
                        <a:pt x="152" y="298"/>
                      </a:lnTo>
                      <a:lnTo>
                        <a:pt x="142" y="298"/>
                      </a:lnTo>
                      <a:lnTo>
                        <a:pt x="135" y="298"/>
                      </a:lnTo>
                      <a:lnTo>
                        <a:pt x="125" y="298"/>
                      </a:lnTo>
                      <a:lnTo>
                        <a:pt x="118" y="298"/>
                      </a:lnTo>
                      <a:lnTo>
                        <a:pt x="108" y="298"/>
                      </a:lnTo>
                      <a:lnTo>
                        <a:pt x="99" y="289"/>
                      </a:lnTo>
                      <a:lnTo>
                        <a:pt x="92" y="286"/>
                      </a:lnTo>
                      <a:lnTo>
                        <a:pt x="82" y="281"/>
                      </a:lnTo>
                      <a:lnTo>
                        <a:pt x="75" y="278"/>
                      </a:lnTo>
                      <a:lnTo>
                        <a:pt x="65" y="275"/>
                      </a:lnTo>
                      <a:lnTo>
                        <a:pt x="58" y="267"/>
                      </a:lnTo>
                      <a:lnTo>
                        <a:pt x="48" y="261"/>
                      </a:lnTo>
                      <a:lnTo>
                        <a:pt x="44" y="248"/>
                      </a:lnTo>
                      <a:lnTo>
                        <a:pt x="34" y="245"/>
                      </a:lnTo>
                      <a:lnTo>
                        <a:pt x="32" y="234"/>
                      </a:lnTo>
                      <a:lnTo>
                        <a:pt x="22" y="223"/>
                      </a:lnTo>
                      <a:lnTo>
                        <a:pt x="20" y="211"/>
                      </a:lnTo>
                      <a:lnTo>
                        <a:pt x="10" y="200"/>
                      </a:lnTo>
                      <a:lnTo>
                        <a:pt x="8" y="186"/>
                      </a:lnTo>
                      <a:lnTo>
                        <a:pt x="3" y="170"/>
                      </a:lnTo>
                      <a:lnTo>
                        <a:pt x="0" y="159"/>
                      </a:lnTo>
                      <a:lnTo>
                        <a:pt x="0" y="148"/>
                      </a:lnTo>
                      <a:lnTo>
                        <a:pt x="0" y="136"/>
                      </a:lnTo>
                      <a:lnTo>
                        <a:pt x="0" y="125"/>
                      </a:lnTo>
                      <a:lnTo>
                        <a:pt x="3" y="111"/>
                      </a:lnTo>
                      <a:lnTo>
                        <a:pt x="5" y="100"/>
                      </a:lnTo>
                      <a:lnTo>
                        <a:pt x="15" y="92"/>
                      </a:lnTo>
                      <a:lnTo>
                        <a:pt x="20" y="81"/>
                      </a:lnTo>
                      <a:lnTo>
                        <a:pt x="29" y="81"/>
                      </a:lnTo>
                      <a:lnTo>
                        <a:pt x="36" y="75"/>
                      </a:lnTo>
                      <a:lnTo>
                        <a:pt x="46" y="73"/>
                      </a:lnTo>
                      <a:lnTo>
                        <a:pt x="53" y="73"/>
                      </a:lnTo>
                      <a:lnTo>
                        <a:pt x="60" y="61"/>
                      </a:lnTo>
                      <a:lnTo>
                        <a:pt x="60" y="50"/>
                      </a:lnTo>
                      <a:lnTo>
                        <a:pt x="68" y="73"/>
                      </a:lnTo>
                      <a:lnTo>
                        <a:pt x="48" y="61"/>
                      </a:lnTo>
                      <a:close/>
                    </a:path>
                  </a:pathLst>
                </a:custGeom>
                <a:solidFill>
                  <a:srgbClr val="DDDDDD"/>
                </a:solidFill>
                <a:ln w="9525">
                  <a:noFill/>
                  <a:round/>
                  <a:headEnd/>
                  <a:tailEnd/>
                </a:ln>
              </p:spPr>
              <p:txBody>
                <a:bodyPr/>
                <a:lstStyle/>
                <a:p>
                  <a:endParaRPr lang="zh-CN" altLang="en-US"/>
                </a:p>
              </p:txBody>
            </p:sp>
            <p:sp>
              <p:nvSpPr>
                <p:cNvPr id="91" name="Freeform 15"/>
                <p:cNvSpPr>
                  <a:spLocks/>
                </p:cNvSpPr>
                <p:nvPr/>
              </p:nvSpPr>
              <p:spPr bwMode="auto">
                <a:xfrm>
                  <a:off x="4226" y="1908"/>
                  <a:ext cx="62" cy="86"/>
                </a:xfrm>
                <a:custGeom>
                  <a:avLst/>
                  <a:gdLst>
                    <a:gd name="T0" fmla="*/ 2 w 62"/>
                    <a:gd name="T1" fmla="*/ 50 h 86"/>
                    <a:gd name="T2" fmla="*/ 0 w 62"/>
                    <a:gd name="T3" fmla="*/ 39 h 86"/>
                    <a:gd name="T4" fmla="*/ 0 w 62"/>
                    <a:gd name="T5" fmla="*/ 28 h 86"/>
                    <a:gd name="T6" fmla="*/ 9 w 62"/>
                    <a:gd name="T7" fmla="*/ 19 h 86"/>
                    <a:gd name="T8" fmla="*/ 17 w 62"/>
                    <a:gd name="T9" fmla="*/ 11 h 86"/>
                    <a:gd name="T10" fmla="*/ 26 w 62"/>
                    <a:gd name="T11" fmla="*/ 0 h 86"/>
                    <a:gd name="T12" fmla="*/ 33 w 62"/>
                    <a:gd name="T13" fmla="*/ 0 h 86"/>
                    <a:gd name="T14" fmla="*/ 43 w 62"/>
                    <a:gd name="T15" fmla="*/ 0 h 86"/>
                    <a:gd name="T16" fmla="*/ 45 w 62"/>
                    <a:gd name="T17" fmla="*/ 11 h 86"/>
                    <a:gd name="T18" fmla="*/ 50 w 62"/>
                    <a:gd name="T19" fmla="*/ 25 h 86"/>
                    <a:gd name="T20" fmla="*/ 57 w 62"/>
                    <a:gd name="T21" fmla="*/ 36 h 86"/>
                    <a:gd name="T22" fmla="*/ 60 w 62"/>
                    <a:gd name="T23" fmla="*/ 47 h 86"/>
                    <a:gd name="T24" fmla="*/ 62 w 62"/>
                    <a:gd name="T25" fmla="*/ 58 h 86"/>
                    <a:gd name="T26" fmla="*/ 62 w 62"/>
                    <a:gd name="T27" fmla="*/ 70 h 86"/>
                    <a:gd name="T28" fmla="*/ 62 w 62"/>
                    <a:gd name="T29" fmla="*/ 81 h 86"/>
                    <a:gd name="T30" fmla="*/ 53 w 62"/>
                    <a:gd name="T31" fmla="*/ 86 h 86"/>
                    <a:gd name="T32" fmla="*/ 45 w 62"/>
                    <a:gd name="T33" fmla="*/ 86 h 86"/>
                    <a:gd name="T34" fmla="*/ 38 w 62"/>
                    <a:gd name="T35" fmla="*/ 86 h 86"/>
                    <a:gd name="T36" fmla="*/ 29 w 62"/>
                    <a:gd name="T37" fmla="*/ 86 h 86"/>
                    <a:gd name="T38" fmla="*/ 19 w 62"/>
                    <a:gd name="T39" fmla="*/ 83 h 86"/>
                    <a:gd name="T40" fmla="*/ 12 w 62"/>
                    <a:gd name="T41" fmla="*/ 75 h 86"/>
                    <a:gd name="T42" fmla="*/ 7 w 62"/>
                    <a:gd name="T43" fmla="*/ 64 h 86"/>
                    <a:gd name="T44" fmla="*/ 2 w 62"/>
                    <a:gd name="T45" fmla="*/ 53 h 86"/>
                    <a:gd name="T46" fmla="*/ 2 w 62"/>
                    <a:gd name="T47" fmla="*/ 5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86"/>
                    <a:gd name="T74" fmla="*/ 62 w 62"/>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86">
                      <a:moveTo>
                        <a:pt x="2" y="50"/>
                      </a:moveTo>
                      <a:lnTo>
                        <a:pt x="0" y="39"/>
                      </a:lnTo>
                      <a:lnTo>
                        <a:pt x="0" y="28"/>
                      </a:lnTo>
                      <a:lnTo>
                        <a:pt x="9" y="19"/>
                      </a:lnTo>
                      <a:lnTo>
                        <a:pt x="17" y="11"/>
                      </a:lnTo>
                      <a:lnTo>
                        <a:pt x="26" y="0"/>
                      </a:lnTo>
                      <a:lnTo>
                        <a:pt x="33" y="0"/>
                      </a:lnTo>
                      <a:lnTo>
                        <a:pt x="43" y="0"/>
                      </a:lnTo>
                      <a:lnTo>
                        <a:pt x="45" y="11"/>
                      </a:lnTo>
                      <a:lnTo>
                        <a:pt x="50" y="25"/>
                      </a:lnTo>
                      <a:lnTo>
                        <a:pt x="57" y="36"/>
                      </a:lnTo>
                      <a:lnTo>
                        <a:pt x="60" y="47"/>
                      </a:lnTo>
                      <a:lnTo>
                        <a:pt x="62" y="58"/>
                      </a:lnTo>
                      <a:lnTo>
                        <a:pt x="62" y="70"/>
                      </a:lnTo>
                      <a:lnTo>
                        <a:pt x="62" y="81"/>
                      </a:lnTo>
                      <a:lnTo>
                        <a:pt x="53" y="86"/>
                      </a:lnTo>
                      <a:lnTo>
                        <a:pt x="45" y="86"/>
                      </a:lnTo>
                      <a:lnTo>
                        <a:pt x="38" y="86"/>
                      </a:lnTo>
                      <a:lnTo>
                        <a:pt x="29" y="86"/>
                      </a:lnTo>
                      <a:lnTo>
                        <a:pt x="19" y="83"/>
                      </a:lnTo>
                      <a:lnTo>
                        <a:pt x="12" y="75"/>
                      </a:lnTo>
                      <a:lnTo>
                        <a:pt x="7" y="64"/>
                      </a:lnTo>
                      <a:lnTo>
                        <a:pt x="2" y="53"/>
                      </a:lnTo>
                      <a:lnTo>
                        <a:pt x="2" y="50"/>
                      </a:lnTo>
                      <a:close/>
                    </a:path>
                  </a:pathLst>
                </a:custGeom>
                <a:solidFill>
                  <a:srgbClr val="DDDDDD"/>
                </a:solidFill>
                <a:ln w="9525">
                  <a:noFill/>
                  <a:round/>
                  <a:headEnd/>
                  <a:tailEnd/>
                </a:ln>
              </p:spPr>
              <p:txBody>
                <a:bodyPr/>
                <a:lstStyle/>
                <a:p>
                  <a:endParaRPr lang="zh-CN" altLang="en-US"/>
                </a:p>
              </p:txBody>
            </p:sp>
            <p:sp>
              <p:nvSpPr>
                <p:cNvPr id="92" name="Freeform 16"/>
                <p:cNvSpPr>
                  <a:spLocks/>
                </p:cNvSpPr>
                <p:nvPr/>
              </p:nvSpPr>
              <p:spPr bwMode="auto">
                <a:xfrm>
                  <a:off x="4372" y="1886"/>
                  <a:ext cx="43" cy="64"/>
                </a:xfrm>
                <a:custGeom>
                  <a:avLst/>
                  <a:gdLst>
                    <a:gd name="T0" fmla="*/ 0 w 43"/>
                    <a:gd name="T1" fmla="*/ 0 h 64"/>
                    <a:gd name="T2" fmla="*/ 10 w 43"/>
                    <a:gd name="T3" fmla="*/ 8 h 64"/>
                    <a:gd name="T4" fmla="*/ 19 w 43"/>
                    <a:gd name="T5" fmla="*/ 16 h 64"/>
                    <a:gd name="T6" fmla="*/ 27 w 43"/>
                    <a:gd name="T7" fmla="*/ 16 h 64"/>
                    <a:gd name="T8" fmla="*/ 36 w 43"/>
                    <a:gd name="T9" fmla="*/ 22 h 64"/>
                    <a:gd name="T10" fmla="*/ 41 w 43"/>
                    <a:gd name="T11" fmla="*/ 36 h 64"/>
                    <a:gd name="T12" fmla="*/ 43 w 43"/>
                    <a:gd name="T13" fmla="*/ 47 h 64"/>
                    <a:gd name="T14" fmla="*/ 43 w 43"/>
                    <a:gd name="T15" fmla="*/ 55 h 64"/>
                    <a:gd name="T16" fmla="*/ 36 w 43"/>
                    <a:gd name="T17" fmla="*/ 64 h 64"/>
                    <a:gd name="T18" fmla="*/ 27 w 43"/>
                    <a:gd name="T19" fmla="*/ 64 h 64"/>
                    <a:gd name="T20" fmla="*/ 15 w 43"/>
                    <a:gd name="T21" fmla="*/ 61 h 64"/>
                    <a:gd name="T22" fmla="*/ 7 w 43"/>
                    <a:gd name="T23" fmla="*/ 53 h 64"/>
                    <a:gd name="T24" fmla="*/ 5 w 43"/>
                    <a:gd name="T25" fmla="*/ 41 h 64"/>
                    <a:gd name="T26" fmla="*/ 0 w 43"/>
                    <a:gd name="T27" fmla="*/ 30 h 64"/>
                    <a:gd name="T28" fmla="*/ 0 w 43"/>
                    <a:gd name="T29" fmla="*/ 19 h 64"/>
                    <a:gd name="T30" fmla="*/ 7 w 43"/>
                    <a:gd name="T31" fmla="*/ 8 h 64"/>
                    <a:gd name="T32" fmla="*/ 0 w 4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4"/>
                    <a:gd name="T53" fmla="*/ 43 w 4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4">
                      <a:moveTo>
                        <a:pt x="0" y="0"/>
                      </a:moveTo>
                      <a:lnTo>
                        <a:pt x="10" y="8"/>
                      </a:lnTo>
                      <a:lnTo>
                        <a:pt x="19" y="16"/>
                      </a:lnTo>
                      <a:lnTo>
                        <a:pt x="27" y="16"/>
                      </a:lnTo>
                      <a:lnTo>
                        <a:pt x="36" y="22"/>
                      </a:lnTo>
                      <a:lnTo>
                        <a:pt x="41" y="36"/>
                      </a:lnTo>
                      <a:lnTo>
                        <a:pt x="43" y="47"/>
                      </a:lnTo>
                      <a:lnTo>
                        <a:pt x="43" y="55"/>
                      </a:lnTo>
                      <a:lnTo>
                        <a:pt x="36" y="64"/>
                      </a:lnTo>
                      <a:lnTo>
                        <a:pt x="27" y="64"/>
                      </a:lnTo>
                      <a:lnTo>
                        <a:pt x="15" y="61"/>
                      </a:lnTo>
                      <a:lnTo>
                        <a:pt x="7" y="53"/>
                      </a:lnTo>
                      <a:lnTo>
                        <a:pt x="5" y="41"/>
                      </a:lnTo>
                      <a:lnTo>
                        <a:pt x="0" y="30"/>
                      </a:lnTo>
                      <a:lnTo>
                        <a:pt x="0" y="19"/>
                      </a:lnTo>
                      <a:lnTo>
                        <a:pt x="7" y="8"/>
                      </a:lnTo>
                      <a:lnTo>
                        <a:pt x="0" y="0"/>
                      </a:lnTo>
                      <a:close/>
                    </a:path>
                  </a:pathLst>
                </a:custGeom>
                <a:solidFill>
                  <a:srgbClr val="DDDDDD"/>
                </a:solidFill>
                <a:ln w="9525">
                  <a:noFill/>
                  <a:round/>
                  <a:headEnd/>
                  <a:tailEnd/>
                </a:ln>
              </p:spPr>
              <p:txBody>
                <a:bodyPr/>
                <a:lstStyle/>
                <a:p>
                  <a:endParaRPr lang="zh-CN" altLang="en-US"/>
                </a:p>
              </p:txBody>
            </p:sp>
          </p:grpSp>
          <p:sp>
            <p:nvSpPr>
              <p:cNvPr id="80" name="Rectangle 17"/>
              <p:cNvSpPr>
                <a:spLocks noChangeArrowheads="1"/>
              </p:cNvSpPr>
              <p:nvPr/>
            </p:nvSpPr>
            <p:spPr bwMode="auto">
              <a:xfrm>
                <a:off x="4163" y="1964"/>
                <a:ext cx="353" cy="236"/>
              </a:xfrm>
              <a:prstGeom prst="rect">
                <a:avLst/>
              </a:prstGeom>
              <a:noFill/>
              <a:ln w="9525">
                <a:noFill/>
                <a:miter lim="800000"/>
                <a:headEnd/>
                <a:tailEnd/>
              </a:ln>
            </p:spPr>
            <p:txBody>
              <a:bodyPr/>
              <a:lstStyle/>
              <a:p>
                <a:endParaRPr lang="zh-CN" altLang="en-US"/>
              </a:p>
            </p:txBody>
          </p:sp>
          <p:sp>
            <p:nvSpPr>
              <p:cNvPr id="81" name="Rectangle 18"/>
              <p:cNvSpPr>
                <a:spLocks noChangeArrowheads="1"/>
              </p:cNvSpPr>
              <p:nvPr/>
            </p:nvSpPr>
            <p:spPr bwMode="auto">
              <a:xfrm>
                <a:off x="4214" y="2017"/>
                <a:ext cx="241" cy="117"/>
              </a:xfrm>
              <a:prstGeom prst="rect">
                <a:avLst/>
              </a:prstGeom>
              <a:noFill/>
              <a:ln w="9525">
                <a:noFill/>
                <a:miter lim="800000"/>
                <a:headEnd/>
                <a:tailEnd/>
              </a:ln>
            </p:spPr>
            <p:txBody>
              <a:bodyPr wrap="none" lIns="0" tIns="0" rIns="0" bIns="0">
                <a:spAutoFit/>
              </a:bodyPr>
              <a:lstStyle/>
              <a:p>
                <a:r>
                  <a:rPr kumimoji="1" lang="zh-CN" altLang="en-US" b="1">
                    <a:solidFill>
                      <a:srgbClr val="000000"/>
                    </a:solidFill>
                    <a:latin typeface="宋体" pitchFamily="2" charset="-122"/>
                  </a:rPr>
                  <a:t>内部网络</a:t>
                </a:r>
                <a:endParaRPr kumimoji="1" lang="zh-CN" altLang="en-US" sz="2400" b="1">
                  <a:latin typeface="Tahoma" pitchFamily="34" charset="0"/>
                </a:endParaRPr>
              </a:p>
            </p:txBody>
          </p:sp>
        </p:grpSp>
        <p:grpSp>
          <p:nvGrpSpPr>
            <p:cNvPr id="9" name="Group 19"/>
            <p:cNvGrpSpPr>
              <a:grpSpLocks/>
            </p:cNvGrpSpPr>
            <p:nvPr/>
          </p:nvGrpSpPr>
          <p:grpSpPr bwMode="auto">
            <a:xfrm>
              <a:off x="2385" y="2363"/>
              <a:ext cx="334" cy="293"/>
              <a:chOff x="3516" y="1854"/>
              <a:chExt cx="285" cy="220"/>
            </a:xfrm>
          </p:grpSpPr>
          <p:sp>
            <p:nvSpPr>
              <p:cNvPr id="54" name="Oval 20"/>
              <p:cNvSpPr>
                <a:spLocks noChangeArrowheads="1"/>
              </p:cNvSpPr>
              <p:nvPr/>
            </p:nvSpPr>
            <p:spPr bwMode="auto">
              <a:xfrm>
                <a:off x="3517" y="1945"/>
                <a:ext cx="284" cy="129"/>
              </a:xfrm>
              <a:prstGeom prst="ellipse">
                <a:avLst/>
              </a:prstGeom>
              <a:solidFill>
                <a:srgbClr val="0078AA"/>
              </a:solidFill>
              <a:ln w="3175">
                <a:solidFill>
                  <a:srgbClr val="AAE6FF"/>
                </a:solidFill>
                <a:round/>
                <a:headEnd/>
                <a:tailEnd/>
              </a:ln>
            </p:spPr>
            <p:txBody>
              <a:bodyPr/>
              <a:lstStyle/>
              <a:p>
                <a:endParaRPr lang="zh-CN" altLang="en-US"/>
              </a:p>
            </p:txBody>
          </p:sp>
          <p:sp>
            <p:nvSpPr>
              <p:cNvPr id="55" name="Rectangle 21"/>
              <p:cNvSpPr>
                <a:spLocks noChangeArrowheads="1"/>
              </p:cNvSpPr>
              <p:nvPr/>
            </p:nvSpPr>
            <p:spPr bwMode="auto">
              <a:xfrm>
                <a:off x="3516" y="1919"/>
                <a:ext cx="284" cy="92"/>
              </a:xfrm>
              <a:prstGeom prst="rect">
                <a:avLst/>
              </a:prstGeom>
              <a:solidFill>
                <a:srgbClr val="0078AA"/>
              </a:solidFill>
              <a:ln w="9525">
                <a:noFill/>
                <a:miter lim="800000"/>
                <a:headEnd/>
                <a:tailEnd/>
              </a:ln>
            </p:spPr>
            <p:txBody>
              <a:bodyPr/>
              <a:lstStyle/>
              <a:p>
                <a:endParaRPr lang="zh-CN" altLang="en-US"/>
              </a:p>
            </p:txBody>
          </p:sp>
          <p:sp>
            <p:nvSpPr>
              <p:cNvPr id="56" name="Rectangle 22"/>
              <p:cNvSpPr>
                <a:spLocks noChangeArrowheads="1"/>
              </p:cNvSpPr>
              <p:nvPr/>
            </p:nvSpPr>
            <p:spPr bwMode="auto">
              <a:xfrm>
                <a:off x="3516" y="1919"/>
                <a:ext cx="284" cy="92"/>
              </a:xfrm>
              <a:prstGeom prst="rect">
                <a:avLst/>
              </a:prstGeom>
              <a:solidFill>
                <a:srgbClr val="0078AA"/>
              </a:solidFill>
              <a:ln w="9525">
                <a:noFill/>
                <a:miter lim="800000"/>
                <a:headEnd/>
                <a:tailEnd/>
              </a:ln>
            </p:spPr>
            <p:txBody>
              <a:bodyPr/>
              <a:lstStyle/>
              <a:p>
                <a:endParaRPr lang="zh-CN" altLang="en-US"/>
              </a:p>
            </p:txBody>
          </p:sp>
          <p:sp>
            <p:nvSpPr>
              <p:cNvPr id="57" name="Oval 23"/>
              <p:cNvSpPr>
                <a:spLocks noChangeArrowheads="1"/>
              </p:cNvSpPr>
              <p:nvPr/>
            </p:nvSpPr>
            <p:spPr bwMode="auto">
              <a:xfrm>
                <a:off x="3517" y="1854"/>
                <a:ext cx="284" cy="128"/>
              </a:xfrm>
              <a:prstGeom prst="ellipse">
                <a:avLst/>
              </a:prstGeom>
              <a:solidFill>
                <a:srgbClr val="00B4FF"/>
              </a:solidFill>
              <a:ln w="3175">
                <a:solidFill>
                  <a:srgbClr val="AAE6FF"/>
                </a:solidFill>
                <a:round/>
                <a:headEnd/>
                <a:tailEnd/>
              </a:ln>
            </p:spPr>
            <p:txBody>
              <a:bodyPr/>
              <a:lstStyle/>
              <a:p>
                <a:endParaRPr lang="zh-CN" altLang="en-US"/>
              </a:p>
            </p:txBody>
          </p:sp>
          <p:grpSp>
            <p:nvGrpSpPr>
              <p:cNvPr id="58" name="Group 24"/>
              <p:cNvGrpSpPr>
                <a:grpSpLocks/>
              </p:cNvGrpSpPr>
              <p:nvPr/>
            </p:nvGrpSpPr>
            <p:grpSpPr bwMode="auto">
              <a:xfrm>
                <a:off x="3559" y="1869"/>
                <a:ext cx="198" cy="98"/>
                <a:chOff x="3559" y="1869"/>
                <a:chExt cx="198" cy="98"/>
              </a:xfrm>
            </p:grpSpPr>
            <p:grpSp>
              <p:nvGrpSpPr>
                <p:cNvPr id="61" name="Group 25"/>
                <p:cNvGrpSpPr>
                  <a:grpSpLocks/>
                </p:cNvGrpSpPr>
                <p:nvPr/>
              </p:nvGrpSpPr>
              <p:grpSpPr bwMode="auto">
                <a:xfrm>
                  <a:off x="3559" y="1869"/>
                  <a:ext cx="196" cy="96"/>
                  <a:chOff x="3559" y="1869"/>
                  <a:chExt cx="196" cy="96"/>
                </a:xfrm>
              </p:grpSpPr>
              <p:sp>
                <p:nvSpPr>
                  <p:cNvPr id="71" name="Freeform 26"/>
                  <p:cNvSpPr>
                    <a:spLocks/>
                  </p:cNvSpPr>
                  <p:nvPr/>
                </p:nvSpPr>
                <p:spPr bwMode="auto">
                  <a:xfrm>
                    <a:off x="3662" y="1871"/>
                    <a:ext cx="93" cy="41"/>
                  </a:xfrm>
                  <a:custGeom>
                    <a:avLst/>
                    <a:gdLst>
                      <a:gd name="T0" fmla="*/ 0 w 93"/>
                      <a:gd name="T1" fmla="*/ 32 h 41"/>
                      <a:gd name="T2" fmla="*/ 20 w 93"/>
                      <a:gd name="T3" fmla="*/ 41 h 41"/>
                      <a:gd name="T4" fmla="*/ 71 w 93"/>
                      <a:gd name="T5" fmla="*/ 14 h 41"/>
                      <a:gd name="T6" fmla="*/ 93 w 93"/>
                      <a:gd name="T7" fmla="*/ 23 h 41"/>
                      <a:gd name="T8" fmla="*/ 81 w 93"/>
                      <a:gd name="T9" fmla="*/ 0 h 41"/>
                      <a:gd name="T10" fmla="*/ 22 w 93"/>
                      <a:gd name="T11" fmla="*/ 0 h 41"/>
                      <a:gd name="T12" fmla="*/ 46 w 93"/>
                      <a:gd name="T13" fmla="*/ 7 h 41"/>
                      <a:gd name="T14" fmla="*/ 0 w 93"/>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32"/>
                        </a:moveTo>
                        <a:lnTo>
                          <a:pt x="20" y="41"/>
                        </a:lnTo>
                        <a:lnTo>
                          <a:pt x="71" y="14"/>
                        </a:lnTo>
                        <a:lnTo>
                          <a:pt x="93" y="23"/>
                        </a:lnTo>
                        <a:lnTo>
                          <a:pt x="81" y="0"/>
                        </a:lnTo>
                        <a:lnTo>
                          <a:pt x="22" y="0"/>
                        </a:lnTo>
                        <a:lnTo>
                          <a:pt x="46" y="7"/>
                        </a:lnTo>
                        <a:lnTo>
                          <a:pt x="0" y="32"/>
                        </a:lnTo>
                        <a:close/>
                      </a:path>
                    </a:pathLst>
                  </a:custGeom>
                  <a:solidFill>
                    <a:srgbClr val="000000"/>
                  </a:solidFill>
                  <a:ln w="9525">
                    <a:noFill/>
                    <a:round/>
                    <a:headEnd/>
                    <a:tailEnd/>
                  </a:ln>
                </p:spPr>
                <p:txBody>
                  <a:bodyPr/>
                  <a:lstStyle/>
                  <a:p>
                    <a:endParaRPr lang="zh-CN" altLang="en-US"/>
                  </a:p>
                </p:txBody>
              </p:sp>
              <p:sp>
                <p:nvSpPr>
                  <p:cNvPr id="72" name="Freeform 27"/>
                  <p:cNvSpPr>
                    <a:spLocks/>
                  </p:cNvSpPr>
                  <p:nvPr/>
                </p:nvSpPr>
                <p:spPr bwMode="auto">
                  <a:xfrm>
                    <a:off x="3662" y="1871"/>
                    <a:ext cx="93" cy="41"/>
                  </a:xfrm>
                  <a:custGeom>
                    <a:avLst/>
                    <a:gdLst>
                      <a:gd name="T0" fmla="*/ 0 w 93"/>
                      <a:gd name="T1" fmla="*/ 32 h 41"/>
                      <a:gd name="T2" fmla="*/ 20 w 93"/>
                      <a:gd name="T3" fmla="*/ 41 h 41"/>
                      <a:gd name="T4" fmla="*/ 71 w 93"/>
                      <a:gd name="T5" fmla="*/ 14 h 41"/>
                      <a:gd name="T6" fmla="*/ 93 w 93"/>
                      <a:gd name="T7" fmla="*/ 23 h 41"/>
                      <a:gd name="T8" fmla="*/ 81 w 93"/>
                      <a:gd name="T9" fmla="*/ 0 h 41"/>
                      <a:gd name="T10" fmla="*/ 22 w 93"/>
                      <a:gd name="T11" fmla="*/ 0 h 41"/>
                      <a:gd name="T12" fmla="*/ 46 w 93"/>
                      <a:gd name="T13" fmla="*/ 7 h 41"/>
                      <a:gd name="T14" fmla="*/ 0 w 93"/>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32"/>
                        </a:moveTo>
                        <a:lnTo>
                          <a:pt x="20" y="41"/>
                        </a:lnTo>
                        <a:lnTo>
                          <a:pt x="71" y="14"/>
                        </a:lnTo>
                        <a:lnTo>
                          <a:pt x="93" y="23"/>
                        </a:lnTo>
                        <a:lnTo>
                          <a:pt x="81" y="0"/>
                        </a:lnTo>
                        <a:lnTo>
                          <a:pt x="22" y="0"/>
                        </a:lnTo>
                        <a:lnTo>
                          <a:pt x="46" y="7"/>
                        </a:lnTo>
                        <a:lnTo>
                          <a:pt x="0" y="32"/>
                        </a:lnTo>
                        <a:close/>
                      </a:path>
                    </a:pathLst>
                  </a:custGeom>
                  <a:solidFill>
                    <a:srgbClr val="000000"/>
                  </a:solidFill>
                  <a:ln w="9525">
                    <a:noFill/>
                    <a:round/>
                    <a:headEnd/>
                    <a:tailEnd/>
                  </a:ln>
                </p:spPr>
                <p:txBody>
                  <a:bodyPr/>
                  <a:lstStyle/>
                  <a:p>
                    <a:endParaRPr lang="zh-CN" altLang="en-US"/>
                  </a:p>
                </p:txBody>
              </p:sp>
              <p:sp>
                <p:nvSpPr>
                  <p:cNvPr id="73" name="Freeform 28"/>
                  <p:cNvSpPr>
                    <a:spLocks/>
                  </p:cNvSpPr>
                  <p:nvPr/>
                </p:nvSpPr>
                <p:spPr bwMode="auto">
                  <a:xfrm>
                    <a:off x="3559" y="1919"/>
                    <a:ext cx="94" cy="44"/>
                  </a:xfrm>
                  <a:custGeom>
                    <a:avLst/>
                    <a:gdLst>
                      <a:gd name="T0" fmla="*/ 94 w 94"/>
                      <a:gd name="T1" fmla="*/ 9 h 44"/>
                      <a:gd name="T2" fmla="*/ 73 w 94"/>
                      <a:gd name="T3" fmla="*/ 0 h 44"/>
                      <a:gd name="T4" fmla="*/ 25 w 94"/>
                      <a:gd name="T5" fmla="*/ 27 h 44"/>
                      <a:gd name="T6" fmla="*/ 0 w 94"/>
                      <a:gd name="T7" fmla="*/ 18 h 44"/>
                      <a:gd name="T8" fmla="*/ 13 w 94"/>
                      <a:gd name="T9" fmla="*/ 44 h 44"/>
                      <a:gd name="T10" fmla="*/ 73 w 94"/>
                      <a:gd name="T11" fmla="*/ 44 h 44"/>
                      <a:gd name="T12" fmla="*/ 47 w 94"/>
                      <a:gd name="T13" fmla="*/ 34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5" y="27"/>
                        </a:lnTo>
                        <a:lnTo>
                          <a:pt x="0" y="18"/>
                        </a:lnTo>
                        <a:lnTo>
                          <a:pt x="13" y="44"/>
                        </a:lnTo>
                        <a:lnTo>
                          <a:pt x="73" y="44"/>
                        </a:lnTo>
                        <a:lnTo>
                          <a:pt x="47" y="34"/>
                        </a:lnTo>
                        <a:lnTo>
                          <a:pt x="94" y="9"/>
                        </a:lnTo>
                        <a:close/>
                      </a:path>
                    </a:pathLst>
                  </a:custGeom>
                  <a:solidFill>
                    <a:srgbClr val="000000"/>
                  </a:solidFill>
                  <a:ln w="9525">
                    <a:noFill/>
                    <a:round/>
                    <a:headEnd/>
                    <a:tailEnd/>
                  </a:ln>
                </p:spPr>
                <p:txBody>
                  <a:bodyPr/>
                  <a:lstStyle/>
                  <a:p>
                    <a:endParaRPr lang="zh-CN" altLang="en-US"/>
                  </a:p>
                </p:txBody>
              </p:sp>
              <p:sp>
                <p:nvSpPr>
                  <p:cNvPr id="74" name="Freeform 29"/>
                  <p:cNvSpPr>
                    <a:spLocks/>
                  </p:cNvSpPr>
                  <p:nvPr/>
                </p:nvSpPr>
                <p:spPr bwMode="auto">
                  <a:xfrm>
                    <a:off x="3559" y="1919"/>
                    <a:ext cx="94" cy="44"/>
                  </a:xfrm>
                  <a:custGeom>
                    <a:avLst/>
                    <a:gdLst>
                      <a:gd name="T0" fmla="*/ 94 w 94"/>
                      <a:gd name="T1" fmla="*/ 9 h 44"/>
                      <a:gd name="T2" fmla="*/ 73 w 94"/>
                      <a:gd name="T3" fmla="*/ 0 h 44"/>
                      <a:gd name="T4" fmla="*/ 25 w 94"/>
                      <a:gd name="T5" fmla="*/ 27 h 44"/>
                      <a:gd name="T6" fmla="*/ 0 w 94"/>
                      <a:gd name="T7" fmla="*/ 18 h 44"/>
                      <a:gd name="T8" fmla="*/ 13 w 94"/>
                      <a:gd name="T9" fmla="*/ 44 h 44"/>
                      <a:gd name="T10" fmla="*/ 73 w 94"/>
                      <a:gd name="T11" fmla="*/ 44 h 44"/>
                      <a:gd name="T12" fmla="*/ 47 w 94"/>
                      <a:gd name="T13" fmla="*/ 34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5" y="27"/>
                        </a:lnTo>
                        <a:lnTo>
                          <a:pt x="0" y="18"/>
                        </a:lnTo>
                        <a:lnTo>
                          <a:pt x="13" y="44"/>
                        </a:lnTo>
                        <a:lnTo>
                          <a:pt x="73" y="44"/>
                        </a:lnTo>
                        <a:lnTo>
                          <a:pt x="47" y="34"/>
                        </a:lnTo>
                        <a:lnTo>
                          <a:pt x="94" y="9"/>
                        </a:lnTo>
                        <a:close/>
                      </a:path>
                    </a:pathLst>
                  </a:custGeom>
                  <a:solidFill>
                    <a:srgbClr val="000000"/>
                  </a:solidFill>
                  <a:ln w="9525">
                    <a:noFill/>
                    <a:round/>
                    <a:headEnd/>
                    <a:tailEnd/>
                  </a:ln>
                </p:spPr>
                <p:txBody>
                  <a:bodyPr/>
                  <a:lstStyle/>
                  <a:p>
                    <a:endParaRPr lang="zh-CN" altLang="en-US"/>
                  </a:p>
                </p:txBody>
              </p:sp>
              <p:sp>
                <p:nvSpPr>
                  <p:cNvPr id="75" name="Freeform 30"/>
                  <p:cNvSpPr>
                    <a:spLocks/>
                  </p:cNvSpPr>
                  <p:nvPr/>
                </p:nvSpPr>
                <p:spPr bwMode="auto">
                  <a:xfrm>
                    <a:off x="3565" y="1869"/>
                    <a:ext cx="93" cy="41"/>
                  </a:xfrm>
                  <a:custGeom>
                    <a:avLst/>
                    <a:gdLst>
                      <a:gd name="T0" fmla="*/ 0 w 93"/>
                      <a:gd name="T1" fmla="*/ 9 h 41"/>
                      <a:gd name="T2" fmla="*/ 20 w 93"/>
                      <a:gd name="T3" fmla="*/ 0 h 41"/>
                      <a:gd name="T4" fmla="*/ 71 w 93"/>
                      <a:gd name="T5" fmla="*/ 25 h 41"/>
                      <a:gd name="T6" fmla="*/ 93 w 93"/>
                      <a:gd name="T7" fmla="*/ 18 h 41"/>
                      <a:gd name="T8" fmla="*/ 81 w 93"/>
                      <a:gd name="T9" fmla="*/ 41 h 41"/>
                      <a:gd name="T10" fmla="*/ 22 w 93"/>
                      <a:gd name="T11" fmla="*/ 41 h 41"/>
                      <a:gd name="T12" fmla="*/ 46 w 93"/>
                      <a:gd name="T13" fmla="*/ 34 h 41"/>
                      <a:gd name="T14" fmla="*/ 0 w 93"/>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9"/>
                        </a:moveTo>
                        <a:lnTo>
                          <a:pt x="20" y="0"/>
                        </a:lnTo>
                        <a:lnTo>
                          <a:pt x="71" y="25"/>
                        </a:lnTo>
                        <a:lnTo>
                          <a:pt x="93" y="18"/>
                        </a:lnTo>
                        <a:lnTo>
                          <a:pt x="81" y="41"/>
                        </a:lnTo>
                        <a:lnTo>
                          <a:pt x="22" y="41"/>
                        </a:lnTo>
                        <a:lnTo>
                          <a:pt x="46" y="34"/>
                        </a:lnTo>
                        <a:lnTo>
                          <a:pt x="0" y="9"/>
                        </a:lnTo>
                        <a:close/>
                      </a:path>
                    </a:pathLst>
                  </a:custGeom>
                  <a:solidFill>
                    <a:srgbClr val="000000"/>
                  </a:solidFill>
                  <a:ln w="9525">
                    <a:noFill/>
                    <a:round/>
                    <a:headEnd/>
                    <a:tailEnd/>
                  </a:ln>
                </p:spPr>
                <p:txBody>
                  <a:bodyPr/>
                  <a:lstStyle/>
                  <a:p>
                    <a:endParaRPr lang="zh-CN" altLang="en-US"/>
                  </a:p>
                </p:txBody>
              </p:sp>
              <p:sp>
                <p:nvSpPr>
                  <p:cNvPr id="76" name="Freeform 31"/>
                  <p:cNvSpPr>
                    <a:spLocks/>
                  </p:cNvSpPr>
                  <p:nvPr/>
                </p:nvSpPr>
                <p:spPr bwMode="auto">
                  <a:xfrm>
                    <a:off x="3565" y="1869"/>
                    <a:ext cx="93" cy="41"/>
                  </a:xfrm>
                  <a:custGeom>
                    <a:avLst/>
                    <a:gdLst>
                      <a:gd name="T0" fmla="*/ 0 w 93"/>
                      <a:gd name="T1" fmla="*/ 9 h 41"/>
                      <a:gd name="T2" fmla="*/ 20 w 93"/>
                      <a:gd name="T3" fmla="*/ 0 h 41"/>
                      <a:gd name="T4" fmla="*/ 71 w 93"/>
                      <a:gd name="T5" fmla="*/ 25 h 41"/>
                      <a:gd name="T6" fmla="*/ 93 w 93"/>
                      <a:gd name="T7" fmla="*/ 18 h 41"/>
                      <a:gd name="T8" fmla="*/ 81 w 93"/>
                      <a:gd name="T9" fmla="*/ 41 h 41"/>
                      <a:gd name="T10" fmla="*/ 22 w 93"/>
                      <a:gd name="T11" fmla="*/ 41 h 41"/>
                      <a:gd name="T12" fmla="*/ 46 w 93"/>
                      <a:gd name="T13" fmla="*/ 34 h 41"/>
                      <a:gd name="T14" fmla="*/ 0 w 93"/>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9"/>
                        </a:moveTo>
                        <a:lnTo>
                          <a:pt x="20" y="0"/>
                        </a:lnTo>
                        <a:lnTo>
                          <a:pt x="71" y="25"/>
                        </a:lnTo>
                        <a:lnTo>
                          <a:pt x="93" y="18"/>
                        </a:lnTo>
                        <a:lnTo>
                          <a:pt x="81" y="41"/>
                        </a:lnTo>
                        <a:lnTo>
                          <a:pt x="22" y="41"/>
                        </a:lnTo>
                        <a:lnTo>
                          <a:pt x="46" y="34"/>
                        </a:lnTo>
                        <a:lnTo>
                          <a:pt x="0" y="9"/>
                        </a:lnTo>
                        <a:close/>
                      </a:path>
                    </a:pathLst>
                  </a:custGeom>
                  <a:solidFill>
                    <a:srgbClr val="000000"/>
                  </a:solidFill>
                  <a:ln w="9525">
                    <a:noFill/>
                    <a:round/>
                    <a:headEnd/>
                    <a:tailEnd/>
                  </a:ln>
                </p:spPr>
                <p:txBody>
                  <a:bodyPr/>
                  <a:lstStyle/>
                  <a:p>
                    <a:endParaRPr lang="zh-CN" altLang="en-US"/>
                  </a:p>
                </p:txBody>
              </p:sp>
              <p:sp>
                <p:nvSpPr>
                  <p:cNvPr id="77" name="Freeform 32"/>
                  <p:cNvSpPr>
                    <a:spLocks/>
                  </p:cNvSpPr>
                  <p:nvPr/>
                </p:nvSpPr>
                <p:spPr bwMode="auto">
                  <a:xfrm>
                    <a:off x="3658" y="1924"/>
                    <a:ext cx="94" cy="41"/>
                  </a:xfrm>
                  <a:custGeom>
                    <a:avLst/>
                    <a:gdLst>
                      <a:gd name="T0" fmla="*/ 94 w 94"/>
                      <a:gd name="T1" fmla="*/ 32 h 41"/>
                      <a:gd name="T2" fmla="*/ 73 w 94"/>
                      <a:gd name="T3" fmla="*/ 41 h 41"/>
                      <a:gd name="T4" fmla="*/ 24 w 94"/>
                      <a:gd name="T5" fmla="*/ 13 h 41"/>
                      <a:gd name="T6" fmla="*/ 0 w 94"/>
                      <a:gd name="T7" fmla="*/ 22 h 41"/>
                      <a:gd name="T8" fmla="*/ 12 w 94"/>
                      <a:gd name="T9" fmla="*/ 0 h 41"/>
                      <a:gd name="T10" fmla="*/ 73 w 94"/>
                      <a:gd name="T11" fmla="*/ 0 h 41"/>
                      <a:gd name="T12" fmla="*/ 47 w 94"/>
                      <a:gd name="T13" fmla="*/ 6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3"/>
                        </a:lnTo>
                        <a:lnTo>
                          <a:pt x="0" y="22"/>
                        </a:lnTo>
                        <a:lnTo>
                          <a:pt x="12" y="0"/>
                        </a:lnTo>
                        <a:lnTo>
                          <a:pt x="73" y="0"/>
                        </a:lnTo>
                        <a:lnTo>
                          <a:pt x="47" y="6"/>
                        </a:lnTo>
                        <a:lnTo>
                          <a:pt x="94" y="32"/>
                        </a:lnTo>
                        <a:close/>
                      </a:path>
                    </a:pathLst>
                  </a:custGeom>
                  <a:solidFill>
                    <a:srgbClr val="000000"/>
                  </a:solidFill>
                  <a:ln w="9525">
                    <a:noFill/>
                    <a:round/>
                    <a:headEnd/>
                    <a:tailEnd/>
                  </a:ln>
                </p:spPr>
                <p:txBody>
                  <a:bodyPr/>
                  <a:lstStyle/>
                  <a:p>
                    <a:endParaRPr lang="zh-CN" altLang="en-US"/>
                  </a:p>
                </p:txBody>
              </p:sp>
              <p:sp>
                <p:nvSpPr>
                  <p:cNvPr id="78" name="Freeform 33"/>
                  <p:cNvSpPr>
                    <a:spLocks/>
                  </p:cNvSpPr>
                  <p:nvPr/>
                </p:nvSpPr>
                <p:spPr bwMode="auto">
                  <a:xfrm>
                    <a:off x="3658" y="1924"/>
                    <a:ext cx="94" cy="41"/>
                  </a:xfrm>
                  <a:custGeom>
                    <a:avLst/>
                    <a:gdLst>
                      <a:gd name="T0" fmla="*/ 94 w 94"/>
                      <a:gd name="T1" fmla="*/ 32 h 41"/>
                      <a:gd name="T2" fmla="*/ 73 w 94"/>
                      <a:gd name="T3" fmla="*/ 41 h 41"/>
                      <a:gd name="T4" fmla="*/ 24 w 94"/>
                      <a:gd name="T5" fmla="*/ 13 h 41"/>
                      <a:gd name="T6" fmla="*/ 0 w 94"/>
                      <a:gd name="T7" fmla="*/ 22 h 41"/>
                      <a:gd name="T8" fmla="*/ 12 w 94"/>
                      <a:gd name="T9" fmla="*/ 0 h 41"/>
                      <a:gd name="T10" fmla="*/ 73 w 94"/>
                      <a:gd name="T11" fmla="*/ 0 h 41"/>
                      <a:gd name="T12" fmla="*/ 47 w 94"/>
                      <a:gd name="T13" fmla="*/ 6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3"/>
                        </a:lnTo>
                        <a:lnTo>
                          <a:pt x="0" y="22"/>
                        </a:lnTo>
                        <a:lnTo>
                          <a:pt x="12" y="0"/>
                        </a:lnTo>
                        <a:lnTo>
                          <a:pt x="73" y="0"/>
                        </a:lnTo>
                        <a:lnTo>
                          <a:pt x="47" y="6"/>
                        </a:lnTo>
                        <a:lnTo>
                          <a:pt x="94" y="32"/>
                        </a:lnTo>
                        <a:close/>
                      </a:path>
                    </a:pathLst>
                  </a:custGeom>
                  <a:solidFill>
                    <a:srgbClr val="000000"/>
                  </a:solidFill>
                  <a:ln w="9525">
                    <a:noFill/>
                    <a:round/>
                    <a:headEnd/>
                    <a:tailEnd/>
                  </a:ln>
                </p:spPr>
                <p:txBody>
                  <a:bodyPr/>
                  <a:lstStyle/>
                  <a:p>
                    <a:endParaRPr lang="zh-CN" altLang="en-US"/>
                  </a:p>
                </p:txBody>
              </p:sp>
            </p:grpSp>
            <p:grpSp>
              <p:nvGrpSpPr>
                <p:cNvPr id="62" name="Group 34"/>
                <p:cNvGrpSpPr>
                  <a:grpSpLocks/>
                </p:cNvGrpSpPr>
                <p:nvPr/>
              </p:nvGrpSpPr>
              <p:grpSpPr bwMode="auto">
                <a:xfrm>
                  <a:off x="3561" y="1871"/>
                  <a:ext cx="196" cy="96"/>
                  <a:chOff x="3561" y="1871"/>
                  <a:chExt cx="196" cy="96"/>
                </a:xfrm>
              </p:grpSpPr>
              <p:sp>
                <p:nvSpPr>
                  <p:cNvPr id="63" name="Freeform 35"/>
                  <p:cNvSpPr>
                    <a:spLocks/>
                  </p:cNvSpPr>
                  <p:nvPr/>
                </p:nvSpPr>
                <p:spPr bwMode="auto">
                  <a:xfrm>
                    <a:off x="3663" y="1873"/>
                    <a:ext cx="94" cy="41"/>
                  </a:xfrm>
                  <a:custGeom>
                    <a:avLst/>
                    <a:gdLst>
                      <a:gd name="T0" fmla="*/ 0 w 94"/>
                      <a:gd name="T1" fmla="*/ 32 h 41"/>
                      <a:gd name="T2" fmla="*/ 21 w 94"/>
                      <a:gd name="T3" fmla="*/ 41 h 41"/>
                      <a:gd name="T4" fmla="*/ 71 w 94"/>
                      <a:gd name="T5" fmla="*/ 14 h 41"/>
                      <a:gd name="T6" fmla="*/ 94 w 94"/>
                      <a:gd name="T7" fmla="*/ 23 h 41"/>
                      <a:gd name="T8" fmla="*/ 82 w 94"/>
                      <a:gd name="T9" fmla="*/ 0 h 41"/>
                      <a:gd name="T10" fmla="*/ 23 w 94"/>
                      <a:gd name="T11" fmla="*/ 0 h 41"/>
                      <a:gd name="T12" fmla="*/ 47 w 94"/>
                      <a:gd name="T13" fmla="*/ 7 h 41"/>
                      <a:gd name="T14" fmla="*/ 0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32"/>
                        </a:moveTo>
                        <a:lnTo>
                          <a:pt x="21" y="41"/>
                        </a:lnTo>
                        <a:lnTo>
                          <a:pt x="71" y="14"/>
                        </a:lnTo>
                        <a:lnTo>
                          <a:pt x="94" y="23"/>
                        </a:lnTo>
                        <a:lnTo>
                          <a:pt x="82" y="0"/>
                        </a:lnTo>
                        <a:lnTo>
                          <a:pt x="23" y="0"/>
                        </a:lnTo>
                        <a:lnTo>
                          <a:pt x="47" y="7"/>
                        </a:lnTo>
                        <a:lnTo>
                          <a:pt x="0" y="32"/>
                        </a:lnTo>
                        <a:close/>
                      </a:path>
                    </a:pathLst>
                  </a:custGeom>
                  <a:solidFill>
                    <a:srgbClr val="FFFFFF"/>
                  </a:solidFill>
                  <a:ln w="9525">
                    <a:noFill/>
                    <a:round/>
                    <a:headEnd/>
                    <a:tailEnd/>
                  </a:ln>
                </p:spPr>
                <p:txBody>
                  <a:bodyPr/>
                  <a:lstStyle/>
                  <a:p>
                    <a:endParaRPr lang="zh-CN" altLang="en-US"/>
                  </a:p>
                </p:txBody>
              </p:sp>
              <p:sp>
                <p:nvSpPr>
                  <p:cNvPr id="64" name="Freeform 36"/>
                  <p:cNvSpPr>
                    <a:spLocks/>
                  </p:cNvSpPr>
                  <p:nvPr/>
                </p:nvSpPr>
                <p:spPr bwMode="auto">
                  <a:xfrm>
                    <a:off x="3663" y="1873"/>
                    <a:ext cx="94" cy="41"/>
                  </a:xfrm>
                  <a:custGeom>
                    <a:avLst/>
                    <a:gdLst>
                      <a:gd name="T0" fmla="*/ 0 w 94"/>
                      <a:gd name="T1" fmla="*/ 32 h 41"/>
                      <a:gd name="T2" fmla="*/ 21 w 94"/>
                      <a:gd name="T3" fmla="*/ 41 h 41"/>
                      <a:gd name="T4" fmla="*/ 71 w 94"/>
                      <a:gd name="T5" fmla="*/ 14 h 41"/>
                      <a:gd name="T6" fmla="*/ 94 w 94"/>
                      <a:gd name="T7" fmla="*/ 23 h 41"/>
                      <a:gd name="T8" fmla="*/ 82 w 94"/>
                      <a:gd name="T9" fmla="*/ 0 h 41"/>
                      <a:gd name="T10" fmla="*/ 23 w 94"/>
                      <a:gd name="T11" fmla="*/ 0 h 41"/>
                      <a:gd name="T12" fmla="*/ 47 w 94"/>
                      <a:gd name="T13" fmla="*/ 7 h 41"/>
                      <a:gd name="T14" fmla="*/ 0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32"/>
                        </a:moveTo>
                        <a:lnTo>
                          <a:pt x="21" y="41"/>
                        </a:lnTo>
                        <a:lnTo>
                          <a:pt x="71" y="14"/>
                        </a:lnTo>
                        <a:lnTo>
                          <a:pt x="94" y="23"/>
                        </a:lnTo>
                        <a:lnTo>
                          <a:pt x="82" y="0"/>
                        </a:lnTo>
                        <a:lnTo>
                          <a:pt x="23" y="0"/>
                        </a:lnTo>
                        <a:lnTo>
                          <a:pt x="47" y="7"/>
                        </a:lnTo>
                        <a:lnTo>
                          <a:pt x="0" y="32"/>
                        </a:lnTo>
                        <a:close/>
                      </a:path>
                    </a:pathLst>
                  </a:custGeom>
                  <a:solidFill>
                    <a:srgbClr val="FFFFFF"/>
                  </a:solidFill>
                  <a:ln w="9525">
                    <a:noFill/>
                    <a:round/>
                    <a:headEnd/>
                    <a:tailEnd/>
                  </a:ln>
                </p:spPr>
                <p:txBody>
                  <a:bodyPr/>
                  <a:lstStyle/>
                  <a:p>
                    <a:endParaRPr lang="zh-CN" altLang="en-US"/>
                  </a:p>
                </p:txBody>
              </p:sp>
              <p:sp>
                <p:nvSpPr>
                  <p:cNvPr id="65" name="Freeform 37"/>
                  <p:cNvSpPr>
                    <a:spLocks/>
                  </p:cNvSpPr>
                  <p:nvPr/>
                </p:nvSpPr>
                <p:spPr bwMode="auto">
                  <a:xfrm>
                    <a:off x="3561" y="1921"/>
                    <a:ext cx="94" cy="44"/>
                  </a:xfrm>
                  <a:custGeom>
                    <a:avLst/>
                    <a:gdLst>
                      <a:gd name="T0" fmla="*/ 94 w 94"/>
                      <a:gd name="T1" fmla="*/ 9 h 44"/>
                      <a:gd name="T2" fmla="*/ 73 w 94"/>
                      <a:gd name="T3" fmla="*/ 0 h 44"/>
                      <a:gd name="T4" fmla="*/ 24 w 94"/>
                      <a:gd name="T5" fmla="*/ 28 h 44"/>
                      <a:gd name="T6" fmla="*/ 0 w 94"/>
                      <a:gd name="T7" fmla="*/ 19 h 44"/>
                      <a:gd name="T8" fmla="*/ 12 w 94"/>
                      <a:gd name="T9" fmla="*/ 44 h 44"/>
                      <a:gd name="T10" fmla="*/ 73 w 94"/>
                      <a:gd name="T11" fmla="*/ 44 h 44"/>
                      <a:gd name="T12" fmla="*/ 47 w 94"/>
                      <a:gd name="T13" fmla="*/ 35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4" y="28"/>
                        </a:lnTo>
                        <a:lnTo>
                          <a:pt x="0" y="19"/>
                        </a:lnTo>
                        <a:lnTo>
                          <a:pt x="12" y="44"/>
                        </a:lnTo>
                        <a:lnTo>
                          <a:pt x="73" y="44"/>
                        </a:lnTo>
                        <a:lnTo>
                          <a:pt x="47" y="35"/>
                        </a:lnTo>
                        <a:lnTo>
                          <a:pt x="94" y="9"/>
                        </a:lnTo>
                        <a:close/>
                      </a:path>
                    </a:pathLst>
                  </a:custGeom>
                  <a:solidFill>
                    <a:srgbClr val="FFFFFF"/>
                  </a:solidFill>
                  <a:ln w="9525">
                    <a:noFill/>
                    <a:round/>
                    <a:headEnd/>
                    <a:tailEnd/>
                  </a:ln>
                </p:spPr>
                <p:txBody>
                  <a:bodyPr/>
                  <a:lstStyle/>
                  <a:p>
                    <a:endParaRPr lang="zh-CN" altLang="en-US"/>
                  </a:p>
                </p:txBody>
              </p:sp>
              <p:sp>
                <p:nvSpPr>
                  <p:cNvPr id="66" name="Freeform 38"/>
                  <p:cNvSpPr>
                    <a:spLocks/>
                  </p:cNvSpPr>
                  <p:nvPr/>
                </p:nvSpPr>
                <p:spPr bwMode="auto">
                  <a:xfrm>
                    <a:off x="3561" y="1921"/>
                    <a:ext cx="94" cy="44"/>
                  </a:xfrm>
                  <a:custGeom>
                    <a:avLst/>
                    <a:gdLst>
                      <a:gd name="T0" fmla="*/ 94 w 94"/>
                      <a:gd name="T1" fmla="*/ 9 h 44"/>
                      <a:gd name="T2" fmla="*/ 73 w 94"/>
                      <a:gd name="T3" fmla="*/ 0 h 44"/>
                      <a:gd name="T4" fmla="*/ 24 w 94"/>
                      <a:gd name="T5" fmla="*/ 28 h 44"/>
                      <a:gd name="T6" fmla="*/ 0 w 94"/>
                      <a:gd name="T7" fmla="*/ 19 h 44"/>
                      <a:gd name="T8" fmla="*/ 12 w 94"/>
                      <a:gd name="T9" fmla="*/ 44 h 44"/>
                      <a:gd name="T10" fmla="*/ 73 w 94"/>
                      <a:gd name="T11" fmla="*/ 44 h 44"/>
                      <a:gd name="T12" fmla="*/ 47 w 94"/>
                      <a:gd name="T13" fmla="*/ 35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4" y="28"/>
                        </a:lnTo>
                        <a:lnTo>
                          <a:pt x="0" y="19"/>
                        </a:lnTo>
                        <a:lnTo>
                          <a:pt x="12" y="44"/>
                        </a:lnTo>
                        <a:lnTo>
                          <a:pt x="73" y="44"/>
                        </a:lnTo>
                        <a:lnTo>
                          <a:pt x="47" y="35"/>
                        </a:lnTo>
                        <a:lnTo>
                          <a:pt x="94" y="9"/>
                        </a:lnTo>
                        <a:close/>
                      </a:path>
                    </a:pathLst>
                  </a:custGeom>
                  <a:solidFill>
                    <a:srgbClr val="FFFFFF"/>
                  </a:solidFill>
                  <a:ln w="9525">
                    <a:noFill/>
                    <a:round/>
                    <a:headEnd/>
                    <a:tailEnd/>
                  </a:ln>
                </p:spPr>
                <p:txBody>
                  <a:bodyPr/>
                  <a:lstStyle/>
                  <a:p>
                    <a:endParaRPr lang="zh-CN" altLang="en-US"/>
                  </a:p>
                </p:txBody>
              </p:sp>
              <p:sp>
                <p:nvSpPr>
                  <p:cNvPr id="67" name="Freeform 39"/>
                  <p:cNvSpPr>
                    <a:spLocks/>
                  </p:cNvSpPr>
                  <p:nvPr/>
                </p:nvSpPr>
                <p:spPr bwMode="auto">
                  <a:xfrm>
                    <a:off x="3566" y="1871"/>
                    <a:ext cx="94" cy="41"/>
                  </a:xfrm>
                  <a:custGeom>
                    <a:avLst/>
                    <a:gdLst>
                      <a:gd name="T0" fmla="*/ 0 w 94"/>
                      <a:gd name="T1" fmla="*/ 9 h 41"/>
                      <a:gd name="T2" fmla="*/ 21 w 94"/>
                      <a:gd name="T3" fmla="*/ 0 h 41"/>
                      <a:gd name="T4" fmla="*/ 71 w 94"/>
                      <a:gd name="T5" fmla="*/ 25 h 41"/>
                      <a:gd name="T6" fmla="*/ 94 w 94"/>
                      <a:gd name="T7" fmla="*/ 18 h 41"/>
                      <a:gd name="T8" fmla="*/ 82 w 94"/>
                      <a:gd name="T9" fmla="*/ 41 h 41"/>
                      <a:gd name="T10" fmla="*/ 23 w 94"/>
                      <a:gd name="T11" fmla="*/ 41 h 41"/>
                      <a:gd name="T12" fmla="*/ 47 w 94"/>
                      <a:gd name="T13" fmla="*/ 34 h 41"/>
                      <a:gd name="T14" fmla="*/ 0 w 94"/>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9"/>
                        </a:moveTo>
                        <a:lnTo>
                          <a:pt x="21" y="0"/>
                        </a:lnTo>
                        <a:lnTo>
                          <a:pt x="71" y="25"/>
                        </a:lnTo>
                        <a:lnTo>
                          <a:pt x="94" y="18"/>
                        </a:lnTo>
                        <a:lnTo>
                          <a:pt x="82" y="41"/>
                        </a:lnTo>
                        <a:lnTo>
                          <a:pt x="23" y="41"/>
                        </a:lnTo>
                        <a:lnTo>
                          <a:pt x="47" y="34"/>
                        </a:lnTo>
                        <a:lnTo>
                          <a:pt x="0" y="9"/>
                        </a:lnTo>
                        <a:close/>
                      </a:path>
                    </a:pathLst>
                  </a:custGeom>
                  <a:solidFill>
                    <a:srgbClr val="FFFFFF"/>
                  </a:solidFill>
                  <a:ln w="9525">
                    <a:noFill/>
                    <a:round/>
                    <a:headEnd/>
                    <a:tailEnd/>
                  </a:ln>
                </p:spPr>
                <p:txBody>
                  <a:bodyPr/>
                  <a:lstStyle/>
                  <a:p>
                    <a:endParaRPr lang="zh-CN" altLang="en-US"/>
                  </a:p>
                </p:txBody>
              </p:sp>
              <p:sp>
                <p:nvSpPr>
                  <p:cNvPr id="68" name="Freeform 40"/>
                  <p:cNvSpPr>
                    <a:spLocks/>
                  </p:cNvSpPr>
                  <p:nvPr/>
                </p:nvSpPr>
                <p:spPr bwMode="auto">
                  <a:xfrm>
                    <a:off x="3566" y="1871"/>
                    <a:ext cx="94" cy="41"/>
                  </a:xfrm>
                  <a:custGeom>
                    <a:avLst/>
                    <a:gdLst>
                      <a:gd name="T0" fmla="*/ 0 w 94"/>
                      <a:gd name="T1" fmla="*/ 9 h 41"/>
                      <a:gd name="T2" fmla="*/ 21 w 94"/>
                      <a:gd name="T3" fmla="*/ 0 h 41"/>
                      <a:gd name="T4" fmla="*/ 71 w 94"/>
                      <a:gd name="T5" fmla="*/ 25 h 41"/>
                      <a:gd name="T6" fmla="*/ 94 w 94"/>
                      <a:gd name="T7" fmla="*/ 18 h 41"/>
                      <a:gd name="T8" fmla="*/ 82 w 94"/>
                      <a:gd name="T9" fmla="*/ 41 h 41"/>
                      <a:gd name="T10" fmla="*/ 23 w 94"/>
                      <a:gd name="T11" fmla="*/ 41 h 41"/>
                      <a:gd name="T12" fmla="*/ 47 w 94"/>
                      <a:gd name="T13" fmla="*/ 34 h 41"/>
                      <a:gd name="T14" fmla="*/ 0 w 94"/>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9"/>
                        </a:moveTo>
                        <a:lnTo>
                          <a:pt x="21" y="0"/>
                        </a:lnTo>
                        <a:lnTo>
                          <a:pt x="71" y="25"/>
                        </a:lnTo>
                        <a:lnTo>
                          <a:pt x="94" y="18"/>
                        </a:lnTo>
                        <a:lnTo>
                          <a:pt x="82" y="41"/>
                        </a:lnTo>
                        <a:lnTo>
                          <a:pt x="23" y="41"/>
                        </a:lnTo>
                        <a:lnTo>
                          <a:pt x="47" y="34"/>
                        </a:lnTo>
                        <a:lnTo>
                          <a:pt x="0" y="9"/>
                        </a:lnTo>
                        <a:close/>
                      </a:path>
                    </a:pathLst>
                  </a:custGeom>
                  <a:solidFill>
                    <a:srgbClr val="FFFFFF"/>
                  </a:solidFill>
                  <a:ln w="9525">
                    <a:noFill/>
                    <a:round/>
                    <a:headEnd/>
                    <a:tailEnd/>
                  </a:ln>
                </p:spPr>
                <p:txBody>
                  <a:bodyPr/>
                  <a:lstStyle/>
                  <a:p>
                    <a:endParaRPr lang="zh-CN" altLang="en-US"/>
                  </a:p>
                </p:txBody>
              </p:sp>
              <p:sp>
                <p:nvSpPr>
                  <p:cNvPr id="69" name="Freeform 41"/>
                  <p:cNvSpPr>
                    <a:spLocks/>
                  </p:cNvSpPr>
                  <p:nvPr/>
                </p:nvSpPr>
                <p:spPr bwMode="auto">
                  <a:xfrm>
                    <a:off x="3660" y="1926"/>
                    <a:ext cx="94" cy="41"/>
                  </a:xfrm>
                  <a:custGeom>
                    <a:avLst/>
                    <a:gdLst>
                      <a:gd name="T0" fmla="*/ 94 w 94"/>
                      <a:gd name="T1" fmla="*/ 32 h 41"/>
                      <a:gd name="T2" fmla="*/ 73 w 94"/>
                      <a:gd name="T3" fmla="*/ 41 h 41"/>
                      <a:gd name="T4" fmla="*/ 24 w 94"/>
                      <a:gd name="T5" fmla="*/ 14 h 41"/>
                      <a:gd name="T6" fmla="*/ 0 w 94"/>
                      <a:gd name="T7" fmla="*/ 23 h 41"/>
                      <a:gd name="T8" fmla="*/ 12 w 94"/>
                      <a:gd name="T9" fmla="*/ 0 h 41"/>
                      <a:gd name="T10" fmla="*/ 73 w 94"/>
                      <a:gd name="T11" fmla="*/ 0 h 41"/>
                      <a:gd name="T12" fmla="*/ 47 w 94"/>
                      <a:gd name="T13" fmla="*/ 7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4"/>
                        </a:lnTo>
                        <a:lnTo>
                          <a:pt x="0" y="23"/>
                        </a:lnTo>
                        <a:lnTo>
                          <a:pt x="12" y="0"/>
                        </a:lnTo>
                        <a:lnTo>
                          <a:pt x="73" y="0"/>
                        </a:lnTo>
                        <a:lnTo>
                          <a:pt x="47" y="7"/>
                        </a:lnTo>
                        <a:lnTo>
                          <a:pt x="94" y="32"/>
                        </a:lnTo>
                        <a:close/>
                      </a:path>
                    </a:pathLst>
                  </a:custGeom>
                  <a:solidFill>
                    <a:srgbClr val="FFFFFF"/>
                  </a:solidFill>
                  <a:ln w="9525">
                    <a:noFill/>
                    <a:round/>
                    <a:headEnd/>
                    <a:tailEnd/>
                  </a:ln>
                </p:spPr>
                <p:txBody>
                  <a:bodyPr/>
                  <a:lstStyle/>
                  <a:p>
                    <a:endParaRPr lang="zh-CN" altLang="en-US"/>
                  </a:p>
                </p:txBody>
              </p:sp>
              <p:sp>
                <p:nvSpPr>
                  <p:cNvPr id="70" name="Freeform 42"/>
                  <p:cNvSpPr>
                    <a:spLocks/>
                  </p:cNvSpPr>
                  <p:nvPr/>
                </p:nvSpPr>
                <p:spPr bwMode="auto">
                  <a:xfrm>
                    <a:off x="3660" y="1926"/>
                    <a:ext cx="94" cy="41"/>
                  </a:xfrm>
                  <a:custGeom>
                    <a:avLst/>
                    <a:gdLst>
                      <a:gd name="T0" fmla="*/ 94 w 94"/>
                      <a:gd name="T1" fmla="*/ 32 h 41"/>
                      <a:gd name="T2" fmla="*/ 73 w 94"/>
                      <a:gd name="T3" fmla="*/ 41 h 41"/>
                      <a:gd name="T4" fmla="*/ 24 w 94"/>
                      <a:gd name="T5" fmla="*/ 14 h 41"/>
                      <a:gd name="T6" fmla="*/ 0 w 94"/>
                      <a:gd name="T7" fmla="*/ 23 h 41"/>
                      <a:gd name="T8" fmla="*/ 12 w 94"/>
                      <a:gd name="T9" fmla="*/ 0 h 41"/>
                      <a:gd name="T10" fmla="*/ 73 w 94"/>
                      <a:gd name="T11" fmla="*/ 0 h 41"/>
                      <a:gd name="T12" fmla="*/ 47 w 94"/>
                      <a:gd name="T13" fmla="*/ 7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4"/>
                        </a:lnTo>
                        <a:lnTo>
                          <a:pt x="0" y="23"/>
                        </a:lnTo>
                        <a:lnTo>
                          <a:pt x="12" y="0"/>
                        </a:lnTo>
                        <a:lnTo>
                          <a:pt x="73" y="0"/>
                        </a:lnTo>
                        <a:lnTo>
                          <a:pt x="47" y="7"/>
                        </a:lnTo>
                        <a:lnTo>
                          <a:pt x="94" y="32"/>
                        </a:lnTo>
                        <a:close/>
                      </a:path>
                    </a:pathLst>
                  </a:custGeom>
                  <a:solidFill>
                    <a:srgbClr val="FFFFFF"/>
                  </a:solidFill>
                  <a:ln w="9525">
                    <a:noFill/>
                    <a:round/>
                    <a:headEnd/>
                    <a:tailEnd/>
                  </a:ln>
                </p:spPr>
                <p:txBody>
                  <a:bodyPr/>
                  <a:lstStyle/>
                  <a:p>
                    <a:endParaRPr lang="zh-CN" altLang="en-US"/>
                  </a:p>
                </p:txBody>
              </p:sp>
            </p:grpSp>
          </p:grpSp>
          <p:sp>
            <p:nvSpPr>
              <p:cNvPr id="59" name="Line 43"/>
              <p:cNvSpPr>
                <a:spLocks noChangeShapeType="1"/>
              </p:cNvSpPr>
              <p:nvPr/>
            </p:nvSpPr>
            <p:spPr bwMode="auto">
              <a:xfrm>
                <a:off x="3516" y="1917"/>
                <a:ext cx="1" cy="91"/>
              </a:xfrm>
              <a:prstGeom prst="line">
                <a:avLst/>
              </a:prstGeom>
              <a:noFill/>
              <a:ln w="3175">
                <a:solidFill>
                  <a:srgbClr val="AAE6FF"/>
                </a:solidFill>
                <a:round/>
                <a:headEnd/>
                <a:tailEnd/>
              </a:ln>
            </p:spPr>
            <p:txBody>
              <a:bodyPr/>
              <a:lstStyle/>
              <a:p>
                <a:endParaRPr lang="zh-CN" altLang="en-US"/>
              </a:p>
            </p:txBody>
          </p:sp>
          <p:sp>
            <p:nvSpPr>
              <p:cNvPr id="60" name="Line 44"/>
              <p:cNvSpPr>
                <a:spLocks noChangeShapeType="1"/>
              </p:cNvSpPr>
              <p:nvPr/>
            </p:nvSpPr>
            <p:spPr bwMode="auto">
              <a:xfrm>
                <a:off x="3800" y="1917"/>
                <a:ext cx="1" cy="91"/>
              </a:xfrm>
              <a:prstGeom prst="line">
                <a:avLst/>
              </a:prstGeom>
              <a:noFill/>
              <a:ln w="3175">
                <a:solidFill>
                  <a:srgbClr val="AAE6FF"/>
                </a:solidFill>
                <a:round/>
                <a:headEnd/>
                <a:tailEnd/>
              </a:ln>
            </p:spPr>
            <p:txBody>
              <a:bodyPr/>
              <a:lstStyle/>
              <a:p>
                <a:endParaRPr lang="zh-CN" altLang="en-US"/>
              </a:p>
            </p:txBody>
          </p:sp>
        </p:grpSp>
        <p:grpSp>
          <p:nvGrpSpPr>
            <p:cNvPr id="10" name="Group 45"/>
            <p:cNvGrpSpPr>
              <a:grpSpLocks/>
            </p:cNvGrpSpPr>
            <p:nvPr/>
          </p:nvGrpSpPr>
          <p:grpSpPr bwMode="auto">
            <a:xfrm>
              <a:off x="3004" y="1824"/>
              <a:ext cx="2084" cy="1344"/>
              <a:chOff x="4099" y="1858"/>
              <a:chExt cx="496" cy="433"/>
            </a:xfrm>
          </p:grpSpPr>
          <p:grpSp>
            <p:nvGrpSpPr>
              <p:cNvPr id="40" name="Group 46"/>
              <p:cNvGrpSpPr>
                <a:grpSpLocks/>
              </p:cNvGrpSpPr>
              <p:nvPr/>
            </p:nvGrpSpPr>
            <p:grpSpPr bwMode="auto">
              <a:xfrm>
                <a:off x="4099" y="1858"/>
                <a:ext cx="496" cy="433"/>
                <a:chOff x="4099" y="1858"/>
                <a:chExt cx="496" cy="433"/>
              </a:xfrm>
            </p:grpSpPr>
            <p:sp>
              <p:nvSpPr>
                <p:cNvPr id="43" name="Oval 47"/>
                <p:cNvSpPr>
                  <a:spLocks noChangeArrowheads="1"/>
                </p:cNvSpPr>
                <p:nvPr/>
              </p:nvSpPr>
              <p:spPr bwMode="auto">
                <a:xfrm>
                  <a:off x="4217" y="1858"/>
                  <a:ext cx="212" cy="117"/>
                </a:xfrm>
                <a:prstGeom prst="ellipse">
                  <a:avLst/>
                </a:prstGeom>
                <a:solidFill>
                  <a:srgbClr val="DDDDDD"/>
                </a:solidFill>
                <a:ln w="11113">
                  <a:solidFill>
                    <a:srgbClr val="000000"/>
                  </a:solidFill>
                  <a:round/>
                  <a:headEnd/>
                  <a:tailEnd/>
                </a:ln>
              </p:spPr>
              <p:txBody>
                <a:bodyPr/>
                <a:lstStyle/>
                <a:p>
                  <a:endParaRPr lang="zh-CN" altLang="en-US"/>
                </a:p>
              </p:txBody>
            </p:sp>
            <p:sp>
              <p:nvSpPr>
                <p:cNvPr id="44" name="Freeform 48"/>
                <p:cNvSpPr>
                  <a:spLocks/>
                </p:cNvSpPr>
                <p:nvPr/>
              </p:nvSpPr>
              <p:spPr bwMode="auto">
                <a:xfrm>
                  <a:off x="4399" y="1891"/>
                  <a:ext cx="141" cy="106"/>
                </a:xfrm>
                <a:custGeom>
                  <a:avLst/>
                  <a:gdLst>
                    <a:gd name="T0" fmla="*/ 81 w 141"/>
                    <a:gd name="T1" fmla="*/ 6 h 106"/>
                    <a:gd name="T2" fmla="*/ 52 w 141"/>
                    <a:gd name="T3" fmla="*/ 0 h 106"/>
                    <a:gd name="T4" fmla="*/ 28 w 141"/>
                    <a:gd name="T5" fmla="*/ 6 h 106"/>
                    <a:gd name="T6" fmla="*/ 9 w 141"/>
                    <a:gd name="T7" fmla="*/ 14 h 106"/>
                    <a:gd name="T8" fmla="*/ 4 w 141"/>
                    <a:gd name="T9" fmla="*/ 23 h 106"/>
                    <a:gd name="T10" fmla="*/ 0 w 141"/>
                    <a:gd name="T11" fmla="*/ 31 h 106"/>
                    <a:gd name="T12" fmla="*/ 0 w 141"/>
                    <a:gd name="T13" fmla="*/ 39 h 106"/>
                    <a:gd name="T14" fmla="*/ 2 w 141"/>
                    <a:gd name="T15" fmla="*/ 50 h 106"/>
                    <a:gd name="T16" fmla="*/ 7 w 141"/>
                    <a:gd name="T17" fmla="*/ 61 h 106"/>
                    <a:gd name="T18" fmla="*/ 14 w 141"/>
                    <a:gd name="T19" fmla="*/ 70 h 106"/>
                    <a:gd name="T20" fmla="*/ 33 w 141"/>
                    <a:gd name="T21" fmla="*/ 87 h 106"/>
                    <a:gd name="T22" fmla="*/ 60 w 141"/>
                    <a:gd name="T23" fmla="*/ 100 h 106"/>
                    <a:gd name="T24" fmla="*/ 88 w 141"/>
                    <a:gd name="T25" fmla="*/ 106 h 106"/>
                    <a:gd name="T26" fmla="*/ 115 w 141"/>
                    <a:gd name="T27" fmla="*/ 100 h 106"/>
                    <a:gd name="T28" fmla="*/ 132 w 141"/>
                    <a:gd name="T29" fmla="*/ 92 h 106"/>
                    <a:gd name="T30" fmla="*/ 139 w 141"/>
                    <a:gd name="T31" fmla="*/ 84 h 106"/>
                    <a:gd name="T32" fmla="*/ 141 w 141"/>
                    <a:gd name="T33" fmla="*/ 75 h 106"/>
                    <a:gd name="T34" fmla="*/ 141 w 141"/>
                    <a:gd name="T35" fmla="*/ 67 h 106"/>
                    <a:gd name="T36" fmla="*/ 141 w 141"/>
                    <a:gd name="T37" fmla="*/ 56 h 106"/>
                    <a:gd name="T38" fmla="*/ 136 w 141"/>
                    <a:gd name="T39" fmla="*/ 45 h 106"/>
                    <a:gd name="T40" fmla="*/ 129 w 141"/>
                    <a:gd name="T41" fmla="*/ 36 h 106"/>
                    <a:gd name="T42" fmla="*/ 108 w 141"/>
                    <a:gd name="T43" fmla="*/ 20 h 106"/>
                    <a:gd name="T44" fmla="*/ 81 w 141"/>
                    <a:gd name="T45" fmla="*/ 6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106"/>
                    <a:gd name="T71" fmla="*/ 141 w 141"/>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106">
                      <a:moveTo>
                        <a:pt x="81" y="6"/>
                      </a:moveTo>
                      <a:lnTo>
                        <a:pt x="52" y="0"/>
                      </a:lnTo>
                      <a:lnTo>
                        <a:pt x="28" y="6"/>
                      </a:lnTo>
                      <a:lnTo>
                        <a:pt x="9" y="14"/>
                      </a:lnTo>
                      <a:lnTo>
                        <a:pt x="4" y="23"/>
                      </a:lnTo>
                      <a:lnTo>
                        <a:pt x="0" y="31"/>
                      </a:lnTo>
                      <a:lnTo>
                        <a:pt x="0" y="39"/>
                      </a:lnTo>
                      <a:lnTo>
                        <a:pt x="2" y="50"/>
                      </a:lnTo>
                      <a:lnTo>
                        <a:pt x="7" y="61"/>
                      </a:lnTo>
                      <a:lnTo>
                        <a:pt x="14" y="70"/>
                      </a:lnTo>
                      <a:lnTo>
                        <a:pt x="33" y="87"/>
                      </a:lnTo>
                      <a:lnTo>
                        <a:pt x="60" y="100"/>
                      </a:lnTo>
                      <a:lnTo>
                        <a:pt x="88" y="106"/>
                      </a:lnTo>
                      <a:lnTo>
                        <a:pt x="115" y="100"/>
                      </a:lnTo>
                      <a:lnTo>
                        <a:pt x="132" y="92"/>
                      </a:lnTo>
                      <a:lnTo>
                        <a:pt x="139" y="84"/>
                      </a:lnTo>
                      <a:lnTo>
                        <a:pt x="141" y="75"/>
                      </a:lnTo>
                      <a:lnTo>
                        <a:pt x="141" y="67"/>
                      </a:lnTo>
                      <a:lnTo>
                        <a:pt x="141" y="56"/>
                      </a:lnTo>
                      <a:lnTo>
                        <a:pt x="136" y="45"/>
                      </a:lnTo>
                      <a:lnTo>
                        <a:pt x="129" y="36"/>
                      </a:lnTo>
                      <a:lnTo>
                        <a:pt x="108" y="20"/>
                      </a:lnTo>
                      <a:lnTo>
                        <a:pt x="81" y="6"/>
                      </a:lnTo>
                      <a:close/>
                    </a:path>
                  </a:pathLst>
                </a:custGeom>
                <a:solidFill>
                  <a:srgbClr val="DDDDDD"/>
                </a:solidFill>
                <a:ln w="11113">
                  <a:solidFill>
                    <a:srgbClr val="000000"/>
                  </a:solidFill>
                  <a:round/>
                  <a:headEnd/>
                  <a:tailEnd/>
                </a:ln>
              </p:spPr>
              <p:txBody>
                <a:bodyPr/>
                <a:lstStyle/>
                <a:p>
                  <a:endParaRPr lang="zh-CN" altLang="en-US"/>
                </a:p>
              </p:txBody>
            </p:sp>
            <p:sp>
              <p:nvSpPr>
                <p:cNvPr id="45" name="Freeform 49"/>
                <p:cNvSpPr>
                  <a:spLocks/>
                </p:cNvSpPr>
                <p:nvPr/>
              </p:nvSpPr>
              <p:spPr bwMode="auto">
                <a:xfrm>
                  <a:off x="4473" y="1991"/>
                  <a:ext cx="122" cy="117"/>
                </a:xfrm>
                <a:custGeom>
                  <a:avLst/>
                  <a:gdLst>
                    <a:gd name="T0" fmla="*/ 82 w 122"/>
                    <a:gd name="T1" fmla="*/ 9 h 117"/>
                    <a:gd name="T2" fmla="*/ 58 w 122"/>
                    <a:gd name="T3" fmla="*/ 0 h 117"/>
                    <a:gd name="T4" fmla="*/ 34 w 122"/>
                    <a:gd name="T5" fmla="*/ 3 h 117"/>
                    <a:gd name="T6" fmla="*/ 14 w 122"/>
                    <a:gd name="T7" fmla="*/ 12 h 117"/>
                    <a:gd name="T8" fmla="*/ 2 w 122"/>
                    <a:gd name="T9" fmla="*/ 28 h 117"/>
                    <a:gd name="T10" fmla="*/ 0 w 122"/>
                    <a:gd name="T11" fmla="*/ 39 h 117"/>
                    <a:gd name="T12" fmla="*/ 0 w 122"/>
                    <a:gd name="T13" fmla="*/ 50 h 117"/>
                    <a:gd name="T14" fmla="*/ 7 w 122"/>
                    <a:gd name="T15" fmla="*/ 73 h 117"/>
                    <a:gd name="T16" fmla="*/ 19 w 122"/>
                    <a:gd name="T17" fmla="*/ 92 h 117"/>
                    <a:gd name="T18" fmla="*/ 41 w 122"/>
                    <a:gd name="T19" fmla="*/ 109 h 117"/>
                    <a:gd name="T20" fmla="*/ 65 w 122"/>
                    <a:gd name="T21" fmla="*/ 117 h 117"/>
                    <a:gd name="T22" fmla="*/ 89 w 122"/>
                    <a:gd name="T23" fmla="*/ 117 h 117"/>
                    <a:gd name="T24" fmla="*/ 108 w 122"/>
                    <a:gd name="T25" fmla="*/ 106 h 117"/>
                    <a:gd name="T26" fmla="*/ 120 w 122"/>
                    <a:gd name="T27" fmla="*/ 89 h 117"/>
                    <a:gd name="T28" fmla="*/ 122 w 122"/>
                    <a:gd name="T29" fmla="*/ 78 h 117"/>
                    <a:gd name="T30" fmla="*/ 122 w 122"/>
                    <a:gd name="T31" fmla="*/ 67 h 117"/>
                    <a:gd name="T32" fmla="*/ 115 w 122"/>
                    <a:gd name="T33" fmla="*/ 45 h 117"/>
                    <a:gd name="T34" fmla="*/ 103 w 122"/>
                    <a:gd name="T35" fmla="*/ 25 h 117"/>
                    <a:gd name="T36" fmla="*/ 82 w 122"/>
                    <a:gd name="T37" fmla="*/ 9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17"/>
                    <a:gd name="T59" fmla="*/ 122 w 122"/>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17">
                      <a:moveTo>
                        <a:pt x="82" y="9"/>
                      </a:moveTo>
                      <a:lnTo>
                        <a:pt x="58" y="0"/>
                      </a:lnTo>
                      <a:lnTo>
                        <a:pt x="34" y="3"/>
                      </a:lnTo>
                      <a:lnTo>
                        <a:pt x="14" y="12"/>
                      </a:lnTo>
                      <a:lnTo>
                        <a:pt x="2" y="28"/>
                      </a:lnTo>
                      <a:lnTo>
                        <a:pt x="0" y="39"/>
                      </a:lnTo>
                      <a:lnTo>
                        <a:pt x="0" y="50"/>
                      </a:lnTo>
                      <a:lnTo>
                        <a:pt x="7" y="73"/>
                      </a:lnTo>
                      <a:lnTo>
                        <a:pt x="19" y="92"/>
                      </a:lnTo>
                      <a:lnTo>
                        <a:pt x="41" y="109"/>
                      </a:lnTo>
                      <a:lnTo>
                        <a:pt x="65" y="117"/>
                      </a:lnTo>
                      <a:lnTo>
                        <a:pt x="89" y="117"/>
                      </a:lnTo>
                      <a:lnTo>
                        <a:pt x="108" y="106"/>
                      </a:lnTo>
                      <a:lnTo>
                        <a:pt x="120" y="89"/>
                      </a:lnTo>
                      <a:lnTo>
                        <a:pt x="122" y="78"/>
                      </a:lnTo>
                      <a:lnTo>
                        <a:pt x="122" y="67"/>
                      </a:lnTo>
                      <a:lnTo>
                        <a:pt x="115" y="45"/>
                      </a:lnTo>
                      <a:lnTo>
                        <a:pt x="103" y="25"/>
                      </a:lnTo>
                      <a:lnTo>
                        <a:pt x="82" y="9"/>
                      </a:lnTo>
                      <a:close/>
                    </a:path>
                  </a:pathLst>
                </a:custGeom>
                <a:solidFill>
                  <a:srgbClr val="DDDDDD"/>
                </a:solidFill>
                <a:ln w="11113">
                  <a:solidFill>
                    <a:srgbClr val="000000"/>
                  </a:solidFill>
                  <a:round/>
                  <a:headEnd/>
                  <a:tailEnd/>
                </a:ln>
              </p:spPr>
              <p:txBody>
                <a:bodyPr/>
                <a:lstStyle/>
                <a:p>
                  <a:endParaRPr lang="zh-CN" altLang="en-US"/>
                </a:p>
              </p:txBody>
            </p:sp>
            <p:sp>
              <p:nvSpPr>
                <p:cNvPr id="46" name="Freeform 50"/>
                <p:cNvSpPr>
                  <a:spLocks/>
                </p:cNvSpPr>
                <p:nvPr/>
              </p:nvSpPr>
              <p:spPr bwMode="auto">
                <a:xfrm>
                  <a:off x="4432" y="2100"/>
                  <a:ext cx="149" cy="147"/>
                </a:xfrm>
                <a:custGeom>
                  <a:avLst/>
                  <a:gdLst>
                    <a:gd name="T0" fmla="*/ 48 w 149"/>
                    <a:gd name="T1" fmla="*/ 11 h 147"/>
                    <a:gd name="T2" fmla="*/ 24 w 149"/>
                    <a:gd name="T3" fmla="*/ 30 h 147"/>
                    <a:gd name="T4" fmla="*/ 15 w 149"/>
                    <a:gd name="T5" fmla="*/ 44 h 147"/>
                    <a:gd name="T6" fmla="*/ 7 w 149"/>
                    <a:gd name="T7" fmla="*/ 58 h 147"/>
                    <a:gd name="T8" fmla="*/ 3 w 149"/>
                    <a:gd name="T9" fmla="*/ 72 h 147"/>
                    <a:gd name="T10" fmla="*/ 0 w 149"/>
                    <a:gd name="T11" fmla="*/ 86 h 147"/>
                    <a:gd name="T12" fmla="*/ 0 w 149"/>
                    <a:gd name="T13" fmla="*/ 100 h 147"/>
                    <a:gd name="T14" fmla="*/ 5 w 149"/>
                    <a:gd name="T15" fmla="*/ 114 h 147"/>
                    <a:gd name="T16" fmla="*/ 12 w 149"/>
                    <a:gd name="T17" fmla="*/ 125 h 147"/>
                    <a:gd name="T18" fmla="*/ 22 w 149"/>
                    <a:gd name="T19" fmla="*/ 133 h 147"/>
                    <a:gd name="T20" fmla="*/ 43 w 149"/>
                    <a:gd name="T21" fmla="*/ 147 h 147"/>
                    <a:gd name="T22" fmla="*/ 58 w 149"/>
                    <a:gd name="T23" fmla="*/ 147 h 147"/>
                    <a:gd name="T24" fmla="*/ 72 w 149"/>
                    <a:gd name="T25" fmla="*/ 147 h 147"/>
                    <a:gd name="T26" fmla="*/ 87 w 149"/>
                    <a:gd name="T27" fmla="*/ 141 h 147"/>
                    <a:gd name="T28" fmla="*/ 101 w 149"/>
                    <a:gd name="T29" fmla="*/ 136 h 147"/>
                    <a:gd name="T30" fmla="*/ 125 w 149"/>
                    <a:gd name="T31" fmla="*/ 116 h 147"/>
                    <a:gd name="T32" fmla="*/ 135 w 149"/>
                    <a:gd name="T33" fmla="*/ 103 h 147"/>
                    <a:gd name="T34" fmla="*/ 142 w 149"/>
                    <a:gd name="T35" fmla="*/ 89 h 147"/>
                    <a:gd name="T36" fmla="*/ 147 w 149"/>
                    <a:gd name="T37" fmla="*/ 75 h 147"/>
                    <a:gd name="T38" fmla="*/ 149 w 149"/>
                    <a:gd name="T39" fmla="*/ 61 h 147"/>
                    <a:gd name="T40" fmla="*/ 149 w 149"/>
                    <a:gd name="T41" fmla="*/ 47 h 147"/>
                    <a:gd name="T42" fmla="*/ 144 w 149"/>
                    <a:gd name="T43" fmla="*/ 33 h 147"/>
                    <a:gd name="T44" fmla="*/ 137 w 149"/>
                    <a:gd name="T45" fmla="*/ 22 h 147"/>
                    <a:gd name="T46" fmla="*/ 130 w 149"/>
                    <a:gd name="T47" fmla="*/ 14 h 147"/>
                    <a:gd name="T48" fmla="*/ 106 w 149"/>
                    <a:gd name="T49" fmla="*/ 3 h 147"/>
                    <a:gd name="T50" fmla="*/ 91 w 149"/>
                    <a:gd name="T51" fmla="*/ 0 h 147"/>
                    <a:gd name="T52" fmla="*/ 77 w 149"/>
                    <a:gd name="T53" fmla="*/ 0 h 147"/>
                    <a:gd name="T54" fmla="*/ 63 w 149"/>
                    <a:gd name="T55" fmla="*/ 5 h 147"/>
                    <a:gd name="T56" fmla="*/ 48 w 149"/>
                    <a:gd name="T57" fmla="*/ 11 h 1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147"/>
                    <a:gd name="T89" fmla="*/ 149 w 149"/>
                    <a:gd name="T90" fmla="*/ 147 h 1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147">
                      <a:moveTo>
                        <a:pt x="48" y="11"/>
                      </a:moveTo>
                      <a:lnTo>
                        <a:pt x="24" y="30"/>
                      </a:lnTo>
                      <a:lnTo>
                        <a:pt x="15" y="44"/>
                      </a:lnTo>
                      <a:lnTo>
                        <a:pt x="7" y="58"/>
                      </a:lnTo>
                      <a:lnTo>
                        <a:pt x="3" y="72"/>
                      </a:lnTo>
                      <a:lnTo>
                        <a:pt x="0" y="86"/>
                      </a:lnTo>
                      <a:lnTo>
                        <a:pt x="0" y="100"/>
                      </a:lnTo>
                      <a:lnTo>
                        <a:pt x="5" y="114"/>
                      </a:lnTo>
                      <a:lnTo>
                        <a:pt x="12" y="125"/>
                      </a:lnTo>
                      <a:lnTo>
                        <a:pt x="22" y="133"/>
                      </a:lnTo>
                      <a:lnTo>
                        <a:pt x="43" y="147"/>
                      </a:lnTo>
                      <a:lnTo>
                        <a:pt x="58" y="147"/>
                      </a:lnTo>
                      <a:lnTo>
                        <a:pt x="72" y="147"/>
                      </a:lnTo>
                      <a:lnTo>
                        <a:pt x="87" y="141"/>
                      </a:lnTo>
                      <a:lnTo>
                        <a:pt x="101" y="136"/>
                      </a:lnTo>
                      <a:lnTo>
                        <a:pt x="125" y="116"/>
                      </a:lnTo>
                      <a:lnTo>
                        <a:pt x="135" y="103"/>
                      </a:lnTo>
                      <a:lnTo>
                        <a:pt x="142" y="89"/>
                      </a:lnTo>
                      <a:lnTo>
                        <a:pt x="147" y="75"/>
                      </a:lnTo>
                      <a:lnTo>
                        <a:pt x="149" y="61"/>
                      </a:lnTo>
                      <a:lnTo>
                        <a:pt x="149" y="47"/>
                      </a:lnTo>
                      <a:lnTo>
                        <a:pt x="144" y="33"/>
                      </a:lnTo>
                      <a:lnTo>
                        <a:pt x="137" y="22"/>
                      </a:lnTo>
                      <a:lnTo>
                        <a:pt x="130" y="14"/>
                      </a:lnTo>
                      <a:lnTo>
                        <a:pt x="106" y="3"/>
                      </a:lnTo>
                      <a:lnTo>
                        <a:pt x="91" y="0"/>
                      </a:lnTo>
                      <a:lnTo>
                        <a:pt x="77" y="0"/>
                      </a:lnTo>
                      <a:lnTo>
                        <a:pt x="63" y="5"/>
                      </a:lnTo>
                      <a:lnTo>
                        <a:pt x="48" y="11"/>
                      </a:lnTo>
                      <a:close/>
                    </a:path>
                  </a:pathLst>
                </a:custGeom>
                <a:solidFill>
                  <a:srgbClr val="DDDDDD"/>
                </a:solidFill>
                <a:ln w="11113">
                  <a:solidFill>
                    <a:srgbClr val="000000"/>
                  </a:solidFill>
                  <a:round/>
                  <a:headEnd/>
                  <a:tailEnd/>
                </a:ln>
              </p:spPr>
              <p:txBody>
                <a:bodyPr/>
                <a:lstStyle/>
                <a:p>
                  <a:endParaRPr lang="zh-CN" altLang="en-US"/>
                </a:p>
              </p:txBody>
            </p:sp>
            <p:sp>
              <p:nvSpPr>
                <p:cNvPr id="47" name="Oval 51"/>
                <p:cNvSpPr>
                  <a:spLocks noChangeArrowheads="1"/>
                </p:cNvSpPr>
                <p:nvPr/>
              </p:nvSpPr>
              <p:spPr bwMode="auto">
                <a:xfrm>
                  <a:off x="4241" y="2119"/>
                  <a:ext cx="248" cy="172"/>
                </a:xfrm>
                <a:prstGeom prst="ellipse">
                  <a:avLst/>
                </a:prstGeom>
                <a:solidFill>
                  <a:srgbClr val="DDDDDD"/>
                </a:solidFill>
                <a:ln w="11113">
                  <a:solidFill>
                    <a:srgbClr val="000000"/>
                  </a:solidFill>
                  <a:round/>
                  <a:headEnd/>
                  <a:tailEnd/>
                </a:ln>
              </p:spPr>
              <p:txBody>
                <a:bodyPr/>
                <a:lstStyle/>
                <a:p>
                  <a:endParaRPr lang="zh-CN" altLang="en-US"/>
                </a:p>
              </p:txBody>
            </p:sp>
            <p:sp>
              <p:nvSpPr>
                <p:cNvPr id="48" name="Freeform 52"/>
                <p:cNvSpPr>
                  <a:spLocks/>
                </p:cNvSpPr>
                <p:nvPr/>
              </p:nvSpPr>
              <p:spPr bwMode="auto">
                <a:xfrm>
                  <a:off x="4137" y="2114"/>
                  <a:ext cx="139" cy="119"/>
                </a:xfrm>
                <a:custGeom>
                  <a:avLst/>
                  <a:gdLst>
                    <a:gd name="T0" fmla="*/ 84 w 139"/>
                    <a:gd name="T1" fmla="*/ 5 h 119"/>
                    <a:gd name="T2" fmla="*/ 58 w 139"/>
                    <a:gd name="T3" fmla="*/ 0 h 119"/>
                    <a:gd name="T4" fmla="*/ 34 w 139"/>
                    <a:gd name="T5" fmla="*/ 5 h 119"/>
                    <a:gd name="T6" fmla="*/ 14 w 139"/>
                    <a:gd name="T7" fmla="*/ 16 h 119"/>
                    <a:gd name="T8" fmla="*/ 7 w 139"/>
                    <a:gd name="T9" fmla="*/ 25 h 119"/>
                    <a:gd name="T10" fmla="*/ 2 w 139"/>
                    <a:gd name="T11" fmla="*/ 36 h 119"/>
                    <a:gd name="T12" fmla="*/ 0 w 139"/>
                    <a:gd name="T13" fmla="*/ 47 h 119"/>
                    <a:gd name="T14" fmla="*/ 2 w 139"/>
                    <a:gd name="T15" fmla="*/ 58 h 119"/>
                    <a:gd name="T16" fmla="*/ 5 w 139"/>
                    <a:gd name="T17" fmla="*/ 69 h 119"/>
                    <a:gd name="T18" fmla="*/ 12 w 139"/>
                    <a:gd name="T19" fmla="*/ 80 h 119"/>
                    <a:gd name="T20" fmla="*/ 29 w 139"/>
                    <a:gd name="T21" fmla="*/ 100 h 119"/>
                    <a:gd name="T22" fmla="*/ 55 w 139"/>
                    <a:gd name="T23" fmla="*/ 114 h 119"/>
                    <a:gd name="T24" fmla="*/ 82 w 139"/>
                    <a:gd name="T25" fmla="*/ 119 h 119"/>
                    <a:gd name="T26" fmla="*/ 108 w 139"/>
                    <a:gd name="T27" fmla="*/ 116 h 119"/>
                    <a:gd name="T28" fmla="*/ 127 w 139"/>
                    <a:gd name="T29" fmla="*/ 105 h 119"/>
                    <a:gd name="T30" fmla="*/ 132 w 139"/>
                    <a:gd name="T31" fmla="*/ 97 h 119"/>
                    <a:gd name="T32" fmla="*/ 137 w 139"/>
                    <a:gd name="T33" fmla="*/ 86 h 119"/>
                    <a:gd name="T34" fmla="*/ 139 w 139"/>
                    <a:gd name="T35" fmla="*/ 75 h 119"/>
                    <a:gd name="T36" fmla="*/ 139 w 139"/>
                    <a:gd name="T37" fmla="*/ 64 h 119"/>
                    <a:gd name="T38" fmla="*/ 134 w 139"/>
                    <a:gd name="T39" fmla="*/ 50 h 119"/>
                    <a:gd name="T40" fmla="*/ 130 w 139"/>
                    <a:gd name="T41" fmla="*/ 39 h 119"/>
                    <a:gd name="T42" fmla="*/ 110 w 139"/>
                    <a:gd name="T43" fmla="*/ 19 h 119"/>
                    <a:gd name="T44" fmla="*/ 84 w 139"/>
                    <a:gd name="T45" fmla="*/ 5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9"/>
                    <a:gd name="T70" fmla="*/ 0 h 119"/>
                    <a:gd name="T71" fmla="*/ 139 w 139"/>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9" h="119">
                      <a:moveTo>
                        <a:pt x="84" y="5"/>
                      </a:moveTo>
                      <a:lnTo>
                        <a:pt x="58" y="0"/>
                      </a:lnTo>
                      <a:lnTo>
                        <a:pt x="34" y="5"/>
                      </a:lnTo>
                      <a:lnTo>
                        <a:pt x="14" y="16"/>
                      </a:lnTo>
                      <a:lnTo>
                        <a:pt x="7" y="25"/>
                      </a:lnTo>
                      <a:lnTo>
                        <a:pt x="2" y="36"/>
                      </a:lnTo>
                      <a:lnTo>
                        <a:pt x="0" y="47"/>
                      </a:lnTo>
                      <a:lnTo>
                        <a:pt x="2" y="58"/>
                      </a:lnTo>
                      <a:lnTo>
                        <a:pt x="5" y="69"/>
                      </a:lnTo>
                      <a:lnTo>
                        <a:pt x="12" y="80"/>
                      </a:lnTo>
                      <a:lnTo>
                        <a:pt x="29" y="100"/>
                      </a:lnTo>
                      <a:lnTo>
                        <a:pt x="55" y="114"/>
                      </a:lnTo>
                      <a:lnTo>
                        <a:pt x="82" y="119"/>
                      </a:lnTo>
                      <a:lnTo>
                        <a:pt x="108" y="116"/>
                      </a:lnTo>
                      <a:lnTo>
                        <a:pt x="127" y="105"/>
                      </a:lnTo>
                      <a:lnTo>
                        <a:pt x="132" y="97"/>
                      </a:lnTo>
                      <a:lnTo>
                        <a:pt x="137" y="86"/>
                      </a:lnTo>
                      <a:lnTo>
                        <a:pt x="139" y="75"/>
                      </a:lnTo>
                      <a:lnTo>
                        <a:pt x="139" y="64"/>
                      </a:lnTo>
                      <a:lnTo>
                        <a:pt x="134" y="50"/>
                      </a:lnTo>
                      <a:lnTo>
                        <a:pt x="130" y="39"/>
                      </a:lnTo>
                      <a:lnTo>
                        <a:pt x="110" y="19"/>
                      </a:lnTo>
                      <a:lnTo>
                        <a:pt x="84" y="5"/>
                      </a:lnTo>
                      <a:close/>
                    </a:path>
                  </a:pathLst>
                </a:custGeom>
                <a:solidFill>
                  <a:srgbClr val="DDDDDD"/>
                </a:solidFill>
                <a:ln w="11113">
                  <a:solidFill>
                    <a:srgbClr val="000000"/>
                  </a:solidFill>
                  <a:round/>
                  <a:headEnd/>
                  <a:tailEnd/>
                </a:ln>
              </p:spPr>
              <p:txBody>
                <a:bodyPr/>
                <a:lstStyle/>
                <a:p>
                  <a:endParaRPr lang="zh-CN" altLang="en-US"/>
                </a:p>
              </p:txBody>
            </p:sp>
            <p:sp>
              <p:nvSpPr>
                <p:cNvPr id="49" name="Oval 53"/>
                <p:cNvSpPr>
                  <a:spLocks noChangeArrowheads="1"/>
                </p:cNvSpPr>
                <p:nvPr/>
              </p:nvSpPr>
              <p:spPr bwMode="auto">
                <a:xfrm>
                  <a:off x="4099" y="2031"/>
                  <a:ext cx="112" cy="110"/>
                </a:xfrm>
                <a:prstGeom prst="ellipse">
                  <a:avLst/>
                </a:prstGeom>
                <a:solidFill>
                  <a:srgbClr val="DDDDDD"/>
                </a:solidFill>
                <a:ln w="11113">
                  <a:solidFill>
                    <a:srgbClr val="000000"/>
                  </a:solidFill>
                  <a:round/>
                  <a:headEnd/>
                  <a:tailEnd/>
                </a:ln>
              </p:spPr>
              <p:txBody>
                <a:bodyPr/>
                <a:lstStyle/>
                <a:p>
                  <a:endParaRPr lang="zh-CN" altLang="en-US"/>
                </a:p>
              </p:txBody>
            </p:sp>
            <p:sp>
              <p:nvSpPr>
                <p:cNvPr id="50" name="Freeform 54"/>
                <p:cNvSpPr>
                  <a:spLocks/>
                </p:cNvSpPr>
                <p:nvPr/>
              </p:nvSpPr>
              <p:spPr bwMode="auto">
                <a:xfrm>
                  <a:off x="4120" y="1927"/>
                  <a:ext cx="147" cy="137"/>
                </a:xfrm>
                <a:custGeom>
                  <a:avLst/>
                  <a:gdLst>
                    <a:gd name="T0" fmla="*/ 48 w 147"/>
                    <a:gd name="T1" fmla="*/ 20 h 137"/>
                    <a:gd name="T2" fmla="*/ 24 w 147"/>
                    <a:gd name="T3" fmla="*/ 42 h 137"/>
                    <a:gd name="T4" fmla="*/ 7 w 147"/>
                    <a:gd name="T5" fmla="*/ 67 h 137"/>
                    <a:gd name="T6" fmla="*/ 3 w 147"/>
                    <a:gd name="T7" fmla="*/ 81 h 137"/>
                    <a:gd name="T8" fmla="*/ 0 w 147"/>
                    <a:gd name="T9" fmla="*/ 92 h 137"/>
                    <a:gd name="T10" fmla="*/ 3 w 147"/>
                    <a:gd name="T11" fmla="*/ 103 h 137"/>
                    <a:gd name="T12" fmla="*/ 5 w 147"/>
                    <a:gd name="T13" fmla="*/ 114 h 137"/>
                    <a:gd name="T14" fmla="*/ 12 w 147"/>
                    <a:gd name="T15" fmla="*/ 123 h 137"/>
                    <a:gd name="T16" fmla="*/ 22 w 147"/>
                    <a:gd name="T17" fmla="*/ 131 h 137"/>
                    <a:gd name="T18" fmla="*/ 43 w 147"/>
                    <a:gd name="T19" fmla="*/ 137 h 137"/>
                    <a:gd name="T20" fmla="*/ 70 w 147"/>
                    <a:gd name="T21" fmla="*/ 131 h 137"/>
                    <a:gd name="T22" fmla="*/ 99 w 147"/>
                    <a:gd name="T23" fmla="*/ 117 h 137"/>
                    <a:gd name="T24" fmla="*/ 123 w 147"/>
                    <a:gd name="T25" fmla="*/ 95 h 137"/>
                    <a:gd name="T26" fmla="*/ 132 w 147"/>
                    <a:gd name="T27" fmla="*/ 84 h 137"/>
                    <a:gd name="T28" fmla="*/ 139 w 147"/>
                    <a:gd name="T29" fmla="*/ 70 h 137"/>
                    <a:gd name="T30" fmla="*/ 144 w 147"/>
                    <a:gd name="T31" fmla="*/ 56 h 137"/>
                    <a:gd name="T32" fmla="*/ 147 w 147"/>
                    <a:gd name="T33" fmla="*/ 45 h 137"/>
                    <a:gd name="T34" fmla="*/ 147 w 147"/>
                    <a:gd name="T35" fmla="*/ 34 h 137"/>
                    <a:gd name="T36" fmla="*/ 142 w 147"/>
                    <a:gd name="T37" fmla="*/ 23 h 137"/>
                    <a:gd name="T38" fmla="*/ 135 w 147"/>
                    <a:gd name="T39" fmla="*/ 14 h 137"/>
                    <a:gd name="T40" fmla="*/ 127 w 147"/>
                    <a:gd name="T41" fmla="*/ 6 h 137"/>
                    <a:gd name="T42" fmla="*/ 103 w 147"/>
                    <a:gd name="T43" fmla="*/ 0 h 137"/>
                    <a:gd name="T44" fmla="*/ 77 w 147"/>
                    <a:gd name="T45" fmla="*/ 6 h 137"/>
                    <a:gd name="T46" fmla="*/ 48 w 147"/>
                    <a:gd name="T47" fmla="*/ 20 h 1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7"/>
                    <a:gd name="T73" fmla="*/ 0 h 137"/>
                    <a:gd name="T74" fmla="*/ 147 w 147"/>
                    <a:gd name="T75" fmla="*/ 137 h 1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7" h="137">
                      <a:moveTo>
                        <a:pt x="48" y="20"/>
                      </a:moveTo>
                      <a:lnTo>
                        <a:pt x="24" y="42"/>
                      </a:lnTo>
                      <a:lnTo>
                        <a:pt x="7" y="67"/>
                      </a:lnTo>
                      <a:lnTo>
                        <a:pt x="3" y="81"/>
                      </a:lnTo>
                      <a:lnTo>
                        <a:pt x="0" y="92"/>
                      </a:lnTo>
                      <a:lnTo>
                        <a:pt x="3" y="103"/>
                      </a:lnTo>
                      <a:lnTo>
                        <a:pt x="5" y="114"/>
                      </a:lnTo>
                      <a:lnTo>
                        <a:pt x="12" y="123"/>
                      </a:lnTo>
                      <a:lnTo>
                        <a:pt x="22" y="131"/>
                      </a:lnTo>
                      <a:lnTo>
                        <a:pt x="43" y="137"/>
                      </a:lnTo>
                      <a:lnTo>
                        <a:pt x="70" y="131"/>
                      </a:lnTo>
                      <a:lnTo>
                        <a:pt x="99" y="117"/>
                      </a:lnTo>
                      <a:lnTo>
                        <a:pt x="123" y="95"/>
                      </a:lnTo>
                      <a:lnTo>
                        <a:pt x="132" y="84"/>
                      </a:lnTo>
                      <a:lnTo>
                        <a:pt x="139" y="70"/>
                      </a:lnTo>
                      <a:lnTo>
                        <a:pt x="144" y="56"/>
                      </a:lnTo>
                      <a:lnTo>
                        <a:pt x="147" y="45"/>
                      </a:lnTo>
                      <a:lnTo>
                        <a:pt x="147" y="34"/>
                      </a:lnTo>
                      <a:lnTo>
                        <a:pt x="142" y="23"/>
                      </a:lnTo>
                      <a:lnTo>
                        <a:pt x="135" y="14"/>
                      </a:lnTo>
                      <a:lnTo>
                        <a:pt x="127" y="6"/>
                      </a:lnTo>
                      <a:lnTo>
                        <a:pt x="103" y="0"/>
                      </a:lnTo>
                      <a:lnTo>
                        <a:pt x="77" y="6"/>
                      </a:lnTo>
                      <a:lnTo>
                        <a:pt x="48" y="20"/>
                      </a:lnTo>
                      <a:close/>
                    </a:path>
                  </a:pathLst>
                </a:custGeom>
                <a:solidFill>
                  <a:srgbClr val="DDDDDD"/>
                </a:solidFill>
                <a:ln w="11113">
                  <a:solidFill>
                    <a:srgbClr val="000000"/>
                  </a:solidFill>
                  <a:round/>
                  <a:headEnd/>
                  <a:tailEnd/>
                </a:ln>
              </p:spPr>
              <p:txBody>
                <a:bodyPr/>
                <a:lstStyle/>
                <a:p>
                  <a:endParaRPr lang="zh-CN" altLang="en-US"/>
                </a:p>
              </p:txBody>
            </p:sp>
            <p:sp>
              <p:nvSpPr>
                <p:cNvPr id="51" name="Freeform 55"/>
                <p:cNvSpPr>
                  <a:spLocks/>
                </p:cNvSpPr>
                <p:nvPr/>
              </p:nvSpPr>
              <p:spPr bwMode="auto">
                <a:xfrm>
                  <a:off x="4151" y="1930"/>
                  <a:ext cx="392" cy="298"/>
                </a:xfrm>
                <a:custGeom>
                  <a:avLst/>
                  <a:gdLst>
                    <a:gd name="T0" fmla="*/ 58 w 392"/>
                    <a:gd name="T1" fmla="*/ 61 h 298"/>
                    <a:gd name="T2" fmla="*/ 77 w 392"/>
                    <a:gd name="T3" fmla="*/ 59 h 298"/>
                    <a:gd name="T4" fmla="*/ 96 w 392"/>
                    <a:gd name="T5" fmla="*/ 53 h 298"/>
                    <a:gd name="T6" fmla="*/ 113 w 392"/>
                    <a:gd name="T7" fmla="*/ 50 h 298"/>
                    <a:gd name="T8" fmla="*/ 125 w 392"/>
                    <a:gd name="T9" fmla="*/ 36 h 298"/>
                    <a:gd name="T10" fmla="*/ 108 w 392"/>
                    <a:gd name="T11" fmla="*/ 31 h 298"/>
                    <a:gd name="T12" fmla="*/ 92 w 392"/>
                    <a:gd name="T13" fmla="*/ 36 h 298"/>
                    <a:gd name="T14" fmla="*/ 82 w 392"/>
                    <a:gd name="T15" fmla="*/ 36 h 298"/>
                    <a:gd name="T16" fmla="*/ 99 w 392"/>
                    <a:gd name="T17" fmla="*/ 20 h 298"/>
                    <a:gd name="T18" fmla="*/ 120 w 392"/>
                    <a:gd name="T19" fmla="*/ 11 h 298"/>
                    <a:gd name="T20" fmla="*/ 137 w 392"/>
                    <a:gd name="T21" fmla="*/ 9 h 298"/>
                    <a:gd name="T22" fmla="*/ 154 w 392"/>
                    <a:gd name="T23" fmla="*/ 6 h 298"/>
                    <a:gd name="T24" fmla="*/ 171 w 392"/>
                    <a:gd name="T25" fmla="*/ 0 h 298"/>
                    <a:gd name="T26" fmla="*/ 188 w 392"/>
                    <a:gd name="T27" fmla="*/ 0 h 298"/>
                    <a:gd name="T28" fmla="*/ 207 w 392"/>
                    <a:gd name="T29" fmla="*/ 0 h 298"/>
                    <a:gd name="T30" fmla="*/ 245 w 392"/>
                    <a:gd name="T31" fmla="*/ 0 h 298"/>
                    <a:gd name="T32" fmla="*/ 269 w 392"/>
                    <a:gd name="T33" fmla="*/ 0 h 298"/>
                    <a:gd name="T34" fmla="*/ 288 w 392"/>
                    <a:gd name="T35" fmla="*/ 11 h 298"/>
                    <a:gd name="T36" fmla="*/ 303 w 392"/>
                    <a:gd name="T37" fmla="*/ 28 h 298"/>
                    <a:gd name="T38" fmla="*/ 322 w 392"/>
                    <a:gd name="T39" fmla="*/ 39 h 298"/>
                    <a:gd name="T40" fmla="*/ 339 w 392"/>
                    <a:gd name="T41" fmla="*/ 42 h 298"/>
                    <a:gd name="T42" fmla="*/ 356 w 392"/>
                    <a:gd name="T43" fmla="*/ 59 h 298"/>
                    <a:gd name="T44" fmla="*/ 370 w 392"/>
                    <a:gd name="T45" fmla="*/ 73 h 298"/>
                    <a:gd name="T46" fmla="*/ 380 w 392"/>
                    <a:gd name="T47" fmla="*/ 95 h 298"/>
                    <a:gd name="T48" fmla="*/ 384 w 392"/>
                    <a:gd name="T49" fmla="*/ 120 h 298"/>
                    <a:gd name="T50" fmla="*/ 387 w 392"/>
                    <a:gd name="T51" fmla="*/ 145 h 298"/>
                    <a:gd name="T52" fmla="*/ 387 w 392"/>
                    <a:gd name="T53" fmla="*/ 167 h 298"/>
                    <a:gd name="T54" fmla="*/ 387 w 392"/>
                    <a:gd name="T55" fmla="*/ 189 h 298"/>
                    <a:gd name="T56" fmla="*/ 392 w 392"/>
                    <a:gd name="T57" fmla="*/ 211 h 298"/>
                    <a:gd name="T58" fmla="*/ 392 w 392"/>
                    <a:gd name="T59" fmla="*/ 234 h 298"/>
                    <a:gd name="T60" fmla="*/ 380 w 392"/>
                    <a:gd name="T61" fmla="*/ 256 h 298"/>
                    <a:gd name="T62" fmla="*/ 360 w 392"/>
                    <a:gd name="T63" fmla="*/ 267 h 298"/>
                    <a:gd name="T64" fmla="*/ 344 w 392"/>
                    <a:gd name="T65" fmla="*/ 278 h 298"/>
                    <a:gd name="T66" fmla="*/ 327 w 392"/>
                    <a:gd name="T67" fmla="*/ 289 h 298"/>
                    <a:gd name="T68" fmla="*/ 310 w 392"/>
                    <a:gd name="T69" fmla="*/ 295 h 298"/>
                    <a:gd name="T70" fmla="*/ 286 w 392"/>
                    <a:gd name="T71" fmla="*/ 298 h 298"/>
                    <a:gd name="T72" fmla="*/ 267 w 392"/>
                    <a:gd name="T73" fmla="*/ 298 h 298"/>
                    <a:gd name="T74" fmla="*/ 250 w 392"/>
                    <a:gd name="T75" fmla="*/ 298 h 298"/>
                    <a:gd name="T76" fmla="*/ 231 w 392"/>
                    <a:gd name="T77" fmla="*/ 298 h 298"/>
                    <a:gd name="T78" fmla="*/ 214 w 392"/>
                    <a:gd name="T79" fmla="*/ 298 h 298"/>
                    <a:gd name="T80" fmla="*/ 197 w 392"/>
                    <a:gd name="T81" fmla="*/ 298 h 298"/>
                    <a:gd name="T82" fmla="*/ 180 w 392"/>
                    <a:gd name="T83" fmla="*/ 298 h 298"/>
                    <a:gd name="T84" fmla="*/ 164 w 392"/>
                    <a:gd name="T85" fmla="*/ 298 h 298"/>
                    <a:gd name="T86" fmla="*/ 142 w 392"/>
                    <a:gd name="T87" fmla="*/ 298 h 298"/>
                    <a:gd name="T88" fmla="*/ 125 w 392"/>
                    <a:gd name="T89" fmla="*/ 298 h 298"/>
                    <a:gd name="T90" fmla="*/ 108 w 392"/>
                    <a:gd name="T91" fmla="*/ 298 h 298"/>
                    <a:gd name="T92" fmla="*/ 92 w 392"/>
                    <a:gd name="T93" fmla="*/ 286 h 298"/>
                    <a:gd name="T94" fmla="*/ 75 w 392"/>
                    <a:gd name="T95" fmla="*/ 278 h 298"/>
                    <a:gd name="T96" fmla="*/ 58 w 392"/>
                    <a:gd name="T97" fmla="*/ 267 h 298"/>
                    <a:gd name="T98" fmla="*/ 44 w 392"/>
                    <a:gd name="T99" fmla="*/ 248 h 298"/>
                    <a:gd name="T100" fmla="*/ 32 w 392"/>
                    <a:gd name="T101" fmla="*/ 234 h 298"/>
                    <a:gd name="T102" fmla="*/ 20 w 392"/>
                    <a:gd name="T103" fmla="*/ 211 h 298"/>
                    <a:gd name="T104" fmla="*/ 8 w 392"/>
                    <a:gd name="T105" fmla="*/ 186 h 298"/>
                    <a:gd name="T106" fmla="*/ 0 w 392"/>
                    <a:gd name="T107" fmla="*/ 159 h 298"/>
                    <a:gd name="T108" fmla="*/ 0 w 392"/>
                    <a:gd name="T109" fmla="*/ 136 h 298"/>
                    <a:gd name="T110" fmla="*/ 3 w 392"/>
                    <a:gd name="T111" fmla="*/ 111 h 298"/>
                    <a:gd name="T112" fmla="*/ 15 w 392"/>
                    <a:gd name="T113" fmla="*/ 92 h 298"/>
                    <a:gd name="T114" fmla="*/ 29 w 392"/>
                    <a:gd name="T115" fmla="*/ 81 h 298"/>
                    <a:gd name="T116" fmla="*/ 46 w 392"/>
                    <a:gd name="T117" fmla="*/ 73 h 298"/>
                    <a:gd name="T118" fmla="*/ 60 w 392"/>
                    <a:gd name="T119" fmla="*/ 61 h 298"/>
                    <a:gd name="T120" fmla="*/ 68 w 392"/>
                    <a:gd name="T121" fmla="*/ 73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2"/>
                    <a:gd name="T184" fmla="*/ 0 h 298"/>
                    <a:gd name="T185" fmla="*/ 392 w 392"/>
                    <a:gd name="T186" fmla="*/ 298 h 2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2" h="298">
                      <a:moveTo>
                        <a:pt x="48" y="61"/>
                      </a:moveTo>
                      <a:lnTo>
                        <a:pt x="58" y="61"/>
                      </a:lnTo>
                      <a:lnTo>
                        <a:pt x="65" y="61"/>
                      </a:lnTo>
                      <a:lnTo>
                        <a:pt x="77" y="59"/>
                      </a:lnTo>
                      <a:lnTo>
                        <a:pt x="84" y="59"/>
                      </a:lnTo>
                      <a:lnTo>
                        <a:pt x="96" y="53"/>
                      </a:lnTo>
                      <a:lnTo>
                        <a:pt x="106" y="53"/>
                      </a:lnTo>
                      <a:lnTo>
                        <a:pt x="113" y="50"/>
                      </a:lnTo>
                      <a:lnTo>
                        <a:pt x="123" y="48"/>
                      </a:lnTo>
                      <a:lnTo>
                        <a:pt x="125" y="36"/>
                      </a:lnTo>
                      <a:lnTo>
                        <a:pt x="118" y="31"/>
                      </a:lnTo>
                      <a:lnTo>
                        <a:pt x="108" y="31"/>
                      </a:lnTo>
                      <a:lnTo>
                        <a:pt x="99" y="36"/>
                      </a:lnTo>
                      <a:lnTo>
                        <a:pt x="92" y="36"/>
                      </a:lnTo>
                      <a:lnTo>
                        <a:pt x="82" y="48"/>
                      </a:lnTo>
                      <a:lnTo>
                        <a:pt x="82" y="36"/>
                      </a:lnTo>
                      <a:lnTo>
                        <a:pt x="92" y="28"/>
                      </a:lnTo>
                      <a:lnTo>
                        <a:pt x="99" y="20"/>
                      </a:lnTo>
                      <a:lnTo>
                        <a:pt x="111" y="17"/>
                      </a:lnTo>
                      <a:lnTo>
                        <a:pt x="120" y="11"/>
                      </a:lnTo>
                      <a:lnTo>
                        <a:pt x="128" y="11"/>
                      </a:lnTo>
                      <a:lnTo>
                        <a:pt x="137" y="9"/>
                      </a:lnTo>
                      <a:lnTo>
                        <a:pt x="144" y="9"/>
                      </a:lnTo>
                      <a:lnTo>
                        <a:pt x="154" y="6"/>
                      </a:lnTo>
                      <a:lnTo>
                        <a:pt x="164" y="6"/>
                      </a:lnTo>
                      <a:lnTo>
                        <a:pt x="171" y="0"/>
                      </a:lnTo>
                      <a:lnTo>
                        <a:pt x="180" y="0"/>
                      </a:lnTo>
                      <a:lnTo>
                        <a:pt x="188" y="0"/>
                      </a:lnTo>
                      <a:lnTo>
                        <a:pt x="197" y="0"/>
                      </a:lnTo>
                      <a:lnTo>
                        <a:pt x="207" y="0"/>
                      </a:lnTo>
                      <a:lnTo>
                        <a:pt x="224" y="0"/>
                      </a:lnTo>
                      <a:lnTo>
                        <a:pt x="245" y="0"/>
                      </a:lnTo>
                      <a:lnTo>
                        <a:pt x="257" y="0"/>
                      </a:lnTo>
                      <a:lnTo>
                        <a:pt x="269" y="0"/>
                      </a:lnTo>
                      <a:lnTo>
                        <a:pt x="281" y="6"/>
                      </a:lnTo>
                      <a:lnTo>
                        <a:pt x="288" y="11"/>
                      </a:lnTo>
                      <a:lnTo>
                        <a:pt x="296" y="25"/>
                      </a:lnTo>
                      <a:lnTo>
                        <a:pt x="303" y="28"/>
                      </a:lnTo>
                      <a:lnTo>
                        <a:pt x="312" y="36"/>
                      </a:lnTo>
                      <a:lnTo>
                        <a:pt x="322" y="39"/>
                      </a:lnTo>
                      <a:lnTo>
                        <a:pt x="329" y="39"/>
                      </a:lnTo>
                      <a:lnTo>
                        <a:pt x="339" y="42"/>
                      </a:lnTo>
                      <a:lnTo>
                        <a:pt x="346" y="50"/>
                      </a:lnTo>
                      <a:lnTo>
                        <a:pt x="356" y="59"/>
                      </a:lnTo>
                      <a:lnTo>
                        <a:pt x="360" y="70"/>
                      </a:lnTo>
                      <a:lnTo>
                        <a:pt x="370" y="73"/>
                      </a:lnTo>
                      <a:lnTo>
                        <a:pt x="372" y="84"/>
                      </a:lnTo>
                      <a:lnTo>
                        <a:pt x="380" y="95"/>
                      </a:lnTo>
                      <a:lnTo>
                        <a:pt x="384" y="111"/>
                      </a:lnTo>
                      <a:lnTo>
                        <a:pt x="384" y="120"/>
                      </a:lnTo>
                      <a:lnTo>
                        <a:pt x="387" y="134"/>
                      </a:lnTo>
                      <a:lnTo>
                        <a:pt x="387" y="145"/>
                      </a:lnTo>
                      <a:lnTo>
                        <a:pt x="387" y="156"/>
                      </a:lnTo>
                      <a:lnTo>
                        <a:pt x="387" y="167"/>
                      </a:lnTo>
                      <a:lnTo>
                        <a:pt x="387" y="178"/>
                      </a:lnTo>
                      <a:lnTo>
                        <a:pt x="387" y="189"/>
                      </a:lnTo>
                      <a:lnTo>
                        <a:pt x="392" y="200"/>
                      </a:lnTo>
                      <a:lnTo>
                        <a:pt x="392" y="211"/>
                      </a:lnTo>
                      <a:lnTo>
                        <a:pt x="392" y="223"/>
                      </a:lnTo>
                      <a:lnTo>
                        <a:pt x="392" y="234"/>
                      </a:lnTo>
                      <a:lnTo>
                        <a:pt x="389" y="245"/>
                      </a:lnTo>
                      <a:lnTo>
                        <a:pt x="380" y="256"/>
                      </a:lnTo>
                      <a:lnTo>
                        <a:pt x="370" y="264"/>
                      </a:lnTo>
                      <a:lnTo>
                        <a:pt x="360" y="267"/>
                      </a:lnTo>
                      <a:lnTo>
                        <a:pt x="353" y="275"/>
                      </a:lnTo>
                      <a:lnTo>
                        <a:pt x="344" y="278"/>
                      </a:lnTo>
                      <a:lnTo>
                        <a:pt x="334" y="281"/>
                      </a:lnTo>
                      <a:lnTo>
                        <a:pt x="327" y="289"/>
                      </a:lnTo>
                      <a:lnTo>
                        <a:pt x="317" y="295"/>
                      </a:lnTo>
                      <a:lnTo>
                        <a:pt x="310" y="295"/>
                      </a:lnTo>
                      <a:lnTo>
                        <a:pt x="298" y="298"/>
                      </a:lnTo>
                      <a:lnTo>
                        <a:pt x="286" y="298"/>
                      </a:lnTo>
                      <a:lnTo>
                        <a:pt x="279" y="298"/>
                      </a:lnTo>
                      <a:lnTo>
                        <a:pt x="267" y="298"/>
                      </a:lnTo>
                      <a:lnTo>
                        <a:pt x="257" y="298"/>
                      </a:lnTo>
                      <a:lnTo>
                        <a:pt x="250" y="298"/>
                      </a:lnTo>
                      <a:lnTo>
                        <a:pt x="240" y="298"/>
                      </a:lnTo>
                      <a:lnTo>
                        <a:pt x="231" y="298"/>
                      </a:lnTo>
                      <a:lnTo>
                        <a:pt x="224" y="298"/>
                      </a:lnTo>
                      <a:lnTo>
                        <a:pt x="214" y="298"/>
                      </a:lnTo>
                      <a:lnTo>
                        <a:pt x="207" y="298"/>
                      </a:lnTo>
                      <a:lnTo>
                        <a:pt x="197" y="298"/>
                      </a:lnTo>
                      <a:lnTo>
                        <a:pt x="188" y="298"/>
                      </a:lnTo>
                      <a:lnTo>
                        <a:pt x="180" y="298"/>
                      </a:lnTo>
                      <a:lnTo>
                        <a:pt x="171" y="298"/>
                      </a:lnTo>
                      <a:lnTo>
                        <a:pt x="164" y="298"/>
                      </a:lnTo>
                      <a:lnTo>
                        <a:pt x="152" y="298"/>
                      </a:lnTo>
                      <a:lnTo>
                        <a:pt x="142" y="298"/>
                      </a:lnTo>
                      <a:lnTo>
                        <a:pt x="135" y="298"/>
                      </a:lnTo>
                      <a:lnTo>
                        <a:pt x="125" y="298"/>
                      </a:lnTo>
                      <a:lnTo>
                        <a:pt x="118" y="298"/>
                      </a:lnTo>
                      <a:lnTo>
                        <a:pt x="108" y="298"/>
                      </a:lnTo>
                      <a:lnTo>
                        <a:pt x="99" y="289"/>
                      </a:lnTo>
                      <a:lnTo>
                        <a:pt x="92" y="286"/>
                      </a:lnTo>
                      <a:lnTo>
                        <a:pt x="82" y="281"/>
                      </a:lnTo>
                      <a:lnTo>
                        <a:pt x="75" y="278"/>
                      </a:lnTo>
                      <a:lnTo>
                        <a:pt x="65" y="275"/>
                      </a:lnTo>
                      <a:lnTo>
                        <a:pt x="58" y="267"/>
                      </a:lnTo>
                      <a:lnTo>
                        <a:pt x="48" y="261"/>
                      </a:lnTo>
                      <a:lnTo>
                        <a:pt x="44" y="248"/>
                      </a:lnTo>
                      <a:lnTo>
                        <a:pt x="34" y="245"/>
                      </a:lnTo>
                      <a:lnTo>
                        <a:pt x="32" y="234"/>
                      </a:lnTo>
                      <a:lnTo>
                        <a:pt x="22" y="223"/>
                      </a:lnTo>
                      <a:lnTo>
                        <a:pt x="20" y="211"/>
                      </a:lnTo>
                      <a:lnTo>
                        <a:pt x="10" y="200"/>
                      </a:lnTo>
                      <a:lnTo>
                        <a:pt x="8" y="186"/>
                      </a:lnTo>
                      <a:lnTo>
                        <a:pt x="3" y="170"/>
                      </a:lnTo>
                      <a:lnTo>
                        <a:pt x="0" y="159"/>
                      </a:lnTo>
                      <a:lnTo>
                        <a:pt x="0" y="148"/>
                      </a:lnTo>
                      <a:lnTo>
                        <a:pt x="0" y="136"/>
                      </a:lnTo>
                      <a:lnTo>
                        <a:pt x="0" y="125"/>
                      </a:lnTo>
                      <a:lnTo>
                        <a:pt x="3" y="111"/>
                      </a:lnTo>
                      <a:lnTo>
                        <a:pt x="5" y="100"/>
                      </a:lnTo>
                      <a:lnTo>
                        <a:pt x="15" y="92"/>
                      </a:lnTo>
                      <a:lnTo>
                        <a:pt x="20" y="81"/>
                      </a:lnTo>
                      <a:lnTo>
                        <a:pt x="29" y="81"/>
                      </a:lnTo>
                      <a:lnTo>
                        <a:pt x="36" y="75"/>
                      </a:lnTo>
                      <a:lnTo>
                        <a:pt x="46" y="73"/>
                      </a:lnTo>
                      <a:lnTo>
                        <a:pt x="53" y="73"/>
                      </a:lnTo>
                      <a:lnTo>
                        <a:pt x="60" y="61"/>
                      </a:lnTo>
                      <a:lnTo>
                        <a:pt x="60" y="50"/>
                      </a:lnTo>
                      <a:lnTo>
                        <a:pt x="68" y="73"/>
                      </a:lnTo>
                      <a:lnTo>
                        <a:pt x="48" y="61"/>
                      </a:lnTo>
                      <a:close/>
                    </a:path>
                  </a:pathLst>
                </a:custGeom>
                <a:solidFill>
                  <a:srgbClr val="DDDDDD"/>
                </a:solidFill>
                <a:ln w="9525">
                  <a:noFill/>
                  <a:round/>
                  <a:headEnd/>
                  <a:tailEnd/>
                </a:ln>
              </p:spPr>
              <p:txBody>
                <a:bodyPr/>
                <a:lstStyle/>
                <a:p>
                  <a:endParaRPr lang="zh-CN" altLang="en-US"/>
                </a:p>
              </p:txBody>
            </p:sp>
            <p:sp>
              <p:nvSpPr>
                <p:cNvPr id="52" name="Freeform 56"/>
                <p:cNvSpPr>
                  <a:spLocks/>
                </p:cNvSpPr>
                <p:nvPr/>
              </p:nvSpPr>
              <p:spPr bwMode="auto">
                <a:xfrm>
                  <a:off x="4226" y="1908"/>
                  <a:ext cx="62" cy="86"/>
                </a:xfrm>
                <a:custGeom>
                  <a:avLst/>
                  <a:gdLst>
                    <a:gd name="T0" fmla="*/ 2 w 62"/>
                    <a:gd name="T1" fmla="*/ 50 h 86"/>
                    <a:gd name="T2" fmla="*/ 0 w 62"/>
                    <a:gd name="T3" fmla="*/ 39 h 86"/>
                    <a:gd name="T4" fmla="*/ 0 w 62"/>
                    <a:gd name="T5" fmla="*/ 28 h 86"/>
                    <a:gd name="T6" fmla="*/ 9 w 62"/>
                    <a:gd name="T7" fmla="*/ 19 h 86"/>
                    <a:gd name="T8" fmla="*/ 17 w 62"/>
                    <a:gd name="T9" fmla="*/ 11 h 86"/>
                    <a:gd name="T10" fmla="*/ 26 w 62"/>
                    <a:gd name="T11" fmla="*/ 0 h 86"/>
                    <a:gd name="T12" fmla="*/ 33 w 62"/>
                    <a:gd name="T13" fmla="*/ 0 h 86"/>
                    <a:gd name="T14" fmla="*/ 43 w 62"/>
                    <a:gd name="T15" fmla="*/ 0 h 86"/>
                    <a:gd name="T16" fmla="*/ 45 w 62"/>
                    <a:gd name="T17" fmla="*/ 11 h 86"/>
                    <a:gd name="T18" fmla="*/ 50 w 62"/>
                    <a:gd name="T19" fmla="*/ 25 h 86"/>
                    <a:gd name="T20" fmla="*/ 57 w 62"/>
                    <a:gd name="T21" fmla="*/ 36 h 86"/>
                    <a:gd name="T22" fmla="*/ 60 w 62"/>
                    <a:gd name="T23" fmla="*/ 47 h 86"/>
                    <a:gd name="T24" fmla="*/ 62 w 62"/>
                    <a:gd name="T25" fmla="*/ 58 h 86"/>
                    <a:gd name="T26" fmla="*/ 62 w 62"/>
                    <a:gd name="T27" fmla="*/ 70 h 86"/>
                    <a:gd name="T28" fmla="*/ 62 w 62"/>
                    <a:gd name="T29" fmla="*/ 81 h 86"/>
                    <a:gd name="T30" fmla="*/ 53 w 62"/>
                    <a:gd name="T31" fmla="*/ 86 h 86"/>
                    <a:gd name="T32" fmla="*/ 45 w 62"/>
                    <a:gd name="T33" fmla="*/ 86 h 86"/>
                    <a:gd name="T34" fmla="*/ 38 w 62"/>
                    <a:gd name="T35" fmla="*/ 86 h 86"/>
                    <a:gd name="T36" fmla="*/ 29 w 62"/>
                    <a:gd name="T37" fmla="*/ 86 h 86"/>
                    <a:gd name="T38" fmla="*/ 19 w 62"/>
                    <a:gd name="T39" fmla="*/ 83 h 86"/>
                    <a:gd name="T40" fmla="*/ 12 w 62"/>
                    <a:gd name="T41" fmla="*/ 75 h 86"/>
                    <a:gd name="T42" fmla="*/ 7 w 62"/>
                    <a:gd name="T43" fmla="*/ 64 h 86"/>
                    <a:gd name="T44" fmla="*/ 2 w 62"/>
                    <a:gd name="T45" fmla="*/ 53 h 86"/>
                    <a:gd name="T46" fmla="*/ 2 w 62"/>
                    <a:gd name="T47" fmla="*/ 5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86"/>
                    <a:gd name="T74" fmla="*/ 62 w 62"/>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86">
                      <a:moveTo>
                        <a:pt x="2" y="50"/>
                      </a:moveTo>
                      <a:lnTo>
                        <a:pt x="0" y="39"/>
                      </a:lnTo>
                      <a:lnTo>
                        <a:pt x="0" y="28"/>
                      </a:lnTo>
                      <a:lnTo>
                        <a:pt x="9" y="19"/>
                      </a:lnTo>
                      <a:lnTo>
                        <a:pt x="17" y="11"/>
                      </a:lnTo>
                      <a:lnTo>
                        <a:pt x="26" y="0"/>
                      </a:lnTo>
                      <a:lnTo>
                        <a:pt x="33" y="0"/>
                      </a:lnTo>
                      <a:lnTo>
                        <a:pt x="43" y="0"/>
                      </a:lnTo>
                      <a:lnTo>
                        <a:pt x="45" y="11"/>
                      </a:lnTo>
                      <a:lnTo>
                        <a:pt x="50" y="25"/>
                      </a:lnTo>
                      <a:lnTo>
                        <a:pt x="57" y="36"/>
                      </a:lnTo>
                      <a:lnTo>
                        <a:pt x="60" y="47"/>
                      </a:lnTo>
                      <a:lnTo>
                        <a:pt x="62" y="58"/>
                      </a:lnTo>
                      <a:lnTo>
                        <a:pt x="62" y="70"/>
                      </a:lnTo>
                      <a:lnTo>
                        <a:pt x="62" y="81"/>
                      </a:lnTo>
                      <a:lnTo>
                        <a:pt x="53" y="86"/>
                      </a:lnTo>
                      <a:lnTo>
                        <a:pt x="45" y="86"/>
                      </a:lnTo>
                      <a:lnTo>
                        <a:pt x="38" y="86"/>
                      </a:lnTo>
                      <a:lnTo>
                        <a:pt x="29" y="86"/>
                      </a:lnTo>
                      <a:lnTo>
                        <a:pt x="19" y="83"/>
                      </a:lnTo>
                      <a:lnTo>
                        <a:pt x="12" y="75"/>
                      </a:lnTo>
                      <a:lnTo>
                        <a:pt x="7" y="64"/>
                      </a:lnTo>
                      <a:lnTo>
                        <a:pt x="2" y="53"/>
                      </a:lnTo>
                      <a:lnTo>
                        <a:pt x="2" y="50"/>
                      </a:lnTo>
                      <a:close/>
                    </a:path>
                  </a:pathLst>
                </a:custGeom>
                <a:solidFill>
                  <a:srgbClr val="DDDDDD"/>
                </a:solidFill>
                <a:ln w="9525">
                  <a:noFill/>
                  <a:round/>
                  <a:headEnd/>
                  <a:tailEnd/>
                </a:ln>
              </p:spPr>
              <p:txBody>
                <a:bodyPr/>
                <a:lstStyle/>
                <a:p>
                  <a:endParaRPr lang="zh-CN" altLang="en-US"/>
                </a:p>
              </p:txBody>
            </p:sp>
            <p:sp>
              <p:nvSpPr>
                <p:cNvPr id="53" name="Freeform 57"/>
                <p:cNvSpPr>
                  <a:spLocks/>
                </p:cNvSpPr>
                <p:nvPr/>
              </p:nvSpPr>
              <p:spPr bwMode="auto">
                <a:xfrm>
                  <a:off x="4372" y="1886"/>
                  <a:ext cx="43" cy="64"/>
                </a:xfrm>
                <a:custGeom>
                  <a:avLst/>
                  <a:gdLst>
                    <a:gd name="T0" fmla="*/ 0 w 43"/>
                    <a:gd name="T1" fmla="*/ 0 h 64"/>
                    <a:gd name="T2" fmla="*/ 10 w 43"/>
                    <a:gd name="T3" fmla="*/ 8 h 64"/>
                    <a:gd name="T4" fmla="*/ 19 w 43"/>
                    <a:gd name="T5" fmla="*/ 16 h 64"/>
                    <a:gd name="T6" fmla="*/ 27 w 43"/>
                    <a:gd name="T7" fmla="*/ 16 h 64"/>
                    <a:gd name="T8" fmla="*/ 36 w 43"/>
                    <a:gd name="T9" fmla="*/ 22 h 64"/>
                    <a:gd name="T10" fmla="*/ 41 w 43"/>
                    <a:gd name="T11" fmla="*/ 36 h 64"/>
                    <a:gd name="T12" fmla="*/ 43 w 43"/>
                    <a:gd name="T13" fmla="*/ 47 h 64"/>
                    <a:gd name="T14" fmla="*/ 43 w 43"/>
                    <a:gd name="T15" fmla="*/ 55 h 64"/>
                    <a:gd name="T16" fmla="*/ 36 w 43"/>
                    <a:gd name="T17" fmla="*/ 64 h 64"/>
                    <a:gd name="T18" fmla="*/ 27 w 43"/>
                    <a:gd name="T19" fmla="*/ 64 h 64"/>
                    <a:gd name="T20" fmla="*/ 15 w 43"/>
                    <a:gd name="T21" fmla="*/ 61 h 64"/>
                    <a:gd name="T22" fmla="*/ 7 w 43"/>
                    <a:gd name="T23" fmla="*/ 53 h 64"/>
                    <a:gd name="T24" fmla="*/ 5 w 43"/>
                    <a:gd name="T25" fmla="*/ 41 h 64"/>
                    <a:gd name="T26" fmla="*/ 0 w 43"/>
                    <a:gd name="T27" fmla="*/ 30 h 64"/>
                    <a:gd name="T28" fmla="*/ 0 w 43"/>
                    <a:gd name="T29" fmla="*/ 19 h 64"/>
                    <a:gd name="T30" fmla="*/ 7 w 43"/>
                    <a:gd name="T31" fmla="*/ 8 h 64"/>
                    <a:gd name="T32" fmla="*/ 0 w 4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4"/>
                    <a:gd name="T53" fmla="*/ 43 w 4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4">
                      <a:moveTo>
                        <a:pt x="0" y="0"/>
                      </a:moveTo>
                      <a:lnTo>
                        <a:pt x="10" y="8"/>
                      </a:lnTo>
                      <a:lnTo>
                        <a:pt x="19" y="16"/>
                      </a:lnTo>
                      <a:lnTo>
                        <a:pt x="27" y="16"/>
                      </a:lnTo>
                      <a:lnTo>
                        <a:pt x="36" y="22"/>
                      </a:lnTo>
                      <a:lnTo>
                        <a:pt x="41" y="36"/>
                      </a:lnTo>
                      <a:lnTo>
                        <a:pt x="43" y="47"/>
                      </a:lnTo>
                      <a:lnTo>
                        <a:pt x="43" y="55"/>
                      </a:lnTo>
                      <a:lnTo>
                        <a:pt x="36" y="64"/>
                      </a:lnTo>
                      <a:lnTo>
                        <a:pt x="27" y="64"/>
                      </a:lnTo>
                      <a:lnTo>
                        <a:pt x="15" y="61"/>
                      </a:lnTo>
                      <a:lnTo>
                        <a:pt x="7" y="53"/>
                      </a:lnTo>
                      <a:lnTo>
                        <a:pt x="5" y="41"/>
                      </a:lnTo>
                      <a:lnTo>
                        <a:pt x="0" y="30"/>
                      </a:lnTo>
                      <a:lnTo>
                        <a:pt x="0" y="19"/>
                      </a:lnTo>
                      <a:lnTo>
                        <a:pt x="7" y="8"/>
                      </a:lnTo>
                      <a:lnTo>
                        <a:pt x="0" y="0"/>
                      </a:lnTo>
                      <a:close/>
                    </a:path>
                  </a:pathLst>
                </a:custGeom>
                <a:solidFill>
                  <a:srgbClr val="DDDDDD"/>
                </a:solidFill>
                <a:ln w="9525">
                  <a:noFill/>
                  <a:round/>
                  <a:headEnd/>
                  <a:tailEnd/>
                </a:ln>
              </p:spPr>
              <p:txBody>
                <a:bodyPr/>
                <a:lstStyle/>
                <a:p>
                  <a:endParaRPr lang="zh-CN" altLang="en-US"/>
                </a:p>
              </p:txBody>
            </p:sp>
          </p:grpSp>
          <p:sp>
            <p:nvSpPr>
              <p:cNvPr id="41" name="Rectangle 58"/>
              <p:cNvSpPr>
                <a:spLocks noChangeArrowheads="1"/>
              </p:cNvSpPr>
              <p:nvPr/>
            </p:nvSpPr>
            <p:spPr bwMode="auto">
              <a:xfrm>
                <a:off x="4163" y="1964"/>
                <a:ext cx="353" cy="236"/>
              </a:xfrm>
              <a:prstGeom prst="rect">
                <a:avLst/>
              </a:prstGeom>
              <a:noFill/>
              <a:ln w="9525">
                <a:noFill/>
                <a:miter lim="800000"/>
                <a:headEnd/>
                <a:tailEnd/>
              </a:ln>
            </p:spPr>
            <p:txBody>
              <a:bodyPr/>
              <a:lstStyle/>
              <a:p>
                <a:endParaRPr lang="zh-CN" altLang="en-US"/>
              </a:p>
            </p:txBody>
          </p:sp>
          <p:sp>
            <p:nvSpPr>
              <p:cNvPr id="42" name="Rectangle 59"/>
              <p:cNvSpPr>
                <a:spLocks noChangeArrowheads="1"/>
              </p:cNvSpPr>
              <p:nvPr/>
            </p:nvSpPr>
            <p:spPr bwMode="auto">
              <a:xfrm>
                <a:off x="4214" y="2016"/>
                <a:ext cx="137" cy="56"/>
              </a:xfrm>
              <a:prstGeom prst="rect">
                <a:avLst/>
              </a:prstGeom>
              <a:noFill/>
              <a:ln w="9525">
                <a:noFill/>
                <a:miter lim="800000"/>
                <a:headEnd/>
                <a:tailEnd/>
              </a:ln>
            </p:spPr>
            <p:txBody>
              <a:bodyPr wrap="none" lIns="0" tIns="0" rIns="0" bIns="0">
                <a:spAutoFit/>
              </a:bodyPr>
              <a:lstStyle/>
              <a:p>
                <a:r>
                  <a:rPr kumimoji="1" lang="zh-CN" altLang="en-US" b="1">
                    <a:solidFill>
                      <a:srgbClr val="000000"/>
                    </a:solidFill>
                    <a:latin typeface="宋体" pitchFamily="2" charset="-122"/>
                  </a:rPr>
                  <a:t>外部网络</a:t>
                </a:r>
                <a:endParaRPr kumimoji="1" lang="zh-CN" altLang="en-US" sz="2400" b="1">
                  <a:latin typeface="Tahoma" pitchFamily="34" charset="0"/>
                </a:endParaRPr>
              </a:p>
            </p:txBody>
          </p:sp>
        </p:grpSp>
        <p:sp>
          <p:nvSpPr>
            <p:cNvPr id="11" name="Line 60"/>
            <p:cNvSpPr>
              <a:spLocks noChangeShapeType="1"/>
            </p:cNvSpPr>
            <p:nvPr/>
          </p:nvSpPr>
          <p:spPr bwMode="auto">
            <a:xfrm>
              <a:off x="2047" y="2528"/>
              <a:ext cx="338" cy="0"/>
            </a:xfrm>
            <a:prstGeom prst="line">
              <a:avLst/>
            </a:prstGeom>
            <a:noFill/>
            <a:ln w="38100">
              <a:solidFill>
                <a:schemeClr val="tx1"/>
              </a:solidFill>
              <a:round/>
              <a:headEnd/>
              <a:tailEnd/>
            </a:ln>
          </p:spPr>
          <p:txBody>
            <a:bodyPr/>
            <a:lstStyle/>
            <a:p>
              <a:endParaRPr lang="zh-CN" altLang="en-US"/>
            </a:p>
          </p:txBody>
        </p:sp>
        <p:sp>
          <p:nvSpPr>
            <p:cNvPr id="12" name="Line 61"/>
            <p:cNvSpPr>
              <a:spLocks noChangeShapeType="1"/>
            </p:cNvSpPr>
            <p:nvPr/>
          </p:nvSpPr>
          <p:spPr bwMode="auto">
            <a:xfrm>
              <a:off x="2723" y="2528"/>
              <a:ext cx="337" cy="0"/>
            </a:xfrm>
            <a:prstGeom prst="line">
              <a:avLst/>
            </a:prstGeom>
            <a:noFill/>
            <a:ln w="38100">
              <a:solidFill>
                <a:schemeClr val="tx1"/>
              </a:solidFill>
              <a:round/>
              <a:headEnd/>
              <a:tailEnd/>
            </a:ln>
          </p:spPr>
          <p:txBody>
            <a:bodyPr/>
            <a:lstStyle/>
            <a:p>
              <a:endParaRPr lang="zh-CN" altLang="en-US"/>
            </a:p>
          </p:txBody>
        </p:sp>
        <p:grpSp>
          <p:nvGrpSpPr>
            <p:cNvPr id="13" name="Group 62"/>
            <p:cNvGrpSpPr>
              <a:grpSpLocks/>
            </p:cNvGrpSpPr>
            <p:nvPr/>
          </p:nvGrpSpPr>
          <p:grpSpPr bwMode="auto">
            <a:xfrm>
              <a:off x="2304" y="2208"/>
              <a:ext cx="528" cy="480"/>
              <a:chOff x="4803" y="1376"/>
              <a:chExt cx="284" cy="331"/>
            </a:xfrm>
          </p:grpSpPr>
          <p:grpSp>
            <p:nvGrpSpPr>
              <p:cNvPr id="14" name="Group 63"/>
              <p:cNvGrpSpPr>
                <a:grpSpLocks/>
              </p:cNvGrpSpPr>
              <p:nvPr/>
            </p:nvGrpSpPr>
            <p:grpSpPr bwMode="auto">
              <a:xfrm>
                <a:off x="4809" y="1382"/>
                <a:ext cx="278" cy="325"/>
                <a:chOff x="4809" y="1382"/>
                <a:chExt cx="278" cy="325"/>
              </a:xfrm>
            </p:grpSpPr>
            <p:sp>
              <p:nvSpPr>
                <p:cNvPr id="28" name="Freeform 64"/>
                <p:cNvSpPr>
                  <a:spLocks/>
                </p:cNvSpPr>
                <p:nvPr/>
              </p:nvSpPr>
              <p:spPr bwMode="auto">
                <a:xfrm>
                  <a:off x="4816" y="1550"/>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000000"/>
                </a:solidFill>
                <a:ln w="9525">
                  <a:noFill/>
                  <a:round/>
                  <a:headEnd/>
                  <a:tailEnd/>
                </a:ln>
              </p:spPr>
              <p:txBody>
                <a:bodyPr/>
                <a:lstStyle/>
                <a:p>
                  <a:endParaRPr lang="zh-CN" altLang="en-US"/>
                </a:p>
              </p:txBody>
            </p:sp>
            <p:sp>
              <p:nvSpPr>
                <p:cNvPr id="29" name="Freeform 65"/>
                <p:cNvSpPr>
                  <a:spLocks/>
                </p:cNvSpPr>
                <p:nvPr/>
              </p:nvSpPr>
              <p:spPr bwMode="auto">
                <a:xfrm>
                  <a:off x="4816" y="1550"/>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000000"/>
                </a:solidFill>
                <a:ln w="9525">
                  <a:noFill/>
                  <a:round/>
                  <a:headEnd/>
                  <a:tailEnd/>
                </a:ln>
              </p:spPr>
              <p:txBody>
                <a:bodyPr/>
                <a:lstStyle/>
                <a:p>
                  <a:endParaRPr lang="zh-CN" altLang="en-US"/>
                </a:p>
              </p:txBody>
            </p:sp>
            <p:sp>
              <p:nvSpPr>
                <p:cNvPr id="30" name="Freeform 66"/>
                <p:cNvSpPr>
                  <a:spLocks/>
                </p:cNvSpPr>
                <p:nvPr/>
              </p:nvSpPr>
              <p:spPr bwMode="auto">
                <a:xfrm>
                  <a:off x="4856" y="1382"/>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000000"/>
                </a:solidFill>
                <a:ln w="9525">
                  <a:noFill/>
                  <a:round/>
                  <a:headEnd/>
                  <a:tailEnd/>
                </a:ln>
              </p:spPr>
              <p:txBody>
                <a:bodyPr/>
                <a:lstStyle/>
                <a:p>
                  <a:endParaRPr lang="zh-CN" altLang="en-US"/>
                </a:p>
              </p:txBody>
            </p:sp>
            <p:sp>
              <p:nvSpPr>
                <p:cNvPr id="31" name="Freeform 67"/>
                <p:cNvSpPr>
                  <a:spLocks/>
                </p:cNvSpPr>
                <p:nvPr/>
              </p:nvSpPr>
              <p:spPr bwMode="auto">
                <a:xfrm>
                  <a:off x="4856" y="1382"/>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000000"/>
                </a:solidFill>
                <a:ln w="9525">
                  <a:noFill/>
                  <a:round/>
                  <a:headEnd/>
                  <a:tailEnd/>
                </a:ln>
              </p:spPr>
              <p:txBody>
                <a:bodyPr/>
                <a:lstStyle/>
                <a:p>
                  <a:endParaRPr lang="zh-CN" altLang="en-US"/>
                </a:p>
              </p:txBody>
            </p:sp>
            <p:sp>
              <p:nvSpPr>
                <p:cNvPr id="32" name="Rectangle 68"/>
                <p:cNvSpPr>
                  <a:spLocks noChangeArrowheads="1"/>
                </p:cNvSpPr>
                <p:nvPr/>
              </p:nvSpPr>
              <p:spPr bwMode="auto">
                <a:xfrm>
                  <a:off x="4856" y="1404"/>
                  <a:ext cx="185" cy="164"/>
                </a:xfrm>
                <a:prstGeom prst="rect">
                  <a:avLst/>
                </a:prstGeom>
                <a:solidFill>
                  <a:srgbClr val="000000"/>
                </a:solidFill>
                <a:ln w="9525">
                  <a:noFill/>
                  <a:miter lim="800000"/>
                  <a:headEnd/>
                  <a:tailEnd/>
                </a:ln>
              </p:spPr>
              <p:txBody>
                <a:bodyPr/>
                <a:lstStyle/>
                <a:p>
                  <a:endParaRPr lang="zh-CN" altLang="en-US"/>
                </a:p>
              </p:txBody>
            </p:sp>
            <p:sp>
              <p:nvSpPr>
                <p:cNvPr id="33" name="Rectangle 69"/>
                <p:cNvSpPr>
                  <a:spLocks noChangeArrowheads="1"/>
                </p:cNvSpPr>
                <p:nvPr/>
              </p:nvSpPr>
              <p:spPr bwMode="auto">
                <a:xfrm>
                  <a:off x="4818" y="1580"/>
                  <a:ext cx="261" cy="73"/>
                </a:xfrm>
                <a:prstGeom prst="rect">
                  <a:avLst/>
                </a:prstGeom>
                <a:solidFill>
                  <a:srgbClr val="000000"/>
                </a:solidFill>
                <a:ln w="9525">
                  <a:noFill/>
                  <a:miter lim="800000"/>
                  <a:headEnd/>
                  <a:tailEnd/>
                </a:ln>
              </p:spPr>
              <p:txBody>
                <a:bodyPr/>
                <a:lstStyle/>
                <a:p>
                  <a:endParaRPr lang="zh-CN" altLang="en-US"/>
                </a:p>
              </p:txBody>
            </p:sp>
            <p:sp>
              <p:nvSpPr>
                <p:cNvPr id="34" name="Rectangle 70"/>
                <p:cNvSpPr>
                  <a:spLocks noChangeArrowheads="1"/>
                </p:cNvSpPr>
                <p:nvPr/>
              </p:nvSpPr>
              <p:spPr bwMode="auto">
                <a:xfrm>
                  <a:off x="4873" y="1423"/>
                  <a:ext cx="151" cy="127"/>
                </a:xfrm>
                <a:prstGeom prst="rect">
                  <a:avLst/>
                </a:prstGeom>
                <a:solidFill>
                  <a:srgbClr val="000000"/>
                </a:solidFill>
                <a:ln w="9525">
                  <a:noFill/>
                  <a:miter lim="800000"/>
                  <a:headEnd/>
                  <a:tailEnd/>
                </a:ln>
              </p:spPr>
              <p:txBody>
                <a:bodyPr/>
                <a:lstStyle/>
                <a:p>
                  <a:endParaRPr lang="zh-CN" altLang="en-US"/>
                </a:p>
              </p:txBody>
            </p:sp>
            <p:sp>
              <p:nvSpPr>
                <p:cNvPr id="35" name="Line 71"/>
                <p:cNvSpPr>
                  <a:spLocks noChangeShapeType="1"/>
                </p:cNvSpPr>
                <p:nvPr/>
              </p:nvSpPr>
              <p:spPr bwMode="auto">
                <a:xfrm flipH="1">
                  <a:off x="4996" y="1608"/>
                  <a:ext cx="62" cy="1"/>
                </a:xfrm>
                <a:prstGeom prst="line">
                  <a:avLst/>
                </a:prstGeom>
                <a:noFill/>
                <a:ln w="7938">
                  <a:solidFill>
                    <a:srgbClr val="000000"/>
                  </a:solidFill>
                  <a:round/>
                  <a:headEnd/>
                  <a:tailEnd/>
                </a:ln>
              </p:spPr>
              <p:txBody>
                <a:bodyPr/>
                <a:lstStyle/>
                <a:p>
                  <a:endParaRPr lang="zh-CN" altLang="en-US"/>
                </a:p>
              </p:txBody>
            </p:sp>
            <p:grpSp>
              <p:nvGrpSpPr>
                <p:cNvPr id="36" name="Group 72"/>
                <p:cNvGrpSpPr>
                  <a:grpSpLocks/>
                </p:cNvGrpSpPr>
                <p:nvPr/>
              </p:nvGrpSpPr>
              <p:grpSpPr bwMode="auto">
                <a:xfrm>
                  <a:off x="4809" y="1659"/>
                  <a:ext cx="278" cy="48"/>
                  <a:chOff x="4809" y="1659"/>
                  <a:chExt cx="278" cy="48"/>
                </a:xfrm>
              </p:grpSpPr>
              <p:sp>
                <p:nvSpPr>
                  <p:cNvPr id="37" name="Freeform 73"/>
                  <p:cNvSpPr>
                    <a:spLocks/>
                  </p:cNvSpPr>
                  <p:nvPr/>
                </p:nvSpPr>
                <p:spPr bwMode="auto">
                  <a:xfrm>
                    <a:off x="4809" y="1659"/>
                    <a:ext cx="278" cy="36"/>
                  </a:xfrm>
                  <a:custGeom>
                    <a:avLst/>
                    <a:gdLst>
                      <a:gd name="T0" fmla="*/ 0 w 278"/>
                      <a:gd name="T1" fmla="*/ 36 h 36"/>
                      <a:gd name="T2" fmla="*/ 33 w 278"/>
                      <a:gd name="T3" fmla="*/ 0 h 36"/>
                      <a:gd name="T4" fmla="*/ 246 w 278"/>
                      <a:gd name="T5" fmla="*/ 0 h 36"/>
                      <a:gd name="T6" fmla="*/ 278 w 278"/>
                      <a:gd name="T7" fmla="*/ 36 h 36"/>
                      <a:gd name="T8" fmla="*/ 0 w 278"/>
                      <a:gd name="T9" fmla="*/ 36 h 36"/>
                      <a:gd name="T10" fmla="*/ 0 60000 65536"/>
                      <a:gd name="T11" fmla="*/ 0 60000 65536"/>
                      <a:gd name="T12" fmla="*/ 0 60000 65536"/>
                      <a:gd name="T13" fmla="*/ 0 60000 65536"/>
                      <a:gd name="T14" fmla="*/ 0 60000 65536"/>
                      <a:gd name="T15" fmla="*/ 0 w 278"/>
                      <a:gd name="T16" fmla="*/ 0 h 36"/>
                      <a:gd name="T17" fmla="*/ 278 w 278"/>
                      <a:gd name="T18" fmla="*/ 36 h 36"/>
                    </a:gdLst>
                    <a:ahLst/>
                    <a:cxnLst>
                      <a:cxn ang="T10">
                        <a:pos x="T0" y="T1"/>
                      </a:cxn>
                      <a:cxn ang="T11">
                        <a:pos x="T2" y="T3"/>
                      </a:cxn>
                      <a:cxn ang="T12">
                        <a:pos x="T4" y="T5"/>
                      </a:cxn>
                      <a:cxn ang="T13">
                        <a:pos x="T6" y="T7"/>
                      </a:cxn>
                      <a:cxn ang="T14">
                        <a:pos x="T8" y="T9"/>
                      </a:cxn>
                    </a:cxnLst>
                    <a:rect l="T15" t="T16" r="T17" b="T18"/>
                    <a:pathLst>
                      <a:path w="278" h="36">
                        <a:moveTo>
                          <a:pt x="0" y="36"/>
                        </a:moveTo>
                        <a:lnTo>
                          <a:pt x="33" y="0"/>
                        </a:lnTo>
                        <a:lnTo>
                          <a:pt x="246" y="0"/>
                        </a:lnTo>
                        <a:lnTo>
                          <a:pt x="278" y="36"/>
                        </a:lnTo>
                        <a:lnTo>
                          <a:pt x="0" y="36"/>
                        </a:lnTo>
                        <a:close/>
                      </a:path>
                    </a:pathLst>
                  </a:custGeom>
                  <a:solidFill>
                    <a:srgbClr val="000000"/>
                  </a:solidFill>
                  <a:ln w="9525">
                    <a:noFill/>
                    <a:round/>
                    <a:headEnd/>
                    <a:tailEnd/>
                  </a:ln>
                </p:spPr>
                <p:txBody>
                  <a:bodyPr/>
                  <a:lstStyle/>
                  <a:p>
                    <a:endParaRPr lang="zh-CN" altLang="en-US"/>
                  </a:p>
                </p:txBody>
              </p:sp>
              <p:sp>
                <p:nvSpPr>
                  <p:cNvPr id="38" name="Freeform 74"/>
                  <p:cNvSpPr>
                    <a:spLocks/>
                  </p:cNvSpPr>
                  <p:nvPr/>
                </p:nvSpPr>
                <p:spPr bwMode="auto">
                  <a:xfrm>
                    <a:off x="4809" y="1659"/>
                    <a:ext cx="278" cy="36"/>
                  </a:xfrm>
                  <a:custGeom>
                    <a:avLst/>
                    <a:gdLst>
                      <a:gd name="T0" fmla="*/ 0 w 278"/>
                      <a:gd name="T1" fmla="*/ 36 h 36"/>
                      <a:gd name="T2" fmla="*/ 33 w 278"/>
                      <a:gd name="T3" fmla="*/ 0 h 36"/>
                      <a:gd name="T4" fmla="*/ 246 w 278"/>
                      <a:gd name="T5" fmla="*/ 0 h 36"/>
                      <a:gd name="T6" fmla="*/ 278 w 278"/>
                      <a:gd name="T7" fmla="*/ 36 h 36"/>
                      <a:gd name="T8" fmla="*/ 0 w 278"/>
                      <a:gd name="T9" fmla="*/ 36 h 36"/>
                      <a:gd name="T10" fmla="*/ 0 60000 65536"/>
                      <a:gd name="T11" fmla="*/ 0 60000 65536"/>
                      <a:gd name="T12" fmla="*/ 0 60000 65536"/>
                      <a:gd name="T13" fmla="*/ 0 60000 65536"/>
                      <a:gd name="T14" fmla="*/ 0 60000 65536"/>
                      <a:gd name="T15" fmla="*/ 0 w 278"/>
                      <a:gd name="T16" fmla="*/ 0 h 36"/>
                      <a:gd name="T17" fmla="*/ 278 w 278"/>
                      <a:gd name="T18" fmla="*/ 36 h 36"/>
                    </a:gdLst>
                    <a:ahLst/>
                    <a:cxnLst>
                      <a:cxn ang="T10">
                        <a:pos x="T0" y="T1"/>
                      </a:cxn>
                      <a:cxn ang="T11">
                        <a:pos x="T2" y="T3"/>
                      </a:cxn>
                      <a:cxn ang="T12">
                        <a:pos x="T4" y="T5"/>
                      </a:cxn>
                      <a:cxn ang="T13">
                        <a:pos x="T6" y="T7"/>
                      </a:cxn>
                      <a:cxn ang="T14">
                        <a:pos x="T8" y="T9"/>
                      </a:cxn>
                    </a:cxnLst>
                    <a:rect l="T15" t="T16" r="T17" b="T18"/>
                    <a:pathLst>
                      <a:path w="278" h="36">
                        <a:moveTo>
                          <a:pt x="0" y="36"/>
                        </a:moveTo>
                        <a:lnTo>
                          <a:pt x="33" y="0"/>
                        </a:lnTo>
                        <a:lnTo>
                          <a:pt x="246" y="0"/>
                        </a:lnTo>
                        <a:lnTo>
                          <a:pt x="278" y="36"/>
                        </a:lnTo>
                        <a:lnTo>
                          <a:pt x="0" y="36"/>
                        </a:lnTo>
                        <a:close/>
                      </a:path>
                    </a:pathLst>
                  </a:custGeom>
                  <a:solidFill>
                    <a:srgbClr val="000000"/>
                  </a:solidFill>
                  <a:ln w="9525">
                    <a:noFill/>
                    <a:round/>
                    <a:headEnd/>
                    <a:tailEnd/>
                  </a:ln>
                </p:spPr>
                <p:txBody>
                  <a:bodyPr/>
                  <a:lstStyle/>
                  <a:p>
                    <a:endParaRPr lang="zh-CN" altLang="en-US"/>
                  </a:p>
                </p:txBody>
              </p:sp>
              <p:sp>
                <p:nvSpPr>
                  <p:cNvPr id="39" name="Rectangle 75"/>
                  <p:cNvSpPr>
                    <a:spLocks noChangeArrowheads="1"/>
                  </p:cNvSpPr>
                  <p:nvPr/>
                </p:nvSpPr>
                <p:spPr bwMode="auto">
                  <a:xfrm>
                    <a:off x="4811" y="1693"/>
                    <a:ext cx="275" cy="14"/>
                  </a:xfrm>
                  <a:prstGeom prst="rect">
                    <a:avLst/>
                  </a:prstGeom>
                  <a:solidFill>
                    <a:srgbClr val="000000"/>
                  </a:solidFill>
                  <a:ln w="9525">
                    <a:noFill/>
                    <a:miter lim="800000"/>
                    <a:headEnd/>
                    <a:tailEnd/>
                  </a:ln>
                </p:spPr>
                <p:txBody>
                  <a:bodyPr/>
                  <a:lstStyle/>
                  <a:p>
                    <a:endParaRPr lang="zh-CN" altLang="en-US"/>
                  </a:p>
                </p:txBody>
              </p:sp>
            </p:grpSp>
          </p:grpSp>
          <p:grpSp>
            <p:nvGrpSpPr>
              <p:cNvPr id="15" name="Group 76"/>
              <p:cNvGrpSpPr>
                <a:grpSpLocks/>
              </p:cNvGrpSpPr>
              <p:nvPr/>
            </p:nvGrpSpPr>
            <p:grpSpPr bwMode="auto">
              <a:xfrm>
                <a:off x="4803" y="1376"/>
                <a:ext cx="277" cy="325"/>
                <a:chOff x="4803" y="1376"/>
                <a:chExt cx="277" cy="325"/>
              </a:xfrm>
            </p:grpSpPr>
            <p:sp>
              <p:nvSpPr>
                <p:cNvPr id="16" name="Freeform 77"/>
                <p:cNvSpPr>
                  <a:spLocks/>
                </p:cNvSpPr>
                <p:nvPr/>
              </p:nvSpPr>
              <p:spPr bwMode="auto">
                <a:xfrm>
                  <a:off x="4809" y="1544"/>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C9C9B6"/>
                </a:solidFill>
                <a:ln w="9525">
                  <a:noFill/>
                  <a:round/>
                  <a:headEnd/>
                  <a:tailEnd/>
                </a:ln>
              </p:spPr>
              <p:txBody>
                <a:bodyPr/>
                <a:lstStyle/>
                <a:p>
                  <a:endParaRPr lang="zh-CN" altLang="en-US"/>
                </a:p>
              </p:txBody>
            </p:sp>
            <p:sp>
              <p:nvSpPr>
                <p:cNvPr id="17" name="Freeform 78"/>
                <p:cNvSpPr>
                  <a:spLocks/>
                </p:cNvSpPr>
                <p:nvPr/>
              </p:nvSpPr>
              <p:spPr bwMode="auto">
                <a:xfrm>
                  <a:off x="4809" y="1544"/>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C9C9B6"/>
                </a:solidFill>
                <a:ln w="9525">
                  <a:noFill/>
                  <a:round/>
                  <a:headEnd/>
                  <a:tailEnd/>
                </a:ln>
              </p:spPr>
              <p:txBody>
                <a:bodyPr/>
                <a:lstStyle/>
                <a:p>
                  <a:endParaRPr lang="zh-CN" altLang="en-US"/>
                </a:p>
              </p:txBody>
            </p:sp>
            <p:sp>
              <p:nvSpPr>
                <p:cNvPr id="18" name="Freeform 79"/>
                <p:cNvSpPr>
                  <a:spLocks/>
                </p:cNvSpPr>
                <p:nvPr/>
              </p:nvSpPr>
              <p:spPr bwMode="auto">
                <a:xfrm>
                  <a:off x="4849" y="1376"/>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C9C9B6"/>
                </a:solidFill>
                <a:ln w="9525">
                  <a:noFill/>
                  <a:round/>
                  <a:headEnd/>
                  <a:tailEnd/>
                </a:ln>
              </p:spPr>
              <p:txBody>
                <a:bodyPr/>
                <a:lstStyle/>
                <a:p>
                  <a:endParaRPr lang="zh-CN" altLang="en-US"/>
                </a:p>
              </p:txBody>
            </p:sp>
            <p:sp>
              <p:nvSpPr>
                <p:cNvPr id="19" name="Freeform 80"/>
                <p:cNvSpPr>
                  <a:spLocks/>
                </p:cNvSpPr>
                <p:nvPr/>
              </p:nvSpPr>
              <p:spPr bwMode="auto">
                <a:xfrm>
                  <a:off x="4849" y="1376"/>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C9C9B6"/>
                </a:solidFill>
                <a:ln w="9525">
                  <a:noFill/>
                  <a:round/>
                  <a:headEnd/>
                  <a:tailEnd/>
                </a:ln>
              </p:spPr>
              <p:txBody>
                <a:bodyPr/>
                <a:lstStyle/>
                <a:p>
                  <a:endParaRPr lang="zh-CN" altLang="en-US"/>
                </a:p>
              </p:txBody>
            </p:sp>
            <p:sp>
              <p:nvSpPr>
                <p:cNvPr id="20" name="Rectangle 81"/>
                <p:cNvSpPr>
                  <a:spLocks noChangeArrowheads="1"/>
                </p:cNvSpPr>
                <p:nvPr/>
              </p:nvSpPr>
              <p:spPr bwMode="auto">
                <a:xfrm>
                  <a:off x="4849" y="1398"/>
                  <a:ext cx="185" cy="164"/>
                </a:xfrm>
                <a:prstGeom prst="rect">
                  <a:avLst/>
                </a:prstGeom>
                <a:solidFill>
                  <a:srgbClr val="B7B79D"/>
                </a:solidFill>
                <a:ln w="9525">
                  <a:noFill/>
                  <a:miter lim="800000"/>
                  <a:headEnd/>
                  <a:tailEnd/>
                </a:ln>
              </p:spPr>
              <p:txBody>
                <a:bodyPr/>
                <a:lstStyle/>
                <a:p>
                  <a:endParaRPr lang="zh-CN" altLang="en-US"/>
                </a:p>
              </p:txBody>
            </p:sp>
            <p:sp>
              <p:nvSpPr>
                <p:cNvPr id="21" name="Rectangle 82"/>
                <p:cNvSpPr>
                  <a:spLocks noChangeArrowheads="1"/>
                </p:cNvSpPr>
                <p:nvPr/>
              </p:nvSpPr>
              <p:spPr bwMode="auto">
                <a:xfrm>
                  <a:off x="4811" y="1574"/>
                  <a:ext cx="261" cy="73"/>
                </a:xfrm>
                <a:prstGeom prst="rect">
                  <a:avLst/>
                </a:prstGeom>
                <a:solidFill>
                  <a:srgbClr val="B7B79D"/>
                </a:solidFill>
                <a:ln w="9525">
                  <a:noFill/>
                  <a:miter lim="800000"/>
                  <a:headEnd/>
                  <a:tailEnd/>
                </a:ln>
              </p:spPr>
              <p:txBody>
                <a:bodyPr/>
                <a:lstStyle/>
                <a:p>
                  <a:endParaRPr lang="zh-CN" altLang="en-US"/>
                </a:p>
              </p:txBody>
            </p:sp>
            <p:sp>
              <p:nvSpPr>
                <p:cNvPr id="22" name="Rectangle 83"/>
                <p:cNvSpPr>
                  <a:spLocks noChangeArrowheads="1"/>
                </p:cNvSpPr>
                <p:nvPr/>
              </p:nvSpPr>
              <p:spPr bwMode="auto">
                <a:xfrm>
                  <a:off x="4866" y="1417"/>
                  <a:ext cx="151" cy="127"/>
                </a:xfrm>
                <a:prstGeom prst="rect">
                  <a:avLst/>
                </a:prstGeom>
                <a:solidFill>
                  <a:srgbClr val="FFFFFF"/>
                </a:solidFill>
                <a:ln w="9525">
                  <a:noFill/>
                  <a:miter lim="800000"/>
                  <a:headEnd/>
                  <a:tailEnd/>
                </a:ln>
              </p:spPr>
              <p:txBody>
                <a:bodyPr/>
                <a:lstStyle/>
                <a:p>
                  <a:endParaRPr lang="zh-CN" altLang="en-US"/>
                </a:p>
              </p:txBody>
            </p:sp>
            <p:sp>
              <p:nvSpPr>
                <p:cNvPr id="23" name="Line 84"/>
                <p:cNvSpPr>
                  <a:spLocks noChangeShapeType="1"/>
                </p:cNvSpPr>
                <p:nvPr/>
              </p:nvSpPr>
              <p:spPr bwMode="auto">
                <a:xfrm flipH="1">
                  <a:off x="4990" y="1602"/>
                  <a:ext cx="61" cy="1"/>
                </a:xfrm>
                <a:prstGeom prst="line">
                  <a:avLst/>
                </a:prstGeom>
                <a:noFill/>
                <a:ln w="7938">
                  <a:solidFill>
                    <a:srgbClr val="000000"/>
                  </a:solidFill>
                  <a:round/>
                  <a:headEnd/>
                  <a:tailEnd/>
                </a:ln>
              </p:spPr>
              <p:txBody>
                <a:bodyPr/>
                <a:lstStyle/>
                <a:p>
                  <a:endParaRPr lang="zh-CN" altLang="en-US"/>
                </a:p>
              </p:txBody>
            </p:sp>
            <p:grpSp>
              <p:nvGrpSpPr>
                <p:cNvPr id="24" name="Group 85"/>
                <p:cNvGrpSpPr>
                  <a:grpSpLocks/>
                </p:cNvGrpSpPr>
                <p:nvPr/>
              </p:nvGrpSpPr>
              <p:grpSpPr bwMode="auto">
                <a:xfrm>
                  <a:off x="4803" y="1653"/>
                  <a:ext cx="277" cy="48"/>
                  <a:chOff x="4803" y="1653"/>
                  <a:chExt cx="277" cy="48"/>
                </a:xfrm>
              </p:grpSpPr>
              <p:sp>
                <p:nvSpPr>
                  <p:cNvPr id="25" name="Freeform 86"/>
                  <p:cNvSpPr>
                    <a:spLocks/>
                  </p:cNvSpPr>
                  <p:nvPr/>
                </p:nvSpPr>
                <p:spPr bwMode="auto">
                  <a:xfrm>
                    <a:off x="4803" y="1653"/>
                    <a:ext cx="277" cy="36"/>
                  </a:xfrm>
                  <a:custGeom>
                    <a:avLst/>
                    <a:gdLst>
                      <a:gd name="T0" fmla="*/ 0 w 277"/>
                      <a:gd name="T1" fmla="*/ 36 h 36"/>
                      <a:gd name="T2" fmla="*/ 32 w 277"/>
                      <a:gd name="T3" fmla="*/ 0 h 36"/>
                      <a:gd name="T4" fmla="*/ 245 w 277"/>
                      <a:gd name="T5" fmla="*/ 0 h 36"/>
                      <a:gd name="T6" fmla="*/ 277 w 277"/>
                      <a:gd name="T7" fmla="*/ 36 h 36"/>
                      <a:gd name="T8" fmla="*/ 0 w 277"/>
                      <a:gd name="T9" fmla="*/ 36 h 36"/>
                      <a:gd name="T10" fmla="*/ 0 60000 65536"/>
                      <a:gd name="T11" fmla="*/ 0 60000 65536"/>
                      <a:gd name="T12" fmla="*/ 0 60000 65536"/>
                      <a:gd name="T13" fmla="*/ 0 60000 65536"/>
                      <a:gd name="T14" fmla="*/ 0 60000 65536"/>
                      <a:gd name="T15" fmla="*/ 0 w 277"/>
                      <a:gd name="T16" fmla="*/ 0 h 36"/>
                      <a:gd name="T17" fmla="*/ 277 w 277"/>
                      <a:gd name="T18" fmla="*/ 36 h 36"/>
                    </a:gdLst>
                    <a:ahLst/>
                    <a:cxnLst>
                      <a:cxn ang="T10">
                        <a:pos x="T0" y="T1"/>
                      </a:cxn>
                      <a:cxn ang="T11">
                        <a:pos x="T2" y="T3"/>
                      </a:cxn>
                      <a:cxn ang="T12">
                        <a:pos x="T4" y="T5"/>
                      </a:cxn>
                      <a:cxn ang="T13">
                        <a:pos x="T6" y="T7"/>
                      </a:cxn>
                      <a:cxn ang="T14">
                        <a:pos x="T8" y="T9"/>
                      </a:cxn>
                    </a:cxnLst>
                    <a:rect l="T15" t="T16" r="T17" b="T18"/>
                    <a:pathLst>
                      <a:path w="277" h="36">
                        <a:moveTo>
                          <a:pt x="0" y="36"/>
                        </a:moveTo>
                        <a:lnTo>
                          <a:pt x="32" y="0"/>
                        </a:lnTo>
                        <a:lnTo>
                          <a:pt x="245" y="0"/>
                        </a:lnTo>
                        <a:lnTo>
                          <a:pt x="277" y="36"/>
                        </a:lnTo>
                        <a:lnTo>
                          <a:pt x="0" y="36"/>
                        </a:lnTo>
                        <a:close/>
                      </a:path>
                    </a:pathLst>
                  </a:custGeom>
                  <a:solidFill>
                    <a:srgbClr val="C9C9B6"/>
                  </a:solidFill>
                  <a:ln w="9525">
                    <a:noFill/>
                    <a:round/>
                    <a:headEnd/>
                    <a:tailEnd/>
                  </a:ln>
                </p:spPr>
                <p:txBody>
                  <a:bodyPr/>
                  <a:lstStyle/>
                  <a:p>
                    <a:endParaRPr lang="zh-CN" altLang="en-US"/>
                  </a:p>
                </p:txBody>
              </p:sp>
              <p:sp>
                <p:nvSpPr>
                  <p:cNvPr id="26" name="Freeform 87"/>
                  <p:cNvSpPr>
                    <a:spLocks/>
                  </p:cNvSpPr>
                  <p:nvPr/>
                </p:nvSpPr>
                <p:spPr bwMode="auto">
                  <a:xfrm>
                    <a:off x="4803" y="1653"/>
                    <a:ext cx="277" cy="36"/>
                  </a:xfrm>
                  <a:custGeom>
                    <a:avLst/>
                    <a:gdLst>
                      <a:gd name="T0" fmla="*/ 0 w 277"/>
                      <a:gd name="T1" fmla="*/ 36 h 36"/>
                      <a:gd name="T2" fmla="*/ 32 w 277"/>
                      <a:gd name="T3" fmla="*/ 0 h 36"/>
                      <a:gd name="T4" fmla="*/ 245 w 277"/>
                      <a:gd name="T5" fmla="*/ 0 h 36"/>
                      <a:gd name="T6" fmla="*/ 277 w 277"/>
                      <a:gd name="T7" fmla="*/ 36 h 36"/>
                      <a:gd name="T8" fmla="*/ 0 w 277"/>
                      <a:gd name="T9" fmla="*/ 36 h 36"/>
                      <a:gd name="T10" fmla="*/ 0 60000 65536"/>
                      <a:gd name="T11" fmla="*/ 0 60000 65536"/>
                      <a:gd name="T12" fmla="*/ 0 60000 65536"/>
                      <a:gd name="T13" fmla="*/ 0 60000 65536"/>
                      <a:gd name="T14" fmla="*/ 0 60000 65536"/>
                      <a:gd name="T15" fmla="*/ 0 w 277"/>
                      <a:gd name="T16" fmla="*/ 0 h 36"/>
                      <a:gd name="T17" fmla="*/ 277 w 277"/>
                      <a:gd name="T18" fmla="*/ 36 h 36"/>
                    </a:gdLst>
                    <a:ahLst/>
                    <a:cxnLst>
                      <a:cxn ang="T10">
                        <a:pos x="T0" y="T1"/>
                      </a:cxn>
                      <a:cxn ang="T11">
                        <a:pos x="T2" y="T3"/>
                      </a:cxn>
                      <a:cxn ang="T12">
                        <a:pos x="T4" y="T5"/>
                      </a:cxn>
                      <a:cxn ang="T13">
                        <a:pos x="T6" y="T7"/>
                      </a:cxn>
                      <a:cxn ang="T14">
                        <a:pos x="T8" y="T9"/>
                      </a:cxn>
                    </a:cxnLst>
                    <a:rect l="T15" t="T16" r="T17" b="T18"/>
                    <a:pathLst>
                      <a:path w="277" h="36">
                        <a:moveTo>
                          <a:pt x="0" y="36"/>
                        </a:moveTo>
                        <a:lnTo>
                          <a:pt x="32" y="0"/>
                        </a:lnTo>
                        <a:lnTo>
                          <a:pt x="245" y="0"/>
                        </a:lnTo>
                        <a:lnTo>
                          <a:pt x="277" y="36"/>
                        </a:lnTo>
                        <a:lnTo>
                          <a:pt x="0" y="36"/>
                        </a:lnTo>
                        <a:close/>
                      </a:path>
                    </a:pathLst>
                  </a:custGeom>
                  <a:solidFill>
                    <a:srgbClr val="C9C9B6"/>
                  </a:solidFill>
                  <a:ln w="9525">
                    <a:noFill/>
                    <a:round/>
                    <a:headEnd/>
                    <a:tailEnd/>
                  </a:ln>
                </p:spPr>
                <p:txBody>
                  <a:bodyPr/>
                  <a:lstStyle/>
                  <a:p>
                    <a:endParaRPr lang="zh-CN" altLang="en-US"/>
                  </a:p>
                </p:txBody>
              </p:sp>
              <p:sp>
                <p:nvSpPr>
                  <p:cNvPr id="27" name="Rectangle 88"/>
                  <p:cNvSpPr>
                    <a:spLocks noChangeArrowheads="1"/>
                  </p:cNvSpPr>
                  <p:nvPr/>
                </p:nvSpPr>
                <p:spPr bwMode="auto">
                  <a:xfrm>
                    <a:off x="4804" y="1687"/>
                    <a:ext cx="275" cy="14"/>
                  </a:xfrm>
                  <a:prstGeom prst="rect">
                    <a:avLst/>
                  </a:prstGeom>
                  <a:solidFill>
                    <a:srgbClr val="BAB79D"/>
                  </a:solidFill>
                  <a:ln w="9525">
                    <a:noFill/>
                    <a:miter lim="800000"/>
                    <a:headEnd/>
                    <a:tailEnd/>
                  </a:ln>
                </p:spPr>
                <p:txBody>
                  <a:bodyPr/>
                  <a:lstStyle/>
                  <a:p>
                    <a:endParaRPr lang="zh-CN" altLang="en-US"/>
                  </a:p>
                </p:txBody>
              </p:sp>
            </p:grpSp>
          </p:grpSp>
        </p:gr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7" name="Rectangle 2"/>
          <p:cNvSpPr>
            <a:spLocks noGrp="1" noChangeArrowheads="1"/>
          </p:cNvSpPr>
          <p:nvPr>
            <p:ph type="title"/>
          </p:nvPr>
        </p:nvSpPr>
        <p:spPr/>
        <p:txBody>
          <a:bodyPr/>
          <a:lstStyle/>
          <a:p>
            <a:pPr eaLnBrk="1" hangingPunct="1"/>
            <a:r>
              <a:rPr lang="zh-CN" altLang="en-US" smtClean="0"/>
              <a:t>双宿主机模式</a:t>
            </a:r>
            <a:r>
              <a:rPr lang="en-US" altLang="zh-CN" smtClean="0"/>
              <a:t>(cont.)</a:t>
            </a:r>
          </a:p>
        </p:txBody>
      </p:sp>
      <p:sp>
        <p:nvSpPr>
          <p:cNvPr id="187398" name="Rectangle 3"/>
          <p:cNvSpPr>
            <a:spLocks noGrp="1" noChangeArrowheads="1"/>
          </p:cNvSpPr>
          <p:nvPr>
            <p:ph idx="1"/>
          </p:nvPr>
        </p:nvSpPr>
        <p:spPr/>
        <p:txBody>
          <a:bodyPr/>
          <a:lstStyle/>
          <a:p>
            <a:pPr eaLnBrk="1" hangingPunct="1"/>
            <a:r>
              <a:rPr lang="zh-CN" altLang="en-US" dirty="0" smtClean="0"/>
              <a:t>这样就保证内部网络和外部网络的某些节点之间可以通过双宿主机上的共享数据传递信息，但内部网络与外部网络之间却不能传递信息，从而达到保护内部网络的作用。</a:t>
            </a:r>
          </a:p>
          <a:p>
            <a:pPr eaLnBrk="1" hangingPunct="1"/>
            <a:r>
              <a:rPr lang="zh-CN" altLang="en-US" dirty="0" smtClean="0"/>
              <a:t>这种防火墙的特点是主机的路由功能是被禁止的，两个网络之间的通信通过双宿主机来完成。</a:t>
            </a:r>
          </a:p>
          <a:p>
            <a:pPr eaLnBrk="1" hangingPunct="1"/>
            <a:r>
              <a:rPr lang="zh-CN" altLang="en-US" dirty="0" smtClean="0">
                <a:solidFill>
                  <a:srgbClr val="FF0000"/>
                </a:solidFill>
              </a:rPr>
              <a:t>双宿主机有一个致命弱点，一旦入侵者侵入堡垒主机并使该主机只具有路由器功能，则任何网上用户均可以随便访问有保护的内部网络。</a:t>
            </a:r>
          </a:p>
        </p:txBody>
      </p:sp>
      <p:sp>
        <p:nvSpPr>
          <p:cNvPr id="18739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007CFD69-DE3C-4C9E-B580-BACDDD020EEC}" type="datetime1">
              <a:rPr lang="zh-CN" altLang="en-US">
                <a:solidFill>
                  <a:srgbClr val="000000"/>
                </a:solidFill>
              </a:rPr>
              <a:pPr/>
              <a:t>2016/5/30</a:t>
            </a:fld>
            <a:endParaRPr lang="en-US" altLang="zh-CN">
              <a:solidFill>
                <a:srgbClr val="000000"/>
              </a:solidFill>
            </a:endParaRPr>
          </a:p>
        </p:txBody>
      </p:sp>
      <p:sp>
        <p:nvSpPr>
          <p:cNvPr id="18739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739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9676D2C5-F34F-4021-9E44-EBB1C4FE5222}" type="slidenum">
              <a:rPr lang="en-US" altLang="zh-CN">
                <a:solidFill>
                  <a:srgbClr val="000000"/>
                </a:solidFill>
              </a:rPr>
              <a:pPr/>
              <a:t>66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日期占位符 1"/>
          <p:cNvSpPr>
            <a:spLocks noGrp="1"/>
          </p:cNvSpPr>
          <p:nvPr>
            <p:ph type="dt" sz="quarter" idx="10"/>
          </p:nvPr>
        </p:nvSpPr>
        <p:spPr>
          <a:noFill/>
          <a:ln>
            <a:miter lim="800000"/>
            <a:headEnd/>
            <a:tailEnd/>
          </a:ln>
        </p:spPr>
        <p:txBody>
          <a:bodyPr/>
          <a:lstStyle/>
          <a:p>
            <a:fld id="{D1098BF4-2454-42EB-8E06-C169522B0DBE}" type="datetime1">
              <a:rPr lang="zh-CN" altLang="en-US">
                <a:solidFill>
                  <a:srgbClr val="000000"/>
                </a:solidFill>
              </a:rPr>
              <a:pPr/>
              <a:t>2016/5/30</a:t>
            </a:fld>
            <a:endParaRPr lang="en-US" altLang="zh-CN">
              <a:solidFill>
                <a:srgbClr val="000000"/>
              </a:solidFill>
            </a:endParaRPr>
          </a:p>
        </p:txBody>
      </p:sp>
      <p:sp>
        <p:nvSpPr>
          <p:cNvPr id="188419"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8420" name="灯片编号占位符 3"/>
          <p:cNvSpPr>
            <a:spLocks noGrp="1"/>
          </p:cNvSpPr>
          <p:nvPr>
            <p:ph type="sldNum" sz="quarter" idx="12"/>
          </p:nvPr>
        </p:nvSpPr>
        <p:spPr>
          <a:noFill/>
          <a:ln>
            <a:miter lim="800000"/>
            <a:headEnd/>
            <a:tailEnd/>
          </a:ln>
        </p:spPr>
        <p:txBody>
          <a:bodyPr/>
          <a:lstStyle/>
          <a:p>
            <a:fld id="{336FBC8F-68E9-4A77-9818-AE1F9E6CA1AC}" type="slidenum">
              <a:rPr lang="en-US" altLang="zh-CN">
                <a:solidFill>
                  <a:srgbClr val="000000"/>
                </a:solidFill>
              </a:rPr>
              <a:pPr/>
              <a:t>67</a:t>
            </a:fld>
            <a:endParaRPr lang="en-US" altLang="zh-CN">
              <a:solidFill>
                <a:srgbClr val="000000"/>
              </a:solidFill>
            </a:endParaRPr>
          </a:p>
        </p:txBody>
      </p:sp>
      <p:sp>
        <p:nvSpPr>
          <p:cNvPr id="188421" name="Rectangle 2"/>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790979" name="Rectangle 3"/>
          <p:cNvSpPr>
            <a:spLocks noChangeArrowheads="1"/>
          </p:cNvSpPr>
          <p:nvPr/>
        </p:nvSpPr>
        <p:spPr bwMode="auto">
          <a:xfrm>
            <a:off x="3505200" y="0"/>
            <a:ext cx="26670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800" b="1">
                <a:solidFill>
                  <a:srgbClr val="003366"/>
                </a:solidFill>
                <a:effectLst>
                  <a:outerShdw blurRad="38100" dist="38100" dir="2700000" algn="tl">
                    <a:srgbClr val="C0C0C0"/>
                  </a:outerShdw>
                </a:effectLst>
                <a:latin typeface="Times New Roman" pitchFamily="18" charset="0"/>
              </a:rPr>
              <a:t>双宿主机模式</a:t>
            </a:r>
          </a:p>
        </p:txBody>
      </p:sp>
      <p:grpSp>
        <p:nvGrpSpPr>
          <p:cNvPr id="2" name="Group 4"/>
          <p:cNvGrpSpPr>
            <a:grpSpLocks/>
          </p:cNvGrpSpPr>
          <p:nvPr/>
        </p:nvGrpSpPr>
        <p:grpSpPr bwMode="auto">
          <a:xfrm>
            <a:off x="971550" y="5105400"/>
            <a:ext cx="2076450" cy="711200"/>
            <a:chOff x="960" y="3168"/>
            <a:chExt cx="1056" cy="448"/>
          </a:xfrm>
        </p:grpSpPr>
        <p:pic>
          <p:nvPicPr>
            <p:cNvPr id="188445" name="Picture 5"/>
            <p:cNvPicPr>
              <a:picLocks noChangeArrowheads="1"/>
            </p:cNvPicPr>
            <p:nvPr/>
          </p:nvPicPr>
          <p:blipFill>
            <a:blip r:embed="rId3" cstate="print"/>
            <a:srcRect/>
            <a:stretch>
              <a:fillRect/>
            </a:stretch>
          </p:blipFill>
          <p:spPr bwMode="auto">
            <a:xfrm>
              <a:off x="960" y="3168"/>
              <a:ext cx="1056" cy="448"/>
            </a:xfrm>
            <a:prstGeom prst="rect">
              <a:avLst/>
            </a:prstGeom>
            <a:noFill/>
            <a:ln w="12700">
              <a:noFill/>
              <a:miter lim="800000"/>
              <a:headEnd/>
              <a:tailEnd/>
            </a:ln>
            <a:effectLst/>
          </p:spPr>
        </p:pic>
        <p:sp>
          <p:nvSpPr>
            <p:cNvPr id="188446" name="Text Box 6"/>
            <p:cNvSpPr txBox="1">
              <a:spLocks noChangeArrowheads="1"/>
            </p:cNvSpPr>
            <p:nvPr/>
          </p:nvSpPr>
          <p:spPr bwMode="auto">
            <a:xfrm>
              <a:off x="1200" y="3312"/>
              <a:ext cx="672" cy="25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b="1">
                  <a:solidFill>
                    <a:srgbClr val="000000"/>
                  </a:solidFill>
                  <a:latin typeface="Times New Roman" pitchFamily="18" charset="0"/>
                </a:rPr>
                <a:t>内部网络</a:t>
              </a:r>
            </a:p>
          </p:txBody>
        </p:sp>
      </p:grpSp>
      <p:grpSp>
        <p:nvGrpSpPr>
          <p:cNvPr id="3" name="Group 7"/>
          <p:cNvGrpSpPr>
            <a:grpSpLocks/>
          </p:cNvGrpSpPr>
          <p:nvPr/>
        </p:nvGrpSpPr>
        <p:grpSpPr bwMode="auto">
          <a:xfrm>
            <a:off x="7485063" y="5105400"/>
            <a:ext cx="1658937" cy="711200"/>
            <a:chOff x="4416" y="3168"/>
            <a:chExt cx="1045" cy="448"/>
          </a:xfrm>
        </p:grpSpPr>
        <p:pic>
          <p:nvPicPr>
            <p:cNvPr id="188443" name="Picture 8"/>
            <p:cNvPicPr>
              <a:picLocks noChangeArrowheads="1"/>
            </p:cNvPicPr>
            <p:nvPr/>
          </p:nvPicPr>
          <p:blipFill>
            <a:blip r:embed="rId4" cstate="print"/>
            <a:srcRect/>
            <a:stretch>
              <a:fillRect/>
            </a:stretch>
          </p:blipFill>
          <p:spPr bwMode="auto">
            <a:xfrm>
              <a:off x="4416" y="3168"/>
              <a:ext cx="1045" cy="448"/>
            </a:xfrm>
            <a:prstGeom prst="rect">
              <a:avLst/>
            </a:prstGeom>
            <a:noFill/>
            <a:ln w="12700">
              <a:noFill/>
              <a:miter lim="800000"/>
              <a:headEnd/>
              <a:tailEnd/>
            </a:ln>
            <a:effectLst/>
          </p:spPr>
        </p:pic>
        <p:sp>
          <p:nvSpPr>
            <p:cNvPr id="188444" name="Rectangle 9"/>
            <p:cNvSpPr>
              <a:spLocks noChangeArrowheads="1"/>
            </p:cNvSpPr>
            <p:nvPr/>
          </p:nvSpPr>
          <p:spPr bwMode="auto">
            <a:xfrm>
              <a:off x="4608" y="3262"/>
              <a:ext cx="756" cy="250"/>
            </a:xfrm>
            <a:prstGeom prst="rect">
              <a:avLst/>
            </a:prstGeom>
            <a:noFill/>
            <a:ln w="3810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zh-CN" altLang="en-US" sz="2000" b="1">
                  <a:solidFill>
                    <a:srgbClr val="000000"/>
                  </a:solidFill>
                  <a:latin typeface="Times New Roman" pitchFamily="18" charset="0"/>
                </a:rPr>
                <a:t>外部网络</a:t>
              </a:r>
            </a:p>
          </p:txBody>
        </p:sp>
      </p:grpSp>
      <p:sp>
        <p:nvSpPr>
          <p:cNvPr id="1790986" name="Line 10"/>
          <p:cNvSpPr>
            <a:spLocks noChangeShapeType="1"/>
          </p:cNvSpPr>
          <p:nvPr/>
        </p:nvSpPr>
        <p:spPr bwMode="auto">
          <a:xfrm>
            <a:off x="3048000" y="5410200"/>
            <a:ext cx="4419600" cy="0"/>
          </a:xfrm>
          <a:prstGeom prst="line">
            <a:avLst/>
          </a:prstGeom>
          <a:noFill/>
          <a:ln w="38100">
            <a:solidFill>
              <a:srgbClr val="80808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pic>
        <p:nvPicPr>
          <p:cNvPr id="188426" name="Picture 11"/>
          <p:cNvPicPr>
            <a:picLocks noChangeArrowheads="1"/>
          </p:cNvPicPr>
          <p:nvPr/>
        </p:nvPicPr>
        <p:blipFill>
          <a:blip r:embed="rId5" cstate="print"/>
          <a:srcRect/>
          <a:stretch>
            <a:fillRect/>
          </a:stretch>
        </p:blipFill>
        <p:spPr bwMode="auto">
          <a:xfrm>
            <a:off x="4648200" y="1066800"/>
            <a:ext cx="1257300" cy="1066800"/>
          </a:xfrm>
          <a:prstGeom prst="rect">
            <a:avLst/>
          </a:prstGeom>
          <a:noFill/>
          <a:ln w="9525">
            <a:noFill/>
            <a:miter lim="800000"/>
            <a:headEnd/>
            <a:tailEnd/>
          </a:ln>
          <a:effectLst/>
        </p:spPr>
      </p:pic>
      <p:sp>
        <p:nvSpPr>
          <p:cNvPr id="1790988" name="Text Box 12"/>
          <p:cNvSpPr txBox="1">
            <a:spLocks noChangeArrowheads="1"/>
          </p:cNvSpPr>
          <p:nvPr/>
        </p:nvSpPr>
        <p:spPr bwMode="auto">
          <a:xfrm>
            <a:off x="3962400" y="5943600"/>
            <a:ext cx="3276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Char char="v"/>
              <a:defRPr/>
            </a:pPr>
            <a:r>
              <a:rPr lang="en-US" altLang="zh-CN" sz="1400" b="1">
                <a:solidFill>
                  <a:srgbClr val="000000"/>
                </a:solidFill>
                <a:effectLst>
                  <a:outerShdw blurRad="38100" dist="38100" dir="2700000" algn="tl">
                    <a:srgbClr val="C0C0C0"/>
                  </a:outerShdw>
                </a:effectLst>
                <a:latin typeface="Times New Roman" pitchFamily="18" charset="0"/>
              </a:rPr>
              <a:t> </a:t>
            </a:r>
            <a:r>
              <a:rPr lang="zh-CN" altLang="en-US" sz="1400" b="1">
                <a:solidFill>
                  <a:srgbClr val="000000"/>
                </a:solidFill>
                <a:effectLst>
                  <a:outerShdw blurRad="38100" dist="38100" dir="2700000" algn="tl">
                    <a:srgbClr val="C0C0C0"/>
                  </a:outerShdw>
                </a:effectLst>
                <a:latin typeface="Times New Roman" pitchFamily="18" charset="0"/>
              </a:rPr>
              <a:t>禁止内外网络之间直接通信</a:t>
            </a:r>
          </a:p>
        </p:txBody>
      </p:sp>
      <p:sp>
        <p:nvSpPr>
          <p:cNvPr id="188428" name="Text Box 13"/>
          <p:cNvSpPr txBox="1">
            <a:spLocks noChangeArrowheads="1"/>
          </p:cNvSpPr>
          <p:nvPr/>
        </p:nvSpPr>
        <p:spPr bwMode="auto">
          <a:xfrm>
            <a:off x="3995738" y="944563"/>
            <a:ext cx="1600200"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双宿主机</a:t>
            </a:r>
          </a:p>
        </p:txBody>
      </p:sp>
      <p:sp>
        <p:nvSpPr>
          <p:cNvPr id="1790990" name="Line 14"/>
          <p:cNvSpPr>
            <a:spLocks noChangeShapeType="1"/>
          </p:cNvSpPr>
          <p:nvPr/>
        </p:nvSpPr>
        <p:spPr bwMode="auto">
          <a:xfrm flipV="1">
            <a:off x="2057400" y="1676400"/>
            <a:ext cx="0" cy="3429000"/>
          </a:xfrm>
          <a:prstGeom prst="line">
            <a:avLst/>
          </a:prstGeom>
          <a:noFill/>
          <a:ln w="38100">
            <a:solidFill>
              <a:srgbClr val="80808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0991" name="Line 15"/>
          <p:cNvSpPr>
            <a:spLocks noChangeShapeType="1"/>
          </p:cNvSpPr>
          <p:nvPr/>
        </p:nvSpPr>
        <p:spPr bwMode="auto">
          <a:xfrm>
            <a:off x="2057400" y="1676400"/>
            <a:ext cx="2514600" cy="0"/>
          </a:xfrm>
          <a:prstGeom prst="line">
            <a:avLst/>
          </a:prstGeom>
          <a:noFill/>
          <a:ln w="38100">
            <a:solidFill>
              <a:srgbClr val="80808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0992" name="Line 16"/>
          <p:cNvSpPr>
            <a:spLocks noChangeShapeType="1"/>
          </p:cNvSpPr>
          <p:nvPr/>
        </p:nvSpPr>
        <p:spPr bwMode="auto">
          <a:xfrm>
            <a:off x="5943600" y="1676400"/>
            <a:ext cx="2362200" cy="0"/>
          </a:xfrm>
          <a:prstGeom prst="line">
            <a:avLst/>
          </a:prstGeom>
          <a:noFill/>
          <a:ln w="38100">
            <a:solidFill>
              <a:srgbClr val="80808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0993" name="Line 17"/>
          <p:cNvSpPr>
            <a:spLocks noChangeShapeType="1"/>
          </p:cNvSpPr>
          <p:nvPr/>
        </p:nvSpPr>
        <p:spPr bwMode="auto">
          <a:xfrm flipV="1">
            <a:off x="8305800" y="1676400"/>
            <a:ext cx="0" cy="3352800"/>
          </a:xfrm>
          <a:prstGeom prst="line">
            <a:avLst/>
          </a:prstGeom>
          <a:noFill/>
          <a:ln w="38100">
            <a:solidFill>
              <a:srgbClr val="808080"/>
            </a:solidFill>
            <a:round/>
            <a:headEnd type="triangle" w="med" len="med"/>
            <a:tailEnd/>
          </a:ln>
          <a:effectLst/>
        </p:spPr>
        <p:txBody>
          <a:bodyPr/>
          <a:lstStyle/>
          <a:p>
            <a:pPr fontAlgn="base">
              <a:spcBef>
                <a:spcPct val="0"/>
              </a:spcBef>
              <a:spcAft>
                <a:spcPct val="0"/>
              </a:spcAft>
            </a:pPr>
            <a:endParaRPr lang="zh-CN" altLang="en-US">
              <a:solidFill>
                <a:srgbClr val="000000"/>
              </a:solidFill>
            </a:endParaRPr>
          </a:p>
        </p:txBody>
      </p:sp>
      <p:sp>
        <p:nvSpPr>
          <p:cNvPr id="1790994" name="Text Box 18"/>
          <p:cNvSpPr txBox="1">
            <a:spLocks noChangeArrowheads="1"/>
          </p:cNvSpPr>
          <p:nvPr/>
        </p:nvSpPr>
        <p:spPr bwMode="auto">
          <a:xfrm>
            <a:off x="4572000" y="2133600"/>
            <a:ext cx="3200400" cy="62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Char char="v"/>
              <a:defRPr/>
            </a:pPr>
            <a:r>
              <a:rPr lang="en-US" altLang="zh-CN" sz="1200">
                <a:solidFill>
                  <a:srgbClr val="000000"/>
                </a:solidFill>
                <a:latin typeface="Times New Roman" pitchFamily="18" charset="0"/>
              </a:rPr>
              <a:t> </a:t>
            </a:r>
            <a:r>
              <a:rPr lang="zh-CN" altLang="en-US" sz="1400" b="1">
                <a:solidFill>
                  <a:srgbClr val="000000"/>
                </a:solidFill>
                <a:effectLst>
                  <a:outerShdw blurRad="38100" dist="38100" dir="2700000" algn="tl">
                    <a:srgbClr val="C0C0C0"/>
                  </a:outerShdw>
                </a:effectLst>
                <a:latin typeface="Times New Roman" pitchFamily="18" charset="0"/>
              </a:rPr>
              <a:t>通过应用代理</a:t>
            </a:r>
          </a:p>
          <a:p>
            <a:pPr eaLnBrk="0" fontAlgn="base" hangingPunct="0">
              <a:spcBef>
                <a:spcPct val="50000"/>
              </a:spcBef>
              <a:spcAft>
                <a:spcPct val="0"/>
              </a:spcAft>
              <a:buFont typeface="Wingdings" pitchFamily="2" charset="2"/>
              <a:buChar char="v"/>
              <a:defRPr/>
            </a:pPr>
            <a:r>
              <a:rPr lang="zh-CN" altLang="en-US" sz="1400" b="1">
                <a:solidFill>
                  <a:srgbClr val="000000"/>
                </a:solidFill>
                <a:effectLst>
                  <a:outerShdw blurRad="38100" dist="38100" dir="2700000" algn="tl">
                    <a:srgbClr val="C0C0C0"/>
                  </a:outerShdw>
                </a:effectLst>
                <a:latin typeface="Times New Roman" pitchFamily="18" charset="0"/>
              </a:rPr>
              <a:t> 通过登陆到双宿主主机上获得服务</a:t>
            </a:r>
          </a:p>
        </p:txBody>
      </p:sp>
      <p:sp>
        <p:nvSpPr>
          <p:cNvPr id="1790995" name="Text Box 19"/>
          <p:cNvSpPr txBox="1">
            <a:spLocks noChangeArrowheads="1"/>
          </p:cNvSpPr>
          <p:nvPr/>
        </p:nvSpPr>
        <p:spPr bwMode="auto">
          <a:xfrm>
            <a:off x="3886200" y="3505200"/>
            <a:ext cx="2895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000" b="1">
                <a:solidFill>
                  <a:srgbClr val="336699"/>
                </a:solidFill>
                <a:effectLst>
                  <a:outerShdw blurRad="38100" dist="38100" dir="2700000" algn="tl">
                    <a:srgbClr val="C0C0C0"/>
                  </a:outerShdw>
                </a:effectLst>
                <a:latin typeface="Times New Roman" pitchFamily="18" charset="0"/>
              </a:rPr>
              <a:t>缺点：如何保护双宿主机本身的安全</a:t>
            </a:r>
          </a:p>
        </p:txBody>
      </p:sp>
      <p:sp>
        <p:nvSpPr>
          <p:cNvPr id="1790996" name="Line 20"/>
          <p:cNvSpPr>
            <a:spLocks noChangeShapeType="1"/>
          </p:cNvSpPr>
          <p:nvPr/>
        </p:nvSpPr>
        <p:spPr bwMode="auto">
          <a:xfrm flipH="1">
            <a:off x="2971800" y="5562600"/>
            <a:ext cx="4495800" cy="0"/>
          </a:xfrm>
          <a:prstGeom prst="line">
            <a:avLst/>
          </a:prstGeom>
          <a:noFill/>
          <a:ln w="38100">
            <a:solidFill>
              <a:srgbClr val="80808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0997" name="AutoShape 21"/>
          <p:cNvSpPr>
            <a:spLocks noChangeArrowheads="1"/>
          </p:cNvSpPr>
          <p:nvPr/>
        </p:nvSpPr>
        <p:spPr bwMode="auto">
          <a:xfrm>
            <a:off x="4800600" y="5105400"/>
            <a:ext cx="838200" cy="762000"/>
          </a:xfrm>
          <a:prstGeom prst="flowChartSummingJunction">
            <a:avLst/>
          </a:prstGeom>
          <a:solidFill>
            <a:schemeClr val="accent1"/>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790998" name="Rectangle 22"/>
          <p:cNvSpPr>
            <a:spLocks noChangeArrowheads="1"/>
          </p:cNvSpPr>
          <p:nvPr/>
        </p:nvSpPr>
        <p:spPr bwMode="auto">
          <a:xfrm>
            <a:off x="1992313" y="1371600"/>
            <a:ext cx="2717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en-US" altLang="zh-CN" sz="1400" b="1">
                <a:solidFill>
                  <a:srgbClr val="000000"/>
                </a:solidFill>
                <a:effectLst>
                  <a:outerShdw blurRad="38100" dist="38100" dir="2700000" algn="tl">
                    <a:srgbClr val="C0C0C0"/>
                  </a:outerShdw>
                </a:effectLst>
                <a:latin typeface="Times New Roman" pitchFamily="18" charset="0"/>
              </a:rPr>
              <a:t> </a:t>
            </a:r>
            <a:r>
              <a:rPr lang="zh-CN" altLang="en-US" sz="1400" b="1">
                <a:solidFill>
                  <a:srgbClr val="000000"/>
                </a:solidFill>
                <a:effectLst>
                  <a:outerShdw blurRad="38100" dist="38100" dir="2700000" algn="tl">
                    <a:srgbClr val="C0C0C0"/>
                  </a:outerShdw>
                </a:effectLst>
                <a:latin typeface="Times New Roman" pitchFamily="18" charset="0"/>
              </a:rPr>
              <a:t>所有的通信必须经过双宿主主机</a:t>
            </a:r>
          </a:p>
        </p:txBody>
      </p:sp>
      <p:sp>
        <p:nvSpPr>
          <p:cNvPr id="1790999" name="Line 23"/>
          <p:cNvSpPr>
            <a:spLocks noChangeShapeType="1"/>
          </p:cNvSpPr>
          <p:nvPr/>
        </p:nvSpPr>
        <p:spPr bwMode="auto">
          <a:xfrm>
            <a:off x="4495800" y="1752600"/>
            <a:ext cx="0" cy="990600"/>
          </a:xfrm>
          <a:prstGeom prst="line">
            <a:avLst/>
          </a:prstGeom>
          <a:noFill/>
          <a:ln w="76200" cmpd="tri">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1000" name="Line 24"/>
          <p:cNvSpPr>
            <a:spLocks noChangeShapeType="1"/>
          </p:cNvSpPr>
          <p:nvPr/>
        </p:nvSpPr>
        <p:spPr bwMode="auto">
          <a:xfrm>
            <a:off x="4495800" y="2819400"/>
            <a:ext cx="3124200" cy="0"/>
          </a:xfrm>
          <a:prstGeom prst="line">
            <a:avLst/>
          </a:prstGeom>
          <a:noFill/>
          <a:ln w="76200" cmpd="tri">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1001" name="Line 25"/>
          <p:cNvSpPr>
            <a:spLocks noChangeShapeType="1"/>
          </p:cNvSpPr>
          <p:nvPr/>
        </p:nvSpPr>
        <p:spPr bwMode="auto">
          <a:xfrm flipV="1">
            <a:off x="7620000" y="2209800"/>
            <a:ext cx="0" cy="533400"/>
          </a:xfrm>
          <a:prstGeom prst="line">
            <a:avLst/>
          </a:prstGeom>
          <a:noFill/>
          <a:ln w="76200" cmpd="tri">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1002" name="Line 26"/>
          <p:cNvSpPr>
            <a:spLocks noChangeShapeType="1"/>
          </p:cNvSpPr>
          <p:nvPr/>
        </p:nvSpPr>
        <p:spPr bwMode="auto">
          <a:xfrm flipH="1">
            <a:off x="5943600" y="2209800"/>
            <a:ext cx="1676400" cy="0"/>
          </a:xfrm>
          <a:prstGeom prst="line">
            <a:avLst/>
          </a:prstGeom>
          <a:noFill/>
          <a:ln w="76200" cmpd="tri">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1003" name="Line 27"/>
          <p:cNvSpPr>
            <a:spLocks noChangeShapeType="1"/>
          </p:cNvSpPr>
          <p:nvPr/>
        </p:nvSpPr>
        <p:spPr bwMode="auto">
          <a:xfrm flipV="1">
            <a:off x="5943600" y="1676400"/>
            <a:ext cx="0" cy="533400"/>
          </a:xfrm>
          <a:prstGeom prst="line">
            <a:avLst/>
          </a:prstGeom>
          <a:noFill/>
          <a:ln w="76200" cmpd="tri">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Tree>
    <p:custDataLst>
      <p:tags r:id="rId1"/>
    </p:custDataLst>
  </p:cSld>
  <p:clrMapOvr>
    <a:masterClrMapping/>
  </p:clrMapOvr>
  <p:transition advTm="10562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0986"/>
                                        </p:tgtEl>
                                        <p:attrNameLst>
                                          <p:attrName>style.visibility</p:attrName>
                                        </p:attrNameLst>
                                      </p:cBhvr>
                                      <p:to>
                                        <p:strVal val="visible"/>
                                      </p:to>
                                    </p:set>
                                    <p:animEffect transition="in" filter="wipe(left)">
                                      <p:cBhvr>
                                        <p:cTn id="7" dur="500"/>
                                        <p:tgtEl>
                                          <p:spTgt spid="1790986"/>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790996"/>
                                        </p:tgtEl>
                                        <p:attrNameLst>
                                          <p:attrName>style.visibility</p:attrName>
                                        </p:attrNameLst>
                                      </p:cBhvr>
                                      <p:to>
                                        <p:strVal val="visible"/>
                                      </p:to>
                                    </p:set>
                                    <p:animEffect transition="in" filter="wipe(right)">
                                      <p:cBhvr>
                                        <p:cTn id="11" dur="500"/>
                                        <p:tgtEl>
                                          <p:spTgt spid="1790996"/>
                                        </p:tgtEl>
                                      </p:cBhvr>
                                    </p:animEffect>
                                  </p:childTnLst>
                                </p:cTn>
                              </p:par>
                            </p:childTnLst>
                          </p:cTn>
                        </p:par>
                        <p:par>
                          <p:cTn id="12" fill="hold" nodeType="afterGroup">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90997"/>
                                        </p:tgtEl>
                                        <p:attrNameLst>
                                          <p:attrName>style.visibility</p:attrName>
                                        </p:attrNameLst>
                                      </p:cBhvr>
                                      <p:to>
                                        <p:strVal val="visible"/>
                                      </p:to>
                                    </p:set>
                                    <p:anim calcmode="lin" valueType="num">
                                      <p:cBhvr>
                                        <p:cTn id="15" dur="500" fill="hold"/>
                                        <p:tgtEl>
                                          <p:spTgt spid="1790997"/>
                                        </p:tgtEl>
                                        <p:attrNameLst>
                                          <p:attrName>ppt_w</p:attrName>
                                        </p:attrNameLst>
                                      </p:cBhvr>
                                      <p:tavLst>
                                        <p:tav tm="0">
                                          <p:val>
                                            <p:fltVal val="0"/>
                                          </p:val>
                                        </p:tav>
                                        <p:tav tm="100000">
                                          <p:val>
                                            <p:strVal val="#ppt_w"/>
                                          </p:val>
                                        </p:tav>
                                      </p:tavLst>
                                    </p:anim>
                                    <p:anim calcmode="lin" valueType="num">
                                      <p:cBhvr>
                                        <p:cTn id="16" dur="500" fill="hold"/>
                                        <p:tgtEl>
                                          <p:spTgt spid="1790997"/>
                                        </p:tgtEl>
                                        <p:attrNameLst>
                                          <p:attrName>ppt_h</p:attrName>
                                        </p:attrNameLst>
                                      </p:cBhvr>
                                      <p:tavLst>
                                        <p:tav tm="0">
                                          <p:val>
                                            <p:fltVal val="0"/>
                                          </p:val>
                                        </p:tav>
                                        <p:tav tm="100000">
                                          <p:val>
                                            <p:strVal val="#ppt_h"/>
                                          </p:val>
                                        </p:tav>
                                      </p:tavLst>
                                    </p:anim>
                                  </p:childTnLst>
                                </p:cTn>
                              </p:par>
                            </p:childTnLst>
                          </p:cTn>
                        </p:par>
                        <p:par>
                          <p:cTn id="17" fill="hold" nodeType="afterGroup">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790988"/>
                                        </p:tgtEl>
                                        <p:attrNameLst>
                                          <p:attrName>style.visibility</p:attrName>
                                        </p:attrNameLst>
                                      </p:cBhvr>
                                      <p:to>
                                        <p:strVal val="visible"/>
                                      </p:to>
                                    </p:set>
                                    <p:animEffect transition="in" filter="slide(fromBottom)">
                                      <p:cBhvr>
                                        <p:cTn id="20" dur="500"/>
                                        <p:tgtEl>
                                          <p:spTgt spid="17909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790990"/>
                                        </p:tgtEl>
                                        <p:attrNameLst>
                                          <p:attrName>style.visibility</p:attrName>
                                        </p:attrNameLst>
                                      </p:cBhvr>
                                      <p:to>
                                        <p:strVal val="visible"/>
                                      </p:to>
                                    </p:set>
                                    <p:animEffect transition="in" filter="wipe(down)">
                                      <p:cBhvr>
                                        <p:cTn id="25" dur="500"/>
                                        <p:tgtEl>
                                          <p:spTgt spid="1790990"/>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790991"/>
                                        </p:tgtEl>
                                        <p:attrNameLst>
                                          <p:attrName>style.visibility</p:attrName>
                                        </p:attrNameLst>
                                      </p:cBhvr>
                                      <p:to>
                                        <p:strVal val="visible"/>
                                      </p:to>
                                    </p:set>
                                    <p:animEffect transition="in" filter="wipe(left)">
                                      <p:cBhvr>
                                        <p:cTn id="29" dur="500"/>
                                        <p:tgtEl>
                                          <p:spTgt spid="1790991"/>
                                        </p:tgtEl>
                                      </p:cBhvr>
                                    </p:animEffect>
                                  </p:childTnLst>
                                </p:cTn>
                              </p:par>
                            </p:childTnLst>
                          </p:cTn>
                        </p:par>
                        <p:par>
                          <p:cTn id="30" fill="hold" nodeType="afterGroup">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1790998"/>
                                        </p:tgtEl>
                                        <p:attrNameLst>
                                          <p:attrName>style.visibility</p:attrName>
                                        </p:attrNameLst>
                                      </p:cBhvr>
                                      <p:to>
                                        <p:strVal val="visible"/>
                                      </p:to>
                                    </p:set>
                                    <p:animEffect transition="in" filter="slide(fromLeft)">
                                      <p:cBhvr>
                                        <p:cTn id="33" dur="500"/>
                                        <p:tgtEl>
                                          <p:spTgt spid="179099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790999"/>
                                        </p:tgtEl>
                                        <p:attrNameLst>
                                          <p:attrName>style.visibility</p:attrName>
                                        </p:attrNameLst>
                                      </p:cBhvr>
                                      <p:to>
                                        <p:strVal val="visible"/>
                                      </p:to>
                                    </p:set>
                                    <p:animEffect transition="in" filter="wipe(up)">
                                      <p:cBhvr>
                                        <p:cTn id="38" dur="500"/>
                                        <p:tgtEl>
                                          <p:spTgt spid="1790999"/>
                                        </p:tgtEl>
                                      </p:cBhvr>
                                    </p:animEffect>
                                  </p:childTnLst>
                                </p:cTn>
                              </p:par>
                            </p:childTnLst>
                          </p:cTn>
                        </p:par>
                        <p:par>
                          <p:cTn id="39" fill="hold" nodeType="afterGroup">
                            <p:stCondLst>
                              <p:cond delay="500"/>
                            </p:stCondLst>
                            <p:childTnLst>
                              <p:par>
                                <p:cTn id="40" presetID="12" presetClass="entr" presetSubtype="4" fill="hold" grpId="0" nodeType="afterEffect">
                                  <p:stCondLst>
                                    <p:cond delay="0"/>
                                  </p:stCondLst>
                                  <p:childTnLst>
                                    <p:set>
                                      <p:cBhvr>
                                        <p:cTn id="41" dur="1" fill="hold">
                                          <p:stCondLst>
                                            <p:cond delay="0"/>
                                          </p:stCondLst>
                                        </p:cTn>
                                        <p:tgtEl>
                                          <p:spTgt spid="1790994">
                                            <p:txEl>
                                              <p:pRg st="0" end="0"/>
                                            </p:txEl>
                                          </p:spTgt>
                                        </p:tgtEl>
                                        <p:attrNameLst>
                                          <p:attrName>style.visibility</p:attrName>
                                        </p:attrNameLst>
                                      </p:cBhvr>
                                      <p:to>
                                        <p:strVal val="visible"/>
                                      </p:to>
                                    </p:set>
                                    <p:animEffect transition="in" filter="slide(fromBottom)">
                                      <p:cBhvr>
                                        <p:cTn id="42" dur="500"/>
                                        <p:tgtEl>
                                          <p:spTgt spid="1790994">
                                            <p:txEl>
                                              <p:pRg st="0" end="0"/>
                                            </p:txEl>
                                          </p:spTgt>
                                        </p:tgtEl>
                                      </p:cBhvr>
                                    </p:animEffect>
                                  </p:childTnLst>
                                </p:cTn>
                              </p:par>
                            </p:childTnLst>
                          </p:cTn>
                        </p:par>
                        <p:par>
                          <p:cTn id="43" fill="hold" nodeType="afterGroup">
                            <p:stCondLst>
                              <p:cond delay="1000"/>
                            </p:stCondLst>
                            <p:childTnLst>
                              <p:par>
                                <p:cTn id="44" presetID="12" presetClass="entr" presetSubtype="4" fill="hold" grpId="0" nodeType="afterEffect">
                                  <p:stCondLst>
                                    <p:cond delay="0"/>
                                  </p:stCondLst>
                                  <p:childTnLst>
                                    <p:set>
                                      <p:cBhvr>
                                        <p:cTn id="45" dur="1" fill="hold">
                                          <p:stCondLst>
                                            <p:cond delay="0"/>
                                          </p:stCondLst>
                                        </p:cTn>
                                        <p:tgtEl>
                                          <p:spTgt spid="1790994">
                                            <p:txEl>
                                              <p:pRg st="1" end="1"/>
                                            </p:txEl>
                                          </p:spTgt>
                                        </p:tgtEl>
                                        <p:attrNameLst>
                                          <p:attrName>style.visibility</p:attrName>
                                        </p:attrNameLst>
                                      </p:cBhvr>
                                      <p:to>
                                        <p:strVal val="visible"/>
                                      </p:to>
                                    </p:set>
                                    <p:animEffect transition="in" filter="slide(fromBottom)">
                                      <p:cBhvr>
                                        <p:cTn id="46" dur="500"/>
                                        <p:tgtEl>
                                          <p:spTgt spid="1790994">
                                            <p:txEl>
                                              <p:pRg st="1" end="1"/>
                                            </p:txEl>
                                          </p:spTgt>
                                        </p:tgtEl>
                                      </p:cBhvr>
                                    </p:animEffect>
                                  </p:child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1791000"/>
                                        </p:tgtEl>
                                        <p:attrNameLst>
                                          <p:attrName>style.visibility</p:attrName>
                                        </p:attrNameLst>
                                      </p:cBhvr>
                                      <p:to>
                                        <p:strVal val="visible"/>
                                      </p:to>
                                    </p:set>
                                    <p:animEffect transition="in" filter="wipe(left)">
                                      <p:cBhvr>
                                        <p:cTn id="50" dur="500"/>
                                        <p:tgtEl>
                                          <p:spTgt spid="1791000"/>
                                        </p:tgtEl>
                                      </p:cBhvr>
                                    </p:animEffect>
                                  </p:childTnLst>
                                </p:cTn>
                              </p:par>
                            </p:childTnLst>
                          </p:cTn>
                        </p:par>
                        <p:par>
                          <p:cTn id="51" fill="hold" nodeType="afterGroup">
                            <p:stCondLst>
                              <p:cond delay="2000"/>
                            </p:stCondLst>
                            <p:childTnLst>
                              <p:par>
                                <p:cTn id="52" presetID="22" presetClass="entr" presetSubtype="4" fill="hold" grpId="0" nodeType="afterEffect">
                                  <p:stCondLst>
                                    <p:cond delay="0"/>
                                  </p:stCondLst>
                                  <p:childTnLst>
                                    <p:set>
                                      <p:cBhvr>
                                        <p:cTn id="53" dur="1" fill="hold">
                                          <p:stCondLst>
                                            <p:cond delay="0"/>
                                          </p:stCondLst>
                                        </p:cTn>
                                        <p:tgtEl>
                                          <p:spTgt spid="1791001"/>
                                        </p:tgtEl>
                                        <p:attrNameLst>
                                          <p:attrName>style.visibility</p:attrName>
                                        </p:attrNameLst>
                                      </p:cBhvr>
                                      <p:to>
                                        <p:strVal val="visible"/>
                                      </p:to>
                                    </p:set>
                                    <p:animEffect transition="in" filter="wipe(down)">
                                      <p:cBhvr>
                                        <p:cTn id="54" dur="500"/>
                                        <p:tgtEl>
                                          <p:spTgt spid="1791001"/>
                                        </p:tgtEl>
                                      </p:cBhvr>
                                    </p:animEffect>
                                  </p:childTnLst>
                                </p:cTn>
                              </p:par>
                            </p:childTnLst>
                          </p:cTn>
                        </p:par>
                        <p:par>
                          <p:cTn id="55" fill="hold" nodeType="afterGroup">
                            <p:stCondLst>
                              <p:cond delay="2500"/>
                            </p:stCondLst>
                            <p:childTnLst>
                              <p:par>
                                <p:cTn id="56" presetID="22" presetClass="entr" presetSubtype="2" fill="hold" grpId="0" nodeType="afterEffect">
                                  <p:stCondLst>
                                    <p:cond delay="0"/>
                                  </p:stCondLst>
                                  <p:childTnLst>
                                    <p:set>
                                      <p:cBhvr>
                                        <p:cTn id="57" dur="1" fill="hold">
                                          <p:stCondLst>
                                            <p:cond delay="0"/>
                                          </p:stCondLst>
                                        </p:cTn>
                                        <p:tgtEl>
                                          <p:spTgt spid="1791002"/>
                                        </p:tgtEl>
                                        <p:attrNameLst>
                                          <p:attrName>style.visibility</p:attrName>
                                        </p:attrNameLst>
                                      </p:cBhvr>
                                      <p:to>
                                        <p:strVal val="visible"/>
                                      </p:to>
                                    </p:set>
                                    <p:animEffect transition="in" filter="wipe(right)">
                                      <p:cBhvr>
                                        <p:cTn id="58" dur="500"/>
                                        <p:tgtEl>
                                          <p:spTgt spid="1791002"/>
                                        </p:tgtEl>
                                      </p:cBhvr>
                                    </p:animEffect>
                                  </p:childTnLst>
                                </p:cTn>
                              </p:par>
                            </p:childTnLst>
                          </p:cTn>
                        </p:par>
                        <p:par>
                          <p:cTn id="59" fill="hold" nodeType="afterGroup">
                            <p:stCondLst>
                              <p:cond delay="3000"/>
                            </p:stCondLst>
                            <p:childTnLst>
                              <p:par>
                                <p:cTn id="60" presetID="22" presetClass="entr" presetSubtype="4" fill="hold" grpId="0" nodeType="afterEffect">
                                  <p:stCondLst>
                                    <p:cond delay="0"/>
                                  </p:stCondLst>
                                  <p:childTnLst>
                                    <p:set>
                                      <p:cBhvr>
                                        <p:cTn id="61" dur="1" fill="hold">
                                          <p:stCondLst>
                                            <p:cond delay="0"/>
                                          </p:stCondLst>
                                        </p:cTn>
                                        <p:tgtEl>
                                          <p:spTgt spid="1791003"/>
                                        </p:tgtEl>
                                        <p:attrNameLst>
                                          <p:attrName>style.visibility</p:attrName>
                                        </p:attrNameLst>
                                      </p:cBhvr>
                                      <p:to>
                                        <p:strVal val="visible"/>
                                      </p:to>
                                    </p:set>
                                    <p:animEffect transition="in" filter="wipe(down)">
                                      <p:cBhvr>
                                        <p:cTn id="62" dur="500"/>
                                        <p:tgtEl>
                                          <p:spTgt spid="17910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90992"/>
                                        </p:tgtEl>
                                        <p:attrNameLst>
                                          <p:attrName>style.visibility</p:attrName>
                                        </p:attrNameLst>
                                      </p:cBhvr>
                                      <p:to>
                                        <p:strVal val="visible"/>
                                      </p:to>
                                    </p:set>
                                    <p:animEffect transition="in" filter="wipe(left)">
                                      <p:cBhvr>
                                        <p:cTn id="67" dur="500"/>
                                        <p:tgtEl>
                                          <p:spTgt spid="1790992"/>
                                        </p:tgtEl>
                                      </p:cBhvr>
                                    </p:animEffect>
                                  </p:childTnLst>
                                </p:cTn>
                              </p:par>
                            </p:childTnLst>
                          </p:cTn>
                        </p:par>
                        <p:par>
                          <p:cTn id="68" fill="hold" nodeType="afterGroup">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1790993"/>
                                        </p:tgtEl>
                                        <p:attrNameLst>
                                          <p:attrName>style.visibility</p:attrName>
                                        </p:attrNameLst>
                                      </p:cBhvr>
                                      <p:to>
                                        <p:strVal val="visible"/>
                                      </p:to>
                                    </p:set>
                                    <p:animEffect transition="in" filter="wipe(up)">
                                      <p:cBhvr>
                                        <p:cTn id="71" dur="500"/>
                                        <p:tgtEl>
                                          <p:spTgt spid="1790993"/>
                                        </p:tgtEl>
                                      </p:cBhvr>
                                    </p:animEffect>
                                  </p:childTnLst>
                                </p:cTn>
                              </p:par>
                            </p:childTnLst>
                          </p:cTn>
                        </p:par>
                        <p:par>
                          <p:cTn id="72" fill="hold" nodeType="afterGroup">
                            <p:stCondLst>
                              <p:cond delay="1000"/>
                            </p:stCondLst>
                            <p:childTnLst>
                              <p:par>
                                <p:cTn id="73" presetID="23" presetClass="entr" presetSubtype="36" fill="hold" grpId="0" nodeType="afterEffect">
                                  <p:stCondLst>
                                    <p:cond delay="0"/>
                                  </p:stCondLst>
                                  <p:childTnLst>
                                    <p:set>
                                      <p:cBhvr>
                                        <p:cTn id="74" dur="1" fill="hold">
                                          <p:stCondLst>
                                            <p:cond delay="0"/>
                                          </p:stCondLst>
                                        </p:cTn>
                                        <p:tgtEl>
                                          <p:spTgt spid="1790995"/>
                                        </p:tgtEl>
                                        <p:attrNameLst>
                                          <p:attrName>style.visibility</p:attrName>
                                        </p:attrNameLst>
                                      </p:cBhvr>
                                      <p:to>
                                        <p:strVal val="visible"/>
                                      </p:to>
                                    </p:set>
                                    <p:anim calcmode="lin" valueType="num">
                                      <p:cBhvr>
                                        <p:cTn id="75" dur="500" fill="hold"/>
                                        <p:tgtEl>
                                          <p:spTgt spid="1790995"/>
                                        </p:tgtEl>
                                        <p:attrNameLst>
                                          <p:attrName>ppt_w</p:attrName>
                                        </p:attrNameLst>
                                      </p:cBhvr>
                                      <p:tavLst>
                                        <p:tav tm="0">
                                          <p:val>
                                            <p:strVal val="(6*min(max(#ppt_w*#ppt_h,.3),1)-7.4)/-.7*#ppt_w"/>
                                          </p:val>
                                        </p:tav>
                                        <p:tav tm="100000">
                                          <p:val>
                                            <p:strVal val="#ppt_w"/>
                                          </p:val>
                                        </p:tav>
                                      </p:tavLst>
                                    </p:anim>
                                    <p:anim calcmode="lin" valueType="num">
                                      <p:cBhvr>
                                        <p:cTn id="76" dur="500" fill="hold"/>
                                        <p:tgtEl>
                                          <p:spTgt spid="1790995"/>
                                        </p:tgtEl>
                                        <p:attrNameLst>
                                          <p:attrName>ppt_h</p:attrName>
                                        </p:attrNameLst>
                                      </p:cBhvr>
                                      <p:tavLst>
                                        <p:tav tm="0">
                                          <p:val>
                                            <p:strVal val="(6*min(max(#ppt_w*#ppt_h,.3),1)-7.4)/-.7*#ppt_h"/>
                                          </p:val>
                                        </p:tav>
                                        <p:tav tm="100000">
                                          <p:val>
                                            <p:strVal val="#ppt_h"/>
                                          </p:val>
                                        </p:tav>
                                      </p:tavLst>
                                    </p:anim>
                                    <p:anim calcmode="lin" valueType="num">
                                      <p:cBhvr>
                                        <p:cTn id="77" dur="500" fill="hold"/>
                                        <p:tgtEl>
                                          <p:spTgt spid="1790995"/>
                                        </p:tgtEl>
                                        <p:attrNameLst>
                                          <p:attrName>ppt_x</p:attrName>
                                        </p:attrNameLst>
                                      </p:cBhvr>
                                      <p:tavLst>
                                        <p:tav tm="0">
                                          <p:val>
                                            <p:fltVal val="0.5"/>
                                          </p:val>
                                        </p:tav>
                                        <p:tav tm="100000">
                                          <p:val>
                                            <p:strVal val="#ppt_x"/>
                                          </p:val>
                                        </p:tav>
                                      </p:tavLst>
                                    </p:anim>
                                    <p:anim calcmode="lin" valueType="num">
                                      <p:cBhvr>
                                        <p:cTn id="78" dur="500" fill="hold"/>
                                        <p:tgtEl>
                                          <p:spTgt spid="179099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0986" grpId="0" animBg="1"/>
      <p:bldP spid="1790988" grpId="0" autoUpdateAnimBg="0"/>
      <p:bldP spid="1790990" grpId="0" animBg="1"/>
      <p:bldP spid="1790991" grpId="0" animBg="1"/>
      <p:bldP spid="1790992" grpId="0" animBg="1"/>
      <p:bldP spid="1790993" grpId="0" animBg="1"/>
      <p:bldP spid="1790994" grpId="0" build="p" autoUpdateAnimBg="0" advAuto="0"/>
      <p:bldP spid="1790995" grpId="0" autoUpdateAnimBg="0"/>
      <p:bldP spid="1790996" grpId="0" animBg="1"/>
      <p:bldP spid="1790997" grpId="0" animBg="1"/>
      <p:bldP spid="1790998" grpId="0" autoUpdateAnimBg="0"/>
      <p:bldP spid="1790999" grpId="0" animBg="1"/>
      <p:bldP spid="1791000" grpId="0" animBg="1"/>
      <p:bldP spid="1791001" grpId="0" animBg="1"/>
      <p:bldP spid="1791002" grpId="0" animBg="1"/>
      <p:bldP spid="179100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Rectangle 2"/>
          <p:cNvSpPr>
            <a:spLocks noGrp="1" noChangeArrowheads="1"/>
          </p:cNvSpPr>
          <p:nvPr>
            <p:ph type="title"/>
          </p:nvPr>
        </p:nvSpPr>
        <p:spPr/>
        <p:txBody>
          <a:bodyPr/>
          <a:lstStyle/>
          <a:p>
            <a:pPr eaLnBrk="1" hangingPunct="1"/>
            <a:r>
              <a:rPr lang="zh-CN" altLang="en-US" dirty="0" smtClean="0"/>
              <a:t>屏蔽主机模式</a:t>
            </a:r>
          </a:p>
        </p:txBody>
      </p:sp>
      <p:sp>
        <p:nvSpPr>
          <p:cNvPr id="189446" name="Rectangle 3"/>
          <p:cNvSpPr>
            <a:spLocks noGrp="1" noChangeArrowheads="1"/>
          </p:cNvSpPr>
          <p:nvPr>
            <p:ph idx="1"/>
          </p:nvPr>
        </p:nvSpPr>
        <p:spPr/>
        <p:txBody>
          <a:bodyPr/>
          <a:lstStyle/>
          <a:p>
            <a:pPr eaLnBrk="1" hangingPunct="1"/>
            <a:r>
              <a:rPr kumimoji="1" lang="zh-CN" altLang="en-US" dirty="0" smtClean="0"/>
              <a:t>在这种模式下，一个包过滤路由器连接外部网络，堡垒主机安装在内部网络上。</a:t>
            </a:r>
          </a:p>
        </p:txBody>
      </p:sp>
      <p:sp>
        <p:nvSpPr>
          <p:cNvPr id="18944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AC7FAC88-064C-4D7E-939C-D5C58470099A}" type="datetime1">
              <a:rPr lang="zh-CN" altLang="en-US">
                <a:solidFill>
                  <a:srgbClr val="000000"/>
                </a:solidFill>
              </a:rPr>
              <a:pPr/>
              <a:t>2016/5/30</a:t>
            </a:fld>
            <a:endParaRPr lang="en-US" altLang="zh-CN">
              <a:solidFill>
                <a:srgbClr val="000000"/>
              </a:solidFill>
            </a:endParaRPr>
          </a:p>
        </p:txBody>
      </p:sp>
      <p:sp>
        <p:nvSpPr>
          <p:cNvPr id="18944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8944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72D402D5-569A-482B-B3F5-49641AAF01DA}" type="slidenum">
              <a:rPr lang="en-US" altLang="zh-CN">
                <a:solidFill>
                  <a:srgbClr val="000000"/>
                </a:solidFill>
              </a:rPr>
              <a:pPr/>
              <a:t>68</a:t>
            </a:fld>
            <a:endParaRPr lang="en-US" altLang="zh-CN">
              <a:solidFill>
                <a:srgbClr val="000000"/>
              </a:solidFill>
            </a:endParaRPr>
          </a:p>
        </p:txBody>
      </p:sp>
      <p:pic>
        <p:nvPicPr>
          <p:cNvPr id="189447" name="Picture 4"/>
          <p:cNvPicPr>
            <a:picLocks noChangeAspect="1" noChangeArrowheads="1"/>
          </p:cNvPicPr>
          <p:nvPr/>
        </p:nvPicPr>
        <p:blipFill>
          <a:blip r:embed="rId2" cstate="print"/>
          <a:srcRect b="14416"/>
          <a:stretch>
            <a:fillRect/>
          </a:stretch>
        </p:blipFill>
        <p:spPr bwMode="auto">
          <a:xfrm>
            <a:off x="1331640" y="2708920"/>
            <a:ext cx="6335712" cy="244827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屏蔽主机</a:t>
            </a:r>
          </a:p>
        </p:txBody>
      </p:sp>
      <p:sp>
        <p:nvSpPr>
          <p:cNvPr id="64515" name="内容占位符 97"/>
          <p:cNvSpPr>
            <a:spLocks noGrp="1"/>
          </p:cNvSpPr>
          <p:nvPr>
            <p:ph idx="1"/>
          </p:nvPr>
        </p:nvSpPr>
        <p:spPr>
          <a:xfrm>
            <a:off x="457200" y="1295400"/>
            <a:ext cx="8153400" cy="5302250"/>
          </a:xfrm>
        </p:spPr>
        <p:txBody>
          <a:bodyPr/>
          <a:lstStyle/>
          <a:p>
            <a:pPr eaLnBrk="1" hangingPunct="1"/>
            <a:endParaRPr lang="zh-CN" altLang="en-US" dirty="0" smtClean="0"/>
          </a:p>
        </p:txBody>
      </p:sp>
      <p:grpSp>
        <p:nvGrpSpPr>
          <p:cNvPr id="2" name="Group 12"/>
          <p:cNvGrpSpPr>
            <a:grpSpLocks/>
          </p:cNvGrpSpPr>
          <p:nvPr/>
        </p:nvGrpSpPr>
        <p:grpSpPr bwMode="auto">
          <a:xfrm>
            <a:off x="971550" y="1268413"/>
            <a:ext cx="7010400" cy="2133600"/>
            <a:chOff x="612" y="799"/>
            <a:chExt cx="4416" cy="1344"/>
          </a:xfrm>
        </p:grpSpPr>
        <p:grpSp>
          <p:nvGrpSpPr>
            <p:cNvPr id="3" name="Group 3"/>
            <p:cNvGrpSpPr>
              <a:grpSpLocks/>
            </p:cNvGrpSpPr>
            <p:nvPr/>
          </p:nvGrpSpPr>
          <p:grpSpPr bwMode="auto">
            <a:xfrm>
              <a:off x="612" y="799"/>
              <a:ext cx="4416" cy="1344"/>
              <a:chOff x="864" y="1824"/>
              <a:chExt cx="4416" cy="1344"/>
            </a:xfrm>
          </p:grpSpPr>
          <p:grpSp>
            <p:nvGrpSpPr>
              <p:cNvPr id="4" name="Group 4"/>
              <p:cNvGrpSpPr>
                <a:grpSpLocks/>
              </p:cNvGrpSpPr>
              <p:nvPr/>
            </p:nvGrpSpPr>
            <p:grpSpPr bwMode="auto">
              <a:xfrm>
                <a:off x="864" y="2208"/>
                <a:ext cx="1183" cy="640"/>
                <a:chOff x="4099" y="1858"/>
                <a:chExt cx="496" cy="433"/>
              </a:xfrm>
            </p:grpSpPr>
            <p:grpSp>
              <p:nvGrpSpPr>
                <p:cNvPr id="5" name="Group 5"/>
                <p:cNvGrpSpPr>
                  <a:grpSpLocks/>
                </p:cNvGrpSpPr>
                <p:nvPr/>
              </p:nvGrpSpPr>
              <p:grpSpPr bwMode="auto">
                <a:xfrm>
                  <a:off x="4099" y="1858"/>
                  <a:ext cx="496" cy="433"/>
                  <a:chOff x="4099" y="1858"/>
                  <a:chExt cx="496" cy="433"/>
                </a:xfrm>
              </p:grpSpPr>
              <p:sp>
                <p:nvSpPr>
                  <p:cNvPr id="64600" name="Oval 6"/>
                  <p:cNvSpPr>
                    <a:spLocks noChangeArrowheads="1"/>
                  </p:cNvSpPr>
                  <p:nvPr/>
                </p:nvSpPr>
                <p:spPr bwMode="auto">
                  <a:xfrm>
                    <a:off x="4217" y="1858"/>
                    <a:ext cx="212" cy="117"/>
                  </a:xfrm>
                  <a:prstGeom prst="ellipse">
                    <a:avLst/>
                  </a:prstGeom>
                  <a:solidFill>
                    <a:srgbClr val="DDDDDD"/>
                  </a:solidFill>
                  <a:ln w="11113">
                    <a:solidFill>
                      <a:srgbClr val="000000"/>
                    </a:solidFill>
                    <a:round/>
                    <a:headEnd/>
                    <a:tailEnd/>
                  </a:ln>
                </p:spPr>
                <p:txBody>
                  <a:bodyPr/>
                  <a:lstStyle/>
                  <a:p>
                    <a:endParaRPr lang="zh-CN" altLang="en-US"/>
                  </a:p>
                </p:txBody>
              </p:sp>
              <p:sp>
                <p:nvSpPr>
                  <p:cNvPr id="64601" name="Freeform 7"/>
                  <p:cNvSpPr>
                    <a:spLocks/>
                  </p:cNvSpPr>
                  <p:nvPr/>
                </p:nvSpPr>
                <p:spPr bwMode="auto">
                  <a:xfrm>
                    <a:off x="4399" y="1891"/>
                    <a:ext cx="141" cy="106"/>
                  </a:xfrm>
                  <a:custGeom>
                    <a:avLst/>
                    <a:gdLst>
                      <a:gd name="T0" fmla="*/ 81 w 141"/>
                      <a:gd name="T1" fmla="*/ 6 h 106"/>
                      <a:gd name="T2" fmla="*/ 52 w 141"/>
                      <a:gd name="T3" fmla="*/ 0 h 106"/>
                      <a:gd name="T4" fmla="*/ 28 w 141"/>
                      <a:gd name="T5" fmla="*/ 6 h 106"/>
                      <a:gd name="T6" fmla="*/ 9 w 141"/>
                      <a:gd name="T7" fmla="*/ 14 h 106"/>
                      <a:gd name="T8" fmla="*/ 4 w 141"/>
                      <a:gd name="T9" fmla="*/ 23 h 106"/>
                      <a:gd name="T10" fmla="*/ 0 w 141"/>
                      <a:gd name="T11" fmla="*/ 31 h 106"/>
                      <a:gd name="T12" fmla="*/ 0 w 141"/>
                      <a:gd name="T13" fmla="*/ 39 h 106"/>
                      <a:gd name="T14" fmla="*/ 2 w 141"/>
                      <a:gd name="T15" fmla="*/ 50 h 106"/>
                      <a:gd name="T16" fmla="*/ 7 w 141"/>
                      <a:gd name="T17" fmla="*/ 61 h 106"/>
                      <a:gd name="T18" fmla="*/ 14 w 141"/>
                      <a:gd name="T19" fmla="*/ 70 h 106"/>
                      <a:gd name="T20" fmla="*/ 33 w 141"/>
                      <a:gd name="T21" fmla="*/ 87 h 106"/>
                      <a:gd name="T22" fmla="*/ 60 w 141"/>
                      <a:gd name="T23" fmla="*/ 100 h 106"/>
                      <a:gd name="T24" fmla="*/ 88 w 141"/>
                      <a:gd name="T25" fmla="*/ 106 h 106"/>
                      <a:gd name="T26" fmla="*/ 115 w 141"/>
                      <a:gd name="T27" fmla="*/ 100 h 106"/>
                      <a:gd name="T28" fmla="*/ 132 w 141"/>
                      <a:gd name="T29" fmla="*/ 92 h 106"/>
                      <a:gd name="T30" fmla="*/ 139 w 141"/>
                      <a:gd name="T31" fmla="*/ 84 h 106"/>
                      <a:gd name="T32" fmla="*/ 141 w 141"/>
                      <a:gd name="T33" fmla="*/ 75 h 106"/>
                      <a:gd name="T34" fmla="*/ 141 w 141"/>
                      <a:gd name="T35" fmla="*/ 67 h 106"/>
                      <a:gd name="T36" fmla="*/ 141 w 141"/>
                      <a:gd name="T37" fmla="*/ 56 h 106"/>
                      <a:gd name="T38" fmla="*/ 136 w 141"/>
                      <a:gd name="T39" fmla="*/ 45 h 106"/>
                      <a:gd name="T40" fmla="*/ 129 w 141"/>
                      <a:gd name="T41" fmla="*/ 36 h 106"/>
                      <a:gd name="T42" fmla="*/ 108 w 141"/>
                      <a:gd name="T43" fmla="*/ 20 h 106"/>
                      <a:gd name="T44" fmla="*/ 81 w 141"/>
                      <a:gd name="T45" fmla="*/ 6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106"/>
                      <a:gd name="T71" fmla="*/ 141 w 141"/>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106">
                        <a:moveTo>
                          <a:pt x="81" y="6"/>
                        </a:moveTo>
                        <a:lnTo>
                          <a:pt x="52" y="0"/>
                        </a:lnTo>
                        <a:lnTo>
                          <a:pt x="28" y="6"/>
                        </a:lnTo>
                        <a:lnTo>
                          <a:pt x="9" y="14"/>
                        </a:lnTo>
                        <a:lnTo>
                          <a:pt x="4" y="23"/>
                        </a:lnTo>
                        <a:lnTo>
                          <a:pt x="0" y="31"/>
                        </a:lnTo>
                        <a:lnTo>
                          <a:pt x="0" y="39"/>
                        </a:lnTo>
                        <a:lnTo>
                          <a:pt x="2" y="50"/>
                        </a:lnTo>
                        <a:lnTo>
                          <a:pt x="7" y="61"/>
                        </a:lnTo>
                        <a:lnTo>
                          <a:pt x="14" y="70"/>
                        </a:lnTo>
                        <a:lnTo>
                          <a:pt x="33" y="87"/>
                        </a:lnTo>
                        <a:lnTo>
                          <a:pt x="60" y="100"/>
                        </a:lnTo>
                        <a:lnTo>
                          <a:pt x="88" y="106"/>
                        </a:lnTo>
                        <a:lnTo>
                          <a:pt x="115" y="100"/>
                        </a:lnTo>
                        <a:lnTo>
                          <a:pt x="132" y="92"/>
                        </a:lnTo>
                        <a:lnTo>
                          <a:pt x="139" y="84"/>
                        </a:lnTo>
                        <a:lnTo>
                          <a:pt x="141" y="75"/>
                        </a:lnTo>
                        <a:lnTo>
                          <a:pt x="141" y="67"/>
                        </a:lnTo>
                        <a:lnTo>
                          <a:pt x="141" y="56"/>
                        </a:lnTo>
                        <a:lnTo>
                          <a:pt x="136" y="45"/>
                        </a:lnTo>
                        <a:lnTo>
                          <a:pt x="129" y="36"/>
                        </a:lnTo>
                        <a:lnTo>
                          <a:pt x="108" y="20"/>
                        </a:lnTo>
                        <a:lnTo>
                          <a:pt x="81" y="6"/>
                        </a:lnTo>
                        <a:close/>
                      </a:path>
                    </a:pathLst>
                  </a:custGeom>
                  <a:solidFill>
                    <a:srgbClr val="DDDDDD"/>
                  </a:solidFill>
                  <a:ln w="11113">
                    <a:solidFill>
                      <a:srgbClr val="000000"/>
                    </a:solidFill>
                    <a:round/>
                    <a:headEnd/>
                    <a:tailEnd/>
                  </a:ln>
                </p:spPr>
                <p:txBody>
                  <a:bodyPr/>
                  <a:lstStyle/>
                  <a:p>
                    <a:endParaRPr lang="zh-CN" altLang="en-US"/>
                  </a:p>
                </p:txBody>
              </p:sp>
              <p:sp>
                <p:nvSpPr>
                  <p:cNvPr id="64602" name="Freeform 8"/>
                  <p:cNvSpPr>
                    <a:spLocks/>
                  </p:cNvSpPr>
                  <p:nvPr/>
                </p:nvSpPr>
                <p:spPr bwMode="auto">
                  <a:xfrm>
                    <a:off x="4473" y="1991"/>
                    <a:ext cx="122" cy="117"/>
                  </a:xfrm>
                  <a:custGeom>
                    <a:avLst/>
                    <a:gdLst>
                      <a:gd name="T0" fmla="*/ 82 w 122"/>
                      <a:gd name="T1" fmla="*/ 9 h 117"/>
                      <a:gd name="T2" fmla="*/ 58 w 122"/>
                      <a:gd name="T3" fmla="*/ 0 h 117"/>
                      <a:gd name="T4" fmla="*/ 34 w 122"/>
                      <a:gd name="T5" fmla="*/ 3 h 117"/>
                      <a:gd name="T6" fmla="*/ 14 w 122"/>
                      <a:gd name="T7" fmla="*/ 12 h 117"/>
                      <a:gd name="T8" fmla="*/ 2 w 122"/>
                      <a:gd name="T9" fmla="*/ 28 h 117"/>
                      <a:gd name="T10" fmla="*/ 0 w 122"/>
                      <a:gd name="T11" fmla="*/ 39 h 117"/>
                      <a:gd name="T12" fmla="*/ 0 w 122"/>
                      <a:gd name="T13" fmla="*/ 50 h 117"/>
                      <a:gd name="T14" fmla="*/ 7 w 122"/>
                      <a:gd name="T15" fmla="*/ 73 h 117"/>
                      <a:gd name="T16" fmla="*/ 19 w 122"/>
                      <a:gd name="T17" fmla="*/ 92 h 117"/>
                      <a:gd name="T18" fmla="*/ 41 w 122"/>
                      <a:gd name="T19" fmla="*/ 109 h 117"/>
                      <a:gd name="T20" fmla="*/ 65 w 122"/>
                      <a:gd name="T21" fmla="*/ 117 h 117"/>
                      <a:gd name="T22" fmla="*/ 89 w 122"/>
                      <a:gd name="T23" fmla="*/ 117 h 117"/>
                      <a:gd name="T24" fmla="*/ 108 w 122"/>
                      <a:gd name="T25" fmla="*/ 106 h 117"/>
                      <a:gd name="T26" fmla="*/ 120 w 122"/>
                      <a:gd name="T27" fmla="*/ 89 h 117"/>
                      <a:gd name="T28" fmla="*/ 122 w 122"/>
                      <a:gd name="T29" fmla="*/ 78 h 117"/>
                      <a:gd name="T30" fmla="*/ 122 w 122"/>
                      <a:gd name="T31" fmla="*/ 67 h 117"/>
                      <a:gd name="T32" fmla="*/ 115 w 122"/>
                      <a:gd name="T33" fmla="*/ 45 h 117"/>
                      <a:gd name="T34" fmla="*/ 103 w 122"/>
                      <a:gd name="T35" fmla="*/ 25 h 117"/>
                      <a:gd name="T36" fmla="*/ 82 w 122"/>
                      <a:gd name="T37" fmla="*/ 9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17"/>
                      <a:gd name="T59" fmla="*/ 122 w 122"/>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17">
                        <a:moveTo>
                          <a:pt x="82" y="9"/>
                        </a:moveTo>
                        <a:lnTo>
                          <a:pt x="58" y="0"/>
                        </a:lnTo>
                        <a:lnTo>
                          <a:pt x="34" y="3"/>
                        </a:lnTo>
                        <a:lnTo>
                          <a:pt x="14" y="12"/>
                        </a:lnTo>
                        <a:lnTo>
                          <a:pt x="2" y="28"/>
                        </a:lnTo>
                        <a:lnTo>
                          <a:pt x="0" y="39"/>
                        </a:lnTo>
                        <a:lnTo>
                          <a:pt x="0" y="50"/>
                        </a:lnTo>
                        <a:lnTo>
                          <a:pt x="7" y="73"/>
                        </a:lnTo>
                        <a:lnTo>
                          <a:pt x="19" y="92"/>
                        </a:lnTo>
                        <a:lnTo>
                          <a:pt x="41" y="109"/>
                        </a:lnTo>
                        <a:lnTo>
                          <a:pt x="65" y="117"/>
                        </a:lnTo>
                        <a:lnTo>
                          <a:pt x="89" y="117"/>
                        </a:lnTo>
                        <a:lnTo>
                          <a:pt x="108" y="106"/>
                        </a:lnTo>
                        <a:lnTo>
                          <a:pt x="120" y="89"/>
                        </a:lnTo>
                        <a:lnTo>
                          <a:pt x="122" y="78"/>
                        </a:lnTo>
                        <a:lnTo>
                          <a:pt x="122" y="67"/>
                        </a:lnTo>
                        <a:lnTo>
                          <a:pt x="115" y="45"/>
                        </a:lnTo>
                        <a:lnTo>
                          <a:pt x="103" y="25"/>
                        </a:lnTo>
                        <a:lnTo>
                          <a:pt x="82" y="9"/>
                        </a:lnTo>
                        <a:close/>
                      </a:path>
                    </a:pathLst>
                  </a:custGeom>
                  <a:solidFill>
                    <a:srgbClr val="DDDDDD"/>
                  </a:solidFill>
                  <a:ln w="11113">
                    <a:solidFill>
                      <a:srgbClr val="000000"/>
                    </a:solidFill>
                    <a:round/>
                    <a:headEnd/>
                    <a:tailEnd/>
                  </a:ln>
                </p:spPr>
                <p:txBody>
                  <a:bodyPr/>
                  <a:lstStyle/>
                  <a:p>
                    <a:endParaRPr lang="zh-CN" altLang="en-US"/>
                  </a:p>
                </p:txBody>
              </p:sp>
              <p:sp>
                <p:nvSpPr>
                  <p:cNvPr id="64603" name="Freeform 9"/>
                  <p:cNvSpPr>
                    <a:spLocks/>
                  </p:cNvSpPr>
                  <p:nvPr/>
                </p:nvSpPr>
                <p:spPr bwMode="auto">
                  <a:xfrm>
                    <a:off x="4432" y="2100"/>
                    <a:ext cx="149" cy="147"/>
                  </a:xfrm>
                  <a:custGeom>
                    <a:avLst/>
                    <a:gdLst>
                      <a:gd name="T0" fmla="*/ 48 w 149"/>
                      <a:gd name="T1" fmla="*/ 11 h 147"/>
                      <a:gd name="T2" fmla="*/ 24 w 149"/>
                      <a:gd name="T3" fmla="*/ 30 h 147"/>
                      <a:gd name="T4" fmla="*/ 15 w 149"/>
                      <a:gd name="T5" fmla="*/ 44 h 147"/>
                      <a:gd name="T6" fmla="*/ 7 w 149"/>
                      <a:gd name="T7" fmla="*/ 58 h 147"/>
                      <a:gd name="T8" fmla="*/ 3 w 149"/>
                      <a:gd name="T9" fmla="*/ 72 h 147"/>
                      <a:gd name="T10" fmla="*/ 0 w 149"/>
                      <a:gd name="T11" fmla="*/ 86 h 147"/>
                      <a:gd name="T12" fmla="*/ 0 w 149"/>
                      <a:gd name="T13" fmla="*/ 100 h 147"/>
                      <a:gd name="T14" fmla="*/ 5 w 149"/>
                      <a:gd name="T15" fmla="*/ 114 h 147"/>
                      <a:gd name="T16" fmla="*/ 12 w 149"/>
                      <a:gd name="T17" fmla="*/ 125 h 147"/>
                      <a:gd name="T18" fmla="*/ 22 w 149"/>
                      <a:gd name="T19" fmla="*/ 133 h 147"/>
                      <a:gd name="T20" fmla="*/ 43 w 149"/>
                      <a:gd name="T21" fmla="*/ 147 h 147"/>
                      <a:gd name="T22" fmla="*/ 58 w 149"/>
                      <a:gd name="T23" fmla="*/ 147 h 147"/>
                      <a:gd name="T24" fmla="*/ 72 w 149"/>
                      <a:gd name="T25" fmla="*/ 147 h 147"/>
                      <a:gd name="T26" fmla="*/ 87 w 149"/>
                      <a:gd name="T27" fmla="*/ 141 h 147"/>
                      <a:gd name="T28" fmla="*/ 101 w 149"/>
                      <a:gd name="T29" fmla="*/ 136 h 147"/>
                      <a:gd name="T30" fmla="*/ 125 w 149"/>
                      <a:gd name="T31" fmla="*/ 116 h 147"/>
                      <a:gd name="T32" fmla="*/ 135 w 149"/>
                      <a:gd name="T33" fmla="*/ 103 h 147"/>
                      <a:gd name="T34" fmla="*/ 142 w 149"/>
                      <a:gd name="T35" fmla="*/ 89 h 147"/>
                      <a:gd name="T36" fmla="*/ 147 w 149"/>
                      <a:gd name="T37" fmla="*/ 75 h 147"/>
                      <a:gd name="T38" fmla="*/ 149 w 149"/>
                      <a:gd name="T39" fmla="*/ 61 h 147"/>
                      <a:gd name="T40" fmla="*/ 149 w 149"/>
                      <a:gd name="T41" fmla="*/ 47 h 147"/>
                      <a:gd name="T42" fmla="*/ 144 w 149"/>
                      <a:gd name="T43" fmla="*/ 33 h 147"/>
                      <a:gd name="T44" fmla="*/ 137 w 149"/>
                      <a:gd name="T45" fmla="*/ 22 h 147"/>
                      <a:gd name="T46" fmla="*/ 130 w 149"/>
                      <a:gd name="T47" fmla="*/ 14 h 147"/>
                      <a:gd name="T48" fmla="*/ 106 w 149"/>
                      <a:gd name="T49" fmla="*/ 3 h 147"/>
                      <a:gd name="T50" fmla="*/ 91 w 149"/>
                      <a:gd name="T51" fmla="*/ 0 h 147"/>
                      <a:gd name="T52" fmla="*/ 77 w 149"/>
                      <a:gd name="T53" fmla="*/ 0 h 147"/>
                      <a:gd name="T54" fmla="*/ 63 w 149"/>
                      <a:gd name="T55" fmla="*/ 5 h 147"/>
                      <a:gd name="T56" fmla="*/ 48 w 149"/>
                      <a:gd name="T57" fmla="*/ 11 h 1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147"/>
                      <a:gd name="T89" fmla="*/ 149 w 149"/>
                      <a:gd name="T90" fmla="*/ 147 h 1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147">
                        <a:moveTo>
                          <a:pt x="48" y="11"/>
                        </a:moveTo>
                        <a:lnTo>
                          <a:pt x="24" y="30"/>
                        </a:lnTo>
                        <a:lnTo>
                          <a:pt x="15" y="44"/>
                        </a:lnTo>
                        <a:lnTo>
                          <a:pt x="7" y="58"/>
                        </a:lnTo>
                        <a:lnTo>
                          <a:pt x="3" y="72"/>
                        </a:lnTo>
                        <a:lnTo>
                          <a:pt x="0" y="86"/>
                        </a:lnTo>
                        <a:lnTo>
                          <a:pt x="0" y="100"/>
                        </a:lnTo>
                        <a:lnTo>
                          <a:pt x="5" y="114"/>
                        </a:lnTo>
                        <a:lnTo>
                          <a:pt x="12" y="125"/>
                        </a:lnTo>
                        <a:lnTo>
                          <a:pt x="22" y="133"/>
                        </a:lnTo>
                        <a:lnTo>
                          <a:pt x="43" y="147"/>
                        </a:lnTo>
                        <a:lnTo>
                          <a:pt x="58" y="147"/>
                        </a:lnTo>
                        <a:lnTo>
                          <a:pt x="72" y="147"/>
                        </a:lnTo>
                        <a:lnTo>
                          <a:pt x="87" y="141"/>
                        </a:lnTo>
                        <a:lnTo>
                          <a:pt x="101" y="136"/>
                        </a:lnTo>
                        <a:lnTo>
                          <a:pt x="125" y="116"/>
                        </a:lnTo>
                        <a:lnTo>
                          <a:pt x="135" y="103"/>
                        </a:lnTo>
                        <a:lnTo>
                          <a:pt x="142" y="89"/>
                        </a:lnTo>
                        <a:lnTo>
                          <a:pt x="147" y="75"/>
                        </a:lnTo>
                        <a:lnTo>
                          <a:pt x="149" y="61"/>
                        </a:lnTo>
                        <a:lnTo>
                          <a:pt x="149" y="47"/>
                        </a:lnTo>
                        <a:lnTo>
                          <a:pt x="144" y="33"/>
                        </a:lnTo>
                        <a:lnTo>
                          <a:pt x="137" y="22"/>
                        </a:lnTo>
                        <a:lnTo>
                          <a:pt x="130" y="14"/>
                        </a:lnTo>
                        <a:lnTo>
                          <a:pt x="106" y="3"/>
                        </a:lnTo>
                        <a:lnTo>
                          <a:pt x="91" y="0"/>
                        </a:lnTo>
                        <a:lnTo>
                          <a:pt x="77" y="0"/>
                        </a:lnTo>
                        <a:lnTo>
                          <a:pt x="63" y="5"/>
                        </a:lnTo>
                        <a:lnTo>
                          <a:pt x="48" y="11"/>
                        </a:lnTo>
                        <a:close/>
                      </a:path>
                    </a:pathLst>
                  </a:custGeom>
                  <a:solidFill>
                    <a:srgbClr val="DDDDDD"/>
                  </a:solidFill>
                  <a:ln w="11113">
                    <a:solidFill>
                      <a:srgbClr val="000000"/>
                    </a:solidFill>
                    <a:round/>
                    <a:headEnd/>
                    <a:tailEnd/>
                  </a:ln>
                </p:spPr>
                <p:txBody>
                  <a:bodyPr/>
                  <a:lstStyle/>
                  <a:p>
                    <a:endParaRPr lang="zh-CN" altLang="en-US"/>
                  </a:p>
                </p:txBody>
              </p:sp>
              <p:sp>
                <p:nvSpPr>
                  <p:cNvPr id="64604" name="Oval 10"/>
                  <p:cNvSpPr>
                    <a:spLocks noChangeArrowheads="1"/>
                  </p:cNvSpPr>
                  <p:nvPr/>
                </p:nvSpPr>
                <p:spPr bwMode="auto">
                  <a:xfrm>
                    <a:off x="4241" y="2119"/>
                    <a:ext cx="248" cy="172"/>
                  </a:xfrm>
                  <a:prstGeom prst="ellipse">
                    <a:avLst/>
                  </a:prstGeom>
                  <a:solidFill>
                    <a:srgbClr val="DDDDDD"/>
                  </a:solidFill>
                  <a:ln w="11113">
                    <a:solidFill>
                      <a:srgbClr val="000000"/>
                    </a:solidFill>
                    <a:round/>
                    <a:headEnd/>
                    <a:tailEnd/>
                  </a:ln>
                </p:spPr>
                <p:txBody>
                  <a:bodyPr/>
                  <a:lstStyle/>
                  <a:p>
                    <a:endParaRPr lang="zh-CN" altLang="en-US"/>
                  </a:p>
                </p:txBody>
              </p:sp>
              <p:sp>
                <p:nvSpPr>
                  <p:cNvPr id="64605" name="Freeform 11"/>
                  <p:cNvSpPr>
                    <a:spLocks/>
                  </p:cNvSpPr>
                  <p:nvPr/>
                </p:nvSpPr>
                <p:spPr bwMode="auto">
                  <a:xfrm>
                    <a:off x="4137" y="2114"/>
                    <a:ext cx="139" cy="119"/>
                  </a:xfrm>
                  <a:custGeom>
                    <a:avLst/>
                    <a:gdLst>
                      <a:gd name="T0" fmla="*/ 84 w 139"/>
                      <a:gd name="T1" fmla="*/ 5 h 119"/>
                      <a:gd name="T2" fmla="*/ 58 w 139"/>
                      <a:gd name="T3" fmla="*/ 0 h 119"/>
                      <a:gd name="T4" fmla="*/ 34 w 139"/>
                      <a:gd name="T5" fmla="*/ 5 h 119"/>
                      <a:gd name="T6" fmla="*/ 14 w 139"/>
                      <a:gd name="T7" fmla="*/ 16 h 119"/>
                      <a:gd name="T8" fmla="*/ 7 w 139"/>
                      <a:gd name="T9" fmla="*/ 25 h 119"/>
                      <a:gd name="T10" fmla="*/ 2 w 139"/>
                      <a:gd name="T11" fmla="*/ 36 h 119"/>
                      <a:gd name="T12" fmla="*/ 0 w 139"/>
                      <a:gd name="T13" fmla="*/ 47 h 119"/>
                      <a:gd name="T14" fmla="*/ 2 w 139"/>
                      <a:gd name="T15" fmla="*/ 58 h 119"/>
                      <a:gd name="T16" fmla="*/ 5 w 139"/>
                      <a:gd name="T17" fmla="*/ 69 h 119"/>
                      <a:gd name="T18" fmla="*/ 12 w 139"/>
                      <a:gd name="T19" fmla="*/ 80 h 119"/>
                      <a:gd name="T20" fmla="*/ 29 w 139"/>
                      <a:gd name="T21" fmla="*/ 100 h 119"/>
                      <a:gd name="T22" fmla="*/ 55 w 139"/>
                      <a:gd name="T23" fmla="*/ 114 h 119"/>
                      <a:gd name="T24" fmla="*/ 82 w 139"/>
                      <a:gd name="T25" fmla="*/ 119 h 119"/>
                      <a:gd name="T26" fmla="*/ 108 w 139"/>
                      <a:gd name="T27" fmla="*/ 116 h 119"/>
                      <a:gd name="T28" fmla="*/ 127 w 139"/>
                      <a:gd name="T29" fmla="*/ 105 h 119"/>
                      <a:gd name="T30" fmla="*/ 132 w 139"/>
                      <a:gd name="T31" fmla="*/ 97 h 119"/>
                      <a:gd name="T32" fmla="*/ 137 w 139"/>
                      <a:gd name="T33" fmla="*/ 86 h 119"/>
                      <a:gd name="T34" fmla="*/ 139 w 139"/>
                      <a:gd name="T35" fmla="*/ 75 h 119"/>
                      <a:gd name="T36" fmla="*/ 139 w 139"/>
                      <a:gd name="T37" fmla="*/ 64 h 119"/>
                      <a:gd name="T38" fmla="*/ 134 w 139"/>
                      <a:gd name="T39" fmla="*/ 50 h 119"/>
                      <a:gd name="T40" fmla="*/ 130 w 139"/>
                      <a:gd name="T41" fmla="*/ 39 h 119"/>
                      <a:gd name="T42" fmla="*/ 110 w 139"/>
                      <a:gd name="T43" fmla="*/ 19 h 119"/>
                      <a:gd name="T44" fmla="*/ 84 w 139"/>
                      <a:gd name="T45" fmla="*/ 5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9"/>
                      <a:gd name="T70" fmla="*/ 0 h 119"/>
                      <a:gd name="T71" fmla="*/ 139 w 139"/>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9" h="119">
                        <a:moveTo>
                          <a:pt x="84" y="5"/>
                        </a:moveTo>
                        <a:lnTo>
                          <a:pt x="58" y="0"/>
                        </a:lnTo>
                        <a:lnTo>
                          <a:pt x="34" y="5"/>
                        </a:lnTo>
                        <a:lnTo>
                          <a:pt x="14" y="16"/>
                        </a:lnTo>
                        <a:lnTo>
                          <a:pt x="7" y="25"/>
                        </a:lnTo>
                        <a:lnTo>
                          <a:pt x="2" y="36"/>
                        </a:lnTo>
                        <a:lnTo>
                          <a:pt x="0" y="47"/>
                        </a:lnTo>
                        <a:lnTo>
                          <a:pt x="2" y="58"/>
                        </a:lnTo>
                        <a:lnTo>
                          <a:pt x="5" y="69"/>
                        </a:lnTo>
                        <a:lnTo>
                          <a:pt x="12" y="80"/>
                        </a:lnTo>
                        <a:lnTo>
                          <a:pt x="29" y="100"/>
                        </a:lnTo>
                        <a:lnTo>
                          <a:pt x="55" y="114"/>
                        </a:lnTo>
                        <a:lnTo>
                          <a:pt x="82" y="119"/>
                        </a:lnTo>
                        <a:lnTo>
                          <a:pt x="108" y="116"/>
                        </a:lnTo>
                        <a:lnTo>
                          <a:pt x="127" y="105"/>
                        </a:lnTo>
                        <a:lnTo>
                          <a:pt x="132" y="97"/>
                        </a:lnTo>
                        <a:lnTo>
                          <a:pt x="137" y="86"/>
                        </a:lnTo>
                        <a:lnTo>
                          <a:pt x="139" y="75"/>
                        </a:lnTo>
                        <a:lnTo>
                          <a:pt x="139" y="64"/>
                        </a:lnTo>
                        <a:lnTo>
                          <a:pt x="134" y="50"/>
                        </a:lnTo>
                        <a:lnTo>
                          <a:pt x="130" y="39"/>
                        </a:lnTo>
                        <a:lnTo>
                          <a:pt x="110" y="19"/>
                        </a:lnTo>
                        <a:lnTo>
                          <a:pt x="84" y="5"/>
                        </a:lnTo>
                        <a:close/>
                      </a:path>
                    </a:pathLst>
                  </a:custGeom>
                  <a:solidFill>
                    <a:srgbClr val="DDDDDD"/>
                  </a:solidFill>
                  <a:ln w="11113">
                    <a:solidFill>
                      <a:srgbClr val="000000"/>
                    </a:solidFill>
                    <a:round/>
                    <a:headEnd/>
                    <a:tailEnd/>
                  </a:ln>
                </p:spPr>
                <p:txBody>
                  <a:bodyPr/>
                  <a:lstStyle/>
                  <a:p>
                    <a:endParaRPr lang="zh-CN" altLang="en-US"/>
                  </a:p>
                </p:txBody>
              </p:sp>
              <p:sp>
                <p:nvSpPr>
                  <p:cNvPr id="64606" name="Oval 12"/>
                  <p:cNvSpPr>
                    <a:spLocks noChangeArrowheads="1"/>
                  </p:cNvSpPr>
                  <p:nvPr/>
                </p:nvSpPr>
                <p:spPr bwMode="auto">
                  <a:xfrm>
                    <a:off x="4099" y="2031"/>
                    <a:ext cx="112" cy="110"/>
                  </a:xfrm>
                  <a:prstGeom prst="ellipse">
                    <a:avLst/>
                  </a:prstGeom>
                  <a:solidFill>
                    <a:srgbClr val="DDDDDD"/>
                  </a:solidFill>
                  <a:ln w="11113">
                    <a:solidFill>
                      <a:srgbClr val="000000"/>
                    </a:solidFill>
                    <a:round/>
                    <a:headEnd/>
                    <a:tailEnd/>
                  </a:ln>
                </p:spPr>
                <p:txBody>
                  <a:bodyPr/>
                  <a:lstStyle/>
                  <a:p>
                    <a:endParaRPr lang="zh-CN" altLang="en-US"/>
                  </a:p>
                </p:txBody>
              </p:sp>
              <p:sp>
                <p:nvSpPr>
                  <p:cNvPr id="64607" name="Freeform 13"/>
                  <p:cNvSpPr>
                    <a:spLocks/>
                  </p:cNvSpPr>
                  <p:nvPr/>
                </p:nvSpPr>
                <p:spPr bwMode="auto">
                  <a:xfrm>
                    <a:off x="4120" y="1927"/>
                    <a:ext cx="147" cy="137"/>
                  </a:xfrm>
                  <a:custGeom>
                    <a:avLst/>
                    <a:gdLst>
                      <a:gd name="T0" fmla="*/ 48 w 147"/>
                      <a:gd name="T1" fmla="*/ 20 h 137"/>
                      <a:gd name="T2" fmla="*/ 24 w 147"/>
                      <a:gd name="T3" fmla="*/ 42 h 137"/>
                      <a:gd name="T4" fmla="*/ 7 w 147"/>
                      <a:gd name="T5" fmla="*/ 67 h 137"/>
                      <a:gd name="T6" fmla="*/ 3 w 147"/>
                      <a:gd name="T7" fmla="*/ 81 h 137"/>
                      <a:gd name="T8" fmla="*/ 0 w 147"/>
                      <a:gd name="T9" fmla="*/ 92 h 137"/>
                      <a:gd name="T10" fmla="*/ 3 w 147"/>
                      <a:gd name="T11" fmla="*/ 103 h 137"/>
                      <a:gd name="T12" fmla="*/ 5 w 147"/>
                      <a:gd name="T13" fmla="*/ 114 h 137"/>
                      <a:gd name="T14" fmla="*/ 12 w 147"/>
                      <a:gd name="T15" fmla="*/ 123 h 137"/>
                      <a:gd name="T16" fmla="*/ 22 w 147"/>
                      <a:gd name="T17" fmla="*/ 131 h 137"/>
                      <a:gd name="T18" fmla="*/ 43 w 147"/>
                      <a:gd name="T19" fmla="*/ 137 h 137"/>
                      <a:gd name="T20" fmla="*/ 70 w 147"/>
                      <a:gd name="T21" fmla="*/ 131 h 137"/>
                      <a:gd name="T22" fmla="*/ 99 w 147"/>
                      <a:gd name="T23" fmla="*/ 117 h 137"/>
                      <a:gd name="T24" fmla="*/ 123 w 147"/>
                      <a:gd name="T25" fmla="*/ 95 h 137"/>
                      <a:gd name="T26" fmla="*/ 132 w 147"/>
                      <a:gd name="T27" fmla="*/ 84 h 137"/>
                      <a:gd name="T28" fmla="*/ 139 w 147"/>
                      <a:gd name="T29" fmla="*/ 70 h 137"/>
                      <a:gd name="T30" fmla="*/ 144 w 147"/>
                      <a:gd name="T31" fmla="*/ 56 h 137"/>
                      <a:gd name="T32" fmla="*/ 147 w 147"/>
                      <a:gd name="T33" fmla="*/ 45 h 137"/>
                      <a:gd name="T34" fmla="*/ 147 w 147"/>
                      <a:gd name="T35" fmla="*/ 34 h 137"/>
                      <a:gd name="T36" fmla="*/ 142 w 147"/>
                      <a:gd name="T37" fmla="*/ 23 h 137"/>
                      <a:gd name="T38" fmla="*/ 135 w 147"/>
                      <a:gd name="T39" fmla="*/ 14 h 137"/>
                      <a:gd name="T40" fmla="*/ 127 w 147"/>
                      <a:gd name="T41" fmla="*/ 6 h 137"/>
                      <a:gd name="T42" fmla="*/ 103 w 147"/>
                      <a:gd name="T43" fmla="*/ 0 h 137"/>
                      <a:gd name="T44" fmla="*/ 77 w 147"/>
                      <a:gd name="T45" fmla="*/ 6 h 137"/>
                      <a:gd name="T46" fmla="*/ 48 w 147"/>
                      <a:gd name="T47" fmla="*/ 20 h 1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7"/>
                      <a:gd name="T73" fmla="*/ 0 h 137"/>
                      <a:gd name="T74" fmla="*/ 147 w 147"/>
                      <a:gd name="T75" fmla="*/ 137 h 1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7" h="137">
                        <a:moveTo>
                          <a:pt x="48" y="20"/>
                        </a:moveTo>
                        <a:lnTo>
                          <a:pt x="24" y="42"/>
                        </a:lnTo>
                        <a:lnTo>
                          <a:pt x="7" y="67"/>
                        </a:lnTo>
                        <a:lnTo>
                          <a:pt x="3" y="81"/>
                        </a:lnTo>
                        <a:lnTo>
                          <a:pt x="0" y="92"/>
                        </a:lnTo>
                        <a:lnTo>
                          <a:pt x="3" y="103"/>
                        </a:lnTo>
                        <a:lnTo>
                          <a:pt x="5" y="114"/>
                        </a:lnTo>
                        <a:lnTo>
                          <a:pt x="12" y="123"/>
                        </a:lnTo>
                        <a:lnTo>
                          <a:pt x="22" y="131"/>
                        </a:lnTo>
                        <a:lnTo>
                          <a:pt x="43" y="137"/>
                        </a:lnTo>
                        <a:lnTo>
                          <a:pt x="70" y="131"/>
                        </a:lnTo>
                        <a:lnTo>
                          <a:pt x="99" y="117"/>
                        </a:lnTo>
                        <a:lnTo>
                          <a:pt x="123" y="95"/>
                        </a:lnTo>
                        <a:lnTo>
                          <a:pt x="132" y="84"/>
                        </a:lnTo>
                        <a:lnTo>
                          <a:pt x="139" y="70"/>
                        </a:lnTo>
                        <a:lnTo>
                          <a:pt x="144" y="56"/>
                        </a:lnTo>
                        <a:lnTo>
                          <a:pt x="147" y="45"/>
                        </a:lnTo>
                        <a:lnTo>
                          <a:pt x="147" y="34"/>
                        </a:lnTo>
                        <a:lnTo>
                          <a:pt x="142" y="23"/>
                        </a:lnTo>
                        <a:lnTo>
                          <a:pt x="135" y="14"/>
                        </a:lnTo>
                        <a:lnTo>
                          <a:pt x="127" y="6"/>
                        </a:lnTo>
                        <a:lnTo>
                          <a:pt x="103" y="0"/>
                        </a:lnTo>
                        <a:lnTo>
                          <a:pt x="77" y="6"/>
                        </a:lnTo>
                        <a:lnTo>
                          <a:pt x="48" y="20"/>
                        </a:lnTo>
                        <a:close/>
                      </a:path>
                    </a:pathLst>
                  </a:custGeom>
                  <a:solidFill>
                    <a:srgbClr val="DDDDDD"/>
                  </a:solidFill>
                  <a:ln w="11113">
                    <a:solidFill>
                      <a:srgbClr val="000000"/>
                    </a:solidFill>
                    <a:round/>
                    <a:headEnd/>
                    <a:tailEnd/>
                  </a:ln>
                </p:spPr>
                <p:txBody>
                  <a:bodyPr/>
                  <a:lstStyle/>
                  <a:p>
                    <a:endParaRPr lang="zh-CN" altLang="en-US"/>
                  </a:p>
                </p:txBody>
              </p:sp>
              <p:sp>
                <p:nvSpPr>
                  <p:cNvPr id="64608" name="Freeform 14"/>
                  <p:cNvSpPr>
                    <a:spLocks/>
                  </p:cNvSpPr>
                  <p:nvPr/>
                </p:nvSpPr>
                <p:spPr bwMode="auto">
                  <a:xfrm>
                    <a:off x="4151" y="1930"/>
                    <a:ext cx="392" cy="298"/>
                  </a:xfrm>
                  <a:custGeom>
                    <a:avLst/>
                    <a:gdLst>
                      <a:gd name="T0" fmla="*/ 58 w 392"/>
                      <a:gd name="T1" fmla="*/ 61 h 298"/>
                      <a:gd name="T2" fmla="*/ 77 w 392"/>
                      <a:gd name="T3" fmla="*/ 59 h 298"/>
                      <a:gd name="T4" fmla="*/ 96 w 392"/>
                      <a:gd name="T5" fmla="*/ 53 h 298"/>
                      <a:gd name="T6" fmla="*/ 113 w 392"/>
                      <a:gd name="T7" fmla="*/ 50 h 298"/>
                      <a:gd name="T8" fmla="*/ 125 w 392"/>
                      <a:gd name="T9" fmla="*/ 36 h 298"/>
                      <a:gd name="T10" fmla="*/ 108 w 392"/>
                      <a:gd name="T11" fmla="*/ 31 h 298"/>
                      <a:gd name="T12" fmla="*/ 92 w 392"/>
                      <a:gd name="T13" fmla="*/ 36 h 298"/>
                      <a:gd name="T14" fmla="*/ 82 w 392"/>
                      <a:gd name="T15" fmla="*/ 36 h 298"/>
                      <a:gd name="T16" fmla="*/ 99 w 392"/>
                      <a:gd name="T17" fmla="*/ 20 h 298"/>
                      <a:gd name="T18" fmla="*/ 120 w 392"/>
                      <a:gd name="T19" fmla="*/ 11 h 298"/>
                      <a:gd name="T20" fmla="*/ 137 w 392"/>
                      <a:gd name="T21" fmla="*/ 9 h 298"/>
                      <a:gd name="T22" fmla="*/ 154 w 392"/>
                      <a:gd name="T23" fmla="*/ 6 h 298"/>
                      <a:gd name="T24" fmla="*/ 171 w 392"/>
                      <a:gd name="T25" fmla="*/ 0 h 298"/>
                      <a:gd name="T26" fmla="*/ 188 w 392"/>
                      <a:gd name="T27" fmla="*/ 0 h 298"/>
                      <a:gd name="T28" fmla="*/ 207 w 392"/>
                      <a:gd name="T29" fmla="*/ 0 h 298"/>
                      <a:gd name="T30" fmla="*/ 245 w 392"/>
                      <a:gd name="T31" fmla="*/ 0 h 298"/>
                      <a:gd name="T32" fmla="*/ 269 w 392"/>
                      <a:gd name="T33" fmla="*/ 0 h 298"/>
                      <a:gd name="T34" fmla="*/ 288 w 392"/>
                      <a:gd name="T35" fmla="*/ 11 h 298"/>
                      <a:gd name="T36" fmla="*/ 303 w 392"/>
                      <a:gd name="T37" fmla="*/ 28 h 298"/>
                      <a:gd name="T38" fmla="*/ 322 w 392"/>
                      <a:gd name="T39" fmla="*/ 39 h 298"/>
                      <a:gd name="T40" fmla="*/ 339 w 392"/>
                      <a:gd name="T41" fmla="*/ 42 h 298"/>
                      <a:gd name="T42" fmla="*/ 356 w 392"/>
                      <a:gd name="T43" fmla="*/ 59 h 298"/>
                      <a:gd name="T44" fmla="*/ 370 w 392"/>
                      <a:gd name="T45" fmla="*/ 73 h 298"/>
                      <a:gd name="T46" fmla="*/ 380 w 392"/>
                      <a:gd name="T47" fmla="*/ 95 h 298"/>
                      <a:gd name="T48" fmla="*/ 384 w 392"/>
                      <a:gd name="T49" fmla="*/ 120 h 298"/>
                      <a:gd name="T50" fmla="*/ 387 w 392"/>
                      <a:gd name="T51" fmla="*/ 145 h 298"/>
                      <a:gd name="T52" fmla="*/ 387 w 392"/>
                      <a:gd name="T53" fmla="*/ 167 h 298"/>
                      <a:gd name="T54" fmla="*/ 387 w 392"/>
                      <a:gd name="T55" fmla="*/ 189 h 298"/>
                      <a:gd name="T56" fmla="*/ 392 w 392"/>
                      <a:gd name="T57" fmla="*/ 211 h 298"/>
                      <a:gd name="T58" fmla="*/ 392 w 392"/>
                      <a:gd name="T59" fmla="*/ 234 h 298"/>
                      <a:gd name="T60" fmla="*/ 380 w 392"/>
                      <a:gd name="T61" fmla="*/ 256 h 298"/>
                      <a:gd name="T62" fmla="*/ 360 w 392"/>
                      <a:gd name="T63" fmla="*/ 267 h 298"/>
                      <a:gd name="T64" fmla="*/ 344 w 392"/>
                      <a:gd name="T65" fmla="*/ 278 h 298"/>
                      <a:gd name="T66" fmla="*/ 327 w 392"/>
                      <a:gd name="T67" fmla="*/ 289 h 298"/>
                      <a:gd name="T68" fmla="*/ 310 w 392"/>
                      <a:gd name="T69" fmla="*/ 295 h 298"/>
                      <a:gd name="T70" fmla="*/ 286 w 392"/>
                      <a:gd name="T71" fmla="*/ 298 h 298"/>
                      <a:gd name="T72" fmla="*/ 267 w 392"/>
                      <a:gd name="T73" fmla="*/ 298 h 298"/>
                      <a:gd name="T74" fmla="*/ 250 w 392"/>
                      <a:gd name="T75" fmla="*/ 298 h 298"/>
                      <a:gd name="T76" fmla="*/ 231 w 392"/>
                      <a:gd name="T77" fmla="*/ 298 h 298"/>
                      <a:gd name="T78" fmla="*/ 214 w 392"/>
                      <a:gd name="T79" fmla="*/ 298 h 298"/>
                      <a:gd name="T80" fmla="*/ 197 w 392"/>
                      <a:gd name="T81" fmla="*/ 298 h 298"/>
                      <a:gd name="T82" fmla="*/ 180 w 392"/>
                      <a:gd name="T83" fmla="*/ 298 h 298"/>
                      <a:gd name="T84" fmla="*/ 164 w 392"/>
                      <a:gd name="T85" fmla="*/ 298 h 298"/>
                      <a:gd name="T86" fmla="*/ 142 w 392"/>
                      <a:gd name="T87" fmla="*/ 298 h 298"/>
                      <a:gd name="T88" fmla="*/ 125 w 392"/>
                      <a:gd name="T89" fmla="*/ 298 h 298"/>
                      <a:gd name="T90" fmla="*/ 108 w 392"/>
                      <a:gd name="T91" fmla="*/ 298 h 298"/>
                      <a:gd name="T92" fmla="*/ 92 w 392"/>
                      <a:gd name="T93" fmla="*/ 286 h 298"/>
                      <a:gd name="T94" fmla="*/ 75 w 392"/>
                      <a:gd name="T95" fmla="*/ 278 h 298"/>
                      <a:gd name="T96" fmla="*/ 58 w 392"/>
                      <a:gd name="T97" fmla="*/ 267 h 298"/>
                      <a:gd name="T98" fmla="*/ 44 w 392"/>
                      <a:gd name="T99" fmla="*/ 248 h 298"/>
                      <a:gd name="T100" fmla="*/ 32 w 392"/>
                      <a:gd name="T101" fmla="*/ 234 h 298"/>
                      <a:gd name="T102" fmla="*/ 20 w 392"/>
                      <a:gd name="T103" fmla="*/ 211 h 298"/>
                      <a:gd name="T104" fmla="*/ 8 w 392"/>
                      <a:gd name="T105" fmla="*/ 186 h 298"/>
                      <a:gd name="T106" fmla="*/ 0 w 392"/>
                      <a:gd name="T107" fmla="*/ 159 h 298"/>
                      <a:gd name="T108" fmla="*/ 0 w 392"/>
                      <a:gd name="T109" fmla="*/ 136 h 298"/>
                      <a:gd name="T110" fmla="*/ 3 w 392"/>
                      <a:gd name="T111" fmla="*/ 111 h 298"/>
                      <a:gd name="T112" fmla="*/ 15 w 392"/>
                      <a:gd name="T113" fmla="*/ 92 h 298"/>
                      <a:gd name="T114" fmla="*/ 29 w 392"/>
                      <a:gd name="T115" fmla="*/ 81 h 298"/>
                      <a:gd name="T116" fmla="*/ 46 w 392"/>
                      <a:gd name="T117" fmla="*/ 73 h 298"/>
                      <a:gd name="T118" fmla="*/ 60 w 392"/>
                      <a:gd name="T119" fmla="*/ 61 h 298"/>
                      <a:gd name="T120" fmla="*/ 68 w 392"/>
                      <a:gd name="T121" fmla="*/ 73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2"/>
                      <a:gd name="T184" fmla="*/ 0 h 298"/>
                      <a:gd name="T185" fmla="*/ 392 w 392"/>
                      <a:gd name="T186" fmla="*/ 298 h 2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2" h="298">
                        <a:moveTo>
                          <a:pt x="48" y="61"/>
                        </a:moveTo>
                        <a:lnTo>
                          <a:pt x="58" y="61"/>
                        </a:lnTo>
                        <a:lnTo>
                          <a:pt x="65" y="61"/>
                        </a:lnTo>
                        <a:lnTo>
                          <a:pt x="77" y="59"/>
                        </a:lnTo>
                        <a:lnTo>
                          <a:pt x="84" y="59"/>
                        </a:lnTo>
                        <a:lnTo>
                          <a:pt x="96" y="53"/>
                        </a:lnTo>
                        <a:lnTo>
                          <a:pt x="106" y="53"/>
                        </a:lnTo>
                        <a:lnTo>
                          <a:pt x="113" y="50"/>
                        </a:lnTo>
                        <a:lnTo>
                          <a:pt x="123" y="48"/>
                        </a:lnTo>
                        <a:lnTo>
                          <a:pt x="125" y="36"/>
                        </a:lnTo>
                        <a:lnTo>
                          <a:pt x="118" y="31"/>
                        </a:lnTo>
                        <a:lnTo>
                          <a:pt x="108" y="31"/>
                        </a:lnTo>
                        <a:lnTo>
                          <a:pt x="99" y="36"/>
                        </a:lnTo>
                        <a:lnTo>
                          <a:pt x="92" y="36"/>
                        </a:lnTo>
                        <a:lnTo>
                          <a:pt x="82" y="48"/>
                        </a:lnTo>
                        <a:lnTo>
                          <a:pt x="82" y="36"/>
                        </a:lnTo>
                        <a:lnTo>
                          <a:pt x="92" y="28"/>
                        </a:lnTo>
                        <a:lnTo>
                          <a:pt x="99" y="20"/>
                        </a:lnTo>
                        <a:lnTo>
                          <a:pt x="111" y="17"/>
                        </a:lnTo>
                        <a:lnTo>
                          <a:pt x="120" y="11"/>
                        </a:lnTo>
                        <a:lnTo>
                          <a:pt x="128" y="11"/>
                        </a:lnTo>
                        <a:lnTo>
                          <a:pt x="137" y="9"/>
                        </a:lnTo>
                        <a:lnTo>
                          <a:pt x="144" y="9"/>
                        </a:lnTo>
                        <a:lnTo>
                          <a:pt x="154" y="6"/>
                        </a:lnTo>
                        <a:lnTo>
                          <a:pt x="164" y="6"/>
                        </a:lnTo>
                        <a:lnTo>
                          <a:pt x="171" y="0"/>
                        </a:lnTo>
                        <a:lnTo>
                          <a:pt x="180" y="0"/>
                        </a:lnTo>
                        <a:lnTo>
                          <a:pt x="188" y="0"/>
                        </a:lnTo>
                        <a:lnTo>
                          <a:pt x="197" y="0"/>
                        </a:lnTo>
                        <a:lnTo>
                          <a:pt x="207" y="0"/>
                        </a:lnTo>
                        <a:lnTo>
                          <a:pt x="224" y="0"/>
                        </a:lnTo>
                        <a:lnTo>
                          <a:pt x="245" y="0"/>
                        </a:lnTo>
                        <a:lnTo>
                          <a:pt x="257" y="0"/>
                        </a:lnTo>
                        <a:lnTo>
                          <a:pt x="269" y="0"/>
                        </a:lnTo>
                        <a:lnTo>
                          <a:pt x="281" y="6"/>
                        </a:lnTo>
                        <a:lnTo>
                          <a:pt x="288" y="11"/>
                        </a:lnTo>
                        <a:lnTo>
                          <a:pt x="296" y="25"/>
                        </a:lnTo>
                        <a:lnTo>
                          <a:pt x="303" y="28"/>
                        </a:lnTo>
                        <a:lnTo>
                          <a:pt x="312" y="36"/>
                        </a:lnTo>
                        <a:lnTo>
                          <a:pt x="322" y="39"/>
                        </a:lnTo>
                        <a:lnTo>
                          <a:pt x="329" y="39"/>
                        </a:lnTo>
                        <a:lnTo>
                          <a:pt x="339" y="42"/>
                        </a:lnTo>
                        <a:lnTo>
                          <a:pt x="346" y="50"/>
                        </a:lnTo>
                        <a:lnTo>
                          <a:pt x="356" y="59"/>
                        </a:lnTo>
                        <a:lnTo>
                          <a:pt x="360" y="70"/>
                        </a:lnTo>
                        <a:lnTo>
                          <a:pt x="370" y="73"/>
                        </a:lnTo>
                        <a:lnTo>
                          <a:pt x="372" y="84"/>
                        </a:lnTo>
                        <a:lnTo>
                          <a:pt x="380" y="95"/>
                        </a:lnTo>
                        <a:lnTo>
                          <a:pt x="384" y="111"/>
                        </a:lnTo>
                        <a:lnTo>
                          <a:pt x="384" y="120"/>
                        </a:lnTo>
                        <a:lnTo>
                          <a:pt x="387" y="134"/>
                        </a:lnTo>
                        <a:lnTo>
                          <a:pt x="387" y="145"/>
                        </a:lnTo>
                        <a:lnTo>
                          <a:pt x="387" y="156"/>
                        </a:lnTo>
                        <a:lnTo>
                          <a:pt x="387" y="167"/>
                        </a:lnTo>
                        <a:lnTo>
                          <a:pt x="387" y="178"/>
                        </a:lnTo>
                        <a:lnTo>
                          <a:pt x="387" y="189"/>
                        </a:lnTo>
                        <a:lnTo>
                          <a:pt x="392" y="200"/>
                        </a:lnTo>
                        <a:lnTo>
                          <a:pt x="392" y="211"/>
                        </a:lnTo>
                        <a:lnTo>
                          <a:pt x="392" y="223"/>
                        </a:lnTo>
                        <a:lnTo>
                          <a:pt x="392" y="234"/>
                        </a:lnTo>
                        <a:lnTo>
                          <a:pt x="389" y="245"/>
                        </a:lnTo>
                        <a:lnTo>
                          <a:pt x="380" y="256"/>
                        </a:lnTo>
                        <a:lnTo>
                          <a:pt x="370" y="264"/>
                        </a:lnTo>
                        <a:lnTo>
                          <a:pt x="360" y="267"/>
                        </a:lnTo>
                        <a:lnTo>
                          <a:pt x="353" y="275"/>
                        </a:lnTo>
                        <a:lnTo>
                          <a:pt x="344" y="278"/>
                        </a:lnTo>
                        <a:lnTo>
                          <a:pt x="334" y="281"/>
                        </a:lnTo>
                        <a:lnTo>
                          <a:pt x="327" y="289"/>
                        </a:lnTo>
                        <a:lnTo>
                          <a:pt x="317" y="295"/>
                        </a:lnTo>
                        <a:lnTo>
                          <a:pt x="310" y="295"/>
                        </a:lnTo>
                        <a:lnTo>
                          <a:pt x="298" y="298"/>
                        </a:lnTo>
                        <a:lnTo>
                          <a:pt x="286" y="298"/>
                        </a:lnTo>
                        <a:lnTo>
                          <a:pt x="279" y="298"/>
                        </a:lnTo>
                        <a:lnTo>
                          <a:pt x="267" y="298"/>
                        </a:lnTo>
                        <a:lnTo>
                          <a:pt x="257" y="298"/>
                        </a:lnTo>
                        <a:lnTo>
                          <a:pt x="250" y="298"/>
                        </a:lnTo>
                        <a:lnTo>
                          <a:pt x="240" y="298"/>
                        </a:lnTo>
                        <a:lnTo>
                          <a:pt x="231" y="298"/>
                        </a:lnTo>
                        <a:lnTo>
                          <a:pt x="224" y="298"/>
                        </a:lnTo>
                        <a:lnTo>
                          <a:pt x="214" y="298"/>
                        </a:lnTo>
                        <a:lnTo>
                          <a:pt x="207" y="298"/>
                        </a:lnTo>
                        <a:lnTo>
                          <a:pt x="197" y="298"/>
                        </a:lnTo>
                        <a:lnTo>
                          <a:pt x="188" y="298"/>
                        </a:lnTo>
                        <a:lnTo>
                          <a:pt x="180" y="298"/>
                        </a:lnTo>
                        <a:lnTo>
                          <a:pt x="171" y="298"/>
                        </a:lnTo>
                        <a:lnTo>
                          <a:pt x="164" y="298"/>
                        </a:lnTo>
                        <a:lnTo>
                          <a:pt x="152" y="298"/>
                        </a:lnTo>
                        <a:lnTo>
                          <a:pt x="142" y="298"/>
                        </a:lnTo>
                        <a:lnTo>
                          <a:pt x="135" y="298"/>
                        </a:lnTo>
                        <a:lnTo>
                          <a:pt x="125" y="298"/>
                        </a:lnTo>
                        <a:lnTo>
                          <a:pt x="118" y="298"/>
                        </a:lnTo>
                        <a:lnTo>
                          <a:pt x="108" y="298"/>
                        </a:lnTo>
                        <a:lnTo>
                          <a:pt x="99" y="289"/>
                        </a:lnTo>
                        <a:lnTo>
                          <a:pt x="92" y="286"/>
                        </a:lnTo>
                        <a:lnTo>
                          <a:pt x="82" y="281"/>
                        </a:lnTo>
                        <a:lnTo>
                          <a:pt x="75" y="278"/>
                        </a:lnTo>
                        <a:lnTo>
                          <a:pt x="65" y="275"/>
                        </a:lnTo>
                        <a:lnTo>
                          <a:pt x="58" y="267"/>
                        </a:lnTo>
                        <a:lnTo>
                          <a:pt x="48" y="261"/>
                        </a:lnTo>
                        <a:lnTo>
                          <a:pt x="44" y="248"/>
                        </a:lnTo>
                        <a:lnTo>
                          <a:pt x="34" y="245"/>
                        </a:lnTo>
                        <a:lnTo>
                          <a:pt x="32" y="234"/>
                        </a:lnTo>
                        <a:lnTo>
                          <a:pt x="22" y="223"/>
                        </a:lnTo>
                        <a:lnTo>
                          <a:pt x="20" y="211"/>
                        </a:lnTo>
                        <a:lnTo>
                          <a:pt x="10" y="200"/>
                        </a:lnTo>
                        <a:lnTo>
                          <a:pt x="8" y="186"/>
                        </a:lnTo>
                        <a:lnTo>
                          <a:pt x="3" y="170"/>
                        </a:lnTo>
                        <a:lnTo>
                          <a:pt x="0" y="159"/>
                        </a:lnTo>
                        <a:lnTo>
                          <a:pt x="0" y="148"/>
                        </a:lnTo>
                        <a:lnTo>
                          <a:pt x="0" y="136"/>
                        </a:lnTo>
                        <a:lnTo>
                          <a:pt x="0" y="125"/>
                        </a:lnTo>
                        <a:lnTo>
                          <a:pt x="3" y="111"/>
                        </a:lnTo>
                        <a:lnTo>
                          <a:pt x="5" y="100"/>
                        </a:lnTo>
                        <a:lnTo>
                          <a:pt x="15" y="92"/>
                        </a:lnTo>
                        <a:lnTo>
                          <a:pt x="20" y="81"/>
                        </a:lnTo>
                        <a:lnTo>
                          <a:pt x="29" y="81"/>
                        </a:lnTo>
                        <a:lnTo>
                          <a:pt x="36" y="75"/>
                        </a:lnTo>
                        <a:lnTo>
                          <a:pt x="46" y="73"/>
                        </a:lnTo>
                        <a:lnTo>
                          <a:pt x="53" y="73"/>
                        </a:lnTo>
                        <a:lnTo>
                          <a:pt x="60" y="61"/>
                        </a:lnTo>
                        <a:lnTo>
                          <a:pt x="60" y="50"/>
                        </a:lnTo>
                        <a:lnTo>
                          <a:pt x="68" y="73"/>
                        </a:lnTo>
                        <a:lnTo>
                          <a:pt x="48" y="61"/>
                        </a:lnTo>
                        <a:close/>
                      </a:path>
                    </a:pathLst>
                  </a:custGeom>
                  <a:solidFill>
                    <a:srgbClr val="DDDDDD"/>
                  </a:solidFill>
                  <a:ln w="9525">
                    <a:noFill/>
                    <a:round/>
                    <a:headEnd/>
                    <a:tailEnd/>
                  </a:ln>
                </p:spPr>
                <p:txBody>
                  <a:bodyPr/>
                  <a:lstStyle/>
                  <a:p>
                    <a:endParaRPr lang="zh-CN" altLang="en-US"/>
                  </a:p>
                </p:txBody>
              </p:sp>
              <p:sp>
                <p:nvSpPr>
                  <p:cNvPr id="64609" name="Freeform 15"/>
                  <p:cNvSpPr>
                    <a:spLocks/>
                  </p:cNvSpPr>
                  <p:nvPr/>
                </p:nvSpPr>
                <p:spPr bwMode="auto">
                  <a:xfrm>
                    <a:off x="4226" y="1908"/>
                    <a:ext cx="62" cy="86"/>
                  </a:xfrm>
                  <a:custGeom>
                    <a:avLst/>
                    <a:gdLst>
                      <a:gd name="T0" fmla="*/ 2 w 62"/>
                      <a:gd name="T1" fmla="*/ 50 h 86"/>
                      <a:gd name="T2" fmla="*/ 0 w 62"/>
                      <a:gd name="T3" fmla="*/ 39 h 86"/>
                      <a:gd name="T4" fmla="*/ 0 w 62"/>
                      <a:gd name="T5" fmla="*/ 28 h 86"/>
                      <a:gd name="T6" fmla="*/ 9 w 62"/>
                      <a:gd name="T7" fmla="*/ 19 h 86"/>
                      <a:gd name="T8" fmla="*/ 17 w 62"/>
                      <a:gd name="T9" fmla="*/ 11 h 86"/>
                      <a:gd name="T10" fmla="*/ 26 w 62"/>
                      <a:gd name="T11" fmla="*/ 0 h 86"/>
                      <a:gd name="T12" fmla="*/ 33 w 62"/>
                      <a:gd name="T13" fmla="*/ 0 h 86"/>
                      <a:gd name="T14" fmla="*/ 43 w 62"/>
                      <a:gd name="T15" fmla="*/ 0 h 86"/>
                      <a:gd name="T16" fmla="*/ 45 w 62"/>
                      <a:gd name="T17" fmla="*/ 11 h 86"/>
                      <a:gd name="T18" fmla="*/ 50 w 62"/>
                      <a:gd name="T19" fmla="*/ 25 h 86"/>
                      <a:gd name="T20" fmla="*/ 57 w 62"/>
                      <a:gd name="T21" fmla="*/ 36 h 86"/>
                      <a:gd name="T22" fmla="*/ 60 w 62"/>
                      <a:gd name="T23" fmla="*/ 47 h 86"/>
                      <a:gd name="T24" fmla="*/ 62 w 62"/>
                      <a:gd name="T25" fmla="*/ 58 h 86"/>
                      <a:gd name="T26" fmla="*/ 62 w 62"/>
                      <a:gd name="T27" fmla="*/ 70 h 86"/>
                      <a:gd name="T28" fmla="*/ 62 w 62"/>
                      <a:gd name="T29" fmla="*/ 81 h 86"/>
                      <a:gd name="T30" fmla="*/ 53 w 62"/>
                      <a:gd name="T31" fmla="*/ 86 h 86"/>
                      <a:gd name="T32" fmla="*/ 45 w 62"/>
                      <a:gd name="T33" fmla="*/ 86 h 86"/>
                      <a:gd name="T34" fmla="*/ 38 w 62"/>
                      <a:gd name="T35" fmla="*/ 86 h 86"/>
                      <a:gd name="T36" fmla="*/ 29 w 62"/>
                      <a:gd name="T37" fmla="*/ 86 h 86"/>
                      <a:gd name="T38" fmla="*/ 19 w 62"/>
                      <a:gd name="T39" fmla="*/ 83 h 86"/>
                      <a:gd name="T40" fmla="*/ 12 w 62"/>
                      <a:gd name="T41" fmla="*/ 75 h 86"/>
                      <a:gd name="T42" fmla="*/ 7 w 62"/>
                      <a:gd name="T43" fmla="*/ 64 h 86"/>
                      <a:gd name="T44" fmla="*/ 2 w 62"/>
                      <a:gd name="T45" fmla="*/ 53 h 86"/>
                      <a:gd name="T46" fmla="*/ 2 w 62"/>
                      <a:gd name="T47" fmla="*/ 5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86"/>
                      <a:gd name="T74" fmla="*/ 62 w 62"/>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86">
                        <a:moveTo>
                          <a:pt x="2" y="50"/>
                        </a:moveTo>
                        <a:lnTo>
                          <a:pt x="0" y="39"/>
                        </a:lnTo>
                        <a:lnTo>
                          <a:pt x="0" y="28"/>
                        </a:lnTo>
                        <a:lnTo>
                          <a:pt x="9" y="19"/>
                        </a:lnTo>
                        <a:lnTo>
                          <a:pt x="17" y="11"/>
                        </a:lnTo>
                        <a:lnTo>
                          <a:pt x="26" y="0"/>
                        </a:lnTo>
                        <a:lnTo>
                          <a:pt x="33" y="0"/>
                        </a:lnTo>
                        <a:lnTo>
                          <a:pt x="43" y="0"/>
                        </a:lnTo>
                        <a:lnTo>
                          <a:pt x="45" y="11"/>
                        </a:lnTo>
                        <a:lnTo>
                          <a:pt x="50" y="25"/>
                        </a:lnTo>
                        <a:lnTo>
                          <a:pt x="57" y="36"/>
                        </a:lnTo>
                        <a:lnTo>
                          <a:pt x="60" y="47"/>
                        </a:lnTo>
                        <a:lnTo>
                          <a:pt x="62" y="58"/>
                        </a:lnTo>
                        <a:lnTo>
                          <a:pt x="62" y="70"/>
                        </a:lnTo>
                        <a:lnTo>
                          <a:pt x="62" y="81"/>
                        </a:lnTo>
                        <a:lnTo>
                          <a:pt x="53" y="86"/>
                        </a:lnTo>
                        <a:lnTo>
                          <a:pt x="45" y="86"/>
                        </a:lnTo>
                        <a:lnTo>
                          <a:pt x="38" y="86"/>
                        </a:lnTo>
                        <a:lnTo>
                          <a:pt x="29" y="86"/>
                        </a:lnTo>
                        <a:lnTo>
                          <a:pt x="19" y="83"/>
                        </a:lnTo>
                        <a:lnTo>
                          <a:pt x="12" y="75"/>
                        </a:lnTo>
                        <a:lnTo>
                          <a:pt x="7" y="64"/>
                        </a:lnTo>
                        <a:lnTo>
                          <a:pt x="2" y="53"/>
                        </a:lnTo>
                        <a:lnTo>
                          <a:pt x="2" y="50"/>
                        </a:lnTo>
                        <a:close/>
                      </a:path>
                    </a:pathLst>
                  </a:custGeom>
                  <a:solidFill>
                    <a:srgbClr val="DDDDDD"/>
                  </a:solidFill>
                  <a:ln w="9525">
                    <a:noFill/>
                    <a:round/>
                    <a:headEnd/>
                    <a:tailEnd/>
                  </a:ln>
                </p:spPr>
                <p:txBody>
                  <a:bodyPr/>
                  <a:lstStyle/>
                  <a:p>
                    <a:endParaRPr lang="zh-CN" altLang="en-US"/>
                  </a:p>
                </p:txBody>
              </p:sp>
              <p:sp>
                <p:nvSpPr>
                  <p:cNvPr id="64610" name="Freeform 16"/>
                  <p:cNvSpPr>
                    <a:spLocks/>
                  </p:cNvSpPr>
                  <p:nvPr/>
                </p:nvSpPr>
                <p:spPr bwMode="auto">
                  <a:xfrm>
                    <a:off x="4372" y="1886"/>
                    <a:ext cx="43" cy="64"/>
                  </a:xfrm>
                  <a:custGeom>
                    <a:avLst/>
                    <a:gdLst>
                      <a:gd name="T0" fmla="*/ 0 w 43"/>
                      <a:gd name="T1" fmla="*/ 0 h 64"/>
                      <a:gd name="T2" fmla="*/ 10 w 43"/>
                      <a:gd name="T3" fmla="*/ 8 h 64"/>
                      <a:gd name="T4" fmla="*/ 19 w 43"/>
                      <a:gd name="T5" fmla="*/ 16 h 64"/>
                      <a:gd name="T6" fmla="*/ 27 w 43"/>
                      <a:gd name="T7" fmla="*/ 16 h 64"/>
                      <a:gd name="T8" fmla="*/ 36 w 43"/>
                      <a:gd name="T9" fmla="*/ 22 h 64"/>
                      <a:gd name="T10" fmla="*/ 41 w 43"/>
                      <a:gd name="T11" fmla="*/ 36 h 64"/>
                      <a:gd name="T12" fmla="*/ 43 w 43"/>
                      <a:gd name="T13" fmla="*/ 47 h 64"/>
                      <a:gd name="T14" fmla="*/ 43 w 43"/>
                      <a:gd name="T15" fmla="*/ 55 h 64"/>
                      <a:gd name="T16" fmla="*/ 36 w 43"/>
                      <a:gd name="T17" fmla="*/ 64 h 64"/>
                      <a:gd name="T18" fmla="*/ 27 w 43"/>
                      <a:gd name="T19" fmla="*/ 64 h 64"/>
                      <a:gd name="T20" fmla="*/ 15 w 43"/>
                      <a:gd name="T21" fmla="*/ 61 h 64"/>
                      <a:gd name="T22" fmla="*/ 7 w 43"/>
                      <a:gd name="T23" fmla="*/ 53 h 64"/>
                      <a:gd name="T24" fmla="*/ 5 w 43"/>
                      <a:gd name="T25" fmla="*/ 41 h 64"/>
                      <a:gd name="T26" fmla="*/ 0 w 43"/>
                      <a:gd name="T27" fmla="*/ 30 h 64"/>
                      <a:gd name="T28" fmla="*/ 0 w 43"/>
                      <a:gd name="T29" fmla="*/ 19 h 64"/>
                      <a:gd name="T30" fmla="*/ 7 w 43"/>
                      <a:gd name="T31" fmla="*/ 8 h 64"/>
                      <a:gd name="T32" fmla="*/ 0 w 4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4"/>
                      <a:gd name="T53" fmla="*/ 43 w 4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4">
                        <a:moveTo>
                          <a:pt x="0" y="0"/>
                        </a:moveTo>
                        <a:lnTo>
                          <a:pt x="10" y="8"/>
                        </a:lnTo>
                        <a:lnTo>
                          <a:pt x="19" y="16"/>
                        </a:lnTo>
                        <a:lnTo>
                          <a:pt x="27" y="16"/>
                        </a:lnTo>
                        <a:lnTo>
                          <a:pt x="36" y="22"/>
                        </a:lnTo>
                        <a:lnTo>
                          <a:pt x="41" y="36"/>
                        </a:lnTo>
                        <a:lnTo>
                          <a:pt x="43" y="47"/>
                        </a:lnTo>
                        <a:lnTo>
                          <a:pt x="43" y="55"/>
                        </a:lnTo>
                        <a:lnTo>
                          <a:pt x="36" y="64"/>
                        </a:lnTo>
                        <a:lnTo>
                          <a:pt x="27" y="64"/>
                        </a:lnTo>
                        <a:lnTo>
                          <a:pt x="15" y="61"/>
                        </a:lnTo>
                        <a:lnTo>
                          <a:pt x="7" y="53"/>
                        </a:lnTo>
                        <a:lnTo>
                          <a:pt x="5" y="41"/>
                        </a:lnTo>
                        <a:lnTo>
                          <a:pt x="0" y="30"/>
                        </a:lnTo>
                        <a:lnTo>
                          <a:pt x="0" y="19"/>
                        </a:lnTo>
                        <a:lnTo>
                          <a:pt x="7" y="8"/>
                        </a:lnTo>
                        <a:lnTo>
                          <a:pt x="0" y="0"/>
                        </a:lnTo>
                        <a:close/>
                      </a:path>
                    </a:pathLst>
                  </a:custGeom>
                  <a:solidFill>
                    <a:srgbClr val="DDDDDD"/>
                  </a:solidFill>
                  <a:ln w="9525">
                    <a:noFill/>
                    <a:round/>
                    <a:headEnd/>
                    <a:tailEnd/>
                  </a:ln>
                </p:spPr>
                <p:txBody>
                  <a:bodyPr/>
                  <a:lstStyle/>
                  <a:p>
                    <a:endParaRPr lang="zh-CN" altLang="en-US"/>
                  </a:p>
                </p:txBody>
              </p:sp>
            </p:grpSp>
            <p:sp>
              <p:nvSpPr>
                <p:cNvPr id="64598" name="Rectangle 17"/>
                <p:cNvSpPr>
                  <a:spLocks noChangeArrowheads="1"/>
                </p:cNvSpPr>
                <p:nvPr/>
              </p:nvSpPr>
              <p:spPr bwMode="auto">
                <a:xfrm>
                  <a:off x="4163" y="1964"/>
                  <a:ext cx="353" cy="236"/>
                </a:xfrm>
                <a:prstGeom prst="rect">
                  <a:avLst/>
                </a:prstGeom>
                <a:noFill/>
                <a:ln w="9525">
                  <a:noFill/>
                  <a:miter lim="800000"/>
                  <a:headEnd/>
                  <a:tailEnd/>
                </a:ln>
              </p:spPr>
              <p:txBody>
                <a:bodyPr/>
                <a:lstStyle/>
                <a:p>
                  <a:endParaRPr lang="zh-CN" altLang="en-US"/>
                </a:p>
              </p:txBody>
            </p:sp>
            <p:sp>
              <p:nvSpPr>
                <p:cNvPr id="64599" name="Rectangle 18"/>
                <p:cNvSpPr>
                  <a:spLocks noChangeArrowheads="1"/>
                </p:cNvSpPr>
                <p:nvPr/>
              </p:nvSpPr>
              <p:spPr bwMode="auto">
                <a:xfrm>
                  <a:off x="4214" y="2017"/>
                  <a:ext cx="243" cy="117"/>
                </a:xfrm>
                <a:prstGeom prst="rect">
                  <a:avLst/>
                </a:prstGeom>
                <a:noFill/>
                <a:ln w="9525">
                  <a:noFill/>
                  <a:miter lim="800000"/>
                  <a:headEnd/>
                  <a:tailEnd/>
                </a:ln>
              </p:spPr>
              <p:txBody>
                <a:bodyPr wrap="none" lIns="0" tIns="0" rIns="0" bIns="0">
                  <a:spAutoFit/>
                </a:bodyPr>
                <a:lstStyle/>
                <a:p>
                  <a:r>
                    <a:rPr kumimoji="1" lang="zh-CN" altLang="en-US" b="1">
                      <a:solidFill>
                        <a:srgbClr val="000000"/>
                      </a:solidFill>
                      <a:latin typeface="宋体" pitchFamily="2" charset="-122"/>
                    </a:rPr>
                    <a:t>内部网络</a:t>
                  </a:r>
                  <a:endParaRPr kumimoji="1" lang="zh-CN" altLang="en-US" sz="2400" b="1">
                    <a:latin typeface="Tahoma" pitchFamily="34" charset="0"/>
                  </a:endParaRPr>
                </a:p>
              </p:txBody>
            </p:sp>
          </p:grpSp>
          <p:grpSp>
            <p:nvGrpSpPr>
              <p:cNvPr id="6" name="Group 19"/>
              <p:cNvGrpSpPr>
                <a:grpSpLocks/>
              </p:cNvGrpSpPr>
              <p:nvPr/>
            </p:nvGrpSpPr>
            <p:grpSpPr bwMode="auto">
              <a:xfrm>
                <a:off x="3196" y="1824"/>
                <a:ext cx="2084" cy="1344"/>
                <a:chOff x="4099" y="1858"/>
                <a:chExt cx="496" cy="433"/>
              </a:xfrm>
            </p:grpSpPr>
            <p:grpSp>
              <p:nvGrpSpPr>
                <p:cNvPr id="7" name="Group 20"/>
                <p:cNvGrpSpPr>
                  <a:grpSpLocks/>
                </p:cNvGrpSpPr>
                <p:nvPr/>
              </p:nvGrpSpPr>
              <p:grpSpPr bwMode="auto">
                <a:xfrm>
                  <a:off x="4099" y="1858"/>
                  <a:ext cx="496" cy="433"/>
                  <a:chOff x="4099" y="1858"/>
                  <a:chExt cx="496" cy="433"/>
                </a:xfrm>
              </p:grpSpPr>
              <p:sp>
                <p:nvSpPr>
                  <p:cNvPr id="64586" name="Oval 21"/>
                  <p:cNvSpPr>
                    <a:spLocks noChangeArrowheads="1"/>
                  </p:cNvSpPr>
                  <p:nvPr/>
                </p:nvSpPr>
                <p:spPr bwMode="auto">
                  <a:xfrm>
                    <a:off x="4217" y="1858"/>
                    <a:ext cx="212" cy="117"/>
                  </a:xfrm>
                  <a:prstGeom prst="ellipse">
                    <a:avLst/>
                  </a:prstGeom>
                  <a:solidFill>
                    <a:srgbClr val="DDDDDD"/>
                  </a:solidFill>
                  <a:ln w="11113">
                    <a:solidFill>
                      <a:srgbClr val="000000"/>
                    </a:solidFill>
                    <a:round/>
                    <a:headEnd/>
                    <a:tailEnd/>
                  </a:ln>
                </p:spPr>
                <p:txBody>
                  <a:bodyPr/>
                  <a:lstStyle/>
                  <a:p>
                    <a:endParaRPr lang="zh-CN" altLang="en-US"/>
                  </a:p>
                </p:txBody>
              </p:sp>
              <p:sp>
                <p:nvSpPr>
                  <p:cNvPr id="64587" name="Freeform 22"/>
                  <p:cNvSpPr>
                    <a:spLocks/>
                  </p:cNvSpPr>
                  <p:nvPr/>
                </p:nvSpPr>
                <p:spPr bwMode="auto">
                  <a:xfrm>
                    <a:off x="4399" y="1891"/>
                    <a:ext cx="141" cy="106"/>
                  </a:xfrm>
                  <a:custGeom>
                    <a:avLst/>
                    <a:gdLst>
                      <a:gd name="T0" fmla="*/ 81 w 141"/>
                      <a:gd name="T1" fmla="*/ 6 h 106"/>
                      <a:gd name="T2" fmla="*/ 52 w 141"/>
                      <a:gd name="T3" fmla="*/ 0 h 106"/>
                      <a:gd name="T4" fmla="*/ 28 w 141"/>
                      <a:gd name="T5" fmla="*/ 6 h 106"/>
                      <a:gd name="T6" fmla="*/ 9 w 141"/>
                      <a:gd name="T7" fmla="*/ 14 h 106"/>
                      <a:gd name="T8" fmla="*/ 4 w 141"/>
                      <a:gd name="T9" fmla="*/ 23 h 106"/>
                      <a:gd name="T10" fmla="*/ 0 w 141"/>
                      <a:gd name="T11" fmla="*/ 31 h 106"/>
                      <a:gd name="T12" fmla="*/ 0 w 141"/>
                      <a:gd name="T13" fmla="*/ 39 h 106"/>
                      <a:gd name="T14" fmla="*/ 2 w 141"/>
                      <a:gd name="T15" fmla="*/ 50 h 106"/>
                      <a:gd name="T16" fmla="*/ 7 w 141"/>
                      <a:gd name="T17" fmla="*/ 61 h 106"/>
                      <a:gd name="T18" fmla="*/ 14 w 141"/>
                      <a:gd name="T19" fmla="*/ 70 h 106"/>
                      <a:gd name="T20" fmla="*/ 33 w 141"/>
                      <a:gd name="T21" fmla="*/ 87 h 106"/>
                      <a:gd name="T22" fmla="*/ 60 w 141"/>
                      <a:gd name="T23" fmla="*/ 100 h 106"/>
                      <a:gd name="T24" fmla="*/ 88 w 141"/>
                      <a:gd name="T25" fmla="*/ 106 h 106"/>
                      <a:gd name="T26" fmla="*/ 115 w 141"/>
                      <a:gd name="T27" fmla="*/ 100 h 106"/>
                      <a:gd name="T28" fmla="*/ 132 w 141"/>
                      <a:gd name="T29" fmla="*/ 92 h 106"/>
                      <a:gd name="T30" fmla="*/ 139 w 141"/>
                      <a:gd name="T31" fmla="*/ 84 h 106"/>
                      <a:gd name="T32" fmla="*/ 141 w 141"/>
                      <a:gd name="T33" fmla="*/ 75 h 106"/>
                      <a:gd name="T34" fmla="*/ 141 w 141"/>
                      <a:gd name="T35" fmla="*/ 67 h 106"/>
                      <a:gd name="T36" fmla="*/ 141 w 141"/>
                      <a:gd name="T37" fmla="*/ 56 h 106"/>
                      <a:gd name="T38" fmla="*/ 136 w 141"/>
                      <a:gd name="T39" fmla="*/ 45 h 106"/>
                      <a:gd name="T40" fmla="*/ 129 w 141"/>
                      <a:gd name="T41" fmla="*/ 36 h 106"/>
                      <a:gd name="T42" fmla="*/ 108 w 141"/>
                      <a:gd name="T43" fmla="*/ 20 h 106"/>
                      <a:gd name="T44" fmla="*/ 81 w 141"/>
                      <a:gd name="T45" fmla="*/ 6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106"/>
                      <a:gd name="T71" fmla="*/ 141 w 141"/>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106">
                        <a:moveTo>
                          <a:pt x="81" y="6"/>
                        </a:moveTo>
                        <a:lnTo>
                          <a:pt x="52" y="0"/>
                        </a:lnTo>
                        <a:lnTo>
                          <a:pt x="28" y="6"/>
                        </a:lnTo>
                        <a:lnTo>
                          <a:pt x="9" y="14"/>
                        </a:lnTo>
                        <a:lnTo>
                          <a:pt x="4" y="23"/>
                        </a:lnTo>
                        <a:lnTo>
                          <a:pt x="0" y="31"/>
                        </a:lnTo>
                        <a:lnTo>
                          <a:pt x="0" y="39"/>
                        </a:lnTo>
                        <a:lnTo>
                          <a:pt x="2" y="50"/>
                        </a:lnTo>
                        <a:lnTo>
                          <a:pt x="7" y="61"/>
                        </a:lnTo>
                        <a:lnTo>
                          <a:pt x="14" y="70"/>
                        </a:lnTo>
                        <a:lnTo>
                          <a:pt x="33" y="87"/>
                        </a:lnTo>
                        <a:lnTo>
                          <a:pt x="60" y="100"/>
                        </a:lnTo>
                        <a:lnTo>
                          <a:pt x="88" y="106"/>
                        </a:lnTo>
                        <a:lnTo>
                          <a:pt x="115" y="100"/>
                        </a:lnTo>
                        <a:lnTo>
                          <a:pt x="132" y="92"/>
                        </a:lnTo>
                        <a:lnTo>
                          <a:pt x="139" y="84"/>
                        </a:lnTo>
                        <a:lnTo>
                          <a:pt x="141" y="75"/>
                        </a:lnTo>
                        <a:lnTo>
                          <a:pt x="141" y="67"/>
                        </a:lnTo>
                        <a:lnTo>
                          <a:pt x="141" y="56"/>
                        </a:lnTo>
                        <a:lnTo>
                          <a:pt x="136" y="45"/>
                        </a:lnTo>
                        <a:lnTo>
                          <a:pt x="129" y="36"/>
                        </a:lnTo>
                        <a:lnTo>
                          <a:pt x="108" y="20"/>
                        </a:lnTo>
                        <a:lnTo>
                          <a:pt x="81" y="6"/>
                        </a:lnTo>
                        <a:close/>
                      </a:path>
                    </a:pathLst>
                  </a:custGeom>
                  <a:solidFill>
                    <a:srgbClr val="DDDDDD"/>
                  </a:solidFill>
                  <a:ln w="11113">
                    <a:solidFill>
                      <a:srgbClr val="000000"/>
                    </a:solidFill>
                    <a:round/>
                    <a:headEnd/>
                    <a:tailEnd/>
                  </a:ln>
                </p:spPr>
                <p:txBody>
                  <a:bodyPr/>
                  <a:lstStyle/>
                  <a:p>
                    <a:endParaRPr lang="zh-CN" altLang="en-US"/>
                  </a:p>
                </p:txBody>
              </p:sp>
              <p:sp>
                <p:nvSpPr>
                  <p:cNvPr id="64588" name="Freeform 23"/>
                  <p:cNvSpPr>
                    <a:spLocks/>
                  </p:cNvSpPr>
                  <p:nvPr/>
                </p:nvSpPr>
                <p:spPr bwMode="auto">
                  <a:xfrm>
                    <a:off x="4473" y="1991"/>
                    <a:ext cx="122" cy="117"/>
                  </a:xfrm>
                  <a:custGeom>
                    <a:avLst/>
                    <a:gdLst>
                      <a:gd name="T0" fmla="*/ 82 w 122"/>
                      <a:gd name="T1" fmla="*/ 9 h 117"/>
                      <a:gd name="T2" fmla="*/ 58 w 122"/>
                      <a:gd name="T3" fmla="*/ 0 h 117"/>
                      <a:gd name="T4" fmla="*/ 34 w 122"/>
                      <a:gd name="T5" fmla="*/ 3 h 117"/>
                      <a:gd name="T6" fmla="*/ 14 w 122"/>
                      <a:gd name="T7" fmla="*/ 12 h 117"/>
                      <a:gd name="T8" fmla="*/ 2 w 122"/>
                      <a:gd name="T9" fmla="*/ 28 h 117"/>
                      <a:gd name="T10" fmla="*/ 0 w 122"/>
                      <a:gd name="T11" fmla="*/ 39 h 117"/>
                      <a:gd name="T12" fmla="*/ 0 w 122"/>
                      <a:gd name="T13" fmla="*/ 50 h 117"/>
                      <a:gd name="T14" fmla="*/ 7 w 122"/>
                      <a:gd name="T15" fmla="*/ 73 h 117"/>
                      <a:gd name="T16" fmla="*/ 19 w 122"/>
                      <a:gd name="T17" fmla="*/ 92 h 117"/>
                      <a:gd name="T18" fmla="*/ 41 w 122"/>
                      <a:gd name="T19" fmla="*/ 109 h 117"/>
                      <a:gd name="T20" fmla="*/ 65 w 122"/>
                      <a:gd name="T21" fmla="*/ 117 h 117"/>
                      <a:gd name="T22" fmla="*/ 89 w 122"/>
                      <a:gd name="T23" fmla="*/ 117 h 117"/>
                      <a:gd name="T24" fmla="*/ 108 w 122"/>
                      <a:gd name="T25" fmla="*/ 106 h 117"/>
                      <a:gd name="T26" fmla="*/ 120 w 122"/>
                      <a:gd name="T27" fmla="*/ 89 h 117"/>
                      <a:gd name="T28" fmla="*/ 122 w 122"/>
                      <a:gd name="T29" fmla="*/ 78 h 117"/>
                      <a:gd name="T30" fmla="*/ 122 w 122"/>
                      <a:gd name="T31" fmla="*/ 67 h 117"/>
                      <a:gd name="T32" fmla="*/ 115 w 122"/>
                      <a:gd name="T33" fmla="*/ 45 h 117"/>
                      <a:gd name="T34" fmla="*/ 103 w 122"/>
                      <a:gd name="T35" fmla="*/ 25 h 117"/>
                      <a:gd name="T36" fmla="*/ 82 w 122"/>
                      <a:gd name="T37" fmla="*/ 9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17"/>
                      <a:gd name="T59" fmla="*/ 122 w 122"/>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17">
                        <a:moveTo>
                          <a:pt x="82" y="9"/>
                        </a:moveTo>
                        <a:lnTo>
                          <a:pt x="58" y="0"/>
                        </a:lnTo>
                        <a:lnTo>
                          <a:pt x="34" y="3"/>
                        </a:lnTo>
                        <a:lnTo>
                          <a:pt x="14" y="12"/>
                        </a:lnTo>
                        <a:lnTo>
                          <a:pt x="2" y="28"/>
                        </a:lnTo>
                        <a:lnTo>
                          <a:pt x="0" y="39"/>
                        </a:lnTo>
                        <a:lnTo>
                          <a:pt x="0" y="50"/>
                        </a:lnTo>
                        <a:lnTo>
                          <a:pt x="7" y="73"/>
                        </a:lnTo>
                        <a:lnTo>
                          <a:pt x="19" y="92"/>
                        </a:lnTo>
                        <a:lnTo>
                          <a:pt x="41" y="109"/>
                        </a:lnTo>
                        <a:lnTo>
                          <a:pt x="65" y="117"/>
                        </a:lnTo>
                        <a:lnTo>
                          <a:pt x="89" y="117"/>
                        </a:lnTo>
                        <a:lnTo>
                          <a:pt x="108" y="106"/>
                        </a:lnTo>
                        <a:lnTo>
                          <a:pt x="120" y="89"/>
                        </a:lnTo>
                        <a:lnTo>
                          <a:pt x="122" y="78"/>
                        </a:lnTo>
                        <a:lnTo>
                          <a:pt x="122" y="67"/>
                        </a:lnTo>
                        <a:lnTo>
                          <a:pt x="115" y="45"/>
                        </a:lnTo>
                        <a:lnTo>
                          <a:pt x="103" y="25"/>
                        </a:lnTo>
                        <a:lnTo>
                          <a:pt x="82" y="9"/>
                        </a:lnTo>
                        <a:close/>
                      </a:path>
                    </a:pathLst>
                  </a:custGeom>
                  <a:solidFill>
                    <a:srgbClr val="DDDDDD"/>
                  </a:solidFill>
                  <a:ln w="11113">
                    <a:solidFill>
                      <a:srgbClr val="000000"/>
                    </a:solidFill>
                    <a:round/>
                    <a:headEnd/>
                    <a:tailEnd/>
                  </a:ln>
                </p:spPr>
                <p:txBody>
                  <a:bodyPr/>
                  <a:lstStyle/>
                  <a:p>
                    <a:endParaRPr lang="zh-CN" altLang="en-US"/>
                  </a:p>
                </p:txBody>
              </p:sp>
              <p:sp>
                <p:nvSpPr>
                  <p:cNvPr id="64589" name="Freeform 24"/>
                  <p:cNvSpPr>
                    <a:spLocks/>
                  </p:cNvSpPr>
                  <p:nvPr/>
                </p:nvSpPr>
                <p:spPr bwMode="auto">
                  <a:xfrm>
                    <a:off x="4432" y="2100"/>
                    <a:ext cx="149" cy="147"/>
                  </a:xfrm>
                  <a:custGeom>
                    <a:avLst/>
                    <a:gdLst>
                      <a:gd name="T0" fmla="*/ 48 w 149"/>
                      <a:gd name="T1" fmla="*/ 11 h 147"/>
                      <a:gd name="T2" fmla="*/ 24 w 149"/>
                      <a:gd name="T3" fmla="*/ 30 h 147"/>
                      <a:gd name="T4" fmla="*/ 15 w 149"/>
                      <a:gd name="T5" fmla="*/ 44 h 147"/>
                      <a:gd name="T6" fmla="*/ 7 w 149"/>
                      <a:gd name="T7" fmla="*/ 58 h 147"/>
                      <a:gd name="T8" fmla="*/ 3 w 149"/>
                      <a:gd name="T9" fmla="*/ 72 h 147"/>
                      <a:gd name="T10" fmla="*/ 0 w 149"/>
                      <a:gd name="T11" fmla="*/ 86 h 147"/>
                      <a:gd name="T12" fmla="*/ 0 w 149"/>
                      <a:gd name="T13" fmla="*/ 100 h 147"/>
                      <a:gd name="T14" fmla="*/ 5 w 149"/>
                      <a:gd name="T15" fmla="*/ 114 h 147"/>
                      <a:gd name="T16" fmla="*/ 12 w 149"/>
                      <a:gd name="T17" fmla="*/ 125 h 147"/>
                      <a:gd name="T18" fmla="*/ 22 w 149"/>
                      <a:gd name="T19" fmla="*/ 133 h 147"/>
                      <a:gd name="T20" fmla="*/ 43 w 149"/>
                      <a:gd name="T21" fmla="*/ 147 h 147"/>
                      <a:gd name="T22" fmla="*/ 58 w 149"/>
                      <a:gd name="T23" fmla="*/ 147 h 147"/>
                      <a:gd name="T24" fmla="*/ 72 w 149"/>
                      <a:gd name="T25" fmla="*/ 147 h 147"/>
                      <a:gd name="T26" fmla="*/ 87 w 149"/>
                      <a:gd name="T27" fmla="*/ 141 h 147"/>
                      <a:gd name="T28" fmla="*/ 101 w 149"/>
                      <a:gd name="T29" fmla="*/ 136 h 147"/>
                      <a:gd name="T30" fmla="*/ 125 w 149"/>
                      <a:gd name="T31" fmla="*/ 116 h 147"/>
                      <a:gd name="T32" fmla="*/ 135 w 149"/>
                      <a:gd name="T33" fmla="*/ 103 h 147"/>
                      <a:gd name="T34" fmla="*/ 142 w 149"/>
                      <a:gd name="T35" fmla="*/ 89 h 147"/>
                      <a:gd name="T36" fmla="*/ 147 w 149"/>
                      <a:gd name="T37" fmla="*/ 75 h 147"/>
                      <a:gd name="T38" fmla="*/ 149 w 149"/>
                      <a:gd name="T39" fmla="*/ 61 h 147"/>
                      <a:gd name="T40" fmla="*/ 149 w 149"/>
                      <a:gd name="T41" fmla="*/ 47 h 147"/>
                      <a:gd name="T42" fmla="*/ 144 w 149"/>
                      <a:gd name="T43" fmla="*/ 33 h 147"/>
                      <a:gd name="T44" fmla="*/ 137 w 149"/>
                      <a:gd name="T45" fmla="*/ 22 h 147"/>
                      <a:gd name="T46" fmla="*/ 130 w 149"/>
                      <a:gd name="T47" fmla="*/ 14 h 147"/>
                      <a:gd name="T48" fmla="*/ 106 w 149"/>
                      <a:gd name="T49" fmla="*/ 3 h 147"/>
                      <a:gd name="T50" fmla="*/ 91 w 149"/>
                      <a:gd name="T51" fmla="*/ 0 h 147"/>
                      <a:gd name="T52" fmla="*/ 77 w 149"/>
                      <a:gd name="T53" fmla="*/ 0 h 147"/>
                      <a:gd name="T54" fmla="*/ 63 w 149"/>
                      <a:gd name="T55" fmla="*/ 5 h 147"/>
                      <a:gd name="T56" fmla="*/ 48 w 149"/>
                      <a:gd name="T57" fmla="*/ 11 h 1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147"/>
                      <a:gd name="T89" fmla="*/ 149 w 149"/>
                      <a:gd name="T90" fmla="*/ 147 h 1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147">
                        <a:moveTo>
                          <a:pt x="48" y="11"/>
                        </a:moveTo>
                        <a:lnTo>
                          <a:pt x="24" y="30"/>
                        </a:lnTo>
                        <a:lnTo>
                          <a:pt x="15" y="44"/>
                        </a:lnTo>
                        <a:lnTo>
                          <a:pt x="7" y="58"/>
                        </a:lnTo>
                        <a:lnTo>
                          <a:pt x="3" y="72"/>
                        </a:lnTo>
                        <a:lnTo>
                          <a:pt x="0" y="86"/>
                        </a:lnTo>
                        <a:lnTo>
                          <a:pt x="0" y="100"/>
                        </a:lnTo>
                        <a:lnTo>
                          <a:pt x="5" y="114"/>
                        </a:lnTo>
                        <a:lnTo>
                          <a:pt x="12" y="125"/>
                        </a:lnTo>
                        <a:lnTo>
                          <a:pt x="22" y="133"/>
                        </a:lnTo>
                        <a:lnTo>
                          <a:pt x="43" y="147"/>
                        </a:lnTo>
                        <a:lnTo>
                          <a:pt x="58" y="147"/>
                        </a:lnTo>
                        <a:lnTo>
                          <a:pt x="72" y="147"/>
                        </a:lnTo>
                        <a:lnTo>
                          <a:pt x="87" y="141"/>
                        </a:lnTo>
                        <a:lnTo>
                          <a:pt x="101" y="136"/>
                        </a:lnTo>
                        <a:lnTo>
                          <a:pt x="125" y="116"/>
                        </a:lnTo>
                        <a:lnTo>
                          <a:pt x="135" y="103"/>
                        </a:lnTo>
                        <a:lnTo>
                          <a:pt x="142" y="89"/>
                        </a:lnTo>
                        <a:lnTo>
                          <a:pt x="147" y="75"/>
                        </a:lnTo>
                        <a:lnTo>
                          <a:pt x="149" y="61"/>
                        </a:lnTo>
                        <a:lnTo>
                          <a:pt x="149" y="47"/>
                        </a:lnTo>
                        <a:lnTo>
                          <a:pt x="144" y="33"/>
                        </a:lnTo>
                        <a:lnTo>
                          <a:pt x="137" y="22"/>
                        </a:lnTo>
                        <a:lnTo>
                          <a:pt x="130" y="14"/>
                        </a:lnTo>
                        <a:lnTo>
                          <a:pt x="106" y="3"/>
                        </a:lnTo>
                        <a:lnTo>
                          <a:pt x="91" y="0"/>
                        </a:lnTo>
                        <a:lnTo>
                          <a:pt x="77" y="0"/>
                        </a:lnTo>
                        <a:lnTo>
                          <a:pt x="63" y="5"/>
                        </a:lnTo>
                        <a:lnTo>
                          <a:pt x="48" y="11"/>
                        </a:lnTo>
                        <a:close/>
                      </a:path>
                    </a:pathLst>
                  </a:custGeom>
                  <a:solidFill>
                    <a:srgbClr val="DDDDDD"/>
                  </a:solidFill>
                  <a:ln w="11113">
                    <a:solidFill>
                      <a:srgbClr val="000000"/>
                    </a:solidFill>
                    <a:round/>
                    <a:headEnd/>
                    <a:tailEnd/>
                  </a:ln>
                </p:spPr>
                <p:txBody>
                  <a:bodyPr/>
                  <a:lstStyle/>
                  <a:p>
                    <a:endParaRPr lang="zh-CN" altLang="en-US"/>
                  </a:p>
                </p:txBody>
              </p:sp>
              <p:sp>
                <p:nvSpPr>
                  <p:cNvPr id="64590" name="Oval 25"/>
                  <p:cNvSpPr>
                    <a:spLocks noChangeArrowheads="1"/>
                  </p:cNvSpPr>
                  <p:nvPr/>
                </p:nvSpPr>
                <p:spPr bwMode="auto">
                  <a:xfrm>
                    <a:off x="4241" y="2119"/>
                    <a:ext cx="248" cy="172"/>
                  </a:xfrm>
                  <a:prstGeom prst="ellipse">
                    <a:avLst/>
                  </a:prstGeom>
                  <a:solidFill>
                    <a:srgbClr val="DDDDDD"/>
                  </a:solidFill>
                  <a:ln w="11113">
                    <a:solidFill>
                      <a:srgbClr val="000000"/>
                    </a:solidFill>
                    <a:round/>
                    <a:headEnd/>
                    <a:tailEnd/>
                  </a:ln>
                </p:spPr>
                <p:txBody>
                  <a:bodyPr/>
                  <a:lstStyle/>
                  <a:p>
                    <a:endParaRPr lang="zh-CN" altLang="en-US"/>
                  </a:p>
                </p:txBody>
              </p:sp>
              <p:sp>
                <p:nvSpPr>
                  <p:cNvPr id="64591" name="Freeform 26"/>
                  <p:cNvSpPr>
                    <a:spLocks/>
                  </p:cNvSpPr>
                  <p:nvPr/>
                </p:nvSpPr>
                <p:spPr bwMode="auto">
                  <a:xfrm>
                    <a:off x="4137" y="2114"/>
                    <a:ext cx="139" cy="119"/>
                  </a:xfrm>
                  <a:custGeom>
                    <a:avLst/>
                    <a:gdLst>
                      <a:gd name="T0" fmla="*/ 84 w 139"/>
                      <a:gd name="T1" fmla="*/ 5 h 119"/>
                      <a:gd name="T2" fmla="*/ 58 w 139"/>
                      <a:gd name="T3" fmla="*/ 0 h 119"/>
                      <a:gd name="T4" fmla="*/ 34 w 139"/>
                      <a:gd name="T5" fmla="*/ 5 h 119"/>
                      <a:gd name="T6" fmla="*/ 14 w 139"/>
                      <a:gd name="T7" fmla="*/ 16 h 119"/>
                      <a:gd name="T8" fmla="*/ 7 w 139"/>
                      <a:gd name="T9" fmla="*/ 25 h 119"/>
                      <a:gd name="T10" fmla="*/ 2 w 139"/>
                      <a:gd name="T11" fmla="*/ 36 h 119"/>
                      <a:gd name="T12" fmla="*/ 0 w 139"/>
                      <a:gd name="T13" fmla="*/ 47 h 119"/>
                      <a:gd name="T14" fmla="*/ 2 w 139"/>
                      <a:gd name="T15" fmla="*/ 58 h 119"/>
                      <a:gd name="T16" fmla="*/ 5 w 139"/>
                      <a:gd name="T17" fmla="*/ 69 h 119"/>
                      <a:gd name="T18" fmla="*/ 12 w 139"/>
                      <a:gd name="T19" fmla="*/ 80 h 119"/>
                      <a:gd name="T20" fmla="*/ 29 w 139"/>
                      <a:gd name="T21" fmla="*/ 100 h 119"/>
                      <a:gd name="T22" fmla="*/ 55 w 139"/>
                      <a:gd name="T23" fmla="*/ 114 h 119"/>
                      <a:gd name="T24" fmla="*/ 82 w 139"/>
                      <a:gd name="T25" fmla="*/ 119 h 119"/>
                      <a:gd name="T26" fmla="*/ 108 w 139"/>
                      <a:gd name="T27" fmla="*/ 116 h 119"/>
                      <a:gd name="T28" fmla="*/ 127 w 139"/>
                      <a:gd name="T29" fmla="*/ 105 h 119"/>
                      <a:gd name="T30" fmla="*/ 132 w 139"/>
                      <a:gd name="T31" fmla="*/ 97 h 119"/>
                      <a:gd name="T32" fmla="*/ 137 w 139"/>
                      <a:gd name="T33" fmla="*/ 86 h 119"/>
                      <a:gd name="T34" fmla="*/ 139 w 139"/>
                      <a:gd name="T35" fmla="*/ 75 h 119"/>
                      <a:gd name="T36" fmla="*/ 139 w 139"/>
                      <a:gd name="T37" fmla="*/ 64 h 119"/>
                      <a:gd name="T38" fmla="*/ 134 w 139"/>
                      <a:gd name="T39" fmla="*/ 50 h 119"/>
                      <a:gd name="T40" fmla="*/ 130 w 139"/>
                      <a:gd name="T41" fmla="*/ 39 h 119"/>
                      <a:gd name="T42" fmla="*/ 110 w 139"/>
                      <a:gd name="T43" fmla="*/ 19 h 119"/>
                      <a:gd name="T44" fmla="*/ 84 w 139"/>
                      <a:gd name="T45" fmla="*/ 5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9"/>
                      <a:gd name="T70" fmla="*/ 0 h 119"/>
                      <a:gd name="T71" fmla="*/ 139 w 139"/>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9" h="119">
                        <a:moveTo>
                          <a:pt x="84" y="5"/>
                        </a:moveTo>
                        <a:lnTo>
                          <a:pt x="58" y="0"/>
                        </a:lnTo>
                        <a:lnTo>
                          <a:pt x="34" y="5"/>
                        </a:lnTo>
                        <a:lnTo>
                          <a:pt x="14" y="16"/>
                        </a:lnTo>
                        <a:lnTo>
                          <a:pt x="7" y="25"/>
                        </a:lnTo>
                        <a:lnTo>
                          <a:pt x="2" y="36"/>
                        </a:lnTo>
                        <a:lnTo>
                          <a:pt x="0" y="47"/>
                        </a:lnTo>
                        <a:lnTo>
                          <a:pt x="2" y="58"/>
                        </a:lnTo>
                        <a:lnTo>
                          <a:pt x="5" y="69"/>
                        </a:lnTo>
                        <a:lnTo>
                          <a:pt x="12" y="80"/>
                        </a:lnTo>
                        <a:lnTo>
                          <a:pt x="29" y="100"/>
                        </a:lnTo>
                        <a:lnTo>
                          <a:pt x="55" y="114"/>
                        </a:lnTo>
                        <a:lnTo>
                          <a:pt x="82" y="119"/>
                        </a:lnTo>
                        <a:lnTo>
                          <a:pt x="108" y="116"/>
                        </a:lnTo>
                        <a:lnTo>
                          <a:pt x="127" y="105"/>
                        </a:lnTo>
                        <a:lnTo>
                          <a:pt x="132" y="97"/>
                        </a:lnTo>
                        <a:lnTo>
                          <a:pt x="137" y="86"/>
                        </a:lnTo>
                        <a:lnTo>
                          <a:pt x="139" y="75"/>
                        </a:lnTo>
                        <a:lnTo>
                          <a:pt x="139" y="64"/>
                        </a:lnTo>
                        <a:lnTo>
                          <a:pt x="134" y="50"/>
                        </a:lnTo>
                        <a:lnTo>
                          <a:pt x="130" y="39"/>
                        </a:lnTo>
                        <a:lnTo>
                          <a:pt x="110" y="19"/>
                        </a:lnTo>
                        <a:lnTo>
                          <a:pt x="84" y="5"/>
                        </a:lnTo>
                        <a:close/>
                      </a:path>
                    </a:pathLst>
                  </a:custGeom>
                  <a:solidFill>
                    <a:srgbClr val="DDDDDD"/>
                  </a:solidFill>
                  <a:ln w="11113">
                    <a:solidFill>
                      <a:srgbClr val="000000"/>
                    </a:solidFill>
                    <a:round/>
                    <a:headEnd/>
                    <a:tailEnd/>
                  </a:ln>
                </p:spPr>
                <p:txBody>
                  <a:bodyPr/>
                  <a:lstStyle/>
                  <a:p>
                    <a:endParaRPr lang="zh-CN" altLang="en-US"/>
                  </a:p>
                </p:txBody>
              </p:sp>
              <p:sp>
                <p:nvSpPr>
                  <p:cNvPr id="64592" name="Oval 27"/>
                  <p:cNvSpPr>
                    <a:spLocks noChangeArrowheads="1"/>
                  </p:cNvSpPr>
                  <p:nvPr/>
                </p:nvSpPr>
                <p:spPr bwMode="auto">
                  <a:xfrm>
                    <a:off x="4099" y="2031"/>
                    <a:ext cx="112" cy="110"/>
                  </a:xfrm>
                  <a:prstGeom prst="ellipse">
                    <a:avLst/>
                  </a:prstGeom>
                  <a:solidFill>
                    <a:srgbClr val="DDDDDD"/>
                  </a:solidFill>
                  <a:ln w="11113">
                    <a:solidFill>
                      <a:srgbClr val="000000"/>
                    </a:solidFill>
                    <a:round/>
                    <a:headEnd/>
                    <a:tailEnd/>
                  </a:ln>
                </p:spPr>
                <p:txBody>
                  <a:bodyPr/>
                  <a:lstStyle/>
                  <a:p>
                    <a:endParaRPr lang="zh-CN" altLang="en-US"/>
                  </a:p>
                </p:txBody>
              </p:sp>
              <p:sp>
                <p:nvSpPr>
                  <p:cNvPr id="64593" name="Freeform 28"/>
                  <p:cNvSpPr>
                    <a:spLocks/>
                  </p:cNvSpPr>
                  <p:nvPr/>
                </p:nvSpPr>
                <p:spPr bwMode="auto">
                  <a:xfrm>
                    <a:off x="4120" y="1927"/>
                    <a:ext cx="147" cy="137"/>
                  </a:xfrm>
                  <a:custGeom>
                    <a:avLst/>
                    <a:gdLst>
                      <a:gd name="T0" fmla="*/ 48 w 147"/>
                      <a:gd name="T1" fmla="*/ 20 h 137"/>
                      <a:gd name="T2" fmla="*/ 24 w 147"/>
                      <a:gd name="T3" fmla="*/ 42 h 137"/>
                      <a:gd name="T4" fmla="*/ 7 w 147"/>
                      <a:gd name="T5" fmla="*/ 67 h 137"/>
                      <a:gd name="T6" fmla="*/ 3 w 147"/>
                      <a:gd name="T7" fmla="*/ 81 h 137"/>
                      <a:gd name="T8" fmla="*/ 0 w 147"/>
                      <a:gd name="T9" fmla="*/ 92 h 137"/>
                      <a:gd name="T10" fmla="*/ 3 w 147"/>
                      <a:gd name="T11" fmla="*/ 103 h 137"/>
                      <a:gd name="T12" fmla="*/ 5 w 147"/>
                      <a:gd name="T13" fmla="*/ 114 h 137"/>
                      <a:gd name="T14" fmla="*/ 12 w 147"/>
                      <a:gd name="T15" fmla="*/ 123 h 137"/>
                      <a:gd name="T16" fmla="*/ 22 w 147"/>
                      <a:gd name="T17" fmla="*/ 131 h 137"/>
                      <a:gd name="T18" fmla="*/ 43 w 147"/>
                      <a:gd name="T19" fmla="*/ 137 h 137"/>
                      <a:gd name="T20" fmla="*/ 70 w 147"/>
                      <a:gd name="T21" fmla="*/ 131 h 137"/>
                      <a:gd name="T22" fmla="*/ 99 w 147"/>
                      <a:gd name="T23" fmla="*/ 117 h 137"/>
                      <a:gd name="T24" fmla="*/ 123 w 147"/>
                      <a:gd name="T25" fmla="*/ 95 h 137"/>
                      <a:gd name="T26" fmla="*/ 132 w 147"/>
                      <a:gd name="T27" fmla="*/ 84 h 137"/>
                      <a:gd name="T28" fmla="*/ 139 w 147"/>
                      <a:gd name="T29" fmla="*/ 70 h 137"/>
                      <a:gd name="T30" fmla="*/ 144 w 147"/>
                      <a:gd name="T31" fmla="*/ 56 h 137"/>
                      <a:gd name="T32" fmla="*/ 147 w 147"/>
                      <a:gd name="T33" fmla="*/ 45 h 137"/>
                      <a:gd name="T34" fmla="*/ 147 w 147"/>
                      <a:gd name="T35" fmla="*/ 34 h 137"/>
                      <a:gd name="T36" fmla="*/ 142 w 147"/>
                      <a:gd name="T37" fmla="*/ 23 h 137"/>
                      <a:gd name="T38" fmla="*/ 135 w 147"/>
                      <a:gd name="T39" fmla="*/ 14 h 137"/>
                      <a:gd name="T40" fmla="*/ 127 w 147"/>
                      <a:gd name="T41" fmla="*/ 6 h 137"/>
                      <a:gd name="T42" fmla="*/ 103 w 147"/>
                      <a:gd name="T43" fmla="*/ 0 h 137"/>
                      <a:gd name="T44" fmla="*/ 77 w 147"/>
                      <a:gd name="T45" fmla="*/ 6 h 137"/>
                      <a:gd name="T46" fmla="*/ 48 w 147"/>
                      <a:gd name="T47" fmla="*/ 20 h 1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7"/>
                      <a:gd name="T73" fmla="*/ 0 h 137"/>
                      <a:gd name="T74" fmla="*/ 147 w 147"/>
                      <a:gd name="T75" fmla="*/ 137 h 1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7" h="137">
                        <a:moveTo>
                          <a:pt x="48" y="20"/>
                        </a:moveTo>
                        <a:lnTo>
                          <a:pt x="24" y="42"/>
                        </a:lnTo>
                        <a:lnTo>
                          <a:pt x="7" y="67"/>
                        </a:lnTo>
                        <a:lnTo>
                          <a:pt x="3" y="81"/>
                        </a:lnTo>
                        <a:lnTo>
                          <a:pt x="0" y="92"/>
                        </a:lnTo>
                        <a:lnTo>
                          <a:pt x="3" y="103"/>
                        </a:lnTo>
                        <a:lnTo>
                          <a:pt x="5" y="114"/>
                        </a:lnTo>
                        <a:lnTo>
                          <a:pt x="12" y="123"/>
                        </a:lnTo>
                        <a:lnTo>
                          <a:pt x="22" y="131"/>
                        </a:lnTo>
                        <a:lnTo>
                          <a:pt x="43" y="137"/>
                        </a:lnTo>
                        <a:lnTo>
                          <a:pt x="70" y="131"/>
                        </a:lnTo>
                        <a:lnTo>
                          <a:pt x="99" y="117"/>
                        </a:lnTo>
                        <a:lnTo>
                          <a:pt x="123" y="95"/>
                        </a:lnTo>
                        <a:lnTo>
                          <a:pt x="132" y="84"/>
                        </a:lnTo>
                        <a:lnTo>
                          <a:pt x="139" y="70"/>
                        </a:lnTo>
                        <a:lnTo>
                          <a:pt x="144" y="56"/>
                        </a:lnTo>
                        <a:lnTo>
                          <a:pt x="147" y="45"/>
                        </a:lnTo>
                        <a:lnTo>
                          <a:pt x="147" y="34"/>
                        </a:lnTo>
                        <a:lnTo>
                          <a:pt x="142" y="23"/>
                        </a:lnTo>
                        <a:lnTo>
                          <a:pt x="135" y="14"/>
                        </a:lnTo>
                        <a:lnTo>
                          <a:pt x="127" y="6"/>
                        </a:lnTo>
                        <a:lnTo>
                          <a:pt x="103" y="0"/>
                        </a:lnTo>
                        <a:lnTo>
                          <a:pt x="77" y="6"/>
                        </a:lnTo>
                        <a:lnTo>
                          <a:pt x="48" y="20"/>
                        </a:lnTo>
                        <a:close/>
                      </a:path>
                    </a:pathLst>
                  </a:custGeom>
                  <a:solidFill>
                    <a:srgbClr val="DDDDDD"/>
                  </a:solidFill>
                  <a:ln w="11113">
                    <a:solidFill>
                      <a:srgbClr val="000000"/>
                    </a:solidFill>
                    <a:round/>
                    <a:headEnd/>
                    <a:tailEnd/>
                  </a:ln>
                </p:spPr>
                <p:txBody>
                  <a:bodyPr/>
                  <a:lstStyle/>
                  <a:p>
                    <a:endParaRPr lang="zh-CN" altLang="en-US"/>
                  </a:p>
                </p:txBody>
              </p:sp>
              <p:sp>
                <p:nvSpPr>
                  <p:cNvPr id="64594" name="Freeform 29"/>
                  <p:cNvSpPr>
                    <a:spLocks/>
                  </p:cNvSpPr>
                  <p:nvPr/>
                </p:nvSpPr>
                <p:spPr bwMode="auto">
                  <a:xfrm>
                    <a:off x="4151" y="1930"/>
                    <a:ext cx="392" cy="298"/>
                  </a:xfrm>
                  <a:custGeom>
                    <a:avLst/>
                    <a:gdLst>
                      <a:gd name="T0" fmla="*/ 58 w 392"/>
                      <a:gd name="T1" fmla="*/ 61 h 298"/>
                      <a:gd name="T2" fmla="*/ 77 w 392"/>
                      <a:gd name="T3" fmla="*/ 59 h 298"/>
                      <a:gd name="T4" fmla="*/ 96 w 392"/>
                      <a:gd name="T5" fmla="*/ 53 h 298"/>
                      <a:gd name="T6" fmla="*/ 113 w 392"/>
                      <a:gd name="T7" fmla="*/ 50 h 298"/>
                      <a:gd name="T8" fmla="*/ 125 w 392"/>
                      <a:gd name="T9" fmla="*/ 36 h 298"/>
                      <a:gd name="T10" fmla="*/ 108 w 392"/>
                      <a:gd name="T11" fmla="*/ 31 h 298"/>
                      <a:gd name="T12" fmla="*/ 92 w 392"/>
                      <a:gd name="T13" fmla="*/ 36 h 298"/>
                      <a:gd name="T14" fmla="*/ 82 w 392"/>
                      <a:gd name="T15" fmla="*/ 36 h 298"/>
                      <a:gd name="T16" fmla="*/ 99 w 392"/>
                      <a:gd name="T17" fmla="*/ 20 h 298"/>
                      <a:gd name="T18" fmla="*/ 120 w 392"/>
                      <a:gd name="T19" fmla="*/ 11 h 298"/>
                      <a:gd name="T20" fmla="*/ 137 w 392"/>
                      <a:gd name="T21" fmla="*/ 9 h 298"/>
                      <a:gd name="T22" fmla="*/ 154 w 392"/>
                      <a:gd name="T23" fmla="*/ 6 h 298"/>
                      <a:gd name="T24" fmla="*/ 171 w 392"/>
                      <a:gd name="T25" fmla="*/ 0 h 298"/>
                      <a:gd name="T26" fmla="*/ 188 w 392"/>
                      <a:gd name="T27" fmla="*/ 0 h 298"/>
                      <a:gd name="T28" fmla="*/ 207 w 392"/>
                      <a:gd name="T29" fmla="*/ 0 h 298"/>
                      <a:gd name="T30" fmla="*/ 245 w 392"/>
                      <a:gd name="T31" fmla="*/ 0 h 298"/>
                      <a:gd name="T32" fmla="*/ 269 w 392"/>
                      <a:gd name="T33" fmla="*/ 0 h 298"/>
                      <a:gd name="T34" fmla="*/ 288 w 392"/>
                      <a:gd name="T35" fmla="*/ 11 h 298"/>
                      <a:gd name="T36" fmla="*/ 303 w 392"/>
                      <a:gd name="T37" fmla="*/ 28 h 298"/>
                      <a:gd name="T38" fmla="*/ 322 w 392"/>
                      <a:gd name="T39" fmla="*/ 39 h 298"/>
                      <a:gd name="T40" fmla="*/ 339 w 392"/>
                      <a:gd name="T41" fmla="*/ 42 h 298"/>
                      <a:gd name="T42" fmla="*/ 356 w 392"/>
                      <a:gd name="T43" fmla="*/ 59 h 298"/>
                      <a:gd name="T44" fmla="*/ 370 w 392"/>
                      <a:gd name="T45" fmla="*/ 73 h 298"/>
                      <a:gd name="T46" fmla="*/ 380 w 392"/>
                      <a:gd name="T47" fmla="*/ 95 h 298"/>
                      <a:gd name="T48" fmla="*/ 384 w 392"/>
                      <a:gd name="T49" fmla="*/ 120 h 298"/>
                      <a:gd name="T50" fmla="*/ 387 w 392"/>
                      <a:gd name="T51" fmla="*/ 145 h 298"/>
                      <a:gd name="T52" fmla="*/ 387 w 392"/>
                      <a:gd name="T53" fmla="*/ 167 h 298"/>
                      <a:gd name="T54" fmla="*/ 387 w 392"/>
                      <a:gd name="T55" fmla="*/ 189 h 298"/>
                      <a:gd name="T56" fmla="*/ 392 w 392"/>
                      <a:gd name="T57" fmla="*/ 211 h 298"/>
                      <a:gd name="T58" fmla="*/ 392 w 392"/>
                      <a:gd name="T59" fmla="*/ 234 h 298"/>
                      <a:gd name="T60" fmla="*/ 380 w 392"/>
                      <a:gd name="T61" fmla="*/ 256 h 298"/>
                      <a:gd name="T62" fmla="*/ 360 w 392"/>
                      <a:gd name="T63" fmla="*/ 267 h 298"/>
                      <a:gd name="T64" fmla="*/ 344 w 392"/>
                      <a:gd name="T65" fmla="*/ 278 h 298"/>
                      <a:gd name="T66" fmla="*/ 327 w 392"/>
                      <a:gd name="T67" fmla="*/ 289 h 298"/>
                      <a:gd name="T68" fmla="*/ 310 w 392"/>
                      <a:gd name="T69" fmla="*/ 295 h 298"/>
                      <a:gd name="T70" fmla="*/ 286 w 392"/>
                      <a:gd name="T71" fmla="*/ 298 h 298"/>
                      <a:gd name="T72" fmla="*/ 267 w 392"/>
                      <a:gd name="T73" fmla="*/ 298 h 298"/>
                      <a:gd name="T74" fmla="*/ 250 w 392"/>
                      <a:gd name="T75" fmla="*/ 298 h 298"/>
                      <a:gd name="T76" fmla="*/ 231 w 392"/>
                      <a:gd name="T77" fmla="*/ 298 h 298"/>
                      <a:gd name="T78" fmla="*/ 214 w 392"/>
                      <a:gd name="T79" fmla="*/ 298 h 298"/>
                      <a:gd name="T80" fmla="*/ 197 w 392"/>
                      <a:gd name="T81" fmla="*/ 298 h 298"/>
                      <a:gd name="T82" fmla="*/ 180 w 392"/>
                      <a:gd name="T83" fmla="*/ 298 h 298"/>
                      <a:gd name="T84" fmla="*/ 164 w 392"/>
                      <a:gd name="T85" fmla="*/ 298 h 298"/>
                      <a:gd name="T86" fmla="*/ 142 w 392"/>
                      <a:gd name="T87" fmla="*/ 298 h 298"/>
                      <a:gd name="T88" fmla="*/ 125 w 392"/>
                      <a:gd name="T89" fmla="*/ 298 h 298"/>
                      <a:gd name="T90" fmla="*/ 108 w 392"/>
                      <a:gd name="T91" fmla="*/ 298 h 298"/>
                      <a:gd name="T92" fmla="*/ 92 w 392"/>
                      <a:gd name="T93" fmla="*/ 286 h 298"/>
                      <a:gd name="T94" fmla="*/ 75 w 392"/>
                      <a:gd name="T95" fmla="*/ 278 h 298"/>
                      <a:gd name="T96" fmla="*/ 58 w 392"/>
                      <a:gd name="T97" fmla="*/ 267 h 298"/>
                      <a:gd name="T98" fmla="*/ 44 w 392"/>
                      <a:gd name="T99" fmla="*/ 248 h 298"/>
                      <a:gd name="T100" fmla="*/ 32 w 392"/>
                      <a:gd name="T101" fmla="*/ 234 h 298"/>
                      <a:gd name="T102" fmla="*/ 20 w 392"/>
                      <a:gd name="T103" fmla="*/ 211 h 298"/>
                      <a:gd name="T104" fmla="*/ 8 w 392"/>
                      <a:gd name="T105" fmla="*/ 186 h 298"/>
                      <a:gd name="T106" fmla="*/ 0 w 392"/>
                      <a:gd name="T107" fmla="*/ 159 h 298"/>
                      <a:gd name="T108" fmla="*/ 0 w 392"/>
                      <a:gd name="T109" fmla="*/ 136 h 298"/>
                      <a:gd name="T110" fmla="*/ 3 w 392"/>
                      <a:gd name="T111" fmla="*/ 111 h 298"/>
                      <a:gd name="T112" fmla="*/ 15 w 392"/>
                      <a:gd name="T113" fmla="*/ 92 h 298"/>
                      <a:gd name="T114" fmla="*/ 29 w 392"/>
                      <a:gd name="T115" fmla="*/ 81 h 298"/>
                      <a:gd name="T116" fmla="*/ 46 w 392"/>
                      <a:gd name="T117" fmla="*/ 73 h 298"/>
                      <a:gd name="T118" fmla="*/ 60 w 392"/>
                      <a:gd name="T119" fmla="*/ 61 h 298"/>
                      <a:gd name="T120" fmla="*/ 68 w 392"/>
                      <a:gd name="T121" fmla="*/ 73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2"/>
                      <a:gd name="T184" fmla="*/ 0 h 298"/>
                      <a:gd name="T185" fmla="*/ 392 w 392"/>
                      <a:gd name="T186" fmla="*/ 298 h 2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2" h="298">
                        <a:moveTo>
                          <a:pt x="48" y="61"/>
                        </a:moveTo>
                        <a:lnTo>
                          <a:pt x="58" y="61"/>
                        </a:lnTo>
                        <a:lnTo>
                          <a:pt x="65" y="61"/>
                        </a:lnTo>
                        <a:lnTo>
                          <a:pt x="77" y="59"/>
                        </a:lnTo>
                        <a:lnTo>
                          <a:pt x="84" y="59"/>
                        </a:lnTo>
                        <a:lnTo>
                          <a:pt x="96" y="53"/>
                        </a:lnTo>
                        <a:lnTo>
                          <a:pt x="106" y="53"/>
                        </a:lnTo>
                        <a:lnTo>
                          <a:pt x="113" y="50"/>
                        </a:lnTo>
                        <a:lnTo>
                          <a:pt x="123" y="48"/>
                        </a:lnTo>
                        <a:lnTo>
                          <a:pt x="125" y="36"/>
                        </a:lnTo>
                        <a:lnTo>
                          <a:pt x="118" y="31"/>
                        </a:lnTo>
                        <a:lnTo>
                          <a:pt x="108" y="31"/>
                        </a:lnTo>
                        <a:lnTo>
                          <a:pt x="99" y="36"/>
                        </a:lnTo>
                        <a:lnTo>
                          <a:pt x="92" y="36"/>
                        </a:lnTo>
                        <a:lnTo>
                          <a:pt x="82" y="48"/>
                        </a:lnTo>
                        <a:lnTo>
                          <a:pt x="82" y="36"/>
                        </a:lnTo>
                        <a:lnTo>
                          <a:pt x="92" y="28"/>
                        </a:lnTo>
                        <a:lnTo>
                          <a:pt x="99" y="20"/>
                        </a:lnTo>
                        <a:lnTo>
                          <a:pt x="111" y="17"/>
                        </a:lnTo>
                        <a:lnTo>
                          <a:pt x="120" y="11"/>
                        </a:lnTo>
                        <a:lnTo>
                          <a:pt x="128" y="11"/>
                        </a:lnTo>
                        <a:lnTo>
                          <a:pt x="137" y="9"/>
                        </a:lnTo>
                        <a:lnTo>
                          <a:pt x="144" y="9"/>
                        </a:lnTo>
                        <a:lnTo>
                          <a:pt x="154" y="6"/>
                        </a:lnTo>
                        <a:lnTo>
                          <a:pt x="164" y="6"/>
                        </a:lnTo>
                        <a:lnTo>
                          <a:pt x="171" y="0"/>
                        </a:lnTo>
                        <a:lnTo>
                          <a:pt x="180" y="0"/>
                        </a:lnTo>
                        <a:lnTo>
                          <a:pt x="188" y="0"/>
                        </a:lnTo>
                        <a:lnTo>
                          <a:pt x="197" y="0"/>
                        </a:lnTo>
                        <a:lnTo>
                          <a:pt x="207" y="0"/>
                        </a:lnTo>
                        <a:lnTo>
                          <a:pt x="224" y="0"/>
                        </a:lnTo>
                        <a:lnTo>
                          <a:pt x="245" y="0"/>
                        </a:lnTo>
                        <a:lnTo>
                          <a:pt x="257" y="0"/>
                        </a:lnTo>
                        <a:lnTo>
                          <a:pt x="269" y="0"/>
                        </a:lnTo>
                        <a:lnTo>
                          <a:pt x="281" y="6"/>
                        </a:lnTo>
                        <a:lnTo>
                          <a:pt x="288" y="11"/>
                        </a:lnTo>
                        <a:lnTo>
                          <a:pt x="296" y="25"/>
                        </a:lnTo>
                        <a:lnTo>
                          <a:pt x="303" y="28"/>
                        </a:lnTo>
                        <a:lnTo>
                          <a:pt x="312" y="36"/>
                        </a:lnTo>
                        <a:lnTo>
                          <a:pt x="322" y="39"/>
                        </a:lnTo>
                        <a:lnTo>
                          <a:pt x="329" y="39"/>
                        </a:lnTo>
                        <a:lnTo>
                          <a:pt x="339" y="42"/>
                        </a:lnTo>
                        <a:lnTo>
                          <a:pt x="346" y="50"/>
                        </a:lnTo>
                        <a:lnTo>
                          <a:pt x="356" y="59"/>
                        </a:lnTo>
                        <a:lnTo>
                          <a:pt x="360" y="70"/>
                        </a:lnTo>
                        <a:lnTo>
                          <a:pt x="370" y="73"/>
                        </a:lnTo>
                        <a:lnTo>
                          <a:pt x="372" y="84"/>
                        </a:lnTo>
                        <a:lnTo>
                          <a:pt x="380" y="95"/>
                        </a:lnTo>
                        <a:lnTo>
                          <a:pt x="384" y="111"/>
                        </a:lnTo>
                        <a:lnTo>
                          <a:pt x="384" y="120"/>
                        </a:lnTo>
                        <a:lnTo>
                          <a:pt x="387" y="134"/>
                        </a:lnTo>
                        <a:lnTo>
                          <a:pt x="387" y="145"/>
                        </a:lnTo>
                        <a:lnTo>
                          <a:pt x="387" y="156"/>
                        </a:lnTo>
                        <a:lnTo>
                          <a:pt x="387" y="167"/>
                        </a:lnTo>
                        <a:lnTo>
                          <a:pt x="387" y="178"/>
                        </a:lnTo>
                        <a:lnTo>
                          <a:pt x="387" y="189"/>
                        </a:lnTo>
                        <a:lnTo>
                          <a:pt x="392" y="200"/>
                        </a:lnTo>
                        <a:lnTo>
                          <a:pt x="392" y="211"/>
                        </a:lnTo>
                        <a:lnTo>
                          <a:pt x="392" y="223"/>
                        </a:lnTo>
                        <a:lnTo>
                          <a:pt x="392" y="234"/>
                        </a:lnTo>
                        <a:lnTo>
                          <a:pt x="389" y="245"/>
                        </a:lnTo>
                        <a:lnTo>
                          <a:pt x="380" y="256"/>
                        </a:lnTo>
                        <a:lnTo>
                          <a:pt x="370" y="264"/>
                        </a:lnTo>
                        <a:lnTo>
                          <a:pt x="360" y="267"/>
                        </a:lnTo>
                        <a:lnTo>
                          <a:pt x="353" y="275"/>
                        </a:lnTo>
                        <a:lnTo>
                          <a:pt x="344" y="278"/>
                        </a:lnTo>
                        <a:lnTo>
                          <a:pt x="334" y="281"/>
                        </a:lnTo>
                        <a:lnTo>
                          <a:pt x="327" y="289"/>
                        </a:lnTo>
                        <a:lnTo>
                          <a:pt x="317" y="295"/>
                        </a:lnTo>
                        <a:lnTo>
                          <a:pt x="310" y="295"/>
                        </a:lnTo>
                        <a:lnTo>
                          <a:pt x="298" y="298"/>
                        </a:lnTo>
                        <a:lnTo>
                          <a:pt x="286" y="298"/>
                        </a:lnTo>
                        <a:lnTo>
                          <a:pt x="279" y="298"/>
                        </a:lnTo>
                        <a:lnTo>
                          <a:pt x="267" y="298"/>
                        </a:lnTo>
                        <a:lnTo>
                          <a:pt x="257" y="298"/>
                        </a:lnTo>
                        <a:lnTo>
                          <a:pt x="250" y="298"/>
                        </a:lnTo>
                        <a:lnTo>
                          <a:pt x="240" y="298"/>
                        </a:lnTo>
                        <a:lnTo>
                          <a:pt x="231" y="298"/>
                        </a:lnTo>
                        <a:lnTo>
                          <a:pt x="224" y="298"/>
                        </a:lnTo>
                        <a:lnTo>
                          <a:pt x="214" y="298"/>
                        </a:lnTo>
                        <a:lnTo>
                          <a:pt x="207" y="298"/>
                        </a:lnTo>
                        <a:lnTo>
                          <a:pt x="197" y="298"/>
                        </a:lnTo>
                        <a:lnTo>
                          <a:pt x="188" y="298"/>
                        </a:lnTo>
                        <a:lnTo>
                          <a:pt x="180" y="298"/>
                        </a:lnTo>
                        <a:lnTo>
                          <a:pt x="171" y="298"/>
                        </a:lnTo>
                        <a:lnTo>
                          <a:pt x="164" y="298"/>
                        </a:lnTo>
                        <a:lnTo>
                          <a:pt x="152" y="298"/>
                        </a:lnTo>
                        <a:lnTo>
                          <a:pt x="142" y="298"/>
                        </a:lnTo>
                        <a:lnTo>
                          <a:pt x="135" y="298"/>
                        </a:lnTo>
                        <a:lnTo>
                          <a:pt x="125" y="298"/>
                        </a:lnTo>
                        <a:lnTo>
                          <a:pt x="118" y="298"/>
                        </a:lnTo>
                        <a:lnTo>
                          <a:pt x="108" y="298"/>
                        </a:lnTo>
                        <a:lnTo>
                          <a:pt x="99" y="289"/>
                        </a:lnTo>
                        <a:lnTo>
                          <a:pt x="92" y="286"/>
                        </a:lnTo>
                        <a:lnTo>
                          <a:pt x="82" y="281"/>
                        </a:lnTo>
                        <a:lnTo>
                          <a:pt x="75" y="278"/>
                        </a:lnTo>
                        <a:lnTo>
                          <a:pt x="65" y="275"/>
                        </a:lnTo>
                        <a:lnTo>
                          <a:pt x="58" y="267"/>
                        </a:lnTo>
                        <a:lnTo>
                          <a:pt x="48" y="261"/>
                        </a:lnTo>
                        <a:lnTo>
                          <a:pt x="44" y="248"/>
                        </a:lnTo>
                        <a:lnTo>
                          <a:pt x="34" y="245"/>
                        </a:lnTo>
                        <a:lnTo>
                          <a:pt x="32" y="234"/>
                        </a:lnTo>
                        <a:lnTo>
                          <a:pt x="22" y="223"/>
                        </a:lnTo>
                        <a:lnTo>
                          <a:pt x="20" y="211"/>
                        </a:lnTo>
                        <a:lnTo>
                          <a:pt x="10" y="200"/>
                        </a:lnTo>
                        <a:lnTo>
                          <a:pt x="8" y="186"/>
                        </a:lnTo>
                        <a:lnTo>
                          <a:pt x="3" y="170"/>
                        </a:lnTo>
                        <a:lnTo>
                          <a:pt x="0" y="159"/>
                        </a:lnTo>
                        <a:lnTo>
                          <a:pt x="0" y="148"/>
                        </a:lnTo>
                        <a:lnTo>
                          <a:pt x="0" y="136"/>
                        </a:lnTo>
                        <a:lnTo>
                          <a:pt x="0" y="125"/>
                        </a:lnTo>
                        <a:lnTo>
                          <a:pt x="3" y="111"/>
                        </a:lnTo>
                        <a:lnTo>
                          <a:pt x="5" y="100"/>
                        </a:lnTo>
                        <a:lnTo>
                          <a:pt x="15" y="92"/>
                        </a:lnTo>
                        <a:lnTo>
                          <a:pt x="20" y="81"/>
                        </a:lnTo>
                        <a:lnTo>
                          <a:pt x="29" y="81"/>
                        </a:lnTo>
                        <a:lnTo>
                          <a:pt x="36" y="75"/>
                        </a:lnTo>
                        <a:lnTo>
                          <a:pt x="46" y="73"/>
                        </a:lnTo>
                        <a:lnTo>
                          <a:pt x="53" y="73"/>
                        </a:lnTo>
                        <a:lnTo>
                          <a:pt x="60" y="61"/>
                        </a:lnTo>
                        <a:lnTo>
                          <a:pt x="60" y="50"/>
                        </a:lnTo>
                        <a:lnTo>
                          <a:pt x="68" y="73"/>
                        </a:lnTo>
                        <a:lnTo>
                          <a:pt x="48" y="61"/>
                        </a:lnTo>
                        <a:close/>
                      </a:path>
                    </a:pathLst>
                  </a:custGeom>
                  <a:solidFill>
                    <a:srgbClr val="DDDDDD"/>
                  </a:solidFill>
                  <a:ln w="9525">
                    <a:noFill/>
                    <a:round/>
                    <a:headEnd/>
                    <a:tailEnd/>
                  </a:ln>
                </p:spPr>
                <p:txBody>
                  <a:bodyPr/>
                  <a:lstStyle/>
                  <a:p>
                    <a:endParaRPr lang="zh-CN" altLang="en-US"/>
                  </a:p>
                </p:txBody>
              </p:sp>
              <p:sp>
                <p:nvSpPr>
                  <p:cNvPr id="64595" name="Freeform 30"/>
                  <p:cNvSpPr>
                    <a:spLocks/>
                  </p:cNvSpPr>
                  <p:nvPr/>
                </p:nvSpPr>
                <p:spPr bwMode="auto">
                  <a:xfrm>
                    <a:off x="4226" y="1908"/>
                    <a:ext cx="62" cy="86"/>
                  </a:xfrm>
                  <a:custGeom>
                    <a:avLst/>
                    <a:gdLst>
                      <a:gd name="T0" fmla="*/ 2 w 62"/>
                      <a:gd name="T1" fmla="*/ 50 h 86"/>
                      <a:gd name="T2" fmla="*/ 0 w 62"/>
                      <a:gd name="T3" fmla="*/ 39 h 86"/>
                      <a:gd name="T4" fmla="*/ 0 w 62"/>
                      <a:gd name="T5" fmla="*/ 28 h 86"/>
                      <a:gd name="T6" fmla="*/ 9 w 62"/>
                      <a:gd name="T7" fmla="*/ 19 h 86"/>
                      <a:gd name="T8" fmla="*/ 17 w 62"/>
                      <a:gd name="T9" fmla="*/ 11 h 86"/>
                      <a:gd name="T10" fmla="*/ 26 w 62"/>
                      <a:gd name="T11" fmla="*/ 0 h 86"/>
                      <a:gd name="T12" fmla="*/ 33 w 62"/>
                      <a:gd name="T13" fmla="*/ 0 h 86"/>
                      <a:gd name="T14" fmla="*/ 43 w 62"/>
                      <a:gd name="T15" fmla="*/ 0 h 86"/>
                      <a:gd name="T16" fmla="*/ 45 w 62"/>
                      <a:gd name="T17" fmla="*/ 11 h 86"/>
                      <a:gd name="T18" fmla="*/ 50 w 62"/>
                      <a:gd name="T19" fmla="*/ 25 h 86"/>
                      <a:gd name="T20" fmla="*/ 57 w 62"/>
                      <a:gd name="T21" fmla="*/ 36 h 86"/>
                      <a:gd name="T22" fmla="*/ 60 w 62"/>
                      <a:gd name="T23" fmla="*/ 47 h 86"/>
                      <a:gd name="T24" fmla="*/ 62 w 62"/>
                      <a:gd name="T25" fmla="*/ 58 h 86"/>
                      <a:gd name="T26" fmla="*/ 62 w 62"/>
                      <a:gd name="T27" fmla="*/ 70 h 86"/>
                      <a:gd name="T28" fmla="*/ 62 w 62"/>
                      <a:gd name="T29" fmla="*/ 81 h 86"/>
                      <a:gd name="T30" fmla="*/ 53 w 62"/>
                      <a:gd name="T31" fmla="*/ 86 h 86"/>
                      <a:gd name="T32" fmla="*/ 45 w 62"/>
                      <a:gd name="T33" fmla="*/ 86 h 86"/>
                      <a:gd name="T34" fmla="*/ 38 w 62"/>
                      <a:gd name="T35" fmla="*/ 86 h 86"/>
                      <a:gd name="T36" fmla="*/ 29 w 62"/>
                      <a:gd name="T37" fmla="*/ 86 h 86"/>
                      <a:gd name="T38" fmla="*/ 19 w 62"/>
                      <a:gd name="T39" fmla="*/ 83 h 86"/>
                      <a:gd name="T40" fmla="*/ 12 w 62"/>
                      <a:gd name="T41" fmla="*/ 75 h 86"/>
                      <a:gd name="T42" fmla="*/ 7 w 62"/>
                      <a:gd name="T43" fmla="*/ 64 h 86"/>
                      <a:gd name="T44" fmla="*/ 2 w 62"/>
                      <a:gd name="T45" fmla="*/ 53 h 86"/>
                      <a:gd name="T46" fmla="*/ 2 w 62"/>
                      <a:gd name="T47" fmla="*/ 5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86"/>
                      <a:gd name="T74" fmla="*/ 62 w 62"/>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86">
                        <a:moveTo>
                          <a:pt x="2" y="50"/>
                        </a:moveTo>
                        <a:lnTo>
                          <a:pt x="0" y="39"/>
                        </a:lnTo>
                        <a:lnTo>
                          <a:pt x="0" y="28"/>
                        </a:lnTo>
                        <a:lnTo>
                          <a:pt x="9" y="19"/>
                        </a:lnTo>
                        <a:lnTo>
                          <a:pt x="17" y="11"/>
                        </a:lnTo>
                        <a:lnTo>
                          <a:pt x="26" y="0"/>
                        </a:lnTo>
                        <a:lnTo>
                          <a:pt x="33" y="0"/>
                        </a:lnTo>
                        <a:lnTo>
                          <a:pt x="43" y="0"/>
                        </a:lnTo>
                        <a:lnTo>
                          <a:pt x="45" y="11"/>
                        </a:lnTo>
                        <a:lnTo>
                          <a:pt x="50" y="25"/>
                        </a:lnTo>
                        <a:lnTo>
                          <a:pt x="57" y="36"/>
                        </a:lnTo>
                        <a:lnTo>
                          <a:pt x="60" y="47"/>
                        </a:lnTo>
                        <a:lnTo>
                          <a:pt x="62" y="58"/>
                        </a:lnTo>
                        <a:lnTo>
                          <a:pt x="62" y="70"/>
                        </a:lnTo>
                        <a:lnTo>
                          <a:pt x="62" y="81"/>
                        </a:lnTo>
                        <a:lnTo>
                          <a:pt x="53" y="86"/>
                        </a:lnTo>
                        <a:lnTo>
                          <a:pt x="45" y="86"/>
                        </a:lnTo>
                        <a:lnTo>
                          <a:pt x="38" y="86"/>
                        </a:lnTo>
                        <a:lnTo>
                          <a:pt x="29" y="86"/>
                        </a:lnTo>
                        <a:lnTo>
                          <a:pt x="19" y="83"/>
                        </a:lnTo>
                        <a:lnTo>
                          <a:pt x="12" y="75"/>
                        </a:lnTo>
                        <a:lnTo>
                          <a:pt x="7" y="64"/>
                        </a:lnTo>
                        <a:lnTo>
                          <a:pt x="2" y="53"/>
                        </a:lnTo>
                        <a:lnTo>
                          <a:pt x="2" y="50"/>
                        </a:lnTo>
                        <a:close/>
                      </a:path>
                    </a:pathLst>
                  </a:custGeom>
                  <a:solidFill>
                    <a:srgbClr val="DDDDDD"/>
                  </a:solidFill>
                  <a:ln w="9525">
                    <a:noFill/>
                    <a:round/>
                    <a:headEnd/>
                    <a:tailEnd/>
                  </a:ln>
                </p:spPr>
                <p:txBody>
                  <a:bodyPr/>
                  <a:lstStyle/>
                  <a:p>
                    <a:endParaRPr lang="zh-CN" altLang="en-US"/>
                  </a:p>
                </p:txBody>
              </p:sp>
              <p:sp>
                <p:nvSpPr>
                  <p:cNvPr id="64596" name="Freeform 31"/>
                  <p:cNvSpPr>
                    <a:spLocks/>
                  </p:cNvSpPr>
                  <p:nvPr/>
                </p:nvSpPr>
                <p:spPr bwMode="auto">
                  <a:xfrm>
                    <a:off x="4372" y="1886"/>
                    <a:ext cx="43" cy="64"/>
                  </a:xfrm>
                  <a:custGeom>
                    <a:avLst/>
                    <a:gdLst>
                      <a:gd name="T0" fmla="*/ 0 w 43"/>
                      <a:gd name="T1" fmla="*/ 0 h 64"/>
                      <a:gd name="T2" fmla="*/ 10 w 43"/>
                      <a:gd name="T3" fmla="*/ 8 h 64"/>
                      <a:gd name="T4" fmla="*/ 19 w 43"/>
                      <a:gd name="T5" fmla="*/ 16 h 64"/>
                      <a:gd name="T6" fmla="*/ 27 w 43"/>
                      <a:gd name="T7" fmla="*/ 16 h 64"/>
                      <a:gd name="T8" fmla="*/ 36 w 43"/>
                      <a:gd name="T9" fmla="*/ 22 h 64"/>
                      <a:gd name="T10" fmla="*/ 41 w 43"/>
                      <a:gd name="T11" fmla="*/ 36 h 64"/>
                      <a:gd name="T12" fmla="*/ 43 w 43"/>
                      <a:gd name="T13" fmla="*/ 47 h 64"/>
                      <a:gd name="T14" fmla="*/ 43 w 43"/>
                      <a:gd name="T15" fmla="*/ 55 h 64"/>
                      <a:gd name="T16" fmla="*/ 36 w 43"/>
                      <a:gd name="T17" fmla="*/ 64 h 64"/>
                      <a:gd name="T18" fmla="*/ 27 w 43"/>
                      <a:gd name="T19" fmla="*/ 64 h 64"/>
                      <a:gd name="T20" fmla="*/ 15 w 43"/>
                      <a:gd name="T21" fmla="*/ 61 h 64"/>
                      <a:gd name="T22" fmla="*/ 7 w 43"/>
                      <a:gd name="T23" fmla="*/ 53 h 64"/>
                      <a:gd name="T24" fmla="*/ 5 w 43"/>
                      <a:gd name="T25" fmla="*/ 41 h 64"/>
                      <a:gd name="T26" fmla="*/ 0 w 43"/>
                      <a:gd name="T27" fmla="*/ 30 h 64"/>
                      <a:gd name="T28" fmla="*/ 0 w 43"/>
                      <a:gd name="T29" fmla="*/ 19 h 64"/>
                      <a:gd name="T30" fmla="*/ 7 w 43"/>
                      <a:gd name="T31" fmla="*/ 8 h 64"/>
                      <a:gd name="T32" fmla="*/ 0 w 4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4"/>
                      <a:gd name="T53" fmla="*/ 43 w 4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4">
                        <a:moveTo>
                          <a:pt x="0" y="0"/>
                        </a:moveTo>
                        <a:lnTo>
                          <a:pt x="10" y="8"/>
                        </a:lnTo>
                        <a:lnTo>
                          <a:pt x="19" y="16"/>
                        </a:lnTo>
                        <a:lnTo>
                          <a:pt x="27" y="16"/>
                        </a:lnTo>
                        <a:lnTo>
                          <a:pt x="36" y="22"/>
                        </a:lnTo>
                        <a:lnTo>
                          <a:pt x="41" y="36"/>
                        </a:lnTo>
                        <a:lnTo>
                          <a:pt x="43" y="47"/>
                        </a:lnTo>
                        <a:lnTo>
                          <a:pt x="43" y="55"/>
                        </a:lnTo>
                        <a:lnTo>
                          <a:pt x="36" y="64"/>
                        </a:lnTo>
                        <a:lnTo>
                          <a:pt x="27" y="64"/>
                        </a:lnTo>
                        <a:lnTo>
                          <a:pt x="15" y="61"/>
                        </a:lnTo>
                        <a:lnTo>
                          <a:pt x="7" y="53"/>
                        </a:lnTo>
                        <a:lnTo>
                          <a:pt x="5" y="41"/>
                        </a:lnTo>
                        <a:lnTo>
                          <a:pt x="0" y="30"/>
                        </a:lnTo>
                        <a:lnTo>
                          <a:pt x="0" y="19"/>
                        </a:lnTo>
                        <a:lnTo>
                          <a:pt x="7" y="8"/>
                        </a:lnTo>
                        <a:lnTo>
                          <a:pt x="0" y="0"/>
                        </a:lnTo>
                        <a:close/>
                      </a:path>
                    </a:pathLst>
                  </a:custGeom>
                  <a:solidFill>
                    <a:srgbClr val="DDDDDD"/>
                  </a:solidFill>
                  <a:ln w="9525">
                    <a:noFill/>
                    <a:round/>
                    <a:headEnd/>
                    <a:tailEnd/>
                  </a:ln>
                </p:spPr>
                <p:txBody>
                  <a:bodyPr/>
                  <a:lstStyle/>
                  <a:p>
                    <a:endParaRPr lang="zh-CN" altLang="en-US"/>
                  </a:p>
                </p:txBody>
              </p:sp>
            </p:grpSp>
            <p:sp>
              <p:nvSpPr>
                <p:cNvPr id="64584" name="Rectangle 32"/>
                <p:cNvSpPr>
                  <a:spLocks noChangeArrowheads="1"/>
                </p:cNvSpPr>
                <p:nvPr/>
              </p:nvSpPr>
              <p:spPr bwMode="auto">
                <a:xfrm>
                  <a:off x="4163" y="1964"/>
                  <a:ext cx="353" cy="236"/>
                </a:xfrm>
                <a:prstGeom prst="rect">
                  <a:avLst/>
                </a:prstGeom>
                <a:noFill/>
                <a:ln w="9525">
                  <a:noFill/>
                  <a:miter lim="800000"/>
                  <a:headEnd/>
                  <a:tailEnd/>
                </a:ln>
              </p:spPr>
              <p:txBody>
                <a:bodyPr/>
                <a:lstStyle/>
                <a:p>
                  <a:endParaRPr lang="zh-CN" altLang="en-US"/>
                </a:p>
              </p:txBody>
            </p:sp>
            <p:sp>
              <p:nvSpPr>
                <p:cNvPr id="64585" name="Rectangle 33"/>
                <p:cNvSpPr>
                  <a:spLocks noChangeArrowheads="1"/>
                </p:cNvSpPr>
                <p:nvPr/>
              </p:nvSpPr>
              <p:spPr bwMode="auto">
                <a:xfrm>
                  <a:off x="4214" y="2016"/>
                  <a:ext cx="138" cy="56"/>
                </a:xfrm>
                <a:prstGeom prst="rect">
                  <a:avLst/>
                </a:prstGeom>
                <a:noFill/>
                <a:ln w="9525">
                  <a:noFill/>
                  <a:miter lim="800000"/>
                  <a:headEnd/>
                  <a:tailEnd/>
                </a:ln>
              </p:spPr>
              <p:txBody>
                <a:bodyPr wrap="none" lIns="0" tIns="0" rIns="0" bIns="0">
                  <a:spAutoFit/>
                </a:bodyPr>
                <a:lstStyle/>
                <a:p>
                  <a:r>
                    <a:rPr kumimoji="1" lang="zh-CN" altLang="en-US" b="1">
                      <a:solidFill>
                        <a:srgbClr val="000000"/>
                      </a:solidFill>
                      <a:latin typeface="宋体" pitchFamily="2" charset="-122"/>
                    </a:rPr>
                    <a:t>外部网络</a:t>
                  </a:r>
                  <a:endParaRPr kumimoji="1" lang="zh-CN" altLang="en-US" sz="2400" b="1">
                    <a:latin typeface="Tahoma" pitchFamily="34" charset="0"/>
                  </a:endParaRPr>
                </a:p>
              </p:txBody>
            </p:sp>
          </p:grpSp>
          <p:sp>
            <p:nvSpPr>
              <p:cNvPr id="64554" name="Line 34"/>
              <p:cNvSpPr>
                <a:spLocks noChangeShapeType="1"/>
              </p:cNvSpPr>
              <p:nvPr/>
            </p:nvSpPr>
            <p:spPr bwMode="auto">
              <a:xfrm>
                <a:off x="2047" y="2496"/>
                <a:ext cx="338" cy="0"/>
              </a:xfrm>
              <a:prstGeom prst="line">
                <a:avLst/>
              </a:prstGeom>
              <a:noFill/>
              <a:ln w="38100">
                <a:solidFill>
                  <a:schemeClr val="tx1"/>
                </a:solidFill>
                <a:round/>
                <a:headEnd/>
                <a:tailEnd/>
              </a:ln>
            </p:spPr>
            <p:txBody>
              <a:bodyPr/>
              <a:lstStyle/>
              <a:p>
                <a:endParaRPr lang="zh-CN" altLang="en-US"/>
              </a:p>
            </p:txBody>
          </p:sp>
          <p:sp>
            <p:nvSpPr>
              <p:cNvPr id="64555" name="Line 35"/>
              <p:cNvSpPr>
                <a:spLocks noChangeShapeType="1"/>
              </p:cNvSpPr>
              <p:nvPr/>
            </p:nvSpPr>
            <p:spPr bwMode="auto">
              <a:xfrm flipV="1">
                <a:off x="2592" y="2496"/>
                <a:ext cx="720" cy="0"/>
              </a:xfrm>
              <a:prstGeom prst="line">
                <a:avLst/>
              </a:prstGeom>
              <a:noFill/>
              <a:ln w="28575">
                <a:solidFill>
                  <a:schemeClr val="tx1"/>
                </a:solidFill>
                <a:round/>
                <a:headEnd/>
                <a:tailEnd/>
              </a:ln>
            </p:spPr>
            <p:txBody>
              <a:bodyPr/>
              <a:lstStyle/>
              <a:p>
                <a:endParaRPr lang="zh-CN" altLang="en-US"/>
              </a:p>
            </p:txBody>
          </p:sp>
          <p:grpSp>
            <p:nvGrpSpPr>
              <p:cNvPr id="8" name="Group 36"/>
              <p:cNvGrpSpPr>
                <a:grpSpLocks/>
              </p:cNvGrpSpPr>
              <p:nvPr/>
            </p:nvGrpSpPr>
            <p:grpSpPr bwMode="auto">
              <a:xfrm>
                <a:off x="2160" y="2064"/>
                <a:ext cx="528" cy="480"/>
                <a:chOff x="4803" y="1376"/>
                <a:chExt cx="284" cy="331"/>
              </a:xfrm>
            </p:grpSpPr>
            <p:grpSp>
              <p:nvGrpSpPr>
                <p:cNvPr id="9" name="Group 37"/>
                <p:cNvGrpSpPr>
                  <a:grpSpLocks/>
                </p:cNvGrpSpPr>
                <p:nvPr/>
              </p:nvGrpSpPr>
              <p:grpSpPr bwMode="auto">
                <a:xfrm>
                  <a:off x="4809" y="1382"/>
                  <a:ext cx="278" cy="325"/>
                  <a:chOff x="4809" y="1382"/>
                  <a:chExt cx="278" cy="325"/>
                </a:xfrm>
              </p:grpSpPr>
              <p:sp>
                <p:nvSpPr>
                  <p:cNvPr id="64571" name="Freeform 38"/>
                  <p:cNvSpPr>
                    <a:spLocks/>
                  </p:cNvSpPr>
                  <p:nvPr/>
                </p:nvSpPr>
                <p:spPr bwMode="auto">
                  <a:xfrm>
                    <a:off x="4816" y="1550"/>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000000"/>
                  </a:solidFill>
                  <a:ln w="9525">
                    <a:noFill/>
                    <a:round/>
                    <a:headEnd/>
                    <a:tailEnd/>
                  </a:ln>
                </p:spPr>
                <p:txBody>
                  <a:bodyPr/>
                  <a:lstStyle/>
                  <a:p>
                    <a:endParaRPr lang="zh-CN" altLang="en-US"/>
                  </a:p>
                </p:txBody>
              </p:sp>
              <p:sp>
                <p:nvSpPr>
                  <p:cNvPr id="64572" name="Freeform 39"/>
                  <p:cNvSpPr>
                    <a:spLocks/>
                  </p:cNvSpPr>
                  <p:nvPr/>
                </p:nvSpPr>
                <p:spPr bwMode="auto">
                  <a:xfrm>
                    <a:off x="4816" y="1550"/>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000000"/>
                  </a:solidFill>
                  <a:ln w="9525">
                    <a:noFill/>
                    <a:round/>
                    <a:headEnd/>
                    <a:tailEnd/>
                  </a:ln>
                </p:spPr>
                <p:txBody>
                  <a:bodyPr/>
                  <a:lstStyle/>
                  <a:p>
                    <a:endParaRPr lang="zh-CN" altLang="en-US"/>
                  </a:p>
                </p:txBody>
              </p:sp>
              <p:sp>
                <p:nvSpPr>
                  <p:cNvPr id="64573" name="Freeform 40"/>
                  <p:cNvSpPr>
                    <a:spLocks/>
                  </p:cNvSpPr>
                  <p:nvPr/>
                </p:nvSpPr>
                <p:spPr bwMode="auto">
                  <a:xfrm>
                    <a:off x="4856" y="1382"/>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000000"/>
                  </a:solidFill>
                  <a:ln w="9525">
                    <a:noFill/>
                    <a:round/>
                    <a:headEnd/>
                    <a:tailEnd/>
                  </a:ln>
                </p:spPr>
                <p:txBody>
                  <a:bodyPr/>
                  <a:lstStyle/>
                  <a:p>
                    <a:endParaRPr lang="zh-CN" altLang="en-US"/>
                  </a:p>
                </p:txBody>
              </p:sp>
              <p:sp>
                <p:nvSpPr>
                  <p:cNvPr id="64574" name="Freeform 41"/>
                  <p:cNvSpPr>
                    <a:spLocks/>
                  </p:cNvSpPr>
                  <p:nvPr/>
                </p:nvSpPr>
                <p:spPr bwMode="auto">
                  <a:xfrm>
                    <a:off x="4856" y="1382"/>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000000"/>
                  </a:solidFill>
                  <a:ln w="9525">
                    <a:noFill/>
                    <a:round/>
                    <a:headEnd/>
                    <a:tailEnd/>
                  </a:ln>
                </p:spPr>
                <p:txBody>
                  <a:bodyPr/>
                  <a:lstStyle/>
                  <a:p>
                    <a:endParaRPr lang="zh-CN" altLang="en-US"/>
                  </a:p>
                </p:txBody>
              </p:sp>
              <p:sp>
                <p:nvSpPr>
                  <p:cNvPr id="64575" name="Rectangle 42"/>
                  <p:cNvSpPr>
                    <a:spLocks noChangeArrowheads="1"/>
                  </p:cNvSpPr>
                  <p:nvPr/>
                </p:nvSpPr>
                <p:spPr bwMode="auto">
                  <a:xfrm>
                    <a:off x="4856" y="1404"/>
                    <a:ext cx="185" cy="164"/>
                  </a:xfrm>
                  <a:prstGeom prst="rect">
                    <a:avLst/>
                  </a:prstGeom>
                  <a:solidFill>
                    <a:srgbClr val="000000"/>
                  </a:solidFill>
                  <a:ln w="9525">
                    <a:noFill/>
                    <a:miter lim="800000"/>
                    <a:headEnd/>
                    <a:tailEnd/>
                  </a:ln>
                </p:spPr>
                <p:txBody>
                  <a:bodyPr/>
                  <a:lstStyle/>
                  <a:p>
                    <a:endParaRPr lang="zh-CN" altLang="en-US"/>
                  </a:p>
                </p:txBody>
              </p:sp>
              <p:sp>
                <p:nvSpPr>
                  <p:cNvPr id="64576" name="Rectangle 43"/>
                  <p:cNvSpPr>
                    <a:spLocks noChangeArrowheads="1"/>
                  </p:cNvSpPr>
                  <p:nvPr/>
                </p:nvSpPr>
                <p:spPr bwMode="auto">
                  <a:xfrm>
                    <a:off x="4818" y="1580"/>
                    <a:ext cx="261" cy="73"/>
                  </a:xfrm>
                  <a:prstGeom prst="rect">
                    <a:avLst/>
                  </a:prstGeom>
                  <a:solidFill>
                    <a:srgbClr val="000000"/>
                  </a:solidFill>
                  <a:ln w="9525">
                    <a:noFill/>
                    <a:miter lim="800000"/>
                    <a:headEnd/>
                    <a:tailEnd/>
                  </a:ln>
                </p:spPr>
                <p:txBody>
                  <a:bodyPr/>
                  <a:lstStyle/>
                  <a:p>
                    <a:endParaRPr lang="zh-CN" altLang="en-US"/>
                  </a:p>
                </p:txBody>
              </p:sp>
              <p:sp>
                <p:nvSpPr>
                  <p:cNvPr id="64577" name="Rectangle 44"/>
                  <p:cNvSpPr>
                    <a:spLocks noChangeArrowheads="1"/>
                  </p:cNvSpPr>
                  <p:nvPr/>
                </p:nvSpPr>
                <p:spPr bwMode="auto">
                  <a:xfrm>
                    <a:off x="4873" y="1423"/>
                    <a:ext cx="151" cy="127"/>
                  </a:xfrm>
                  <a:prstGeom prst="rect">
                    <a:avLst/>
                  </a:prstGeom>
                  <a:solidFill>
                    <a:srgbClr val="000000"/>
                  </a:solidFill>
                  <a:ln w="9525">
                    <a:noFill/>
                    <a:miter lim="800000"/>
                    <a:headEnd/>
                    <a:tailEnd/>
                  </a:ln>
                </p:spPr>
                <p:txBody>
                  <a:bodyPr/>
                  <a:lstStyle/>
                  <a:p>
                    <a:endParaRPr lang="zh-CN" altLang="en-US"/>
                  </a:p>
                </p:txBody>
              </p:sp>
              <p:sp>
                <p:nvSpPr>
                  <p:cNvPr id="64578" name="Line 45"/>
                  <p:cNvSpPr>
                    <a:spLocks noChangeShapeType="1"/>
                  </p:cNvSpPr>
                  <p:nvPr/>
                </p:nvSpPr>
                <p:spPr bwMode="auto">
                  <a:xfrm flipH="1">
                    <a:off x="4996" y="1608"/>
                    <a:ext cx="62" cy="1"/>
                  </a:xfrm>
                  <a:prstGeom prst="line">
                    <a:avLst/>
                  </a:prstGeom>
                  <a:noFill/>
                  <a:ln w="7938">
                    <a:solidFill>
                      <a:srgbClr val="000000"/>
                    </a:solidFill>
                    <a:round/>
                    <a:headEnd/>
                    <a:tailEnd/>
                  </a:ln>
                </p:spPr>
                <p:txBody>
                  <a:bodyPr/>
                  <a:lstStyle/>
                  <a:p>
                    <a:endParaRPr lang="zh-CN" altLang="en-US"/>
                  </a:p>
                </p:txBody>
              </p:sp>
              <p:grpSp>
                <p:nvGrpSpPr>
                  <p:cNvPr id="10" name="Group 46"/>
                  <p:cNvGrpSpPr>
                    <a:grpSpLocks/>
                  </p:cNvGrpSpPr>
                  <p:nvPr/>
                </p:nvGrpSpPr>
                <p:grpSpPr bwMode="auto">
                  <a:xfrm>
                    <a:off x="4809" y="1659"/>
                    <a:ext cx="278" cy="48"/>
                    <a:chOff x="4809" y="1659"/>
                    <a:chExt cx="278" cy="48"/>
                  </a:xfrm>
                </p:grpSpPr>
                <p:sp>
                  <p:nvSpPr>
                    <p:cNvPr id="64580" name="Freeform 47"/>
                    <p:cNvSpPr>
                      <a:spLocks/>
                    </p:cNvSpPr>
                    <p:nvPr/>
                  </p:nvSpPr>
                  <p:spPr bwMode="auto">
                    <a:xfrm>
                      <a:off x="4809" y="1659"/>
                      <a:ext cx="278" cy="36"/>
                    </a:xfrm>
                    <a:custGeom>
                      <a:avLst/>
                      <a:gdLst>
                        <a:gd name="T0" fmla="*/ 0 w 278"/>
                        <a:gd name="T1" fmla="*/ 36 h 36"/>
                        <a:gd name="T2" fmla="*/ 33 w 278"/>
                        <a:gd name="T3" fmla="*/ 0 h 36"/>
                        <a:gd name="T4" fmla="*/ 246 w 278"/>
                        <a:gd name="T5" fmla="*/ 0 h 36"/>
                        <a:gd name="T6" fmla="*/ 278 w 278"/>
                        <a:gd name="T7" fmla="*/ 36 h 36"/>
                        <a:gd name="T8" fmla="*/ 0 w 278"/>
                        <a:gd name="T9" fmla="*/ 36 h 36"/>
                        <a:gd name="T10" fmla="*/ 0 60000 65536"/>
                        <a:gd name="T11" fmla="*/ 0 60000 65536"/>
                        <a:gd name="T12" fmla="*/ 0 60000 65536"/>
                        <a:gd name="T13" fmla="*/ 0 60000 65536"/>
                        <a:gd name="T14" fmla="*/ 0 60000 65536"/>
                        <a:gd name="T15" fmla="*/ 0 w 278"/>
                        <a:gd name="T16" fmla="*/ 0 h 36"/>
                        <a:gd name="T17" fmla="*/ 278 w 278"/>
                        <a:gd name="T18" fmla="*/ 36 h 36"/>
                      </a:gdLst>
                      <a:ahLst/>
                      <a:cxnLst>
                        <a:cxn ang="T10">
                          <a:pos x="T0" y="T1"/>
                        </a:cxn>
                        <a:cxn ang="T11">
                          <a:pos x="T2" y="T3"/>
                        </a:cxn>
                        <a:cxn ang="T12">
                          <a:pos x="T4" y="T5"/>
                        </a:cxn>
                        <a:cxn ang="T13">
                          <a:pos x="T6" y="T7"/>
                        </a:cxn>
                        <a:cxn ang="T14">
                          <a:pos x="T8" y="T9"/>
                        </a:cxn>
                      </a:cxnLst>
                      <a:rect l="T15" t="T16" r="T17" b="T18"/>
                      <a:pathLst>
                        <a:path w="278" h="36">
                          <a:moveTo>
                            <a:pt x="0" y="36"/>
                          </a:moveTo>
                          <a:lnTo>
                            <a:pt x="33" y="0"/>
                          </a:lnTo>
                          <a:lnTo>
                            <a:pt x="246" y="0"/>
                          </a:lnTo>
                          <a:lnTo>
                            <a:pt x="278" y="36"/>
                          </a:lnTo>
                          <a:lnTo>
                            <a:pt x="0" y="36"/>
                          </a:lnTo>
                          <a:close/>
                        </a:path>
                      </a:pathLst>
                    </a:custGeom>
                    <a:solidFill>
                      <a:srgbClr val="000000"/>
                    </a:solidFill>
                    <a:ln w="9525">
                      <a:noFill/>
                      <a:round/>
                      <a:headEnd/>
                      <a:tailEnd/>
                    </a:ln>
                  </p:spPr>
                  <p:txBody>
                    <a:bodyPr/>
                    <a:lstStyle/>
                    <a:p>
                      <a:endParaRPr lang="zh-CN" altLang="en-US"/>
                    </a:p>
                  </p:txBody>
                </p:sp>
                <p:sp>
                  <p:nvSpPr>
                    <p:cNvPr id="64581" name="Freeform 48"/>
                    <p:cNvSpPr>
                      <a:spLocks/>
                    </p:cNvSpPr>
                    <p:nvPr/>
                  </p:nvSpPr>
                  <p:spPr bwMode="auto">
                    <a:xfrm>
                      <a:off x="4809" y="1659"/>
                      <a:ext cx="278" cy="36"/>
                    </a:xfrm>
                    <a:custGeom>
                      <a:avLst/>
                      <a:gdLst>
                        <a:gd name="T0" fmla="*/ 0 w 278"/>
                        <a:gd name="T1" fmla="*/ 36 h 36"/>
                        <a:gd name="T2" fmla="*/ 33 w 278"/>
                        <a:gd name="T3" fmla="*/ 0 h 36"/>
                        <a:gd name="T4" fmla="*/ 246 w 278"/>
                        <a:gd name="T5" fmla="*/ 0 h 36"/>
                        <a:gd name="T6" fmla="*/ 278 w 278"/>
                        <a:gd name="T7" fmla="*/ 36 h 36"/>
                        <a:gd name="T8" fmla="*/ 0 w 278"/>
                        <a:gd name="T9" fmla="*/ 36 h 36"/>
                        <a:gd name="T10" fmla="*/ 0 60000 65536"/>
                        <a:gd name="T11" fmla="*/ 0 60000 65536"/>
                        <a:gd name="T12" fmla="*/ 0 60000 65536"/>
                        <a:gd name="T13" fmla="*/ 0 60000 65536"/>
                        <a:gd name="T14" fmla="*/ 0 60000 65536"/>
                        <a:gd name="T15" fmla="*/ 0 w 278"/>
                        <a:gd name="T16" fmla="*/ 0 h 36"/>
                        <a:gd name="T17" fmla="*/ 278 w 278"/>
                        <a:gd name="T18" fmla="*/ 36 h 36"/>
                      </a:gdLst>
                      <a:ahLst/>
                      <a:cxnLst>
                        <a:cxn ang="T10">
                          <a:pos x="T0" y="T1"/>
                        </a:cxn>
                        <a:cxn ang="T11">
                          <a:pos x="T2" y="T3"/>
                        </a:cxn>
                        <a:cxn ang="T12">
                          <a:pos x="T4" y="T5"/>
                        </a:cxn>
                        <a:cxn ang="T13">
                          <a:pos x="T6" y="T7"/>
                        </a:cxn>
                        <a:cxn ang="T14">
                          <a:pos x="T8" y="T9"/>
                        </a:cxn>
                      </a:cxnLst>
                      <a:rect l="T15" t="T16" r="T17" b="T18"/>
                      <a:pathLst>
                        <a:path w="278" h="36">
                          <a:moveTo>
                            <a:pt x="0" y="36"/>
                          </a:moveTo>
                          <a:lnTo>
                            <a:pt x="33" y="0"/>
                          </a:lnTo>
                          <a:lnTo>
                            <a:pt x="246" y="0"/>
                          </a:lnTo>
                          <a:lnTo>
                            <a:pt x="278" y="36"/>
                          </a:lnTo>
                          <a:lnTo>
                            <a:pt x="0" y="36"/>
                          </a:lnTo>
                          <a:close/>
                        </a:path>
                      </a:pathLst>
                    </a:custGeom>
                    <a:solidFill>
                      <a:srgbClr val="000000"/>
                    </a:solidFill>
                    <a:ln w="9525">
                      <a:noFill/>
                      <a:round/>
                      <a:headEnd/>
                      <a:tailEnd/>
                    </a:ln>
                  </p:spPr>
                  <p:txBody>
                    <a:bodyPr/>
                    <a:lstStyle/>
                    <a:p>
                      <a:endParaRPr lang="zh-CN" altLang="en-US"/>
                    </a:p>
                  </p:txBody>
                </p:sp>
                <p:sp>
                  <p:nvSpPr>
                    <p:cNvPr id="64582" name="Rectangle 49"/>
                    <p:cNvSpPr>
                      <a:spLocks noChangeArrowheads="1"/>
                    </p:cNvSpPr>
                    <p:nvPr/>
                  </p:nvSpPr>
                  <p:spPr bwMode="auto">
                    <a:xfrm>
                      <a:off x="4811" y="1693"/>
                      <a:ext cx="275" cy="14"/>
                    </a:xfrm>
                    <a:prstGeom prst="rect">
                      <a:avLst/>
                    </a:prstGeom>
                    <a:solidFill>
                      <a:srgbClr val="000000"/>
                    </a:solidFill>
                    <a:ln w="9525">
                      <a:noFill/>
                      <a:miter lim="800000"/>
                      <a:headEnd/>
                      <a:tailEnd/>
                    </a:ln>
                  </p:spPr>
                  <p:txBody>
                    <a:bodyPr/>
                    <a:lstStyle/>
                    <a:p>
                      <a:endParaRPr lang="zh-CN" altLang="en-US"/>
                    </a:p>
                  </p:txBody>
                </p:sp>
              </p:grpSp>
            </p:grpSp>
            <p:grpSp>
              <p:nvGrpSpPr>
                <p:cNvPr id="11" name="Group 50"/>
                <p:cNvGrpSpPr>
                  <a:grpSpLocks/>
                </p:cNvGrpSpPr>
                <p:nvPr/>
              </p:nvGrpSpPr>
              <p:grpSpPr bwMode="auto">
                <a:xfrm>
                  <a:off x="4803" y="1376"/>
                  <a:ext cx="277" cy="325"/>
                  <a:chOff x="4803" y="1376"/>
                  <a:chExt cx="277" cy="325"/>
                </a:xfrm>
              </p:grpSpPr>
              <p:sp>
                <p:nvSpPr>
                  <p:cNvPr id="64559" name="Freeform 51"/>
                  <p:cNvSpPr>
                    <a:spLocks/>
                  </p:cNvSpPr>
                  <p:nvPr/>
                </p:nvSpPr>
                <p:spPr bwMode="auto">
                  <a:xfrm>
                    <a:off x="4809" y="1544"/>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C9C9B6"/>
                  </a:solidFill>
                  <a:ln w="9525">
                    <a:noFill/>
                    <a:round/>
                    <a:headEnd/>
                    <a:tailEnd/>
                  </a:ln>
                </p:spPr>
                <p:txBody>
                  <a:bodyPr/>
                  <a:lstStyle/>
                  <a:p>
                    <a:endParaRPr lang="zh-CN" altLang="en-US"/>
                  </a:p>
                </p:txBody>
              </p:sp>
              <p:sp>
                <p:nvSpPr>
                  <p:cNvPr id="64560" name="Freeform 52"/>
                  <p:cNvSpPr>
                    <a:spLocks/>
                  </p:cNvSpPr>
                  <p:nvPr/>
                </p:nvSpPr>
                <p:spPr bwMode="auto">
                  <a:xfrm>
                    <a:off x="4809" y="1544"/>
                    <a:ext cx="263" cy="32"/>
                  </a:xfrm>
                  <a:custGeom>
                    <a:avLst/>
                    <a:gdLst>
                      <a:gd name="T0" fmla="*/ 0 w 263"/>
                      <a:gd name="T1" fmla="*/ 32 h 32"/>
                      <a:gd name="T2" fmla="*/ 31 w 263"/>
                      <a:gd name="T3" fmla="*/ 0 h 32"/>
                      <a:gd name="T4" fmla="*/ 232 w 263"/>
                      <a:gd name="T5" fmla="*/ 0 h 32"/>
                      <a:gd name="T6" fmla="*/ 263 w 263"/>
                      <a:gd name="T7" fmla="*/ 32 h 32"/>
                      <a:gd name="T8" fmla="*/ 0 w 263"/>
                      <a:gd name="T9" fmla="*/ 32 h 32"/>
                      <a:gd name="T10" fmla="*/ 0 60000 65536"/>
                      <a:gd name="T11" fmla="*/ 0 60000 65536"/>
                      <a:gd name="T12" fmla="*/ 0 60000 65536"/>
                      <a:gd name="T13" fmla="*/ 0 60000 65536"/>
                      <a:gd name="T14" fmla="*/ 0 60000 65536"/>
                      <a:gd name="T15" fmla="*/ 0 w 263"/>
                      <a:gd name="T16" fmla="*/ 0 h 32"/>
                      <a:gd name="T17" fmla="*/ 263 w 263"/>
                      <a:gd name="T18" fmla="*/ 32 h 32"/>
                    </a:gdLst>
                    <a:ahLst/>
                    <a:cxnLst>
                      <a:cxn ang="T10">
                        <a:pos x="T0" y="T1"/>
                      </a:cxn>
                      <a:cxn ang="T11">
                        <a:pos x="T2" y="T3"/>
                      </a:cxn>
                      <a:cxn ang="T12">
                        <a:pos x="T4" y="T5"/>
                      </a:cxn>
                      <a:cxn ang="T13">
                        <a:pos x="T6" y="T7"/>
                      </a:cxn>
                      <a:cxn ang="T14">
                        <a:pos x="T8" y="T9"/>
                      </a:cxn>
                    </a:cxnLst>
                    <a:rect l="T15" t="T16" r="T17" b="T18"/>
                    <a:pathLst>
                      <a:path w="263" h="32">
                        <a:moveTo>
                          <a:pt x="0" y="32"/>
                        </a:moveTo>
                        <a:lnTo>
                          <a:pt x="31" y="0"/>
                        </a:lnTo>
                        <a:lnTo>
                          <a:pt x="232" y="0"/>
                        </a:lnTo>
                        <a:lnTo>
                          <a:pt x="263" y="32"/>
                        </a:lnTo>
                        <a:lnTo>
                          <a:pt x="0" y="32"/>
                        </a:lnTo>
                        <a:close/>
                      </a:path>
                    </a:pathLst>
                  </a:custGeom>
                  <a:solidFill>
                    <a:srgbClr val="C9C9B6"/>
                  </a:solidFill>
                  <a:ln w="9525">
                    <a:noFill/>
                    <a:round/>
                    <a:headEnd/>
                    <a:tailEnd/>
                  </a:ln>
                </p:spPr>
                <p:txBody>
                  <a:bodyPr/>
                  <a:lstStyle/>
                  <a:p>
                    <a:endParaRPr lang="zh-CN" altLang="en-US"/>
                  </a:p>
                </p:txBody>
              </p:sp>
              <p:sp>
                <p:nvSpPr>
                  <p:cNvPr id="64561" name="Freeform 53"/>
                  <p:cNvSpPr>
                    <a:spLocks/>
                  </p:cNvSpPr>
                  <p:nvPr/>
                </p:nvSpPr>
                <p:spPr bwMode="auto">
                  <a:xfrm>
                    <a:off x="4849" y="1376"/>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C9C9B6"/>
                  </a:solidFill>
                  <a:ln w="9525">
                    <a:noFill/>
                    <a:round/>
                    <a:headEnd/>
                    <a:tailEnd/>
                  </a:ln>
                </p:spPr>
                <p:txBody>
                  <a:bodyPr/>
                  <a:lstStyle/>
                  <a:p>
                    <a:endParaRPr lang="zh-CN" altLang="en-US"/>
                  </a:p>
                </p:txBody>
              </p:sp>
              <p:sp>
                <p:nvSpPr>
                  <p:cNvPr id="64562" name="Freeform 54"/>
                  <p:cNvSpPr>
                    <a:spLocks/>
                  </p:cNvSpPr>
                  <p:nvPr/>
                </p:nvSpPr>
                <p:spPr bwMode="auto">
                  <a:xfrm>
                    <a:off x="4849" y="1376"/>
                    <a:ext cx="185" cy="22"/>
                  </a:xfrm>
                  <a:custGeom>
                    <a:avLst/>
                    <a:gdLst>
                      <a:gd name="T0" fmla="*/ 0 w 185"/>
                      <a:gd name="T1" fmla="*/ 22 h 22"/>
                      <a:gd name="T2" fmla="*/ 22 w 185"/>
                      <a:gd name="T3" fmla="*/ 0 h 22"/>
                      <a:gd name="T4" fmla="*/ 163 w 185"/>
                      <a:gd name="T5" fmla="*/ 0 h 22"/>
                      <a:gd name="T6" fmla="*/ 185 w 185"/>
                      <a:gd name="T7" fmla="*/ 22 h 22"/>
                      <a:gd name="T8" fmla="*/ 0 w 185"/>
                      <a:gd name="T9" fmla="*/ 22 h 22"/>
                      <a:gd name="T10" fmla="*/ 0 60000 65536"/>
                      <a:gd name="T11" fmla="*/ 0 60000 65536"/>
                      <a:gd name="T12" fmla="*/ 0 60000 65536"/>
                      <a:gd name="T13" fmla="*/ 0 60000 65536"/>
                      <a:gd name="T14" fmla="*/ 0 60000 65536"/>
                      <a:gd name="T15" fmla="*/ 0 w 185"/>
                      <a:gd name="T16" fmla="*/ 0 h 22"/>
                      <a:gd name="T17" fmla="*/ 185 w 185"/>
                      <a:gd name="T18" fmla="*/ 22 h 22"/>
                    </a:gdLst>
                    <a:ahLst/>
                    <a:cxnLst>
                      <a:cxn ang="T10">
                        <a:pos x="T0" y="T1"/>
                      </a:cxn>
                      <a:cxn ang="T11">
                        <a:pos x="T2" y="T3"/>
                      </a:cxn>
                      <a:cxn ang="T12">
                        <a:pos x="T4" y="T5"/>
                      </a:cxn>
                      <a:cxn ang="T13">
                        <a:pos x="T6" y="T7"/>
                      </a:cxn>
                      <a:cxn ang="T14">
                        <a:pos x="T8" y="T9"/>
                      </a:cxn>
                    </a:cxnLst>
                    <a:rect l="T15" t="T16" r="T17" b="T18"/>
                    <a:pathLst>
                      <a:path w="185" h="22">
                        <a:moveTo>
                          <a:pt x="0" y="22"/>
                        </a:moveTo>
                        <a:lnTo>
                          <a:pt x="22" y="0"/>
                        </a:lnTo>
                        <a:lnTo>
                          <a:pt x="163" y="0"/>
                        </a:lnTo>
                        <a:lnTo>
                          <a:pt x="185" y="22"/>
                        </a:lnTo>
                        <a:lnTo>
                          <a:pt x="0" y="22"/>
                        </a:lnTo>
                        <a:close/>
                      </a:path>
                    </a:pathLst>
                  </a:custGeom>
                  <a:solidFill>
                    <a:srgbClr val="C9C9B6"/>
                  </a:solidFill>
                  <a:ln w="9525">
                    <a:noFill/>
                    <a:round/>
                    <a:headEnd/>
                    <a:tailEnd/>
                  </a:ln>
                </p:spPr>
                <p:txBody>
                  <a:bodyPr/>
                  <a:lstStyle/>
                  <a:p>
                    <a:endParaRPr lang="zh-CN" altLang="en-US"/>
                  </a:p>
                </p:txBody>
              </p:sp>
              <p:sp>
                <p:nvSpPr>
                  <p:cNvPr id="64563" name="Rectangle 55"/>
                  <p:cNvSpPr>
                    <a:spLocks noChangeArrowheads="1"/>
                  </p:cNvSpPr>
                  <p:nvPr/>
                </p:nvSpPr>
                <p:spPr bwMode="auto">
                  <a:xfrm>
                    <a:off x="4849" y="1398"/>
                    <a:ext cx="185" cy="164"/>
                  </a:xfrm>
                  <a:prstGeom prst="rect">
                    <a:avLst/>
                  </a:prstGeom>
                  <a:solidFill>
                    <a:srgbClr val="B7B79D"/>
                  </a:solidFill>
                  <a:ln w="9525">
                    <a:noFill/>
                    <a:miter lim="800000"/>
                    <a:headEnd/>
                    <a:tailEnd/>
                  </a:ln>
                </p:spPr>
                <p:txBody>
                  <a:bodyPr/>
                  <a:lstStyle/>
                  <a:p>
                    <a:endParaRPr lang="zh-CN" altLang="en-US"/>
                  </a:p>
                </p:txBody>
              </p:sp>
              <p:sp>
                <p:nvSpPr>
                  <p:cNvPr id="64564" name="Rectangle 56"/>
                  <p:cNvSpPr>
                    <a:spLocks noChangeArrowheads="1"/>
                  </p:cNvSpPr>
                  <p:nvPr/>
                </p:nvSpPr>
                <p:spPr bwMode="auto">
                  <a:xfrm>
                    <a:off x="4811" y="1574"/>
                    <a:ext cx="261" cy="73"/>
                  </a:xfrm>
                  <a:prstGeom prst="rect">
                    <a:avLst/>
                  </a:prstGeom>
                  <a:solidFill>
                    <a:srgbClr val="B7B79D"/>
                  </a:solidFill>
                  <a:ln w="9525">
                    <a:noFill/>
                    <a:miter lim="800000"/>
                    <a:headEnd/>
                    <a:tailEnd/>
                  </a:ln>
                </p:spPr>
                <p:txBody>
                  <a:bodyPr/>
                  <a:lstStyle/>
                  <a:p>
                    <a:endParaRPr lang="zh-CN" altLang="en-US"/>
                  </a:p>
                </p:txBody>
              </p:sp>
              <p:sp>
                <p:nvSpPr>
                  <p:cNvPr id="64565" name="Rectangle 57"/>
                  <p:cNvSpPr>
                    <a:spLocks noChangeArrowheads="1"/>
                  </p:cNvSpPr>
                  <p:nvPr/>
                </p:nvSpPr>
                <p:spPr bwMode="auto">
                  <a:xfrm>
                    <a:off x="4866" y="1417"/>
                    <a:ext cx="151" cy="127"/>
                  </a:xfrm>
                  <a:prstGeom prst="rect">
                    <a:avLst/>
                  </a:prstGeom>
                  <a:solidFill>
                    <a:srgbClr val="FFFFFF"/>
                  </a:solidFill>
                  <a:ln w="9525">
                    <a:noFill/>
                    <a:miter lim="800000"/>
                    <a:headEnd/>
                    <a:tailEnd/>
                  </a:ln>
                </p:spPr>
                <p:txBody>
                  <a:bodyPr/>
                  <a:lstStyle/>
                  <a:p>
                    <a:endParaRPr lang="zh-CN" altLang="en-US"/>
                  </a:p>
                </p:txBody>
              </p:sp>
              <p:sp>
                <p:nvSpPr>
                  <p:cNvPr id="64566" name="Line 58"/>
                  <p:cNvSpPr>
                    <a:spLocks noChangeShapeType="1"/>
                  </p:cNvSpPr>
                  <p:nvPr/>
                </p:nvSpPr>
                <p:spPr bwMode="auto">
                  <a:xfrm flipH="1">
                    <a:off x="4990" y="1602"/>
                    <a:ext cx="61" cy="1"/>
                  </a:xfrm>
                  <a:prstGeom prst="line">
                    <a:avLst/>
                  </a:prstGeom>
                  <a:noFill/>
                  <a:ln w="7938">
                    <a:solidFill>
                      <a:srgbClr val="000000"/>
                    </a:solidFill>
                    <a:round/>
                    <a:headEnd/>
                    <a:tailEnd/>
                  </a:ln>
                </p:spPr>
                <p:txBody>
                  <a:bodyPr/>
                  <a:lstStyle/>
                  <a:p>
                    <a:endParaRPr lang="zh-CN" altLang="en-US"/>
                  </a:p>
                </p:txBody>
              </p:sp>
              <p:grpSp>
                <p:nvGrpSpPr>
                  <p:cNvPr id="12" name="Group 59"/>
                  <p:cNvGrpSpPr>
                    <a:grpSpLocks/>
                  </p:cNvGrpSpPr>
                  <p:nvPr/>
                </p:nvGrpSpPr>
                <p:grpSpPr bwMode="auto">
                  <a:xfrm>
                    <a:off x="4803" y="1653"/>
                    <a:ext cx="277" cy="48"/>
                    <a:chOff x="4803" y="1653"/>
                    <a:chExt cx="277" cy="48"/>
                  </a:xfrm>
                </p:grpSpPr>
                <p:sp>
                  <p:nvSpPr>
                    <p:cNvPr id="64568" name="Freeform 60"/>
                    <p:cNvSpPr>
                      <a:spLocks/>
                    </p:cNvSpPr>
                    <p:nvPr/>
                  </p:nvSpPr>
                  <p:spPr bwMode="auto">
                    <a:xfrm>
                      <a:off x="4803" y="1653"/>
                      <a:ext cx="277" cy="36"/>
                    </a:xfrm>
                    <a:custGeom>
                      <a:avLst/>
                      <a:gdLst>
                        <a:gd name="T0" fmla="*/ 0 w 277"/>
                        <a:gd name="T1" fmla="*/ 36 h 36"/>
                        <a:gd name="T2" fmla="*/ 32 w 277"/>
                        <a:gd name="T3" fmla="*/ 0 h 36"/>
                        <a:gd name="T4" fmla="*/ 245 w 277"/>
                        <a:gd name="T5" fmla="*/ 0 h 36"/>
                        <a:gd name="T6" fmla="*/ 277 w 277"/>
                        <a:gd name="T7" fmla="*/ 36 h 36"/>
                        <a:gd name="T8" fmla="*/ 0 w 277"/>
                        <a:gd name="T9" fmla="*/ 36 h 36"/>
                        <a:gd name="T10" fmla="*/ 0 60000 65536"/>
                        <a:gd name="T11" fmla="*/ 0 60000 65536"/>
                        <a:gd name="T12" fmla="*/ 0 60000 65536"/>
                        <a:gd name="T13" fmla="*/ 0 60000 65536"/>
                        <a:gd name="T14" fmla="*/ 0 60000 65536"/>
                        <a:gd name="T15" fmla="*/ 0 w 277"/>
                        <a:gd name="T16" fmla="*/ 0 h 36"/>
                        <a:gd name="T17" fmla="*/ 277 w 277"/>
                        <a:gd name="T18" fmla="*/ 36 h 36"/>
                      </a:gdLst>
                      <a:ahLst/>
                      <a:cxnLst>
                        <a:cxn ang="T10">
                          <a:pos x="T0" y="T1"/>
                        </a:cxn>
                        <a:cxn ang="T11">
                          <a:pos x="T2" y="T3"/>
                        </a:cxn>
                        <a:cxn ang="T12">
                          <a:pos x="T4" y="T5"/>
                        </a:cxn>
                        <a:cxn ang="T13">
                          <a:pos x="T6" y="T7"/>
                        </a:cxn>
                        <a:cxn ang="T14">
                          <a:pos x="T8" y="T9"/>
                        </a:cxn>
                      </a:cxnLst>
                      <a:rect l="T15" t="T16" r="T17" b="T18"/>
                      <a:pathLst>
                        <a:path w="277" h="36">
                          <a:moveTo>
                            <a:pt x="0" y="36"/>
                          </a:moveTo>
                          <a:lnTo>
                            <a:pt x="32" y="0"/>
                          </a:lnTo>
                          <a:lnTo>
                            <a:pt x="245" y="0"/>
                          </a:lnTo>
                          <a:lnTo>
                            <a:pt x="277" y="36"/>
                          </a:lnTo>
                          <a:lnTo>
                            <a:pt x="0" y="36"/>
                          </a:lnTo>
                          <a:close/>
                        </a:path>
                      </a:pathLst>
                    </a:custGeom>
                    <a:solidFill>
                      <a:srgbClr val="C9C9B6"/>
                    </a:solidFill>
                    <a:ln w="9525">
                      <a:noFill/>
                      <a:round/>
                      <a:headEnd/>
                      <a:tailEnd/>
                    </a:ln>
                  </p:spPr>
                  <p:txBody>
                    <a:bodyPr/>
                    <a:lstStyle/>
                    <a:p>
                      <a:endParaRPr lang="zh-CN" altLang="en-US"/>
                    </a:p>
                  </p:txBody>
                </p:sp>
                <p:sp>
                  <p:nvSpPr>
                    <p:cNvPr id="64569" name="Freeform 61"/>
                    <p:cNvSpPr>
                      <a:spLocks/>
                    </p:cNvSpPr>
                    <p:nvPr/>
                  </p:nvSpPr>
                  <p:spPr bwMode="auto">
                    <a:xfrm>
                      <a:off x="4803" y="1653"/>
                      <a:ext cx="277" cy="36"/>
                    </a:xfrm>
                    <a:custGeom>
                      <a:avLst/>
                      <a:gdLst>
                        <a:gd name="T0" fmla="*/ 0 w 277"/>
                        <a:gd name="T1" fmla="*/ 36 h 36"/>
                        <a:gd name="T2" fmla="*/ 32 w 277"/>
                        <a:gd name="T3" fmla="*/ 0 h 36"/>
                        <a:gd name="T4" fmla="*/ 245 w 277"/>
                        <a:gd name="T5" fmla="*/ 0 h 36"/>
                        <a:gd name="T6" fmla="*/ 277 w 277"/>
                        <a:gd name="T7" fmla="*/ 36 h 36"/>
                        <a:gd name="T8" fmla="*/ 0 w 277"/>
                        <a:gd name="T9" fmla="*/ 36 h 36"/>
                        <a:gd name="T10" fmla="*/ 0 60000 65536"/>
                        <a:gd name="T11" fmla="*/ 0 60000 65536"/>
                        <a:gd name="T12" fmla="*/ 0 60000 65536"/>
                        <a:gd name="T13" fmla="*/ 0 60000 65536"/>
                        <a:gd name="T14" fmla="*/ 0 60000 65536"/>
                        <a:gd name="T15" fmla="*/ 0 w 277"/>
                        <a:gd name="T16" fmla="*/ 0 h 36"/>
                        <a:gd name="T17" fmla="*/ 277 w 277"/>
                        <a:gd name="T18" fmla="*/ 36 h 36"/>
                      </a:gdLst>
                      <a:ahLst/>
                      <a:cxnLst>
                        <a:cxn ang="T10">
                          <a:pos x="T0" y="T1"/>
                        </a:cxn>
                        <a:cxn ang="T11">
                          <a:pos x="T2" y="T3"/>
                        </a:cxn>
                        <a:cxn ang="T12">
                          <a:pos x="T4" y="T5"/>
                        </a:cxn>
                        <a:cxn ang="T13">
                          <a:pos x="T6" y="T7"/>
                        </a:cxn>
                        <a:cxn ang="T14">
                          <a:pos x="T8" y="T9"/>
                        </a:cxn>
                      </a:cxnLst>
                      <a:rect l="T15" t="T16" r="T17" b="T18"/>
                      <a:pathLst>
                        <a:path w="277" h="36">
                          <a:moveTo>
                            <a:pt x="0" y="36"/>
                          </a:moveTo>
                          <a:lnTo>
                            <a:pt x="32" y="0"/>
                          </a:lnTo>
                          <a:lnTo>
                            <a:pt x="245" y="0"/>
                          </a:lnTo>
                          <a:lnTo>
                            <a:pt x="277" y="36"/>
                          </a:lnTo>
                          <a:lnTo>
                            <a:pt x="0" y="36"/>
                          </a:lnTo>
                          <a:close/>
                        </a:path>
                      </a:pathLst>
                    </a:custGeom>
                    <a:solidFill>
                      <a:srgbClr val="C9C9B6"/>
                    </a:solidFill>
                    <a:ln w="9525">
                      <a:noFill/>
                      <a:round/>
                      <a:headEnd/>
                      <a:tailEnd/>
                    </a:ln>
                  </p:spPr>
                  <p:txBody>
                    <a:bodyPr/>
                    <a:lstStyle/>
                    <a:p>
                      <a:endParaRPr lang="zh-CN" altLang="en-US"/>
                    </a:p>
                  </p:txBody>
                </p:sp>
                <p:sp>
                  <p:nvSpPr>
                    <p:cNvPr id="64570" name="Rectangle 62"/>
                    <p:cNvSpPr>
                      <a:spLocks noChangeArrowheads="1"/>
                    </p:cNvSpPr>
                    <p:nvPr/>
                  </p:nvSpPr>
                  <p:spPr bwMode="auto">
                    <a:xfrm>
                      <a:off x="4804" y="1687"/>
                      <a:ext cx="275" cy="14"/>
                    </a:xfrm>
                    <a:prstGeom prst="rect">
                      <a:avLst/>
                    </a:prstGeom>
                    <a:solidFill>
                      <a:srgbClr val="BAB79D"/>
                    </a:solidFill>
                    <a:ln w="9525">
                      <a:noFill/>
                      <a:miter lim="800000"/>
                      <a:headEnd/>
                      <a:tailEnd/>
                    </a:ln>
                  </p:spPr>
                  <p:txBody>
                    <a:bodyPr/>
                    <a:lstStyle/>
                    <a:p>
                      <a:endParaRPr lang="zh-CN" altLang="en-US"/>
                    </a:p>
                  </p:txBody>
                </p:sp>
              </p:grpSp>
            </p:grpSp>
          </p:grpSp>
        </p:grpSp>
        <p:grpSp>
          <p:nvGrpSpPr>
            <p:cNvPr id="13" name="Group 63"/>
            <p:cNvGrpSpPr>
              <a:grpSpLocks/>
            </p:cNvGrpSpPr>
            <p:nvPr/>
          </p:nvGrpSpPr>
          <p:grpSpPr bwMode="auto">
            <a:xfrm>
              <a:off x="2608" y="1344"/>
              <a:ext cx="285" cy="220"/>
              <a:chOff x="3516" y="1854"/>
              <a:chExt cx="285" cy="220"/>
            </a:xfrm>
          </p:grpSpPr>
          <p:sp>
            <p:nvSpPr>
              <p:cNvPr id="64527" name="Oval 64"/>
              <p:cNvSpPr>
                <a:spLocks noChangeArrowheads="1"/>
              </p:cNvSpPr>
              <p:nvPr/>
            </p:nvSpPr>
            <p:spPr bwMode="auto">
              <a:xfrm>
                <a:off x="3517" y="1945"/>
                <a:ext cx="284" cy="129"/>
              </a:xfrm>
              <a:prstGeom prst="ellipse">
                <a:avLst/>
              </a:prstGeom>
              <a:solidFill>
                <a:srgbClr val="0078AA"/>
              </a:solidFill>
              <a:ln w="3175">
                <a:solidFill>
                  <a:srgbClr val="AAE6FF"/>
                </a:solidFill>
                <a:round/>
                <a:headEnd/>
                <a:tailEnd/>
              </a:ln>
            </p:spPr>
            <p:txBody>
              <a:bodyPr/>
              <a:lstStyle/>
              <a:p>
                <a:endParaRPr lang="zh-CN" altLang="en-US"/>
              </a:p>
            </p:txBody>
          </p:sp>
          <p:sp>
            <p:nvSpPr>
              <p:cNvPr id="64528" name="Rectangle 65"/>
              <p:cNvSpPr>
                <a:spLocks noChangeArrowheads="1"/>
              </p:cNvSpPr>
              <p:nvPr/>
            </p:nvSpPr>
            <p:spPr bwMode="auto">
              <a:xfrm>
                <a:off x="3516" y="1919"/>
                <a:ext cx="284" cy="92"/>
              </a:xfrm>
              <a:prstGeom prst="rect">
                <a:avLst/>
              </a:prstGeom>
              <a:solidFill>
                <a:srgbClr val="0078AA"/>
              </a:solidFill>
              <a:ln w="9525">
                <a:noFill/>
                <a:miter lim="800000"/>
                <a:headEnd/>
                <a:tailEnd/>
              </a:ln>
            </p:spPr>
            <p:txBody>
              <a:bodyPr/>
              <a:lstStyle/>
              <a:p>
                <a:endParaRPr lang="zh-CN" altLang="en-US"/>
              </a:p>
            </p:txBody>
          </p:sp>
          <p:sp>
            <p:nvSpPr>
              <p:cNvPr id="64529" name="Rectangle 66"/>
              <p:cNvSpPr>
                <a:spLocks noChangeArrowheads="1"/>
              </p:cNvSpPr>
              <p:nvPr/>
            </p:nvSpPr>
            <p:spPr bwMode="auto">
              <a:xfrm>
                <a:off x="3516" y="1919"/>
                <a:ext cx="284" cy="92"/>
              </a:xfrm>
              <a:prstGeom prst="rect">
                <a:avLst/>
              </a:prstGeom>
              <a:solidFill>
                <a:srgbClr val="0078AA"/>
              </a:solidFill>
              <a:ln w="9525">
                <a:noFill/>
                <a:miter lim="800000"/>
                <a:headEnd/>
                <a:tailEnd/>
              </a:ln>
            </p:spPr>
            <p:txBody>
              <a:bodyPr/>
              <a:lstStyle/>
              <a:p>
                <a:endParaRPr lang="zh-CN" altLang="en-US"/>
              </a:p>
            </p:txBody>
          </p:sp>
          <p:sp>
            <p:nvSpPr>
              <p:cNvPr id="64530" name="Oval 67"/>
              <p:cNvSpPr>
                <a:spLocks noChangeArrowheads="1"/>
              </p:cNvSpPr>
              <p:nvPr/>
            </p:nvSpPr>
            <p:spPr bwMode="auto">
              <a:xfrm>
                <a:off x="3517" y="1854"/>
                <a:ext cx="284" cy="128"/>
              </a:xfrm>
              <a:prstGeom prst="ellipse">
                <a:avLst/>
              </a:prstGeom>
              <a:solidFill>
                <a:srgbClr val="00B4FF"/>
              </a:solidFill>
              <a:ln w="3175">
                <a:solidFill>
                  <a:srgbClr val="AAE6FF"/>
                </a:solidFill>
                <a:round/>
                <a:headEnd/>
                <a:tailEnd/>
              </a:ln>
            </p:spPr>
            <p:txBody>
              <a:bodyPr/>
              <a:lstStyle/>
              <a:p>
                <a:endParaRPr lang="zh-CN" altLang="en-US"/>
              </a:p>
            </p:txBody>
          </p:sp>
          <p:grpSp>
            <p:nvGrpSpPr>
              <p:cNvPr id="14" name="Group 68"/>
              <p:cNvGrpSpPr>
                <a:grpSpLocks/>
              </p:cNvGrpSpPr>
              <p:nvPr/>
            </p:nvGrpSpPr>
            <p:grpSpPr bwMode="auto">
              <a:xfrm>
                <a:off x="3559" y="1869"/>
                <a:ext cx="198" cy="98"/>
                <a:chOff x="3559" y="1869"/>
                <a:chExt cx="198" cy="98"/>
              </a:xfrm>
            </p:grpSpPr>
            <p:grpSp>
              <p:nvGrpSpPr>
                <p:cNvPr id="15" name="Group 69"/>
                <p:cNvGrpSpPr>
                  <a:grpSpLocks/>
                </p:cNvGrpSpPr>
                <p:nvPr/>
              </p:nvGrpSpPr>
              <p:grpSpPr bwMode="auto">
                <a:xfrm>
                  <a:off x="3559" y="1869"/>
                  <a:ext cx="196" cy="96"/>
                  <a:chOff x="3559" y="1869"/>
                  <a:chExt cx="196" cy="96"/>
                </a:xfrm>
              </p:grpSpPr>
              <p:sp>
                <p:nvSpPr>
                  <p:cNvPr id="64544" name="Freeform 70"/>
                  <p:cNvSpPr>
                    <a:spLocks/>
                  </p:cNvSpPr>
                  <p:nvPr/>
                </p:nvSpPr>
                <p:spPr bwMode="auto">
                  <a:xfrm>
                    <a:off x="3662" y="1871"/>
                    <a:ext cx="93" cy="41"/>
                  </a:xfrm>
                  <a:custGeom>
                    <a:avLst/>
                    <a:gdLst>
                      <a:gd name="T0" fmla="*/ 0 w 93"/>
                      <a:gd name="T1" fmla="*/ 32 h 41"/>
                      <a:gd name="T2" fmla="*/ 20 w 93"/>
                      <a:gd name="T3" fmla="*/ 41 h 41"/>
                      <a:gd name="T4" fmla="*/ 71 w 93"/>
                      <a:gd name="T5" fmla="*/ 14 h 41"/>
                      <a:gd name="T6" fmla="*/ 93 w 93"/>
                      <a:gd name="T7" fmla="*/ 23 h 41"/>
                      <a:gd name="T8" fmla="*/ 81 w 93"/>
                      <a:gd name="T9" fmla="*/ 0 h 41"/>
                      <a:gd name="T10" fmla="*/ 22 w 93"/>
                      <a:gd name="T11" fmla="*/ 0 h 41"/>
                      <a:gd name="T12" fmla="*/ 46 w 93"/>
                      <a:gd name="T13" fmla="*/ 7 h 41"/>
                      <a:gd name="T14" fmla="*/ 0 w 93"/>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32"/>
                        </a:moveTo>
                        <a:lnTo>
                          <a:pt x="20" y="41"/>
                        </a:lnTo>
                        <a:lnTo>
                          <a:pt x="71" y="14"/>
                        </a:lnTo>
                        <a:lnTo>
                          <a:pt x="93" y="23"/>
                        </a:lnTo>
                        <a:lnTo>
                          <a:pt x="81" y="0"/>
                        </a:lnTo>
                        <a:lnTo>
                          <a:pt x="22" y="0"/>
                        </a:lnTo>
                        <a:lnTo>
                          <a:pt x="46" y="7"/>
                        </a:lnTo>
                        <a:lnTo>
                          <a:pt x="0" y="32"/>
                        </a:lnTo>
                        <a:close/>
                      </a:path>
                    </a:pathLst>
                  </a:custGeom>
                  <a:solidFill>
                    <a:srgbClr val="000000"/>
                  </a:solidFill>
                  <a:ln w="9525">
                    <a:noFill/>
                    <a:round/>
                    <a:headEnd/>
                    <a:tailEnd/>
                  </a:ln>
                </p:spPr>
                <p:txBody>
                  <a:bodyPr/>
                  <a:lstStyle/>
                  <a:p>
                    <a:endParaRPr lang="zh-CN" altLang="en-US"/>
                  </a:p>
                </p:txBody>
              </p:sp>
              <p:sp>
                <p:nvSpPr>
                  <p:cNvPr id="64545" name="Freeform 71"/>
                  <p:cNvSpPr>
                    <a:spLocks/>
                  </p:cNvSpPr>
                  <p:nvPr/>
                </p:nvSpPr>
                <p:spPr bwMode="auto">
                  <a:xfrm>
                    <a:off x="3662" y="1871"/>
                    <a:ext cx="93" cy="41"/>
                  </a:xfrm>
                  <a:custGeom>
                    <a:avLst/>
                    <a:gdLst>
                      <a:gd name="T0" fmla="*/ 0 w 93"/>
                      <a:gd name="T1" fmla="*/ 32 h 41"/>
                      <a:gd name="T2" fmla="*/ 20 w 93"/>
                      <a:gd name="T3" fmla="*/ 41 h 41"/>
                      <a:gd name="T4" fmla="*/ 71 w 93"/>
                      <a:gd name="T5" fmla="*/ 14 h 41"/>
                      <a:gd name="T6" fmla="*/ 93 w 93"/>
                      <a:gd name="T7" fmla="*/ 23 h 41"/>
                      <a:gd name="T8" fmla="*/ 81 w 93"/>
                      <a:gd name="T9" fmla="*/ 0 h 41"/>
                      <a:gd name="T10" fmla="*/ 22 w 93"/>
                      <a:gd name="T11" fmla="*/ 0 h 41"/>
                      <a:gd name="T12" fmla="*/ 46 w 93"/>
                      <a:gd name="T13" fmla="*/ 7 h 41"/>
                      <a:gd name="T14" fmla="*/ 0 w 93"/>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32"/>
                        </a:moveTo>
                        <a:lnTo>
                          <a:pt x="20" y="41"/>
                        </a:lnTo>
                        <a:lnTo>
                          <a:pt x="71" y="14"/>
                        </a:lnTo>
                        <a:lnTo>
                          <a:pt x="93" y="23"/>
                        </a:lnTo>
                        <a:lnTo>
                          <a:pt x="81" y="0"/>
                        </a:lnTo>
                        <a:lnTo>
                          <a:pt x="22" y="0"/>
                        </a:lnTo>
                        <a:lnTo>
                          <a:pt x="46" y="7"/>
                        </a:lnTo>
                        <a:lnTo>
                          <a:pt x="0" y="32"/>
                        </a:lnTo>
                        <a:close/>
                      </a:path>
                    </a:pathLst>
                  </a:custGeom>
                  <a:solidFill>
                    <a:srgbClr val="000000"/>
                  </a:solidFill>
                  <a:ln w="9525">
                    <a:noFill/>
                    <a:round/>
                    <a:headEnd/>
                    <a:tailEnd/>
                  </a:ln>
                </p:spPr>
                <p:txBody>
                  <a:bodyPr/>
                  <a:lstStyle/>
                  <a:p>
                    <a:endParaRPr lang="zh-CN" altLang="en-US"/>
                  </a:p>
                </p:txBody>
              </p:sp>
              <p:sp>
                <p:nvSpPr>
                  <p:cNvPr id="64546" name="Freeform 72"/>
                  <p:cNvSpPr>
                    <a:spLocks/>
                  </p:cNvSpPr>
                  <p:nvPr/>
                </p:nvSpPr>
                <p:spPr bwMode="auto">
                  <a:xfrm>
                    <a:off x="3559" y="1919"/>
                    <a:ext cx="94" cy="44"/>
                  </a:xfrm>
                  <a:custGeom>
                    <a:avLst/>
                    <a:gdLst>
                      <a:gd name="T0" fmla="*/ 94 w 94"/>
                      <a:gd name="T1" fmla="*/ 9 h 44"/>
                      <a:gd name="T2" fmla="*/ 73 w 94"/>
                      <a:gd name="T3" fmla="*/ 0 h 44"/>
                      <a:gd name="T4" fmla="*/ 25 w 94"/>
                      <a:gd name="T5" fmla="*/ 27 h 44"/>
                      <a:gd name="T6" fmla="*/ 0 w 94"/>
                      <a:gd name="T7" fmla="*/ 18 h 44"/>
                      <a:gd name="T8" fmla="*/ 13 w 94"/>
                      <a:gd name="T9" fmla="*/ 44 h 44"/>
                      <a:gd name="T10" fmla="*/ 73 w 94"/>
                      <a:gd name="T11" fmla="*/ 44 h 44"/>
                      <a:gd name="T12" fmla="*/ 47 w 94"/>
                      <a:gd name="T13" fmla="*/ 34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5" y="27"/>
                        </a:lnTo>
                        <a:lnTo>
                          <a:pt x="0" y="18"/>
                        </a:lnTo>
                        <a:lnTo>
                          <a:pt x="13" y="44"/>
                        </a:lnTo>
                        <a:lnTo>
                          <a:pt x="73" y="44"/>
                        </a:lnTo>
                        <a:lnTo>
                          <a:pt x="47" y="34"/>
                        </a:lnTo>
                        <a:lnTo>
                          <a:pt x="94" y="9"/>
                        </a:lnTo>
                        <a:close/>
                      </a:path>
                    </a:pathLst>
                  </a:custGeom>
                  <a:solidFill>
                    <a:srgbClr val="000000"/>
                  </a:solidFill>
                  <a:ln w="9525">
                    <a:noFill/>
                    <a:round/>
                    <a:headEnd/>
                    <a:tailEnd/>
                  </a:ln>
                </p:spPr>
                <p:txBody>
                  <a:bodyPr/>
                  <a:lstStyle/>
                  <a:p>
                    <a:endParaRPr lang="zh-CN" altLang="en-US"/>
                  </a:p>
                </p:txBody>
              </p:sp>
              <p:sp>
                <p:nvSpPr>
                  <p:cNvPr id="64547" name="Freeform 73"/>
                  <p:cNvSpPr>
                    <a:spLocks/>
                  </p:cNvSpPr>
                  <p:nvPr/>
                </p:nvSpPr>
                <p:spPr bwMode="auto">
                  <a:xfrm>
                    <a:off x="3559" y="1919"/>
                    <a:ext cx="94" cy="44"/>
                  </a:xfrm>
                  <a:custGeom>
                    <a:avLst/>
                    <a:gdLst>
                      <a:gd name="T0" fmla="*/ 94 w 94"/>
                      <a:gd name="T1" fmla="*/ 9 h 44"/>
                      <a:gd name="T2" fmla="*/ 73 w 94"/>
                      <a:gd name="T3" fmla="*/ 0 h 44"/>
                      <a:gd name="T4" fmla="*/ 25 w 94"/>
                      <a:gd name="T5" fmla="*/ 27 h 44"/>
                      <a:gd name="T6" fmla="*/ 0 w 94"/>
                      <a:gd name="T7" fmla="*/ 18 h 44"/>
                      <a:gd name="T8" fmla="*/ 13 w 94"/>
                      <a:gd name="T9" fmla="*/ 44 h 44"/>
                      <a:gd name="T10" fmla="*/ 73 w 94"/>
                      <a:gd name="T11" fmla="*/ 44 h 44"/>
                      <a:gd name="T12" fmla="*/ 47 w 94"/>
                      <a:gd name="T13" fmla="*/ 34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5" y="27"/>
                        </a:lnTo>
                        <a:lnTo>
                          <a:pt x="0" y="18"/>
                        </a:lnTo>
                        <a:lnTo>
                          <a:pt x="13" y="44"/>
                        </a:lnTo>
                        <a:lnTo>
                          <a:pt x="73" y="44"/>
                        </a:lnTo>
                        <a:lnTo>
                          <a:pt x="47" y="34"/>
                        </a:lnTo>
                        <a:lnTo>
                          <a:pt x="94" y="9"/>
                        </a:lnTo>
                        <a:close/>
                      </a:path>
                    </a:pathLst>
                  </a:custGeom>
                  <a:solidFill>
                    <a:srgbClr val="000000"/>
                  </a:solidFill>
                  <a:ln w="9525">
                    <a:noFill/>
                    <a:round/>
                    <a:headEnd/>
                    <a:tailEnd/>
                  </a:ln>
                </p:spPr>
                <p:txBody>
                  <a:bodyPr/>
                  <a:lstStyle/>
                  <a:p>
                    <a:endParaRPr lang="zh-CN" altLang="en-US"/>
                  </a:p>
                </p:txBody>
              </p:sp>
              <p:sp>
                <p:nvSpPr>
                  <p:cNvPr id="64548" name="Freeform 74"/>
                  <p:cNvSpPr>
                    <a:spLocks/>
                  </p:cNvSpPr>
                  <p:nvPr/>
                </p:nvSpPr>
                <p:spPr bwMode="auto">
                  <a:xfrm>
                    <a:off x="3565" y="1869"/>
                    <a:ext cx="93" cy="41"/>
                  </a:xfrm>
                  <a:custGeom>
                    <a:avLst/>
                    <a:gdLst>
                      <a:gd name="T0" fmla="*/ 0 w 93"/>
                      <a:gd name="T1" fmla="*/ 9 h 41"/>
                      <a:gd name="T2" fmla="*/ 20 w 93"/>
                      <a:gd name="T3" fmla="*/ 0 h 41"/>
                      <a:gd name="T4" fmla="*/ 71 w 93"/>
                      <a:gd name="T5" fmla="*/ 25 h 41"/>
                      <a:gd name="T6" fmla="*/ 93 w 93"/>
                      <a:gd name="T7" fmla="*/ 18 h 41"/>
                      <a:gd name="T8" fmla="*/ 81 w 93"/>
                      <a:gd name="T9" fmla="*/ 41 h 41"/>
                      <a:gd name="T10" fmla="*/ 22 w 93"/>
                      <a:gd name="T11" fmla="*/ 41 h 41"/>
                      <a:gd name="T12" fmla="*/ 46 w 93"/>
                      <a:gd name="T13" fmla="*/ 34 h 41"/>
                      <a:gd name="T14" fmla="*/ 0 w 93"/>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9"/>
                        </a:moveTo>
                        <a:lnTo>
                          <a:pt x="20" y="0"/>
                        </a:lnTo>
                        <a:lnTo>
                          <a:pt x="71" y="25"/>
                        </a:lnTo>
                        <a:lnTo>
                          <a:pt x="93" y="18"/>
                        </a:lnTo>
                        <a:lnTo>
                          <a:pt x="81" y="41"/>
                        </a:lnTo>
                        <a:lnTo>
                          <a:pt x="22" y="41"/>
                        </a:lnTo>
                        <a:lnTo>
                          <a:pt x="46" y="34"/>
                        </a:lnTo>
                        <a:lnTo>
                          <a:pt x="0" y="9"/>
                        </a:lnTo>
                        <a:close/>
                      </a:path>
                    </a:pathLst>
                  </a:custGeom>
                  <a:solidFill>
                    <a:srgbClr val="000000"/>
                  </a:solidFill>
                  <a:ln w="9525">
                    <a:noFill/>
                    <a:round/>
                    <a:headEnd/>
                    <a:tailEnd/>
                  </a:ln>
                </p:spPr>
                <p:txBody>
                  <a:bodyPr/>
                  <a:lstStyle/>
                  <a:p>
                    <a:endParaRPr lang="zh-CN" altLang="en-US"/>
                  </a:p>
                </p:txBody>
              </p:sp>
              <p:sp>
                <p:nvSpPr>
                  <p:cNvPr id="64549" name="Freeform 75"/>
                  <p:cNvSpPr>
                    <a:spLocks/>
                  </p:cNvSpPr>
                  <p:nvPr/>
                </p:nvSpPr>
                <p:spPr bwMode="auto">
                  <a:xfrm>
                    <a:off x="3565" y="1869"/>
                    <a:ext cx="93" cy="41"/>
                  </a:xfrm>
                  <a:custGeom>
                    <a:avLst/>
                    <a:gdLst>
                      <a:gd name="T0" fmla="*/ 0 w 93"/>
                      <a:gd name="T1" fmla="*/ 9 h 41"/>
                      <a:gd name="T2" fmla="*/ 20 w 93"/>
                      <a:gd name="T3" fmla="*/ 0 h 41"/>
                      <a:gd name="T4" fmla="*/ 71 w 93"/>
                      <a:gd name="T5" fmla="*/ 25 h 41"/>
                      <a:gd name="T6" fmla="*/ 93 w 93"/>
                      <a:gd name="T7" fmla="*/ 18 h 41"/>
                      <a:gd name="T8" fmla="*/ 81 w 93"/>
                      <a:gd name="T9" fmla="*/ 41 h 41"/>
                      <a:gd name="T10" fmla="*/ 22 w 93"/>
                      <a:gd name="T11" fmla="*/ 41 h 41"/>
                      <a:gd name="T12" fmla="*/ 46 w 93"/>
                      <a:gd name="T13" fmla="*/ 34 h 41"/>
                      <a:gd name="T14" fmla="*/ 0 w 93"/>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1"/>
                      <a:gd name="T26" fmla="*/ 93 w 93"/>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1">
                        <a:moveTo>
                          <a:pt x="0" y="9"/>
                        </a:moveTo>
                        <a:lnTo>
                          <a:pt x="20" y="0"/>
                        </a:lnTo>
                        <a:lnTo>
                          <a:pt x="71" y="25"/>
                        </a:lnTo>
                        <a:lnTo>
                          <a:pt x="93" y="18"/>
                        </a:lnTo>
                        <a:lnTo>
                          <a:pt x="81" y="41"/>
                        </a:lnTo>
                        <a:lnTo>
                          <a:pt x="22" y="41"/>
                        </a:lnTo>
                        <a:lnTo>
                          <a:pt x="46" y="34"/>
                        </a:lnTo>
                        <a:lnTo>
                          <a:pt x="0" y="9"/>
                        </a:lnTo>
                        <a:close/>
                      </a:path>
                    </a:pathLst>
                  </a:custGeom>
                  <a:solidFill>
                    <a:srgbClr val="000000"/>
                  </a:solidFill>
                  <a:ln w="9525">
                    <a:noFill/>
                    <a:round/>
                    <a:headEnd/>
                    <a:tailEnd/>
                  </a:ln>
                </p:spPr>
                <p:txBody>
                  <a:bodyPr/>
                  <a:lstStyle/>
                  <a:p>
                    <a:endParaRPr lang="zh-CN" altLang="en-US"/>
                  </a:p>
                </p:txBody>
              </p:sp>
              <p:sp>
                <p:nvSpPr>
                  <p:cNvPr id="64550" name="Freeform 76"/>
                  <p:cNvSpPr>
                    <a:spLocks/>
                  </p:cNvSpPr>
                  <p:nvPr/>
                </p:nvSpPr>
                <p:spPr bwMode="auto">
                  <a:xfrm>
                    <a:off x="3658" y="1924"/>
                    <a:ext cx="94" cy="41"/>
                  </a:xfrm>
                  <a:custGeom>
                    <a:avLst/>
                    <a:gdLst>
                      <a:gd name="T0" fmla="*/ 94 w 94"/>
                      <a:gd name="T1" fmla="*/ 32 h 41"/>
                      <a:gd name="T2" fmla="*/ 73 w 94"/>
                      <a:gd name="T3" fmla="*/ 41 h 41"/>
                      <a:gd name="T4" fmla="*/ 24 w 94"/>
                      <a:gd name="T5" fmla="*/ 13 h 41"/>
                      <a:gd name="T6" fmla="*/ 0 w 94"/>
                      <a:gd name="T7" fmla="*/ 22 h 41"/>
                      <a:gd name="T8" fmla="*/ 12 w 94"/>
                      <a:gd name="T9" fmla="*/ 0 h 41"/>
                      <a:gd name="T10" fmla="*/ 73 w 94"/>
                      <a:gd name="T11" fmla="*/ 0 h 41"/>
                      <a:gd name="T12" fmla="*/ 47 w 94"/>
                      <a:gd name="T13" fmla="*/ 6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3"/>
                        </a:lnTo>
                        <a:lnTo>
                          <a:pt x="0" y="22"/>
                        </a:lnTo>
                        <a:lnTo>
                          <a:pt x="12" y="0"/>
                        </a:lnTo>
                        <a:lnTo>
                          <a:pt x="73" y="0"/>
                        </a:lnTo>
                        <a:lnTo>
                          <a:pt x="47" y="6"/>
                        </a:lnTo>
                        <a:lnTo>
                          <a:pt x="94" y="32"/>
                        </a:lnTo>
                        <a:close/>
                      </a:path>
                    </a:pathLst>
                  </a:custGeom>
                  <a:solidFill>
                    <a:srgbClr val="000000"/>
                  </a:solidFill>
                  <a:ln w="9525">
                    <a:noFill/>
                    <a:round/>
                    <a:headEnd/>
                    <a:tailEnd/>
                  </a:ln>
                </p:spPr>
                <p:txBody>
                  <a:bodyPr/>
                  <a:lstStyle/>
                  <a:p>
                    <a:endParaRPr lang="zh-CN" altLang="en-US"/>
                  </a:p>
                </p:txBody>
              </p:sp>
              <p:sp>
                <p:nvSpPr>
                  <p:cNvPr id="64551" name="Freeform 77"/>
                  <p:cNvSpPr>
                    <a:spLocks/>
                  </p:cNvSpPr>
                  <p:nvPr/>
                </p:nvSpPr>
                <p:spPr bwMode="auto">
                  <a:xfrm>
                    <a:off x="3658" y="1924"/>
                    <a:ext cx="94" cy="41"/>
                  </a:xfrm>
                  <a:custGeom>
                    <a:avLst/>
                    <a:gdLst>
                      <a:gd name="T0" fmla="*/ 94 w 94"/>
                      <a:gd name="T1" fmla="*/ 32 h 41"/>
                      <a:gd name="T2" fmla="*/ 73 w 94"/>
                      <a:gd name="T3" fmla="*/ 41 h 41"/>
                      <a:gd name="T4" fmla="*/ 24 w 94"/>
                      <a:gd name="T5" fmla="*/ 13 h 41"/>
                      <a:gd name="T6" fmla="*/ 0 w 94"/>
                      <a:gd name="T7" fmla="*/ 22 h 41"/>
                      <a:gd name="T8" fmla="*/ 12 w 94"/>
                      <a:gd name="T9" fmla="*/ 0 h 41"/>
                      <a:gd name="T10" fmla="*/ 73 w 94"/>
                      <a:gd name="T11" fmla="*/ 0 h 41"/>
                      <a:gd name="T12" fmla="*/ 47 w 94"/>
                      <a:gd name="T13" fmla="*/ 6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3"/>
                        </a:lnTo>
                        <a:lnTo>
                          <a:pt x="0" y="22"/>
                        </a:lnTo>
                        <a:lnTo>
                          <a:pt x="12" y="0"/>
                        </a:lnTo>
                        <a:lnTo>
                          <a:pt x="73" y="0"/>
                        </a:lnTo>
                        <a:lnTo>
                          <a:pt x="47" y="6"/>
                        </a:lnTo>
                        <a:lnTo>
                          <a:pt x="94" y="32"/>
                        </a:lnTo>
                        <a:close/>
                      </a:path>
                    </a:pathLst>
                  </a:custGeom>
                  <a:solidFill>
                    <a:srgbClr val="000000"/>
                  </a:solidFill>
                  <a:ln w="9525">
                    <a:noFill/>
                    <a:round/>
                    <a:headEnd/>
                    <a:tailEnd/>
                  </a:ln>
                </p:spPr>
                <p:txBody>
                  <a:bodyPr/>
                  <a:lstStyle/>
                  <a:p>
                    <a:endParaRPr lang="zh-CN" altLang="en-US"/>
                  </a:p>
                </p:txBody>
              </p:sp>
            </p:grpSp>
            <p:grpSp>
              <p:nvGrpSpPr>
                <p:cNvPr id="16" name="Group 78"/>
                <p:cNvGrpSpPr>
                  <a:grpSpLocks/>
                </p:cNvGrpSpPr>
                <p:nvPr/>
              </p:nvGrpSpPr>
              <p:grpSpPr bwMode="auto">
                <a:xfrm>
                  <a:off x="3561" y="1871"/>
                  <a:ext cx="196" cy="96"/>
                  <a:chOff x="3561" y="1871"/>
                  <a:chExt cx="196" cy="96"/>
                </a:xfrm>
              </p:grpSpPr>
              <p:sp>
                <p:nvSpPr>
                  <p:cNvPr id="64536" name="Freeform 79"/>
                  <p:cNvSpPr>
                    <a:spLocks/>
                  </p:cNvSpPr>
                  <p:nvPr/>
                </p:nvSpPr>
                <p:spPr bwMode="auto">
                  <a:xfrm>
                    <a:off x="3663" y="1873"/>
                    <a:ext cx="94" cy="41"/>
                  </a:xfrm>
                  <a:custGeom>
                    <a:avLst/>
                    <a:gdLst>
                      <a:gd name="T0" fmla="*/ 0 w 94"/>
                      <a:gd name="T1" fmla="*/ 32 h 41"/>
                      <a:gd name="T2" fmla="*/ 21 w 94"/>
                      <a:gd name="T3" fmla="*/ 41 h 41"/>
                      <a:gd name="T4" fmla="*/ 71 w 94"/>
                      <a:gd name="T5" fmla="*/ 14 h 41"/>
                      <a:gd name="T6" fmla="*/ 94 w 94"/>
                      <a:gd name="T7" fmla="*/ 23 h 41"/>
                      <a:gd name="T8" fmla="*/ 82 w 94"/>
                      <a:gd name="T9" fmla="*/ 0 h 41"/>
                      <a:gd name="T10" fmla="*/ 23 w 94"/>
                      <a:gd name="T11" fmla="*/ 0 h 41"/>
                      <a:gd name="T12" fmla="*/ 47 w 94"/>
                      <a:gd name="T13" fmla="*/ 7 h 41"/>
                      <a:gd name="T14" fmla="*/ 0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32"/>
                        </a:moveTo>
                        <a:lnTo>
                          <a:pt x="21" y="41"/>
                        </a:lnTo>
                        <a:lnTo>
                          <a:pt x="71" y="14"/>
                        </a:lnTo>
                        <a:lnTo>
                          <a:pt x="94" y="23"/>
                        </a:lnTo>
                        <a:lnTo>
                          <a:pt x="82" y="0"/>
                        </a:lnTo>
                        <a:lnTo>
                          <a:pt x="23" y="0"/>
                        </a:lnTo>
                        <a:lnTo>
                          <a:pt x="47" y="7"/>
                        </a:lnTo>
                        <a:lnTo>
                          <a:pt x="0" y="32"/>
                        </a:lnTo>
                        <a:close/>
                      </a:path>
                    </a:pathLst>
                  </a:custGeom>
                  <a:solidFill>
                    <a:srgbClr val="FFFFFF"/>
                  </a:solidFill>
                  <a:ln w="9525">
                    <a:noFill/>
                    <a:round/>
                    <a:headEnd/>
                    <a:tailEnd/>
                  </a:ln>
                </p:spPr>
                <p:txBody>
                  <a:bodyPr/>
                  <a:lstStyle/>
                  <a:p>
                    <a:endParaRPr lang="zh-CN" altLang="en-US"/>
                  </a:p>
                </p:txBody>
              </p:sp>
              <p:sp>
                <p:nvSpPr>
                  <p:cNvPr id="64537" name="Freeform 80"/>
                  <p:cNvSpPr>
                    <a:spLocks/>
                  </p:cNvSpPr>
                  <p:nvPr/>
                </p:nvSpPr>
                <p:spPr bwMode="auto">
                  <a:xfrm>
                    <a:off x="3663" y="1873"/>
                    <a:ext cx="94" cy="41"/>
                  </a:xfrm>
                  <a:custGeom>
                    <a:avLst/>
                    <a:gdLst>
                      <a:gd name="T0" fmla="*/ 0 w 94"/>
                      <a:gd name="T1" fmla="*/ 32 h 41"/>
                      <a:gd name="T2" fmla="*/ 21 w 94"/>
                      <a:gd name="T3" fmla="*/ 41 h 41"/>
                      <a:gd name="T4" fmla="*/ 71 w 94"/>
                      <a:gd name="T5" fmla="*/ 14 h 41"/>
                      <a:gd name="T6" fmla="*/ 94 w 94"/>
                      <a:gd name="T7" fmla="*/ 23 h 41"/>
                      <a:gd name="T8" fmla="*/ 82 w 94"/>
                      <a:gd name="T9" fmla="*/ 0 h 41"/>
                      <a:gd name="T10" fmla="*/ 23 w 94"/>
                      <a:gd name="T11" fmla="*/ 0 h 41"/>
                      <a:gd name="T12" fmla="*/ 47 w 94"/>
                      <a:gd name="T13" fmla="*/ 7 h 41"/>
                      <a:gd name="T14" fmla="*/ 0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32"/>
                        </a:moveTo>
                        <a:lnTo>
                          <a:pt x="21" y="41"/>
                        </a:lnTo>
                        <a:lnTo>
                          <a:pt x="71" y="14"/>
                        </a:lnTo>
                        <a:lnTo>
                          <a:pt x="94" y="23"/>
                        </a:lnTo>
                        <a:lnTo>
                          <a:pt x="82" y="0"/>
                        </a:lnTo>
                        <a:lnTo>
                          <a:pt x="23" y="0"/>
                        </a:lnTo>
                        <a:lnTo>
                          <a:pt x="47" y="7"/>
                        </a:lnTo>
                        <a:lnTo>
                          <a:pt x="0" y="32"/>
                        </a:lnTo>
                        <a:close/>
                      </a:path>
                    </a:pathLst>
                  </a:custGeom>
                  <a:solidFill>
                    <a:srgbClr val="FFFFFF"/>
                  </a:solidFill>
                  <a:ln w="9525">
                    <a:noFill/>
                    <a:round/>
                    <a:headEnd/>
                    <a:tailEnd/>
                  </a:ln>
                </p:spPr>
                <p:txBody>
                  <a:bodyPr/>
                  <a:lstStyle/>
                  <a:p>
                    <a:endParaRPr lang="zh-CN" altLang="en-US"/>
                  </a:p>
                </p:txBody>
              </p:sp>
              <p:sp>
                <p:nvSpPr>
                  <p:cNvPr id="64538" name="Freeform 81"/>
                  <p:cNvSpPr>
                    <a:spLocks/>
                  </p:cNvSpPr>
                  <p:nvPr/>
                </p:nvSpPr>
                <p:spPr bwMode="auto">
                  <a:xfrm>
                    <a:off x="3561" y="1921"/>
                    <a:ext cx="94" cy="44"/>
                  </a:xfrm>
                  <a:custGeom>
                    <a:avLst/>
                    <a:gdLst>
                      <a:gd name="T0" fmla="*/ 94 w 94"/>
                      <a:gd name="T1" fmla="*/ 9 h 44"/>
                      <a:gd name="T2" fmla="*/ 73 w 94"/>
                      <a:gd name="T3" fmla="*/ 0 h 44"/>
                      <a:gd name="T4" fmla="*/ 24 w 94"/>
                      <a:gd name="T5" fmla="*/ 28 h 44"/>
                      <a:gd name="T6" fmla="*/ 0 w 94"/>
                      <a:gd name="T7" fmla="*/ 19 h 44"/>
                      <a:gd name="T8" fmla="*/ 12 w 94"/>
                      <a:gd name="T9" fmla="*/ 44 h 44"/>
                      <a:gd name="T10" fmla="*/ 73 w 94"/>
                      <a:gd name="T11" fmla="*/ 44 h 44"/>
                      <a:gd name="T12" fmla="*/ 47 w 94"/>
                      <a:gd name="T13" fmla="*/ 35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4" y="28"/>
                        </a:lnTo>
                        <a:lnTo>
                          <a:pt x="0" y="19"/>
                        </a:lnTo>
                        <a:lnTo>
                          <a:pt x="12" y="44"/>
                        </a:lnTo>
                        <a:lnTo>
                          <a:pt x="73" y="44"/>
                        </a:lnTo>
                        <a:lnTo>
                          <a:pt x="47" y="35"/>
                        </a:lnTo>
                        <a:lnTo>
                          <a:pt x="94" y="9"/>
                        </a:lnTo>
                        <a:close/>
                      </a:path>
                    </a:pathLst>
                  </a:custGeom>
                  <a:solidFill>
                    <a:srgbClr val="FFFFFF"/>
                  </a:solidFill>
                  <a:ln w="9525">
                    <a:noFill/>
                    <a:round/>
                    <a:headEnd/>
                    <a:tailEnd/>
                  </a:ln>
                </p:spPr>
                <p:txBody>
                  <a:bodyPr/>
                  <a:lstStyle/>
                  <a:p>
                    <a:endParaRPr lang="zh-CN" altLang="en-US"/>
                  </a:p>
                </p:txBody>
              </p:sp>
              <p:sp>
                <p:nvSpPr>
                  <p:cNvPr id="64539" name="Freeform 82"/>
                  <p:cNvSpPr>
                    <a:spLocks/>
                  </p:cNvSpPr>
                  <p:nvPr/>
                </p:nvSpPr>
                <p:spPr bwMode="auto">
                  <a:xfrm>
                    <a:off x="3561" y="1921"/>
                    <a:ext cx="94" cy="44"/>
                  </a:xfrm>
                  <a:custGeom>
                    <a:avLst/>
                    <a:gdLst>
                      <a:gd name="T0" fmla="*/ 94 w 94"/>
                      <a:gd name="T1" fmla="*/ 9 h 44"/>
                      <a:gd name="T2" fmla="*/ 73 w 94"/>
                      <a:gd name="T3" fmla="*/ 0 h 44"/>
                      <a:gd name="T4" fmla="*/ 24 w 94"/>
                      <a:gd name="T5" fmla="*/ 28 h 44"/>
                      <a:gd name="T6" fmla="*/ 0 w 94"/>
                      <a:gd name="T7" fmla="*/ 19 h 44"/>
                      <a:gd name="T8" fmla="*/ 12 w 94"/>
                      <a:gd name="T9" fmla="*/ 44 h 44"/>
                      <a:gd name="T10" fmla="*/ 73 w 94"/>
                      <a:gd name="T11" fmla="*/ 44 h 44"/>
                      <a:gd name="T12" fmla="*/ 47 w 94"/>
                      <a:gd name="T13" fmla="*/ 35 h 44"/>
                      <a:gd name="T14" fmla="*/ 94 w 94"/>
                      <a:gd name="T15" fmla="*/ 9 h 44"/>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4"/>
                      <a:gd name="T26" fmla="*/ 94 w 9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4">
                        <a:moveTo>
                          <a:pt x="94" y="9"/>
                        </a:moveTo>
                        <a:lnTo>
                          <a:pt x="73" y="0"/>
                        </a:lnTo>
                        <a:lnTo>
                          <a:pt x="24" y="28"/>
                        </a:lnTo>
                        <a:lnTo>
                          <a:pt x="0" y="19"/>
                        </a:lnTo>
                        <a:lnTo>
                          <a:pt x="12" y="44"/>
                        </a:lnTo>
                        <a:lnTo>
                          <a:pt x="73" y="44"/>
                        </a:lnTo>
                        <a:lnTo>
                          <a:pt x="47" y="35"/>
                        </a:lnTo>
                        <a:lnTo>
                          <a:pt x="94" y="9"/>
                        </a:lnTo>
                        <a:close/>
                      </a:path>
                    </a:pathLst>
                  </a:custGeom>
                  <a:solidFill>
                    <a:srgbClr val="FFFFFF"/>
                  </a:solidFill>
                  <a:ln w="9525">
                    <a:noFill/>
                    <a:round/>
                    <a:headEnd/>
                    <a:tailEnd/>
                  </a:ln>
                </p:spPr>
                <p:txBody>
                  <a:bodyPr/>
                  <a:lstStyle/>
                  <a:p>
                    <a:endParaRPr lang="zh-CN" altLang="en-US"/>
                  </a:p>
                </p:txBody>
              </p:sp>
              <p:sp>
                <p:nvSpPr>
                  <p:cNvPr id="64540" name="Freeform 83"/>
                  <p:cNvSpPr>
                    <a:spLocks/>
                  </p:cNvSpPr>
                  <p:nvPr/>
                </p:nvSpPr>
                <p:spPr bwMode="auto">
                  <a:xfrm>
                    <a:off x="3566" y="1871"/>
                    <a:ext cx="94" cy="41"/>
                  </a:xfrm>
                  <a:custGeom>
                    <a:avLst/>
                    <a:gdLst>
                      <a:gd name="T0" fmla="*/ 0 w 94"/>
                      <a:gd name="T1" fmla="*/ 9 h 41"/>
                      <a:gd name="T2" fmla="*/ 21 w 94"/>
                      <a:gd name="T3" fmla="*/ 0 h 41"/>
                      <a:gd name="T4" fmla="*/ 71 w 94"/>
                      <a:gd name="T5" fmla="*/ 25 h 41"/>
                      <a:gd name="T6" fmla="*/ 94 w 94"/>
                      <a:gd name="T7" fmla="*/ 18 h 41"/>
                      <a:gd name="T8" fmla="*/ 82 w 94"/>
                      <a:gd name="T9" fmla="*/ 41 h 41"/>
                      <a:gd name="T10" fmla="*/ 23 w 94"/>
                      <a:gd name="T11" fmla="*/ 41 h 41"/>
                      <a:gd name="T12" fmla="*/ 47 w 94"/>
                      <a:gd name="T13" fmla="*/ 34 h 41"/>
                      <a:gd name="T14" fmla="*/ 0 w 94"/>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9"/>
                        </a:moveTo>
                        <a:lnTo>
                          <a:pt x="21" y="0"/>
                        </a:lnTo>
                        <a:lnTo>
                          <a:pt x="71" y="25"/>
                        </a:lnTo>
                        <a:lnTo>
                          <a:pt x="94" y="18"/>
                        </a:lnTo>
                        <a:lnTo>
                          <a:pt x="82" y="41"/>
                        </a:lnTo>
                        <a:lnTo>
                          <a:pt x="23" y="41"/>
                        </a:lnTo>
                        <a:lnTo>
                          <a:pt x="47" y="34"/>
                        </a:lnTo>
                        <a:lnTo>
                          <a:pt x="0" y="9"/>
                        </a:lnTo>
                        <a:close/>
                      </a:path>
                    </a:pathLst>
                  </a:custGeom>
                  <a:solidFill>
                    <a:srgbClr val="FFFFFF"/>
                  </a:solidFill>
                  <a:ln w="9525">
                    <a:noFill/>
                    <a:round/>
                    <a:headEnd/>
                    <a:tailEnd/>
                  </a:ln>
                </p:spPr>
                <p:txBody>
                  <a:bodyPr/>
                  <a:lstStyle/>
                  <a:p>
                    <a:endParaRPr lang="zh-CN" altLang="en-US"/>
                  </a:p>
                </p:txBody>
              </p:sp>
              <p:sp>
                <p:nvSpPr>
                  <p:cNvPr id="64541" name="Freeform 84"/>
                  <p:cNvSpPr>
                    <a:spLocks/>
                  </p:cNvSpPr>
                  <p:nvPr/>
                </p:nvSpPr>
                <p:spPr bwMode="auto">
                  <a:xfrm>
                    <a:off x="3566" y="1871"/>
                    <a:ext cx="94" cy="41"/>
                  </a:xfrm>
                  <a:custGeom>
                    <a:avLst/>
                    <a:gdLst>
                      <a:gd name="T0" fmla="*/ 0 w 94"/>
                      <a:gd name="T1" fmla="*/ 9 h 41"/>
                      <a:gd name="T2" fmla="*/ 21 w 94"/>
                      <a:gd name="T3" fmla="*/ 0 h 41"/>
                      <a:gd name="T4" fmla="*/ 71 w 94"/>
                      <a:gd name="T5" fmla="*/ 25 h 41"/>
                      <a:gd name="T6" fmla="*/ 94 w 94"/>
                      <a:gd name="T7" fmla="*/ 18 h 41"/>
                      <a:gd name="T8" fmla="*/ 82 w 94"/>
                      <a:gd name="T9" fmla="*/ 41 h 41"/>
                      <a:gd name="T10" fmla="*/ 23 w 94"/>
                      <a:gd name="T11" fmla="*/ 41 h 41"/>
                      <a:gd name="T12" fmla="*/ 47 w 94"/>
                      <a:gd name="T13" fmla="*/ 34 h 41"/>
                      <a:gd name="T14" fmla="*/ 0 w 94"/>
                      <a:gd name="T15" fmla="*/ 9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0" y="9"/>
                        </a:moveTo>
                        <a:lnTo>
                          <a:pt x="21" y="0"/>
                        </a:lnTo>
                        <a:lnTo>
                          <a:pt x="71" y="25"/>
                        </a:lnTo>
                        <a:lnTo>
                          <a:pt x="94" y="18"/>
                        </a:lnTo>
                        <a:lnTo>
                          <a:pt x="82" y="41"/>
                        </a:lnTo>
                        <a:lnTo>
                          <a:pt x="23" y="41"/>
                        </a:lnTo>
                        <a:lnTo>
                          <a:pt x="47" y="34"/>
                        </a:lnTo>
                        <a:lnTo>
                          <a:pt x="0" y="9"/>
                        </a:lnTo>
                        <a:close/>
                      </a:path>
                    </a:pathLst>
                  </a:custGeom>
                  <a:solidFill>
                    <a:srgbClr val="FFFFFF"/>
                  </a:solidFill>
                  <a:ln w="9525">
                    <a:noFill/>
                    <a:round/>
                    <a:headEnd/>
                    <a:tailEnd/>
                  </a:ln>
                </p:spPr>
                <p:txBody>
                  <a:bodyPr/>
                  <a:lstStyle/>
                  <a:p>
                    <a:endParaRPr lang="zh-CN" altLang="en-US"/>
                  </a:p>
                </p:txBody>
              </p:sp>
              <p:sp>
                <p:nvSpPr>
                  <p:cNvPr id="64542" name="Freeform 85"/>
                  <p:cNvSpPr>
                    <a:spLocks/>
                  </p:cNvSpPr>
                  <p:nvPr/>
                </p:nvSpPr>
                <p:spPr bwMode="auto">
                  <a:xfrm>
                    <a:off x="3660" y="1926"/>
                    <a:ext cx="94" cy="41"/>
                  </a:xfrm>
                  <a:custGeom>
                    <a:avLst/>
                    <a:gdLst>
                      <a:gd name="T0" fmla="*/ 94 w 94"/>
                      <a:gd name="T1" fmla="*/ 32 h 41"/>
                      <a:gd name="T2" fmla="*/ 73 w 94"/>
                      <a:gd name="T3" fmla="*/ 41 h 41"/>
                      <a:gd name="T4" fmla="*/ 24 w 94"/>
                      <a:gd name="T5" fmla="*/ 14 h 41"/>
                      <a:gd name="T6" fmla="*/ 0 w 94"/>
                      <a:gd name="T7" fmla="*/ 23 h 41"/>
                      <a:gd name="T8" fmla="*/ 12 w 94"/>
                      <a:gd name="T9" fmla="*/ 0 h 41"/>
                      <a:gd name="T10" fmla="*/ 73 w 94"/>
                      <a:gd name="T11" fmla="*/ 0 h 41"/>
                      <a:gd name="T12" fmla="*/ 47 w 94"/>
                      <a:gd name="T13" fmla="*/ 7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4"/>
                        </a:lnTo>
                        <a:lnTo>
                          <a:pt x="0" y="23"/>
                        </a:lnTo>
                        <a:lnTo>
                          <a:pt x="12" y="0"/>
                        </a:lnTo>
                        <a:lnTo>
                          <a:pt x="73" y="0"/>
                        </a:lnTo>
                        <a:lnTo>
                          <a:pt x="47" y="7"/>
                        </a:lnTo>
                        <a:lnTo>
                          <a:pt x="94" y="32"/>
                        </a:lnTo>
                        <a:close/>
                      </a:path>
                    </a:pathLst>
                  </a:custGeom>
                  <a:solidFill>
                    <a:srgbClr val="FFFFFF"/>
                  </a:solidFill>
                  <a:ln w="9525">
                    <a:noFill/>
                    <a:round/>
                    <a:headEnd/>
                    <a:tailEnd/>
                  </a:ln>
                </p:spPr>
                <p:txBody>
                  <a:bodyPr/>
                  <a:lstStyle/>
                  <a:p>
                    <a:endParaRPr lang="zh-CN" altLang="en-US"/>
                  </a:p>
                </p:txBody>
              </p:sp>
              <p:sp>
                <p:nvSpPr>
                  <p:cNvPr id="64543" name="Freeform 86"/>
                  <p:cNvSpPr>
                    <a:spLocks/>
                  </p:cNvSpPr>
                  <p:nvPr/>
                </p:nvSpPr>
                <p:spPr bwMode="auto">
                  <a:xfrm>
                    <a:off x="3660" y="1926"/>
                    <a:ext cx="94" cy="41"/>
                  </a:xfrm>
                  <a:custGeom>
                    <a:avLst/>
                    <a:gdLst>
                      <a:gd name="T0" fmla="*/ 94 w 94"/>
                      <a:gd name="T1" fmla="*/ 32 h 41"/>
                      <a:gd name="T2" fmla="*/ 73 w 94"/>
                      <a:gd name="T3" fmla="*/ 41 h 41"/>
                      <a:gd name="T4" fmla="*/ 24 w 94"/>
                      <a:gd name="T5" fmla="*/ 14 h 41"/>
                      <a:gd name="T6" fmla="*/ 0 w 94"/>
                      <a:gd name="T7" fmla="*/ 23 h 41"/>
                      <a:gd name="T8" fmla="*/ 12 w 94"/>
                      <a:gd name="T9" fmla="*/ 0 h 41"/>
                      <a:gd name="T10" fmla="*/ 73 w 94"/>
                      <a:gd name="T11" fmla="*/ 0 h 41"/>
                      <a:gd name="T12" fmla="*/ 47 w 94"/>
                      <a:gd name="T13" fmla="*/ 7 h 41"/>
                      <a:gd name="T14" fmla="*/ 94 w 94"/>
                      <a:gd name="T15" fmla="*/ 32 h 41"/>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41"/>
                      <a:gd name="T26" fmla="*/ 94 w 9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41">
                        <a:moveTo>
                          <a:pt x="94" y="32"/>
                        </a:moveTo>
                        <a:lnTo>
                          <a:pt x="73" y="41"/>
                        </a:lnTo>
                        <a:lnTo>
                          <a:pt x="24" y="14"/>
                        </a:lnTo>
                        <a:lnTo>
                          <a:pt x="0" y="23"/>
                        </a:lnTo>
                        <a:lnTo>
                          <a:pt x="12" y="0"/>
                        </a:lnTo>
                        <a:lnTo>
                          <a:pt x="73" y="0"/>
                        </a:lnTo>
                        <a:lnTo>
                          <a:pt x="47" y="7"/>
                        </a:lnTo>
                        <a:lnTo>
                          <a:pt x="94" y="32"/>
                        </a:lnTo>
                        <a:close/>
                      </a:path>
                    </a:pathLst>
                  </a:custGeom>
                  <a:solidFill>
                    <a:srgbClr val="FFFFFF"/>
                  </a:solidFill>
                  <a:ln w="9525">
                    <a:noFill/>
                    <a:round/>
                    <a:headEnd/>
                    <a:tailEnd/>
                  </a:ln>
                </p:spPr>
                <p:txBody>
                  <a:bodyPr/>
                  <a:lstStyle/>
                  <a:p>
                    <a:endParaRPr lang="zh-CN" altLang="en-US"/>
                  </a:p>
                </p:txBody>
              </p:sp>
            </p:grpSp>
          </p:grpSp>
          <p:sp>
            <p:nvSpPr>
              <p:cNvPr id="64532" name="Line 87"/>
              <p:cNvSpPr>
                <a:spLocks noChangeShapeType="1"/>
              </p:cNvSpPr>
              <p:nvPr/>
            </p:nvSpPr>
            <p:spPr bwMode="auto">
              <a:xfrm>
                <a:off x="3516" y="1917"/>
                <a:ext cx="1" cy="91"/>
              </a:xfrm>
              <a:prstGeom prst="line">
                <a:avLst/>
              </a:prstGeom>
              <a:noFill/>
              <a:ln w="3175">
                <a:solidFill>
                  <a:srgbClr val="AAE6FF"/>
                </a:solidFill>
                <a:round/>
                <a:headEnd/>
                <a:tailEnd/>
              </a:ln>
            </p:spPr>
            <p:txBody>
              <a:bodyPr/>
              <a:lstStyle/>
              <a:p>
                <a:endParaRPr lang="zh-CN" altLang="en-US"/>
              </a:p>
            </p:txBody>
          </p:sp>
          <p:sp>
            <p:nvSpPr>
              <p:cNvPr id="64533" name="Line 88"/>
              <p:cNvSpPr>
                <a:spLocks noChangeShapeType="1"/>
              </p:cNvSpPr>
              <p:nvPr/>
            </p:nvSpPr>
            <p:spPr bwMode="auto">
              <a:xfrm>
                <a:off x="3800" y="1917"/>
                <a:ext cx="1" cy="91"/>
              </a:xfrm>
              <a:prstGeom prst="line">
                <a:avLst/>
              </a:prstGeom>
              <a:noFill/>
              <a:ln w="3175">
                <a:solidFill>
                  <a:srgbClr val="AAE6FF"/>
                </a:solidFill>
                <a:round/>
                <a:headEnd/>
                <a:tailEnd/>
              </a:ln>
            </p:spPr>
            <p:txBody>
              <a:bodyPr/>
              <a:lstStyle/>
              <a:p>
                <a:endParaRPr lang="zh-CN" altLang="en-US"/>
              </a:p>
            </p:txBody>
          </p:sp>
        </p:grpSp>
        <p:sp>
          <p:nvSpPr>
            <p:cNvPr id="365571" name="Text Box 3"/>
            <p:cNvSpPr txBox="1">
              <a:spLocks noChangeArrowheads="1"/>
            </p:cNvSpPr>
            <p:nvPr/>
          </p:nvSpPr>
          <p:spPr bwMode="auto">
            <a:xfrm>
              <a:off x="2426" y="1022"/>
              <a:ext cx="908" cy="231"/>
            </a:xfrm>
            <a:prstGeom prst="rect">
              <a:avLst/>
            </a:prstGeom>
            <a:noFill/>
            <a:ln w="38100" cap="sq">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latin typeface="Arial" pitchFamily="34" charset="0"/>
                </a:rPr>
                <a:t>包过滤路由</a:t>
              </a:r>
            </a:p>
          </p:txBody>
        </p:sp>
        <p:sp>
          <p:nvSpPr>
            <p:cNvPr id="365572" name="Text Box 4"/>
            <p:cNvSpPr txBox="1">
              <a:spLocks noChangeArrowheads="1"/>
            </p:cNvSpPr>
            <p:nvPr/>
          </p:nvSpPr>
          <p:spPr bwMode="auto">
            <a:xfrm>
              <a:off x="1791" y="1616"/>
              <a:ext cx="817" cy="231"/>
            </a:xfrm>
            <a:prstGeom prst="rect">
              <a:avLst/>
            </a:prstGeom>
            <a:noFill/>
            <a:ln w="38100" cap="sq">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latin typeface="Arial" pitchFamily="34" charset="0"/>
                </a:rPr>
                <a:t>堡垒主机</a:t>
              </a:r>
            </a:p>
          </p:txBody>
        </p:sp>
      </p:grpSp>
      <p:sp>
        <p:nvSpPr>
          <p:cNvPr id="365574" name="Text Box 6"/>
          <p:cNvSpPr txBox="1">
            <a:spLocks noChangeArrowheads="1"/>
          </p:cNvSpPr>
          <p:nvPr/>
        </p:nvSpPr>
        <p:spPr bwMode="auto">
          <a:xfrm>
            <a:off x="539750" y="4381500"/>
            <a:ext cx="7993063" cy="2000250"/>
          </a:xfrm>
          <a:prstGeom prst="rect">
            <a:avLst/>
          </a:prstGeom>
          <a:noFill/>
          <a:ln w="38100" cap="sq">
            <a:noFill/>
            <a:miter lim="800000"/>
            <a:headEnd/>
            <a:tailEnd/>
          </a:ln>
          <a:effectLst/>
        </p:spPr>
        <p:txBody>
          <a:bodyPr>
            <a:spAutoFit/>
          </a:bodyPr>
          <a:lstStyle/>
          <a:p>
            <a:pPr>
              <a:buFont typeface="Wingdings" pitchFamily="2" charset="2"/>
              <a:buChar char="Ø"/>
              <a:defRPr/>
            </a:pPr>
            <a:r>
              <a:rPr lang="zh-CN" altLang="en-US" sz="2000" dirty="0">
                <a:solidFill>
                  <a:srgbClr val="0000FF"/>
                </a:solidFill>
                <a:latin typeface="宋体" pitchFamily="2" charset="-122"/>
                <a:ea typeface="+mn-ea"/>
              </a:rPr>
              <a:t>两道屏障：网络层的包过滤；应用层代理服务</a:t>
            </a:r>
            <a:endParaRPr lang="en-US" altLang="zh-CN" sz="2000" dirty="0">
              <a:solidFill>
                <a:srgbClr val="0000FF"/>
              </a:solidFill>
              <a:latin typeface="宋体" pitchFamily="2" charset="-122"/>
              <a:ea typeface="+mn-ea"/>
            </a:endParaRPr>
          </a:p>
          <a:p>
            <a:pPr>
              <a:buFont typeface="Wingdings" pitchFamily="2" charset="2"/>
              <a:buChar char="Ø"/>
              <a:defRPr/>
            </a:pPr>
            <a:r>
              <a:rPr lang="zh-CN" altLang="en-US" sz="2000" dirty="0">
                <a:solidFill>
                  <a:srgbClr val="0000FF"/>
                </a:solidFill>
                <a:latin typeface="宋体" pitchFamily="2" charset="-122"/>
                <a:ea typeface="+mn-ea"/>
              </a:rPr>
              <a:t>包过滤路由器配置在内部网和外部网之间，保证外部系统对内部网络的操作只能经过堡垒主机。</a:t>
            </a:r>
          </a:p>
          <a:p>
            <a:pPr>
              <a:buFont typeface="Wingdings" pitchFamily="2" charset="2"/>
              <a:buChar char="Ø"/>
              <a:defRPr/>
            </a:pPr>
            <a:r>
              <a:rPr lang="zh-CN" altLang="en-US" sz="2000" dirty="0">
                <a:solidFill>
                  <a:srgbClr val="0000FF"/>
                </a:solidFill>
                <a:latin typeface="宋体" pitchFamily="2" charset="-122"/>
                <a:ea typeface="+mn-ea"/>
              </a:rPr>
              <a:t>堡垒主机配置在内部网络上，是外部网络主机连接到内部网络主机的桥梁，它需要拥有高等级的安全。</a:t>
            </a:r>
          </a:p>
          <a:p>
            <a:pPr>
              <a:defRPr/>
            </a:pPr>
            <a:r>
              <a:rPr kumimoji="1" lang="zh-CN" altLang="en-US" sz="2400" b="1" dirty="0">
                <a:solidFill>
                  <a:srgbClr val="F60000"/>
                </a:solidFill>
                <a:effectLst>
                  <a:outerShdw blurRad="38100" dist="38100" dir="2700000" algn="tl">
                    <a:srgbClr val="C0C0C0"/>
                  </a:outerShdw>
                </a:effectLst>
                <a:latin typeface="Arial" pitchFamily="34" charset="0"/>
                <a:ea typeface="楷体_GB2312" pitchFamily="49" charset="-122"/>
              </a:rPr>
              <a:t>注</a:t>
            </a:r>
            <a:r>
              <a:rPr kumimoji="1" lang="zh-CN" altLang="en-US" sz="2400" b="1" dirty="0">
                <a:solidFill>
                  <a:srgbClr val="F60000"/>
                </a:solidFill>
                <a:effectLst>
                  <a:outerShdw blurRad="38100" dist="38100" dir="2700000" algn="tl">
                    <a:srgbClr val="C0C0C0"/>
                  </a:outerShdw>
                </a:effectLst>
                <a:latin typeface="Arial" pitchFamily="34" charset="0"/>
                <a:ea typeface="楷体_GB2312" pitchFamily="49" charset="-122"/>
              </a:rPr>
              <a:t>：与双宿主机网关不同，这里的应用网关只有一块网卡。</a:t>
            </a:r>
            <a:endParaRPr lang="zh-CN" altLang="en-US" sz="2400" b="1" dirty="0">
              <a:effectLst>
                <a:outerShdw blurRad="38100" dist="38100" dir="2700000" algn="tl">
                  <a:srgbClr val="C0C0C0"/>
                </a:outerShdw>
              </a:effectLst>
              <a:latin typeface="Arial" pitchFamily="34" charset="0"/>
              <a:ea typeface="楷体_GB2312" pitchFamily="49" charset="-122"/>
            </a:endParaRPr>
          </a:p>
        </p:txBody>
      </p:sp>
      <p:grpSp>
        <p:nvGrpSpPr>
          <p:cNvPr id="17" name="Group 11"/>
          <p:cNvGrpSpPr>
            <a:grpSpLocks/>
          </p:cNvGrpSpPr>
          <p:nvPr/>
        </p:nvGrpSpPr>
        <p:grpSpPr bwMode="auto">
          <a:xfrm>
            <a:off x="1475656" y="2348880"/>
            <a:ext cx="1655763" cy="2022475"/>
            <a:chOff x="1610" y="1480"/>
            <a:chExt cx="1043" cy="1274"/>
          </a:xfrm>
        </p:grpSpPr>
        <p:pic>
          <p:nvPicPr>
            <p:cNvPr id="64519" name="Picture 7"/>
            <p:cNvPicPr>
              <a:picLocks noChangeArrowheads="1"/>
            </p:cNvPicPr>
            <p:nvPr/>
          </p:nvPicPr>
          <p:blipFill>
            <a:blip r:embed="rId3" cstate="print"/>
            <a:srcRect/>
            <a:stretch>
              <a:fillRect/>
            </a:stretch>
          </p:blipFill>
          <p:spPr bwMode="auto">
            <a:xfrm>
              <a:off x="1882" y="1933"/>
              <a:ext cx="307" cy="495"/>
            </a:xfrm>
            <a:prstGeom prst="rect">
              <a:avLst/>
            </a:prstGeom>
            <a:noFill/>
            <a:ln w="9525">
              <a:noFill/>
              <a:miter lim="800000"/>
              <a:headEnd/>
              <a:tailEnd/>
            </a:ln>
          </p:spPr>
        </p:pic>
        <p:sp>
          <p:nvSpPr>
            <p:cNvPr id="64520" name="Line 8"/>
            <p:cNvSpPr>
              <a:spLocks noChangeShapeType="1"/>
            </p:cNvSpPr>
            <p:nvPr/>
          </p:nvSpPr>
          <p:spPr bwMode="auto">
            <a:xfrm>
              <a:off x="2517" y="1480"/>
              <a:ext cx="0" cy="680"/>
            </a:xfrm>
            <a:prstGeom prst="line">
              <a:avLst/>
            </a:prstGeom>
            <a:noFill/>
            <a:ln w="38100" cap="sq">
              <a:solidFill>
                <a:schemeClr val="tx1"/>
              </a:solidFill>
              <a:round/>
              <a:headEnd/>
              <a:tailEnd/>
            </a:ln>
          </p:spPr>
          <p:txBody>
            <a:bodyPr wrap="none" anchor="ctr"/>
            <a:lstStyle/>
            <a:p>
              <a:endParaRPr lang="zh-CN" altLang="en-US"/>
            </a:p>
          </p:txBody>
        </p:sp>
        <p:sp>
          <p:nvSpPr>
            <p:cNvPr id="64521" name="Line 9"/>
            <p:cNvSpPr>
              <a:spLocks noChangeShapeType="1"/>
            </p:cNvSpPr>
            <p:nvPr/>
          </p:nvSpPr>
          <p:spPr bwMode="auto">
            <a:xfrm flipH="1">
              <a:off x="2109" y="2160"/>
              <a:ext cx="408" cy="0"/>
            </a:xfrm>
            <a:prstGeom prst="line">
              <a:avLst/>
            </a:prstGeom>
            <a:noFill/>
            <a:ln w="38100" cap="sq">
              <a:solidFill>
                <a:schemeClr val="tx1"/>
              </a:solidFill>
              <a:round/>
              <a:headEnd/>
              <a:tailEnd/>
            </a:ln>
          </p:spPr>
          <p:txBody>
            <a:bodyPr wrap="none" anchor="ctr"/>
            <a:lstStyle/>
            <a:p>
              <a:endParaRPr lang="zh-CN" altLang="en-US"/>
            </a:p>
          </p:txBody>
        </p:sp>
        <p:sp>
          <p:nvSpPr>
            <p:cNvPr id="365578" name="Text Box 10"/>
            <p:cNvSpPr txBox="1">
              <a:spLocks noChangeArrowheads="1"/>
            </p:cNvSpPr>
            <p:nvPr/>
          </p:nvSpPr>
          <p:spPr bwMode="auto">
            <a:xfrm>
              <a:off x="1610" y="2523"/>
              <a:ext cx="1043" cy="231"/>
            </a:xfrm>
            <a:prstGeom prst="rect">
              <a:avLst/>
            </a:prstGeom>
            <a:noFill/>
            <a:ln w="38100" cap="sq">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latin typeface="Arial" pitchFamily="34" charset="0"/>
                </a:rPr>
                <a:t>Web</a:t>
              </a:r>
              <a:r>
                <a:rPr lang="zh-CN" altLang="en-US" b="1">
                  <a:effectLst>
                    <a:outerShdw blurRad="38100" dist="38100" dir="2700000" algn="tl">
                      <a:srgbClr val="C0C0C0"/>
                    </a:outerShdw>
                  </a:effectLst>
                  <a:latin typeface="Arial" pitchFamily="34" charset="0"/>
                </a:rPr>
                <a:t>服务器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lide(fromBottom)">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65574">
                                            <p:txEl>
                                              <p:pRg st="0" end="0"/>
                                            </p:txEl>
                                          </p:spTgt>
                                        </p:tgtEl>
                                        <p:attrNameLst>
                                          <p:attrName>style.visibility</p:attrName>
                                        </p:attrNameLst>
                                      </p:cBhvr>
                                      <p:to>
                                        <p:strVal val="visible"/>
                                      </p:to>
                                    </p:set>
                                    <p:animEffect transition="in" filter="wedge">
                                      <p:cBhvr>
                                        <p:cTn id="15" dur="1000"/>
                                        <p:tgtEl>
                                          <p:spTgt spid="365574">
                                            <p:txEl>
                                              <p:pRg st="0" end="0"/>
                                            </p:txEl>
                                          </p:spTgt>
                                        </p:tgtEl>
                                      </p:cBhvr>
                                    </p:animEffect>
                                  </p:childTnLst>
                                </p:cTn>
                              </p:par>
                              <p:par>
                                <p:cTn id="16" presetID="20" presetClass="entr" presetSubtype="0" fill="hold" nodeType="withEffect">
                                  <p:stCondLst>
                                    <p:cond delay="0"/>
                                  </p:stCondLst>
                                  <p:childTnLst>
                                    <p:set>
                                      <p:cBhvr>
                                        <p:cTn id="17" dur="1" fill="hold">
                                          <p:stCondLst>
                                            <p:cond delay="0"/>
                                          </p:stCondLst>
                                        </p:cTn>
                                        <p:tgtEl>
                                          <p:spTgt spid="365574">
                                            <p:txEl>
                                              <p:pRg st="1" end="1"/>
                                            </p:txEl>
                                          </p:spTgt>
                                        </p:tgtEl>
                                        <p:attrNameLst>
                                          <p:attrName>style.visibility</p:attrName>
                                        </p:attrNameLst>
                                      </p:cBhvr>
                                      <p:to>
                                        <p:strVal val="visible"/>
                                      </p:to>
                                    </p:set>
                                    <p:animEffect transition="in" filter="wedge">
                                      <p:cBhvr>
                                        <p:cTn id="18" dur="1000"/>
                                        <p:tgtEl>
                                          <p:spTgt spid="365574">
                                            <p:txEl>
                                              <p:pRg st="1" end="1"/>
                                            </p:txEl>
                                          </p:spTgt>
                                        </p:tgtEl>
                                      </p:cBhvr>
                                    </p:animEffect>
                                  </p:childTnLst>
                                </p:cTn>
                              </p:par>
                              <p:par>
                                <p:cTn id="19" presetID="20" presetClass="entr" presetSubtype="0" fill="hold" nodeType="withEffect">
                                  <p:stCondLst>
                                    <p:cond delay="0"/>
                                  </p:stCondLst>
                                  <p:childTnLst>
                                    <p:set>
                                      <p:cBhvr>
                                        <p:cTn id="20" dur="1" fill="hold">
                                          <p:stCondLst>
                                            <p:cond delay="0"/>
                                          </p:stCondLst>
                                        </p:cTn>
                                        <p:tgtEl>
                                          <p:spTgt spid="365574">
                                            <p:txEl>
                                              <p:pRg st="2" end="2"/>
                                            </p:txEl>
                                          </p:spTgt>
                                        </p:tgtEl>
                                        <p:attrNameLst>
                                          <p:attrName>style.visibility</p:attrName>
                                        </p:attrNameLst>
                                      </p:cBhvr>
                                      <p:to>
                                        <p:strVal val="visible"/>
                                      </p:to>
                                    </p:set>
                                    <p:animEffect transition="in" filter="wedge">
                                      <p:cBhvr>
                                        <p:cTn id="21" dur="1000"/>
                                        <p:tgtEl>
                                          <p:spTgt spid="365574">
                                            <p:txEl>
                                              <p:pRg st="2" end="2"/>
                                            </p:txEl>
                                          </p:spTgt>
                                        </p:tgtEl>
                                      </p:cBhvr>
                                    </p:animEffect>
                                  </p:childTnLst>
                                </p:cTn>
                              </p:par>
                              <p:par>
                                <p:cTn id="22" presetID="20" presetClass="entr" presetSubtype="0" fill="hold" nodeType="withEffect">
                                  <p:stCondLst>
                                    <p:cond delay="0"/>
                                  </p:stCondLst>
                                  <p:childTnLst>
                                    <p:set>
                                      <p:cBhvr>
                                        <p:cTn id="23" dur="1" fill="hold">
                                          <p:stCondLst>
                                            <p:cond delay="0"/>
                                          </p:stCondLst>
                                        </p:cTn>
                                        <p:tgtEl>
                                          <p:spTgt spid="365574">
                                            <p:txEl>
                                              <p:pRg st="3" end="3"/>
                                            </p:txEl>
                                          </p:spTgt>
                                        </p:tgtEl>
                                        <p:attrNameLst>
                                          <p:attrName>style.visibility</p:attrName>
                                        </p:attrNameLst>
                                      </p:cBhvr>
                                      <p:to>
                                        <p:strVal val="visible"/>
                                      </p:to>
                                    </p:set>
                                    <p:animEffect transition="in" filter="wedge">
                                      <p:cBhvr>
                                        <p:cTn id="24" dur="1000"/>
                                        <p:tgtEl>
                                          <p:spTgt spid="3655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Rectangle 2"/>
          <p:cNvSpPr>
            <a:spLocks noGrp="1" noChangeArrowheads="1"/>
          </p:cNvSpPr>
          <p:nvPr>
            <p:ph type="title"/>
          </p:nvPr>
        </p:nvSpPr>
        <p:spPr/>
        <p:txBody>
          <a:bodyPr/>
          <a:lstStyle/>
          <a:p>
            <a:pPr eaLnBrk="1" hangingPunct="1"/>
            <a:r>
              <a:rPr lang="en-US" altLang="zh-CN" dirty="0" smtClean="0"/>
              <a:t> 1 </a:t>
            </a:r>
            <a:r>
              <a:rPr lang="zh-CN" altLang="en-US" dirty="0" smtClean="0"/>
              <a:t>防火墙的基本原理</a:t>
            </a:r>
          </a:p>
        </p:txBody>
      </p:sp>
      <p:sp>
        <p:nvSpPr>
          <p:cNvPr id="137222" name="Rectangle 3"/>
          <p:cNvSpPr>
            <a:spLocks noGrp="1" noChangeArrowheads="1"/>
          </p:cNvSpPr>
          <p:nvPr>
            <p:ph idx="1"/>
          </p:nvPr>
        </p:nvSpPr>
        <p:spPr/>
        <p:txBody>
          <a:bodyPr/>
          <a:lstStyle/>
          <a:p>
            <a:pPr eaLnBrk="1" hangingPunct="1"/>
            <a:r>
              <a:rPr lang="zh-CN" altLang="en-US" dirty="0" smtClean="0"/>
              <a:t>再例如，如果用户不希望来自</a:t>
            </a:r>
            <a:r>
              <a:rPr lang="en-US" altLang="zh-CN" dirty="0" smtClean="0"/>
              <a:t>206.246.131.227</a:t>
            </a:r>
            <a:r>
              <a:rPr lang="zh-CN" altLang="en-US" dirty="0" smtClean="0"/>
              <a:t>的人访问自己的站点，那么就可以在防火墙上配置过滤规则阻止</a:t>
            </a:r>
            <a:r>
              <a:rPr lang="en-US" altLang="zh-CN" dirty="0" smtClean="0"/>
              <a:t>206.246.131.227</a:t>
            </a:r>
            <a:r>
              <a:rPr lang="zh-CN" altLang="en-US" dirty="0" smtClean="0"/>
              <a:t>的连接请求，禁止他们的访问。</a:t>
            </a:r>
          </a:p>
          <a:p>
            <a:pPr eaLnBrk="1" hangingPunct="1"/>
            <a:r>
              <a:rPr lang="zh-CN" altLang="en-US" dirty="0" smtClean="0"/>
              <a:t>在这些人的终端上，他们可以见到</a:t>
            </a:r>
            <a:r>
              <a:rPr lang="zh-CN" altLang="en-US" dirty="0" smtClean="0">
                <a:latin typeface="Arial" pitchFamily="34" charset="0"/>
              </a:rPr>
              <a:t>“</a:t>
            </a:r>
            <a:r>
              <a:rPr lang="en-US" altLang="zh-CN" dirty="0" smtClean="0"/>
              <a:t>Connection Refused</a:t>
            </a:r>
            <a:r>
              <a:rPr lang="en-US" altLang="zh-CN" dirty="0" smtClean="0">
                <a:latin typeface="Arial" pitchFamily="34" charset="0"/>
              </a:rPr>
              <a:t>”</a:t>
            </a:r>
            <a:r>
              <a:rPr lang="en-US" altLang="zh-CN" dirty="0" smtClean="0"/>
              <a:t>(</a:t>
            </a:r>
            <a:r>
              <a:rPr lang="zh-CN" altLang="en-US" dirty="0" smtClean="0"/>
              <a:t>连接被拒绝</a:t>
            </a:r>
            <a:r>
              <a:rPr lang="en-US" altLang="zh-CN" dirty="0" smtClean="0"/>
              <a:t>)</a:t>
            </a:r>
            <a:r>
              <a:rPr lang="zh-CN" altLang="en-US" dirty="0" smtClean="0"/>
              <a:t>的消息或其他相似的内容</a:t>
            </a:r>
            <a:r>
              <a:rPr lang="en-US" altLang="zh-CN" dirty="0" smtClean="0"/>
              <a:t>(</a:t>
            </a:r>
            <a:r>
              <a:rPr lang="zh-CN" altLang="en-US" dirty="0" smtClean="0"/>
              <a:t>或者他们什么也接收不到，连接就中断了</a:t>
            </a:r>
            <a:r>
              <a:rPr lang="en-US" altLang="zh-CN" dirty="0" smtClean="0"/>
              <a:t>) </a:t>
            </a:r>
            <a:r>
              <a:rPr lang="zh-CN" altLang="en-US" dirty="0" smtClean="0"/>
              <a:t>。</a:t>
            </a:r>
          </a:p>
        </p:txBody>
      </p:sp>
      <p:sp>
        <p:nvSpPr>
          <p:cNvPr id="13721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75D436FC-BC5F-43C2-94E6-B45DC6CBA468}" type="datetime1">
              <a:rPr lang="zh-CN" altLang="en-US">
                <a:solidFill>
                  <a:srgbClr val="000000"/>
                </a:solidFill>
              </a:rPr>
              <a:pPr/>
              <a:t>2016/5/30</a:t>
            </a:fld>
            <a:endParaRPr lang="en-US" altLang="zh-CN">
              <a:solidFill>
                <a:srgbClr val="000000"/>
              </a:solidFill>
            </a:endParaRPr>
          </a:p>
        </p:txBody>
      </p:sp>
      <p:sp>
        <p:nvSpPr>
          <p:cNvPr id="13721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3722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92EEA155-16CC-46D0-BA71-436D95DF96E3}" type="slidenum">
              <a:rPr lang="en-US" altLang="zh-CN">
                <a:solidFill>
                  <a:srgbClr val="000000"/>
                </a:solidFill>
              </a:rPr>
              <a:pPr/>
              <a:t>7</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屏蔽主机</a:t>
            </a:r>
          </a:p>
        </p:txBody>
      </p:sp>
      <p:sp>
        <p:nvSpPr>
          <p:cNvPr id="65539" name="Rectangle 3"/>
          <p:cNvSpPr>
            <a:spLocks noGrp="1" noChangeArrowheads="1"/>
          </p:cNvSpPr>
          <p:nvPr>
            <p:ph idx="1"/>
          </p:nvPr>
        </p:nvSpPr>
        <p:spPr/>
        <p:txBody>
          <a:bodyPr/>
          <a:lstStyle/>
          <a:p>
            <a:pPr eaLnBrk="1" hangingPunct="1"/>
            <a:r>
              <a:rPr lang="zh-CN" altLang="en-US" smtClean="0"/>
              <a:t>屏蔽路由器可按如下规则之一进行配置：</a:t>
            </a:r>
          </a:p>
          <a:p>
            <a:pPr lvl="1" eaLnBrk="1" hangingPunct="1"/>
            <a:r>
              <a:rPr lang="zh-CN" altLang="en-US" smtClean="0"/>
              <a:t>允许内部主机为了某些服务请求与外部网上的主机建立直接连接（即允许那些经过过滤的服务）。</a:t>
            </a:r>
          </a:p>
          <a:p>
            <a:pPr lvl="1" eaLnBrk="1" hangingPunct="1"/>
            <a:r>
              <a:rPr lang="zh-CN" altLang="en-US" smtClean="0"/>
              <a:t>不允许所有来自外部主机的直接连接。</a:t>
            </a:r>
          </a:p>
          <a:p>
            <a:pPr eaLnBrk="1" hangingPunct="1"/>
            <a:r>
              <a:rPr kumimoji="1" lang="zh-CN" altLang="en-US" smtClean="0"/>
              <a:t>优点：</a:t>
            </a:r>
            <a:r>
              <a:rPr lang="zh-CN" altLang="en-US" smtClean="0"/>
              <a:t>安全性更高，双重保护：实现了网络层安全（包过滤）和应用层安全（代理服务）。</a:t>
            </a:r>
          </a:p>
          <a:p>
            <a:pPr eaLnBrk="1" hangingPunct="1"/>
            <a:r>
              <a:rPr lang="zh-CN" altLang="en-US" smtClean="0"/>
              <a:t>缺点：过滤路由器能否正确配置是安全与否的关键。如果路由器被损害，堡垒主机将被穿过，整个网络对侵袭者是开放的。</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日期占位符 1"/>
          <p:cNvSpPr>
            <a:spLocks noGrp="1"/>
          </p:cNvSpPr>
          <p:nvPr>
            <p:ph type="dt" sz="quarter" idx="10"/>
          </p:nvPr>
        </p:nvSpPr>
        <p:spPr>
          <a:noFill/>
          <a:ln>
            <a:miter lim="800000"/>
            <a:headEnd/>
            <a:tailEnd/>
          </a:ln>
        </p:spPr>
        <p:txBody>
          <a:bodyPr/>
          <a:lstStyle/>
          <a:p>
            <a:fld id="{25C82BCA-61A9-4F7D-AE14-440371B3EB58}" type="datetime1">
              <a:rPr lang="zh-CN" altLang="en-US">
                <a:solidFill>
                  <a:srgbClr val="000000"/>
                </a:solidFill>
              </a:rPr>
              <a:pPr/>
              <a:t>2016/5/30</a:t>
            </a:fld>
            <a:endParaRPr lang="en-US" altLang="zh-CN">
              <a:solidFill>
                <a:srgbClr val="000000"/>
              </a:solidFill>
            </a:endParaRPr>
          </a:p>
        </p:txBody>
      </p:sp>
      <p:sp>
        <p:nvSpPr>
          <p:cNvPr id="191491"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1492" name="灯片编号占位符 3"/>
          <p:cNvSpPr>
            <a:spLocks noGrp="1"/>
          </p:cNvSpPr>
          <p:nvPr>
            <p:ph type="sldNum" sz="quarter" idx="12"/>
          </p:nvPr>
        </p:nvSpPr>
        <p:spPr>
          <a:noFill/>
          <a:ln>
            <a:miter lim="800000"/>
            <a:headEnd/>
            <a:tailEnd/>
          </a:ln>
        </p:spPr>
        <p:txBody>
          <a:bodyPr/>
          <a:lstStyle/>
          <a:p>
            <a:fld id="{1D6697E7-1256-4DA9-A384-6AFBAF3E3716}" type="slidenum">
              <a:rPr lang="en-US" altLang="zh-CN">
                <a:solidFill>
                  <a:srgbClr val="000000"/>
                </a:solidFill>
              </a:rPr>
              <a:pPr/>
              <a:t>71</a:t>
            </a:fld>
            <a:endParaRPr lang="en-US" altLang="zh-CN">
              <a:solidFill>
                <a:srgbClr val="000000"/>
              </a:solidFill>
            </a:endParaRPr>
          </a:p>
        </p:txBody>
      </p:sp>
      <p:sp>
        <p:nvSpPr>
          <p:cNvPr id="191493" name="Rectangle 2"/>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91494" name="Line 3"/>
          <p:cNvSpPr>
            <a:spLocks noChangeShapeType="1"/>
          </p:cNvSpPr>
          <p:nvPr/>
        </p:nvSpPr>
        <p:spPr bwMode="auto">
          <a:xfrm flipV="1">
            <a:off x="6553200" y="1447800"/>
            <a:ext cx="609600" cy="609600"/>
          </a:xfrm>
          <a:prstGeom prst="line">
            <a:avLst/>
          </a:prstGeom>
          <a:noFill/>
          <a:ln w="38100">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794052" name="Rectangle 4"/>
          <p:cNvSpPr>
            <a:spLocks noChangeArrowheads="1"/>
          </p:cNvSpPr>
          <p:nvPr/>
        </p:nvSpPr>
        <p:spPr bwMode="auto">
          <a:xfrm>
            <a:off x="3505200" y="0"/>
            <a:ext cx="2667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400" b="1">
                <a:solidFill>
                  <a:srgbClr val="003366"/>
                </a:solidFill>
                <a:effectLst>
                  <a:outerShdw blurRad="38100" dist="38100" dir="2700000" algn="tl">
                    <a:srgbClr val="C0C0C0"/>
                  </a:outerShdw>
                </a:effectLst>
                <a:latin typeface="Times New Roman" pitchFamily="18" charset="0"/>
              </a:rPr>
              <a:t>屏蔽主机模式</a:t>
            </a:r>
          </a:p>
        </p:txBody>
      </p:sp>
      <p:grpSp>
        <p:nvGrpSpPr>
          <p:cNvPr id="2" name="Group 5"/>
          <p:cNvGrpSpPr>
            <a:grpSpLocks/>
          </p:cNvGrpSpPr>
          <p:nvPr/>
        </p:nvGrpSpPr>
        <p:grpSpPr bwMode="auto">
          <a:xfrm>
            <a:off x="3810000" y="5181600"/>
            <a:ext cx="4343400" cy="1066800"/>
            <a:chOff x="2304" y="3264"/>
            <a:chExt cx="2736" cy="672"/>
          </a:xfrm>
        </p:grpSpPr>
        <p:pic>
          <p:nvPicPr>
            <p:cNvPr id="191534" name="Picture 6" descr="Monitor"/>
            <p:cNvPicPr>
              <a:picLocks noChangeAspect="1" noChangeArrowheads="1"/>
            </p:cNvPicPr>
            <p:nvPr/>
          </p:nvPicPr>
          <p:blipFill>
            <a:blip r:embed="rId3" cstate="print"/>
            <a:srcRect/>
            <a:stretch>
              <a:fillRect/>
            </a:stretch>
          </p:blipFill>
          <p:spPr bwMode="auto">
            <a:xfrm>
              <a:off x="3079" y="3504"/>
              <a:ext cx="399" cy="414"/>
            </a:xfrm>
            <a:prstGeom prst="rect">
              <a:avLst/>
            </a:prstGeom>
            <a:noFill/>
            <a:ln w="9525">
              <a:noFill/>
              <a:miter lim="800000"/>
              <a:headEnd/>
              <a:tailEnd/>
            </a:ln>
          </p:spPr>
        </p:pic>
        <p:sp>
          <p:nvSpPr>
            <p:cNvPr id="191535" name="Line 7"/>
            <p:cNvSpPr>
              <a:spLocks noChangeShapeType="1"/>
            </p:cNvSpPr>
            <p:nvPr/>
          </p:nvSpPr>
          <p:spPr bwMode="auto">
            <a:xfrm>
              <a:off x="2400" y="3264"/>
              <a:ext cx="2640" cy="0"/>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91536" name="Picture 8"/>
            <p:cNvPicPr>
              <a:picLocks noChangeArrowheads="1"/>
            </p:cNvPicPr>
            <p:nvPr/>
          </p:nvPicPr>
          <p:blipFill>
            <a:blip r:embed="rId4" cstate="print"/>
            <a:srcRect/>
            <a:stretch>
              <a:fillRect/>
            </a:stretch>
          </p:blipFill>
          <p:spPr bwMode="auto">
            <a:xfrm>
              <a:off x="4656" y="3504"/>
              <a:ext cx="384" cy="384"/>
            </a:xfrm>
            <a:prstGeom prst="rect">
              <a:avLst/>
            </a:prstGeom>
            <a:noFill/>
            <a:ln w="9525">
              <a:noFill/>
              <a:miter lim="800000"/>
              <a:headEnd/>
              <a:tailEnd/>
            </a:ln>
            <a:effectLst/>
          </p:spPr>
        </p:pic>
        <p:pic>
          <p:nvPicPr>
            <p:cNvPr id="191537" name="Picture 9"/>
            <p:cNvPicPr>
              <a:picLocks noChangeArrowheads="1"/>
            </p:cNvPicPr>
            <p:nvPr/>
          </p:nvPicPr>
          <p:blipFill>
            <a:blip r:embed="rId4" cstate="print"/>
            <a:srcRect/>
            <a:stretch>
              <a:fillRect/>
            </a:stretch>
          </p:blipFill>
          <p:spPr bwMode="auto">
            <a:xfrm>
              <a:off x="3840" y="3504"/>
              <a:ext cx="384" cy="384"/>
            </a:xfrm>
            <a:prstGeom prst="rect">
              <a:avLst/>
            </a:prstGeom>
            <a:noFill/>
            <a:ln w="9525">
              <a:noFill/>
              <a:miter lim="800000"/>
              <a:headEnd/>
              <a:tailEnd/>
            </a:ln>
            <a:effectLst/>
          </p:spPr>
        </p:pic>
        <p:pic>
          <p:nvPicPr>
            <p:cNvPr id="191538" name="Picture 10"/>
            <p:cNvPicPr>
              <a:picLocks noChangeArrowheads="1"/>
            </p:cNvPicPr>
            <p:nvPr/>
          </p:nvPicPr>
          <p:blipFill>
            <a:blip r:embed="rId4" cstate="print"/>
            <a:srcRect/>
            <a:stretch>
              <a:fillRect/>
            </a:stretch>
          </p:blipFill>
          <p:spPr bwMode="auto">
            <a:xfrm>
              <a:off x="2304" y="3552"/>
              <a:ext cx="384" cy="384"/>
            </a:xfrm>
            <a:prstGeom prst="rect">
              <a:avLst/>
            </a:prstGeom>
            <a:noFill/>
            <a:ln w="9525">
              <a:noFill/>
              <a:miter lim="800000"/>
              <a:headEnd/>
              <a:tailEnd/>
            </a:ln>
            <a:effectLst/>
          </p:spPr>
        </p:pic>
        <p:sp>
          <p:nvSpPr>
            <p:cNvPr id="191539" name="Line 11"/>
            <p:cNvSpPr>
              <a:spLocks noChangeShapeType="1"/>
            </p:cNvSpPr>
            <p:nvPr/>
          </p:nvSpPr>
          <p:spPr bwMode="auto">
            <a:xfrm>
              <a:off x="2544" y="3264"/>
              <a:ext cx="0" cy="288"/>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91540" name="Line 12"/>
            <p:cNvSpPr>
              <a:spLocks noChangeShapeType="1"/>
            </p:cNvSpPr>
            <p:nvPr/>
          </p:nvSpPr>
          <p:spPr bwMode="auto">
            <a:xfrm>
              <a:off x="3264" y="3264"/>
              <a:ext cx="0" cy="240"/>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91541" name="Line 13"/>
            <p:cNvSpPr>
              <a:spLocks noChangeShapeType="1"/>
            </p:cNvSpPr>
            <p:nvPr/>
          </p:nvSpPr>
          <p:spPr bwMode="auto">
            <a:xfrm>
              <a:off x="4080" y="3264"/>
              <a:ext cx="0" cy="240"/>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91542" name="Line 14"/>
            <p:cNvSpPr>
              <a:spLocks noChangeShapeType="1"/>
            </p:cNvSpPr>
            <p:nvPr/>
          </p:nvSpPr>
          <p:spPr bwMode="auto">
            <a:xfrm>
              <a:off x="4896" y="3264"/>
              <a:ext cx="0" cy="240"/>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91497" name="Text Box 15"/>
          <p:cNvSpPr txBox="1">
            <a:spLocks noChangeArrowheads="1"/>
          </p:cNvSpPr>
          <p:nvPr/>
        </p:nvSpPr>
        <p:spPr bwMode="auto">
          <a:xfrm>
            <a:off x="4648200" y="6324600"/>
            <a:ext cx="1579563"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堡垒主机</a:t>
            </a:r>
          </a:p>
        </p:txBody>
      </p:sp>
      <p:sp>
        <p:nvSpPr>
          <p:cNvPr id="1794064" name="Text Box 16"/>
          <p:cNvSpPr txBox="1">
            <a:spLocks noChangeArrowheads="1"/>
          </p:cNvSpPr>
          <p:nvPr/>
        </p:nvSpPr>
        <p:spPr bwMode="auto">
          <a:xfrm>
            <a:off x="3505200" y="3048000"/>
            <a:ext cx="2057400" cy="10064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进行规则配置，只允许外部主机与堡垒主机通讯</a:t>
            </a:r>
          </a:p>
        </p:txBody>
      </p:sp>
      <p:sp>
        <p:nvSpPr>
          <p:cNvPr id="191499" name="Line 17"/>
          <p:cNvSpPr>
            <a:spLocks noChangeShapeType="1"/>
          </p:cNvSpPr>
          <p:nvPr/>
        </p:nvSpPr>
        <p:spPr bwMode="auto">
          <a:xfrm>
            <a:off x="6172200" y="2362200"/>
            <a:ext cx="0" cy="2819400"/>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91500" name="Picture 18"/>
          <p:cNvPicPr>
            <a:picLocks noChangeArrowheads="1"/>
          </p:cNvPicPr>
          <p:nvPr/>
        </p:nvPicPr>
        <p:blipFill>
          <a:blip r:embed="rId5" cstate="print"/>
          <a:srcRect/>
          <a:stretch>
            <a:fillRect/>
          </a:stretch>
        </p:blipFill>
        <p:spPr bwMode="auto">
          <a:xfrm>
            <a:off x="5715000" y="4267200"/>
            <a:ext cx="933450" cy="381000"/>
          </a:xfrm>
          <a:prstGeom prst="rect">
            <a:avLst/>
          </a:prstGeom>
          <a:noFill/>
          <a:ln w="12700">
            <a:noFill/>
            <a:miter lim="800000"/>
            <a:headEnd/>
            <a:tailEnd/>
          </a:ln>
          <a:effectLst/>
        </p:spPr>
      </p:pic>
      <p:pic>
        <p:nvPicPr>
          <p:cNvPr id="191501" name="Picture 19"/>
          <p:cNvPicPr>
            <a:picLocks noChangeArrowheads="1"/>
          </p:cNvPicPr>
          <p:nvPr/>
        </p:nvPicPr>
        <p:blipFill>
          <a:blip r:embed="rId6" cstate="print"/>
          <a:srcRect/>
          <a:stretch>
            <a:fillRect/>
          </a:stretch>
        </p:blipFill>
        <p:spPr bwMode="auto">
          <a:xfrm>
            <a:off x="5562600" y="2971800"/>
            <a:ext cx="1219200" cy="381000"/>
          </a:xfrm>
          <a:prstGeom prst="rect">
            <a:avLst/>
          </a:prstGeom>
          <a:noFill/>
          <a:ln w="12700">
            <a:noFill/>
            <a:miter lim="800000"/>
            <a:headEnd/>
            <a:tailEnd/>
          </a:ln>
          <a:effectLst/>
        </p:spPr>
      </p:pic>
      <p:pic>
        <p:nvPicPr>
          <p:cNvPr id="191502" name="Picture 20"/>
          <p:cNvPicPr>
            <a:picLocks noChangeArrowheads="1"/>
          </p:cNvPicPr>
          <p:nvPr/>
        </p:nvPicPr>
        <p:blipFill>
          <a:blip r:embed="rId7" cstate="print"/>
          <a:srcRect/>
          <a:stretch>
            <a:fillRect/>
          </a:stretch>
        </p:blipFill>
        <p:spPr bwMode="auto">
          <a:xfrm>
            <a:off x="5715000" y="1905000"/>
            <a:ext cx="1054100" cy="457200"/>
          </a:xfrm>
          <a:prstGeom prst="rect">
            <a:avLst/>
          </a:prstGeom>
          <a:noFill/>
          <a:ln w="12700">
            <a:noFill/>
            <a:miter lim="800000"/>
            <a:headEnd/>
            <a:tailEnd/>
          </a:ln>
          <a:effectLst/>
        </p:spPr>
      </p:pic>
      <p:grpSp>
        <p:nvGrpSpPr>
          <p:cNvPr id="3" name="Group 21"/>
          <p:cNvGrpSpPr>
            <a:grpSpLocks/>
          </p:cNvGrpSpPr>
          <p:nvPr/>
        </p:nvGrpSpPr>
        <p:grpSpPr bwMode="auto">
          <a:xfrm>
            <a:off x="6934200" y="762000"/>
            <a:ext cx="1600200" cy="914400"/>
            <a:chOff x="1248" y="720"/>
            <a:chExt cx="1296" cy="864"/>
          </a:xfrm>
        </p:grpSpPr>
        <p:grpSp>
          <p:nvGrpSpPr>
            <p:cNvPr id="4" name="Group 22"/>
            <p:cNvGrpSpPr>
              <a:grpSpLocks/>
            </p:cNvGrpSpPr>
            <p:nvPr/>
          </p:nvGrpSpPr>
          <p:grpSpPr bwMode="auto">
            <a:xfrm>
              <a:off x="1248" y="720"/>
              <a:ext cx="1296" cy="864"/>
              <a:chOff x="2976" y="912"/>
              <a:chExt cx="960" cy="576"/>
            </a:xfrm>
          </p:grpSpPr>
          <p:sp>
            <p:nvSpPr>
              <p:cNvPr id="191529" name="Oval 23"/>
              <p:cNvSpPr>
                <a:spLocks noChangeArrowheads="1"/>
              </p:cNvSpPr>
              <p:nvPr/>
            </p:nvSpPr>
            <p:spPr bwMode="auto">
              <a:xfrm>
                <a:off x="2976" y="1104"/>
                <a:ext cx="576" cy="288"/>
              </a:xfrm>
              <a:prstGeom prst="ellipse">
                <a:avLst/>
              </a:prstGeom>
              <a:gradFill rotWithShape="0">
                <a:gsLst>
                  <a:gs pos="0">
                    <a:srgbClr val="CCFFCC"/>
                  </a:gs>
                  <a:gs pos="100000">
                    <a:srgbClr val="8FB38F"/>
                  </a:gs>
                </a:gsLst>
                <a:path path="shape">
                  <a:fillToRect l="50000" t="50000" r="50000" b="50000"/>
                </a:path>
              </a:gradFill>
              <a:ln w="12700">
                <a:noFill/>
                <a:round/>
                <a:headEnd type="none" w="sm" len="sm"/>
                <a:tailEnd type="none" w="sm" len="sm"/>
              </a:ln>
              <a:effectLst/>
            </p:spPr>
            <p:txBody>
              <a:bodyPr wrap="none" anchor="ctr"/>
              <a:lstStyle/>
              <a:p>
                <a:pPr fontAlgn="base">
                  <a:spcBef>
                    <a:spcPct val="0"/>
                  </a:spcBef>
                  <a:spcAft>
                    <a:spcPct val="0"/>
                  </a:spcAft>
                </a:pPr>
                <a:endParaRPr lang="zh-CN" altLang="en-US">
                  <a:solidFill>
                    <a:srgbClr val="000000"/>
                  </a:solidFill>
                </a:endParaRPr>
              </a:p>
            </p:txBody>
          </p:sp>
          <p:sp>
            <p:nvSpPr>
              <p:cNvPr id="191530" name="Oval 24"/>
              <p:cNvSpPr>
                <a:spLocks noChangeArrowheads="1"/>
              </p:cNvSpPr>
              <p:nvPr/>
            </p:nvSpPr>
            <p:spPr bwMode="auto">
              <a:xfrm>
                <a:off x="2976" y="960"/>
                <a:ext cx="672" cy="336"/>
              </a:xfrm>
              <a:prstGeom prst="ellipse">
                <a:avLst/>
              </a:prstGeom>
              <a:gradFill rotWithShape="0">
                <a:gsLst>
                  <a:gs pos="0">
                    <a:srgbClr val="CCFFCC"/>
                  </a:gs>
                  <a:gs pos="100000">
                    <a:srgbClr val="8FB38F"/>
                  </a:gs>
                </a:gsLst>
                <a:path path="shape">
                  <a:fillToRect l="50000" t="50000" r="50000" b="50000"/>
                </a:path>
              </a:gradFill>
              <a:ln w="12700">
                <a:noFill/>
                <a:round/>
                <a:headEnd type="none" w="sm" len="sm"/>
                <a:tailEnd type="none" w="sm" len="sm"/>
              </a:ln>
              <a:effectLst/>
            </p:spPr>
            <p:txBody>
              <a:bodyPr wrap="none" anchor="ctr"/>
              <a:lstStyle/>
              <a:p>
                <a:pPr fontAlgn="base">
                  <a:spcBef>
                    <a:spcPct val="0"/>
                  </a:spcBef>
                  <a:spcAft>
                    <a:spcPct val="0"/>
                  </a:spcAft>
                </a:pPr>
                <a:endParaRPr lang="zh-CN" altLang="en-US">
                  <a:solidFill>
                    <a:srgbClr val="000000"/>
                  </a:solidFill>
                </a:endParaRPr>
              </a:p>
            </p:txBody>
          </p:sp>
          <p:sp>
            <p:nvSpPr>
              <p:cNvPr id="191531" name="Oval 25"/>
              <p:cNvSpPr>
                <a:spLocks noChangeArrowheads="1"/>
              </p:cNvSpPr>
              <p:nvPr/>
            </p:nvSpPr>
            <p:spPr bwMode="auto">
              <a:xfrm>
                <a:off x="3120" y="1104"/>
                <a:ext cx="672" cy="384"/>
              </a:xfrm>
              <a:prstGeom prst="ellipse">
                <a:avLst/>
              </a:prstGeom>
              <a:gradFill rotWithShape="0">
                <a:gsLst>
                  <a:gs pos="0">
                    <a:srgbClr val="CCFFCC"/>
                  </a:gs>
                  <a:gs pos="100000">
                    <a:srgbClr val="8FB38F"/>
                  </a:gs>
                </a:gsLst>
                <a:path path="shape">
                  <a:fillToRect l="50000" t="50000" r="50000" b="50000"/>
                </a:path>
              </a:gradFill>
              <a:ln w="12700">
                <a:noFill/>
                <a:round/>
                <a:headEnd type="none" w="sm" len="sm"/>
                <a:tailEnd type="none" w="sm" len="sm"/>
              </a:ln>
              <a:effectLst/>
            </p:spPr>
            <p:txBody>
              <a:bodyPr wrap="none" anchor="ctr"/>
              <a:lstStyle/>
              <a:p>
                <a:pPr fontAlgn="base">
                  <a:spcBef>
                    <a:spcPct val="0"/>
                  </a:spcBef>
                  <a:spcAft>
                    <a:spcPct val="0"/>
                  </a:spcAft>
                </a:pPr>
                <a:endParaRPr lang="zh-CN" altLang="en-US">
                  <a:solidFill>
                    <a:srgbClr val="000000"/>
                  </a:solidFill>
                </a:endParaRPr>
              </a:p>
            </p:txBody>
          </p:sp>
          <p:sp>
            <p:nvSpPr>
              <p:cNvPr id="191532" name="Oval 26"/>
              <p:cNvSpPr>
                <a:spLocks noChangeArrowheads="1"/>
              </p:cNvSpPr>
              <p:nvPr/>
            </p:nvSpPr>
            <p:spPr bwMode="auto">
              <a:xfrm>
                <a:off x="3216" y="912"/>
                <a:ext cx="624" cy="384"/>
              </a:xfrm>
              <a:prstGeom prst="ellipse">
                <a:avLst/>
              </a:prstGeom>
              <a:gradFill rotWithShape="0">
                <a:gsLst>
                  <a:gs pos="0">
                    <a:srgbClr val="CCFFCC"/>
                  </a:gs>
                  <a:gs pos="100000">
                    <a:srgbClr val="8FB38F"/>
                  </a:gs>
                </a:gsLst>
                <a:path path="shape">
                  <a:fillToRect l="50000" t="50000" r="50000" b="50000"/>
                </a:path>
              </a:gradFill>
              <a:ln w="12700">
                <a:noFill/>
                <a:round/>
                <a:headEnd type="none" w="sm" len="sm"/>
                <a:tailEnd type="none" w="sm" len="sm"/>
              </a:ln>
              <a:effectLst/>
            </p:spPr>
            <p:txBody>
              <a:bodyPr wrap="none" anchor="ctr"/>
              <a:lstStyle/>
              <a:p>
                <a:pPr fontAlgn="base">
                  <a:spcBef>
                    <a:spcPct val="0"/>
                  </a:spcBef>
                  <a:spcAft>
                    <a:spcPct val="0"/>
                  </a:spcAft>
                </a:pPr>
                <a:endParaRPr lang="zh-CN" altLang="en-US">
                  <a:solidFill>
                    <a:srgbClr val="000000"/>
                  </a:solidFill>
                </a:endParaRPr>
              </a:p>
            </p:txBody>
          </p:sp>
          <p:sp>
            <p:nvSpPr>
              <p:cNvPr id="191533" name="Oval 27"/>
              <p:cNvSpPr>
                <a:spLocks noChangeArrowheads="1"/>
              </p:cNvSpPr>
              <p:nvPr/>
            </p:nvSpPr>
            <p:spPr bwMode="auto">
              <a:xfrm>
                <a:off x="3504" y="1104"/>
                <a:ext cx="432" cy="288"/>
              </a:xfrm>
              <a:prstGeom prst="ellipse">
                <a:avLst/>
              </a:prstGeom>
              <a:gradFill rotWithShape="0">
                <a:gsLst>
                  <a:gs pos="0">
                    <a:srgbClr val="CCFFCC"/>
                  </a:gs>
                  <a:gs pos="100000">
                    <a:srgbClr val="8FB38F"/>
                  </a:gs>
                </a:gsLst>
                <a:path path="shape">
                  <a:fillToRect l="50000" t="50000" r="50000" b="50000"/>
                </a:path>
              </a:gradFill>
              <a:ln w="12700">
                <a:noFill/>
                <a:round/>
                <a:headEnd type="none" w="sm" len="sm"/>
                <a:tailEnd type="none" w="sm" len="sm"/>
              </a:ln>
              <a:effectLst/>
            </p:spPr>
            <p:txBody>
              <a:bodyPr wrap="none" anchor="ctr"/>
              <a:lstStyle/>
              <a:p>
                <a:pPr fontAlgn="base">
                  <a:spcBef>
                    <a:spcPct val="0"/>
                  </a:spcBef>
                  <a:spcAft>
                    <a:spcPct val="0"/>
                  </a:spcAft>
                </a:pPr>
                <a:endParaRPr lang="zh-CN" altLang="en-US">
                  <a:solidFill>
                    <a:srgbClr val="000000"/>
                  </a:solidFill>
                </a:endParaRPr>
              </a:p>
            </p:txBody>
          </p:sp>
        </p:grpSp>
        <p:sp>
          <p:nvSpPr>
            <p:cNvPr id="1794076" name="Text Box 28"/>
            <p:cNvSpPr txBox="1">
              <a:spLocks noChangeArrowheads="1"/>
            </p:cNvSpPr>
            <p:nvPr/>
          </p:nvSpPr>
          <p:spPr bwMode="auto">
            <a:xfrm>
              <a:off x="1440" y="1116"/>
              <a:ext cx="643" cy="318"/>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12700">
                  <a:solidFill>
                    <a:srgbClr val="99CC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zh-TW" altLang="en-US" sz="1600" b="1">
                  <a:solidFill>
                    <a:srgbClr val="336699"/>
                  </a:solidFill>
                  <a:effectLst>
                    <a:outerShdw blurRad="38100" dist="38100" dir="2700000" algn="tl">
                      <a:srgbClr val="C0C0C0"/>
                    </a:outerShdw>
                  </a:effectLst>
                  <a:latin typeface="Impact" pitchFamily="34" charset="0"/>
                </a:rPr>
                <a:t>互联网</a:t>
              </a:r>
            </a:p>
          </p:txBody>
        </p:sp>
      </p:grpSp>
      <p:pic>
        <p:nvPicPr>
          <p:cNvPr id="1794077" name="Picture 29" descr="Monitor-Red"/>
          <p:cNvPicPr>
            <a:picLocks noChangeAspect="1" noChangeArrowheads="1"/>
          </p:cNvPicPr>
          <p:nvPr/>
        </p:nvPicPr>
        <p:blipFill>
          <a:blip r:embed="rId8" cstate="print"/>
          <a:srcRect/>
          <a:stretch>
            <a:fillRect/>
          </a:stretch>
        </p:blipFill>
        <p:spPr bwMode="auto">
          <a:xfrm>
            <a:off x="4876800" y="5410200"/>
            <a:ext cx="887413" cy="914400"/>
          </a:xfrm>
          <a:prstGeom prst="rect">
            <a:avLst/>
          </a:prstGeom>
          <a:noFill/>
          <a:ln w="9525">
            <a:noFill/>
            <a:miter lim="800000"/>
            <a:headEnd/>
            <a:tailEnd/>
          </a:ln>
        </p:spPr>
      </p:pic>
      <p:sp>
        <p:nvSpPr>
          <p:cNvPr id="1794078" name="Freeform 30"/>
          <p:cNvSpPr>
            <a:spLocks/>
          </p:cNvSpPr>
          <p:nvPr/>
        </p:nvSpPr>
        <p:spPr bwMode="auto">
          <a:xfrm>
            <a:off x="5334000" y="1447800"/>
            <a:ext cx="1752600" cy="4038600"/>
          </a:xfrm>
          <a:custGeom>
            <a:avLst/>
            <a:gdLst>
              <a:gd name="T0" fmla="*/ 0 w 1104"/>
              <a:gd name="T1" fmla="*/ 4038600 h 2544"/>
              <a:gd name="T2" fmla="*/ 0 w 1104"/>
              <a:gd name="T3" fmla="*/ 3733800 h 2544"/>
              <a:gd name="T4" fmla="*/ 838200 w 1104"/>
              <a:gd name="T5" fmla="*/ 3733800 h 2544"/>
              <a:gd name="T6" fmla="*/ 838200 w 1104"/>
              <a:gd name="T7" fmla="*/ 914400 h 2544"/>
              <a:gd name="T8" fmla="*/ 1752600 w 1104"/>
              <a:gd name="T9" fmla="*/ 0 h 2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4" h="2544">
                <a:moveTo>
                  <a:pt x="0" y="2544"/>
                </a:moveTo>
                <a:lnTo>
                  <a:pt x="0" y="2352"/>
                </a:lnTo>
                <a:lnTo>
                  <a:pt x="528" y="2352"/>
                </a:lnTo>
                <a:lnTo>
                  <a:pt x="528" y="576"/>
                </a:lnTo>
                <a:lnTo>
                  <a:pt x="1104" y="0"/>
                </a:lnTo>
              </a:path>
            </a:pathLst>
          </a:custGeom>
          <a:noFill/>
          <a:ln w="38100" cap="flat" cmpd="sng">
            <a:solidFill>
              <a:schemeClr val="accent2"/>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79" name="Freeform 31"/>
          <p:cNvSpPr>
            <a:spLocks/>
          </p:cNvSpPr>
          <p:nvPr/>
        </p:nvSpPr>
        <p:spPr bwMode="auto">
          <a:xfrm>
            <a:off x="5334000" y="1447800"/>
            <a:ext cx="1828800" cy="4114800"/>
          </a:xfrm>
          <a:custGeom>
            <a:avLst/>
            <a:gdLst>
              <a:gd name="T0" fmla="*/ 1828800 w 1152"/>
              <a:gd name="T1" fmla="*/ 0 h 2592"/>
              <a:gd name="T2" fmla="*/ 838200 w 1152"/>
              <a:gd name="T3" fmla="*/ 990600 h 2592"/>
              <a:gd name="T4" fmla="*/ 838200 w 1152"/>
              <a:gd name="T5" fmla="*/ 3733800 h 2592"/>
              <a:gd name="T6" fmla="*/ 0 w 1152"/>
              <a:gd name="T7" fmla="*/ 3733800 h 2592"/>
              <a:gd name="T8" fmla="*/ 0 w 1152"/>
              <a:gd name="T9" fmla="*/ 4114800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2" h="2592">
                <a:moveTo>
                  <a:pt x="1152" y="0"/>
                </a:moveTo>
                <a:lnTo>
                  <a:pt x="528" y="624"/>
                </a:lnTo>
                <a:lnTo>
                  <a:pt x="528" y="2352"/>
                </a:lnTo>
                <a:lnTo>
                  <a:pt x="0" y="2352"/>
                </a:lnTo>
                <a:lnTo>
                  <a:pt x="0" y="2592"/>
                </a:lnTo>
              </a:path>
            </a:pathLst>
          </a:custGeom>
          <a:noFill/>
          <a:ln w="38100" cap="flat" cmpd="sng">
            <a:solidFill>
              <a:schemeClr val="hlink"/>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794080" name="AutoShape 32"/>
          <p:cNvSpPr>
            <a:spLocks noChangeArrowheads="1"/>
          </p:cNvSpPr>
          <p:nvPr/>
        </p:nvSpPr>
        <p:spPr bwMode="auto">
          <a:xfrm>
            <a:off x="5867400" y="2895600"/>
            <a:ext cx="609600" cy="609600"/>
          </a:xfrm>
          <a:prstGeom prst="flowChartSummingJunction">
            <a:avLst/>
          </a:prstGeom>
          <a:solidFill>
            <a:srgbClr val="5F5F5F"/>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794081" name="Freeform 33"/>
          <p:cNvSpPr>
            <a:spLocks/>
          </p:cNvSpPr>
          <p:nvPr/>
        </p:nvSpPr>
        <p:spPr bwMode="auto">
          <a:xfrm>
            <a:off x="4267200" y="1447800"/>
            <a:ext cx="2743200" cy="4191000"/>
          </a:xfrm>
          <a:custGeom>
            <a:avLst/>
            <a:gdLst>
              <a:gd name="T0" fmla="*/ 2743200 w 1728"/>
              <a:gd name="T1" fmla="*/ 0 h 2640"/>
              <a:gd name="T2" fmla="*/ 1905000 w 1728"/>
              <a:gd name="T3" fmla="*/ 838200 h 2640"/>
              <a:gd name="T4" fmla="*/ 1905000 w 1728"/>
              <a:gd name="T5" fmla="*/ 3733800 h 2640"/>
              <a:gd name="T6" fmla="*/ 0 w 1728"/>
              <a:gd name="T7" fmla="*/ 3733800 h 2640"/>
              <a:gd name="T8" fmla="*/ 0 w 1728"/>
              <a:gd name="T9" fmla="*/ 4191000 h 2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2640">
                <a:moveTo>
                  <a:pt x="1728" y="0"/>
                </a:moveTo>
                <a:lnTo>
                  <a:pt x="1200" y="528"/>
                </a:lnTo>
                <a:lnTo>
                  <a:pt x="1200" y="2352"/>
                </a:lnTo>
                <a:lnTo>
                  <a:pt x="0" y="2352"/>
                </a:lnTo>
                <a:lnTo>
                  <a:pt x="0" y="2640"/>
                </a:lnTo>
              </a:path>
            </a:pathLst>
          </a:custGeom>
          <a:noFill/>
          <a:ln w="38100" cap="flat" cmpd="sng">
            <a:solidFill>
              <a:srgbClr val="0000CC"/>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82" name="Freeform 34"/>
          <p:cNvSpPr>
            <a:spLocks/>
          </p:cNvSpPr>
          <p:nvPr/>
        </p:nvSpPr>
        <p:spPr bwMode="auto">
          <a:xfrm>
            <a:off x="6172200" y="1447800"/>
            <a:ext cx="914400" cy="4114800"/>
          </a:xfrm>
          <a:custGeom>
            <a:avLst/>
            <a:gdLst>
              <a:gd name="T0" fmla="*/ 914400 w 576"/>
              <a:gd name="T1" fmla="*/ 0 h 2592"/>
              <a:gd name="T2" fmla="*/ 0 w 576"/>
              <a:gd name="T3" fmla="*/ 914400 h 2592"/>
              <a:gd name="T4" fmla="*/ 0 w 576"/>
              <a:gd name="T5" fmla="*/ 3733800 h 2592"/>
              <a:gd name="T6" fmla="*/ 457200 w 576"/>
              <a:gd name="T7" fmla="*/ 3733800 h 2592"/>
              <a:gd name="T8" fmla="*/ 457200 w 576"/>
              <a:gd name="T9" fmla="*/ 4114800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592">
                <a:moveTo>
                  <a:pt x="576" y="0"/>
                </a:moveTo>
                <a:lnTo>
                  <a:pt x="0" y="576"/>
                </a:lnTo>
                <a:lnTo>
                  <a:pt x="0" y="2352"/>
                </a:lnTo>
                <a:lnTo>
                  <a:pt x="288" y="2352"/>
                </a:lnTo>
                <a:lnTo>
                  <a:pt x="288" y="2592"/>
                </a:lnTo>
              </a:path>
            </a:pathLst>
          </a:custGeom>
          <a:noFill/>
          <a:ln w="38100" cap="flat" cmpd="sng">
            <a:solidFill>
              <a:schemeClr val="accent2"/>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83" name="Freeform 35"/>
          <p:cNvSpPr>
            <a:spLocks/>
          </p:cNvSpPr>
          <p:nvPr/>
        </p:nvSpPr>
        <p:spPr bwMode="auto">
          <a:xfrm>
            <a:off x="6172200" y="1447800"/>
            <a:ext cx="1752600" cy="4114800"/>
          </a:xfrm>
          <a:custGeom>
            <a:avLst/>
            <a:gdLst>
              <a:gd name="T0" fmla="*/ 914400 w 1104"/>
              <a:gd name="T1" fmla="*/ 0 h 2592"/>
              <a:gd name="T2" fmla="*/ 0 w 1104"/>
              <a:gd name="T3" fmla="*/ 914400 h 2592"/>
              <a:gd name="T4" fmla="*/ 0 w 1104"/>
              <a:gd name="T5" fmla="*/ 3733800 h 2592"/>
              <a:gd name="T6" fmla="*/ 1752600 w 1104"/>
              <a:gd name="T7" fmla="*/ 3733800 h 2592"/>
              <a:gd name="T8" fmla="*/ 1752600 w 1104"/>
              <a:gd name="T9" fmla="*/ 4114800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4" h="2592">
                <a:moveTo>
                  <a:pt x="576" y="0"/>
                </a:moveTo>
                <a:lnTo>
                  <a:pt x="0" y="576"/>
                </a:lnTo>
                <a:lnTo>
                  <a:pt x="0" y="2352"/>
                </a:lnTo>
                <a:lnTo>
                  <a:pt x="1104" y="2352"/>
                </a:lnTo>
                <a:lnTo>
                  <a:pt x="1104" y="2592"/>
                </a:lnTo>
              </a:path>
            </a:pathLst>
          </a:custGeom>
          <a:noFill/>
          <a:ln w="38100" cap="flat" cmpd="sng">
            <a:solidFill>
              <a:srgbClr val="FF3300"/>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84" name="AutoShape 36"/>
          <p:cNvSpPr>
            <a:spLocks noChangeArrowheads="1"/>
          </p:cNvSpPr>
          <p:nvPr/>
        </p:nvSpPr>
        <p:spPr bwMode="auto">
          <a:xfrm>
            <a:off x="5867400" y="2895600"/>
            <a:ext cx="609600" cy="609600"/>
          </a:xfrm>
          <a:prstGeom prst="flowChartSummingJunction">
            <a:avLst/>
          </a:prstGeom>
          <a:solidFill>
            <a:srgbClr val="5F5F5F"/>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794085" name="AutoShape 37"/>
          <p:cNvSpPr>
            <a:spLocks noChangeArrowheads="1"/>
          </p:cNvSpPr>
          <p:nvPr/>
        </p:nvSpPr>
        <p:spPr bwMode="auto">
          <a:xfrm>
            <a:off x="5867400" y="2895600"/>
            <a:ext cx="609600" cy="609600"/>
          </a:xfrm>
          <a:prstGeom prst="flowChartSummingJunction">
            <a:avLst/>
          </a:prstGeom>
          <a:solidFill>
            <a:srgbClr val="5F5F5F"/>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794086" name="Freeform 38"/>
          <p:cNvSpPr>
            <a:spLocks/>
          </p:cNvSpPr>
          <p:nvPr/>
        </p:nvSpPr>
        <p:spPr bwMode="auto">
          <a:xfrm>
            <a:off x="5334000" y="1447800"/>
            <a:ext cx="1752600" cy="4038600"/>
          </a:xfrm>
          <a:custGeom>
            <a:avLst/>
            <a:gdLst>
              <a:gd name="T0" fmla="*/ 1752600 w 1104"/>
              <a:gd name="T1" fmla="*/ 0 h 2544"/>
              <a:gd name="T2" fmla="*/ 838200 w 1104"/>
              <a:gd name="T3" fmla="*/ 914400 h 2544"/>
              <a:gd name="T4" fmla="*/ 838200 w 1104"/>
              <a:gd name="T5" fmla="*/ 3810000 h 2544"/>
              <a:gd name="T6" fmla="*/ 0 w 1104"/>
              <a:gd name="T7" fmla="*/ 3810000 h 2544"/>
              <a:gd name="T8" fmla="*/ 0 w 1104"/>
              <a:gd name="T9" fmla="*/ 4038600 h 2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4" h="2544">
                <a:moveTo>
                  <a:pt x="1104" y="0"/>
                </a:moveTo>
                <a:lnTo>
                  <a:pt x="528" y="576"/>
                </a:lnTo>
                <a:lnTo>
                  <a:pt x="528" y="2400"/>
                </a:lnTo>
                <a:lnTo>
                  <a:pt x="0" y="2400"/>
                </a:lnTo>
                <a:lnTo>
                  <a:pt x="0" y="2544"/>
                </a:lnTo>
              </a:path>
            </a:pathLst>
          </a:custGeom>
          <a:noFill/>
          <a:ln w="28575" cap="flat" cmpd="sng">
            <a:solidFill>
              <a:srgbClr val="6600FF"/>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87" name="Text Box 39"/>
          <p:cNvSpPr txBox="1">
            <a:spLocks noChangeArrowheads="1"/>
          </p:cNvSpPr>
          <p:nvPr/>
        </p:nvSpPr>
        <p:spPr bwMode="auto">
          <a:xfrm>
            <a:off x="2314575" y="4797425"/>
            <a:ext cx="1752600" cy="10064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对内部其他主机的访问必须经过堡垒主机</a:t>
            </a:r>
          </a:p>
        </p:txBody>
      </p:sp>
      <p:sp>
        <p:nvSpPr>
          <p:cNvPr id="1794088" name="Line 40"/>
          <p:cNvSpPr>
            <a:spLocks noChangeShapeType="1"/>
          </p:cNvSpPr>
          <p:nvPr/>
        </p:nvSpPr>
        <p:spPr bwMode="auto">
          <a:xfrm flipV="1">
            <a:off x="5334000" y="5029200"/>
            <a:ext cx="0" cy="457200"/>
          </a:xfrm>
          <a:prstGeom prst="line">
            <a:avLst/>
          </a:prstGeom>
          <a:noFill/>
          <a:ln w="38100">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89" name="Line 41"/>
          <p:cNvSpPr>
            <a:spLocks noChangeShapeType="1"/>
          </p:cNvSpPr>
          <p:nvPr/>
        </p:nvSpPr>
        <p:spPr bwMode="auto">
          <a:xfrm flipH="1">
            <a:off x="4191000" y="5029200"/>
            <a:ext cx="1143000" cy="0"/>
          </a:xfrm>
          <a:prstGeom prst="line">
            <a:avLst/>
          </a:prstGeom>
          <a:noFill/>
          <a:ln w="38100">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0" name="Line 42"/>
          <p:cNvSpPr>
            <a:spLocks noChangeShapeType="1"/>
          </p:cNvSpPr>
          <p:nvPr/>
        </p:nvSpPr>
        <p:spPr bwMode="auto">
          <a:xfrm>
            <a:off x="4191000" y="5029200"/>
            <a:ext cx="0" cy="609600"/>
          </a:xfrm>
          <a:prstGeom prst="line">
            <a:avLst/>
          </a:prstGeom>
          <a:noFill/>
          <a:ln w="38100">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1" name="Line 43"/>
          <p:cNvSpPr>
            <a:spLocks noChangeShapeType="1"/>
          </p:cNvSpPr>
          <p:nvPr/>
        </p:nvSpPr>
        <p:spPr bwMode="auto">
          <a:xfrm flipV="1">
            <a:off x="5334000" y="4953000"/>
            <a:ext cx="0" cy="5334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2" name="Line 44"/>
          <p:cNvSpPr>
            <a:spLocks noChangeShapeType="1"/>
          </p:cNvSpPr>
          <p:nvPr/>
        </p:nvSpPr>
        <p:spPr bwMode="auto">
          <a:xfrm>
            <a:off x="5334000" y="4953000"/>
            <a:ext cx="1295400" cy="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3" name="Line 45"/>
          <p:cNvSpPr>
            <a:spLocks noChangeShapeType="1"/>
          </p:cNvSpPr>
          <p:nvPr/>
        </p:nvSpPr>
        <p:spPr bwMode="auto">
          <a:xfrm>
            <a:off x="6629400" y="4953000"/>
            <a:ext cx="0" cy="609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4" name="Line 46"/>
          <p:cNvSpPr>
            <a:spLocks noChangeShapeType="1"/>
          </p:cNvSpPr>
          <p:nvPr/>
        </p:nvSpPr>
        <p:spPr bwMode="auto">
          <a:xfrm flipV="1">
            <a:off x="5410200" y="4800600"/>
            <a:ext cx="0" cy="685800"/>
          </a:xfrm>
          <a:prstGeom prst="line">
            <a:avLst/>
          </a:prstGeom>
          <a:noFill/>
          <a:ln w="38100">
            <a:solidFill>
              <a:srgbClr val="333333"/>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5" name="Line 47"/>
          <p:cNvSpPr>
            <a:spLocks noChangeShapeType="1"/>
          </p:cNvSpPr>
          <p:nvPr/>
        </p:nvSpPr>
        <p:spPr bwMode="auto">
          <a:xfrm>
            <a:off x="5410200" y="4800600"/>
            <a:ext cx="2590800" cy="0"/>
          </a:xfrm>
          <a:prstGeom prst="line">
            <a:avLst/>
          </a:prstGeom>
          <a:noFill/>
          <a:ln w="38100">
            <a:solidFill>
              <a:srgbClr val="333333"/>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6" name="Line 48"/>
          <p:cNvSpPr>
            <a:spLocks noChangeShapeType="1"/>
          </p:cNvSpPr>
          <p:nvPr/>
        </p:nvSpPr>
        <p:spPr bwMode="auto">
          <a:xfrm>
            <a:off x="8001000" y="4800600"/>
            <a:ext cx="0" cy="762000"/>
          </a:xfrm>
          <a:prstGeom prst="line">
            <a:avLst/>
          </a:prstGeom>
          <a:noFill/>
          <a:ln w="38100">
            <a:solidFill>
              <a:srgbClr val="333333"/>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794097" name="Text Box 49"/>
          <p:cNvSpPr txBox="1">
            <a:spLocks noChangeArrowheads="1"/>
          </p:cNvSpPr>
          <p:nvPr/>
        </p:nvSpPr>
        <p:spPr bwMode="auto">
          <a:xfrm>
            <a:off x="107950" y="765175"/>
            <a:ext cx="4968875" cy="1920875"/>
          </a:xfrm>
          <a:prstGeom prst="rect">
            <a:avLst/>
          </a:prstGeom>
          <a:noFill/>
          <a:ln w="9525" algn="ctr">
            <a:noFill/>
            <a:miter lim="800000"/>
            <a:headEnd/>
            <a:tailEnd/>
          </a:ln>
          <a:effectLst/>
        </p:spPr>
        <p:txBody>
          <a:bodyPr/>
          <a:lstStyle/>
          <a:p>
            <a:pPr marL="469900" indent="-469900" fontAlgn="base">
              <a:spcBef>
                <a:spcPct val="20000"/>
              </a:spcBef>
              <a:spcAft>
                <a:spcPct val="0"/>
              </a:spcAft>
              <a:buClr>
                <a:srgbClr val="CC0000"/>
              </a:buClr>
              <a:buFont typeface="Wingdings" pitchFamily="2" charset="2"/>
              <a:buChar char="o"/>
            </a:pPr>
            <a:r>
              <a:rPr lang="zh-CN" altLang="en-US" sz="2400" b="1">
                <a:solidFill>
                  <a:srgbClr val="000000"/>
                </a:solidFill>
              </a:rPr>
              <a:t>缺点：</a:t>
            </a:r>
          </a:p>
          <a:p>
            <a:pPr marL="908050" lvl="1" indent="-436563" fontAlgn="base">
              <a:spcBef>
                <a:spcPct val="20000"/>
              </a:spcBef>
              <a:spcAft>
                <a:spcPct val="0"/>
              </a:spcAft>
              <a:buClr>
                <a:srgbClr val="CC0000"/>
              </a:buClr>
              <a:buFont typeface="Wingdings" pitchFamily="2" charset="2"/>
              <a:buChar char="n"/>
            </a:pPr>
            <a:r>
              <a:rPr lang="zh-CN" altLang="en-US" sz="2000">
                <a:solidFill>
                  <a:srgbClr val="000000"/>
                </a:solidFill>
              </a:rPr>
              <a:t>堡垒主机与其他主机在同一个子网</a:t>
            </a:r>
          </a:p>
          <a:p>
            <a:pPr marL="908050" lvl="1" indent="-436563" fontAlgn="base">
              <a:spcBef>
                <a:spcPct val="20000"/>
              </a:spcBef>
              <a:spcAft>
                <a:spcPct val="0"/>
              </a:spcAft>
              <a:buClr>
                <a:srgbClr val="CC0000"/>
              </a:buClr>
              <a:buFont typeface="Wingdings" pitchFamily="2" charset="2"/>
              <a:buChar char="n"/>
            </a:pPr>
            <a:r>
              <a:rPr lang="zh-CN" altLang="en-US" sz="2000">
                <a:solidFill>
                  <a:srgbClr val="000000"/>
                </a:solidFill>
              </a:rPr>
              <a:t>一旦堡垒主机被攻破或被越过，整个内网和    堡垒主机之间就再也没有任何阻挡。</a:t>
            </a:r>
          </a:p>
        </p:txBody>
      </p:sp>
      <p:sp>
        <p:nvSpPr>
          <p:cNvPr id="1794098" name="Text Box 50"/>
          <p:cNvSpPr txBox="1">
            <a:spLocks noChangeArrowheads="1"/>
          </p:cNvSpPr>
          <p:nvPr/>
        </p:nvSpPr>
        <p:spPr bwMode="auto">
          <a:xfrm>
            <a:off x="6705600" y="2895600"/>
            <a:ext cx="2057400" cy="13112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不允许外部主机直接访问除堡垒主机之外的其他主机</a:t>
            </a:r>
          </a:p>
        </p:txBody>
      </p:sp>
      <p:sp>
        <p:nvSpPr>
          <p:cNvPr id="191526" name="Text Box 51"/>
          <p:cNvSpPr txBox="1">
            <a:spLocks noChangeArrowheads="1"/>
          </p:cNvSpPr>
          <p:nvPr/>
        </p:nvSpPr>
        <p:spPr bwMode="auto">
          <a:xfrm>
            <a:off x="5148263" y="2636838"/>
            <a:ext cx="1100137"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过滤器</a:t>
            </a:r>
          </a:p>
        </p:txBody>
      </p:sp>
    </p:spTree>
    <p:custDataLst>
      <p:tags r:id="rId1"/>
    </p:custDataLst>
  </p:cSld>
  <p:clrMapOvr>
    <a:masterClrMapping/>
  </p:clrMapOvr>
  <p:transition advTm="19172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794077"/>
                                        </p:tgtEl>
                                        <p:attrNameLst>
                                          <p:attrName>style.visibility</p:attrName>
                                        </p:attrNameLst>
                                      </p:cBhvr>
                                      <p:to>
                                        <p:strVal val="visible"/>
                                      </p:to>
                                    </p:set>
                                    <p:anim calcmode="lin" valueType="num">
                                      <p:cBhvr>
                                        <p:cTn id="7" dur="500" fill="hold"/>
                                        <p:tgtEl>
                                          <p:spTgt spid="1794077"/>
                                        </p:tgtEl>
                                        <p:attrNameLst>
                                          <p:attrName>ppt_w</p:attrName>
                                        </p:attrNameLst>
                                      </p:cBhvr>
                                      <p:tavLst>
                                        <p:tav tm="0">
                                          <p:val>
                                            <p:fltVal val="0"/>
                                          </p:val>
                                        </p:tav>
                                        <p:tav tm="100000">
                                          <p:val>
                                            <p:strVal val="#ppt_w"/>
                                          </p:val>
                                        </p:tav>
                                      </p:tavLst>
                                    </p:anim>
                                    <p:anim calcmode="lin" valueType="num">
                                      <p:cBhvr>
                                        <p:cTn id="8" dur="500" fill="hold"/>
                                        <p:tgtEl>
                                          <p:spTgt spid="179407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94078"/>
                                        </p:tgtEl>
                                        <p:attrNameLst>
                                          <p:attrName>style.visibility</p:attrName>
                                        </p:attrNameLst>
                                      </p:cBhvr>
                                      <p:to>
                                        <p:strVal val="visible"/>
                                      </p:to>
                                    </p:set>
                                    <p:animEffect transition="in" filter="wipe(down)">
                                      <p:cBhvr>
                                        <p:cTn id="13" dur="500"/>
                                        <p:tgtEl>
                                          <p:spTgt spid="1794078"/>
                                        </p:tgtEl>
                                      </p:cBhvr>
                                    </p:animEffect>
                                  </p:childTnLst>
                                  <p:subTnLst>
                                    <p:set>
                                      <p:cBhvr override="childStyle">
                                        <p:cTn dur="1" fill="hold" display="0" masterRel="sameClick" afterEffect="1">
                                          <p:stCondLst>
                                            <p:cond evt="end" delay="0">
                                              <p:tn val="11"/>
                                            </p:cond>
                                          </p:stCondLst>
                                        </p:cTn>
                                        <p:tgtEl>
                                          <p:spTgt spid="1794078"/>
                                        </p:tgtEl>
                                        <p:attrNameLst>
                                          <p:attrName>style.visibility</p:attrName>
                                        </p:attrNameLst>
                                      </p:cBhvr>
                                      <p:to>
                                        <p:strVal val="hidden"/>
                                      </p:to>
                                    </p:set>
                                  </p:sub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794079"/>
                                        </p:tgtEl>
                                        <p:attrNameLst>
                                          <p:attrName>style.visibility</p:attrName>
                                        </p:attrNameLst>
                                      </p:cBhvr>
                                      <p:to>
                                        <p:strVal val="visible"/>
                                      </p:to>
                                    </p:set>
                                    <p:animEffect transition="in" filter="wipe(up)">
                                      <p:cBhvr>
                                        <p:cTn id="17" dur="500"/>
                                        <p:tgtEl>
                                          <p:spTgt spid="1794079"/>
                                        </p:tgtEl>
                                      </p:cBhvr>
                                    </p:animEffect>
                                  </p:childTnLst>
                                  <p:subTnLst>
                                    <p:set>
                                      <p:cBhvr override="childStyle">
                                        <p:cTn dur="1" fill="hold" display="0" masterRel="sameClick" afterEffect="1">
                                          <p:stCondLst>
                                            <p:cond evt="end" delay="0">
                                              <p:tn val="15"/>
                                            </p:cond>
                                          </p:stCondLst>
                                        </p:cTn>
                                        <p:tgtEl>
                                          <p:spTgt spid="1794079"/>
                                        </p:tgtEl>
                                        <p:attrNameLst>
                                          <p:attrName>style.visibility</p:attrName>
                                        </p:attrNameLst>
                                      </p:cBhvr>
                                      <p:to>
                                        <p:strVal val="hidden"/>
                                      </p:to>
                                    </p:set>
                                  </p:subTnLst>
                                </p:cTn>
                              </p:par>
                            </p:childTnLst>
                          </p:cTn>
                        </p:par>
                        <p:par>
                          <p:cTn id="18" fill="hold" nodeType="afterGroup">
                            <p:stCondLst>
                              <p:cond delay="1000"/>
                            </p:stCondLst>
                            <p:childTnLst>
                              <p:par>
                                <p:cTn id="19" presetID="12" presetClass="entr" presetSubtype="2" fill="hold" grpId="0" nodeType="afterEffect">
                                  <p:stCondLst>
                                    <p:cond delay="0"/>
                                  </p:stCondLst>
                                  <p:childTnLst>
                                    <p:set>
                                      <p:cBhvr>
                                        <p:cTn id="20" dur="1" fill="hold">
                                          <p:stCondLst>
                                            <p:cond delay="0"/>
                                          </p:stCondLst>
                                        </p:cTn>
                                        <p:tgtEl>
                                          <p:spTgt spid="1794064"/>
                                        </p:tgtEl>
                                        <p:attrNameLst>
                                          <p:attrName>style.visibility</p:attrName>
                                        </p:attrNameLst>
                                      </p:cBhvr>
                                      <p:to>
                                        <p:strVal val="visible"/>
                                      </p:to>
                                    </p:set>
                                    <p:animEffect transition="in" filter="slide(fromRight)">
                                      <p:cBhvr>
                                        <p:cTn id="21" dur="500"/>
                                        <p:tgtEl>
                                          <p:spTgt spid="17940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94081"/>
                                        </p:tgtEl>
                                        <p:attrNameLst>
                                          <p:attrName>style.visibility</p:attrName>
                                        </p:attrNameLst>
                                      </p:cBhvr>
                                      <p:to>
                                        <p:strVal val="visible"/>
                                      </p:to>
                                    </p:set>
                                    <p:animEffect transition="in" filter="wipe(up)">
                                      <p:cBhvr>
                                        <p:cTn id="26" dur="500"/>
                                        <p:tgtEl>
                                          <p:spTgt spid="1794081"/>
                                        </p:tgtEl>
                                      </p:cBhvr>
                                    </p:animEffect>
                                  </p:childTnLst>
                                  <p:subTnLst>
                                    <p:set>
                                      <p:cBhvr override="childStyle">
                                        <p:cTn dur="1" fill="hold" display="0" masterRel="sameClick" afterEffect="1">
                                          <p:stCondLst>
                                            <p:cond evt="end" delay="0">
                                              <p:tn val="24"/>
                                            </p:cond>
                                          </p:stCondLst>
                                        </p:cTn>
                                        <p:tgtEl>
                                          <p:spTgt spid="1794081"/>
                                        </p:tgtEl>
                                        <p:attrNameLst>
                                          <p:attrName>style.visibility</p:attrName>
                                        </p:attrNameLst>
                                      </p:cBhvr>
                                      <p:to>
                                        <p:strVal val="hidden"/>
                                      </p:to>
                                    </p:set>
                                  </p:subTnLst>
                                </p:cTn>
                              </p:par>
                            </p:childTnLst>
                          </p:cTn>
                        </p:par>
                        <p:par>
                          <p:cTn id="27" fill="hold" nodeType="afterGroup">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1794085"/>
                                        </p:tgtEl>
                                        <p:attrNameLst>
                                          <p:attrName>style.visibility</p:attrName>
                                        </p:attrNameLst>
                                      </p:cBhvr>
                                      <p:to>
                                        <p:strVal val="visible"/>
                                      </p:to>
                                    </p:set>
                                    <p:anim calcmode="lin" valueType="num">
                                      <p:cBhvr>
                                        <p:cTn id="30" dur="500" fill="hold"/>
                                        <p:tgtEl>
                                          <p:spTgt spid="1794085"/>
                                        </p:tgtEl>
                                        <p:attrNameLst>
                                          <p:attrName>ppt_w</p:attrName>
                                        </p:attrNameLst>
                                      </p:cBhvr>
                                      <p:tavLst>
                                        <p:tav tm="0">
                                          <p:val>
                                            <p:fltVal val="0"/>
                                          </p:val>
                                        </p:tav>
                                        <p:tav tm="100000">
                                          <p:val>
                                            <p:strVal val="#ppt_w"/>
                                          </p:val>
                                        </p:tav>
                                      </p:tavLst>
                                    </p:anim>
                                    <p:anim calcmode="lin" valueType="num">
                                      <p:cBhvr>
                                        <p:cTn id="31" dur="500" fill="hold"/>
                                        <p:tgtEl>
                                          <p:spTgt spid="179408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94085"/>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94082"/>
                                        </p:tgtEl>
                                        <p:attrNameLst>
                                          <p:attrName>style.visibility</p:attrName>
                                        </p:attrNameLst>
                                      </p:cBhvr>
                                      <p:to>
                                        <p:strVal val="visible"/>
                                      </p:to>
                                    </p:set>
                                    <p:animEffect transition="in" filter="wipe(up)">
                                      <p:cBhvr>
                                        <p:cTn id="36" dur="500"/>
                                        <p:tgtEl>
                                          <p:spTgt spid="1794082"/>
                                        </p:tgtEl>
                                      </p:cBhvr>
                                    </p:animEffect>
                                  </p:childTnLst>
                                  <p:subTnLst>
                                    <p:set>
                                      <p:cBhvr override="childStyle">
                                        <p:cTn dur="1" fill="hold" display="0" masterRel="sameClick" afterEffect="1">
                                          <p:stCondLst>
                                            <p:cond evt="end" delay="0">
                                              <p:tn val="34"/>
                                            </p:cond>
                                          </p:stCondLst>
                                        </p:cTn>
                                        <p:tgtEl>
                                          <p:spTgt spid="1794082"/>
                                        </p:tgtEl>
                                        <p:attrNameLst>
                                          <p:attrName>style.visibility</p:attrName>
                                        </p:attrNameLst>
                                      </p:cBhvr>
                                      <p:to>
                                        <p:strVal val="hidden"/>
                                      </p:to>
                                    </p:set>
                                  </p:subTnLst>
                                </p:cTn>
                              </p:par>
                            </p:childTnLst>
                          </p:cTn>
                        </p:par>
                        <p:par>
                          <p:cTn id="37" fill="hold" nodeType="afterGroup">
                            <p:stCondLst>
                              <p:cond delay="500"/>
                            </p:stCondLst>
                            <p:childTnLst>
                              <p:par>
                                <p:cTn id="38" presetID="23" presetClass="entr" presetSubtype="16" fill="hold" grpId="0" nodeType="afterEffect">
                                  <p:stCondLst>
                                    <p:cond delay="0"/>
                                  </p:stCondLst>
                                  <p:childTnLst>
                                    <p:set>
                                      <p:cBhvr>
                                        <p:cTn id="39" dur="1" fill="hold">
                                          <p:stCondLst>
                                            <p:cond delay="0"/>
                                          </p:stCondLst>
                                        </p:cTn>
                                        <p:tgtEl>
                                          <p:spTgt spid="1794080"/>
                                        </p:tgtEl>
                                        <p:attrNameLst>
                                          <p:attrName>style.visibility</p:attrName>
                                        </p:attrNameLst>
                                      </p:cBhvr>
                                      <p:to>
                                        <p:strVal val="visible"/>
                                      </p:to>
                                    </p:set>
                                    <p:anim calcmode="lin" valueType="num">
                                      <p:cBhvr>
                                        <p:cTn id="40" dur="500" fill="hold"/>
                                        <p:tgtEl>
                                          <p:spTgt spid="1794080"/>
                                        </p:tgtEl>
                                        <p:attrNameLst>
                                          <p:attrName>ppt_w</p:attrName>
                                        </p:attrNameLst>
                                      </p:cBhvr>
                                      <p:tavLst>
                                        <p:tav tm="0">
                                          <p:val>
                                            <p:fltVal val="0"/>
                                          </p:val>
                                        </p:tav>
                                        <p:tav tm="100000">
                                          <p:val>
                                            <p:strVal val="#ppt_w"/>
                                          </p:val>
                                        </p:tav>
                                      </p:tavLst>
                                    </p:anim>
                                    <p:anim calcmode="lin" valueType="num">
                                      <p:cBhvr>
                                        <p:cTn id="41" dur="500" fill="hold"/>
                                        <p:tgtEl>
                                          <p:spTgt spid="179408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9408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94083"/>
                                        </p:tgtEl>
                                        <p:attrNameLst>
                                          <p:attrName>style.visibility</p:attrName>
                                        </p:attrNameLst>
                                      </p:cBhvr>
                                      <p:to>
                                        <p:strVal val="visible"/>
                                      </p:to>
                                    </p:set>
                                    <p:animEffect transition="in" filter="wipe(up)">
                                      <p:cBhvr>
                                        <p:cTn id="46" dur="500"/>
                                        <p:tgtEl>
                                          <p:spTgt spid="1794083"/>
                                        </p:tgtEl>
                                      </p:cBhvr>
                                    </p:animEffect>
                                  </p:childTnLst>
                                  <p:subTnLst>
                                    <p:set>
                                      <p:cBhvr override="childStyle">
                                        <p:cTn dur="1" fill="hold" display="0" masterRel="sameClick" afterEffect="1">
                                          <p:stCondLst>
                                            <p:cond evt="end" delay="0">
                                              <p:tn val="44"/>
                                            </p:cond>
                                          </p:stCondLst>
                                        </p:cTn>
                                        <p:tgtEl>
                                          <p:spTgt spid="1794083"/>
                                        </p:tgtEl>
                                        <p:attrNameLst>
                                          <p:attrName>style.visibility</p:attrName>
                                        </p:attrNameLst>
                                      </p:cBhvr>
                                      <p:to>
                                        <p:strVal val="hidden"/>
                                      </p:to>
                                    </p:set>
                                  </p:subTnLst>
                                </p:cTn>
                              </p:par>
                            </p:childTnLst>
                          </p:cTn>
                        </p:par>
                        <p:par>
                          <p:cTn id="47" fill="hold" nodeType="afterGroup">
                            <p:stCondLst>
                              <p:cond delay="500"/>
                            </p:stCondLst>
                            <p:childTnLst>
                              <p:par>
                                <p:cTn id="48" presetID="23" presetClass="entr" presetSubtype="16" fill="hold" grpId="0" nodeType="afterEffect">
                                  <p:stCondLst>
                                    <p:cond delay="0"/>
                                  </p:stCondLst>
                                  <p:childTnLst>
                                    <p:set>
                                      <p:cBhvr>
                                        <p:cTn id="49" dur="1" fill="hold">
                                          <p:stCondLst>
                                            <p:cond delay="0"/>
                                          </p:stCondLst>
                                        </p:cTn>
                                        <p:tgtEl>
                                          <p:spTgt spid="1794084"/>
                                        </p:tgtEl>
                                        <p:attrNameLst>
                                          <p:attrName>style.visibility</p:attrName>
                                        </p:attrNameLst>
                                      </p:cBhvr>
                                      <p:to>
                                        <p:strVal val="visible"/>
                                      </p:to>
                                    </p:set>
                                    <p:anim calcmode="lin" valueType="num">
                                      <p:cBhvr>
                                        <p:cTn id="50" dur="500" fill="hold"/>
                                        <p:tgtEl>
                                          <p:spTgt spid="1794084"/>
                                        </p:tgtEl>
                                        <p:attrNameLst>
                                          <p:attrName>ppt_w</p:attrName>
                                        </p:attrNameLst>
                                      </p:cBhvr>
                                      <p:tavLst>
                                        <p:tav tm="0">
                                          <p:val>
                                            <p:fltVal val="0"/>
                                          </p:val>
                                        </p:tav>
                                        <p:tav tm="100000">
                                          <p:val>
                                            <p:strVal val="#ppt_w"/>
                                          </p:val>
                                        </p:tav>
                                      </p:tavLst>
                                    </p:anim>
                                    <p:anim calcmode="lin" valueType="num">
                                      <p:cBhvr>
                                        <p:cTn id="51" dur="500" fill="hold"/>
                                        <p:tgtEl>
                                          <p:spTgt spid="179408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94084"/>
                                        </p:tgtEl>
                                        <p:attrNameLst>
                                          <p:attrName>style.visibility</p:attrName>
                                        </p:attrNameLst>
                                      </p:cBhvr>
                                      <p:to>
                                        <p:strVal val="hidden"/>
                                      </p:to>
                                    </p:set>
                                  </p:subTnLst>
                                </p:cTn>
                              </p:par>
                            </p:childTnLst>
                          </p:cTn>
                        </p:par>
                        <p:par>
                          <p:cTn id="52" fill="hold" nodeType="afterGroup">
                            <p:stCondLst>
                              <p:cond delay="1000"/>
                            </p:stCondLst>
                            <p:childTnLst>
                              <p:par>
                                <p:cTn id="53" presetID="12" presetClass="entr" presetSubtype="8" fill="hold" grpId="0" nodeType="afterEffect">
                                  <p:stCondLst>
                                    <p:cond delay="0"/>
                                  </p:stCondLst>
                                  <p:childTnLst>
                                    <p:set>
                                      <p:cBhvr>
                                        <p:cTn id="54" dur="1" fill="hold">
                                          <p:stCondLst>
                                            <p:cond delay="0"/>
                                          </p:stCondLst>
                                        </p:cTn>
                                        <p:tgtEl>
                                          <p:spTgt spid="1794098"/>
                                        </p:tgtEl>
                                        <p:attrNameLst>
                                          <p:attrName>style.visibility</p:attrName>
                                        </p:attrNameLst>
                                      </p:cBhvr>
                                      <p:to>
                                        <p:strVal val="visible"/>
                                      </p:to>
                                    </p:set>
                                    <p:animEffect transition="in" filter="slide(fromLeft)">
                                      <p:cBhvr>
                                        <p:cTn id="55" dur="500"/>
                                        <p:tgtEl>
                                          <p:spTgt spid="17940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94086"/>
                                        </p:tgtEl>
                                        <p:attrNameLst>
                                          <p:attrName>style.visibility</p:attrName>
                                        </p:attrNameLst>
                                      </p:cBhvr>
                                      <p:to>
                                        <p:strVal val="visible"/>
                                      </p:to>
                                    </p:set>
                                    <p:animEffect transition="in" filter="wipe(up)">
                                      <p:cBhvr>
                                        <p:cTn id="60" dur="500"/>
                                        <p:tgtEl>
                                          <p:spTgt spid="179408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94088"/>
                                        </p:tgtEl>
                                        <p:attrNameLst>
                                          <p:attrName>style.visibility</p:attrName>
                                        </p:attrNameLst>
                                      </p:cBhvr>
                                      <p:to>
                                        <p:strVal val="visible"/>
                                      </p:to>
                                    </p:set>
                                    <p:animEffect transition="in" filter="wipe(down)">
                                      <p:cBhvr>
                                        <p:cTn id="65" dur="500"/>
                                        <p:tgtEl>
                                          <p:spTgt spid="1794088"/>
                                        </p:tgtEl>
                                      </p:cBhvr>
                                    </p:animEffect>
                                  </p:childTnLst>
                                </p:cTn>
                              </p:par>
                            </p:childTnLst>
                          </p:cTn>
                        </p:par>
                        <p:par>
                          <p:cTn id="66" fill="hold" nodeType="afterGroup">
                            <p:stCondLst>
                              <p:cond delay="500"/>
                            </p:stCondLst>
                            <p:childTnLst>
                              <p:par>
                                <p:cTn id="67" presetID="22" presetClass="entr" presetSubtype="2" fill="hold" grpId="0" nodeType="afterEffect">
                                  <p:stCondLst>
                                    <p:cond delay="0"/>
                                  </p:stCondLst>
                                  <p:childTnLst>
                                    <p:set>
                                      <p:cBhvr>
                                        <p:cTn id="68" dur="1" fill="hold">
                                          <p:stCondLst>
                                            <p:cond delay="0"/>
                                          </p:stCondLst>
                                        </p:cTn>
                                        <p:tgtEl>
                                          <p:spTgt spid="1794089"/>
                                        </p:tgtEl>
                                        <p:attrNameLst>
                                          <p:attrName>style.visibility</p:attrName>
                                        </p:attrNameLst>
                                      </p:cBhvr>
                                      <p:to>
                                        <p:strVal val="visible"/>
                                      </p:to>
                                    </p:set>
                                    <p:animEffect transition="in" filter="wipe(right)">
                                      <p:cBhvr>
                                        <p:cTn id="69" dur="500"/>
                                        <p:tgtEl>
                                          <p:spTgt spid="1794089"/>
                                        </p:tgtEl>
                                      </p:cBhvr>
                                    </p:animEffect>
                                  </p:childTnLst>
                                </p:cTn>
                              </p:par>
                            </p:childTnLst>
                          </p:cTn>
                        </p:par>
                        <p:par>
                          <p:cTn id="70" fill="hold" nodeType="afterGroup">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794090"/>
                                        </p:tgtEl>
                                        <p:attrNameLst>
                                          <p:attrName>style.visibility</p:attrName>
                                        </p:attrNameLst>
                                      </p:cBhvr>
                                      <p:to>
                                        <p:strVal val="visible"/>
                                      </p:to>
                                    </p:set>
                                    <p:animEffect transition="in" filter="wipe(up)">
                                      <p:cBhvr>
                                        <p:cTn id="73" dur="500"/>
                                        <p:tgtEl>
                                          <p:spTgt spid="1794090"/>
                                        </p:tgtEl>
                                      </p:cBhvr>
                                    </p:animEffect>
                                  </p:childTnLst>
                                </p:cTn>
                              </p:par>
                            </p:childTnLst>
                          </p:cTn>
                        </p:par>
                        <p:par>
                          <p:cTn id="74" fill="hold" nodeType="afterGroup">
                            <p:stCondLst>
                              <p:cond delay="1500"/>
                            </p:stCondLst>
                            <p:childTnLst>
                              <p:par>
                                <p:cTn id="75" presetID="22" presetClass="entr" presetSubtype="4" fill="hold" grpId="0" nodeType="afterEffect">
                                  <p:stCondLst>
                                    <p:cond delay="0"/>
                                  </p:stCondLst>
                                  <p:childTnLst>
                                    <p:set>
                                      <p:cBhvr>
                                        <p:cTn id="76" dur="1" fill="hold">
                                          <p:stCondLst>
                                            <p:cond delay="0"/>
                                          </p:stCondLst>
                                        </p:cTn>
                                        <p:tgtEl>
                                          <p:spTgt spid="1794091"/>
                                        </p:tgtEl>
                                        <p:attrNameLst>
                                          <p:attrName>style.visibility</p:attrName>
                                        </p:attrNameLst>
                                      </p:cBhvr>
                                      <p:to>
                                        <p:strVal val="visible"/>
                                      </p:to>
                                    </p:set>
                                    <p:animEffect transition="in" filter="wipe(down)">
                                      <p:cBhvr>
                                        <p:cTn id="77" dur="500"/>
                                        <p:tgtEl>
                                          <p:spTgt spid="1794091"/>
                                        </p:tgtEl>
                                      </p:cBhvr>
                                    </p:animEffect>
                                  </p:childTnLst>
                                </p:cTn>
                              </p:par>
                            </p:childTnLst>
                          </p:cTn>
                        </p:par>
                        <p:par>
                          <p:cTn id="78" fill="hold" nodeType="afterGroup">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1794092"/>
                                        </p:tgtEl>
                                        <p:attrNameLst>
                                          <p:attrName>style.visibility</p:attrName>
                                        </p:attrNameLst>
                                      </p:cBhvr>
                                      <p:to>
                                        <p:strVal val="visible"/>
                                      </p:to>
                                    </p:set>
                                    <p:animEffect transition="in" filter="wipe(left)">
                                      <p:cBhvr>
                                        <p:cTn id="81" dur="500"/>
                                        <p:tgtEl>
                                          <p:spTgt spid="1794092"/>
                                        </p:tgtEl>
                                      </p:cBhvr>
                                    </p:animEffect>
                                  </p:childTnLst>
                                </p:cTn>
                              </p:par>
                            </p:childTnLst>
                          </p:cTn>
                        </p:par>
                        <p:par>
                          <p:cTn id="82" fill="hold" nodeType="afterGroup">
                            <p:stCondLst>
                              <p:cond delay="2500"/>
                            </p:stCondLst>
                            <p:childTnLst>
                              <p:par>
                                <p:cTn id="83" presetID="22" presetClass="entr" presetSubtype="1" fill="hold" grpId="0" nodeType="afterEffect">
                                  <p:stCondLst>
                                    <p:cond delay="0"/>
                                  </p:stCondLst>
                                  <p:childTnLst>
                                    <p:set>
                                      <p:cBhvr>
                                        <p:cTn id="84" dur="1" fill="hold">
                                          <p:stCondLst>
                                            <p:cond delay="0"/>
                                          </p:stCondLst>
                                        </p:cTn>
                                        <p:tgtEl>
                                          <p:spTgt spid="1794093"/>
                                        </p:tgtEl>
                                        <p:attrNameLst>
                                          <p:attrName>style.visibility</p:attrName>
                                        </p:attrNameLst>
                                      </p:cBhvr>
                                      <p:to>
                                        <p:strVal val="visible"/>
                                      </p:to>
                                    </p:set>
                                    <p:animEffect transition="in" filter="wipe(up)">
                                      <p:cBhvr>
                                        <p:cTn id="85" dur="500"/>
                                        <p:tgtEl>
                                          <p:spTgt spid="1794093"/>
                                        </p:tgtEl>
                                      </p:cBhvr>
                                    </p:animEffect>
                                  </p:childTnLst>
                                </p:cTn>
                              </p:par>
                            </p:childTnLst>
                          </p:cTn>
                        </p:par>
                        <p:par>
                          <p:cTn id="86" fill="hold" nodeType="afterGroup">
                            <p:stCondLst>
                              <p:cond delay="3000"/>
                            </p:stCondLst>
                            <p:childTnLst>
                              <p:par>
                                <p:cTn id="87" presetID="22" presetClass="entr" presetSubtype="4" fill="hold" grpId="0" nodeType="afterEffect">
                                  <p:stCondLst>
                                    <p:cond delay="0"/>
                                  </p:stCondLst>
                                  <p:childTnLst>
                                    <p:set>
                                      <p:cBhvr>
                                        <p:cTn id="88" dur="1" fill="hold">
                                          <p:stCondLst>
                                            <p:cond delay="0"/>
                                          </p:stCondLst>
                                        </p:cTn>
                                        <p:tgtEl>
                                          <p:spTgt spid="1794094"/>
                                        </p:tgtEl>
                                        <p:attrNameLst>
                                          <p:attrName>style.visibility</p:attrName>
                                        </p:attrNameLst>
                                      </p:cBhvr>
                                      <p:to>
                                        <p:strVal val="visible"/>
                                      </p:to>
                                    </p:set>
                                    <p:animEffect transition="in" filter="wipe(down)">
                                      <p:cBhvr>
                                        <p:cTn id="89" dur="500"/>
                                        <p:tgtEl>
                                          <p:spTgt spid="1794094"/>
                                        </p:tgtEl>
                                      </p:cBhvr>
                                    </p:animEffect>
                                  </p:childTnLst>
                                </p:cTn>
                              </p:par>
                            </p:childTnLst>
                          </p:cTn>
                        </p:par>
                        <p:par>
                          <p:cTn id="90" fill="hold" nodeType="afterGroup">
                            <p:stCondLst>
                              <p:cond delay="3500"/>
                            </p:stCondLst>
                            <p:childTnLst>
                              <p:par>
                                <p:cTn id="91" presetID="22" presetClass="entr" presetSubtype="8" fill="hold" grpId="0" nodeType="afterEffect">
                                  <p:stCondLst>
                                    <p:cond delay="0"/>
                                  </p:stCondLst>
                                  <p:childTnLst>
                                    <p:set>
                                      <p:cBhvr>
                                        <p:cTn id="92" dur="1" fill="hold">
                                          <p:stCondLst>
                                            <p:cond delay="0"/>
                                          </p:stCondLst>
                                        </p:cTn>
                                        <p:tgtEl>
                                          <p:spTgt spid="1794095"/>
                                        </p:tgtEl>
                                        <p:attrNameLst>
                                          <p:attrName>style.visibility</p:attrName>
                                        </p:attrNameLst>
                                      </p:cBhvr>
                                      <p:to>
                                        <p:strVal val="visible"/>
                                      </p:to>
                                    </p:set>
                                    <p:animEffect transition="in" filter="wipe(left)">
                                      <p:cBhvr>
                                        <p:cTn id="93" dur="500"/>
                                        <p:tgtEl>
                                          <p:spTgt spid="1794095"/>
                                        </p:tgtEl>
                                      </p:cBhvr>
                                    </p:animEffect>
                                  </p:childTnLst>
                                </p:cTn>
                              </p:par>
                            </p:childTnLst>
                          </p:cTn>
                        </p:par>
                        <p:par>
                          <p:cTn id="94" fill="hold" nodeType="afterGroup">
                            <p:stCondLst>
                              <p:cond delay="4000"/>
                            </p:stCondLst>
                            <p:childTnLst>
                              <p:par>
                                <p:cTn id="95" presetID="22" presetClass="entr" presetSubtype="1" fill="hold" grpId="0" nodeType="afterEffect">
                                  <p:stCondLst>
                                    <p:cond delay="0"/>
                                  </p:stCondLst>
                                  <p:childTnLst>
                                    <p:set>
                                      <p:cBhvr>
                                        <p:cTn id="96" dur="1" fill="hold">
                                          <p:stCondLst>
                                            <p:cond delay="0"/>
                                          </p:stCondLst>
                                        </p:cTn>
                                        <p:tgtEl>
                                          <p:spTgt spid="1794096"/>
                                        </p:tgtEl>
                                        <p:attrNameLst>
                                          <p:attrName>style.visibility</p:attrName>
                                        </p:attrNameLst>
                                      </p:cBhvr>
                                      <p:to>
                                        <p:strVal val="visible"/>
                                      </p:to>
                                    </p:set>
                                    <p:animEffect transition="in" filter="wipe(up)">
                                      <p:cBhvr>
                                        <p:cTn id="97" dur="500"/>
                                        <p:tgtEl>
                                          <p:spTgt spid="1794096"/>
                                        </p:tgtEl>
                                      </p:cBhvr>
                                    </p:animEffect>
                                  </p:childTnLst>
                                </p:cTn>
                              </p:par>
                            </p:childTnLst>
                          </p:cTn>
                        </p:par>
                        <p:par>
                          <p:cTn id="98" fill="hold" nodeType="afterGroup">
                            <p:stCondLst>
                              <p:cond delay="4500"/>
                            </p:stCondLst>
                            <p:childTnLst>
                              <p:par>
                                <p:cTn id="99" presetID="12" presetClass="entr" presetSubtype="2" fill="hold" grpId="0" nodeType="afterEffect">
                                  <p:stCondLst>
                                    <p:cond delay="0"/>
                                  </p:stCondLst>
                                  <p:childTnLst>
                                    <p:set>
                                      <p:cBhvr>
                                        <p:cTn id="100" dur="1" fill="hold">
                                          <p:stCondLst>
                                            <p:cond delay="0"/>
                                          </p:stCondLst>
                                        </p:cTn>
                                        <p:tgtEl>
                                          <p:spTgt spid="1794087"/>
                                        </p:tgtEl>
                                        <p:attrNameLst>
                                          <p:attrName>style.visibility</p:attrName>
                                        </p:attrNameLst>
                                      </p:cBhvr>
                                      <p:to>
                                        <p:strVal val="visible"/>
                                      </p:to>
                                    </p:set>
                                    <p:animEffect transition="in" filter="slide(fromRight)">
                                      <p:cBhvr>
                                        <p:cTn id="101" dur="500"/>
                                        <p:tgtEl>
                                          <p:spTgt spid="1794087"/>
                                        </p:tgtEl>
                                      </p:cBhvr>
                                    </p:animEffect>
                                  </p:childTnLst>
                                </p:cTn>
                              </p:par>
                            </p:childTnLst>
                          </p:cTn>
                        </p:par>
                        <p:par>
                          <p:cTn id="102" fill="hold" nodeType="afterGroup">
                            <p:stCondLst>
                              <p:cond delay="5000"/>
                            </p:stCondLst>
                            <p:childTnLst>
                              <p:par>
                                <p:cTn id="103" presetID="23" presetClass="entr" presetSubtype="16" fill="hold" grpId="0" nodeType="afterEffect">
                                  <p:stCondLst>
                                    <p:cond delay="0"/>
                                  </p:stCondLst>
                                  <p:childTnLst>
                                    <p:set>
                                      <p:cBhvr>
                                        <p:cTn id="104" dur="1" fill="hold">
                                          <p:stCondLst>
                                            <p:cond delay="0"/>
                                          </p:stCondLst>
                                        </p:cTn>
                                        <p:tgtEl>
                                          <p:spTgt spid="1794097"/>
                                        </p:tgtEl>
                                        <p:attrNameLst>
                                          <p:attrName>style.visibility</p:attrName>
                                        </p:attrNameLst>
                                      </p:cBhvr>
                                      <p:to>
                                        <p:strVal val="visible"/>
                                      </p:to>
                                    </p:set>
                                    <p:anim calcmode="lin" valueType="num">
                                      <p:cBhvr>
                                        <p:cTn id="105" dur="500" fill="hold"/>
                                        <p:tgtEl>
                                          <p:spTgt spid="1794097"/>
                                        </p:tgtEl>
                                        <p:attrNameLst>
                                          <p:attrName>ppt_w</p:attrName>
                                        </p:attrNameLst>
                                      </p:cBhvr>
                                      <p:tavLst>
                                        <p:tav tm="0">
                                          <p:val>
                                            <p:fltVal val="0"/>
                                          </p:val>
                                        </p:tav>
                                        <p:tav tm="100000">
                                          <p:val>
                                            <p:strVal val="#ppt_w"/>
                                          </p:val>
                                        </p:tav>
                                      </p:tavLst>
                                    </p:anim>
                                    <p:anim calcmode="lin" valueType="num">
                                      <p:cBhvr>
                                        <p:cTn id="106" dur="500" fill="hold"/>
                                        <p:tgtEl>
                                          <p:spTgt spid="17940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64" grpId="0" autoUpdateAnimBg="0"/>
      <p:bldP spid="1794078" grpId="0" animBg="1"/>
      <p:bldP spid="1794079" grpId="0" animBg="1"/>
      <p:bldP spid="1794080" grpId="0" animBg="1"/>
      <p:bldP spid="1794081" grpId="0" animBg="1"/>
      <p:bldP spid="1794082" grpId="0" animBg="1"/>
      <p:bldP spid="1794083" grpId="0" animBg="1"/>
      <p:bldP spid="1794084" grpId="0" animBg="1"/>
      <p:bldP spid="1794085" grpId="0" animBg="1"/>
      <p:bldP spid="1794086" grpId="0" animBg="1"/>
      <p:bldP spid="1794087" grpId="0" autoUpdateAnimBg="0"/>
      <p:bldP spid="1794088" grpId="0" animBg="1"/>
      <p:bldP spid="1794089" grpId="0" animBg="1"/>
      <p:bldP spid="1794090" grpId="0" animBg="1"/>
      <p:bldP spid="1794091" grpId="0" animBg="1"/>
      <p:bldP spid="1794092" grpId="0" animBg="1"/>
      <p:bldP spid="1794093" grpId="0" animBg="1"/>
      <p:bldP spid="1794094" grpId="0" animBg="1"/>
      <p:bldP spid="1794095" grpId="0" animBg="1"/>
      <p:bldP spid="1794096" grpId="0" animBg="1"/>
      <p:bldP spid="1794097" grpId="0" autoUpdateAnimBg="0"/>
      <p:bldP spid="179409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Rectangle 2"/>
          <p:cNvSpPr>
            <a:spLocks noGrp="1" noChangeArrowheads="1"/>
          </p:cNvSpPr>
          <p:nvPr>
            <p:ph type="title"/>
          </p:nvPr>
        </p:nvSpPr>
        <p:spPr/>
        <p:txBody>
          <a:bodyPr/>
          <a:lstStyle/>
          <a:p>
            <a:pPr eaLnBrk="1" hangingPunct="1"/>
            <a:r>
              <a:rPr lang="zh-CN" altLang="en-US" dirty="0" smtClean="0"/>
              <a:t>屏蔽子网模式</a:t>
            </a:r>
          </a:p>
        </p:txBody>
      </p:sp>
      <p:sp>
        <p:nvSpPr>
          <p:cNvPr id="192518" name="Rectangle 3"/>
          <p:cNvSpPr>
            <a:spLocks noGrp="1" noChangeArrowheads="1"/>
          </p:cNvSpPr>
          <p:nvPr>
            <p:ph idx="1"/>
          </p:nvPr>
        </p:nvSpPr>
        <p:spPr/>
        <p:txBody>
          <a:bodyPr/>
          <a:lstStyle/>
          <a:p>
            <a:pPr eaLnBrk="1" hangingPunct="1"/>
            <a:r>
              <a:rPr lang="zh-CN" altLang="en-US" dirty="0" smtClean="0"/>
              <a:t>屏蔽子网防火墙是目前较流行的一种结构，采用了两个包过滤路由器和一个堡垒主机，在内外网络之间建立了一个被隔离的子网，定义为</a:t>
            </a:r>
            <a:r>
              <a:rPr lang="en-US" altLang="zh-CN" dirty="0" smtClean="0"/>
              <a:t>DMZ</a:t>
            </a:r>
            <a:r>
              <a:rPr lang="zh-CN" altLang="en-US" dirty="0" smtClean="0"/>
              <a:t>（非军事区、隔离区）。</a:t>
            </a:r>
            <a:endParaRPr lang="en-US" altLang="zh-CN" dirty="0" smtClean="0"/>
          </a:p>
          <a:p>
            <a:pPr eaLnBrk="1" hangingPunct="1"/>
            <a:r>
              <a:rPr lang="zh-CN" altLang="en-US" sz="2000" dirty="0" smtClean="0">
                <a:solidFill>
                  <a:srgbClr val="0F24EF"/>
                </a:solidFill>
              </a:rPr>
              <a:t>原因</a:t>
            </a:r>
            <a:r>
              <a:rPr lang="zh-CN" altLang="en-US" sz="2000" dirty="0" smtClean="0">
                <a:solidFill>
                  <a:srgbClr val="0F24EF"/>
                </a:solidFill>
              </a:rPr>
              <a:t>：堡垒主机是用户网络上最容易受侵袭的机器。通过在周边网络上隔离堡垒主机，能减少在堡垒主机被侵入的影响。</a:t>
            </a:r>
          </a:p>
          <a:p>
            <a:pPr eaLnBrk="1" hangingPunct="1"/>
            <a:endParaRPr lang="zh-CN" altLang="en-US" dirty="0" smtClean="0"/>
          </a:p>
        </p:txBody>
      </p:sp>
      <p:sp>
        <p:nvSpPr>
          <p:cNvPr id="19251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861B510F-DE0C-40A2-89D0-85DD339E1636}" type="datetime1">
              <a:rPr lang="zh-CN" altLang="en-US">
                <a:solidFill>
                  <a:srgbClr val="000000"/>
                </a:solidFill>
              </a:rPr>
              <a:pPr/>
              <a:t>2016/5/30</a:t>
            </a:fld>
            <a:endParaRPr lang="en-US" altLang="zh-CN">
              <a:solidFill>
                <a:srgbClr val="000000"/>
              </a:solidFill>
            </a:endParaRPr>
          </a:p>
        </p:txBody>
      </p:sp>
      <p:sp>
        <p:nvSpPr>
          <p:cNvPr id="19251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251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25814D46-49CF-4F6C-B615-46075BB1B158}" type="slidenum">
              <a:rPr lang="en-US" altLang="zh-CN">
                <a:solidFill>
                  <a:srgbClr val="000000"/>
                </a:solidFill>
              </a:rPr>
              <a:pPr/>
              <a:t>72</a:t>
            </a:fld>
            <a:endParaRPr lang="en-US" altLang="zh-CN">
              <a:solidFill>
                <a:srgbClr val="000000"/>
              </a:solidFill>
            </a:endParaRPr>
          </a:p>
        </p:txBody>
      </p:sp>
      <p:pic>
        <p:nvPicPr>
          <p:cNvPr id="192519" name="Picture 4" descr="subnet"/>
          <p:cNvPicPr>
            <a:picLocks noChangeAspect="1" noChangeArrowheads="1"/>
          </p:cNvPicPr>
          <p:nvPr/>
        </p:nvPicPr>
        <p:blipFill>
          <a:blip r:embed="rId2" cstate="print"/>
          <a:srcRect t="18770" b="22206"/>
          <a:stretch>
            <a:fillRect/>
          </a:stretch>
        </p:blipFill>
        <p:spPr bwMode="auto">
          <a:xfrm>
            <a:off x="827584" y="3501008"/>
            <a:ext cx="7744214" cy="316835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Rectangle 2"/>
          <p:cNvSpPr>
            <a:spLocks noGrp="1" noChangeArrowheads="1"/>
          </p:cNvSpPr>
          <p:nvPr>
            <p:ph type="title"/>
          </p:nvPr>
        </p:nvSpPr>
        <p:spPr/>
        <p:txBody>
          <a:bodyPr/>
          <a:lstStyle/>
          <a:p>
            <a:pPr eaLnBrk="1" hangingPunct="1"/>
            <a:r>
              <a:rPr lang="zh-CN" altLang="en-US" smtClean="0"/>
              <a:t>屏蔽子网模式</a:t>
            </a:r>
            <a:r>
              <a:rPr lang="en-US" altLang="zh-CN" smtClean="0"/>
              <a:t>(cont.)</a:t>
            </a:r>
          </a:p>
        </p:txBody>
      </p:sp>
      <p:sp>
        <p:nvSpPr>
          <p:cNvPr id="193542" name="Rectangle 3"/>
          <p:cNvSpPr>
            <a:spLocks noGrp="1" noChangeArrowheads="1"/>
          </p:cNvSpPr>
          <p:nvPr>
            <p:ph idx="1"/>
          </p:nvPr>
        </p:nvSpPr>
        <p:spPr/>
        <p:txBody>
          <a:bodyPr/>
          <a:lstStyle/>
          <a:p>
            <a:pPr eaLnBrk="1" hangingPunct="1">
              <a:lnSpc>
                <a:spcPct val="110000"/>
              </a:lnSpc>
            </a:pPr>
            <a:r>
              <a:rPr lang="en-US" altLang="zh-CN" dirty="0" smtClean="0">
                <a:solidFill>
                  <a:srgbClr val="0F24EF"/>
                </a:solidFill>
              </a:rPr>
              <a:t>DMZ</a:t>
            </a:r>
            <a:r>
              <a:rPr lang="zh-CN" altLang="en-US" dirty="0" smtClean="0">
                <a:solidFill>
                  <a:srgbClr val="0F24EF"/>
                </a:solidFill>
              </a:rPr>
              <a:t>：</a:t>
            </a:r>
            <a:r>
              <a:rPr lang="en-US" altLang="zh-CN" dirty="0" smtClean="0">
                <a:solidFill>
                  <a:srgbClr val="0F24EF"/>
                </a:solidFill>
              </a:rPr>
              <a:t>demilitarized zone</a:t>
            </a:r>
            <a:r>
              <a:rPr lang="zh-CN" altLang="en-US" dirty="0" smtClean="0">
                <a:solidFill>
                  <a:srgbClr val="0F24EF"/>
                </a:solidFill>
              </a:rPr>
              <a:t>的缩写，中文名称为</a:t>
            </a:r>
            <a:r>
              <a:rPr lang="zh-CN" altLang="en-US" dirty="0" smtClean="0">
                <a:solidFill>
                  <a:srgbClr val="0F24EF"/>
                </a:solidFill>
                <a:latin typeface="Arial" pitchFamily="34" charset="0"/>
              </a:rPr>
              <a:t>“</a:t>
            </a:r>
            <a:r>
              <a:rPr lang="zh-CN" altLang="en-US" dirty="0" smtClean="0">
                <a:solidFill>
                  <a:srgbClr val="0F24EF"/>
                </a:solidFill>
              </a:rPr>
              <a:t>隔离区</a:t>
            </a:r>
            <a:r>
              <a:rPr lang="zh-CN" altLang="en-US" dirty="0" smtClean="0">
                <a:solidFill>
                  <a:srgbClr val="0F24EF"/>
                </a:solidFill>
                <a:latin typeface="Arial" pitchFamily="34" charset="0"/>
              </a:rPr>
              <a:t>”</a:t>
            </a:r>
            <a:r>
              <a:rPr lang="zh-CN" altLang="en-US" dirty="0" smtClean="0">
                <a:solidFill>
                  <a:srgbClr val="0F24EF"/>
                </a:solidFill>
              </a:rPr>
              <a:t>，也称</a:t>
            </a:r>
            <a:r>
              <a:rPr lang="zh-CN" altLang="en-US" dirty="0" smtClean="0">
                <a:solidFill>
                  <a:srgbClr val="0F24EF"/>
                </a:solidFill>
                <a:latin typeface="Arial" pitchFamily="34" charset="0"/>
              </a:rPr>
              <a:t>“</a:t>
            </a:r>
            <a:r>
              <a:rPr lang="zh-CN" altLang="en-US" dirty="0" smtClean="0">
                <a:solidFill>
                  <a:srgbClr val="0F24EF"/>
                </a:solidFill>
              </a:rPr>
              <a:t>非军事区</a:t>
            </a:r>
            <a:r>
              <a:rPr lang="zh-CN" altLang="en-US" dirty="0" smtClean="0">
                <a:solidFill>
                  <a:srgbClr val="0F24EF"/>
                </a:solidFill>
                <a:latin typeface="Arial" pitchFamily="34" charset="0"/>
              </a:rPr>
              <a:t>”</a:t>
            </a:r>
            <a:r>
              <a:rPr lang="zh-CN" altLang="en-US" dirty="0" smtClean="0">
                <a:solidFill>
                  <a:srgbClr val="0F24EF"/>
                </a:solidFill>
              </a:rPr>
              <a:t>。</a:t>
            </a:r>
          </a:p>
          <a:p>
            <a:pPr eaLnBrk="1" hangingPunct="1">
              <a:lnSpc>
                <a:spcPct val="110000"/>
              </a:lnSpc>
            </a:pPr>
            <a:r>
              <a:rPr lang="zh-CN" altLang="en-US" dirty="0" smtClean="0"/>
              <a:t>它是为了解决安装防火墙后外部网络不能访问内部网络服务器的问题，而设立的一个非安全系统与安全系统之间的缓冲区，这个缓冲区位于企业内部网络和外部网络之间的小网络区域内，在这个小网络区域内可以放置一些必须公开的服务器设施，如企业</a:t>
            </a:r>
            <a:r>
              <a:rPr lang="en-US" altLang="zh-CN" dirty="0" smtClean="0"/>
              <a:t>Web</a:t>
            </a:r>
            <a:r>
              <a:rPr lang="zh-CN" altLang="en-US" dirty="0" smtClean="0"/>
              <a:t>服务器、</a:t>
            </a:r>
            <a:r>
              <a:rPr lang="en-US" altLang="zh-CN" dirty="0" smtClean="0"/>
              <a:t>FTP</a:t>
            </a:r>
            <a:r>
              <a:rPr lang="zh-CN" altLang="en-US" dirty="0" smtClean="0"/>
              <a:t>服务器和论坛等。</a:t>
            </a:r>
          </a:p>
          <a:p>
            <a:pPr eaLnBrk="1" hangingPunct="1">
              <a:lnSpc>
                <a:spcPct val="110000"/>
              </a:lnSpc>
            </a:pPr>
            <a:r>
              <a:rPr lang="zh-CN" altLang="en-US" dirty="0" smtClean="0"/>
              <a:t>另一方面，通过这样一个</a:t>
            </a:r>
            <a:r>
              <a:rPr lang="en-US" altLang="zh-CN" dirty="0" smtClean="0"/>
              <a:t>DMZ</a:t>
            </a:r>
            <a:r>
              <a:rPr lang="zh-CN" altLang="en-US" dirty="0" smtClean="0"/>
              <a:t>区域，更加有效地保护了内部网络，因为这种网络部署，比起一般的防火墙方案，对攻击者来说又多了一道关卡。</a:t>
            </a:r>
          </a:p>
        </p:txBody>
      </p:sp>
      <p:sp>
        <p:nvSpPr>
          <p:cNvPr id="19353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EA8DB210-BDE7-43AA-B352-9F44EBA2D4FE}" type="datetime1">
              <a:rPr lang="zh-CN" altLang="en-US">
                <a:solidFill>
                  <a:srgbClr val="000000"/>
                </a:solidFill>
              </a:rPr>
              <a:pPr/>
              <a:t>2016/5/30</a:t>
            </a:fld>
            <a:endParaRPr lang="en-US" altLang="zh-CN">
              <a:solidFill>
                <a:srgbClr val="000000"/>
              </a:solidFill>
            </a:endParaRPr>
          </a:p>
        </p:txBody>
      </p:sp>
      <p:sp>
        <p:nvSpPr>
          <p:cNvPr id="19353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354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2B98CAF9-3195-4525-9548-6D09E075B948}" type="slidenum">
              <a:rPr lang="en-US" altLang="zh-CN">
                <a:solidFill>
                  <a:srgbClr val="000000"/>
                </a:solidFill>
              </a:rPr>
              <a:pPr/>
              <a:t>73</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Rectangle 2"/>
          <p:cNvSpPr>
            <a:spLocks noGrp="1" noChangeArrowheads="1"/>
          </p:cNvSpPr>
          <p:nvPr>
            <p:ph type="title"/>
          </p:nvPr>
        </p:nvSpPr>
        <p:spPr/>
        <p:txBody>
          <a:bodyPr/>
          <a:lstStyle/>
          <a:p>
            <a:pPr eaLnBrk="1" hangingPunct="1"/>
            <a:r>
              <a:rPr lang="zh-CN" altLang="en-US" smtClean="0"/>
              <a:t>屏蔽子网模式</a:t>
            </a:r>
            <a:r>
              <a:rPr lang="en-US" altLang="zh-CN" smtClean="0"/>
              <a:t>(cont.)</a:t>
            </a:r>
          </a:p>
        </p:txBody>
      </p:sp>
      <p:sp>
        <p:nvSpPr>
          <p:cNvPr id="194566" name="Rectangle 3"/>
          <p:cNvSpPr>
            <a:spLocks noGrp="1" noChangeArrowheads="1"/>
          </p:cNvSpPr>
          <p:nvPr>
            <p:ph idx="1"/>
          </p:nvPr>
        </p:nvSpPr>
        <p:spPr/>
        <p:txBody>
          <a:bodyPr/>
          <a:lstStyle/>
          <a:p>
            <a:pPr eaLnBrk="1" hangingPunct="1"/>
            <a:r>
              <a:rPr lang="zh-CN" altLang="en-US" dirty="0" smtClean="0"/>
              <a:t>这种屏蔽子网模式是在</a:t>
            </a:r>
            <a:r>
              <a:rPr lang="en-US" altLang="zh-CN" dirty="0" smtClean="0"/>
              <a:t>Intranet</a:t>
            </a:r>
            <a:r>
              <a:rPr lang="zh-CN" altLang="en-US" dirty="0" smtClean="0"/>
              <a:t>和</a:t>
            </a:r>
            <a:r>
              <a:rPr lang="en-US" altLang="zh-CN" dirty="0" smtClean="0"/>
              <a:t>Internet</a:t>
            </a:r>
            <a:r>
              <a:rPr lang="zh-CN" altLang="en-US" dirty="0" smtClean="0"/>
              <a:t>之间建立一个被隔离的子网，用两个包过滤路由器将这一子网分别与</a:t>
            </a:r>
            <a:r>
              <a:rPr lang="en-US" altLang="zh-CN" dirty="0" smtClean="0"/>
              <a:t>Intranet</a:t>
            </a:r>
            <a:r>
              <a:rPr lang="zh-CN" altLang="en-US" dirty="0" smtClean="0"/>
              <a:t>和</a:t>
            </a:r>
            <a:r>
              <a:rPr lang="en-US" altLang="zh-CN" dirty="0" smtClean="0"/>
              <a:t>Internet</a:t>
            </a:r>
            <a:r>
              <a:rPr lang="zh-CN" altLang="en-US" dirty="0" smtClean="0"/>
              <a:t>分开。</a:t>
            </a:r>
          </a:p>
          <a:p>
            <a:pPr eaLnBrk="1" hangingPunct="1"/>
            <a:r>
              <a:rPr lang="zh-CN" altLang="en-US" dirty="0" smtClean="0"/>
              <a:t>两个包过滤路由器放在子网的两端，在子网内构成一个</a:t>
            </a:r>
            <a:r>
              <a:rPr lang="zh-CN" altLang="en-US" dirty="0" smtClean="0">
                <a:latin typeface="Arial" pitchFamily="34" charset="0"/>
              </a:rPr>
              <a:t>“</a:t>
            </a:r>
            <a:r>
              <a:rPr lang="zh-CN" altLang="en-US" dirty="0" smtClean="0"/>
              <a:t>缓冲地带</a:t>
            </a:r>
            <a:r>
              <a:rPr lang="zh-CN" altLang="en-US" dirty="0" smtClean="0">
                <a:latin typeface="Arial" pitchFamily="34" charset="0"/>
              </a:rPr>
              <a:t>”</a:t>
            </a:r>
            <a:r>
              <a:rPr lang="zh-CN" altLang="en-US" dirty="0" smtClean="0"/>
              <a:t>，</a:t>
            </a:r>
            <a:r>
              <a:rPr lang="zh-CN" altLang="en-US" dirty="0" smtClean="0">
                <a:solidFill>
                  <a:srgbClr val="0F24EF"/>
                </a:solidFill>
              </a:rPr>
              <a:t>两个路由器一个控制</a:t>
            </a:r>
            <a:r>
              <a:rPr lang="en-US" altLang="zh-CN" dirty="0" smtClean="0">
                <a:solidFill>
                  <a:srgbClr val="0F24EF"/>
                </a:solidFill>
              </a:rPr>
              <a:t>Intranet </a:t>
            </a:r>
            <a:r>
              <a:rPr lang="zh-CN" altLang="en-US" dirty="0" smtClean="0">
                <a:solidFill>
                  <a:srgbClr val="0F24EF"/>
                </a:solidFill>
              </a:rPr>
              <a:t>数据流，另一个控制</a:t>
            </a:r>
            <a:r>
              <a:rPr lang="en-US" altLang="zh-CN" dirty="0" smtClean="0">
                <a:solidFill>
                  <a:srgbClr val="0F24EF"/>
                </a:solidFill>
              </a:rPr>
              <a:t>Internet</a:t>
            </a:r>
            <a:r>
              <a:rPr lang="zh-CN" altLang="en-US" dirty="0" smtClean="0">
                <a:solidFill>
                  <a:srgbClr val="0F24EF"/>
                </a:solidFill>
              </a:rPr>
              <a:t>数据流，</a:t>
            </a:r>
            <a:r>
              <a:rPr lang="en-US" altLang="zh-CN" dirty="0" smtClean="0">
                <a:solidFill>
                  <a:srgbClr val="0F24EF"/>
                </a:solidFill>
              </a:rPr>
              <a:t>Intranet</a:t>
            </a:r>
            <a:r>
              <a:rPr lang="zh-CN" altLang="en-US" dirty="0" smtClean="0">
                <a:solidFill>
                  <a:srgbClr val="0F24EF"/>
                </a:solidFill>
              </a:rPr>
              <a:t>和</a:t>
            </a:r>
            <a:r>
              <a:rPr lang="en-US" altLang="zh-CN" dirty="0" smtClean="0">
                <a:solidFill>
                  <a:srgbClr val="0F24EF"/>
                </a:solidFill>
              </a:rPr>
              <a:t>Internet</a:t>
            </a:r>
            <a:r>
              <a:rPr lang="zh-CN" altLang="en-US" dirty="0" smtClean="0">
                <a:solidFill>
                  <a:srgbClr val="0F24EF"/>
                </a:solidFill>
              </a:rPr>
              <a:t>均可访问屏蔽子网，但禁止它们穿过屏蔽子网通信。</a:t>
            </a:r>
          </a:p>
        </p:txBody>
      </p:sp>
      <p:sp>
        <p:nvSpPr>
          <p:cNvPr id="19456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C17E3970-F71E-4ABC-B6CE-87D89D40217D}" type="datetime1">
              <a:rPr lang="zh-CN" altLang="en-US">
                <a:solidFill>
                  <a:srgbClr val="000000"/>
                </a:solidFill>
              </a:rPr>
              <a:pPr/>
              <a:t>2016/5/30</a:t>
            </a:fld>
            <a:endParaRPr lang="en-US" altLang="zh-CN">
              <a:solidFill>
                <a:srgbClr val="000000"/>
              </a:solidFill>
            </a:endParaRPr>
          </a:p>
        </p:txBody>
      </p:sp>
      <p:sp>
        <p:nvSpPr>
          <p:cNvPr id="19456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456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459671F1-F7BB-4322-82E8-4E11E65C8B4C}" type="slidenum">
              <a:rPr lang="en-US" altLang="zh-CN">
                <a:solidFill>
                  <a:srgbClr val="000000"/>
                </a:solidFill>
              </a:rPr>
              <a:pPr/>
              <a:t>74</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2"/>
          <p:cNvSpPr>
            <a:spLocks noGrp="1" noChangeArrowheads="1"/>
          </p:cNvSpPr>
          <p:nvPr>
            <p:ph type="title"/>
          </p:nvPr>
        </p:nvSpPr>
        <p:spPr/>
        <p:txBody>
          <a:bodyPr/>
          <a:lstStyle/>
          <a:p>
            <a:pPr eaLnBrk="1" hangingPunct="1"/>
            <a:r>
              <a:rPr lang="zh-CN" altLang="en-US" smtClean="0"/>
              <a:t>屏蔽子网模式</a:t>
            </a:r>
            <a:r>
              <a:rPr lang="en-US" altLang="zh-CN" smtClean="0"/>
              <a:t>(cont.)</a:t>
            </a:r>
          </a:p>
        </p:txBody>
      </p:sp>
      <p:sp>
        <p:nvSpPr>
          <p:cNvPr id="195590" name="Rectangle 3"/>
          <p:cNvSpPr>
            <a:spLocks noGrp="1" noChangeArrowheads="1"/>
          </p:cNvSpPr>
          <p:nvPr>
            <p:ph idx="1"/>
          </p:nvPr>
        </p:nvSpPr>
        <p:spPr/>
        <p:txBody>
          <a:bodyPr/>
          <a:lstStyle/>
          <a:p>
            <a:pPr eaLnBrk="1" hangingPunct="1"/>
            <a:r>
              <a:rPr lang="zh-CN" altLang="en-US" dirty="0" smtClean="0"/>
              <a:t>可根据需要在屏蔽子网中安装</a:t>
            </a:r>
            <a:r>
              <a:rPr lang="zh-CN" altLang="en-US" dirty="0" smtClean="0">
                <a:solidFill>
                  <a:srgbClr val="0F24EF"/>
                </a:solidFill>
              </a:rPr>
              <a:t>堡垒主机，为内部网络和外部网络的互相访问提供代理服务，但是来自两网络的访问都必须通过两个包过滤路由器的检查。</a:t>
            </a:r>
          </a:p>
          <a:p>
            <a:pPr eaLnBrk="1" hangingPunct="1"/>
            <a:r>
              <a:rPr lang="zh-CN" altLang="en-US" dirty="0" smtClean="0"/>
              <a:t>对于向</a:t>
            </a:r>
            <a:r>
              <a:rPr lang="en-US" altLang="zh-CN" dirty="0" smtClean="0"/>
              <a:t>Internet</a:t>
            </a:r>
            <a:r>
              <a:rPr lang="zh-CN" altLang="en-US" dirty="0" smtClean="0"/>
              <a:t>公开的服务器，像</a:t>
            </a:r>
            <a:r>
              <a:rPr lang="en-US" altLang="zh-CN" dirty="0" smtClean="0">
                <a:solidFill>
                  <a:srgbClr val="0F24EF"/>
                </a:solidFill>
              </a:rPr>
              <a:t>WWW</a:t>
            </a:r>
            <a:r>
              <a:rPr lang="zh-CN" altLang="en-US" dirty="0" smtClean="0">
                <a:solidFill>
                  <a:srgbClr val="0F24EF"/>
                </a:solidFill>
              </a:rPr>
              <a:t>、</a:t>
            </a:r>
            <a:r>
              <a:rPr lang="en-US" altLang="zh-CN" dirty="0" smtClean="0">
                <a:solidFill>
                  <a:srgbClr val="0F24EF"/>
                </a:solidFill>
              </a:rPr>
              <a:t>FTP</a:t>
            </a:r>
            <a:r>
              <a:rPr lang="zh-CN" altLang="en-US" dirty="0" smtClean="0">
                <a:solidFill>
                  <a:srgbClr val="0F24EF"/>
                </a:solidFill>
              </a:rPr>
              <a:t>、</a:t>
            </a:r>
            <a:r>
              <a:rPr lang="en-US" altLang="zh-CN" dirty="0" smtClean="0">
                <a:solidFill>
                  <a:srgbClr val="0F24EF"/>
                </a:solidFill>
              </a:rPr>
              <a:t>Mail</a:t>
            </a:r>
            <a:r>
              <a:rPr lang="zh-CN" altLang="en-US" dirty="0" smtClean="0">
                <a:solidFill>
                  <a:srgbClr val="0F24EF"/>
                </a:solidFill>
              </a:rPr>
              <a:t>等</a:t>
            </a:r>
            <a:r>
              <a:rPr lang="en-US" altLang="zh-CN" dirty="0" smtClean="0">
                <a:solidFill>
                  <a:srgbClr val="0F24EF"/>
                </a:solidFill>
              </a:rPr>
              <a:t>Internet</a:t>
            </a:r>
            <a:r>
              <a:rPr lang="zh-CN" altLang="en-US" dirty="0" smtClean="0">
                <a:solidFill>
                  <a:srgbClr val="0F24EF"/>
                </a:solidFill>
              </a:rPr>
              <a:t>服务器也可安装在屏蔽子网内</a:t>
            </a:r>
            <a:r>
              <a:rPr lang="zh-CN" altLang="en-US" dirty="0" smtClean="0"/>
              <a:t>，这样无论是外部用户，还是内部用户都可访问。</a:t>
            </a:r>
          </a:p>
        </p:txBody>
      </p:sp>
      <p:sp>
        <p:nvSpPr>
          <p:cNvPr id="19558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947FB256-F322-4EE3-8F38-FD2F7EB761C4}" type="datetime1">
              <a:rPr lang="zh-CN" altLang="en-US">
                <a:solidFill>
                  <a:srgbClr val="000000"/>
                </a:solidFill>
              </a:rPr>
              <a:pPr/>
              <a:t>2016/5/30</a:t>
            </a:fld>
            <a:endParaRPr lang="en-US" altLang="zh-CN">
              <a:solidFill>
                <a:srgbClr val="000000"/>
              </a:solidFill>
            </a:endParaRPr>
          </a:p>
        </p:txBody>
      </p:sp>
      <p:sp>
        <p:nvSpPr>
          <p:cNvPr id="19558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558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93B96D23-6EDC-4118-8155-C094083FA45F}" type="slidenum">
              <a:rPr lang="en-US" altLang="zh-CN">
                <a:solidFill>
                  <a:srgbClr val="000000"/>
                </a:solidFill>
              </a:rPr>
              <a:pPr/>
              <a:t>75</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2"/>
          <p:cNvSpPr>
            <a:spLocks noGrp="1" noChangeArrowheads="1"/>
          </p:cNvSpPr>
          <p:nvPr>
            <p:ph type="title"/>
          </p:nvPr>
        </p:nvSpPr>
        <p:spPr/>
        <p:txBody>
          <a:bodyPr/>
          <a:lstStyle/>
          <a:p>
            <a:pPr eaLnBrk="1" hangingPunct="1"/>
            <a:r>
              <a:rPr lang="zh-CN" altLang="en-US" smtClean="0"/>
              <a:t>屏蔽子网模式</a:t>
            </a:r>
            <a:r>
              <a:rPr lang="en-US" altLang="zh-CN" smtClean="0"/>
              <a:t>(cont.)</a:t>
            </a:r>
          </a:p>
        </p:txBody>
      </p:sp>
      <p:sp>
        <p:nvSpPr>
          <p:cNvPr id="196614" name="Rectangle 3"/>
          <p:cNvSpPr>
            <a:spLocks noGrp="1" noChangeArrowheads="1"/>
          </p:cNvSpPr>
          <p:nvPr>
            <p:ph idx="1"/>
          </p:nvPr>
        </p:nvSpPr>
        <p:spPr/>
        <p:txBody>
          <a:bodyPr/>
          <a:lstStyle/>
          <a:p>
            <a:pPr eaLnBrk="1" hangingPunct="1"/>
            <a:r>
              <a:rPr lang="zh-CN" altLang="en-US" dirty="0" smtClean="0"/>
              <a:t>在这一配置中，即使堡垒主机被入侵者控制，内部网仍受到内部包过滤路由器的保护。</a:t>
            </a:r>
          </a:p>
          <a:p>
            <a:pPr eaLnBrk="1" hangingPunct="1"/>
            <a:r>
              <a:rPr lang="zh-CN" altLang="en-US" dirty="0" smtClean="0"/>
              <a:t>这种结构的防火墙安全性能高，具有很强的抗攻击能力，但需要的设备多，造价高。</a:t>
            </a:r>
          </a:p>
        </p:txBody>
      </p:sp>
      <p:sp>
        <p:nvSpPr>
          <p:cNvPr id="196610"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ABB130F9-3101-4BC2-905B-2455BC2172C1}" type="datetime1">
              <a:rPr lang="zh-CN" altLang="en-US">
                <a:solidFill>
                  <a:srgbClr val="000000"/>
                </a:solidFill>
              </a:rPr>
              <a:pPr/>
              <a:t>2016/5/30</a:t>
            </a:fld>
            <a:endParaRPr lang="en-US" altLang="zh-CN">
              <a:solidFill>
                <a:srgbClr val="000000"/>
              </a:solidFill>
            </a:endParaRPr>
          </a:p>
        </p:txBody>
      </p:sp>
      <p:sp>
        <p:nvSpPr>
          <p:cNvPr id="196611"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6612"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EBA31396-EA85-45EB-8FB7-50FAA137BA1F}" type="slidenum">
              <a:rPr lang="en-US" altLang="zh-CN">
                <a:solidFill>
                  <a:srgbClr val="000000"/>
                </a:solidFill>
              </a:rPr>
              <a:pPr/>
              <a:t>76</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2"/>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97634" name="日期占位符 1"/>
          <p:cNvSpPr>
            <a:spLocks noGrp="1"/>
          </p:cNvSpPr>
          <p:nvPr>
            <p:ph type="dt" sz="quarter" idx="10"/>
          </p:nvPr>
        </p:nvSpPr>
        <p:spPr>
          <a:noFill/>
          <a:ln>
            <a:miter lim="800000"/>
            <a:headEnd/>
            <a:tailEnd/>
          </a:ln>
        </p:spPr>
        <p:txBody>
          <a:bodyPr/>
          <a:lstStyle/>
          <a:p>
            <a:fld id="{7894BECE-6094-4B69-89F7-2069946C8447}" type="datetime1">
              <a:rPr lang="zh-CN" altLang="en-US">
                <a:solidFill>
                  <a:srgbClr val="000000"/>
                </a:solidFill>
              </a:rPr>
              <a:pPr/>
              <a:t>2016/5/30</a:t>
            </a:fld>
            <a:endParaRPr lang="en-US" altLang="zh-CN">
              <a:solidFill>
                <a:srgbClr val="000000"/>
              </a:solidFill>
            </a:endParaRPr>
          </a:p>
        </p:txBody>
      </p:sp>
      <p:sp>
        <p:nvSpPr>
          <p:cNvPr id="197635"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7636" name="灯片编号占位符 3"/>
          <p:cNvSpPr>
            <a:spLocks noGrp="1"/>
          </p:cNvSpPr>
          <p:nvPr>
            <p:ph type="sldNum" sz="quarter" idx="12"/>
          </p:nvPr>
        </p:nvSpPr>
        <p:spPr>
          <a:noFill/>
          <a:ln>
            <a:miter lim="800000"/>
            <a:headEnd/>
            <a:tailEnd/>
          </a:ln>
        </p:spPr>
        <p:txBody>
          <a:bodyPr/>
          <a:lstStyle/>
          <a:p>
            <a:fld id="{FDF1A4A7-D73D-43B0-87E6-F7664ED08BC0}" type="slidenum">
              <a:rPr lang="en-US" altLang="zh-CN">
                <a:solidFill>
                  <a:srgbClr val="000000"/>
                </a:solidFill>
              </a:rPr>
              <a:pPr/>
              <a:t>77</a:t>
            </a:fld>
            <a:endParaRPr lang="en-US" altLang="zh-CN">
              <a:solidFill>
                <a:srgbClr val="000000"/>
              </a:solidFill>
            </a:endParaRPr>
          </a:p>
        </p:txBody>
      </p:sp>
      <p:sp>
        <p:nvSpPr>
          <p:cNvPr id="1800195" name="Line 3"/>
          <p:cNvSpPr>
            <a:spLocks noChangeShapeType="1"/>
          </p:cNvSpPr>
          <p:nvPr/>
        </p:nvSpPr>
        <p:spPr bwMode="auto">
          <a:xfrm>
            <a:off x="1513384" y="2590800"/>
            <a:ext cx="2971800" cy="0"/>
          </a:xfrm>
          <a:prstGeom prst="line">
            <a:avLst/>
          </a:prstGeom>
          <a:noFill/>
          <a:ln w="38100">
            <a:pattFill prst="pct60">
              <a:fgClr>
                <a:srgbClr val="6600FF"/>
              </a:fgClr>
              <a:bgClr>
                <a:srgbClr val="FFFFFF"/>
              </a:bgClr>
            </a:patt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196" name="Line 4"/>
          <p:cNvSpPr>
            <a:spLocks noChangeShapeType="1"/>
          </p:cNvSpPr>
          <p:nvPr/>
        </p:nvSpPr>
        <p:spPr bwMode="auto">
          <a:xfrm>
            <a:off x="4789984" y="2590800"/>
            <a:ext cx="3276600" cy="0"/>
          </a:xfrm>
          <a:prstGeom prst="line">
            <a:avLst/>
          </a:prstGeom>
          <a:noFill/>
          <a:ln w="38100">
            <a:pattFill prst="pct70">
              <a:fgClr>
                <a:schemeClr val="hlink"/>
              </a:fgClr>
              <a:bgClr>
                <a:schemeClr val="accent2"/>
              </a:bgClr>
            </a:patt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197" name="Line 5"/>
          <p:cNvSpPr>
            <a:spLocks noChangeShapeType="1"/>
          </p:cNvSpPr>
          <p:nvPr/>
        </p:nvSpPr>
        <p:spPr bwMode="auto">
          <a:xfrm flipH="1">
            <a:off x="1589584" y="2743200"/>
            <a:ext cx="2971800" cy="0"/>
          </a:xfrm>
          <a:prstGeom prst="line">
            <a:avLst/>
          </a:prstGeom>
          <a:noFill/>
          <a:ln w="28575">
            <a:solidFill>
              <a:srgbClr val="0000CC"/>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198" name="Line 6"/>
          <p:cNvSpPr>
            <a:spLocks noChangeShapeType="1"/>
          </p:cNvSpPr>
          <p:nvPr/>
        </p:nvSpPr>
        <p:spPr bwMode="auto">
          <a:xfrm flipH="1">
            <a:off x="4637584" y="2819400"/>
            <a:ext cx="3352800" cy="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199" name="Line 7"/>
          <p:cNvSpPr>
            <a:spLocks noChangeShapeType="1"/>
          </p:cNvSpPr>
          <p:nvPr/>
        </p:nvSpPr>
        <p:spPr bwMode="auto">
          <a:xfrm flipV="1">
            <a:off x="1741984" y="2971800"/>
            <a:ext cx="0" cy="2133600"/>
          </a:xfrm>
          <a:prstGeom prst="line">
            <a:avLst/>
          </a:prstGeom>
          <a:noFill/>
          <a:ln w="28575">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00" name="Line 8"/>
          <p:cNvSpPr>
            <a:spLocks noChangeShapeType="1"/>
          </p:cNvSpPr>
          <p:nvPr/>
        </p:nvSpPr>
        <p:spPr bwMode="auto">
          <a:xfrm>
            <a:off x="1741984" y="2971800"/>
            <a:ext cx="6096000" cy="0"/>
          </a:xfrm>
          <a:prstGeom prst="line">
            <a:avLst/>
          </a:prstGeom>
          <a:noFill/>
          <a:ln w="28575">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01" name="Line 9"/>
          <p:cNvSpPr>
            <a:spLocks noChangeShapeType="1"/>
          </p:cNvSpPr>
          <p:nvPr/>
        </p:nvSpPr>
        <p:spPr bwMode="auto">
          <a:xfrm>
            <a:off x="7837984" y="2971800"/>
            <a:ext cx="0" cy="2133600"/>
          </a:xfrm>
          <a:prstGeom prst="line">
            <a:avLst/>
          </a:prstGeom>
          <a:noFill/>
          <a:ln w="28575">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97645" name="Freeform 10"/>
          <p:cNvSpPr>
            <a:spLocks/>
          </p:cNvSpPr>
          <p:nvPr/>
        </p:nvSpPr>
        <p:spPr bwMode="auto">
          <a:xfrm>
            <a:off x="1665784" y="2895600"/>
            <a:ext cx="6248400" cy="2209800"/>
          </a:xfrm>
          <a:custGeom>
            <a:avLst/>
            <a:gdLst>
              <a:gd name="T0" fmla="*/ 0 w 3936"/>
              <a:gd name="T1" fmla="*/ 2209800 h 1392"/>
              <a:gd name="T2" fmla="*/ 0 w 3936"/>
              <a:gd name="T3" fmla="*/ 0 h 1392"/>
              <a:gd name="T4" fmla="*/ 6248400 w 3936"/>
              <a:gd name="T5" fmla="*/ 0 h 1392"/>
              <a:gd name="T6" fmla="*/ 6248400 w 3936"/>
              <a:gd name="T7" fmla="*/ 2209800 h 1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6" h="1392">
                <a:moveTo>
                  <a:pt x="0" y="1392"/>
                </a:moveTo>
                <a:lnTo>
                  <a:pt x="0" y="0"/>
                </a:lnTo>
                <a:lnTo>
                  <a:pt x="3936" y="0"/>
                </a:lnTo>
                <a:lnTo>
                  <a:pt x="3936" y="1392"/>
                </a:lnTo>
              </a:path>
            </a:pathLst>
          </a:custGeom>
          <a:noFill/>
          <a:ln w="28575" cap="flat" cmpd="sng">
            <a:solidFill>
              <a:srgbClr val="808080"/>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800203" name="Rectangle 11"/>
          <p:cNvSpPr>
            <a:spLocks noChangeArrowheads="1"/>
          </p:cNvSpPr>
          <p:nvPr/>
        </p:nvSpPr>
        <p:spPr bwMode="auto">
          <a:xfrm>
            <a:off x="3201144" y="234950"/>
            <a:ext cx="2667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400" b="1" dirty="0">
                <a:solidFill>
                  <a:srgbClr val="003366"/>
                </a:solidFill>
                <a:effectLst>
                  <a:outerShdw blurRad="38100" dist="38100" dir="2700000" algn="tl">
                    <a:srgbClr val="C0C0C0"/>
                  </a:outerShdw>
                </a:effectLst>
                <a:latin typeface="Times New Roman" pitchFamily="18" charset="0"/>
              </a:rPr>
              <a:t>屏蔽子网模式</a:t>
            </a:r>
            <a:endParaRPr lang="zh-CN" altLang="en-US" sz="2400" b="1" dirty="0">
              <a:solidFill>
                <a:srgbClr val="003366"/>
              </a:solidFill>
              <a:effectLst>
                <a:outerShdw blurRad="38100" dist="38100" dir="2700000" algn="tl">
                  <a:srgbClr val="C0C0C0"/>
                </a:outerShdw>
              </a:effectLst>
            </a:endParaRPr>
          </a:p>
        </p:txBody>
      </p:sp>
      <p:grpSp>
        <p:nvGrpSpPr>
          <p:cNvPr id="2" name="Group 12"/>
          <p:cNvGrpSpPr>
            <a:grpSpLocks/>
          </p:cNvGrpSpPr>
          <p:nvPr/>
        </p:nvGrpSpPr>
        <p:grpSpPr bwMode="auto">
          <a:xfrm>
            <a:off x="827584" y="5105400"/>
            <a:ext cx="1676400" cy="711200"/>
            <a:chOff x="960" y="3168"/>
            <a:chExt cx="1056" cy="448"/>
          </a:xfrm>
        </p:grpSpPr>
        <p:pic>
          <p:nvPicPr>
            <p:cNvPr id="197673" name="Picture 13"/>
            <p:cNvPicPr>
              <a:picLocks noChangeArrowheads="1"/>
            </p:cNvPicPr>
            <p:nvPr/>
          </p:nvPicPr>
          <p:blipFill>
            <a:blip r:embed="rId3" cstate="print"/>
            <a:srcRect/>
            <a:stretch>
              <a:fillRect/>
            </a:stretch>
          </p:blipFill>
          <p:spPr bwMode="auto">
            <a:xfrm>
              <a:off x="960" y="3168"/>
              <a:ext cx="1056" cy="448"/>
            </a:xfrm>
            <a:prstGeom prst="rect">
              <a:avLst/>
            </a:prstGeom>
            <a:noFill/>
            <a:ln w="12700">
              <a:noFill/>
              <a:miter lim="800000"/>
              <a:headEnd/>
              <a:tailEnd/>
            </a:ln>
            <a:effectLst/>
          </p:spPr>
        </p:pic>
        <p:sp>
          <p:nvSpPr>
            <p:cNvPr id="197674" name="Text Box 14"/>
            <p:cNvSpPr txBox="1">
              <a:spLocks noChangeArrowheads="1"/>
            </p:cNvSpPr>
            <p:nvPr/>
          </p:nvSpPr>
          <p:spPr bwMode="auto">
            <a:xfrm>
              <a:off x="1200" y="3312"/>
              <a:ext cx="672" cy="192"/>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400">
                  <a:solidFill>
                    <a:srgbClr val="000000"/>
                  </a:solidFill>
                  <a:latin typeface="Times New Roman" pitchFamily="18" charset="0"/>
                </a:rPr>
                <a:t>内部网络</a:t>
              </a:r>
            </a:p>
          </p:txBody>
        </p:sp>
      </p:grpSp>
      <p:grpSp>
        <p:nvGrpSpPr>
          <p:cNvPr id="3" name="Group 15"/>
          <p:cNvGrpSpPr>
            <a:grpSpLocks/>
          </p:cNvGrpSpPr>
          <p:nvPr/>
        </p:nvGrpSpPr>
        <p:grpSpPr bwMode="auto">
          <a:xfrm>
            <a:off x="6941047" y="5105400"/>
            <a:ext cx="1658937" cy="711200"/>
            <a:chOff x="4416" y="3168"/>
            <a:chExt cx="1045" cy="448"/>
          </a:xfrm>
        </p:grpSpPr>
        <p:pic>
          <p:nvPicPr>
            <p:cNvPr id="197671" name="Picture 16"/>
            <p:cNvPicPr>
              <a:picLocks noChangeArrowheads="1"/>
            </p:cNvPicPr>
            <p:nvPr/>
          </p:nvPicPr>
          <p:blipFill>
            <a:blip r:embed="rId4" cstate="print"/>
            <a:srcRect/>
            <a:stretch>
              <a:fillRect/>
            </a:stretch>
          </p:blipFill>
          <p:spPr bwMode="auto">
            <a:xfrm>
              <a:off x="4416" y="3168"/>
              <a:ext cx="1045" cy="448"/>
            </a:xfrm>
            <a:prstGeom prst="rect">
              <a:avLst/>
            </a:prstGeom>
            <a:noFill/>
            <a:ln w="12700">
              <a:noFill/>
              <a:miter lim="800000"/>
              <a:headEnd/>
              <a:tailEnd/>
            </a:ln>
            <a:effectLst/>
          </p:spPr>
        </p:pic>
        <p:sp>
          <p:nvSpPr>
            <p:cNvPr id="197672" name="Rectangle 17"/>
            <p:cNvSpPr>
              <a:spLocks noChangeArrowheads="1"/>
            </p:cNvSpPr>
            <p:nvPr/>
          </p:nvSpPr>
          <p:spPr bwMode="auto">
            <a:xfrm>
              <a:off x="4704" y="3312"/>
              <a:ext cx="564" cy="192"/>
            </a:xfrm>
            <a:prstGeom prst="rect">
              <a:avLst/>
            </a:prstGeom>
            <a:noFill/>
            <a:ln w="3810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zh-CN" altLang="en-US" sz="1400">
                  <a:solidFill>
                    <a:srgbClr val="000000"/>
                  </a:solidFill>
                  <a:latin typeface="Times New Roman" pitchFamily="18" charset="0"/>
                </a:rPr>
                <a:t>外部网络</a:t>
              </a:r>
            </a:p>
          </p:txBody>
        </p:sp>
      </p:grpSp>
      <p:pic>
        <p:nvPicPr>
          <p:cNvPr id="197649" name="Picture 18" descr="Monitor"/>
          <p:cNvPicPr>
            <a:picLocks noChangeAspect="1" noChangeArrowheads="1"/>
          </p:cNvPicPr>
          <p:nvPr/>
        </p:nvPicPr>
        <p:blipFill>
          <a:blip r:embed="rId5" cstate="print"/>
          <a:srcRect/>
          <a:stretch>
            <a:fillRect/>
          </a:stretch>
        </p:blipFill>
        <p:spPr bwMode="auto">
          <a:xfrm>
            <a:off x="4420097" y="3276600"/>
            <a:ext cx="633412" cy="657225"/>
          </a:xfrm>
          <a:prstGeom prst="rect">
            <a:avLst/>
          </a:prstGeom>
          <a:noFill/>
          <a:ln w="9525">
            <a:noFill/>
            <a:miter lim="800000"/>
            <a:headEnd/>
            <a:tailEnd/>
          </a:ln>
        </p:spPr>
      </p:pic>
      <p:sp>
        <p:nvSpPr>
          <p:cNvPr id="197650" name="Line 19"/>
          <p:cNvSpPr>
            <a:spLocks noChangeShapeType="1"/>
          </p:cNvSpPr>
          <p:nvPr/>
        </p:nvSpPr>
        <p:spPr bwMode="auto">
          <a:xfrm>
            <a:off x="4713784" y="2895600"/>
            <a:ext cx="0" cy="381000"/>
          </a:xfrm>
          <a:prstGeom prst="line">
            <a:avLst/>
          </a:prstGeom>
          <a:noFill/>
          <a:ln w="28575">
            <a:solidFill>
              <a:srgbClr val="80808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97651" name="Text Box 20"/>
          <p:cNvSpPr txBox="1">
            <a:spLocks noChangeArrowheads="1"/>
          </p:cNvSpPr>
          <p:nvPr/>
        </p:nvSpPr>
        <p:spPr bwMode="auto">
          <a:xfrm>
            <a:off x="4158159" y="4148138"/>
            <a:ext cx="1360488" cy="396875"/>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堡垒主机</a:t>
            </a:r>
          </a:p>
        </p:txBody>
      </p:sp>
      <p:pic>
        <p:nvPicPr>
          <p:cNvPr id="1800213" name="Picture 21" descr="Monitor-Red"/>
          <p:cNvPicPr>
            <a:picLocks noChangeAspect="1" noChangeArrowheads="1"/>
          </p:cNvPicPr>
          <p:nvPr/>
        </p:nvPicPr>
        <p:blipFill>
          <a:blip r:embed="rId6" cstate="print"/>
          <a:srcRect/>
          <a:stretch>
            <a:fillRect/>
          </a:stretch>
        </p:blipFill>
        <p:spPr bwMode="auto">
          <a:xfrm>
            <a:off x="4256584" y="3276600"/>
            <a:ext cx="887413" cy="914400"/>
          </a:xfrm>
          <a:prstGeom prst="rect">
            <a:avLst/>
          </a:prstGeom>
          <a:noFill/>
          <a:ln w="9525">
            <a:noFill/>
            <a:miter lim="800000"/>
            <a:headEnd/>
            <a:tailEnd/>
          </a:ln>
        </p:spPr>
      </p:pic>
      <p:grpSp>
        <p:nvGrpSpPr>
          <p:cNvPr id="4" name="Group 22"/>
          <p:cNvGrpSpPr>
            <a:grpSpLocks/>
          </p:cNvGrpSpPr>
          <p:nvPr/>
        </p:nvGrpSpPr>
        <p:grpSpPr bwMode="auto">
          <a:xfrm>
            <a:off x="1894384" y="1943100"/>
            <a:ext cx="2062163" cy="1198563"/>
            <a:chOff x="1632" y="1248"/>
            <a:chExt cx="1056" cy="755"/>
          </a:xfrm>
        </p:grpSpPr>
        <p:pic>
          <p:nvPicPr>
            <p:cNvPr id="197669" name="Picture 23"/>
            <p:cNvPicPr>
              <a:picLocks noChangeArrowheads="1"/>
            </p:cNvPicPr>
            <p:nvPr/>
          </p:nvPicPr>
          <p:blipFill>
            <a:blip r:embed="rId7" cstate="print"/>
            <a:srcRect/>
            <a:stretch>
              <a:fillRect/>
            </a:stretch>
          </p:blipFill>
          <p:spPr bwMode="auto">
            <a:xfrm>
              <a:off x="2064" y="1440"/>
              <a:ext cx="237" cy="563"/>
            </a:xfrm>
            <a:prstGeom prst="rect">
              <a:avLst/>
            </a:prstGeom>
            <a:noFill/>
            <a:ln w="12700">
              <a:noFill/>
              <a:miter lim="800000"/>
              <a:headEnd/>
              <a:tailEnd/>
            </a:ln>
            <a:effectLst/>
          </p:spPr>
        </p:pic>
        <p:sp>
          <p:nvSpPr>
            <p:cNvPr id="197670" name="Text Box 24"/>
            <p:cNvSpPr txBox="1">
              <a:spLocks noChangeArrowheads="1"/>
            </p:cNvSpPr>
            <p:nvPr/>
          </p:nvSpPr>
          <p:spPr bwMode="auto">
            <a:xfrm>
              <a:off x="1632" y="1248"/>
              <a:ext cx="1056" cy="25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内部筛选路由器</a:t>
              </a:r>
            </a:p>
          </p:txBody>
        </p:sp>
      </p:grpSp>
      <p:grpSp>
        <p:nvGrpSpPr>
          <p:cNvPr id="5" name="Group 25"/>
          <p:cNvGrpSpPr>
            <a:grpSpLocks/>
          </p:cNvGrpSpPr>
          <p:nvPr/>
        </p:nvGrpSpPr>
        <p:grpSpPr bwMode="auto">
          <a:xfrm>
            <a:off x="6115547" y="1981200"/>
            <a:ext cx="2062162" cy="1198563"/>
            <a:chOff x="4320" y="1248"/>
            <a:chExt cx="1056" cy="755"/>
          </a:xfrm>
        </p:grpSpPr>
        <p:pic>
          <p:nvPicPr>
            <p:cNvPr id="197667" name="Picture 26"/>
            <p:cNvPicPr>
              <a:picLocks noChangeArrowheads="1"/>
            </p:cNvPicPr>
            <p:nvPr/>
          </p:nvPicPr>
          <p:blipFill>
            <a:blip r:embed="rId7" cstate="print"/>
            <a:srcRect/>
            <a:stretch>
              <a:fillRect/>
            </a:stretch>
          </p:blipFill>
          <p:spPr bwMode="auto">
            <a:xfrm>
              <a:off x="4656" y="1440"/>
              <a:ext cx="237" cy="563"/>
            </a:xfrm>
            <a:prstGeom prst="rect">
              <a:avLst/>
            </a:prstGeom>
            <a:noFill/>
            <a:ln w="12700">
              <a:noFill/>
              <a:miter lim="800000"/>
              <a:headEnd/>
              <a:tailEnd/>
            </a:ln>
            <a:effectLst/>
          </p:spPr>
        </p:pic>
        <p:sp>
          <p:nvSpPr>
            <p:cNvPr id="197668" name="Text Box 27"/>
            <p:cNvSpPr txBox="1">
              <a:spLocks noChangeArrowheads="1"/>
            </p:cNvSpPr>
            <p:nvPr/>
          </p:nvSpPr>
          <p:spPr bwMode="auto">
            <a:xfrm>
              <a:off x="4320" y="1248"/>
              <a:ext cx="1056" cy="25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外部筛选路由器</a:t>
              </a:r>
            </a:p>
          </p:txBody>
        </p:sp>
      </p:grpSp>
      <p:sp>
        <p:nvSpPr>
          <p:cNvPr id="1800220" name="Text Box 28"/>
          <p:cNvSpPr txBox="1">
            <a:spLocks noChangeArrowheads="1"/>
          </p:cNvSpPr>
          <p:nvPr/>
        </p:nvSpPr>
        <p:spPr bwMode="auto">
          <a:xfrm>
            <a:off x="4315322" y="1844675"/>
            <a:ext cx="1800225" cy="7016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禁止内外网络直接进行通讯</a:t>
            </a:r>
          </a:p>
        </p:txBody>
      </p:sp>
      <p:sp>
        <p:nvSpPr>
          <p:cNvPr id="1800221" name="Line 29"/>
          <p:cNvSpPr>
            <a:spLocks noChangeShapeType="1"/>
          </p:cNvSpPr>
          <p:nvPr/>
        </p:nvSpPr>
        <p:spPr bwMode="auto">
          <a:xfrm flipV="1">
            <a:off x="7990384" y="2819400"/>
            <a:ext cx="0" cy="228600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22" name="Line 30"/>
          <p:cNvSpPr>
            <a:spLocks noChangeShapeType="1"/>
          </p:cNvSpPr>
          <p:nvPr/>
        </p:nvSpPr>
        <p:spPr bwMode="auto">
          <a:xfrm>
            <a:off x="4637584" y="2819400"/>
            <a:ext cx="0" cy="45720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23" name="Line 31"/>
          <p:cNvSpPr>
            <a:spLocks noChangeShapeType="1"/>
          </p:cNvSpPr>
          <p:nvPr/>
        </p:nvSpPr>
        <p:spPr bwMode="auto">
          <a:xfrm flipV="1">
            <a:off x="4561384" y="2743200"/>
            <a:ext cx="0" cy="533400"/>
          </a:xfrm>
          <a:prstGeom prst="line">
            <a:avLst/>
          </a:prstGeom>
          <a:noFill/>
          <a:ln w="28575">
            <a:solidFill>
              <a:srgbClr val="0000CC"/>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24" name="Line 32"/>
          <p:cNvSpPr>
            <a:spLocks noChangeShapeType="1"/>
          </p:cNvSpPr>
          <p:nvPr/>
        </p:nvSpPr>
        <p:spPr bwMode="auto">
          <a:xfrm>
            <a:off x="1589584" y="2743200"/>
            <a:ext cx="0" cy="2362200"/>
          </a:xfrm>
          <a:prstGeom prst="line">
            <a:avLst/>
          </a:prstGeom>
          <a:noFill/>
          <a:ln w="28575">
            <a:solidFill>
              <a:srgbClr val="0000CC"/>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25" name="AutoShape 33"/>
          <p:cNvSpPr>
            <a:spLocks noChangeArrowheads="1"/>
          </p:cNvSpPr>
          <p:nvPr/>
        </p:nvSpPr>
        <p:spPr bwMode="auto">
          <a:xfrm>
            <a:off x="5018584" y="2667000"/>
            <a:ext cx="609600" cy="609600"/>
          </a:xfrm>
          <a:prstGeom prst="flowChartSummingJunction">
            <a:avLst/>
          </a:prstGeom>
          <a:solidFill>
            <a:schemeClr val="accent1"/>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800226" name="Line 34"/>
          <p:cNvSpPr>
            <a:spLocks noChangeShapeType="1"/>
          </p:cNvSpPr>
          <p:nvPr/>
        </p:nvSpPr>
        <p:spPr bwMode="auto">
          <a:xfrm>
            <a:off x="4713784" y="4495800"/>
            <a:ext cx="0" cy="609600"/>
          </a:xfrm>
          <a:prstGeom prst="line">
            <a:avLst/>
          </a:prstGeom>
          <a:noFill/>
          <a:ln w="76200" cmpd="tri">
            <a:solidFill>
              <a:srgbClr val="333333"/>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27" name="Text Box 35"/>
          <p:cNvSpPr txBox="1">
            <a:spLocks noChangeArrowheads="1"/>
          </p:cNvSpPr>
          <p:nvPr/>
        </p:nvSpPr>
        <p:spPr bwMode="auto">
          <a:xfrm>
            <a:off x="3523159" y="5157788"/>
            <a:ext cx="2520950" cy="701675"/>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000">
                <a:solidFill>
                  <a:srgbClr val="000000"/>
                </a:solidFill>
                <a:latin typeface="Times New Roman" pitchFamily="18" charset="0"/>
              </a:rPr>
              <a:t>内外部网络之间的通信都经过堡垒主机</a:t>
            </a:r>
          </a:p>
        </p:txBody>
      </p:sp>
      <p:sp>
        <p:nvSpPr>
          <p:cNvPr id="1800228" name="Line 36"/>
          <p:cNvSpPr>
            <a:spLocks noChangeShapeType="1"/>
          </p:cNvSpPr>
          <p:nvPr/>
        </p:nvSpPr>
        <p:spPr bwMode="auto">
          <a:xfrm flipV="1">
            <a:off x="1513384" y="2590800"/>
            <a:ext cx="0" cy="2514600"/>
          </a:xfrm>
          <a:prstGeom prst="line">
            <a:avLst/>
          </a:prstGeom>
          <a:noFill/>
          <a:ln w="38100">
            <a:pattFill prst="pct60">
              <a:fgClr>
                <a:srgbClr val="6600FF"/>
              </a:fgClr>
              <a:bgClr>
                <a:srgbClr val="FFFFFF"/>
              </a:bgClr>
            </a:patt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29" name="Line 37"/>
          <p:cNvSpPr>
            <a:spLocks noChangeShapeType="1"/>
          </p:cNvSpPr>
          <p:nvPr/>
        </p:nvSpPr>
        <p:spPr bwMode="auto">
          <a:xfrm>
            <a:off x="4485184" y="2590800"/>
            <a:ext cx="0" cy="762000"/>
          </a:xfrm>
          <a:prstGeom prst="line">
            <a:avLst/>
          </a:prstGeom>
          <a:noFill/>
          <a:ln w="38100">
            <a:pattFill prst="pct60">
              <a:fgClr>
                <a:srgbClr val="6600FF"/>
              </a:fgClr>
              <a:bgClr>
                <a:srgbClr val="FFFFFF"/>
              </a:bgClr>
            </a:patt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30" name="Line 38"/>
          <p:cNvSpPr>
            <a:spLocks noChangeShapeType="1"/>
          </p:cNvSpPr>
          <p:nvPr/>
        </p:nvSpPr>
        <p:spPr bwMode="auto">
          <a:xfrm flipV="1">
            <a:off x="4789984" y="2590800"/>
            <a:ext cx="0" cy="685800"/>
          </a:xfrm>
          <a:prstGeom prst="line">
            <a:avLst/>
          </a:prstGeom>
          <a:noFill/>
          <a:ln w="38100">
            <a:pattFill prst="pct70">
              <a:fgClr>
                <a:schemeClr val="hlink"/>
              </a:fgClr>
              <a:bgClr>
                <a:schemeClr val="accent2"/>
              </a:bgClr>
            </a:patt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800231" name="Line 39"/>
          <p:cNvSpPr>
            <a:spLocks noChangeShapeType="1"/>
          </p:cNvSpPr>
          <p:nvPr/>
        </p:nvSpPr>
        <p:spPr bwMode="auto">
          <a:xfrm>
            <a:off x="8066584" y="2590800"/>
            <a:ext cx="0" cy="2514600"/>
          </a:xfrm>
          <a:prstGeom prst="line">
            <a:avLst/>
          </a:prstGeom>
          <a:noFill/>
          <a:ln w="38100">
            <a:pattFill prst="pct70">
              <a:fgClr>
                <a:schemeClr val="hlink"/>
              </a:fgClr>
              <a:bgClr>
                <a:schemeClr val="accent2"/>
              </a:bgClr>
            </a:patt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Tree>
    <p:custDataLst>
      <p:tags r:id="rId1"/>
    </p:custDataLst>
  </p:cSld>
  <p:clrMapOvr>
    <a:masterClrMapping/>
  </p:clrMapOvr>
  <p:transition advTm="22465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800213"/>
                                        </p:tgtEl>
                                        <p:attrNameLst>
                                          <p:attrName>style.visibility</p:attrName>
                                        </p:attrNameLst>
                                      </p:cBhvr>
                                      <p:to>
                                        <p:strVal val="visible"/>
                                      </p:to>
                                    </p:set>
                                    <p:anim calcmode="lin" valueType="num">
                                      <p:cBhvr>
                                        <p:cTn id="7" dur="500" fill="hold"/>
                                        <p:tgtEl>
                                          <p:spTgt spid="1800213"/>
                                        </p:tgtEl>
                                        <p:attrNameLst>
                                          <p:attrName>ppt_w</p:attrName>
                                        </p:attrNameLst>
                                      </p:cBhvr>
                                      <p:tavLst>
                                        <p:tav tm="0">
                                          <p:val>
                                            <p:fltVal val="0"/>
                                          </p:val>
                                        </p:tav>
                                        <p:tav tm="100000">
                                          <p:val>
                                            <p:strVal val="#ppt_w"/>
                                          </p:val>
                                        </p:tav>
                                      </p:tavLst>
                                    </p:anim>
                                    <p:anim calcmode="lin" valueType="num">
                                      <p:cBhvr>
                                        <p:cTn id="8" dur="500" fill="hold"/>
                                        <p:tgtEl>
                                          <p:spTgt spid="180021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00199"/>
                                        </p:tgtEl>
                                        <p:attrNameLst>
                                          <p:attrName>style.visibility</p:attrName>
                                        </p:attrNameLst>
                                      </p:cBhvr>
                                      <p:to>
                                        <p:strVal val="visible"/>
                                      </p:to>
                                    </p:set>
                                    <p:animEffect transition="in" filter="wipe(down)">
                                      <p:cBhvr>
                                        <p:cTn id="13" dur="500"/>
                                        <p:tgtEl>
                                          <p:spTgt spid="1800199"/>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800200"/>
                                        </p:tgtEl>
                                        <p:attrNameLst>
                                          <p:attrName>style.visibility</p:attrName>
                                        </p:attrNameLst>
                                      </p:cBhvr>
                                      <p:to>
                                        <p:strVal val="visible"/>
                                      </p:to>
                                    </p:set>
                                    <p:animEffect transition="in" filter="wipe(left)">
                                      <p:cBhvr>
                                        <p:cTn id="17" dur="500"/>
                                        <p:tgtEl>
                                          <p:spTgt spid="1800200"/>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800201"/>
                                        </p:tgtEl>
                                        <p:attrNameLst>
                                          <p:attrName>style.visibility</p:attrName>
                                        </p:attrNameLst>
                                      </p:cBhvr>
                                      <p:to>
                                        <p:strVal val="visible"/>
                                      </p:to>
                                    </p:set>
                                    <p:animEffect transition="in" filter="wipe(up)">
                                      <p:cBhvr>
                                        <p:cTn id="21" dur="500"/>
                                        <p:tgtEl>
                                          <p:spTgt spid="1800201"/>
                                        </p:tgtEl>
                                      </p:cBhvr>
                                    </p:animEffect>
                                  </p:childTnLst>
                                </p:cTn>
                              </p:par>
                            </p:childTnLst>
                          </p:cTn>
                        </p:par>
                        <p:par>
                          <p:cTn id="22" fill="hold" nodeType="afterGroup">
                            <p:stCondLst>
                              <p:cond delay="1500"/>
                            </p:stCondLst>
                            <p:childTnLst>
                              <p:par>
                                <p:cTn id="23" presetID="23" presetClass="entr" presetSubtype="16" fill="hold" grpId="0" nodeType="afterEffect">
                                  <p:stCondLst>
                                    <p:cond delay="0"/>
                                  </p:stCondLst>
                                  <p:childTnLst>
                                    <p:set>
                                      <p:cBhvr>
                                        <p:cTn id="24" dur="1" fill="hold">
                                          <p:stCondLst>
                                            <p:cond delay="0"/>
                                          </p:stCondLst>
                                        </p:cTn>
                                        <p:tgtEl>
                                          <p:spTgt spid="1800225"/>
                                        </p:tgtEl>
                                        <p:attrNameLst>
                                          <p:attrName>style.visibility</p:attrName>
                                        </p:attrNameLst>
                                      </p:cBhvr>
                                      <p:to>
                                        <p:strVal val="visible"/>
                                      </p:to>
                                    </p:set>
                                    <p:anim calcmode="lin" valueType="num">
                                      <p:cBhvr>
                                        <p:cTn id="25" dur="500" fill="hold"/>
                                        <p:tgtEl>
                                          <p:spTgt spid="1800225"/>
                                        </p:tgtEl>
                                        <p:attrNameLst>
                                          <p:attrName>ppt_w</p:attrName>
                                        </p:attrNameLst>
                                      </p:cBhvr>
                                      <p:tavLst>
                                        <p:tav tm="0">
                                          <p:val>
                                            <p:fltVal val="0"/>
                                          </p:val>
                                        </p:tav>
                                        <p:tav tm="100000">
                                          <p:val>
                                            <p:strVal val="#ppt_w"/>
                                          </p:val>
                                        </p:tav>
                                      </p:tavLst>
                                    </p:anim>
                                    <p:anim calcmode="lin" valueType="num">
                                      <p:cBhvr>
                                        <p:cTn id="26" dur="500" fill="hold"/>
                                        <p:tgtEl>
                                          <p:spTgt spid="1800225"/>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1800220"/>
                                        </p:tgtEl>
                                        <p:attrNameLst>
                                          <p:attrName>style.visibility</p:attrName>
                                        </p:attrNameLst>
                                      </p:cBhvr>
                                      <p:to>
                                        <p:strVal val="visible"/>
                                      </p:to>
                                    </p:set>
                                    <p:animEffect transition="in" filter="slide(fromBottom)">
                                      <p:cBhvr>
                                        <p:cTn id="30" dur="500"/>
                                        <p:tgtEl>
                                          <p:spTgt spid="18002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800221"/>
                                        </p:tgtEl>
                                        <p:attrNameLst>
                                          <p:attrName>style.visibility</p:attrName>
                                        </p:attrNameLst>
                                      </p:cBhvr>
                                      <p:to>
                                        <p:strVal val="visible"/>
                                      </p:to>
                                    </p:set>
                                    <p:animEffect transition="in" filter="wipe(down)">
                                      <p:cBhvr>
                                        <p:cTn id="35" dur="500"/>
                                        <p:tgtEl>
                                          <p:spTgt spid="1800221"/>
                                        </p:tgtEl>
                                      </p:cBhvr>
                                    </p:animEffect>
                                  </p:childTnLst>
                                </p:cTn>
                              </p:par>
                            </p:childTnLst>
                          </p:cTn>
                        </p:par>
                        <p:par>
                          <p:cTn id="36" fill="hold" nodeType="afterGroup">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1800198"/>
                                        </p:tgtEl>
                                        <p:attrNameLst>
                                          <p:attrName>style.visibility</p:attrName>
                                        </p:attrNameLst>
                                      </p:cBhvr>
                                      <p:to>
                                        <p:strVal val="visible"/>
                                      </p:to>
                                    </p:set>
                                    <p:animEffect transition="in" filter="wipe(right)">
                                      <p:cBhvr>
                                        <p:cTn id="39" dur="500"/>
                                        <p:tgtEl>
                                          <p:spTgt spid="1800198"/>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800222"/>
                                        </p:tgtEl>
                                        <p:attrNameLst>
                                          <p:attrName>style.visibility</p:attrName>
                                        </p:attrNameLst>
                                      </p:cBhvr>
                                      <p:to>
                                        <p:strVal val="visible"/>
                                      </p:to>
                                    </p:set>
                                    <p:animEffect transition="in" filter="wipe(up)">
                                      <p:cBhvr>
                                        <p:cTn id="43" dur="500"/>
                                        <p:tgtEl>
                                          <p:spTgt spid="1800222"/>
                                        </p:tgtEl>
                                      </p:cBhvr>
                                    </p:animEffect>
                                  </p:childTnLst>
                                </p:cTn>
                              </p:par>
                            </p:childTnLst>
                          </p:cTn>
                        </p:par>
                        <p:par>
                          <p:cTn id="44" fill="hold" nodeType="afterGroup">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1800223"/>
                                        </p:tgtEl>
                                        <p:attrNameLst>
                                          <p:attrName>style.visibility</p:attrName>
                                        </p:attrNameLst>
                                      </p:cBhvr>
                                      <p:to>
                                        <p:strVal val="visible"/>
                                      </p:to>
                                    </p:set>
                                    <p:animEffect transition="in" filter="wipe(down)">
                                      <p:cBhvr>
                                        <p:cTn id="47" dur="500"/>
                                        <p:tgtEl>
                                          <p:spTgt spid="1800223"/>
                                        </p:tgtEl>
                                      </p:cBhvr>
                                    </p:animEffect>
                                  </p:childTnLst>
                                </p:cTn>
                              </p:par>
                            </p:childTnLst>
                          </p:cTn>
                        </p:par>
                        <p:par>
                          <p:cTn id="48" fill="hold" nodeType="afterGroup">
                            <p:stCondLst>
                              <p:cond delay="2000"/>
                            </p:stCondLst>
                            <p:childTnLst>
                              <p:par>
                                <p:cTn id="49" presetID="22" presetClass="entr" presetSubtype="2" fill="hold" grpId="0" nodeType="afterEffect">
                                  <p:stCondLst>
                                    <p:cond delay="0"/>
                                  </p:stCondLst>
                                  <p:childTnLst>
                                    <p:set>
                                      <p:cBhvr>
                                        <p:cTn id="50" dur="1" fill="hold">
                                          <p:stCondLst>
                                            <p:cond delay="0"/>
                                          </p:stCondLst>
                                        </p:cTn>
                                        <p:tgtEl>
                                          <p:spTgt spid="1800197"/>
                                        </p:tgtEl>
                                        <p:attrNameLst>
                                          <p:attrName>style.visibility</p:attrName>
                                        </p:attrNameLst>
                                      </p:cBhvr>
                                      <p:to>
                                        <p:strVal val="visible"/>
                                      </p:to>
                                    </p:set>
                                    <p:animEffect transition="in" filter="wipe(right)">
                                      <p:cBhvr>
                                        <p:cTn id="51" dur="500"/>
                                        <p:tgtEl>
                                          <p:spTgt spid="1800197"/>
                                        </p:tgtEl>
                                      </p:cBhvr>
                                    </p:animEffect>
                                  </p:childTnLst>
                                </p:cTn>
                              </p:par>
                            </p:childTnLst>
                          </p:cTn>
                        </p:par>
                        <p:par>
                          <p:cTn id="52" fill="hold" nodeType="afterGroup">
                            <p:stCondLst>
                              <p:cond delay="2500"/>
                            </p:stCondLst>
                            <p:childTnLst>
                              <p:par>
                                <p:cTn id="53" presetID="22" presetClass="entr" presetSubtype="1" fill="hold" grpId="0" nodeType="afterEffect">
                                  <p:stCondLst>
                                    <p:cond delay="0"/>
                                  </p:stCondLst>
                                  <p:childTnLst>
                                    <p:set>
                                      <p:cBhvr>
                                        <p:cTn id="54" dur="1" fill="hold">
                                          <p:stCondLst>
                                            <p:cond delay="0"/>
                                          </p:stCondLst>
                                        </p:cTn>
                                        <p:tgtEl>
                                          <p:spTgt spid="1800224"/>
                                        </p:tgtEl>
                                        <p:attrNameLst>
                                          <p:attrName>style.visibility</p:attrName>
                                        </p:attrNameLst>
                                      </p:cBhvr>
                                      <p:to>
                                        <p:strVal val="visible"/>
                                      </p:to>
                                    </p:set>
                                    <p:animEffect transition="in" filter="wipe(up)">
                                      <p:cBhvr>
                                        <p:cTn id="55" dur="500"/>
                                        <p:tgtEl>
                                          <p:spTgt spid="18002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00228"/>
                                        </p:tgtEl>
                                        <p:attrNameLst>
                                          <p:attrName>style.visibility</p:attrName>
                                        </p:attrNameLst>
                                      </p:cBhvr>
                                      <p:to>
                                        <p:strVal val="visible"/>
                                      </p:to>
                                    </p:set>
                                    <p:animEffect transition="in" filter="wipe(down)">
                                      <p:cBhvr>
                                        <p:cTn id="60" dur="500"/>
                                        <p:tgtEl>
                                          <p:spTgt spid="1800228"/>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800195"/>
                                        </p:tgtEl>
                                        <p:attrNameLst>
                                          <p:attrName>style.visibility</p:attrName>
                                        </p:attrNameLst>
                                      </p:cBhvr>
                                      <p:to>
                                        <p:strVal val="visible"/>
                                      </p:to>
                                    </p:set>
                                    <p:animEffect transition="in" filter="wipe(left)">
                                      <p:cBhvr>
                                        <p:cTn id="64" dur="500"/>
                                        <p:tgtEl>
                                          <p:spTgt spid="1800195"/>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1800229"/>
                                        </p:tgtEl>
                                        <p:attrNameLst>
                                          <p:attrName>style.visibility</p:attrName>
                                        </p:attrNameLst>
                                      </p:cBhvr>
                                      <p:to>
                                        <p:strVal val="visible"/>
                                      </p:to>
                                    </p:set>
                                    <p:animEffect transition="in" filter="wipe(up)">
                                      <p:cBhvr>
                                        <p:cTn id="68" dur="500"/>
                                        <p:tgtEl>
                                          <p:spTgt spid="1800229"/>
                                        </p:tgtEl>
                                      </p:cBhvr>
                                    </p:animEffect>
                                  </p:childTnLst>
                                </p:cTn>
                              </p:par>
                            </p:childTnLst>
                          </p:cTn>
                        </p:par>
                        <p:par>
                          <p:cTn id="69" fill="hold" nodeType="afterGroup">
                            <p:stCondLst>
                              <p:cond delay="1500"/>
                            </p:stCondLst>
                            <p:childTnLst>
                              <p:par>
                                <p:cTn id="70" presetID="22" presetClass="entr" presetSubtype="4" fill="hold" grpId="0" nodeType="afterEffect">
                                  <p:stCondLst>
                                    <p:cond delay="0"/>
                                  </p:stCondLst>
                                  <p:childTnLst>
                                    <p:set>
                                      <p:cBhvr>
                                        <p:cTn id="71" dur="1" fill="hold">
                                          <p:stCondLst>
                                            <p:cond delay="0"/>
                                          </p:stCondLst>
                                        </p:cTn>
                                        <p:tgtEl>
                                          <p:spTgt spid="1800230"/>
                                        </p:tgtEl>
                                        <p:attrNameLst>
                                          <p:attrName>style.visibility</p:attrName>
                                        </p:attrNameLst>
                                      </p:cBhvr>
                                      <p:to>
                                        <p:strVal val="visible"/>
                                      </p:to>
                                    </p:set>
                                    <p:animEffect transition="in" filter="wipe(down)">
                                      <p:cBhvr>
                                        <p:cTn id="72" dur="500"/>
                                        <p:tgtEl>
                                          <p:spTgt spid="1800230"/>
                                        </p:tgtEl>
                                      </p:cBhvr>
                                    </p:animEffect>
                                  </p:childTnLst>
                                </p:cTn>
                              </p:par>
                            </p:childTnLst>
                          </p:cTn>
                        </p:par>
                        <p:par>
                          <p:cTn id="73" fill="hold" nodeType="afterGroup">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1800196"/>
                                        </p:tgtEl>
                                        <p:attrNameLst>
                                          <p:attrName>style.visibility</p:attrName>
                                        </p:attrNameLst>
                                      </p:cBhvr>
                                      <p:to>
                                        <p:strVal val="visible"/>
                                      </p:to>
                                    </p:set>
                                    <p:animEffect transition="in" filter="wipe(left)">
                                      <p:cBhvr>
                                        <p:cTn id="76" dur="500"/>
                                        <p:tgtEl>
                                          <p:spTgt spid="1800196"/>
                                        </p:tgtEl>
                                      </p:cBhvr>
                                    </p:animEffect>
                                  </p:childTnLst>
                                </p:cTn>
                              </p:par>
                            </p:childTnLst>
                          </p:cTn>
                        </p:par>
                        <p:par>
                          <p:cTn id="77" fill="hold" nodeType="afterGroup">
                            <p:stCondLst>
                              <p:cond delay="2500"/>
                            </p:stCondLst>
                            <p:childTnLst>
                              <p:par>
                                <p:cTn id="78" presetID="22" presetClass="entr" presetSubtype="1" fill="hold" grpId="0" nodeType="afterEffect">
                                  <p:stCondLst>
                                    <p:cond delay="0"/>
                                  </p:stCondLst>
                                  <p:childTnLst>
                                    <p:set>
                                      <p:cBhvr>
                                        <p:cTn id="79" dur="1" fill="hold">
                                          <p:stCondLst>
                                            <p:cond delay="0"/>
                                          </p:stCondLst>
                                        </p:cTn>
                                        <p:tgtEl>
                                          <p:spTgt spid="1800231"/>
                                        </p:tgtEl>
                                        <p:attrNameLst>
                                          <p:attrName>style.visibility</p:attrName>
                                        </p:attrNameLst>
                                      </p:cBhvr>
                                      <p:to>
                                        <p:strVal val="visible"/>
                                      </p:to>
                                    </p:set>
                                    <p:animEffect transition="in" filter="wipe(up)">
                                      <p:cBhvr>
                                        <p:cTn id="80" dur="500"/>
                                        <p:tgtEl>
                                          <p:spTgt spid="1800231"/>
                                        </p:tgtEl>
                                      </p:cBhvr>
                                    </p:animEffect>
                                  </p:childTnLst>
                                </p:cTn>
                              </p:par>
                            </p:childTnLst>
                          </p:cTn>
                        </p:par>
                        <p:par>
                          <p:cTn id="81" fill="hold" nodeType="afterGroup">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1800226"/>
                                        </p:tgtEl>
                                        <p:attrNameLst>
                                          <p:attrName>style.visibility</p:attrName>
                                        </p:attrNameLst>
                                      </p:cBhvr>
                                      <p:to>
                                        <p:strVal val="visible"/>
                                      </p:to>
                                    </p:set>
                                    <p:animEffect transition="in" filter="wipe(up)">
                                      <p:cBhvr>
                                        <p:cTn id="84" dur="500"/>
                                        <p:tgtEl>
                                          <p:spTgt spid="1800226"/>
                                        </p:tgtEl>
                                      </p:cBhvr>
                                    </p:animEffect>
                                  </p:childTnLst>
                                </p:cTn>
                              </p:par>
                            </p:childTnLst>
                          </p:cTn>
                        </p:par>
                        <p:par>
                          <p:cTn id="85" fill="hold" nodeType="afterGroup">
                            <p:stCondLst>
                              <p:cond delay="3500"/>
                            </p:stCondLst>
                            <p:childTnLst>
                              <p:par>
                                <p:cTn id="86" presetID="12" presetClass="entr" presetSubtype="1" fill="hold" grpId="0" nodeType="afterEffect">
                                  <p:stCondLst>
                                    <p:cond delay="0"/>
                                  </p:stCondLst>
                                  <p:childTnLst>
                                    <p:set>
                                      <p:cBhvr>
                                        <p:cTn id="87" dur="1" fill="hold">
                                          <p:stCondLst>
                                            <p:cond delay="0"/>
                                          </p:stCondLst>
                                        </p:cTn>
                                        <p:tgtEl>
                                          <p:spTgt spid="1800227"/>
                                        </p:tgtEl>
                                        <p:attrNameLst>
                                          <p:attrName>style.visibility</p:attrName>
                                        </p:attrNameLst>
                                      </p:cBhvr>
                                      <p:to>
                                        <p:strVal val="visible"/>
                                      </p:to>
                                    </p:set>
                                    <p:animEffect transition="in" filter="slide(fromTop)">
                                      <p:cBhvr>
                                        <p:cTn id="88" dur="500"/>
                                        <p:tgtEl>
                                          <p:spTgt spid="180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5" grpId="0" animBg="1"/>
      <p:bldP spid="1800196" grpId="0" animBg="1"/>
      <p:bldP spid="1800197" grpId="0" animBg="1"/>
      <p:bldP spid="1800198" grpId="0" animBg="1"/>
      <p:bldP spid="1800199" grpId="0" animBg="1"/>
      <p:bldP spid="1800200" grpId="0" animBg="1"/>
      <p:bldP spid="1800201" grpId="0" animBg="1"/>
      <p:bldP spid="1800220" grpId="0" autoUpdateAnimBg="0"/>
      <p:bldP spid="1800221" grpId="0" animBg="1"/>
      <p:bldP spid="1800222" grpId="0" animBg="1"/>
      <p:bldP spid="1800223" grpId="0" animBg="1"/>
      <p:bldP spid="1800224" grpId="0" animBg="1"/>
      <p:bldP spid="1800225" grpId="0" animBg="1"/>
      <p:bldP spid="1800226" grpId="0" animBg="1"/>
      <p:bldP spid="1800227" grpId="0" autoUpdateAnimBg="0"/>
      <p:bldP spid="1800228" grpId="0" animBg="1"/>
      <p:bldP spid="1800229" grpId="0" animBg="1"/>
      <p:bldP spid="1800230" grpId="0" animBg="1"/>
      <p:bldP spid="180023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1" name="Rectangle 2"/>
          <p:cNvSpPr>
            <a:spLocks noGrp="1" noChangeArrowheads="1"/>
          </p:cNvSpPr>
          <p:nvPr>
            <p:ph type="title"/>
          </p:nvPr>
        </p:nvSpPr>
        <p:spPr/>
        <p:txBody>
          <a:bodyPr/>
          <a:lstStyle/>
          <a:p>
            <a:pPr eaLnBrk="1" hangingPunct="1"/>
            <a:r>
              <a:rPr lang="zh-CN" altLang="en-US" smtClean="0"/>
              <a:t>防火墙的主要功能</a:t>
            </a:r>
          </a:p>
        </p:txBody>
      </p:sp>
      <p:sp>
        <p:nvSpPr>
          <p:cNvPr id="198662" name="Rectangle 3"/>
          <p:cNvSpPr>
            <a:spLocks noGrp="1" noChangeArrowheads="1"/>
          </p:cNvSpPr>
          <p:nvPr>
            <p:ph idx="1"/>
          </p:nvPr>
        </p:nvSpPr>
        <p:spPr/>
        <p:txBody>
          <a:bodyPr/>
          <a:lstStyle/>
          <a:p>
            <a:pPr eaLnBrk="1" hangingPunct="1"/>
            <a:r>
              <a:rPr lang="zh-CN" altLang="en-US" smtClean="0"/>
              <a:t>防火墙的主要功能有</a:t>
            </a:r>
          </a:p>
          <a:p>
            <a:pPr lvl="1" eaLnBrk="1" hangingPunct="1"/>
            <a:r>
              <a:rPr lang="zh-CN" altLang="en-US" smtClean="0"/>
              <a:t>网络安全的屏障 </a:t>
            </a:r>
          </a:p>
          <a:p>
            <a:pPr lvl="1" eaLnBrk="1" hangingPunct="1"/>
            <a:r>
              <a:rPr lang="zh-CN" altLang="en-US" smtClean="0"/>
              <a:t>强化网络安全策略 </a:t>
            </a:r>
          </a:p>
          <a:p>
            <a:pPr lvl="1" eaLnBrk="1" hangingPunct="1"/>
            <a:r>
              <a:rPr lang="zh-CN" altLang="en-US" smtClean="0"/>
              <a:t>对网络存取和访问进行监控审计 </a:t>
            </a:r>
          </a:p>
          <a:p>
            <a:pPr lvl="1" eaLnBrk="1" hangingPunct="1"/>
            <a:r>
              <a:rPr lang="zh-CN" altLang="en-US" smtClean="0"/>
              <a:t>防止内部信息的外泄 </a:t>
            </a:r>
          </a:p>
        </p:txBody>
      </p:sp>
      <p:sp>
        <p:nvSpPr>
          <p:cNvPr id="198658"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1B4D6C2A-F62E-4320-A525-BAF8BBC2AA1A}" type="datetime1">
              <a:rPr lang="zh-CN" altLang="en-US">
                <a:solidFill>
                  <a:srgbClr val="000000"/>
                </a:solidFill>
              </a:rPr>
              <a:pPr/>
              <a:t>2016/5/30</a:t>
            </a:fld>
            <a:endParaRPr lang="en-US" altLang="zh-CN">
              <a:solidFill>
                <a:srgbClr val="000000"/>
              </a:solidFill>
            </a:endParaRPr>
          </a:p>
        </p:txBody>
      </p:sp>
      <p:sp>
        <p:nvSpPr>
          <p:cNvPr id="198659"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8660"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4F6A6310-AB09-4B0E-B77C-CB2A265980DB}" type="slidenum">
              <a:rPr lang="en-US" altLang="zh-CN">
                <a:solidFill>
                  <a:srgbClr val="000000"/>
                </a:solidFill>
              </a:rPr>
              <a:pPr/>
              <a:t>78</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占位符 3"/>
          <p:cNvSpPr>
            <a:spLocks noGrp="1"/>
          </p:cNvSpPr>
          <p:nvPr>
            <p:ph type="dt" sz="quarter" idx="10"/>
          </p:nvPr>
        </p:nvSpPr>
        <p:spPr>
          <a:noFill/>
          <a:ln>
            <a:miter lim="800000"/>
            <a:headEnd/>
            <a:tailEnd/>
          </a:ln>
        </p:spPr>
        <p:txBody>
          <a:bodyPr/>
          <a:lstStyle/>
          <a:p>
            <a:fld id="{B122E9B6-CB47-41CA-BD5D-041552485C51}" type="datetime1">
              <a:rPr lang="zh-CN" altLang="en-US">
                <a:solidFill>
                  <a:srgbClr val="000000"/>
                </a:solidFill>
              </a:rPr>
              <a:pPr/>
              <a:t>2016/5/30</a:t>
            </a:fld>
            <a:endParaRPr lang="en-US" altLang="zh-CN">
              <a:solidFill>
                <a:srgbClr val="000000"/>
              </a:solidFill>
            </a:endParaRPr>
          </a:p>
        </p:txBody>
      </p:sp>
      <p:sp>
        <p:nvSpPr>
          <p:cNvPr id="199683" name="页脚占位符 4"/>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99684" name="灯片编号占位符 5"/>
          <p:cNvSpPr>
            <a:spLocks noGrp="1"/>
          </p:cNvSpPr>
          <p:nvPr>
            <p:ph type="sldNum" sz="quarter" idx="12"/>
          </p:nvPr>
        </p:nvSpPr>
        <p:spPr>
          <a:noFill/>
          <a:ln>
            <a:miter lim="800000"/>
            <a:headEnd/>
            <a:tailEnd/>
          </a:ln>
        </p:spPr>
        <p:txBody>
          <a:bodyPr/>
          <a:lstStyle/>
          <a:p>
            <a:fld id="{66B75E35-44D3-43B9-8BDE-B32943467AA8}" type="slidenum">
              <a:rPr lang="en-US" altLang="zh-CN">
                <a:solidFill>
                  <a:srgbClr val="000000"/>
                </a:solidFill>
              </a:rPr>
              <a:pPr/>
              <a:t>79</a:t>
            </a:fld>
            <a:endParaRPr lang="en-US" altLang="zh-CN">
              <a:solidFill>
                <a:srgbClr val="000000"/>
              </a:solidFill>
            </a:endParaRPr>
          </a:p>
        </p:txBody>
      </p:sp>
      <p:sp>
        <p:nvSpPr>
          <p:cNvPr id="199685" name="Rectangle 4"/>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79365" name="Line 5"/>
          <p:cNvSpPr>
            <a:spLocks noChangeShapeType="1"/>
          </p:cNvSpPr>
          <p:nvPr/>
        </p:nvSpPr>
        <p:spPr bwMode="auto">
          <a:xfrm>
            <a:off x="3429000" y="3276600"/>
            <a:ext cx="838200" cy="0"/>
          </a:xfrm>
          <a:prstGeom prst="line">
            <a:avLst/>
          </a:prstGeom>
          <a:noFill/>
          <a:ln w="152400">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9366" name="Line 6"/>
          <p:cNvSpPr>
            <a:spLocks noChangeShapeType="1"/>
          </p:cNvSpPr>
          <p:nvPr/>
        </p:nvSpPr>
        <p:spPr bwMode="auto">
          <a:xfrm>
            <a:off x="4267200" y="914400"/>
            <a:ext cx="0" cy="5791200"/>
          </a:xfrm>
          <a:prstGeom prst="line">
            <a:avLst/>
          </a:prstGeom>
          <a:noFill/>
          <a:ln w="1524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9367" name="Text Box 7"/>
          <p:cNvSpPr txBox="1">
            <a:spLocks noChangeArrowheads="1"/>
          </p:cNvSpPr>
          <p:nvPr/>
        </p:nvSpPr>
        <p:spPr bwMode="auto">
          <a:xfrm>
            <a:off x="4343400" y="914400"/>
            <a:ext cx="1676400" cy="5767388"/>
          </a:xfrm>
          <a:prstGeom prst="rect">
            <a:avLst/>
          </a:prstGeom>
          <a:noFill/>
          <a:ln w="152400">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安全内核</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访问控制</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内容安全</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a:t>
            </a:r>
            <a:r>
              <a:rPr lang="en-US" altLang="zh-CN" sz="1200">
                <a:solidFill>
                  <a:srgbClr val="000000"/>
                </a:solidFill>
                <a:latin typeface="Times New Roman" pitchFamily="18" charset="0"/>
              </a:rPr>
              <a:t>IP</a:t>
            </a:r>
            <a:r>
              <a:rPr lang="zh-CN" altLang="en-US" sz="1200">
                <a:solidFill>
                  <a:srgbClr val="000000"/>
                </a:solidFill>
                <a:latin typeface="Times New Roman" pitchFamily="18" charset="0"/>
              </a:rPr>
              <a:t>与</a:t>
            </a:r>
            <a:r>
              <a:rPr lang="en-US" altLang="zh-CN" sz="1200">
                <a:solidFill>
                  <a:srgbClr val="000000"/>
                </a:solidFill>
                <a:latin typeface="Times New Roman" pitchFamily="18" charset="0"/>
              </a:rPr>
              <a:t>MAC</a:t>
            </a:r>
            <a:r>
              <a:rPr lang="zh-CN" altLang="en-US" sz="1200">
                <a:solidFill>
                  <a:srgbClr val="000000"/>
                </a:solidFill>
                <a:latin typeface="Times New Roman" pitchFamily="18" charset="0"/>
              </a:rPr>
              <a:t>绑定</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安全远程管理</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多种管理方式</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灵活接入</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授权认证</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双机热备</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安全审计</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加密</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端口映射</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流量控制</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规则模拟测试</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入侵检测</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本地 </a:t>
            </a:r>
            <a:r>
              <a:rPr lang="en-US" altLang="zh-CN" sz="1200">
                <a:solidFill>
                  <a:srgbClr val="000000"/>
                </a:solidFill>
                <a:latin typeface="Times New Roman" pitchFamily="18" charset="0"/>
              </a:rPr>
              <a:t>&amp; </a:t>
            </a:r>
            <a:r>
              <a:rPr lang="zh-CN" altLang="en-US" sz="1200">
                <a:solidFill>
                  <a:srgbClr val="000000"/>
                </a:solidFill>
                <a:latin typeface="Times New Roman" pitchFamily="18" charset="0"/>
              </a:rPr>
              <a:t>远程管理</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a:t>
            </a:r>
            <a:r>
              <a:rPr lang="en-US" altLang="zh-CN" sz="1200">
                <a:solidFill>
                  <a:srgbClr val="000000"/>
                </a:solidFill>
                <a:latin typeface="Times New Roman" pitchFamily="18" charset="0"/>
              </a:rPr>
              <a:t>NAT</a:t>
            </a:r>
            <a:r>
              <a:rPr lang="zh-CN" altLang="en-US" sz="1200">
                <a:solidFill>
                  <a:srgbClr val="000000"/>
                </a:solidFill>
                <a:latin typeface="Times New Roman" pitchFamily="18" charset="0"/>
              </a:rPr>
              <a:t>转换 </a:t>
            </a:r>
            <a:r>
              <a:rPr lang="en-US" altLang="zh-CN" sz="1200">
                <a:solidFill>
                  <a:srgbClr val="000000"/>
                </a:solidFill>
                <a:latin typeface="Times New Roman" pitchFamily="18" charset="0"/>
              </a:rPr>
              <a:t>&amp; IP</a:t>
            </a:r>
            <a:r>
              <a:rPr lang="zh-CN" altLang="en-US" sz="1200">
                <a:solidFill>
                  <a:srgbClr val="000000"/>
                </a:solidFill>
                <a:latin typeface="Times New Roman" pitchFamily="18" charset="0"/>
              </a:rPr>
              <a:t>复用</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多端口结构</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安全联动</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双系统</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网络管理</a:t>
            </a:r>
          </a:p>
        </p:txBody>
      </p:sp>
      <p:sp>
        <p:nvSpPr>
          <p:cNvPr id="1679368" name="Line 8"/>
          <p:cNvSpPr>
            <a:spLocks noChangeShapeType="1"/>
          </p:cNvSpPr>
          <p:nvPr/>
        </p:nvSpPr>
        <p:spPr bwMode="auto">
          <a:xfrm>
            <a:off x="5486400" y="1371600"/>
            <a:ext cx="1219200" cy="0"/>
          </a:xfrm>
          <a:prstGeom prst="line">
            <a:avLst/>
          </a:prstGeom>
          <a:noFill/>
          <a:ln w="76200">
            <a:solidFill>
              <a:srgbClr val="FF9933"/>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79369" name="Line 9"/>
          <p:cNvSpPr>
            <a:spLocks noChangeShapeType="1"/>
          </p:cNvSpPr>
          <p:nvPr/>
        </p:nvSpPr>
        <p:spPr bwMode="auto">
          <a:xfrm>
            <a:off x="6705600" y="762000"/>
            <a:ext cx="0" cy="1828800"/>
          </a:xfrm>
          <a:prstGeom prst="line">
            <a:avLst/>
          </a:prstGeom>
          <a:noFill/>
          <a:ln w="76200">
            <a:solidFill>
              <a:srgbClr val="FF9933"/>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79370" name="Text Box 10"/>
          <p:cNvSpPr txBox="1">
            <a:spLocks noChangeArrowheads="1"/>
          </p:cNvSpPr>
          <p:nvPr/>
        </p:nvSpPr>
        <p:spPr bwMode="auto">
          <a:xfrm>
            <a:off x="6705600" y="685800"/>
            <a:ext cx="2057400" cy="1922463"/>
          </a:xfrm>
          <a:prstGeom prst="rect">
            <a:avLst/>
          </a:prstGeom>
          <a:noFill/>
          <a:ln w="152400">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基于源地址、目的地址</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基于源端口、目的端口</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基于用户</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基于时间</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基于流量</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基于时间的控制</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用户级权限控制</a:t>
            </a:r>
          </a:p>
        </p:txBody>
      </p:sp>
      <p:sp>
        <p:nvSpPr>
          <p:cNvPr id="199692" name="Text Box 11"/>
          <p:cNvSpPr txBox="1">
            <a:spLocks noChangeArrowheads="1"/>
          </p:cNvSpPr>
          <p:nvPr/>
        </p:nvSpPr>
        <p:spPr bwMode="auto">
          <a:xfrm>
            <a:off x="1331913" y="2420938"/>
            <a:ext cx="2087562" cy="519112"/>
          </a:xfrm>
          <a:prstGeom prst="rect">
            <a:avLst/>
          </a:prstGeom>
          <a:noFill/>
          <a:ln w="1524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2800" b="1">
                <a:solidFill>
                  <a:srgbClr val="000000"/>
                </a:solidFill>
                <a:latin typeface="Times New Roman" pitchFamily="18" charset="0"/>
              </a:rPr>
              <a:t>防火墙</a:t>
            </a:r>
          </a:p>
        </p:txBody>
      </p:sp>
      <p:pic>
        <p:nvPicPr>
          <p:cNvPr id="199693" name="Picture 12" descr="PIX - 13760"/>
          <p:cNvPicPr>
            <a:picLocks noChangeAspect="1" noChangeArrowheads="1"/>
          </p:cNvPicPr>
          <p:nvPr/>
        </p:nvPicPr>
        <p:blipFill>
          <a:blip r:embed="rId2" cstate="print"/>
          <a:srcRect/>
          <a:stretch>
            <a:fillRect/>
          </a:stretch>
        </p:blipFill>
        <p:spPr bwMode="auto">
          <a:xfrm>
            <a:off x="1371600" y="2895600"/>
            <a:ext cx="2286000" cy="8493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65"/>
                                        </p:tgtEl>
                                        <p:attrNameLst>
                                          <p:attrName>style.visibility</p:attrName>
                                        </p:attrNameLst>
                                      </p:cBhvr>
                                      <p:to>
                                        <p:strVal val="visible"/>
                                      </p:to>
                                    </p:set>
                                    <p:animEffect transition="in" filter="wipe(left)">
                                      <p:cBhvr>
                                        <p:cTn id="7" dur="500"/>
                                        <p:tgtEl>
                                          <p:spTgt spid="1679365"/>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679366"/>
                                        </p:tgtEl>
                                        <p:attrNameLst>
                                          <p:attrName>style.visibility</p:attrName>
                                        </p:attrNameLst>
                                      </p:cBhvr>
                                      <p:to>
                                        <p:strVal val="visible"/>
                                      </p:to>
                                    </p:set>
                                    <p:animEffect transition="in" filter="barn(outHorizontal)">
                                      <p:cBhvr>
                                        <p:cTn id="11" dur="500"/>
                                        <p:tgtEl>
                                          <p:spTgt spid="1679366"/>
                                        </p:tgtEl>
                                      </p:cBhvr>
                                    </p:animEffect>
                                  </p:child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679367"/>
                                        </p:tgtEl>
                                        <p:attrNameLst>
                                          <p:attrName>style.visibility</p:attrName>
                                        </p:attrNameLst>
                                      </p:cBhvr>
                                      <p:to>
                                        <p:strVal val="visible"/>
                                      </p:to>
                                    </p:set>
                                    <p:animEffect transition="in" filter="slide(fromLeft)">
                                      <p:cBhvr>
                                        <p:cTn id="15" dur="500"/>
                                        <p:tgtEl>
                                          <p:spTgt spid="16793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79368"/>
                                        </p:tgtEl>
                                        <p:attrNameLst>
                                          <p:attrName>style.visibility</p:attrName>
                                        </p:attrNameLst>
                                      </p:cBhvr>
                                      <p:to>
                                        <p:strVal val="visible"/>
                                      </p:to>
                                    </p:set>
                                    <p:animEffect transition="in" filter="wipe(left)">
                                      <p:cBhvr>
                                        <p:cTn id="20" dur="500"/>
                                        <p:tgtEl>
                                          <p:spTgt spid="1679368"/>
                                        </p:tgtEl>
                                      </p:cBhvr>
                                    </p:animEffect>
                                  </p:childTnLst>
                                </p:cTn>
                              </p:par>
                            </p:childTnLst>
                          </p:cTn>
                        </p:par>
                        <p:par>
                          <p:cTn id="21" fill="hold" nodeType="afterGroup">
                            <p:stCondLst>
                              <p:cond delay="500"/>
                            </p:stCondLst>
                            <p:childTnLst>
                              <p:par>
                                <p:cTn id="22" presetID="16" presetClass="entr" presetSubtype="42" fill="hold" grpId="0" nodeType="afterEffect">
                                  <p:stCondLst>
                                    <p:cond delay="0"/>
                                  </p:stCondLst>
                                  <p:childTnLst>
                                    <p:set>
                                      <p:cBhvr>
                                        <p:cTn id="23" dur="1" fill="hold">
                                          <p:stCondLst>
                                            <p:cond delay="0"/>
                                          </p:stCondLst>
                                        </p:cTn>
                                        <p:tgtEl>
                                          <p:spTgt spid="1679369"/>
                                        </p:tgtEl>
                                        <p:attrNameLst>
                                          <p:attrName>style.visibility</p:attrName>
                                        </p:attrNameLst>
                                      </p:cBhvr>
                                      <p:to>
                                        <p:strVal val="visible"/>
                                      </p:to>
                                    </p:set>
                                    <p:animEffect transition="in" filter="barn(outHorizontal)">
                                      <p:cBhvr>
                                        <p:cTn id="24" dur="500"/>
                                        <p:tgtEl>
                                          <p:spTgt spid="1679369"/>
                                        </p:tgtEl>
                                      </p:cBhvr>
                                    </p:animEffect>
                                  </p:childTnLst>
                                </p:cTn>
                              </p:par>
                            </p:childTnLst>
                          </p:cTn>
                        </p:par>
                        <p:par>
                          <p:cTn id="25" fill="hold" nodeType="afterGroup">
                            <p:stCondLst>
                              <p:cond delay="1000"/>
                            </p:stCondLst>
                            <p:childTnLst>
                              <p:par>
                                <p:cTn id="26" presetID="12" presetClass="entr" presetSubtype="8" fill="hold" grpId="0" nodeType="afterEffect">
                                  <p:stCondLst>
                                    <p:cond delay="0"/>
                                  </p:stCondLst>
                                  <p:childTnLst>
                                    <p:set>
                                      <p:cBhvr>
                                        <p:cTn id="27" dur="1" fill="hold">
                                          <p:stCondLst>
                                            <p:cond delay="0"/>
                                          </p:stCondLst>
                                        </p:cTn>
                                        <p:tgtEl>
                                          <p:spTgt spid="1679370"/>
                                        </p:tgtEl>
                                        <p:attrNameLst>
                                          <p:attrName>style.visibility</p:attrName>
                                        </p:attrNameLst>
                                      </p:cBhvr>
                                      <p:to>
                                        <p:strVal val="visible"/>
                                      </p:to>
                                    </p:set>
                                    <p:animEffect transition="in" filter="slide(fromLeft)">
                                      <p:cBhvr>
                                        <p:cTn id="28" dur="500"/>
                                        <p:tgtEl>
                                          <p:spTgt spid="1679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65" grpId="0" animBg="1"/>
      <p:bldP spid="1679366" grpId="0" animBg="1"/>
      <p:bldP spid="1679367" grpId="0" autoUpdateAnimBg="0"/>
      <p:bldP spid="1679368" grpId="0" animBg="1"/>
      <p:bldP spid="1679369" grpId="0" animBg="1"/>
      <p:bldP spid="167937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Rectangle 2"/>
          <p:cNvSpPr>
            <a:spLocks noGrp="1" noChangeArrowheads="1"/>
          </p:cNvSpPr>
          <p:nvPr>
            <p:ph type="title"/>
          </p:nvPr>
        </p:nvSpPr>
        <p:spPr/>
        <p:txBody>
          <a:bodyPr/>
          <a:lstStyle/>
          <a:p>
            <a:pPr eaLnBrk="1" hangingPunct="1"/>
            <a:r>
              <a:rPr lang="en-US" altLang="zh-CN" dirty="0" smtClean="0"/>
              <a:t> 1 </a:t>
            </a:r>
            <a:r>
              <a:rPr lang="zh-CN" altLang="en-US" dirty="0" smtClean="0"/>
              <a:t>防火墙的基本原理</a:t>
            </a:r>
          </a:p>
        </p:txBody>
      </p:sp>
      <p:sp>
        <p:nvSpPr>
          <p:cNvPr id="138246" name="Rectangle 3"/>
          <p:cNvSpPr>
            <a:spLocks noGrp="1" noChangeArrowheads="1"/>
          </p:cNvSpPr>
          <p:nvPr>
            <p:ph idx="1"/>
          </p:nvPr>
        </p:nvSpPr>
        <p:spPr/>
        <p:txBody>
          <a:bodyPr/>
          <a:lstStyle/>
          <a:p>
            <a:pPr eaLnBrk="1" hangingPunct="1"/>
            <a:r>
              <a:rPr lang="zh-CN" altLang="en-US" dirty="0" smtClean="0"/>
              <a:t>防火墙通常是</a:t>
            </a:r>
            <a:r>
              <a:rPr lang="zh-CN" altLang="en-US" dirty="0" smtClean="0">
                <a:solidFill>
                  <a:srgbClr val="FF0000"/>
                </a:solidFill>
              </a:rPr>
              <a:t>单独的计算机、路由器或防火墙盒（专有硬件设备）</a:t>
            </a:r>
            <a:r>
              <a:rPr lang="zh-CN" altLang="en-US" dirty="0" smtClean="0"/>
              <a:t>，他们充当访问网络的唯一入口点，并且判断是否接受某个连接请求。</a:t>
            </a:r>
          </a:p>
          <a:p>
            <a:pPr eaLnBrk="1" hangingPunct="1"/>
            <a:r>
              <a:rPr lang="zh-CN" altLang="en-US" dirty="0" smtClean="0"/>
              <a:t>只有来自授权主机的连接请求才会被处理，而剩下的连接请求被丢弃。 </a:t>
            </a:r>
          </a:p>
        </p:txBody>
      </p:sp>
      <p:sp>
        <p:nvSpPr>
          <p:cNvPr id="138242"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D616F240-8B39-42E9-85AB-26252AD105A1}" type="datetime1">
              <a:rPr lang="zh-CN" altLang="en-US">
                <a:solidFill>
                  <a:srgbClr val="000000"/>
                </a:solidFill>
              </a:rPr>
              <a:pPr/>
              <a:t>2016/5/30</a:t>
            </a:fld>
            <a:endParaRPr lang="en-US" altLang="zh-CN">
              <a:solidFill>
                <a:srgbClr val="000000"/>
              </a:solidFill>
            </a:endParaRPr>
          </a:p>
        </p:txBody>
      </p:sp>
      <p:sp>
        <p:nvSpPr>
          <p:cNvPr id="138243"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38244"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AF6E681B-0D60-4EFE-B563-3E7BBD32F9A5}" type="slidenum">
              <a:rPr lang="en-US" altLang="zh-CN">
                <a:solidFill>
                  <a:srgbClr val="000000"/>
                </a:solidFill>
              </a:rPr>
              <a:pPr/>
              <a:t>8</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日期占位符 1"/>
          <p:cNvSpPr>
            <a:spLocks noGrp="1"/>
          </p:cNvSpPr>
          <p:nvPr>
            <p:ph type="dt" sz="quarter" idx="10"/>
          </p:nvPr>
        </p:nvSpPr>
        <p:spPr>
          <a:noFill/>
          <a:ln>
            <a:miter lim="800000"/>
            <a:headEnd/>
            <a:tailEnd/>
          </a:ln>
        </p:spPr>
        <p:txBody>
          <a:bodyPr/>
          <a:lstStyle/>
          <a:p>
            <a:fld id="{25C37421-C430-45B2-B85D-822F093130E4}" type="datetime1">
              <a:rPr lang="zh-CN" altLang="en-US">
                <a:solidFill>
                  <a:srgbClr val="000000"/>
                </a:solidFill>
              </a:rPr>
              <a:pPr/>
              <a:t>2016/5/30</a:t>
            </a:fld>
            <a:endParaRPr lang="en-US" altLang="zh-CN">
              <a:solidFill>
                <a:srgbClr val="000000"/>
              </a:solidFill>
            </a:endParaRPr>
          </a:p>
        </p:txBody>
      </p:sp>
      <p:sp>
        <p:nvSpPr>
          <p:cNvPr id="200707"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0708" name="灯片编号占位符 3"/>
          <p:cNvSpPr>
            <a:spLocks noGrp="1"/>
          </p:cNvSpPr>
          <p:nvPr>
            <p:ph type="sldNum" sz="quarter" idx="12"/>
          </p:nvPr>
        </p:nvSpPr>
        <p:spPr>
          <a:noFill/>
          <a:ln>
            <a:miter lim="800000"/>
            <a:headEnd/>
            <a:tailEnd/>
          </a:ln>
        </p:spPr>
        <p:txBody>
          <a:bodyPr/>
          <a:lstStyle/>
          <a:p>
            <a:fld id="{9DED76A4-00E1-4814-B9AC-166FAD8FA8B4}" type="slidenum">
              <a:rPr lang="en-US" altLang="zh-CN">
                <a:solidFill>
                  <a:srgbClr val="000000"/>
                </a:solidFill>
              </a:rPr>
              <a:pPr/>
              <a:t>80</a:t>
            </a:fld>
            <a:endParaRPr lang="en-US" altLang="zh-CN">
              <a:solidFill>
                <a:srgbClr val="000000"/>
              </a:solidFill>
            </a:endParaRPr>
          </a:p>
        </p:txBody>
      </p:sp>
      <p:sp>
        <p:nvSpPr>
          <p:cNvPr id="200709" name="Rectangle 41"/>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80386" name="Rectangle 2"/>
          <p:cNvSpPr>
            <a:spLocks noChangeArrowheads="1"/>
          </p:cNvSpPr>
          <p:nvPr/>
        </p:nvSpPr>
        <p:spPr bwMode="auto">
          <a:xfrm>
            <a:off x="3505200" y="0"/>
            <a:ext cx="2667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cmpd="tri">
                <a:pattFill prst="weave">
                  <a:fgClr>
                    <a:schemeClr val="hlink"/>
                  </a:fgClr>
                  <a:bgClr>
                    <a:srgbClr val="9EDC22"/>
                  </a:bgClr>
                </a:patt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灵活的访问控制</a:t>
            </a:r>
          </a:p>
        </p:txBody>
      </p:sp>
      <p:pic>
        <p:nvPicPr>
          <p:cNvPr id="200711" name="Picture 3"/>
          <p:cNvPicPr>
            <a:picLocks noChangeArrowheads="1"/>
          </p:cNvPicPr>
          <p:nvPr/>
        </p:nvPicPr>
        <p:blipFill>
          <a:blip r:embed="rId4" cstate="print"/>
          <a:srcRect/>
          <a:stretch>
            <a:fillRect/>
          </a:stretch>
        </p:blipFill>
        <p:spPr bwMode="auto">
          <a:xfrm>
            <a:off x="2743200" y="3733800"/>
            <a:ext cx="533400" cy="1066800"/>
          </a:xfrm>
          <a:prstGeom prst="rect">
            <a:avLst/>
          </a:prstGeom>
          <a:noFill/>
          <a:ln w="12700">
            <a:noFill/>
            <a:miter lim="800000"/>
            <a:headEnd/>
            <a:tailEnd/>
          </a:ln>
          <a:effectLst/>
        </p:spPr>
      </p:pic>
      <p:sp>
        <p:nvSpPr>
          <p:cNvPr id="200712" name="Line 4"/>
          <p:cNvSpPr>
            <a:spLocks noChangeShapeType="1"/>
          </p:cNvSpPr>
          <p:nvPr/>
        </p:nvSpPr>
        <p:spPr bwMode="auto">
          <a:xfrm>
            <a:off x="6059488" y="3975100"/>
            <a:ext cx="0" cy="201613"/>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0713" name="Line 5"/>
          <p:cNvSpPr>
            <a:spLocks noChangeShapeType="1"/>
          </p:cNvSpPr>
          <p:nvPr/>
        </p:nvSpPr>
        <p:spPr bwMode="auto">
          <a:xfrm>
            <a:off x="6438900" y="3925888"/>
            <a:ext cx="0" cy="25082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0714" name="Line 6"/>
          <p:cNvSpPr>
            <a:spLocks noChangeShapeType="1"/>
          </p:cNvSpPr>
          <p:nvPr/>
        </p:nvSpPr>
        <p:spPr bwMode="auto">
          <a:xfrm>
            <a:off x="6859588" y="3925888"/>
            <a:ext cx="0" cy="25082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0715" name="Line 7"/>
          <p:cNvSpPr>
            <a:spLocks noChangeShapeType="1"/>
          </p:cNvSpPr>
          <p:nvPr/>
        </p:nvSpPr>
        <p:spPr bwMode="auto">
          <a:xfrm>
            <a:off x="7385050" y="4014788"/>
            <a:ext cx="0" cy="201612"/>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0716" name="Picture 8"/>
          <p:cNvPicPr>
            <a:picLocks noChangeArrowheads="1"/>
          </p:cNvPicPr>
          <p:nvPr/>
        </p:nvPicPr>
        <p:blipFill>
          <a:blip r:embed="rId5" cstate="print"/>
          <a:srcRect/>
          <a:stretch>
            <a:fillRect/>
          </a:stretch>
        </p:blipFill>
        <p:spPr bwMode="auto">
          <a:xfrm>
            <a:off x="6732588" y="3627438"/>
            <a:ext cx="323850" cy="346075"/>
          </a:xfrm>
          <a:prstGeom prst="rect">
            <a:avLst/>
          </a:prstGeom>
          <a:noFill/>
          <a:ln w="12700">
            <a:noFill/>
            <a:miter lim="800000"/>
            <a:headEnd/>
            <a:tailEnd/>
          </a:ln>
          <a:effectLst/>
        </p:spPr>
      </p:pic>
      <p:graphicFrame>
        <p:nvGraphicFramePr>
          <p:cNvPr id="200717" name="Object 9"/>
          <p:cNvGraphicFramePr>
            <a:graphicFrameLocks noChangeAspect="1"/>
          </p:cNvGraphicFramePr>
          <p:nvPr/>
        </p:nvGraphicFramePr>
        <p:xfrm>
          <a:off x="5892800" y="3327400"/>
          <a:ext cx="252413" cy="660400"/>
        </p:xfrm>
        <a:graphic>
          <a:graphicData uri="http://schemas.openxmlformats.org/presentationml/2006/ole">
            <p:oleObj spid="_x0000_s21506" name="Clip" r:id="rId6" imgW="2735263" imgH="3825875" progId="">
              <p:embed/>
            </p:oleObj>
          </a:graphicData>
        </a:graphic>
      </p:graphicFrame>
      <p:pic>
        <p:nvPicPr>
          <p:cNvPr id="200718" name="Picture 10"/>
          <p:cNvPicPr>
            <a:picLocks noChangeArrowheads="1"/>
          </p:cNvPicPr>
          <p:nvPr/>
        </p:nvPicPr>
        <p:blipFill>
          <a:blip r:embed="rId5" cstate="print"/>
          <a:srcRect/>
          <a:stretch>
            <a:fillRect/>
          </a:stretch>
        </p:blipFill>
        <p:spPr bwMode="auto">
          <a:xfrm>
            <a:off x="6311900" y="3627438"/>
            <a:ext cx="325438" cy="346075"/>
          </a:xfrm>
          <a:prstGeom prst="rect">
            <a:avLst/>
          </a:prstGeom>
          <a:noFill/>
          <a:ln w="12700">
            <a:noFill/>
            <a:miter lim="800000"/>
            <a:headEnd/>
            <a:tailEnd/>
          </a:ln>
          <a:effectLst/>
        </p:spPr>
      </p:pic>
      <p:pic>
        <p:nvPicPr>
          <p:cNvPr id="200719" name="Picture 11"/>
          <p:cNvPicPr>
            <a:picLocks noChangeArrowheads="1"/>
          </p:cNvPicPr>
          <p:nvPr/>
        </p:nvPicPr>
        <p:blipFill>
          <a:blip r:embed="rId7" cstate="print"/>
          <a:srcRect/>
          <a:stretch>
            <a:fillRect/>
          </a:stretch>
        </p:blipFill>
        <p:spPr bwMode="auto">
          <a:xfrm>
            <a:off x="7132638" y="3665538"/>
            <a:ext cx="563562" cy="385762"/>
          </a:xfrm>
          <a:prstGeom prst="rect">
            <a:avLst/>
          </a:prstGeom>
          <a:noFill/>
          <a:ln w="9525">
            <a:noFill/>
            <a:miter lim="800000"/>
            <a:headEnd/>
            <a:tailEnd/>
          </a:ln>
          <a:effectLst/>
        </p:spPr>
      </p:pic>
      <p:pic>
        <p:nvPicPr>
          <p:cNvPr id="200720" name="Picture 12"/>
          <p:cNvPicPr>
            <a:picLocks noChangeArrowheads="1"/>
          </p:cNvPicPr>
          <p:nvPr/>
        </p:nvPicPr>
        <p:blipFill>
          <a:blip r:embed="rId8" cstate="print"/>
          <a:srcRect/>
          <a:stretch>
            <a:fillRect/>
          </a:stretch>
        </p:blipFill>
        <p:spPr bwMode="auto">
          <a:xfrm>
            <a:off x="6492875" y="4325938"/>
            <a:ext cx="241300" cy="469900"/>
          </a:xfrm>
          <a:prstGeom prst="rect">
            <a:avLst/>
          </a:prstGeom>
          <a:noFill/>
          <a:ln w="12700">
            <a:noFill/>
            <a:miter lim="800000"/>
            <a:headEnd/>
            <a:tailEnd/>
          </a:ln>
          <a:effectLst/>
        </p:spPr>
      </p:pic>
      <p:sp>
        <p:nvSpPr>
          <p:cNvPr id="200721" name="Line 13"/>
          <p:cNvSpPr>
            <a:spLocks noChangeShapeType="1"/>
          </p:cNvSpPr>
          <p:nvPr/>
        </p:nvSpPr>
        <p:spPr bwMode="auto">
          <a:xfrm>
            <a:off x="6616700" y="4176713"/>
            <a:ext cx="0" cy="14922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0722" name="Line 14"/>
          <p:cNvSpPr>
            <a:spLocks noChangeShapeType="1"/>
          </p:cNvSpPr>
          <p:nvPr/>
        </p:nvSpPr>
        <p:spPr bwMode="auto">
          <a:xfrm>
            <a:off x="5851525" y="4216400"/>
            <a:ext cx="1708150"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0723" name="Text Box 15"/>
          <p:cNvSpPr txBox="1">
            <a:spLocks noChangeArrowheads="1"/>
          </p:cNvSpPr>
          <p:nvPr/>
        </p:nvSpPr>
        <p:spPr bwMode="auto">
          <a:xfrm>
            <a:off x="6096000" y="3352800"/>
            <a:ext cx="6858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00724" name="Text Box 16"/>
          <p:cNvSpPr txBox="1">
            <a:spLocks noChangeArrowheads="1"/>
          </p:cNvSpPr>
          <p:nvPr/>
        </p:nvSpPr>
        <p:spPr bwMode="auto">
          <a:xfrm>
            <a:off x="6629400" y="3352800"/>
            <a:ext cx="6858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pic>
        <p:nvPicPr>
          <p:cNvPr id="200725" name="Picture 17"/>
          <p:cNvPicPr>
            <a:picLocks noChangeArrowheads="1"/>
          </p:cNvPicPr>
          <p:nvPr/>
        </p:nvPicPr>
        <p:blipFill>
          <a:blip r:embed="rId9" cstate="print"/>
          <a:srcRect/>
          <a:stretch>
            <a:fillRect/>
          </a:stretch>
        </p:blipFill>
        <p:spPr bwMode="auto">
          <a:xfrm>
            <a:off x="0" y="6172200"/>
            <a:ext cx="609600" cy="685800"/>
          </a:xfrm>
          <a:prstGeom prst="rect">
            <a:avLst/>
          </a:prstGeom>
          <a:noFill/>
          <a:ln w="9525">
            <a:noFill/>
            <a:miter lim="800000"/>
            <a:headEnd/>
            <a:tailEnd/>
          </a:ln>
          <a:effectLst/>
        </p:spPr>
      </p:pic>
      <p:sp>
        <p:nvSpPr>
          <p:cNvPr id="1680402" name="Line 18"/>
          <p:cNvSpPr>
            <a:spLocks noChangeShapeType="1"/>
          </p:cNvSpPr>
          <p:nvPr/>
        </p:nvSpPr>
        <p:spPr bwMode="auto">
          <a:xfrm flipV="1">
            <a:off x="609600" y="4267200"/>
            <a:ext cx="2133600" cy="2133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0403" name="Line 19"/>
          <p:cNvSpPr>
            <a:spLocks noChangeShapeType="1"/>
          </p:cNvSpPr>
          <p:nvPr/>
        </p:nvSpPr>
        <p:spPr bwMode="auto">
          <a:xfrm flipV="1">
            <a:off x="2971800" y="1524000"/>
            <a:ext cx="0" cy="2286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0404" name="Line 20"/>
          <p:cNvSpPr>
            <a:spLocks noChangeShapeType="1"/>
          </p:cNvSpPr>
          <p:nvPr/>
        </p:nvSpPr>
        <p:spPr bwMode="auto">
          <a:xfrm>
            <a:off x="3124200" y="1524000"/>
            <a:ext cx="0" cy="22098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0405" name="Line 21"/>
          <p:cNvSpPr>
            <a:spLocks noChangeShapeType="1"/>
          </p:cNvSpPr>
          <p:nvPr/>
        </p:nvSpPr>
        <p:spPr bwMode="auto">
          <a:xfrm>
            <a:off x="3200400" y="4495800"/>
            <a:ext cx="3276600" cy="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0406" name="Text Box 22"/>
          <p:cNvSpPr txBox="1">
            <a:spLocks noChangeArrowheads="1"/>
          </p:cNvSpPr>
          <p:nvPr/>
        </p:nvSpPr>
        <p:spPr bwMode="auto">
          <a:xfrm rot="-2700000">
            <a:off x="457200" y="57912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80407" name="Text Box 23"/>
          <p:cNvSpPr txBox="1">
            <a:spLocks noChangeArrowheads="1"/>
          </p:cNvSpPr>
          <p:nvPr/>
        </p:nvSpPr>
        <p:spPr bwMode="auto">
          <a:xfrm rot="-2700000">
            <a:off x="1905000" y="44196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80408" name="Text Box 24"/>
          <p:cNvSpPr txBox="1">
            <a:spLocks noChangeArrowheads="1"/>
          </p:cNvSpPr>
          <p:nvPr/>
        </p:nvSpPr>
        <p:spPr bwMode="auto">
          <a:xfrm>
            <a:off x="2514600" y="40386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80409" name="Text Box 25"/>
          <p:cNvSpPr txBox="1">
            <a:spLocks noChangeArrowheads="1"/>
          </p:cNvSpPr>
          <p:nvPr/>
        </p:nvSpPr>
        <p:spPr bwMode="auto">
          <a:xfrm>
            <a:off x="3429000" y="42672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80410" name="Text Box 26"/>
          <p:cNvSpPr txBox="1">
            <a:spLocks noChangeArrowheads="1"/>
          </p:cNvSpPr>
          <p:nvPr/>
        </p:nvSpPr>
        <p:spPr bwMode="auto">
          <a:xfrm>
            <a:off x="5715000" y="4267200"/>
            <a:ext cx="9144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1680411" name="Text Box 27"/>
          <p:cNvSpPr txBox="1">
            <a:spLocks noChangeArrowheads="1"/>
          </p:cNvSpPr>
          <p:nvPr/>
        </p:nvSpPr>
        <p:spPr bwMode="auto">
          <a:xfrm>
            <a:off x="2057400" y="2133600"/>
            <a:ext cx="9906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查找对应的控制策略</a:t>
            </a:r>
          </a:p>
        </p:txBody>
      </p:sp>
      <p:sp>
        <p:nvSpPr>
          <p:cNvPr id="1680412" name="Text Box 28"/>
          <p:cNvSpPr txBox="1">
            <a:spLocks noChangeArrowheads="1"/>
          </p:cNvSpPr>
          <p:nvPr/>
        </p:nvSpPr>
        <p:spPr bwMode="auto">
          <a:xfrm>
            <a:off x="1981200" y="3505200"/>
            <a:ext cx="990600" cy="549275"/>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A3B2C1"/>
                </a:solidFill>
                <a:latin typeface="Times New Roman" pitchFamily="18" charset="0"/>
              </a:rPr>
              <a:t>拆开数据包</a:t>
            </a:r>
          </a:p>
          <a:p>
            <a:pPr eaLnBrk="0" fontAlgn="base" hangingPunct="0">
              <a:spcBef>
                <a:spcPct val="50000"/>
              </a:spcBef>
              <a:spcAft>
                <a:spcPct val="0"/>
              </a:spcAft>
              <a:buFont typeface="Wingdings" pitchFamily="2" charset="2"/>
              <a:buNone/>
            </a:pPr>
            <a:r>
              <a:rPr lang="zh-CN" altLang="en-US" sz="1200">
                <a:solidFill>
                  <a:srgbClr val="A3B2C1"/>
                </a:solidFill>
                <a:latin typeface="Times New Roman" pitchFamily="18" charset="0"/>
              </a:rPr>
              <a:t>进行分析</a:t>
            </a:r>
          </a:p>
        </p:txBody>
      </p:sp>
      <p:sp>
        <p:nvSpPr>
          <p:cNvPr id="1680413" name="Text Box 29"/>
          <p:cNvSpPr txBox="1">
            <a:spLocks noChangeArrowheads="1"/>
          </p:cNvSpPr>
          <p:nvPr/>
        </p:nvSpPr>
        <p:spPr bwMode="auto">
          <a:xfrm>
            <a:off x="2971800" y="2743200"/>
            <a:ext cx="12954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根据策略决定如何处理该数据包</a:t>
            </a:r>
          </a:p>
        </p:txBody>
      </p:sp>
      <p:sp>
        <p:nvSpPr>
          <p:cNvPr id="1680414" name="Text Box 30"/>
          <p:cNvSpPr txBox="1">
            <a:spLocks noChangeArrowheads="1"/>
          </p:cNvSpPr>
          <p:nvPr/>
        </p:nvSpPr>
        <p:spPr bwMode="auto">
          <a:xfrm>
            <a:off x="6858000" y="3962400"/>
            <a:ext cx="366713" cy="609600"/>
          </a:xfrm>
          <a:prstGeom prst="rect">
            <a:avLst/>
          </a:prstGeom>
          <a:noFill/>
          <a:ln w="38100">
            <a:noFill/>
            <a:miter lim="800000"/>
            <a:headEnd/>
            <a:tailEnd/>
          </a:ln>
          <a:effectLst/>
        </p:spPr>
        <p:txBody>
          <a:bodyPr vert="eaVert">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数据包</a:t>
            </a:r>
          </a:p>
        </p:txBody>
      </p:sp>
      <p:sp>
        <p:nvSpPr>
          <p:cNvPr id="200739" name="Rectangle 31"/>
          <p:cNvSpPr>
            <a:spLocks noChangeArrowheads="1"/>
          </p:cNvSpPr>
          <p:nvPr/>
        </p:nvSpPr>
        <p:spPr bwMode="auto">
          <a:xfrm>
            <a:off x="2133600" y="914400"/>
            <a:ext cx="1828800" cy="609600"/>
          </a:xfrm>
          <a:prstGeom prst="rect">
            <a:avLst/>
          </a:prstGeom>
          <a:solidFill>
            <a:srgbClr val="FFCCFF"/>
          </a:solidFill>
          <a:ln w="38100">
            <a:solidFill>
              <a:srgbClr val="FF9933"/>
            </a:solidFill>
            <a:miter lim="800000"/>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a:solidFill>
                  <a:srgbClr val="000000"/>
                </a:solidFill>
                <a:latin typeface="Times New Roman" pitchFamily="18" charset="0"/>
              </a:rPr>
              <a:t>控制策略</a:t>
            </a:r>
          </a:p>
        </p:txBody>
      </p:sp>
      <p:sp>
        <p:nvSpPr>
          <p:cNvPr id="1680416" name="Line 32"/>
          <p:cNvSpPr>
            <a:spLocks noChangeShapeType="1"/>
          </p:cNvSpPr>
          <p:nvPr/>
        </p:nvSpPr>
        <p:spPr bwMode="auto">
          <a:xfrm>
            <a:off x="3962400" y="1219200"/>
            <a:ext cx="533400" cy="0"/>
          </a:xfrm>
          <a:prstGeom prst="line">
            <a:avLst/>
          </a:prstGeom>
          <a:noFill/>
          <a:ln w="76200" cmpd="tri">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0417" name="Line 33"/>
          <p:cNvSpPr>
            <a:spLocks noChangeShapeType="1"/>
          </p:cNvSpPr>
          <p:nvPr/>
        </p:nvSpPr>
        <p:spPr bwMode="auto">
          <a:xfrm>
            <a:off x="4495800" y="838200"/>
            <a:ext cx="0" cy="2057400"/>
          </a:xfrm>
          <a:prstGeom prst="line">
            <a:avLst/>
          </a:prstGeom>
          <a:noFill/>
          <a:ln w="57150">
            <a:solidFill>
              <a:schemeClr val="bg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0418" name="Text Box 34"/>
          <p:cNvSpPr txBox="1">
            <a:spLocks noChangeArrowheads="1"/>
          </p:cNvSpPr>
          <p:nvPr/>
        </p:nvSpPr>
        <p:spPr bwMode="auto">
          <a:xfrm>
            <a:off x="4419600" y="762000"/>
            <a:ext cx="1447800" cy="2197100"/>
          </a:xfrm>
          <a:prstGeom prst="rect">
            <a:avLst/>
          </a:prstGeom>
          <a:noFill/>
          <a:ln w="28575">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基于</a:t>
            </a:r>
            <a:r>
              <a:rPr lang="en-US" altLang="zh-CN" sz="1200">
                <a:solidFill>
                  <a:srgbClr val="000000"/>
                </a:solidFill>
                <a:latin typeface="Times New Roman" pitchFamily="18" charset="0"/>
              </a:rPr>
              <a:t>MAC</a:t>
            </a:r>
          </a:p>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基于源</a:t>
            </a:r>
            <a:r>
              <a:rPr lang="en-US" altLang="zh-CN" sz="1200">
                <a:solidFill>
                  <a:srgbClr val="000000"/>
                </a:solidFill>
                <a:latin typeface="Times New Roman" pitchFamily="18" charset="0"/>
              </a:rPr>
              <a:t>IP</a:t>
            </a:r>
            <a:r>
              <a:rPr lang="zh-CN" altLang="en-US" sz="1200">
                <a:solidFill>
                  <a:srgbClr val="000000"/>
                </a:solidFill>
                <a:latin typeface="Times New Roman" pitchFamily="18" charset="0"/>
              </a:rPr>
              <a:t>地址</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基于目的</a:t>
            </a:r>
            <a:r>
              <a:rPr lang="en-US" altLang="zh-CN" sz="1200">
                <a:solidFill>
                  <a:srgbClr val="000000"/>
                </a:solidFill>
                <a:latin typeface="Times New Roman" pitchFamily="18" charset="0"/>
              </a:rPr>
              <a:t>IP</a:t>
            </a:r>
            <a:r>
              <a:rPr lang="zh-CN" altLang="en-US" sz="1200">
                <a:solidFill>
                  <a:srgbClr val="000000"/>
                </a:solidFill>
                <a:latin typeface="Times New Roman" pitchFamily="18" charset="0"/>
              </a:rPr>
              <a:t>地址</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基于源端口</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基于目的端口</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基于时间</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基于用户</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基于流量</a:t>
            </a:r>
          </a:p>
        </p:txBody>
      </p:sp>
      <p:grpSp>
        <p:nvGrpSpPr>
          <p:cNvPr id="2" name="Group 35"/>
          <p:cNvGrpSpPr>
            <a:grpSpLocks/>
          </p:cNvGrpSpPr>
          <p:nvPr/>
        </p:nvGrpSpPr>
        <p:grpSpPr bwMode="auto">
          <a:xfrm>
            <a:off x="4495800" y="762000"/>
            <a:ext cx="1219200" cy="2209800"/>
            <a:chOff x="3744" y="480"/>
            <a:chExt cx="768" cy="1392"/>
          </a:xfrm>
        </p:grpSpPr>
        <p:sp>
          <p:nvSpPr>
            <p:cNvPr id="200747" name="Line 36"/>
            <p:cNvSpPr>
              <a:spLocks noChangeShapeType="1"/>
            </p:cNvSpPr>
            <p:nvPr/>
          </p:nvSpPr>
          <p:spPr bwMode="auto">
            <a:xfrm>
              <a:off x="3744" y="480"/>
              <a:ext cx="768" cy="0"/>
            </a:xfrm>
            <a:prstGeom prst="line">
              <a:avLst/>
            </a:prstGeom>
            <a:noFill/>
            <a:ln w="28575">
              <a:solidFill>
                <a:schemeClr val="accent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0748" name="Line 37"/>
            <p:cNvSpPr>
              <a:spLocks noChangeShapeType="1"/>
            </p:cNvSpPr>
            <p:nvPr/>
          </p:nvSpPr>
          <p:spPr bwMode="auto">
            <a:xfrm flipV="1">
              <a:off x="3744" y="1872"/>
              <a:ext cx="768" cy="0"/>
            </a:xfrm>
            <a:prstGeom prst="line">
              <a:avLst/>
            </a:prstGeom>
            <a:noFill/>
            <a:ln w="28575">
              <a:solidFill>
                <a:schemeClr val="accent1"/>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80422" name="Line 38"/>
          <p:cNvSpPr>
            <a:spLocks noChangeShapeType="1"/>
          </p:cNvSpPr>
          <p:nvPr/>
        </p:nvSpPr>
        <p:spPr bwMode="auto">
          <a:xfrm>
            <a:off x="5715000" y="762000"/>
            <a:ext cx="0" cy="2209800"/>
          </a:xfrm>
          <a:prstGeom prst="line">
            <a:avLst/>
          </a:prstGeom>
          <a:noFill/>
          <a:ln w="28575">
            <a:solidFill>
              <a:schemeClr val="accent1"/>
            </a:solidFill>
            <a:round/>
            <a:headEnd type="triangl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0423" name="Line 39"/>
          <p:cNvSpPr>
            <a:spLocks noChangeShapeType="1"/>
          </p:cNvSpPr>
          <p:nvPr/>
        </p:nvSpPr>
        <p:spPr bwMode="auto">
          <a:xfrm>
            <a:off x="5715000" y="1676400"/>
            <a:ext cx="457200" cy="0"/>
          </a:xfrm>
          <a:prstGeom prst="line">
            <a:avLst/>
          </a:prstGeom>
          <a:noFill/>
          <a:ln w="28575">
            <a:solidFill>
              <a:schemeClr val="accent1"/>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0424" name="Oval 40"/>
          <p:cNvSpPr>
            <a:spLocks noChangeArrowheads="1"/>
          </p:cNvSpPr>
          <p:nvPr/>
        </p:nvSpPr>
        <p:spPr bwMode="auto">
          <a:xfrm>
            <a:off x="6172200" y="1066800"/>
            <a:ext cx="1371600" cy="1295400"/>
          </a:xfrm>
          <a:prstGeom prst="ellipse">
            <a:avLst/>
          </a:prstGeom>
          <a:solidFill>
            <a:srgbClr val="99FFCC"/>
          </a:solidFill>
          <a:ln w="28575">
            <a:solidFill>
              <a:srgbClr val="869C8D"/>
            </a:solidFill>
            <a:round/>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sz="1200">
                <a:solidFill>
                  <a:srgbClr val="336699"/>
                </a:solidFill>
                <a:latin typeface="Times New Roman" pitchFamily="18" charset="0"/>
              </a:rPr>
              <a:t>可以灵活的制定</a:t>
            </a:r>
          </a:p>
          <a:p>
            <a:pPr algn="ctr" eaLnBrk="0" fontAlgn="base" hangingPunct="0">
              <a:spcBef>
                <a:spcPct val="50000"/>
              </a:spcBef>
              <a:spcAft>
                <a:spcPct val="0"/>
              </a:spcAft>
              <a:buFont typeface="Wingdings" pitchFamily="2" charset="2"/>
              <a:buNone/>
            </a:pPr>
            <a:r>
              <a:rPr lang="zh-CN" altLang="en-US" sz="1200">
                <a:solidFill>
                  <a:srgbClr val="336699"/>
                </a:solidFill>
                <a:latin typeface="Times New Roman" pitchFamily="18" charset="0"/>
              </a:rPr>
              <a:t>的控制策略</a:t>
            </a:r>
          </a:p>
        </p:txBody>
      </p:sp>
    </p:spTree>
    <p:custDataLst>
      <p:tags r:id="rId2"/>
    </p:custDataLst>
  </p:cSld>
  <p:clrMapOvr>
    <a:masterClrMapping/>
  </p:clrMapOvr>
  <p:transition advTm="8716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80406"/>
                                        </p:tgtEl>
                                        <p:attrNameLst>
                                          <p:attrName>style.visibility</p:attrName>
                                        </p:attrNameLst>
                                      </p:cBhvr>
                                      <p:to>
                                        <p:strVal val="visible"/>
                                      </p:to>
                                    </p:set>
                                    <p:anim calcmode="lin" valueType="num">
                                      <p:cBhvr additive="base">
                                        <p:cTn id="7" dur="500" fill="hold"/>
                                        <p:tgtEl>
                                          <p:spTgt spid="1680406"/>
                                        </p:tgtEl>
                                        <p:attrNameLst>
                                          <p:attrName>ppt_x</p:attrName>
                                        </p:attrNameLst>
                                      </p:cBhvr>
                                      <p:tavLst>
                                        <p:tav tm="0">
                                          <p:val>
                                            <p:strVal val="0-#ppt_w/2"/>
                                          </p:val>
                                        </p:tav>
                                        <p:tav tm="100000">
                                          <p:val>
                                            <p:strVal val="#ppt_x"/>
                                          </p:val>
                                        </p:tav>
                                      </p:tavLst>
                                    </p:anim>
                                    <p:anim calcmode="lin" valueType="num">
                                      <p:cBhvr additive="base">
                                        <p:cTn id="8" dur="500" fill="hold"/>
                                        <p:tgtEl>
                                          <p:spTgt spid="168040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680402"/>
                                        </p:tgtEl>
                                        <p:attrNameLst>
                                          <p:attrName>style.visibility</p:attrName>
                                        </p:attrNameLst>
                                      </p:cBhvr>
                                      <p:to>
                                        <p:strVal val="visible"/>
                                      </p:to>
                                    </p:set>
                                    <p:animEffect transition="in" filter="wipe(down)">
                                      <p:cBhvr>
                                        <p:cTn id="12" dur="500"/>
                                        <p:tgtEl>
                                          <p:spTgt spid="1680402"/>
                                        </p:tgtEl>
                                      </p:cBhvr>
                                    </p:animEffect>
                                  </p:childTnLst>
                                </p:cTn>
                              </p:par>
                            </p:childTnLst>
                          </p:cTn>
                        </p:par>
                        <p:par>
                          <p:cTn id="13" fill="hold" nodeType="afterGroup">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1680407"/>
                                        </p:tgtEl>
                                        <p:attrNameLst>
                                          <p:attrName>style.visibility</p:attrName>
                                        </p:attrNameLst>
                                      </p:cBhvr>
                                      <p:to>
                                        <p:strVal val="visible"/>
                                      </p:to>
                                    </p:set>
                                    <p:anim calcmode="lin" valueType="num">
                                      <p:cBhvr additive="base">
                                        <p:cTn id="16" dur="500" fill="hold"/>
                                        <p:tgtEl>
                                          <p:spTgt spid="1680407"/>
                                        </p:tgtEl>
                                        <p:attrNameLst>
                                          <p:attrName>ppt_x</p:attrName>
                                        </p:attrNameLst>
                                      </p:cBhvr>
                                      <p:tavLst>
                                        <p:tav tm="0">
                                          <p:val>
                                            <p:strVal val="0-#ppt_w/2"/>
                                          </p:val>
                                        </p:tav>
                                        <p:tav tm="100000">
                                          <p:val>
                                            <p:strVal val="#ppt_x"/>
                                          </p:val>
                                        </p:tav>
                                      </p:tavLst>
                                    </p:anim>
                                    <p:anim calcmode="lin" valueType="num">
                                      <p:cBhvr additive="base">
                                        <p:cTn id="17" dur="500" fill="hold"/>
                                        <p:tgtEl>
                                          <p:spTgt spid="168040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1680408"/>
                                        </p:tgtEl>
                                        <p:attrNameLst>
                                          <p:attrName>style.visibility</p:attrName>
                                        </p:attrNameLst>
                                      </p:cBhvr>
                                      <p:to>
                                        <p:strVal val="visible"/>
                                      </p:to>
                                    </p:set>
                                    <p:animEffect transition="in" filter="slide(fromLeft)">
                                      <p:cBhvr>
                                        <p:cTn id="21" dur="500"/>
                                        <p:tgtEl>
                                          <p:spTgt spid="1680408"/>
                                        </p:tgtEl>
                                      </p:cBhvr>
                                    </p:animEffect>
                                  </p:childTnLst>
                                </p:cTn>
                              </p:par>
                            </p:childTnLst>
                          </p:cTn>
                        </p:par>
                        <p:par>
                          <p:cTn id="22" fill="hold" nodeType="afterGroup">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1680412"/>
                                        </p:tgtEl>
                                        <p:attrNameLst>
                                          <p:attrName>style.visibility</p:attrName>
                                        </p:attrNameLst>
                                      </p:cBhvr>
                                      <p:to>
                                        <p:strVal val="visible"/>
                                      </p:to>
                                    </p:set>
                                    <p:animEffect transition="in" filter="slide(fromBottom)">
                                      <p:cBhvr>
                                        <p:cTn id="25" dur="500"/>
                                        <p:tgtEl>
                                          <p:spTgt spid="1680412"/>
                                        </p:tgtEl>
                                      </p:cBhvr>
                                    </p:animEffect>
                                  </p:childTnLst>
                                </p:cTn>
                              </p:par>
                            </p:childTnLst>
                          </p:cTn>
                        </p:par>
                        <p:par>
                          <p:cTn id="26" fill="hold" nodeType="afterGroup">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1680403"/>
                                        </p:tgtEl>
                                        <p:attrNameLst>
                                          <p:attrName>style.visibility</p:attrName>
                                        </p:attrNameLst>
                                      </p:cBhvr>
                                      <p:to>
                                        <p:strVal val="visible"/>
                                      </p:to>
                                    </p:set>
                                    <p:animEffect transition="in" filter="wipe(down)">
                                      <p:cBhvr>
                                        <p:cTn id="29" dur="500"/>
                                        <p:tgtEl>
                                          <p:spTgt spid="1680403"/>
                                        </p:tgtEl>
                                      </p:cBhvr>
                                    </p:animEffect>
                                  </p:childTnLst>
                                </p:cTn>
                              </p:par>
                            </p:childTnLst>
                          </p:cTn>
                        </p:par>
                        <p:par>
                          <p:cTn id="30" fill="hold" nodeType="afterGroup">
                            <p:stCondLst>
                              <p:cond delay="3000"/>
                            </p:stCondLst>
                            <p:childTnLst>
                              <p:par>
                                <p:cTn id="31" presetID="12" presetClass="entr" presetSubtype="4" fill="hold" grpId="0" nodeType="afterEffect">
                                  <p:stCondLst>
                                    <p:cond delay="0"/>
                                  </p:stCondLst>
                                  <p:childTnLst>
                                    <p:set>
                                      <p:cBhvr>
                                        <p:cTn id="32" dur="1" fill="hold">
                                          <p:stCondLst>
                                            <p:cond delay="0"/>
                                          </p:stCondLst>
                                        </p:cTn>
                                        <p:tgtEl>
                                          <p:spTgt spid="1680411"/>
                                        </p:tgtEl>
                                        <p:attrNameLst>
                                          <p:attrName>style.visibility</p:attrName>
                                        </p:attrNameLst>
                                      </p:cBhvr>
                                      <p:to>
                                        <p:strVal val="visible"/>
                                      </p:to>
                                    </p:set>
                                    <p:animEffect transition="in" filter="slide(fromBottom)">
                                      <p:cBhvr>
                                        <p:cTn id="33" dur="500"/>
                                        <p:tgtEl>
                                          <p:spTgt spid="16804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80416"/>
                                        </p:tgtEl>
                                        <p:attrNameLst>
                                          <p:attrName>style.visibility</p:attrName>
                                        </p:attrNameLst>
                                      </p:cBhvr>
                                      <p:to>
                                        <p:strVal val="visible"/>
                                      </p:to>
                                    </p:set>
                                    <p:animEffect transition="in" filter="wipe(left)">
                                      <p:cBhvr>
                                        <p:cTn id="38" dur="500"/>
                                        <p:tgtEl>
                                          <p:spTgt spid="1680416"/>
                                        </p:tgtEl>
                                      </p:cBhvr>
                                    </p:animEffect>
                                  </p:childTnLst>
                                </p:cTn>
                              </p:par>
                            </p:childTnLst>
                          </p:cTn>
                        </p:par>
                        <p:par>
                          <p:cTn id="39" fill="hold" nodeType="afterGroup">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1680417"/>
                                        </p:tgtEl>
                                        <p:attrNameLst>
                                          <p:attrName>style.visibility</p:attrName>
                                        </p:attrNameLst>
                                      </p:cBhvr>
                                      <p:to>
                                        <p:strVal val="visible"/>
                                      </p:to>
                                    </p:set>
                                    <p:animEffect transition="in" filter="barn(outHorizontal)">
                                      <p:cBhvr>
                                        <p:cTn id="42" dur="500"/>
                                        <p:tgtEl>
                                          <p:spTgt spid="1680417"/>
                                        </p:tgtEl>
                                      </p:cBhvr>
                                    </p:animEffect>
                                  </p:childTnLst>
                                </p:cTn>
                              </p:par>
                            </p:childTnLst>
                          </p:cTn>
                        </p:par>
                        <p:par>
                          <p:cTn id="43" fill="hold" nodeType="afterGroup">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1680418">
                                            <p:txEl>
                                              <p:pRg st="0" end="0"/>
                                            </p:txEl>
                                          </p:spTgt>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1680418">
                                            <p:txEl>
                                              <p:pRg st="1" end="1"/>
                                            </p:txEl>
                                          </p:spTgt>
                                        </p:tgtEl>
                                        <p:attrNameLst>
                                          <p:attrName>style.visibility</p:attrName>
                                        </p:attrNameLst>
                                      </p:cBhvr>
                                      <p:to>
                                        <p:strVal val="visible"/>
                                      </p:to>
                                    </p:set>
                                  </p:childTnLst>
                                </p:cTn>
                              </p:par>
                            </p:childTnLst>
                          </p:cTn>
                        </p:par>
                        <p:par>
                          <p:cTn id="49" fill="hold" nodeType="afterGroup">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1680418">
                                            <p:txEl>
                                              <p:pRg st="2" end="2"/>
                                            </p:txEl>
                                          </p:spTgt>
                                        </p:tgtEl>
                                        <p:attrNameLst>
                                          <p:attrName>style.visibility</p:attrName>
                                        </p:attrNameLst>
                                      </p:cBhvr>
                                      <p:to>
                                        <p:strVal val="visible"/>
                                      </p:to>
                                    </p:set>
                                  </p:childTnLst>
                                </p:cTn>
                              </p:par>
                            </p:childTnLst>
                          </p:cTn>
                        </p:par>
                        <p:par>
                          <p:cTn id="52" fill="hold" nodeType="afterGroup">
                            <p:stCondLst>
                              <p:cond delay="2500"/>
                            </p:stCondLst>
                            <p:childTnLst>
                              <p:par>
                                <p:cTn id="53" presetID="1" presetClass="entr" presetSubtype="0" fill="hold" grpId="0" nodeType="afterEffect">
                                  <p:stCondLst>
                                    <p:cond delay="0"/>
                                  </p:stCondLst>
                                  <p:childTnLst>
                                    <p:set>
                                      <p:cBhvr>
                                        <p:cTn id="54" dur="1" fill="hold">
                                          <p:stCondLst>
                                            <p:cond delay="499"/>
                                          </p:stCondLst>
                                        </p:cTn>
                                        <p:tgtEl>
                                          <p:spTgt spid="1680418">
                                            <p:txEl>
                                              <p:pRg st="3" end="3"/>
                                            </p:txEl>
                                          </p:spTgt>
                                        </p:tgtEl>
                                        <p:attrNameLst>
                                          <p:attrName>style.visibility</p:attrName>
                                        </p:attrNameLst>
                                      </p:cBhvr>
                                      <p:to>
                                        <p:strVal val="visible"/>
                                      </p:to>
                                    </p:set>
                                  </p:childTnLst>
                                </p:cTn>
                              </p:par>
                            </p:childTnLst>
                          </p:cTn>
                        </p:par>
                        <p:par>
                          <p:cTn id="55" fill="hold" nodeType="afterGroup">
                            <p:stCondLst>
                              <p:cond delay="3000"/>
                            </p:stCondLst>
                            <p:childTnLst>
                              <p:par>
                                <p:cTn id="56" presetID="1" presetClass="entr" presetSubtype="0" fill="hold" grpId="0" nodeType="afterEffect">
                                  <p:stCondLst>
                                    <p:cond delay="0"/>
                                  </p:stCondLst>
                                  <p:childTnLst>
                                    <p:set>
                                      <p:cBhvr>
                                        <p:cTn id="57" dur="1" fill="hold">
                                          <p:stCondLst>
                                            <p:cond delay="499"/>
                                          </p:stCondLst>
                                        </p:cTn>
                                        <p:tgtEl>
                                          <p:spTgt spid="1680418">
                                            <p:txEl>
                                              <p:pRg st="4" end="4"/>
                                            </p:txEl>
                                          </p:spTgt>
                                        </p:tgtEl>
                                        <p:attrNameLst>
                                          <p:attrName>style.visibility</p:attrName>
                                        </p:attrNameLst>
                                      </p:cBhvr>
                                      <p:to>
                                        <p:strVal val="visible"/>
                                      </p:to>
                                    </p:set>
                                  </p:childTnLst>
                                </p:cTn>
                              </p:par>
                            </p:childTnLst>
                          </p:cTn>
                        </p:par>
                        <p:par>
                          <p:cTn id="58" fill="hold" nodeType="afterGroup">
                            <p:stCondLst>
                              <p:cond delay="3500"/>
                            </p:stCondLst>
                            <p:childTnLst>
                              <p:par>
                                <p:cTn id="59" presetID="1" presetClass="entr" presetSubtype="0" fill="hold" grpId="0" nodeType="afterEffect">
                                  <p:stCondLst>
                                    <p:cond delay="0"/>
                                  </p:stCondLst>
                                  <p:childTnLst>
                                    <p:set>
                                      <p:cBhvr>
                                        <p:cTn id="60" dur="1" fill="hold">
                                          <p:stCondLst>
                                            <p:cond delay="499"/>
                                          </p:stCondLst>
                                        </p:cTn>
                                        <p:tgtEl>
                                          <p:spTgt spid="1680418">
                                            <p:txEl>
                                              <p:pRg st="5" end="5"/>
                                            </p:txEl>
                                          </p:spTgt>
                                        </p:tgtEl>
                                        <p:attrNameLst>
                                          <p:attrName>style.visibility</p:attrName>
                                        </p:attrNameLst>
                                      </p:cBhvr>
                                      <p:to>
                                        <p:strVal val="visible"/>
                                      </p:to>
                                    </p:set>
                                  </p:childTnLst>
                                </p:cTn>
                              </p:par>
                            </p:childTnLst>
                          </p:cTn>
                        </p:par>
                        <p:par>
                          <p:cTn id="61" fill="hold" nodeType="afterGroup">
                            <p:stCondLst>
                              <p:cond delay="4000"/>
                            </p:stCondLst>
                            <p:childTnLst>
                              <p:par>
                                <p:cTn id="62" presetID="1" presetClass="entr" presetSubtype="0" fill="hold" grpId="0" nodeType="afterEffect">
                                  <p:stCondLst>
                                    <p:cond delay="0"/>
                                  </p:stCondLst>
                                  <p:childTnLst>
                                    <p:set>
                                      <p:cBhvr>
                                        <p:cTn id="63" dur="1" fill="hold">
                                          <p:stCondLst>
                                            <p:cond delay="499"/>
                                          </p:stCondLst>
                                        </p:cTn>
                                        <p:tgtEl>
                                          <p:spTgt spid="1680418">
                                            <p:txEl>
                                              <p:pRg st="6" end="6"/>
                                            </p:txEl>
                                          </p:spTgt>
                                        </p:tgtEl>
                                        <p:attrNameLst>
                                          <p:attrName>style.visibility</p:attrName>
                                        </p:attrNameLst>
                                      </p:cBhvr>
                                      <p:to>
                                        <p:strVal val="visible"/>
                                      </p:to>
                                    </p:set>
                                  </p:childTnLst>
                                </p:cTn>
                              </p:par>
                            </p:childTnLst>
                          </p:cTn>
                        </p:par>
                        <p:par>
                          <p:cTn id="64" fill="hold" nodeType="afterGroup">
                            <p:stCondLst>
                              <p:cond delay="4500"/>
                            </p:stCondLst>
                            <p:childTnLst>
                              <p:par>
                                <p:cTn id="65" presetID="1" presetClass="entr" presetSubtype="0" fill="hold" grpId="0" nodeType="afterEffect">
                                  <p:stCondLst>
                                    <p:cond delay="0"/>
                                  </p:stCondLst>
                                  <p:childTnLst>
                                    <p:set>
                                      <p:cBhvr>
                                        <p:cTn id="66" dur="1" fill="hold">
                                          <p:stCondLst>
                                            <p:cond delay="499"/>
                                          </p:stCondLst>
                                        </p:cTn>
                                        <p:tgtEl>
                                          <p:spTgt spid="1680418">
                                            <p:txEl>
                                              <p:pRg st="7" end="7"/>
                                            </p:txEl>
                                          </p:spTgt>
                                        </p:tgtEl>
                                        <p:attrNameLst>
                                          <p:attrName>style.visibility</p:attrName>
                                        </p:attrNameLst>
                                      </p:cBhvr>
                                      <p:to>
                                        <p:strVal val="visible"/>
                                      </p:to>
                                    </p:set>
                                  </p:childTnLst>
                                </p:cTn>
                              </p:par>
                            </p:childTnLst>
                          </p:cTn>
                        </p:par>
                        <p:par>
                          <p:cTn id="67" fill="hold" nodeType="afterGroup">
                            <p:stCondLst>
                              <p:cond delay="5000"/>
                            </p:stCondLst>
                            <p:childTnLst>
                              <p:par>
                                <p:cTn id="68" presetID="22" presetClass="entr" presetSubtype="1" fill="hold" grpId="0" nodeType="afterEffect">
                                  <p:stCondLst>
                                    <p:cond delay="0"/>
                                  </p:stCondLst>
                                  <p:childTnLst>
                                    <p:set>
                                      <p:cBhvr>
                                        <p:cTn id="69" dur="1" fill="hold">
                                          <p:stCondLst>
                                            <p:cond delay="0"/>
                                          </p:stCondLst>
                                        </p:cTn>
                                        <p:tgtEl>
                                          <p:spTgt spid="1680404"/>
                                        </p:tgtEl>
                                        <p:attrNameLst>
                                          <p:attrName>style.visibility</p:attrName>
                                        </p:attrNameLst>
                                      </p:cBhvr>
                                      <p:to>
                                        <p:strVal val="visible"/>
                                      </p:to>
                                    </p:set>
                                    <p:animEffect transition="in" filter="wipe(up)">
                                      <p:cBhvr>
                                        <p:cTn id="70" dur="500"/>
                                        <p:tgtEl>
                                          <p:spTgt spid="1680404"/>
                                        </p:tgtEl>
                                      </p:cBhvr>
                                    </p:animEffect>
                                  </p:childTnLst>
                                </p:cTn>
                              </p:par>
                            </p:childTnLst>
                          </p:cTn>
                        </p:par>
                        <p:par>
                          <p:cTn id="71" fill="hold" nodeType="afterGroup">
                            <p:stCondLst>
                              <p:cond delay="5500"/>
                            </p:stCondLst>
                            <p:childTnLst>
                              <p:par>
                                <p:cTn id="72" presetID="12" presetClass="entr" presetSubtype="1" fill="hold" grpId="0" nodeType="afterEffect">
                                  <p:stCondLst>
                                    <p:cond delay="0"/>
                                  </p:stCondLst>
                                  <p:childTnLst>
                                    <p:set>
                                      <p:cBhvr>
                                        <p:cTn id="73" dur="1" fill="hold">
                                          <p:stCondLst>
                                            <p:cond delay="0"/>
                                          </p:stCondLst>
                                        </p:cTn>
                                        <p:tgtEl>
                                          <p:spTgt spid="1680413"/>
                                        </p:tgtEl>
                                        <p:attrNameLst>
                                          <p:attrName>style.visibility</p:attrName>
                                        </p:attrNameLst>
                                      </p:cBhvr>
                                      <p:to>
                                        <p:strVal val="visible"/>
                                      </p:to>
                                    </p:set>
                                    <p:animEffect transition="in" filter="slide(fromTop)">
                                      <p:cBhvr>
                                        <p:cTn id="74" dur="500"/>
                                        <p:tgtEl>
                                          <p:spTgt spid="1680413"/>
                                        </p:tgtEl>
                                      </p:cBhvr>
                                    </p:animEffect>
                                  </p:childTnLst>
                                </p:cTn>
                              </p:par>
                            </p:childTnLst>
                          </p:cTn>
                        </p:par>
                        <p:par>
                          <p:cTn id="75" fill="hold" nodeType="afterGroup">
                            <p:stCondLst>
                              <p:cond delay="6000"/>
                            </p:stCondLst>
                            <p:childTnLst>
                              <p:par>
                                <p:cTn id="76" presetID="22" presetClass="entr" presetSubtype="8" fill="hold" grpId="0" nodeType="afterEffect">
                                  <p:stCondLst>
                                    <p:cond delay="0"/>
                                  </p:stCondLst>
                                  <p:childTnLst>
                                    <p:set>
                                      <p:cBhvr>
                                        <p:cTn id="77" dur="1" fill="hold">
                                          <p:stCondLst>
                                            <p:cond delay="0"/>
                                          </p:stCondLst>
                                        </p:cTn>
                                        <p:tgtEl>
                                          <p:spTgt spid="1680405"/>
                                        </p:tgtEl>
                                        <p:attrNameLst>
                                          <p:attrName>style.visibility</p:attrName>
                                        </p:attrNameLst>
                                      </p:cBhvr>
                                      <p:to>
                                        <p:strVal val="visible"/>
                                      </p:to>
                                    </p:set>
                                    <p:animEffect transition="in" filter="wipe(left)">
                                      <p:cBhvr>
                                        <p:cTn id="78" dur="500"/>
                                        <p:tgtEl>
                                          <p:spTgt spid="1680405"/>
                                        </p:tgtEl>
                                      </p:cBhvr>
                                    </p:animEffect>
                                  </p:childTnLst>
                                </p:cTn>
                              </p:par>
                            </p:childTnLst>
                          </p:cTn>
                        </p:par>
                        <p:par>
                          <p:cTn id="79" fill="hold" nodeType="afterGroup">
                            <p:stCondLst>
                              <p:cond delay="6500"/>
                            </p:stCondLst>
                            <p:childTnLst>
                              <p:par>
                                <p:cTn id="80" presetID="12" presetClass="entr" presetSubtype="8" fill="hold" grpId="0" nodeType="afterEffect">
                                  <p:stCondLst>
                                    <p:cond delay="0"/>
                                  </p:stCondLst>
                                  <p:childTnLst>
                                    <p:set>
                                      <p:cBhvr>
                                        <p:cTn id="81" dur="1" fill="hold">
                                          <p:stCondLst>
                                            <p:cond delay="0"/>
                                          </p:stCondLst>
                                        </p:cTn>
                                        <p:tgtEl>
                                          <p:spTgt spid="1680409"/>
                                        </p:tgtEl>
                                        <p:attrNameLst>
                                          <p:attrName>style.visibility</p:attrName>
                                        </p:attrNameLst>
                                      </p:cBhvr>
                                      <p:to>
                                        <p:strVal val="visible"/>
                                      </p:to>
                                    </p:set>
                                    <p:animEffect transition="in" filter="slide(fromLeft)">
                                      <p:cBhvr>
                                        <p:cTn id="82" dur="500"/>
                                        <p:tgtEl>
                                          <p:spTgt spid="1680409"/>
                                        </p:tgtEl>
                                      </p:cBhvr>
                                    </p:animEffect>
                                  </p:childTnLst>
                                </p:cTn>
                              </p:par>
                            </p:childTnLst>
                          </p:cTn>
                        </p:par>
                        <p:par>
                          <p:cTn id="83" fill="hold" nodeType="afterGroup">
                            <p:stCondLst>
                              <p:cond delay="7000"/>
                            </p:stCondLst>
                            <p:childTnLst>
                              <p:par>
                                <p:cTn id="84" presetID="12" presetClass="entr" presetSubtype="8" fill="hold" grpId="0" nodeType="afterEffect">
                                  <p:stCondLst>
                                    <p:cond delay="0"/>
                                  </p:stCondLst>
                                  <p:childTnLst>
                                    <p:set>
                                      <p:cBhvr>
                                        <p:cTn id="85" dur="1" fill="hold">
                                          <p:stCondLst>
                                            <p:cond delay="0"/>
                                          </p:stCondLst>
                                        </p:cTn>
                                        <p:tgtEl>
                                          <p:spTgt spid="1680410"/>
                                        </p:tgtEl>
                                        <p:attrNameLst>
                                          <p:attrName>style.visibility</p:attrName>
                                        </p:attrNameLst>
                                      </p:cBhvr>
                                      <p:to>
                                        <p:strVal val="visible"/>
                                      </p:to>
                                    </p:set>
                                    <p:animEffect transition="in" filter="slide(fromLeft)">
                                      <p:cBhvr>
                                        <p:cTn id="86" dur="500"/>
                                        <p:tgtEl>
                                          <p:spTgt spid="1680410"/>
                                        </p:tgtEl>
                                      </p:cBhvr>
                                    </p:animEffect>
                                  </p:childTnLst>
                                </p:cTn>
                              </p:par>
                            </p:childTnLst>
                          </p:cTn>
                        </p:par>
                        <p:par>
                          <p:cTn id="87" fill="hold" nodeType="afterGroup">
                            <p:stCondLst>
                              <p:cond delay="7500"/>
                            </p:stCondLst>
                            <p:childTnLst>
                              <p:par>
                                <p:cTn id="88" presetID="12" presetClass="entr" presetSubtype="4" fill="hold" grpId="0" nodeType="afterEffect">
                                  <p:stCondLst>
                                    <p:cond delay="0"/>
                                  </p:stCondLst>
                                  <p:childTnLst>
                                    <p:set>
                                      <p:cBhvr>
                                        <p:cTn id="89" dur="1" fill="hold">
                                          <p:stCondLst>
                                            <p:cond delay="0"/>
                                          </p:stCondLst>
                                        </p:cTn>
                                        <p:tgtEl>
                                          <p:spTgt spid="1680414"/>
                                        </p:tgtEl>
                                        <p:attrNameLst>
                                          <p:attrName>style.visibility</p:attrName>
                                        </p:attrNameLst>
                                      </p:cBhvr>
                                      <p:to>
                                        <p:strVal val="visible"/>
                                      </p:to>
                                    </p:set>
                                    <p:animEffect transition="in" filter="slide(fromBottom)">
                                      <p:cBhvr>
                                        <p:cTn id="90" dur="500"/>
                                        <p:tgtEl>
                                          <p:spTgt spid="168041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wipe(left)">
                                      <p:cBhvr>
                                        <p:cTn id="95" dur="500"/>
                                        <p:tgtEl>
                                          <p:spTgt spid="2"/>
                                        </p:tgtEl>
                                      </p:cBhvr>
                                    </p:animEffect>
                                  </p:childTnLst>
                                </p:cTn>
                              </p:par>
                            </p:childTnLst>
                          </p:cTn>
                        </p:par>
                        <p:par>
                          <p:cTn id="96" fill="hold" nodeType="afterGroup">
                            <p:stCondLst>
                              <p:cond delay="500"/>
                            </p:stCondLst>
                            <p:childTnLst>
                              <p:par>
                                <p:cTn id="97" presetID="16" presetClass="entr" presetSubtype="42" fill="hold" grpId="0" nodeType="afterEffect">
                                  <p:stCondLst>
                                    <p:cond delay="0"/>
                                  </p:stCondLst>
                                  <p:childTnLst>
                                    <p:set>
                                      <p:cBhvr>
                                        <p:cTn id="98" dur="1" fill="hold">
                                          <p:stCondLst>
                                            <p:cond delay="0"/>
                                          </p:stCondLst>
                                        </p:cTn>
                                        <p:tgtEl>
                                          <p:spTgt spid="1680422"/>
                                        </p:tgtEl>
                                        <p:attrNameLst>
                                          <p:attrName>style.visibility</p:attrName>
                                        </p:attrNameLst>
                                      </p:cBhvr>
                                      <p:to>
                                        <p:strVal val="visible"/>
                                      </p:to>
                                    </p:set>
                                    <p:animEffect transition="in" filter="barn(outHorizontal)">
                                      <p:cBhvr>
                                        <p:cTn id="99" dur="500"/>
                                        <p:tgtEl>
                                          <p:spTgt spid="1680422"/>
                                        </p:tgtEl>
                                      </p:cBhvr>
                                    </p:animEffect>
                                  </p:childTnLst>
                                </p:cTn>
                              </p:par>
                            </p:childTnLst>
                          </p:cTn>
                        </p:par>
                        <p:par>
                          <p:cTn id="100" fill="hold" nodeType="afterGroup">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1680423"/>
                                        </p:tgtEl>
                                        <p:attrNameLst>
                                          <p:attrName>style.visibility</p:attrName>
                                        </p:attrNameLst>
                                      </p:cBhvr>
                                      <p:to>
                                        <p:strVal val="visible"/>
                                      </p:to>
                                    </p:set>
                                    <p:animEffect transition="in" filter="wipe(left)">
                                      <p:cBhvr>
                                        <p:cTn id="103" dur="500"/>
                                        <p:tgtEl>
                                          <p:spTgt spid="1680423"/>
                                        </p:tgtEl>
                                      </p:cBhvr>
                                    </p:animEffect>
                                  </p:childTnLst>
                                </p:cTn>
                              </p:par>
                            </p:childTnLst>
                          </p:cTn>
                        </p:par>
                        <p:par>
                          <p:cTn id="104" fill="hold" nodeType="afterGroup">
                            <p:stCondLst>
                              <p:cond delay="1500"/>
                            </p:stCondLst>
                            <p:childTnLst>
                              <p:par>
                                <p:cTn id="105" presetID="23" presetClass="entr" presetSubtype="32" fill="hold" grpId="0" nodeType="afterEffect">
                                  <p:stCondLst>
                                    <p:cond delay="0"/>
                                  </p:stCondLst>
                                  <p:childTnLst>
                                    <p:set>
                                      <p:cBhvr>
                                        <p:cTn id="106" dur="1" fill="hold">
                                          <p:stCondLst>
                                            <p:cond delay="0"/>
                                          </p:stCondLst>
                                        </p:cTn>
                                        <p:tgtEl>
                                          <p:spTgt spid="1680424">
                                            <p:bg/>
                                          </p:spTgt>
                                        </p:tgtEl>
                                        <p:attrNameLst>
                                          <p:attrName>style.visibility</p:attrName>
                                        </p:attrNameLst>
                                      </p:cBhvr>
                                      <p:to>
                                        <p:strVal val="visible"/>
                                      </p:to>
                                    </p:set>
                                    <p:anim calcmode="lin" valueType="num">
                                      <p:cBhvr>
                                        <p:cTn id="107" dur="300" fill="hold"/>
                                        <p:tgtEl>
                                          <p:spTgt spid="1680424">
                                            <p:bg/>
                                          </p:spTgt>
                                        </p:tgtEl>
                                        <p:attrNameLst>
                                          <p:attrName>ppt_w</p:attrName>
                                        </p:attrNameLst>
                                      </p:cBhvr>
                                      <p:tavLst>
                                        <p:tav tm="0">
                                          <p:val>
                                            <p:strVal val="4*#ppt_w"/>
                                          </p:val>
                                        </p:tav>
                                        <p:tav tm="100000">
                                          <p:val>
                                            <p:strVal val="#ppt_w"/>
                                          </p:val>
                                        </p:tav>
                                      </p:tavLst>
                                    </p:anim>
                                    <p:anim calcmode="lin" valueType="num">
                                      <p:cBhvr>
                                        <p:cTn id="108" dur="300" fill="hold"/>
                                        <p:tgtEl>
                                          <p:spTgt spid="1680424">
                                            <p:bg/>
                                          </p:spTgt>
                                        </p:tgtEl>
                                        <p:attrNameLst>
                                          <p:attrName>ppt_h</p:attrName>
                                        </p:attrNameLst>
                                      </p:cBhvr>
                                      <p:tavLst>
                                        <p:tav tm="0">
                                          <p:val>
                                            <p:strVal val="4*#ppt_h"/>
                                          </p:val>
                                        </p:tav>
                                        <p:tav tm="100000">
                                          <p:val>
                                            <p:strVal val="#ppt_h"/>
                                          </p:val>
                                        </p:tav>
                                      </p:tavLst>
                                    </p:anim>
                                  </p:childTnLst>
                                </p:cTn>
                              </p:par>
                            </p:childTnLst>
                          </p:cTn>
                        </p:par>
                        <p:par>
                          <p:cTn id="109" fill="hold" nodeType="afterGroup">
                            <p:stCondLst>
                              <p:cond delay="1800"/>
                            </p:stCondLst>
                            <p:childTnLst>
                              <p:par>
                                <p:cTn id="110" presetID="23" presetClass="entr" presetSubtype="32" fill="hold" grpId="0" nodeType="afterEffect">
                                  <p:stCondLst>
                                    <p:cond delay="0"/>
                                  </p:stCondLst>
                                  <p:iterate type="wd">
                                    <p:tmPct val="100000"/>
                                  </p:iterate>
                                  <p:childTnLst>
                                    <p:set>
                                      <p:cBhvr>
                                        <p:cTn id="111" dur="1" fill="hold">
                                          <p:stCondLst>
                                            <p:cond delay="0"/>
                                          </p:stCondLst>
                                        </p:cTn>
                                        <p:tgtEl>
                                          <p:spTgt spid="1680424">
                                            <p:txEl>
                                              <p:pRg st="0" end="0"/>
                                            </p:txEl>
                                          </p:spTgt>
                                        </p:tgtEl>
                                        <p:attrNameLst>
                                          <p:attrName>style.visibility</p:attrName>
                                        </p:attrNameLst>
                                      </p:cBhvr>
                                      <p:to>
                                        <p:strVal val="visible"/>
                                      </p:to>
                                    </p:set>
                                    <p:anim calcmode="lin" valueType="num">
                                      <p:cBhvr>
                                        <p:cTn id="112" dur="300" fill="hold"/>
                                        <p:tgtEl>
                                          <p:spTgt spid="1680424">
                                            <p:txEl>
                                              <p:pRg st="0" end="0"/>
                                            </p:txEl>
                                          </p:spTgt>
                                        </p:tgtEl>
                                        <p:attrNameLst>
                                          <p:attrName>ppt_w</p:attrName>
                                        </p:attrNameLst>
                                      </p:cBhvr>
                                      <p:tavLst>
                                        <p:tav tm="0">
                                          <p:val>
                                            <p:strVal val="4*#ppt_w"/>
                                          </p:val>
                                        </p:tav>
                                        <p:tav tm="100000">
                                          <p:val>
                                            <p:strVal val="#ppt_w"/>
                                          </p:val>
                                        </p:tav>
                                      </p:tavLst>
                                    </p:anim>
                                    <p:anim calcmode="lin" valueType="num">
                                      <p:cBhvr>
                                        <p:cTn id="113" dur="300" fill="hold"/>
                                        <p:tgtEl>
                                          <p:spTgt spid="1680424">
                                            <p:txEl>
                                              <p:pRg st="0" end="0"/>
                                            </p:txEl>
                                          </p:spTgt>
                                        </p:tgtEl>
                                        <p:attrNameLst>
                                          <p:attrName>ppt_h</p:attrName>
                                        </p:attrNameLst>
                                      </p:cBhvr>
                                      <p:tavLst>
                                        <p:tav tm="0">
                                          <p:val>
                                            <p:strVal val="4*#ppt_h"/>
                                          </p:val>
                                        </p:tav>
                                        <p:tav tm="100000">
                                          <p:val>
                                            <p:strVal val="#ppt_h"/>
                                          </p:val>
                                        </p:tav>
                                      </p:tavLst>
                                    </p:anim>
                                  </p:childTnLst>
                                </p:cTn>
                              </p:par>
                            </p:childTnLst>
                          </p:cTn>
                        </p:par>
                        <p:par>
                          <p:cTn id="114" fill="hold" nodeType="afterGroup">
                            <p:stCondLst>
                              <p:cond delay="3000"/>
                            </p:stCondLst>
                            <p:childTnLst>
                              <p:par>
                                <p:cTn id="115" presetID="23" presetClass="entr" presetSubtype="32" fill="hold" grpId="0" nodeType="afterEffect">
                                  <p:stCondLst>
                                    <p:cond delay="0"/>
                                  </p:stCondLst>
                                  <p:iterate type="wd">
                                    <p:tmPct val="100000"/>
                                  </p:iterate>
                                  <p:childTnLst>
                                    <p:set>
                                      <p:cBhvr>
                                        <p:cTn id="116" dur="1" fill="hold">
                                          <p:stCondLst>
                                            <p:cond delay="0"/>
                                          </p:stCondLst>
                                        </p:cTn>
                                        <p:tgtEl>
                                          <p:spTgt spid="1680424">
                                            <p:txEl>
                                              <p:pRg st="1" end="1"/>
                                            </p:txEl>
                                          </p:spTgt>
                                        </p:tgtEl>
                                        <p:attrNameLst>
                                          <p:attrName>style.visibility</p:attrName>
                                        </p:attrNameLst>
                                      </p:cBhvr>
                                      <p:to>
                                        <p:strVal val="visible"/>
                                      </p:to>
                                    </p:set>
                                    <p:anim calcmode="lin" valueType="num">
                                      <p:cBhvr>
                                        <p:cTn id="117" dur="300" fill="hold"/>
                                        <p:tgtEl>
                                          <p:spTgt spid="1680424">
                                            <p:txEl>
                                              <p:pRg st="1" end="1"/>
                                            </p:txEl>
                                          </p:spTgt>
                                        </p:tgtEl>
                                        <p:attrNameLst>
                                          <p:attrName>ppt_w</p:attrName>
                                        </p:attrNameLst>
                                      </p:cBhvr>
                                      <p:tavLst>
                                        <p:tav tm="0">
                                          <p:val>
                                            <p:strVal val="4*#ppt_w"/>
                                          </p:val>
                                        </p:tav>
                                        <p:tav tm="100000">
                                          <p:val>
                                            <p:strVal val="#ppt_w"/>
                                          </p:val>
                                        </p:tav>
                                      </p:tavLst>
                                    </p:anim>
                                    <p:anim calcmode="lin" valueType="num">
                                      <p:cBhvr>
                                        <p:cTn id="118" dur="300" fill="hold"/>
                                        <p:tgtEl>
                                          <p:spTgt spid="1680424">
                                            <p:txEl>
                                              <p:pRg st="1" end="1"/>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402" grpId="0" animBg="1"/>
      <p:bldP spid="1680403" grpId="0" animBg="1"/>
      <p:bldP spid="1680404" grpId="0" animBg="1"/>
      <p:bldP spid="1680405" grpId="0" animBg="1"/>
      <p:bldP spid="1680406" grpId="0" autoUpdateAnimBg="0"/>
      <p:bldP spid="1680407" grpId="0" autoUpdateAnimBg="0"/>
      <p:bldP spid="1680408" grpId="0" autoUpdateAnimBg="0"/>
      <p:bldP spid="1680409" grpId="0" autoUpdateAnimBg="0"/>
      <p:bldP spid="1680410" grpId="0" autoUpdateAnimBg="0"/>
      <p:bldP spid="1680411" grpId="0" autoUpdateAnimBg="0"/>
      <p:bldP spid="1680412" grpId="0" autoUpdateAnimBg="0"/>
      <p:bldP spid="1680413" grpId="0" autoUpdateAnimBg="0"/>
      <p:bldP spid="1680414" grpId="0" autoUpdateAnimBg="0"/>
      <p:bldP spid="1680416" grpId="0" animBg="1"/>
      <p:bldP spid="1680417" grpId="0" animBg="1"/>
      <p:bldP spid="1680418" grpId="0" build="p" autoUpdateAnimBg="0" advAuto="0"/>
      <p:bldP spid="1680422" grpId="0" animBg="1"/>
      <p:bldP spid="1680423" grpId="0" animBg="1"/>
      <p:bldP spid="1680424" grpId="0" build="p" animBg="1" autoUpdateAnimBg="0"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日期占位符 1"/>
          <p:cNvSpPr>
            <a:spLocks noGrp="1"/>
          </p:cNvSpPr>
          <p:nvPr>
            <p:ph type="dt" sz="quarter" idx="10"/>
          </p:nvPr>
        </p:nvSpPr>
        <p:spPr>
          <a:noFill/>
          <a:ln>
            <a:miter lim="800000"/>
            <a:headEnd/>
            <a:tailEnd/>
          </a:ln>
        </p:spPr>
        <p:txBody>
          <a:bodyPr/>
          <a:lstStyle/>
          <a:p>
            <a:fld id="{397C3E52-907E-42E3-8815-5124B666AEF9}" type="datetime1">
              <a:rPr lang="zh-CN" altLang="en-US">
                <a:solidFill>
                  <a:srgbClr val="000000"/>
                </a:solidFill>
              </a:rPr>
              <a:pPr/>
              <a:t>2016/5/30</a:t>
            </a:fld>
            <a:endParaRPr lang="en-US" altLang="zh-CN">
              <a:solidFill>
                <a:srgbClr val="000000"/>
              </a:solidFill>
            </a:endParaRPr>
          </a:p>
        </p:txBody>
      </p:sp>
      <p:sp>
        <p:nvSpPr>
          <p:cNvPr id="201731"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1732" name="灯片编号占位符 3"/>
          <p:cNvSpPr>
            <a:spLocks noGrp="1"/>
          </p:cNvSpPr>
          <p:nvPr>
            <p:ph type="sldNum" sz="quarter" idx="12"/>
          </p:nvPr>
        </p:nvSpPr>
        <p:spPr>
          <a:noFill/>
          <a:ln>
            <a:miter lim="800000"/>
            <a:headEnd/>
            <a:tailEnd/>
          </a:ln>
        </p:spPr>
        <p:txBody>
          <a:bodyPr/>
          <a:lstStyle/>
          <a:p>
            <a:fld id="{64AF1AAE-1D49-4B2F-A324-E9480DF4CD85}" type="slidenum">
              <a:rPr lang="en-US" altLang="zh-CN">
                <a:solidFill>
                  <a:srgbClr val="000000"/>
                </a:solidFill>
              </a:rPr>
              <a:pPr/>
              <a:t>81</a:t>
            </a:fld>
            <a:endParaRPr lang="en-US" altLang="zh-CN">
              <a:solidFill>
                <a:srgbClr val="000000"/>
              </a:solidFill>
            </a:endParaRPr>
          </a:p>
        </p:txBody>
      </p:sp>
      <p:sp>
        <p:nvSpPr>
          <p:cNvPr id="201733" name="Rectangle 34"/>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81410" name="Line 2"/>
          <p:cNvSpPr>
            <a:spLocks noChangeShapeType="1"/>
          </p:cNvSpPr>
          <p:nvPr/>
        </p:nvSpPr>
        <p:spPr bwMode="auto">
          <a:xfrm>
            <a:off x="4267200" y="3429000"/>
            <a:ext cx="2438400" cy="0"/>
          </a:xfrm>
          <a:prstGeom prst="line">
            <a:avLst/>
          </a:prstGeom>
          <a:noFill/>
          <a:ln w="28575">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1411" name="Rectangle 3"/>
          <p:cNvSpPr>
            <a:spLocks noChangeArrowheads="1"/>
          </p:cNvSpPr>
          <p:nvPr/>
        </p:nvSpPr>
        <p:spPr bwMode="auto">
          <a:xfrm>
            <a:off x="3581400" y="0"/>
            <a:ext cx="23177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基于时间的控制</a:t>
            </a:r>
          </a:p>
        </p:txBody>
      </p:sp>
      <p:sp>
        <p:nvSpPr>
          <p:cNvPr id="201736" name="Line 4"/>
          <p:cNvSpPr>
            <a:spLocks noChangeShapeType="1"/>
          </p:cNvSpPr>
          <p:nvPr/>
        </p:nvSpPr>
        <p:spPr bwMode="auto">
          <a:xfrm>
            <a:off x="6318250" y="2832100"/>
            <a:ext cx="1588" cy="16827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1737" name="Line 5"/>
          <p:cNvSpPr>
            <a:spLocks noChangeShapeType="1"/>
          </p:cNvSpPr>
          <p:nvPr/>
        </p:nvSpPr>
        <p:spPr bwMode="auto">
          <a:xfrm>
            <a:off x="6697663" y="2782888"/>
            <a:ext cx="1587" cy="209550"/>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1738" name="Line 6"/>
          <p:cNvSpPr>
            <a:spLocks noChangeShapeType="1"/>
          </p:cNvSpPr>
          <p:nvPr/>
        </p:nvSpPr>
        <p:spPr bwMode="auto">
          <a:xfrm>
            <a:off x="7118350" y="2782888"/>
            <a:ext cx="1588" cy="209550"/>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1739" name="Line 7"/>
          <p:cNvSpPr>
            <a:spLocks noChangeShapeType="1"/>
          </p:cNvSpPr>
          <p:nvPr/>
        </p:nvSpPr>
        <p:spPr bwMode="auto">
          <a:xfrm>
            <a:off x="7643813" y="2871788"/>
            <a:ext cx="1587" cy="16827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1740" name="Picture 8"/>
          <p:cNvPicPr>
            <a:picLocks noChangeArrowheads="1"/>
          </p:cNvPicPr>
          <p:nvPr/>
        </p:nvPicPr>
        <p:blipFill>
          <a:blip r:embed="rId4" cstate="print"/>
          <a:srcRect/>
          <a:stretch>
            <a:fillRect/>
          </a:stretch>
        </p:blipFill>
        <p:spPr bwMode="auto">
          <a:xfrm>
            <a:off x="6991350" y="2484438"/>
            <a:ext cx="323850" cy="287337"/>
          </a:xfrm>
          <a:prstGeom prst="rect">
            <a:avLst/>
          </a:prstGeom>
          <a:noFill/>
          <a:ln w="12700">
            <a:noFill/>
            <a:miter lim="800000"/>
            <a:headEnd/>
            <a:tailEnd/>
          </a:ln>
          <a:effectLst/>
        </p:spPr>
      </p:pic>
      <p:graphicFrame>
        <p:nvGraphicFramePr>
          <p:cNvPr id="201741" name="Object 9"/>
          <p:cNvGraphicFramePr>
            <a:graphicFrameLocks noChangeAspect="1"/>
          </p:cNvGraphicFramePr>
          <p:nvPr/>
        </p:nvGraphicFramePr>
        <p:xfrm>
          <a:off x="6151563" y="2184400"/>
          <a:ext cx="252412" cy="660400"/>
        </p:xfrm>
        <a:graphic>
          <a:graphicData uri="http://schemas.openxmlformats.org/presentationml/2006/ole">
            <p:oleObj spid="_x0000_s22530" name="Clip" r:id="rId5" imgW="2735263" imgH="3825875" progId="">
              <p:embed/>
            </p:oleObj>
          </a:graphicData>
        </a:graphic>
      </p:graphicFrame>
      <p:pic>
        <p:nvPicPr>
          <p:cNvPr id="201742" name="Picture 10"/>
          <p:cNvPicPr>
            <a:picLocks noChangeArrowheads="1"/>
          </p:cNvPicPr>
          <p:nvPr/>
        </p:nvPicPr>
        <p:blipFill>
          <a:blip r:embed="rId4" cstate="print"/>
          <a:srcRect/>
          <a:stretch>
            <a:fillRect/>
          </a:stretch>
        </p:blipFill>
        <p:spPr bwMode="auto">
          <a:xfrm>
            <a:off x="6570663" y="2484438"/>
            <a:ext cx="325437" cy="287337"/>
          </a:xfrm>
          <a:prstGeom prst="rect">
            <a:avLst/>
          </a:prstGeom>
          <a:noFill/>
          <a:ln w="12700">
            <a:noFill/>
            <a:miter lim="800000"/>
            <a:headEnd/>
            <a:tailEnd/>
          </a:ln>
          <a:effectLst/>
        </p:spPr>
      </p:pic>
      <p:pic>
        <p:nvPicPr>
          <p:cNvPr id="201743" name="Picture 11"/>
          <p:cNvPicPr>
            <a:picLocks noChangeArrowheads="1"/>
          </p:cNvPicPr>
          <p:nvPr/>
        </p:nvPicPr>
        <p:blipFill>
          <a:blip r:embed="rId6" cstate="print"/>
          <a:srcRect/>
          <a:stretch>
            <a:fillRect/>
          </a:stretch>
        </p:blipFill>
        <p:spPr bwMode="auto">
          <a:xfrm>
            <a:off x="7391400" y="2522538"/>
            <a:ext cx="563563" cy="320675"/>
          </a:xfrm>
          <a:prstGeom prst="rect">
            <a:avLst/>
          </a:prstGeom>
          <a:noFill/>
          <a:ln w="9525">
            <a:noFill/>
            <a:miter lim="800000"/>
            <a:headEnd/>
            <a:tailEnd/>
          </a:ln>
          <a:effectLst/>
        </p:spPr>
      </p:pic>
      <p:pic>
        <p:nvPicPr>
          <p:cNvPr id="201744" name="Picture 12"/>
          <p:cNvPicPr>
            <a:picLocks noChangeArrowheads="1"/>
          </p:cNvPicPr>
          <p:nvPr/>
        </p:nvPicPr>
        <p:blipFill>
          <a:blip r:embed="rId7" cstate="print"/>
          <a:srcRect/>
          <a:stretch>
            <a:fillRect/>
          </a:stretch>
        </p:blipFill>
        <p:spPr bwMode="auto">
          <a:xfrm>
            <a:off x="6751638" y="3182938"/>
            <a:ext cx="241300" cy="390525"/>
          </a:xfrm>
          <a:prstGeom prst="rect">
            <a:avLst/>
          </a:prstGeom>
          <a:noFill/>
          <a:ln w="12700">
            <a:noFill/>
            <a:miter lim="800000"/>
            <a:headEnd/>
            <a:tailEnd/>
          </a:ln>
          <a:effectLst/>
        </p:spPr>
      </p:pic>
      <p:sp>
        <p:nvSpPr>
          <p:cNvPr id="201745" name="Line 13"/>
          <p:cNvSpPr>
            <a:spLocks noChangeShapeType="1"/>
          </p:cNvSpPr>
          <p:nvPr/>
        </p:nvSpPr>
        <p:spPr bwMode="auto">
          <a:xfrm>
            <a:off x="6875463" y="3033713"/>
            <a:ext cx="1587" cy="12382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1746" name="Line 14"/>
          <p:cNvSpPr>
            <a:spLocks noChangeShapeType="1"/>
          </p:cNvSpPr>
          <p:nvPr/>
        </p:nvSpPr>
        <p:spPr bwMode="auto">
          <a:xfrm>
            <a:off x="6110288" y="3073400"/>
            <a:ext cx="1708150" cy="1588"/>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1747" name="Text Box 15"/>
          <p:cNvSpPr txBox="1">
            <a:spLocks noChangeArrowheads="1"/>
          </p:cNvSpPr>
          <p:nvPr/>
        </p:nvSpPr>
        <p:spPr bwMode="auto">
          <a:xfrm>
            <a:off x="6354763" y="2209800"/>
            <a:ext cx="6858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01748" name="Text Box 16"/>
          <p:cNvSpPr txBox="1">
            <a:spLocks noChangeArrowheads="1"/>
          </p:cNvSpPr>
          <p:nvPr/>
        </p:nvSpPr>
        <p:spPr bwMode="auto">
          <a:xfrm>
            <a:off x="6888163" y="2209800"/>
            <a:ext cx="6858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pic>
        <p:nvPicPr>
          <p:cNvPr id="201749" name="Picture 17"/>
          <p:cNvPicPr>
            <a:picLocks noChangeArrowheads="1"/>
          </p:cNvPicPr>
          <p:nvPr/>
        </p:nvPicPr>
        <p:blipFill>
          <a:blip r:embed="rId8" cstate="print"/>
          <a:srcRect/>
          <a:stretch>
            <a:fillRect/>
          </a:stretch>
        </p:blipFill>
        <p:spPr bwMode="auto">
          <a:xfrm>
            <a:off x="685800" y="5257800"/>
            <a:ext cx="685800" cy="914400"/>
          </a:xfrm>
          <a:prstGeom prst="rect">
            <a:avLst/>
          </a:prstGeom>
          <a:noFill/>
          <a:ln w="12700">
            <a:noFill/>
            <a:miter lim="800000"/>
            <a:headEnd/>
            <a:tailEnd/>
          </a:ln>
          <a:effectLst/>
        </p:spPr>
      </p:pic>
      <p:sp>
        <p:nvSpPr>
          <p:cNvPr id="1681426" name="Line 18"/>
          <p:cNvSpPr>
            <a:spLocks noChangeShapeType="1"/>
          </p:cNvSpPr>
          <p:nvPr/>
        </p:nvSpPr>
        <p:spPr bwMode="auto">
          <a:xfrm flipV="1">
            <a:off x="1295400" y="3657600"/>
            <a:ext cx="2438400" cy="182880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1427" name="Line 19"/>
          <p:cNvSpPr>
            <a:spLocks noChangeShapeType="1"/>
          </p:cNvSpPr>
          <p:nvPr/>
        </p:nvSpPr>
        <p:spPr bwMode="auto">
          <a:xfrm flipH="1">
            <a:off x="2590800" y="3429000"/>
            <a:ext cx="914400" cy="0"/>
          </a:xfrm>
          <a:prstGeom prst="line">
            <a:avLst/>
          </a:prstGeom>
          <a:noFill/>
          <a:ln w="28575">
            <a:solidFill>
              <a:schemeClr val="accent1"/>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1428" name="Text Box 20"/>
          <p:cNvSpPr txBox="1">
            <a:spLocks noChangeArrowheads="1"/>
          </p:cNvSpPr>
          <p:nvPr/>
        </p:nvSpPr>
        <p:spPr bwMode="auto">
          <a:xfrm>
            <a:off x="914400" y="3200400"/>
            <a:ext cx="1676400" cy="485775"/>
          </a:xfrm>
          <a:prstGeom prst="rect">
            <a:avLst/>
          </a:prstGeom>
          <a:noFill/>
          <a:ln w="28575">
            <a:solidFill>
              <a:srgbClr val="869C8D"/>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在防火墙上制定基于时间的访问控制策略</a:t>
            </a:r>
          </a:p>
        </p:txBody>
      </p:sp>
      <p:sp>
        <p:nvSpPr>
          <p:cNvPr id="201753" name="Line 21"/>
          <p:cNvSpPr>
            <a:spLocks noChangeShapeType="1"/>
          </p:cNvSpPr>
          <p:nvPr/>
        </p:nvSpPr>
        <p:spPr bwMode="auto">
          <a:xfrm flipV="1">
            <a:off x="4038600" y="2057400"/>
            <a:ext cx="0" cy="1219200"/>
          </a:xfrm>
          <a:prstGeom prst="line">
            <a:avLst/>
          </a:prstGeom>
          <a:noFill/>
          <a:ln w="19050">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1430" name="Text Box 22"/>
          <p:cNvSpPr txBox="1">
            <a:spLocks noChangeArrowheads="1"/>
          </p:cNvSpPr>
          <p:nvPr/>
        </p:nvSpPr>
        <p:spPr bwMode="auto">
          <a:xfrm>
            <a:off x="4038600" y="5867400"/>
            <a:ext cx="1371600" cy="485775"/>
          </a:xfrm>
          <a:prstGeom prst="rect">
            <a:avLst/>
          </a:prstGeom>
          <a:noFill/>
          <a:ln w="28575">
            <a:solidFill>
              <a:srgbClr val="9933FF"/>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上班时间不允许访问</a:t>
            </a:r>
            <a:r>
              <a:rPr lang="en-US" altLang="zh-CN" sz="1200">
                <a:solidFill>
                  <a:srgbClr val="000000"/>
                </a:solidFill>
                <a:latin typeface="Times New Roman" pitchFamily="18" charset="0"/>
              </a:rPr>
              <a:t>Internet</a:t>
            </a:r>
          </a:p>
        </p:txBody>
      </p:sp>
      <p:sp>
        <p:nvSpPr>
          <p:cNvPr id="1681431" name="Text Box 23"/>
          <p:cNvSpPr txBox="1">
            <a:spLocks noChangeArrowheads="1"/>
          </p:cNvSpPr>
          <p:nvPr/>
        </p:nvSpPr>
        <p:spPr bwMode="auto">
          <a:xfrm>
            <a:off x="6400800" y="5715000"/>
            <a:ext cx="1295400" cy="485775"/>
          </a:xfrm>
          <a:prstGeom prst="rect">
            <a:avLst/>
          </a:prstGeom>
          <a:noFill/>
          <a:ln w="28575">
            <a:solidFill>
              <a:srgbClr val="869C8D"/>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上班时间可以访问公司的网络</a:t>
            </a:r>
          </a:p>
        </p:txBody>
      </p:sp>
      <p:sp>
        <p:nvSpPr>
          <p:cNvPr id="201756" name="Line 24"/>
          <p:cNvSpPr>
            <a:spLocks noChangeShapeType="1"/>
          </p:cNvSpPr>
          <p:nvPr/>
        </p:nvSpPr>
        <p:spPr bwMode="auto">
          <a:xfrm flipV="1">
            <a:off x="1295400" y="3657600"/>
            <a:ext cx="2286000" cy="1676400"/>
          </a:xfrm>
          <a:prstGeom prst="line">
            <a:avLst/>
          </a:prstGeom>
          <a:noFill/>
          <a:ln w="19050">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1757" name="Line 25"/>
          <p:cNvSpPr>
            <a:spLocks noChangeShapeType="1"/>
          </p:cNvSpPr>
          <p:nvPr/>
        </p:nvSpPr>
        <p:spPr bwMode="auto">
          <a:xfrm>
            <a:off x="4343400" y="3505200"/>
            <a:ext cx="2438400" cy="0"/>
          </a:xfrm>
          <a:prstGeom prst="line">
            <a:avLst/>
          </a:prstGeom>
          <a:noFill/>
          <a:ln w="19050">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1758" name="Picture 26"/>
          <p:cNvPicPr>
            <a:picLocks noChangeAspect="1" noChangeArrowheads="1"/>
          </p:cNvPicPr>
          <p:nvPr/>
        </p:nvPicPr>
        <p:blipFill>
          <a:blip r:embed="rId9" cstate="print"/>
          <a:srcRect/>
          <a:stretch>
            <a:fillRect/>
          </a:stretch>
        </p:blipFill>
        <p:spPr bwMode="auto">
          <a:xfrm>
            <a:off x="3352800" y="3276600"/>
            <a:ext cx="990600" cy="441325"/>
          </a:xfrm>
          <a:prstGeom prst="rect">
            <a:avLst/>
          </a:prstGeom>
          <a:noFill/>
          <a:ln w="12700">
            <a:noFill/>
            <a:miter lim="800000"/>
            <a:headEnd/>
            <a:tailEnd/>
          </a:ln>
          <a:effectLst/>
        </p:spPr>
      </p:pic>
      <p:sp>
        <p:nvSpPr>
          <p:cNvPr id="1681435" name="Line 27"/>
          <p:cNvSpPr>
            <a:spLocks noChangeShapeType="1"/>
          </p:cNvSpPr>
          <p:nvPr/>
        </p:nvSpPr>
        <p:spPr bwMode="auto">
          <a:xfrm flipV="1">
            <a:off x="1371600" y="3733800"/>
            <a:ext cx="2438400" cy="1828800"/>
          </a:xfrm>
          <a:prstGeom prst="line">
            <a:avLst/>
          </a:prstGeom>
          <a:noFill/>
          <a:ln w="28575">
            <a:solidFill>
              <a:schemeClr val="hlink"/>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1436" name="AutoShape 28"/>
          <p:cNvSpPr>
            <a:spLocks noChangeArrowheads="1"/>
          </p:cNvSpPr>
          <p:nvPr/>
        </p:nvSpPr>
        <p:spPr bwMode="auto">
          <a:xfrm>
            <a:off x="3505200" y="3276600"/>
            <a:ext cx="457200" cy="457200"/>
          </a:xfrm>
          <a:prstGeom prst="flowChartSummingJunction">
            <a:avLst/>
          </a:prstGeom>
          <a:solidFill>
            <a:srgbClr val="FFFFFF"/>
          </a:solidFill>
          <a:ln w="28575">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grpSp>
        <p:nvGrpSpPr>
          <p:cNvPr id="2" name="Group 29"/>
          <p:cNvGrpSpPr>
            <a:grpSpLocks/>
          </p:cNvGrpSpPr>
          <p:nvPr/>
        </p:nvGrpSpPr>
        <p:grpSpPr bwMode="auto">
          <a:xfrm>
            <a:off x="3200400" y="1143000"/>
            <a:ext cx="1676400" cy="990600"/>
            <a:chOff x="1549" y="1853"/>
            <a:chExt cx="1139" cy="595"/>
          </a:xfrm>
        </p:grpSpPr>
        <p:pic>
          <p:nvPicPr>
            <p:cNvPr id="201764" name="Picture 30"/>
            <p:cNvPicPr>
              <a:picLocks noChangeArrowheads="1"/>
            </p:cNvPicPr>
            <p:nvPr/>
          </p:nvPicPr>
          <p:blipFill>
            <a:blip r:embed="rId10" cstate="print"/>
            <a:srcRect/>
            <a:stretch>
              <a:fillRect/>
            </a:stretch>
          </p:blipFill>
          <p:spPr bwMode="auto">
            <a:xfrm>
              <a:off x="1549" y="1853"/>
              <a:ext cx="1139" cy="595"/>
            </a:xfrm>
            <a:prstGeom prst="rect">
              <a:avLst/>
            </a:prstGeom>
            <a:noFill/>
            <a:ln w="12700">
              <a:noFill/>
              <a:miter lim="800000"/>
              <a:headEnd/>
              <a:tailEnd/>
            </a:ln>
            <a:effectLst/>
          </p:spPr>
        </p:pic>
        <p:sp>
          <p:nvSpPr>
            <p:cNvPr id="201765" name="Text Box 31"/>
            <p:cNvSpPr txBox="1">
              <a:spLocks noChangeArrowheads="1"/>
            </p:cNvSpPr>
            <p:nvPr/>
          </p:nvSpPr>
          <p:spPr bwMode="auto">
            <a:xfrm>
              <a:off x="1825" y="2016"/>
              <a:ext cx="671" cy="18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336699"/>
                  </a:solidFill>
                  <a:latin typeface="Times New Roman" pitchFamily="18" charset="0"/>
                </a:rPr>
                <a:t>Internet</a:t>
              </a:r>
            </a:p>
          </p:txBody>
        </p:sp>
      </p:grpSp>
      <p:sp>
        <p:nvSpPr>
          <p:cNvPr id="1681440" name="Freeform 32"/>
          <p:cNvSpPr>
            <a:spLocks/>
          </p:cNvSpPr>
          <p:nvPr/>
        </p:nvSpPr>
        <p:spPr bwMode="auto">
          <a:xfrm>
            <a:off x="4284663" y="3679825"/>
            <a:ext cx="2344737" cy="2035175"/>
          </a:xfrm>
          <a:custGeom>
            <a:avLst/>
            <a:gdLst>
              <a:gd name="T0" fmla="*/ 0 w 1477"/>
              <a:gd name="T1" fmla="*/ 6350 h 1282"/>
              <a:gd name="T2" fmla="*/ 290512 w 1477"/>
              <a:gd name="T3" fmla="*/ 50800 h 1282"/>
              <a:gd name="T4" fmla="*/ 450850 w 1477"/>
              <a:gd name="T5" fmla="*/ 152400 h 1282"/>
              <a:gd name="T6" fmla="*/ 625475 w 1477"/>
              <a:gd name="T7" fmla="*/ 412750 h 1282"/>
              <a:gd name="T8" fmla="*/ 914400 w 1477"/>
              <a:gd name="T9" fmla="*/ 717550 h 1282"/>
              <a:gd name="T10" fmla="*/ 1147762 w 1477"/>
              <a:gd name="T11" fmla="*/ 804863 h 1282"/>
              <a:gd name="T12" fmla="*/ 1509712 w 1477"/>
              <a:gd name="T13" fmla="*/ 906463 h 1282"/>
              <a:gd name="T14" fmla="*/ 1611312 w 1477"/>
              <a:gd name="T15" fmla="*/ 1022350 h 1282"/>
              <a:gd name="T16" fmla="*/ 1670050 w 1477"/>
              <a:gd name="T17" fmla="*/ 1109663 h 1282"/>
              <a:gd name="T18" fmla="*/ 1698625 w 1477"/>
              <a:gd name="T19" fmla="*/ 1154113 h 1282"/>
              <a:gd name="T20" fmla="*/ 1727200 w 1477"/>
              <a:gd name="T21" fmla="*/ 1443038 h 1282"/>
              <a:gd name="T22" fmla="*/ 1844675 w 1477"/>
              <a:gd name="T23" fmla="*/ 1530350 h 1282"/>
              <a:gd name="T24" fmla="*/ 2017712 w 1477"/>
              <a:gd name="T25" fmla="*/ 1704975 h 1282"/>
              <a:gd name="T26" fmla="*/ 2062162 w 1477"/>
              <a:gd name="T27" fmla="*/ 1763713 h 1282"/>
              <a:gd name="T28" fmla="*/ 2149475 w 1477"/>
              <a:gd name="T29" fmla="*/ 1792288 h 1282"/>
              <a:gd name="T30" fmla="*/ 2206625 w 1477"/>
              <a:gd name="T31" fmla="*/ 1835150 h 1282"/>
              <a:gd name="T32" fmla="*/ 2344737 w 1477"/>
              <a:gd name="T33" fmla="*/ 2035175 h 12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77" h="1282">
                <a:moveTo>
                  <a:pt x="0" y="4"/>
                </a:moveTo>
                <a:cubicBezTo>
                  <a:pt x="111" y="12"/>
                  <a:pt x="104" y="0"/>
                  <a:pt x="183" y="32"/>
                </a:cubicBezTo>
                <a:cubicBezTo>
                  <a:pt x="220" y="47"/>
                  <a:pt x="284" y="96"/>
                  <a:pt x="284" y="96"/>
                </a:cubicBezTo>
                <a:cubicBezTo>
                  <a:pt x="311" y="178"/>
                  <a:pt x="344" y="196"/>
                  <a:pt x="394" y="260"/>
                </a:cubicBezTo>
                <a:cubicBezTo>
                  <a:pt x="459" y="343"/>
                  <a:pt x="459" y="423"/>
                  <a:pt x="576" y="452"/>
                </a:cubicBezTo>
                <a:cubicBezTo>
                  <a:pt x="630" y="489"/>
                  <a:pt x="655" y="499"/>
                  <a:pt x="723" y="507"/>
                </a:cubicBezTo>
                <a:cubicBezTo>
                  <a:pt x="789" y="540"/>
                  <a:pt x="876" y="559"/>
                  <a:pt x="951" y="571"/>
                </a:cubicBezTo>
                <a:cubicBezTo>
                  <a:pt x="975" y="594"/>
                  <a:pt x="995" y="616"/>
                  <a:pt x="1015" y="644"/>
                </a:cubicBezTo>
                <a:cubicBezTo>
                  <a:pt x="1028" y="662"/>
                  <a:pt x="1040" y="681"/>
                  <a:pt x="1052" y="699"/>
                </a:cubicBezTo>
                <a:cubicBezTo>
                  <a:pt x="1058" y="708"/>
                  <a:pt x="1070" y="727"/>
                  <a:pt x="1070" y="727"/>
                </a:cubicBezTo>
                <a:cubicBezTo>
                  <a:pt x="1077" y="788"/>
                  <a:pt x="1075" y="849"/>
                  <a:pt x="1088" y="909"/>
                </a:cubicBezTo>
                <a:cubicBezTo>
                  <a:pt x="1095" y="939"/>
                  <a:pt x="1141" y="942"/>
                  <a:pt x="1162" y="964"/>
                </a:cubicBezTo>
                <a:cubicBezTo>
                  <a:pt x="1198" y="1001"/>
                  <a:pt x="1240" y="1033"/>
                  <a:pt x="1271" y="1074"/>
                </a:cubicBezTo>
                <a:cubicBezTo>
                  <a:pt x="1280" y="1086"/>
                  <a:pt x="1286" y="1102"/>
                  <a:pt x="1299" y="1111"/>
                </a:cubicBezTo>
                <a:cubicBezTo>
                  <a:pt x="1315" y="1122"/>
                  <a:pt x="1336" y="1123"/>
                  <a:pt x="1354" y="1129"/>
                </a:cubicBezTo>
                <a:cubicBezTo>
                  <a:pt x="1385" y="1149"/>
                  <a:pt x="1373" y="1139"/>
                  <a:pt x="1390" y="1156"/>
                </a:cubicBezTo>
                <a:lnTo>
                  <a:pt x="1477" y="1282"/>
                </a:lnTo>
              </a:path>
            </a:pathLst>
          </a:custGeom>
          <a:noFill/>
          <a:ln w="19050" cap="flat" cmpd="sng">
            <a:solidFill>
              <a:schemeClr val="accent1"/>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81441" name="Freeform 33"/>
          <p:cNvSpPr>
            <a:spLocks/>
          </p:cNvSpPr>
          <p:nvPr/>
        </p:nvSpPr>
        <p:spPr bwMode="auto">
          <a:xfrm>
            <a:off x="4038600" y="3657600"/>
            <a:ext cx="457200" cy="2286000"/>
          </a:xfrm>
          <a:custGeom>
            <a:avLst/>
            <a:gdLst>
              <a:gd name="T0" fmla="*/ 0 w 296"/>
              <a:gd name="T1" fmla="*/ 0 h 1418"/>
              <a:gd name="T2" fmla="*/ 41704 w 296"/>
              <a:gd name="T3" fmla="*/ 88667 h 1418"/>
              <a:gd name="T4" fmla="*/ 57150 w 296"/>
              <a:gd name="T5" fmla="*/ 206353 h 1418"/>
              <a:gd name="T6" fmla="*/ 112755 w 296"/>
              <a:gd name="T7" fmla="*/ 266001 h 1418"/>
              <a:gd name="T8" fmla="*/ 225511 w 296"/>
              <a:gd name="T9" fmla="*/ 472354 h 1418"/>
              <a:gd name="T10" fmla="*/ 254858 w 296"/>
              <a:gd name="T11" fmla="*/ 590039 h 1418"/>
              <a:gd name="T12" fmla="*/ 282661 w 296"/>
              <a:gd name="T13" fmla="*/ 765762 h 1418"/>
              <a:gd name="T14" fmla="*/ 268759 w 296"/>
              <a:gd name="T15" fmla="*/ 1326783 h 1418"/>
              <a:gd name="T16" fmla="*/ 423219 w 296"/>
              <a:gd name="T17" fmla="*/ 1562154 h 1418"/>
              <a:gd name="T18" fmla="*/ 338266 w 296"/>
              <a:gd name="T19" fmla="*/ 1842664 h 1418"/>
              <a:gd name="T20" fmla="*/ 353712 w 296"/>
              <a:gd name="T21" fmla="*/ 2019999 h 1418"/>
              <a:gd name="T22" fmla="*/ 409318 w 296"/>
              <a:gd name="T23" fmla="*/ 2195721 h 14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6" h="1418">
                <a:moveTo>
                  <a:pt x="0" y="0"/>
                </a:moveTo>
                <a:cubicBezTo>
                  <a:pt x="9" y="18"/>
                  <a:pt x="21" y="35"/>
                  <a:pt x="27" y="55"/>
                </a:cubicBezTo>
                <a:cubicBezTo>
                  <a:pt x="34" y="79"/>
                  <a:pt x="28" y="105"/>
                  <a:pt x="37" y="128"/>
                </a:cubicBezTo>
                <a:cubicBezTo>
                  <a:pt x="44" y="144"/>
                  <a:pt x="62" y="152"/>
                  <a:pt x="73" y="165"/>
                </a:cubicBezTo>
                <a:cubicBezTo>
                  <a:pt x="105" y="202"/>
                  <a:pt x="130" y="247"/>
                  <a:pt x="146" y="293"/>
                </a:cubicBezTo>
                <a:cubicBezTo>
                  <a:pt x="154" y="317"/>
                  <a:pt x="160" y="341"/>
                  <a:pt x="165" y="366"/>
                </a:cubicBezTo>
                <a:cubicBezTo>
                  <a:pt x="172" y="402"/>
                  <a:pt x="183" y="475"/>
                  <a:pt x="183" y="475"/>
                </a:cubicBezTo>
                <a:cubicBezTo>
                  <a:pt x="179" y="562"/>
                  <a:pt x="151" y="728"/>
                  <a:pt x="174" y="823"/>
                </a:cubicBezTo>
                <a:cubicBezTo>
                  <a:pt x="190" y="890"/>
                  <a:pt x="239" y="917"/>
                  <a:pt x="274" y="969"/>
                </a:cubicBezTo>
                <a:cubicBezTo>
                  <a:pt x="296" y="1039"/>
                  <a:pt x="269" y="1096"/>
                  <a:pt x="219" y="1143"/>
                </a:cubicBezTo>
                <a:cubicBezTo>
                  <a:pt x="222" y="1180"/>
                  <a:pt x="219" y="1218"/>
                  <a:pt x="229" y="1253"/>
                </a:cubicBezTo>
                <a:cubicBezTo>
                  <a:pt x="275" y="1418"/>
                  <a:pt x="265" y="1205"/>
                  <a:pt x="265" y="1362"/>
                </a:cubicBezTo>
              </a:path>
            </a:pathLst>
          </a:custGeom>
          <a:noFill/>
          <a:ln w="19050" cap="flat" cmpd="sng">
            <a:solidFill>
              <a:srgbClr val="9933FF"/>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Tree>
    <p:custDataLst>
      <p:tags r:id="rId2"/>
    </p:custDataLst>
  </p:cSld>
  <p:clrMapOvr>
    <a:masterClrMapping/>
  </p:clrMapOvr>
  <p:transition advTm="4421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81427"/>
                                        </p:tgtEl>
                                        <p:attrNameLst>
                                          <p:attrName>style.visibility</p:attrName>
                                        </p:attrNameLst>
                                      </p:cBhvr>
                                      <p:to>
                                        <p:strVal val="visible"/>
                                      </p:to>
                                    </p:set>
                                    <p:animEffect transition="in" filter="wipe(right)">
                                      <p:cBhvr>
                                        <p:cTn id="7" dur="500"/>
                                        <p:tgtEl>
                                          <p:spTgt spid="1681427"/>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681428"/>
                                        </p:tgtEl>
                                        <p:attrNameLst>
                                          <p:attrName>style.visibility</p:attrName>
                                        </p:attrNameLst>
                                      </p:cBhvr>
                                      <p:to>
                                        <p:strVal val="visible"/>
                                      </p:to>
                                    </p:set>
                                    <p:anim calcmode="lin" valueType="num">
                                      <p:cBhvr>
                                        <p:cTn id="11" dur="500" fill="hold"/>
                                        <p:tgtEl>
                                          <p:spTgt spid="1681428"/>
                                        </p:tgtEl>
                                        <p:attrNameLst>
                                          <p:attrName>ppt_w</p:attrName>
                                        </p:attrNameLst>
                                      </p:cBhvr>
                                      <p:tavLst>
                                        <p:tav tm="0">
                                          <p:val>
                                            <p:fltVal val="0"/>
                                          </p:val>
                                        </p:tav>
                                        <p:tav tm="100000">
                                          <p:val>
                                            <p:strVal val="#ppt_w"/>
                                          </p:val>
                                        </p:tav>
                                      </p:tavLst>
                                    </p:anim>
                                    <p:anim calcmode="lin" valueType="num">
                                      <p:cBhvr>
                                        <p:cTn id="12" dur="500" fill="hold"/>
                                        <p:tgtEl>
                                          <p:spTgt spid="1681428"/>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81426"/>
                                        </p:tgtEl>
                                        <p:attrNameLst>
                                          <p:attrName>style.visibility</p:attrName>
                                        </p:attrNameLst>
                                      </p:cBhvr>
                                      <p:to>
                                        <p:strVal val="visible"/>
                                      </p:to>
                                    </p:set>
                                    <p:animEffect transition="in" filter="wipe(down)">
                                      <p:cBhvr>
                                        <p:cTn id="17" dur="500"/>
                                        <p:tgtEl>
                                          <p:spTgt spid="1681426"/>
                                        </p:tgtEl>
                                      </p:cBhvr>
                                    </p:animEffect>
                                  </p:childTnLst>
                                </p:cTn>
                              </p:par>
                            </p:childTnLst>
                          </p:cTn>
                        </p:par>
                        <p:par>
                          <p:cTn id="18" fill="hold" nodeType="afterGroup">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1681436"/>
                                        </p:tgtEl>
                                        <p:attrNameLst>
                                          <p:attrName>style.visibility</p:attrName>
                                        </p:attrNameLst>
                                      </p:cBhvr>
                                      <p:to>
                                        <p:strVal val="visible"/>
                                      </p:to>
                                    </p:set>
                                    <p:anim calcmode="lin" valueType="num">
                                      <p:cBhvr>
                                        <p:cTn id="21" dur="500" fill="hold"/>
                                        <p:tgtEl>
                                          <p:spTgt spid="1681436"/>
                                        </p:tgtEl>
                                        <p:attrNameLst>
                                          <p:attrName>ppt_w</p:attrName>
                                        </p:attrNameLst>
                                      </p:cBhvr>
                                      <p:tavLst>
                                        <p:tav tm="0">
                                          <p:val>
                                            <p:fltVal val="0"/>
                                          </p:val>
                                        </p:tav>
                                        <p:tav tm="100000">
                                          <p:val>
                                            <p:strVal val="#ppt_w"/>
                                          </p:val>
                                        </p:tav>
                                      </p:tavLst>
                                    </p:anim>
                                    <p:anim calcmode="lin" valueType="num">
                                      <p:cBhvr>
                                        <p:cTn id="22" dur="500" fill="hold"/>
                                        <p:tgtEl>
                                          <p:spTgt spid="1681436"/>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681441"/>
                                        </p:tgtEl>
                                        <p:attrNameLst>
                                          <p:attrName>style.visibility</p:attrName>
                                        </p:attrNameLst>
                                      </p:cBhvr>
                                      <p:to>
                                        <p:strVal val="visible"/>
                                      </p:to>
                                    </p:set>
                                    <p:animEffect transition="in" filter="wipe(up)">
                                      <p:cBhvr>
                                        <p:cTn id="26" dur="500"/>
                                        <p:tgtEl>
                                          <p:spTgt spid="1681441"/>
                                        </p:tgtEl>
                                      </p:cBhvr>
                                    </p:animEffect>
                                  </p:childTnLst>
                                </p:cTn>
                              </p:par>
                            </p:childTnLst>
                          </p:cTn>
                        </p:par>
                        <p:par>
                          <p:cTn id="27" fill="hold" nodeType="afterGroup">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1681430"/>
                                        </p:tgtEl>
                                        <p:attrNameLst>
                                          <p:attrName>style.visibility</p:attrName>
                                        </p:attrNameLst>
                                      </p:cBhvr>
                                      <p:to>
                                        <p:strVal val="visible"/>
                                      </p:to>
                                    </p:set>
                                    <p:animEffect transition="in" filter="slide(fromTop)">
                                      <p:cBhvr>
                                        <p:cTn id="30" dur="500"/>
                                        <p:tgtEl>
                                          <p:spTgt spid="16814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81435"/>
                                        </p:tgtEl>
                                        <p:attrNameLst>
                                          <p:attrName>style.visibility</p:attrName>
                                        </p:attrNameLst>
                                      </p:cBhvr>
                                      <p:to>
                                        <p:strVal val="visible"/>
                                      </p:to>
                                    </p:set>
                                    <p:animEffect transition="in" filter="wipe(down)">
                                      <p:cBhvr>
                                        <p:cTn id="35" dur="500"/>
                                        <p:tgtEl>
                                          <p:spTgt spid="1681435"/>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681410"/>
                                        </p:tgtEl>
                                        <p:attrNameLst>
                                          <p:attrName>style.visibility</p:attrName>
                                        </p:attrNameLst>
                                      </p:cBhvr>
                                      <p:to>
                                        <p:strVal val="visible"/>
                                      </p:to>
                                    </p:set>
                                    <p:animEffect transition="in" filter="wipe(left)">
                                      <p:cBhvr>
                                        <p:cTn id="39" dur="500"/>
                                        <p:tgtEl>
                                          <p:spTgt spid="1681410"/>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681440"/>
                                        </p:tgtEl>
                                        <p:attrNameLst>
                                          <p:attrName>style.visibility</p:attrName>
                                        </p:attrNameLst>
                                      </p:cBhvr>
                                      <p:to>
                                        <p:strVal val="visible"/>
                                      </p:to>
                                    </p:set>
                                    <p:animEffect transition="in" filter="wipe(up)">
                                      <p:cBhvr>
                                        <p:cTn id="43" dur="500"/>
                                        <p:tgtEl>
                                          <p:spTgt spid="1681440"/>
                                        </p:tgtEl>
                                      </p:cBhvr>
                                    </p:animEffect>
                                  </p:childTnLst>
                                </p:cTn>
                              </p:par>
                            </p:childTnLst>
                          </p:cTn>
                        </p:par>
                        <p:par>
                          <p:cTn id="44" fill="hold" nodeType="afterGroup">
                            <p:stCondLst>
                              <p:cond delay="1500"/>
                            </p:stCondLst>
                            <p:childTnLst>
                              <p:par>
                                <p:cTn id="45" presetID="12" presetClass="entr" presetSubtype="8" fill="hold" grpId="0" nodeType="afterEffect">
                                  <p:stCondLst>
                                    <p:cond delay="0"/>
                                  </p:stCondLst>
                                  <p:childTnLst>
                                    <p:set>
                                      <p:cBhvr>
                                        <p:cTn id="46" dur="1" fill="hold">
                                          <p:stCondLst>
                                            <p:cond delay="0"/>
                                          </p:stCondLst>
                                        </p:cTn>
                                        <p:tgtEl>
                                          <p:spTgt spid="1681431"/>
                                        </p:tgtEl>
                                        <p:attrNameLst>
                                          <p:attrName>style.visibility</p:attrName>
                                        </p:attrNameLst>
                                      </p:cBhvr>
                                      <p:to>
                                        <p:strVal val="visible"/>
                                      </p:to>
                                    </p:set>
                                    <p:animEffect transition="in" filter="slide(fromLeft)">
                                      <p:cBhvr>
                                        <p:cTn id="47" dur="500"/>
                                        <p:tgtEl>
                                          <p:spTgt spid="168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1410" grpId="0" animBg="1"/>
      <p:bldP spid="1681426" grpId="0" animBg="1"/>
      <p:bldP spid="1681427" grpId="0" animBg="1"/>
      <p:bldP spid="1681428" grpId="0" animBg="1" autoUpdateAnimBg="0"/>
      <p:bldP spid="1681430" grpId="0" animBg="1" autoUpdateAnimBg="0"/>
      <p:bldP spid="1681431" grpId="0" animBg="1" autoUpdateAnimBg="0"/>
      <p:bldP spid="1681435" grpId="0" animBg="1"/>
      <p:bldP spid="1681436" grpId="0" animBg="1"/>
      <p:bldP spid="1681440" grpId="0" animBg="1"/>
      <p:bldP spid="168144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日期占位符 1"/>
          <p:cNvSpPr>
            <a:spLocks noGrp="1"/>
          </p:cNvSpPr>
          <p:nvPr>
            <p:ph type="dt" sz="quarter" idx="10"/>
          </p:nvPr>
        </p:nvSpPr>
        <p:spPr>
          <a:noFill/>
          <a:ln>
            <a:miter lim="800000"/>
            <a:headEnd/>
            <a:tailEnd/>
          </a:ln>
        </p:spPr>
        <p:txBody>
          <a:bodyPr/>
          <a:lstStyle/>
          <a:p>
            <a:fld id="{D49494D2-F1A8-434D-83D2-4D32D92DD5E4}" type="datetime1">
              <a:rPr lang="zh-CN" altLang="en-US">
                <a:solidFill>
                  <a:srgbClr val="000000"/>
                </a:solidFill>
              </a:rPr>
              <a:pPr/>
              <a:t>2016/5/30</a:t>
            </a:fld>
            <a:endParaRPr lang="en-US" altLang="zh-CN">
              <a:solidFill>
                <a:srgbClr val="000000"/>
              </a:solidFill>
            </a:endParaRPr>
          </a:p>
        </p:txBody>
      </p:sp>
      <p:sp>
        <p:nvSpPr>
          <p:cNvPr id="202755"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2756" name="灯片编号占位符 3"/>
          <p:cNvSpPr>
            <a:spLocks noGrp="1"/>
          </p:cNvSpPr>
          <p:nvPr>
            <p:ph type="sldNum" sz="quarter" idx="12"/>
          </p:nvPr>
        </p:nvSpPr>
        <p:spPr>
          <a:noFill/>
          <a:ln>
            <a:miter lim="800000"/>
            <a:headEnd/>
            <a:tailEnd/>
          </a:ln>
        </p:spPr>
        <p:txBody>
          <a:bodyPr/>
          <a:lstStyle/>
          <a:p>
            <a:fld id="{DCF0E493-1439-4290-B689-2CA8D0353B76}" type="slidenum">
              <a:rPr lang="en-US" altLang="zh-CN">
                <a:solidFill>
                  <a:srgbClr val="000000"/>
                </a:solidFill>
              </a:rPr>
              <a:pPr/>
              <a:t>82</a:t>
            </a:fld>
            <a:endParaRPr lang="en-US" altLang="zh-CN">
              <a:solidFill>
                <a:srgbClr val="000000"/>
              </a:solidFill>
            </a:endParaRPr>
          </a:p>
        </p:txBody>
      </p:sp>
      <p:sp>
        <p:nvSpPr>
          <p:cNvPr id="202757" name="Rectangle 61"/>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202758" name="Object 2"/>
          <p:cNvGraphicFramePr>
            <a:graphicFrameLocks noChangeAspect="1"/>
          </p:cNvGraphicFramePr>
          <p:nvPr/>
        </p:nvGraphicFramePr>
        <p:xfrm>
          <a:off x="5486400" y="3657600"/>
          <a:ext cx="1447800" cy="1416050"/>
        </p:xfrm>
        <a:graphic>
          <a:graphicData uri="http://schemas.openxmlformats.org/presentationml/2006/ole">
            <p:oleObj spid="_x0000_s23554" name="Image" r:id="rId4" imgW="1702188" imgH="1664666" progId="">
              <p:embed/>
            </p:oleObj>
          </a:graphicData>
        </a:graphic>
      </p:graphicFrame>
      <p:pic>
        <p:nvPicPr>
          <p:cNvPr id="202759" name="Picture 3" descr="etherlink_a"/>
          <p:cNvPicPr>
            <a:picLocks noChangeAspect="1" noChangeArrowheads="1"/>
          </p:cNvPicPr>
          <p:nvPr/>
        </p:nvPicPr>
        <p:blipFill>
          <a:blip r:embed="rId5" cstate="print"/>
          <a:srcRect/>
          <a:stretch>
            <a:fillRect/>
          </a:stretch>
        </p:blipFill>
        <p:spPr bwMode="auto">
          <a:xfrm>
            <a:off x="1752600" y="3733800"/>
            <a:ext cx="1390650" cy="1284288"/>
          </a:xfrm>
          <a:prstGeom prst="rect">
            <a:avLst/>
          </a:prstGeom>
          <a:noFill/>
          <a:ln w="9525">
            <a:noFill/>
            <a:miter lim="800000"/>
            <a:headEnd/>
            <a:tailEnd/>
          </a:ln>
        </p:spPr>
      </p:pic>
      <p:sp>
        <p:nvSpPr>
          <p:cNvPr id="1683460" name="Rectangle 4"/>
          <p:cNvSpPr>
            <a:spLocks noChangeArrowheads="1"/>
          </p:cNvSpPr>
          <p:nvPr/>
        </p:nvSpPr>
        <p:spPr bwMode="auto">
          <a:xfrm>
            <a:off x="4038600" y="0"/>
            <a:ext cx="14795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en-US" altLang="zh-CN" sz="2400">
                <a:solidFill>
                  <a:srgbClr val="003366"/>
                </a:solidFill>
                <a:latin typeface="Times New Roman" pitchFamily="18" charset="0"/>
              </a:rPr>
              <a:t> </a:t>
            </a:r>
            <a:r>
              <a:rPr lang="zh-CN" altLang="en-US" sz="2400">
                <a:solidFill>
                  <a:srgbClr val="003366"/>
                </a:solidFill>
                <a:effectLst>
                  <a:outerShdw blurRad="38100" dist="38100" dir="2700000" algn="tl">
                    <a:srgbClr val="C0C0C0"/>
                  </a:outerShdw>
                </a:effectLst>
                <a:latin typeface="Times New Roman" pitchFamily="18" charset="0"/>
              </a:rPr>
              <a:t>内容安全</a:t>
            </a:r>
          </a:p>
        </p:txBody>
      </p:sp>
      <p:sp>
        <p:nvSpPr>
          <p:cNvPr id="1683461" name="Text Box 5"/>
          <p:cNvSpPr txBox="1">
            <a:spLocks noChangeArrowheads="1"/>
          </p:cNvSpPr>
          <p:nvPr/>
        </p:nvSpPr>
        <p:spPr bwMode="auto">
          <a:xfrm>
            <a:off x="2667000" y="5638800"/>
            <a:ext cx="4114800" cy="942975"/>
          </a:xfrm>
          <a:prstGeom prst="rect">
            <a:avLst/>
          </a:prstGeom>
          <a:noFill/>
          <a:ln w="6350">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400">
                <a:solidFill>
                  <a:srgbClr val="000000"/>
                </a:solidFill>
                <a:latin typeface="Times New Roman" pitchFamily="18" charset="0"/>
              </a:rPr>
              <a:t> </a:t>
            </a:r>
            <a:r>
              <a:rPr lang="zh-CN" altLang="en-US" sz="1400">
                <a:solidFill>
                  <a:srgbClr val="000000"/>
                </a:solidFill>
                <a:latin typeface="Times New Roman" pitchFamily="18" charset="0"/>
              </a:rPr>
              <a:t>应用控制可以对常用的高层应用做更细的控制</a:t>
            </a:r>
          </a:p>
          <a:p>
            <a:pPr eaLnBrk="0" fontAlgn="base" hangingPunct="0">
              <a:spcBef>
                <a:spcPct val="50000"/>
              </a:spcBef>
              <a:spcAft>
                <a:spcPct val="0"/>
              </a:spcAft>
              <a:buFont typeface="Wingdings" pitchFamily="2" charset="2"/>
              <a:buChar char="v"/>
            </a:pPr>
            <a:r>
              <a:rPr lang="zh-CN" altLang="en-US" sz="1400">
                <a:solidFill>
                  <a:srgbClr val="000000"/>
                </a:solidFill>
                <a:latin typeface="Times New Roman" pitchFamily="18" charset="0"/>
              </a:rPr>
              <a:t> 如</a:t>
            </a:r>
            <a:r>
              <a:rPr lang="en-US" altLang="zh-CN" sz="1400">
                <a:solidFill>
                  <a:srgbClr val="000000"/>
                </a:solidFill>
                <a:latin typeface="Times New Roman" pitchFamily="18" charset="0"/>
              </a:rPr>
              <a:t>HTTP</a:t>
            </a:r>
            <a:r>
              <a:rPr lang="zh-CN" altLang="en-US" sz="1400">
                <a:solidFill>
                  <a:srgbClr val="000000"/>
                </a:solidFill>
                <a:latin typeface="Times New Roman" pitchFamily="18" charset="0"/>
              </a:rPr>
              <a:t>的</a:t>
            </a:r>
            <a:r>
              <a:rPr lang="en-US" altLang="zh-CN" sz="1400">
                <a:solidFill>
                  <a:srgbClr val="000000"/>
                </a:solidFill>
                <a:latin typeface="Times New Roman" pitchFamily="18" charset="0"/>
              </a:rPr>
              <a:t>GET</a:t>
            </a:r>
            <a:r>
              <a:rPr lang="zh-CN" altLang="en-US" sz="1400">
                <a:solidFill>
                  <a:srgbClr val="000000"/>
                </a:solidFill>
                <a:latin typeface="Times New Roman" pitchFamily="18" charset="0"/>
              </a:rPr>
              <a:t>、</a:t>
            </a:r>
            <a:r>
              <a:rPr lang="en-US" altLang="zh-CN" sz="1400">
                <a:solidFill>
                  <a:srgbClr val="000000"/>
                </a:solidFill>
                <a:latin typeface="Times New Roman" pitchFamily="18" charset="0"/>
              </a:rPr>
              <a:t>POST</a:t>
            </a:r>
            <a:r>
              <a:rPr lang="zh-CN" altLang="en-US" sz="1400">
                <a:solidFill>
                  <a:srgbClr val="000000"/>
                </a:solidFill>
                <a:latin typeface="Times New Roman" pitchFamily="18" charset="0"/>
              </a:rPr>
              <a:t>、</a:t>
            </a:r>
            <a:r>
              <a:rPr lang="en-US" altLang="zh-CN" sz="1400">
                <a:solidFill>
                  <a:srgbClr val="000000"/>
                </a:solidFill>
                <a:latin typeface="Times New Roman" pitchFamily="18" charset="0"/>
              </a:rPr>
              <a:t>HEAD</a:t>
            </a:r>
          </a:p>
          <a:p>
            <a:pPr eaLnBrk="0" fontAlgn="base" hangingPunct="0">
              <a:spcBef>
                <a:spcPct val="50000"/>
              </a:spcBef>
              <a:spcAft>
                <a:spcPct val="0"/>
              </a:spcAft>
              <a:buFont typeface="Wingdings" pitchFamily="2" charset="2"/>
              <a:buChar char="v"/>
            </a:pPr>
            <a:r>
              <a:rPr lang="en-US" altLang="zh-CN" sz="1400">
                <a:solidFill>
                  <a:srgbClr val="000000"/>
                </a:solidFill>
                <a:latin typeface="Times New Roman" pitchFamily="18" charset="0"/>
              </a:rPr>
              <a:t> </a:t>
            </a:r>
            <a:r>
              <a:rPr lang="zh-CN" altLang="en-US" sz="1400">
                <a:solidFill>
                  <a:srgbClr val="000000"/>
                </a:solidFill>
                <a:latin typeface="Times New Roman" pitchFamily="18" charset="0"/>
              </a:rPr>
              <a:t>如</a:t>
            </a:r>
            <a:r>
              <a:rPr lang="en-US" altLang="zh-CN" sz="1400">
                <a:solidFill>
                  <a:srgbClr val="000000"/>
                </a:solidFill>
                <a:latin typeface="Times New Roman" pitchFamily="18" charset="0"/>
              </a:rPr>
              <a:t>FTP</a:t>
            </a:r>
            <a:r>
              <a:rPr lang="zh-CN" altLang="en-US" sz="1400">
                <a:solidFill>
                  <a:srgbClr val="000000"/>
                </a:solidFill>
                <a:latin typeface="Times New Roman" pitchFamily="18" charset="0"/>
              </a:rPr>
              <a:t>的</a:t>
            </a:r>
            <a:r>
              <a:rPr lang="en-US" altLang="zh-CN" sz="1400">
                <a:solidFill>
                  <a:srgbClr val="000000"/>
                </a:solidFill>
                <a:latin typeface="Times New Roman" pitchFamily="18" charset="0"/>
              </a:rPr>
              <a:t>GET</a:t>
            </a:r>
            <a:r>
              <a:rPr lang="zh-CN" altLang="en-US" sz="1400">
                <a:solidFill>
                  <a:srgbClr val="000000"/>
                </a:solidFill>
                <a:latin typeface="Times New Roman" pitchFamily="18" charset="0"/>
              </a:rPr>
              <a:t>、</a:t>
            </a:r>
            <a:r>
              <a:rPr lang="en-US" altLang="zh-CN" sz="1400">
                <a:solidFill>
                  <a:srgbClr val="000000"/>
                </a:solidFill>
                <a:latin typeface="Times New Roman" pitchFamily="18" charset="0"/>
              </a:rPr>
              <a:t>PUT</a:t>
            </a:r>
            <a:r>
              <a:rPr lang="zh-CN" altLang="en-US" sz="1400">
                <a:solidFill>
                  <a:srgbClr val="000000"/>
                </a:solidFill>
                <a:latin typeface="Times New Roman" pitchFamily="18" charset="0"/>
              </a:rPr>
              <a:t>等</a:t>
            </a:r>
          </a:p>
        </p:txBody>
      </p:sp>
      <p:grpSp>
        <p:nvGrpSpPr>
          <p:cNvPr id="2" name="Group 6"/>
          <p:cNvGrpSpPr>
            <a:grpSpLocks/>
          </p:cNvGrpSpPr>
          <p:nvPr/>
        </p:nvGrpSpPr>
        <p:grpSpPr bwMode="auto">
          <a:xfrm>
            <a:off x="3048000" y="1905000"/>
            <a:ext cx="838200" cy="1827213"/>
            <a:chOff x="4368" y="1104"/>
            <a:chExt cx="528" cy="1151"/>
          </a:xfrm>
        </p:grpSpPr>
        <p:sp>
          <p:nvSpPr>
            <p:cNvPr id="202811" name="Rectangle 7"/>
            <p:cNvSpPr>
              <a:spLocks noChangeArrowheads="1"/>
            </p:cNvSpPr>
            <p:nvPr/>
          </p:nvSpPr>
          <p:spPr bwMode="auto">
            <a:xfrm>
              <a:off x="4368" y="2064"/>
              <a:ext cx="528" cy="191"/>
            </a:xfrm>
            <a:prstGeom prst="rect">
              <a:avLst/>
            </a:prstGeom>
            <a:solidFill>
              <a:srgbClr val="8080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物理层</a:t>
              </a:r>
            </a:p>
          </p:txBody>
        </p:sp>
        <p:sp>
          <p:nvSpPr>
            <p:cNvPr id="202812" name="Rectangle 8"/>
            <p:cNvSpPr>
              <a:spLocks noChangeArrowheads="1"/>
            </p:cNvSpPr>
            <p:nvPr/>
          </p:nvSpPr>
          <p:spPr bwMode="auto">
            <a:xfrm>
              <a:off x="4368" y="1872"/>
              <a:ext cx="528" cy="192"/>
            </a:xfrm>
            <a:prstGeom prst="rect">
              <a:avLst/>
            </a:prstGeom>
            <a:solidFill>
              <a:srgbClr val="0099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链路层</a:t>
              </a:r>
            </a:p>
          </p:txBody>
        </p:sp>
        <p:sp>
          <p:nvSpPr>
            <p:cNvPr id="202813" name="Rectangle 9"/>
            <p:cNvSpPr>
              <a:spLocks noChangeArrowheads="1"/>
            </p:cNvSpPr>
            <p:nvPr/>
          </p:nvSpPr>
          <p:spPr bwMode="auto">
            <a:xfrm>
              <a:off x="4368" y="1680"/>
              <a:ext cx="528" cy="192"/>
            </a:xfrm>
            <a:prstGeom prst="rect">
              <a:avLst/>
            </a:prstGeom>
            <a:solidFill>
              <a:srgbClr val="9933FF"/>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网络层</a:t>
              </a:r>
            </a:p>
          </p:txBody>
        </p:sp>
        <p:sp>
          <p:nvSpPr>
            <p:cNvPr id="202814" name="Rectangle 10"/>
            <p:cNvSpPr>
              <a:spLocks noChangeArrowheads="1"/>
            </p:cNvSpPr>
            <p:nvPr/>
          </p:nvSpPr>
          <p:spPr bwMode="auto">
            <a:xfrm>
              <a:off x="4368" y="1488"/>
              <a:ext cx="528" cy="192"/>
            </a:xfrm>
            <a:prstGeom prst="rect">
              <a:avLst/>
            </a:prstGeom>
            <a:solidFill>
              <a:schemeClr val="accent1"/>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传输层</a:t>
              </a:r>
            </a:p>
          </p:txBody>
        </p:sp>
        <p:sp>
          <p:nvSpPr>
            <p:cNvPr id="202815" name="Rectangle 11"/>
            <p:cNvSpPr>
              <a:spLocks noChangeArrowheads="1"/>
            </p:cNvSpPr>
            <p:nvPr/>
          </p:nvSpPr>
          <p:spPr bwMode="auto">
            <a:xfrm>
              <a:off x="4368" y="1296"/>
              <a:ext cx="528" cy="192"/>
            </a:xfrm>
            <a:prstGeom prst="rect">
              <a:avLst/>
            </a:prstGeom>
            <a:solidFill>
              <a:srgbClr val="FF66CC"/>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会话层</a:t>
              </a:r>
            </a:p>
          </p:txBody>
        </p:sp>
        <p:sp>
          <p:nvSpPr>
            <p:cNvPr id="202816" name="Rectangle 12"/>
            <p:cNvSpPr>
              <a:spLocks noChangeArrowheads="1"/>
            </p:cNvSpPr>
            <p:nvPr/>
          </p:nvSpPr>
          <p:spPr bwMode="auto">
            <a:xfrm>
              <a:off x="4368" y="1104"/>
              <a:ext cx="528" cy="192"/>
            </a:xfrm>
            <a:prstGeom prst="rect">
              <a:avLst/>
            </a:prstGeom>
            <a:solidFill>
              <a:schemeClr val="accent2"/>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表示层</a:t>
              </a:r>
            </a:p>
          </p:txBody>
        </p:sp>
      </p:grpSp>
      <p:sp>
        <p:nvSpPr>
          <p:cNvPr id="202763" name="Rectangle 13"/>
          <p:cNvSpPr>
            <a:spLocks noChangeArrowheads="1"/>
          </p:cNvSpPr>
          <p:nvPr/>
        </p:nvSpPr>
        <p:spPr bwMode="auto">
          <a:xfrm>
            <a:off x="3048000" y="1600200"/>
            <a:ext cx="838200" cy="304800"/>
          </a:xfrm>
          <a:prstGeom prst="rect">
            <a:avLst/>
          </a:prstGeom>
          <a:solidFill>
            <a:schemeClr val="hlink"/>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应用层</a:t>
            </a:r>
          </a:p>
        </p:txBody>
      </p:sp>
      <p:sp>
        <p:nvSpPr>
          <p:cNvPr id="202764" name="Line 14"/>
          <p:cNvSpPr>
            <a:spLocks noChangeShapeType="1"/>
          </p:cNvSpPr>
          <p:nvPr/>
        </p:nvSpPr>
        <p:spPr bwMode="auto">
          <a:xfrm>
            <a:off x="6934200" y="1447800"/>
            <a:ext cx="838200"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65" name="Line 15"/>
          <p:cNvSpPr>
            <a:spLocks noChangeShapeType="1"/>
          </p:cNvSpPr>
          <p:nvPr/>
        </p:nvSpPr>
        <p:spPr bwMode="auto">
          <a:xfrm>
            <a:off x="6934200" y="3579813"/>
            <a:ext cx="838200"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66" name="Line 16"/>
          <p:cNvSpPr>
            <a:spLocks noChangeShapeType="1"/>
          </p:cNvSpPr>
          <p:nvPr/>
        </p:nvSpPr>
        <p:spPr bwMode="auto">
          <a:xfrm>
            <a:off x="6934200" y="14478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67" name="Line 17"/>
          <p:cNvSpPr>
            <a:spLocks noChangeShapeType="1"/>
          </p:cNvSpPr>
          <p:nvPr/>
        </p:nvSpPr>
        <p:spPr bwMode="auto">
          <a:xfrm>
            <a:off x="6934200" y="17526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68" name="Line 18"/>
          <p:cNvSpPr>
            <a:spLocks noChangeShapeType="1"/>
          </p:cNvSpPr>
          <p:nvPr/>
        </p:nvSpPr>
        <p:spPr bwMode="auto">
          <a:xfrm>
            <a:off x="7772400" y="17526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69" name="Line 19"/>
          <p:cNvSpPr>
            <a:spLocks noChangeShapeType="1"/>
          </p:cNvSpPr>
          <p:nvPr/>
        </p:nvSpPr>
        <p:spPr bwMode="auto">
          <a:xfrm>
            <a:off x="6934200" y="20574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0" name="Line 20"/>
          <p:cNvSpPr>
            <a:spLocks noChangeShapeType="1"/>
          </p:cNvSpPr>
          <p:nvPr/>
        </p:nvSpPr>
        <p:spPr bwMode="auto">
          <a:xfrm>
            <a:off x="7772400" y="20574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1" name="Line 21"/>
          <p:cNvSpPr>
            <a:spLocks noChangeShapeType="1"/>
          </p:cNvSpPr>
          <p:nvPr/>
        </p:nvSpPr>
        <p:spPr bwMode="auto">
          <a:xfrm>
            <a:off x="6934200" y="23622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2" name="Line 22"/>
          <p:cNvSpPr>
            <a:spLocks noChangeShapeType="1"/>
          </p:cNvSpPr>
          <p:nvPr/>
        </p:nvSpPr>
        <p:spPr bwMode="auto">
          <a:xfrm>
            <a:off x="6934200" y="26670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3" name="Line 23"/>
          <p:cNvSpPr>
            <a:spLocks noChangeShapeType="1"/>
          </p:cNvSpPr>
          <p:nvPr/>
        </p:nvSpPr>
        <p:spPr bwMode="auto">
          <a:xfrm>
            <a:off x="6934200" y="29718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4" name="Line 24"/>
          <p:cNvSpPr>
            <a:spLocks noChangeShapeType="1"/>
          </p:cNvSpPr>
          <p:nvPr/>
        </p:nvSpPr>
        <p:spPr bwMode="auto">
          <a:xfrm>
            <a:off x="7772400" y="2971800"/>
            <a:ext cx="0" cy="30480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5" name="Line 25"/>
          <p:cNvSpPr>
            <a:spLocks noChangeShapeType="1"/>
          </p:cNvSpPr>
          <p:nvPr/>
        </p:nvSpPr>
        <p:spPr bwMode="auto">
          <a:xfrm>
            <a:off x="6934200" y="3276600"/>
            <a:ext cx="0" cy="303213"/>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2776" name="Line 26"/>
          <p:cNvSpPr>
            <a:spLocks noChangeShapeType="1"/>
          </p:cNvSpPr>
          <p:nvPr/>
        </p:nvSpPr>
        <p:spPr bwMode="auto">
          <a:xfrm>
            <a:off x="7772400" y="3276600"/>
            <a:ext cx="0" cy="303213"/>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3483" name="Line 27"/>
          <p:cNvSpPr>
            <a:spLocks noChangeShapeType="1"/>
          </p:cNvSpPr>
          <p:nvPr/>
        </p:nvSpPr>
        <p:spPr bwMode="auto">
          <a:xfrm flipV="1">
            <a:off x="1752600" y="3810000"/>
            <a:ext cx="1219200" cy="1219200"/>
          </a:xfrm>
          <a:prstGeom prst="line">
            <a:avLst/>
          </a:prstGeom>
          <a:noFill/>
          <a:ln w="38100">
            <a:solidFill>
              <a:srgbClr val="FF33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3484" name="Line 28"/>
          <p:cNvSpPr>
            <a:spLocks noChangeShapeType="1"/>
          </p:cNvSpPr>
          <p:nvPr/>
        </p:nvSpPr>
        <p:spPr bwMode="auto">
          <a:xfrm>
            <a:off x="2971800" y="3124200"/>
            <a:ext cx="0" cy="685800"/>
          </a:xfrm>
          <a:prstGeom prst="line">
            <a:avLst/>
          </a:prstGeom>
          <a:noFill/>
          <a:ln w="38100">
            <a:solidFill>
              <a:srgbClr val="FF3300"/>
            </a:solidFill>
            <a:round/>
            <a:headEnd type="triangle" w="med" len="med"/>
            <a:tailEnd/>
          </a:ln>
          <a:effectLst/>
        </p:spPr>
        <p:txBody>
          <a:bodyPr/>
          <a:lstStyle/>
          <a:p>
            <a:pPr fontAlgn="base">
              <a:spcBef>
                <a:spcPct val="0"/>
              </a:spcBef>
              <a:spcAft>
                <a:spcPct val="0"/>
              </a:spcAft>
            </a:pPr>
            <a:endParaRPr lang="zh-CN" altLang="en-US">
              <a:solidFill>
                <a:srgbClr val="000000"/>
              </a:solidFill>
            </a:endParaRPr>
          </a:p>
        </p:txBody>
      </p:sp>
      <p:sp>
        <p:nvSpPr>
          <p:cNvPr id="1683485" name="Line 29"/>
          <p:cNvSpPr>
            <a:spLocks noChangeShapeType="1"/>
          </p:cNvSpPr>
          <p:nvPr/>
        </p:nvSpPr>
        <p:spPr bwMode="auto">
          <a:xfrm>
            <a:off x="5638800" y="1905000"/>
            <a:ext cx="0" cy="1905000"/>
          </a:xfrm>
          <a:prstGeom prst="line">
            <a:avLst/>
          </a:prstGeom>
          <a:noFill/>
          <a:ln w="38100">
            <a:solidFill>
              <a:srgbClr val="FF33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3486" name="Line 30"/>
          <p:cNvSpPr>
            <a:spLocks noChangeShapeType="1"/>
          </p:cNvSpPr>
          <p:nvPr/>
        </p:nvSpPr>
        <p:spPr bwMode="auto">
          <a:xfrm>
            <a:off x="5638800" y="3810000"/>
            <a:ext cx="1295400" cy="1295400"/>
          </a:xfrm>
          <a:prstGeom prst="line">
            <a:avLst/>
          </a:prstGeom>
          <a:noFill/>
          <a:ln w="38100">
            <a:solidFill>
              <a:srgbClr val="FF33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3487" name="Line 31"/>
          <p:cNvSpPr>
            <a:spLocks noChangeShapeType="1"/>
          </p:cNvSpPr>
          <p:nvPr/>
        </p:nvSpPr>
        <p:spPr bwMode="auto">
          <a:xfrm>
            <a:off x="2971800" y="1905000"/>
            <a:ext cx="2667000" cy="0"/>
          </a:xfrm>
          <a:prstGeom prst="line">
            <a:avLst/>
          </a:prstGeom>
          <a:noFill/>
          <a:ln w="38100">
            <a:solidFill>
              <a:srgbClr val="FF33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grpSp>
        <p:nvGrpSpPr>
          <p:cNvPr id="3" name="Group 32"/>
          <p:cNvGrpSpPr>
            <a:grpSpLocks/>
          </p:cNvGrpSpPr>
          <p:nvPr/>
        </p:nvGrpSpPr>
        <p:grpSpPr bwMode="auto">
          <a:xfrm>
            <a:off x="4724400" y="1905000"/>
            <a:ext cx="838200" cy="1827213"/>
            <a:chOff x="4368" y="1104"/>
            <a:chExt cx="528" cy="1151"/>
          </a:xfrm>
        </p:grpSpPr>
        <p:sp>
          <p:nvSpPr>
            <p:cNvPr id="202805" name="Rectangle 33"/>
            <p:cNvSpPr>
              <a:spLocks noChangeArrowheads="1"/>
            </p:cNvSpPr>
            <p:nvPr/>
          </p:nvSpPr>
          <p:spPr bwMode="auto">
            <a:xfrm>
              <a:off x="4368" y="2064"/>
              <a:ext cx="528" cy="191"/>
            </a:xfrm>
            <a:prstGeom prst="rect">
              <a:avLst/>
            </a:prstGeom>
            <a:solidFill>
              <a:srgbClr val="808080"/>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物理层</a:t>
              </a:r>
            </a:p>
          </p:txBody>
        </p:sp>
        <p:sp>
          <p:nvSpPr>
            <p:cNvPr id="202806" name="Rectangle 34"/>
            <p:cNvSpPr>
              <a:spLocks noChangeArrowheads="1"/>
            </p:cNvSpPr>
            <p:nvPr/>
          </p:nvSpPr>
          <p:spPr bwMode="auto">
            <a:xfrm>
              <a:off x="4368" y="1872"/>
              <a:ext cx="528" cy="192"/>
            </a:xfrm>
            <a:prstGeom prst="rect">
              <a:avLst/>
            </a:prstGeom>
            <a:solidFill>
              <a:srgbClr val="009999"/>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链路层</a:t>
              </a:r>
            </a:p>
          </p:txBody>
        </p:sp>
        <p:sp>
          <p:nvSpPr>
            <p:cNvPr id="202807" name="Rectangle 35"/>
            <p:cNvSpPr>
              <a:spLocks noChangeArrowheads="1"/>
            </p:cNvSpPr>
            <p:nvPr/>
          </p:nvSpPr>
          <p:spPr bwMode="auto">
            <a:xfrm>
              <a:off x="4368" y="1680"/>
              <a:ext cx="528" cy="192"/>
            </a:xfrm>
            <a:prstGeom prst="rect">
              <a:avLst/>
            </a:prstGeom>
            <a:solidFill>
              <a:srgbClr val="9933FF"/>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网络层</a:t>
              </a:r>
            </a:p>
          </p:txBody>
        </p:sp>
        <p:sp>
          <p:nvSpPr>
            <p:cNvPr id="202808" name="Rectangle 36"/>
            <p:cNvSpPr>
              <a:spLocks noChangeArrowheads="1"/>
            </p:cNvSpPr>
            <p:nvPr/>
          </p:nvSpPr>
          <p:spPr bwMode="auto">
            <a:xfrm>
              <a:off x="4368" y="1488"/>
              <a:ext cx="528" cy="192"/>
            </a:xfrm>
            <a:prstGeom prst="rect">
              <a:avLst/>
            </a:prstGeom>
            <a:solidFill>
              <a:schemeClr val="accent1"/>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传输层</a:t>
              </a:r>
            </a:p>
          </p:txBody>
        </p:sp>
        <p:sp>
          <p:nvSpPr>
            <p:cNvPr id="202809" name="Rectangle 37"/>
            <p:cNvSpPr>
              <a:spLocks noChangeArrowheads="1"/>
            </p:cNvSpPr>
            <p:nvPr/>
          </p:nvSpPr>
          <p:spPr bwMode="auto">
            <a:xfrm>
              <a:off x="4368" y="1296"/>
              <a:ext cx="528" cy="192"/>
            </a:xfrm>
            <a:prstGeom prst="rect">
              <a:avLst/>
            </a:prstGeom>
            <a:solidFill>
              <a:srgbClr val="FF66CC"/>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会话层</a:t>
              </a:r>
            </a:p>
          </p:txBody>
        </p:sp>
        <p:sp>
          <p:nvSpPr>
            <p:cNvPr id="202810" name="Rectangle 38"/>
            <p:cNvSpPr>
              <a:spLocks noChangeArrowheads="1"/>
            </p:cNvSpPr>
            <p:nvPr/>
          </p:nvSpPr>
          <p:spPr bwMode="auto">
            <a:xfrm>
              <a:off x="4368" y="1104"/>
              <a:ext cx="528" cy="192"/>
            </a:xfrm>
            <a:prstGeom prst="rect">
              <a:avLst/>
            </a:prstGeom>
            <a:solidFill>
              <a:schemeClr val="accent2"/>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表示层</a:t>
              </a:r>
            </a:p>
          </p:txBody>
        </p:sp>
      </p:grpSp>
      <p:sp>
        <p:nvSpPr>
          <p:cNvPr id="202783" name="Rectangle 39"/>
          <p:cNvSpPr>
            <a:spLocks noChangeArrowheads="1"/>
          </p:cNvSpPr>
          <p:nvPr/>
        </p:nvSpPr>
        <p:spPr bwMode="auto">
          <a:xfrm>
            <a:off x="4724400" y="1600200"/>
            <a:ext cx="838200" cy="304800"/>
          </a:xfrm>
          <a:prstGeom prst="rect">
            <a:avLst/>
          </a:prstGeom>
          <a:solidFill>
            <a:schemeClr val="hlink"/>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应用层</a:t>
            </a:r>
          </a:p>
        </p:txBody>
      </p:sp>
      <p:grpSp>
        <p:nvGrpSpPr>
          <p:cNvPr id="4" name="Group 40"/>
          <p:cNvGrpSpPr>
            <a:grpSpLocks/>
          </p:cNvGrpSpPr>
          <p:nvPr/>
        </p:nvGrpSpPr>
        <p:grpSpPr bwMode="auto">
          <a:xfrm>
            <a:off x="838200" y="5029200"/>
            <a:ext cx="1676400" cy="711200"/>
            <a:chOff x="960" y="3168"/>
            <a:chExt cx="1056" cy="448"/>
          </a:xfrm>
        </p:grpSpPr>
        <p:pic>
          <p:nvPicPr>
            <p:cNvPr id="202803" name="Picture 41"/>
            <p:cNvPicPr>
              <a:picLocks noChangeArrowheads="1"/>
            </p:cNvPicPr>
            <p:nvPr/>
          </p:nvPicPr>
          <p:blipFill>
            <a:blip r:embed="rId6" cstate="print"/>
            <a:srcRect/>
            <a:stretch>
              <a:fillRect/>
            </a:stretch>
          </p:blipFill>
          <p:spPr bwMode="auto">
            <a:xfrm>
              <a:off x="960" y="3168"/>
              <a:ext cx="1056" cy="448"/>
            </a:xfrm>
            <a:prstGeom prst="rect">
              <a:avLst/>
            </a:prstGeom>
            <a:noFill/>
            <a:ln w="12700">
              <a:noFill/>
              <a:miter lim="800000"/>
              <a:headEnd/>
              <a:tailEnd/>
            </a:ln>
            <a:effectLst/>
          </p:spPr>
        </p:pic>
        <p:sp>
          <p:nvSpPr>
            <p:cNvPr id="202804" name="Text Box 42"/>
            <p:cNvSpPr txBox="1">
              <a:spLocks noChangeArrowheads="1"/>
            </p:cNvSpPr>
            <p:nvPr/>
          </p:nvSpPr>
          <p:spPr bwMode="auto">
            <a:xfrm>
              <a:off x="1200" y="3312"/>
              <a:ext cx="672" cy="192"/>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400">
                  <a:solidFill>
                    <a:srgbClr val="336699"/>
                  </a:solidFill>
                  <a:latin typeface="Times New Roman" pitchFamily="18" charset="0"/>
                </a:rPr>
                <a:t>内部网络</a:t>
              </a:r>
            </a:p>
          </p:txBody>
        </p:sp>
      </p:grpSp>
      <p:grpSp>
        <p:nvGrpSpPr>
          <p:cNvPr id="5" name="Group 43"/>
          <p:cNvGrpSpPr>
            <a:grpSpLocks/>
          </p:cNvGrpSpPr>
          <p:nvPr/>
        </p:nvGrpSpPr>
        <p:grpSpPr bwMode="auto">
          <a:xfrm>
            <a:off x="6324600" y="5029200"/>
            <a:ext cx="1658938" cy="711200"/>
            <a:chOff x="4416" y="3168"/>
            <a:chExt cx="1045" cy="448"/>
          </a:xfrm>
        </p:grpSpPr>
        <p:pic>
          <p:nvPicPr>
            <p:cNvPr id="202801" name="Picture 44"/>
            <p:cNvPicPr>
              <a:picLocks noChangeArrowheads="1"/>
            </p:cNvPicPr>
            <p:nvPr/>
          </p:nvPicPr>
          <p:blipFill>
            <a:blip r:embed="rId7" cstate="print"/>
            <a:srcRect/>
            <a:stretch>
              <a:fillRect/>
            </a:stretch>
          </p:blipFill>
          <p:spPr bwMode="auto">
            <a:xfrm>
              <a:off x="4416" y="3168"/>
              <a:ext cx="1045" cy="448"/>
            </a:xfrm>
            <a:prstGeom prst="rect">
              <a:avLst/>
            </a:prstGeom>
            <a:noFill/>
            <a:ln w="12700">
              <a:noFill/>
              <a:miter lim="800000"/>
              <a:headEnd/>
              <a:tailEnd/>
            </a:ln>
            <a:effectLst/>
          </p:spPr>
        </p:pic>
        <p:sp>
          <p:nvSpPr>
            <p:cNvPr id="202802" name="Rectangle 45"/>
            <p:cNvSpPr>
              <a:spLocks noChangeArrowheads="1"/>
            </p:cNvSpPr>
            <p:nvPr/>
          </p:nvSpPr>
          <p:spPr bwMode="auto">
            <a:xfrm>
              <a:off x="4704" y="3312"/>
              <a:ext cx="564" cy="192"/>
            </a:xfrm>
            <a:prstGeom prst="rect">
              <a:avLst/>
            </a:prstGeom>
            <a:noFill/>
            <a:ln w="3810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zh-CN" altLang="en-US" sz="1400">
                  <a:solidFill>
                    <a:srgbClr val="336699"/>
                  </a:solidFill>
                  <a:latin typeface="Times New Roman" pitchFamily="18" charset="0"/>
                </a:rPr>
                <a:t>外部网络</a:t>
              </a:r>
            </a:p>
          </p:txBody>
        </p:sp>
      </p:grpSp>
      <p:sp>
        <p:nvSpPr>
          <p:cNvPr id="202786" name="Rectangle 46"/>
          <p:cNvSpPr>
            <a:spLocks noChangeArrowheads="1"/>
          </p:cNvSpPr>
          <p:nvPr/>
        </p:nvSpPr>
        <p:spPr bwMode="auto">
          <a:xfrm>
            <a:off x="2514600" y="1066800"/>
            <a:ext cx="3429000" cy="2971800"/>
          </a:xfrm>
          <a:prstGeom prst="rect">
            <a:avLst/>
          </a:prstGeom>
          <a:noFill/>
          <a:ln w="38100">
            <a:solidFill>
              <a:srgbClr val="6600CC"/>
            </a:solidFill>
            <a:prstDash val="sysDot"/>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2787" name="Text Box 47"/>
          <p:cNvSpPr txBox="1">
            <a:spLocks noChangeArrowheads="1"/>
          </p:cNvSpPr>
          <p:nvPr/>
        </p:nvSpPr>
        <p:spPr bwMode="auto">
          <a:xfrm>
            <a:off x="3810000" y="1066800"/>
            <a:ext cx="1066800" cy="36671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a:solidFill>
                  <a:srgbClr val="000000"/>
                </a:solidFill>
                <a:latin typeface="Times New Roman" pitchFamily="18" charset="0"/>
              </a:rPr>
              <a:t>防火墙</a:t>
            </a:r>
          </a:p>
        </p:txBody>
      </p:sp>
      <p:sp>
        <p:nvSpPr>
          <p:cNvPr id="202788" name="Text Box 48"/>
          <p:cNvSpPr txBox="1">
            <a:spLocks noChangeArrowheads="1"/>
          </p:cNvSpPr>
          <p:nvPr/>
        </p:nvSpPr>
        <p:spPr bwMode="auto">
          <a:xfrm>
            <a:off x="2971800" y="3733800"/>
            <a:ext cx="914400" cy="30480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400">
                <a:solidFill>
                  <a:srgbClr val="000000"/>
                </a:solidFill>
                <a:latin typeface="Times New Roman" pitchFamily="18" charset="0"/>
              </a:rPr>
              <a:t>内部接口</a:t>
            </a:r>
          </a:p>
        </p:txBody>
      </p:sp>
      <p:sp>
        <p:nvSpPr>
          <p:cNvPr id="202789" name="Text Box 49"/>
          <p:cNvSpPr txBox="1">
            <a:spLocks noChangeArrowheads="1"/>
          </p:cNvSpPr>
          <p:nvPr/>
        </p:nvSpPr>
        <p:spPr bwMode="auto">
          <a:xfrm>
            <a:off x="4724400" y="3733800"/>
            <a:ext cx="990600" cy="30480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400">
                <a:solidFill>
                  <a:srgbClr val="000000"/>
                </a:solidFill>
                <a:latin typeface="Times New Roman" pitchFamily="18" charset="0"/>
              </a:rPr>
              <a:t>外部接口</a:t>
            </a:r>
          </a:p>
        </p:txBody>
      </p:sp>
      <p:sp>
        <p:nvSpPr>
          <p:cNvPr id="1683506" name="Freeform 50"/>
          <p:cNvSpPr>
            <a:spLocks/>
          </p:cNvSpPr>
          <p:nvPr/>
        </p:nvSpPr>
        <p:spPr bwMode="auto">
          <a:xfrm>
            <a:off x="838200" y="1447800"/>
            <a:ext cx="2133600" cy="457200"/>
          </a:xfrm>
          <a:custGeom>
            <a:avLst/>
            <a:gdLst>
              <a:gd name="T0" fmla="*/ 2133600 w 1344"/>
              <a:gd name="T1" fmla="*/ 457200 h 288"/>
              <a:gd name="T2" fmla="*/ 1676400 w 1344"/>
              <a:gd name="T3" fmla="*/ 0 h 288"/>
              <a:gd name="T4" fmla="*/ 0 w 1344"/>
              <a:gd name="T5" fmla="*/ 0 h 288"/>
              <a:gd name="T6" fmla="*/ 0 60000 65536"/>
              <a:gd name="T7" fmla="*/ 0 60000 65536"/>
              <a:gd name="T8" fmla="*/ 0 60000 65536"/>
            </a:gdLst>
            <a:ahLst/>
            <a:cxnLst>
              <a:cxn ang="T6">
                <a:pos x="T0" y="T1"/>
              </a:cxn>
              <a:cxn ang="T7">
                <a:pos x="T2" y="T3"/>
              </a:cxn>
              <a:cxn ang="T8">
                <a:pos x="T4" y="T5"/>
              </a:cxn>
            </a:cxnLst>
            <a:rect l="0" t="0" r="r" b="b"/>
            <a:pathLst>
              <a:path w="1344" h="288">
                <a:moveTo>
                  <a:pt x="1344" y="288"/>
                </a:moveTo>
                <a:lnTo>
                  <a:pt x="1056" y="0"/>
                </a:lnTo>
                <a:lnTo>
                  <a:pt x="0" y="0"/>
                </a:lnTo>
              </a:path>
            </a:pathLst>
          </a:custGeom>
          <a:noFill/>
          <a:ln w="38100" cap="flat" cmpd="sng">
            <a:solidFill>
              <a:srgbClr val="009999"/>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3507" name="Text Box 51"/>
          <p:cNvSpPr txBox="1">
            <a:spLocks noChangeArrowheads="1"/>
          </p:cNvSpPr>
          <p:nvPr/>
        </p:nvSpPr>
        <p:spPr bwMode="auto">
          <a:xfrm>
            <a:off x="838200" y="990600"/>
            <a:ext cx="1143000" cy="457200"/>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根据策略检查应用层的数据</a:t>
            </a:r>
          </a:p>
        </p:txBody>
      </p:sp>
      <p:sp>
        <p:nvSpPr>
          <p:cNvPr id="1683508" name="Freeform 52"/>
          <p:cNvSpPr>
            <a:spLocks/>
          </p:cNvSpPr>
          <p:nvPr/>
        </p:nvSpPr>
        <p:spPr bwMode="auto">
          <a:xfrm>
            <a:off x="2057400" y="1143000"/>
            <a:ext cx="990600" cy="533400"/>
          </a:xfrm>
          <a:custGeom>
            <a:avLst/>
            <a:gdLst>
              <a:gd name="T0" fmla="*/ 0 w 624"/>
              <a:gd name="T1" fmla="*/ 0 h 336"/>
              <a:gd name="T2" fmla="*/ 762000 w 624"/>
              <a:gd name="T3" fmla="*/ 0 h 336"/>
              <a:gd name="T4" fmla="*/ 762000 w 624"/>
              <a:gd name="T5" fmla="*/ 533400 h 336"/>
              <a:gd name="T6" fmla="*/ 990600 w 624"/>
              <a:gd name="T7" fmla="*/ 53340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336">
                <a:moveTo>
                  <a:pt x="0" y="0"/>
                </a:moveTo>
                <a:lnTo>
                  <a:pt x="480" y="0"/>
                </a:lnTo>
                <a:lnTo>
                  <a:pt x="480" y="336"/>
                </a:lnTo>
                <a:lnTo>
                  <a:pt x="624" y="336"/>
                </a:lnTo>
              </a:path>
            </a:pathLst>
          </a:custGeom>
          <a:noFill/>
          <a:ln w="38100" cap="flat" cmpd="sng">
            <a:solidFill>
              <a:srgbClr val="009999"/>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3509" name="Text Box 53"/>
          <p:cNvSpPr txBox="1">
            <a:spLocks noChangeArrowheads="1"/>
          </p:cNvSpPr>
          <p:nvPr/>
        </p:nvSpPr>
        <p:spPr bwMode="auto">
          <a:xfrm>
            <a:off x="2057400" y="838200"/>
            <a:ext cx="914400" cy="274638"/>
          </a:xfrm>
          <a:prstGeom prst="rect">
            <a:avLst/>
          </a:prstGeom>
          <a:solidFill>
            <a:schemeClr val="accent1"/>
          </a:solid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符合策略</a:t>
            </a:r>
          </a:p>
        </p:txBody>
      </p:sp>
      <p:grpSp>
        <p:nvGrpSpPr>
          <p:cNvPr id="6" name="Group 54"/>
          <p:cNvGrpSpPr>
            <a:grpSpLocks/>
          </p:cNvGrpSpPr>
          <p:nvPr/>
        </p:nvGrpSpPr>
        <p:grpSpPr bwMode="auto">
          <a:xfrm>
            <a:off x="3048000" y="1600200"/>
            <a:ext cx="2514600" cy="304800"/>
            <a:chOff x="3312" y="240"/>
            <a:chExt cx="1584" cy="192"/>
          </a:xfrm>
        </p:grpSpPr>
        <p:sp>
          <p:nvSpPr>
            <p:cNvPr id="202798" name="Rectangle 55"/>
            <p:cNvSpPr>
              <a:spLocks noChangeArrowheads="1"/>
            </p:cNvSpPr>
            <p:nvPr/>
          </p:nvSpPr>
          <p:spPr bwMode="auto">
            <a:xfrm>
              <a:off x="3312" y="240"/>
              <a:ext cx="528" cy="192"/>
            </a:xfrm>
            <a:prstGeom prst="rect">
              <a:avLst/>
            </a:prstGeom>
            <a:solidFill>
              <a:schemeClr val="accent1"/>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应用层</a:t>
              </a:r>
            </a:p>
          </p:txBody>
        </p:sp>
        <p:sp>
          <p:nvSpPr>
            <p:cNvPr id="202799" name="Rectangle 56"/>
            <p:cNvSpPr>
              <a:spLocks noChangeArrowheads="1"/>
            </p:cNvSpPr>
            <p:nvPr/>
          </p:nvSpPr>
          <p:spPr bwMode="auto">
            <a:xfrm>
              <a:off x="4368" y="240"/>
              <a:ext cx="528" cy="192"/>
            </a:xfrm>
            <a:prstGeom prst="rect">
              <a:avLst/>
            </a:prstGeom>
            <a:solidFill>
              <a:schemeClr val="accent1"/>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应用层</a:t>
              </a:r>
            </a:p>
          </p:txBody>
        </p:sp>
        <p:sp>
          <p:nvSpPr>
            <p:cNvPr id="202800" name="Rectangle 57"/>
            <p:cNvSpPr>
              <a:spLocks noChangeArrowheads="1"/>
            </p:cNvSpPr>
            <p:nvPr/>
          </p:nvSpPr>
          <p:spPr bwMode="auto">
            <a:xfrm>
              <a:off x="3840" y="240"/>
              <a:ext cx="528" cy="192"/>
            </a:xfrm>
            <a:prstGeom prst="rect">
              <a:avLst/>
            </a:prstGeom>
            <a:solidFill>
              <a:schemeClr val="accent1"/>
            </a:solidFill>
            <a:ln w="38100">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zh-CN" altLang="en-US" sz="1500" b="1">
                  <a:solidFill>
                    <a:srgbClr val="000000"/>
                  </a:solidFill>
                </a:rPr>
                <a:t>应用层</a:t>
              </a:r>
            </a:p>
          </p:txBody>
        </p:sp>
      </p:grpSp>
      <p:sp>
        <p:nvSpPr>
          <p:cNvPr id="1683514" name="Line 58"/>
          <p:cNvSpPr>
            <a:spLocks noChangeShapeType="1"/>
          </p:cNvSpPr>
          <p:nvPr/>
        </p:nvSpPr>
        <p:spPr bwMode="auto">
          <a:xfrm>
            <a:off x="2971800" y="1905000"/>
            <a:ext cx="0" cy="1219200"/>
          </a:xfrm>
          <a:prstGeom prst="line">
            <a:avLst/>
          </a:prstGeom>
          <a:noFill/>
          <a:ln w="38100">
            <a:solidFill>
              <a:srgbClr val="FF3300"/>
            </a:solidFill>
            <a:round/>
            <a:headEnd type="triangle" w="med" len="med"/>
            <a:tailEnd/>
          </a:ln>
          <a:effectLst/>
        </p:spPr>
        <p:txBody>
          <a:bodyPr/>
          <a:lstStyle/>
          <a:p>
            <a:pPr fontAlgn="base">
              <a:spcBef>
                <a:spcPct val="0"/>
              </a:spcBef>
              <a:spcAft>
                <a:spcPct val="0"/>
              </a:spcAft>
            </a:pPr>
            <a:endParaRPr lang="zh-CN" altLang="en-US">
              <a:solidFill>
                <a:srgbClr val="000000"/>
              </a:solidFill>
            </a:endParaRPr>
          </a:p>
        </p:txBody>
      </p:sp>
      <p:sp>
        <p:nvSpPr>
          <p:cNvPr id="1683515" name="Line 59"/>
          <p:cNvSpPr>
            <a:spLocks noChangeShapeType="1"/>
          </p:cNvSpPr>
          <p:nvPr/>
        </p:nvSpPr>
        <p:spPr bwMode="auto">
          <a:xfrm>
            <a:off x="3048000" y="3124200"/>
            <a:ext cx="1676400" cy="0"/>
          </a:xfrm>
          <a:prstGeom prst="line">
            <a:avLst/>
          </a:prstGeom>
          <a:noFill/>
          <a:ln w="38100">
            <a:solidFill>
              <a:srgbClr val="FF33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3516" name="AutoShape 60"/>
          <p:cNvSpPr>
            <a:spLocks noChangeArrowheads="1"/>
          </p:cNvSpPr>
          <p:nvPr/>
        </p:nvSpPr>
        <p:spPr bwMode="auto">
          <a:xfrm>
            <a:off x="4038600" y="2895600"/>
            <a:ext cx="381000" cy="381000"/>
          </a:xfrm>
          <a:prstGeom prst="flowChartSummingJunction">
            <a:avLst/>
          </a:prstGeom>
          <a:solidFill>
            <a:schemeClr val="accent1"/>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Tree>
    <p:custDataLst>
      <p:tags r:id="rId2"/>
    </p:custDataLst>
  </p:cSld>
  <p:clrMapOvr>
    <a:masterClrMapping/>
  </p:clrMapOvr>
  <p:transition advTm="9313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83483"/>
                                        </p:tgtEl>
                                        <p:attrNameLst>
                                          <p:attrName>style.visibility</p:attrName>
                                        </p:attrNameLst>
                                      </p:cBhvr>
                                      <p:to>
                                        <p:strVal val="visible"/>
                                      </p:to>
                                    </p:set>
                                    <p:animEffect transition="in" filter="wipe(down)">
                                      <p:cBhvr>
                                        <p:cTn id="7" dur="500"/>
                                        <p:tgtEl>
                                          <p:spTgt spid="1683483"/>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83484"/>
                                        </p:tgtEl>
                                        <p:attrNameLst>
                                          <p:attrName>style.visibility</p:attrName>
                                        </p:attrNameLst>
                                      </p:cBhvr>
                                      <p:to>
                                        <p:strVal val="visible"/>
                                      </p:to>
                                    </p:set>
                                    <p:animEffect transition="in" filter="wipe(down)">
                                      <p:cBhvr>
                                        <p:cTn id="11" dur="500"/>
                                        <p:tgtEl>
                                          <p:spTgt spid="16834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83515"/>
                                        </p:tgtEl>
                                        <p:attrNameLst>
                                          <p:attrName>style.visibility</p:attrName>
                                        </p:attrNameLst>
                                      </p:cBhvr>
                                      <p:to>
                                        <p:strVal val="visible"/>
                                      </p:to>
                                    </p:set>
                                    <p:animEffect transition="in" filter="wipe(left)">
                                      <p:cBhvr>
                                        <p:cTn id="16" dur="500"/>
                                        <p:tgtEl>
                                          <p:spTgt spid="1683515"/>
                                        </p:tgtEl>
                                      </p:cBhvr>
                                    </p:animEffect>
                                  </p:childTnLst>
                                </p:cTn>
                              </p:par>
                            </p:childTnLst>
                          </p:cTn>
                        </p:par>
                        <p:par>
                          <p:cTn id="17" fill="hold" nodeType="afterGroup">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1683516"/>
                                        </p:tgtEl>
                                        <p:attrNameLst>
                                          <p:attrName>style.visibility</p:attrName>
                                        </p:attrNameLst>
                                      </p:cBhvr>
                                      <p:to>
                                        <p:strVal val="visible"/>
                                      </p:to>
                                    </p:set>
                                    <p:anim calcmode="lin" valueType="num">
                                      <p:cBhvr>
                                        <p:cTn id="20" dur="500" fill="hold"/>
                                        <p:tgtEl>
                                          <p:spTgt spid="1683516"/>
                                        </p:tgtEl>
                                        <p:attrNameLst>
                                          <p:attrName>ppt_w</p:attrName>
                                        </p:attrNameLst>
                                      </p:cBhvr>
                                      <p:tavLst>
                                        <p:tav tm="0">
                                          <p:val>
                                            <p:fltVal val="0"/>
                                          </p:val>
                                        </p:tav>
                                        <p:tav tm="100000">
                                          <p:val>
                                            <p:strVal val="#ppt_w"/>
                                          </p:val>
                                        </p:tav>
                                      </p:tavLst>
                                    </p:anim>
                                    <p:anim calcmode="lin" valueType="num">
                                      <p:cBhvr>
                                        <p:cTn id="21" dur="500" fill="hold"/>
                                        <p:tgtEl>
                                          <p:spTgt spid="1683516"/>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83514"/>
                                        </p:tgtEl>
                                        <p:attrNameLst>
                                          <p:attrName>style.visibility</p:attrName>
                                        </p:attrNameLst>
                                      </p:cBhvr>
                                      <p:to>
                                        <p:strVal val="visible"/>
                                      </p:to>
                                    </p:set>
                                    <p:animEffect transition="in" filter="wipe(down)">
                                      <p:cBhvr>
                                        <p:cTn id="26" dur="500"/>
                                        <p:tgtEl>
                                          <p:spTgt spid="1683514"/>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1683506"/>
                                        </p:tgtEl>
                                        <p:attrNameLst>
                                          <p:attrName>style.visibility</p:attrName>
                                        </p:attrNameLst>
                                      </p:cBhvr>
                                      <p:to>
                                        <p:strVal val="visible"/>
                                      </p:to>
                                    </p:set>
                                    <p:animEffect transition="in" filter="wipe(down)">
                                      <p:cBhvr>
                                        <p:cTn id="30" dur="500"/>
                                        <p:tgtEl>
                                          <p:spTgt spid="1683506"/>
                                        </p:tgtEl>
                                      </p:cBhvr>
                                    </p:animEffect>
                                  </p:childTnLst>
                                </p:cTn>
                              </p:par>
                            </p:childTnLst>
                          </p:cTn>
                        </p:par>
                        <p:par>
                          <p:cTn id="31" fill="hold" nodeType="afterGroup">
                            <p:stCondLst>
                              <p:cond delay="1000"/>
                            </p:stCondLst>
                            <p:childTnLst>
                              <p:par>
                                <p:cTn id="32" presetID="12" presetClass="entr" presetSubtype="4" fill="hold" grpId="0" nodeType="afterEffect">
                                  <p:stCondLst>
                                    <p:cond delay="0"/>
                                  </p:stCondLst>
                                  <p:childTnLst>
                                    <p:set>
                                      <p:cBhvr>
                                        <p:cTn id="33" dur="1" fill="hold">
                                          <p:stCondLst>
                                            <p:cond delay="0"/>
                                          </p:stCondLst>
                                        </p:cTn>
                                        <p:tgtEl>
                                          <p:spTgt spid="1683507"/>
                                        </p:tgtEl>
                                        <p:attrNameLst>
                                          <p:attrName>style.visibility</p:attrName>
                                        </p:attrNameLst>
                                      </p:cBhvr>
                                      <p:to>
                                        <p:strVal val="visible"/>
                                      </p:to>
                                    </p:set>
                                    <p:animEffect transition="in" filter="slide(fromBottom)">
                                      <p:cBhvr>
                                        <p:cTn id="34" dur="500"/>
                                        <p:tgtEl>
                                          <p:spTgt spid="16835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1683509"/>
                                        </p:tgtEl>
                                        <p:attrNameLst>
                                          <p:attrName>style.visibility</p:attrName>
                                        </p:attrNameLst>
                                      </p:cBhvr>
                                      <p:to>
                                        <p:strVal val="visible"/>
                                      </p:to>
                                    </p:set>
                                    <p:animEffect transition="in" filter="slide(fromLeft)">
                                      <p:cBhvr>
                                        <p:cTn id="39" dur="500"/>
                                        <p:tgtEl>
                                          <p:spTgt spid="1683509"/>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683508"/>
                                        </p:tgtEl>
                                        <p:attrNameLst>
                                          <p:attrName>style.visibility</p:attrName>
                                        </p:attrNameLst>
                                      </p:cBhvr>
                                      <p:to>
                                        <p:strVal val="visible"/>
                                      </p:to>
                                    </p:set>
                                    <p:animEffect transition="in" filter="wipe(up)">
                                      <p:cBhvr>
                                        <p:cTn id="43" dur="500"/>
                                        <p:tgtEl>
                                          <p:spTgt spid="168350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683487"/>
                                        </p:tgtEl>
                                        <p:attrNameLst>
                                          <p:attrName>style.visibility</p:attrName>
                                        </p:attrNameLst>
                                      </p:cBhvr>
                                      <p:to>
                                        <p:strVal val="visible"/>
                                      </p:to>
                                    </p:set>
                                    <p:animEffect transition="in" filter="wipe(left)">
                                      <p:cBhvr>
                                        <p:cTn id="52" dur="500"/>
                                        <p:tgtEl>
                                          <p:spTgt spid="1683487"/>
                                        </p:tgtEl>
                                      </p:cBhvr>
                                    </p:animEffect>
                                  </p:childTnLst>
                                </p:cTn>
                              </p:par>
                            </p:childTnLst>
                          </p:cTn>
                        </p:par>
                        <p:par>
                          <p:cTn id="53" fill="hold" nodeType="afterGroup">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1683485"/>
                                        </p:tgtEl>
                                        <p:attrNameLst>
                                          <p:attrName>style.visibility</p:attrName>
                                        </p:attrNameLst>
                                      </p:cBhvr>
                                      <p:to>
                                        <p:strVal val="visible"/>
                                      </p:to>
                                    </p:set>
                                    <p:animEffect transition="in" filter="wipe(up)">
                                      <p:cBhvr>
                                        <p:cTn id="56" dur="500"/>
                                        <p:tgtEl>
                                          <p:spTgt spid="1683485"/>
                                        </p:tgtEl>
                                      </p:cBhvr>
                                    </p:animEffect>
                                  </p:childTnLst>
                                </p:cTn>
                              </p:par>
                            </p:childTnLst>
                          </p:cTn>
                        </p:par>
                        <p:par>
                          <p:cTn id="57" fill="hold" nodeType="afterGroup">
                            <p:stCondLst>
                              <p:cond delay="1500"/>
                            </p:stCondLst>
                            <p:childTnLst>
                              <p:par>
                                <p:cTn id="58" presetID="22" presetClass="entr" presetSubtype="1" fill="hold" grpId="0" nodeType="afterEffect">
                                  <p:stCondLst>
                                    <p:cond delay="0"/>
                                  </p:stCondLst>
                                  <p:childTnLst>
                                    <p:set>
                                      <p:cBhvr>
                                        <p:cTn id="59" dur="1" fill="hold">
                                          <p:stCondLst>
                                            <p:cond delay="0"/>
                                          </p:stCondLst>
                                        </p:cTn>
                                        <p:tgtEl>
                                          <p:spTgt spid="1683486"/>
                                        </p:tgtEl>
                                        <p:attrNameLst>
                                          <p:attrName>style.visibility</p:attrName>
                                        </p:attrNameLst>
                                      </p:cBhvr>
                                      <p:to>
                                        <p:strVal val="visible"/>
                                      </p:to>
                                    </p:set>
                                    <p:animEffect transition="in" filter="wipe(up)">
                                      <p:cBhvr>
                                        <p:cTn id="60" dur="500"/>
                                        <p:tgtEl>
                                          <p:spTgt spid="1683486"/>
                                        </p:tgtEl>
                                      </p:cBhvr>
                                    </p:animEffect>
                                  </p:childTnLst>
                                </p:cTn>
                              </p:par>
                            </p:childTnLst>
                          </p:cTn>
                        </p:par>
                        <p:par>
                          <p:cTn id="61" fill="hold" nodeType="afterGroup">
                            <p:stCondLst>
                              <p:cond delay="2000"/>
                            </p:stCondLst>
                            <p:childTnLst>
                              <p:par>
                                <p:cTn id="62" presetID="12" presetClass="entr" presetSubtype="4" fill="hold" grpId="0" nodeType="afterEffect">
                                  <p:stCondLst>
                                    <p:cond delay="0"/>
                                  </p:stCondLst>
                                  <p:childTnLst>
                                    <p:set>
                                      <p:cBhvr>
                                        <p:cTn id="63" dur="1" fill="hold">
                                          <p:stCondLst>
                                            <p:cond delay="0"/>
                                          </p:stCondLst>
                                        </p:cTn>
                                        <p:tgtEl>
                                          <p:spTgt spid="1683461"/>
                                        </p:tgtEl>
                                        <p:attrNameLst>
                                          <p:attrName>style.visibility</p:attrName>
                                        </p:attrNameLst>
                                      </p:cBhvr>
                                      <p:to>
                                        <p:strVal val="visible"/>
                                      </p:to>
                                    </p:set>
                                    <p:animEffect transition="in" filter="slide(fromBottom)">
                                      <p:cBhvr>
                                        <p:cTn id="64" dur="500"/>
                                        <p:tgtEl>
                                          <p:spTgt spid="168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461" grpId="0" autoUpdateAnimBg="0"/>
      <p:bldP spid="1683483" grpId="0" animBg="1"/>
      <p:bldP spid="1683484" grpId="0" animBg="1"/>
      <p:bldP spid="1683485" grpId="0" animBg="1"/>
      <p:bldP spid="1683486" grpId="0" animBg="1"/>
      <p:bldP spid="1683487" grpId="0" animBg="1"/>
      <p:bldP spid="1683506" grpId="0" animBg="1"/>
      <p:bldP spid="1683507" grpId="0" autoUpdateAnimBg="0"/>
      <p:bldP spid="1683508" grpId="0" animBg="1"/>
      <p:bldP spid="1683509" grpId="0" animBg="1" autoUpdateAnimBg="0"/>
      <p:bldP spid="1683514" grpId="0" animBg="1"/>
      <p:bldP spid="1683515" grpId="0" animBg="1"/>
      <p:bldP spid="168351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日期占位符 1"/>
          <p:cNvSpPr>
            <a:spLocks noGrp="1"/>
          </p:cNvSpPr>
          <p:nvPr>
            <p:ph type="dt" sz="quarter" idx="10"/>
          </p:nvPr>
        </p:nvSpPr>
        <p:spPr>
          <a:noFill/>
          <a:ln>
            <a:miter lim="800000"/>
            <a:headEnd/>
            <a:tailEnd/>
          </a:ln>
        </p:spPr>
        <p:txBody>
          <a:bodyPr/>
          <a:lstStyle/>
          <a:p>
            <a:fld id="{56C69DD1-E3BD-4857-9A87-93885EFD036D}" type="datetime1">
              <a:rPr lang="zh-CN" altLang="en-US">
                <a:solidFill>
                  <a:srgbClr val="000000"/>
                </a:solidFill>
              </a:rPr>
              <a:pPr/>
              <a:t>2016/5/30</a:t>
            </a:fld>
            <a:endParaRPr lang="en-US" altLang="zh-CN">
              <a:solidFill>
                <a:srgbClr val="000000"/>
              </a:solidFill>
            </a:endParaRPr>
          </a:p>
        </p:txBody>
      </p:sp>
      <p:sp>
        <p:nvSpPr>
          <p:cNvPr id="203779"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3780" name="灯片编号占位符 3"/>
          <p:cNvSpPr>
            <a:spLocks noGrp="1"/>
          </p:cNvSpPr>
          <p:nvPr>
            <p:ph type="sldNum" sz="quarter" idx="12"/>
          </p:nvPr>
        </p:nvSpPr>
        <p:spPr>
          <a:noFill/>
          <a:ln>
            <a:miter lim="800000"/>
            <a:headEnd/>
            <a:tailEnd/>
          </a:ln>
        </p:spPr>
        <p:txBody>
          <a:bodyPr/>
          <a:lstStyle/>
          <a:p>
            <a:fld id="{BC4361AE-394E-4B3B-A9F6-E0059AFC6D16}" type="slidenum">
              <a:rPr lang="en-US" altLang="zh-CN">
                <a:solidFill>
                  <a:srgbClr val="000000"/>
                </a:solidFill>
              </a:rPr>
              <a:pPr/>
              <a:t>83</a:t>
            </a:fld>
            <a:endParaRPr lang="en-US" altLang="zh-CN">
              <a:solidFill>
                <a:srgbClr val="000000"/>
              </a:solidFill>
            </a:endParaRPr>
          </a:p>
        </p:txBody>
      </p:sp>
      <p:sp>
        <p:nvSpPr>
          <p:cNvPr id="203781" name="Rectangle 43"/>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3782" name="Line 2"/>
          <p:cNvSpPr>
            <a:spLocks noChangeShapeType="1"/>
          </p:cNvSpPr>
          <p:nvPr/>
        </p:nvSpPr>
        <p:spPr bwMode="auto">
          <a:xfrm>
            <a:off x="2819400" y="2438400"/>
            <a:ext cx="0" cy="3200400"/>
          </a:xfrm>
          <a:prstGeom prst="line">
            <a:avLst/>
          </a:prstGeom>
          <a:noFill/>
          <a:ln w="28575">
            <a:solidFill>
              <a:srgbClr val="FF33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4483" name="Rectangle 3"/>
          <p:cNvSpPr>
            <a:spLocks noChangeArrowheads="1"/>
          </p:cNvSpPr>
          <p:nvPr/>
        </p:nvSpPr>
        <p:spPr bwMode="auto">
          <a:xfrm>
            <a:off x="3657600" y="0"/>
            <a:ext cx="206533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en-US" altLang="zh-CN" sz="2400">
                <a:solidFill>
                  <a:srgbClr val="003366"/>
                </a:solidFill>
                <a:effectLst>
                  <a:outerShdw blurRad="38100" dist="38100" dir="2700000" algn="tl">
                    <a:srgbClr val="C0C0C0"/>
                  </a:outerShdw>
                </a:effectLst>
                <a:latin typeface="Times New Roman" pitchFamily="18" charset="0"/>
              </a:rPr>
              <a:t>IP</a:t>
            </a:r>
            <a:r>
              <a:rPr lang="zh-CN" altLang="en-US" sz="2400">
                <a:solidFill>
                  <a:srgbClr val="003366"/>
                </a:solidFill>
                <a:effectLst>
                  <a:outerShdw blurRad="38100" dist="38100" dir="2700000" algn="tl">
                    <a:srgbClr val="C0C0C0"/>
                  </a:outerShdw>
                </a:effectLst>
                <a:latin typeface="Times New Roman" pitchFamily="18" charset="0"/>
              </a:rPr>
              <a:t>与</a:t>
            </a:r>
            <a:r>
              <a:rPr lang="en-US" altLang="zh-CN" sz="2400">
                <a:solidFill>
                  <a:srgbClr val="003366"/>
                </a:solidFill>
                <a:effectLst>
                  <a:outerShdw blurRad="38100" dist="38100" dir="2700000" algn="tl">
                    <a:srgbClr val="C0C0C0"/>
                  </a:outerShdw>
                </a:effectLst>
                <a:latin typeface="Times New Roman" pitchFamily="18" charset="0"/>
              </a:rPr>
              <a:t>MAC</a:t>
            </a:r>
            <a:r>
              <a:rPr lang="zh-CN" altLang="en-US" sz="2400">
                <a:solidFill>
                  <a:srgbClr val="003366"/>
                </a:solidFill>
                <a:effectLst>
                  <a:outerShdw blurRad="38100" dist="38100" dir="2700000" algn="tl">
                    <a:srgbClr val="C0C0C0"/>
                  </a:outerShdw>
                </a:effectLst>
                <a:latin typeface="Times New Roman" pitchFamily="18" charset="0"/>
              </a:rPr>
              <a:t>绑定</a:t>
            </a:r>
          </a:p>
        </p:txBody>
      </p:sp>
      <p:pic>
        <p:nvPicPr>
          <p:cNvPr id="203784" name="Picture 4"/>
          <p:cNvPicPr>
            <a:picLocks noChangeAspect="1" noChangeArrowheads="1"/>
          </p:cNvPicPr>
          <p:nvPr/>
        </p:nvPicPr>
        <p:blipFill>
          <a:blip r:embed="rId4" cstate="print"/>
          <a:srcRect/>
          <a:stretch>
            <a:fillRect/>
          </a:stretch>
        </p:blipFill>
        <p:spPr bwMode="auto">
          <a:xfrm>
            <a:off x="2317750" y="3429000"/>
            <a:ext cx="990600" cy="441325"/>
          </a:xfrm>
          <a:prstGeom prst="rect">
            <a:avLst/>
          </a:prstGeom>
          <a:noFill/>
          <a:ln w="12700">
            <a:noFill/>
            <a:miter lim="800000"/>
            <a:headEnd/>
            <a:tailEnd/>
          </a:ln>
          <a:effectLst/>
        </p:spPr>
      </p:pic>
      <p:grpSp>
        <p:nvGrpSpPr>
          <p:cNvPr id="2" name="Group 5"/>
          <p:cNvGrpSpPr>
            <a:grpSpLocks/>
          </p:cNvGrpSpPr>
          <p:nvPr/>
        </p:nvGrpSpPr>
        <p:grpSpPr bwMode="auto">
          <a:xfrm>
            <a:off x="2133600" y="5562600"/>
            <a:ext cx="1676400" cy="990600"/>
            <a:chOff x="1549" y="1853"/>
            <a:chExt cx="1139" cy="595"/>
          </a:xfrm>
        </p:grpSpPr>
        <p:pic>
          <p:nvPicPr>
            <p:cNvPr id="203821" name="Picture 6"/>
            <p:cNvPicPr>
              <a:picLocks noChangeArrowheads="1"/>
            </p:cNvPicPr>
            <p:nvPr/>
          </p:nvPicPr>
          <p:blipFill>
            <a:blip r:embed="rId5" cstate="print"/>
            <a:srcRect/>
            <a:stretch>
              <a:fillRect/>
            </a:stretch>
          </p:blipFill>
          <p:spPr bwMode="auto">
            <a:xfrm>
              <a:off x="1549" y="1853"/>
              <a:ext cx="1139" cy="595"/>
            </a:xfrm>
            <a:prstGeom prst="rect">
              <a:avLst/>
            </a:prstGeom>
            <a:noFill/>
            <a:ln w="12700">
              <a:noFill/>
              <a:miter lim="800000"/>
              <a:headEnd/>
              <a:tailEnd/>
            </a:ln>
            <a:effectLst/>
          </p:spPr>
        </p:pic>
        <p:sp>
          <p:nvSpPr>
            <p:cNvPr id="203822" name="Text Box 7"/>
            <p:cNvSpPr txBox="1">
              <a:spLocks noChangeArrowheads="1"/>
            </p:cNvSpPr>
            <p:nvPr/>
          </p:nvSpPr>
          <p:spPr bwMode="auto">
            <a:xfrm>
              <a:off x="1825" y="2016"/>
              <a:ext cx="671" cy="18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336699"/>
                  </a:solidFill>
                  <a:latin typeface="Times New Roman" pitchFamily="18" charset="0"/>
                </a:rPr>
                <a:t>Internet</a:t>
              </a:r>
            </a:p>
          </p:txBody>
        </p:sp>
      </p:grpSp>
      <p:pic>
        <p:nvPicPr>
          <p:cNvPr id="203786" name="Picture 8"/>
          <p:cNvPicPr>
            <a:picLocks noChangeArrowheads="1"/>
          </p:cNvPicPr>
          <p:nvPr/>
        </p:nvPicPr>
        <p:blipFill>
          <a:blip r:embed="rId6" cstate="print"/>
          <a:srcRect/>
          <a:stretch>
            <a:fillRect/>
          </a:stretch>
        </p:blipFill>
        <p:spPr bwMode="auto">
          <a:xfrm>
            <a:off x="2438400" y="4114800"/>
            <a:ext cx="685800" cy="403225"/>
          </a:xfrm>
          <a:prstGeom prst="rect">
            <a:avLst/>
          </a:prstGeom>
          <a:noFill/>
          <a:ln w="12700">
            <a:noFill/>
            <a:miter lim="800000"/>
            <a:headEnd/>
            <a:tailEnd/>
          </a:ln>
          <a:effectLst/>
        </p:spPr>
      </p:pic>
      <p:sp>
        <p:nvSpPr>
          <p:cNvPr id="203787" name="Line 9"/>
          <p:cNvSpPr>
            <a:spLocks noChangeShapeType="1"/>
          </p:cNvSpPr>
          <p:nvPr/>
        </p:nvSpPr>
        <p:spPr bwMode="auto">
          <a:xfrm>
            <a:off x="4756150" y="1981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3788" name="Line 10"/>
          <p:cNvSpPr>
            <a:spLocks noChangeShapeType="1"/>
          </p:cNvSpPr>
          <p:nvPr/>
        </p:nvSpPr>
        <p:spPr bwMode="auto">
          <a:xfrm>
            <a:off x="3994150" y="20574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3789" name="Line 11"/>
          <p:cNvSpPr>
            <a:spLocks noChangeShapeType="1"/>
          </p:cNvSpPr>
          <p:nvPr/>
        </p:nvSpPr>
        <p:spPr bwMode="auto">
          <a:xfrm>
            <a:off x="3155950" y="1981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3790" name="Line 12"/>
          <p:cNvSpPr>
            <a:spLocks noChangeShapeType="1"/>
          </p:cNvSpPr>
          <p:nvPr/>
        </p:nvSpPr>
        <p:spPr bwMode="auto">
          <a:xfrm>
            <a:off x="1752600" y="19050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03791" name="Object 13"/>
          <p:cNvGraphicFramePr>
            <a:graphicFrameLocks noChangeAspect="1"/>
          </p:cNvGraphicFramePr>
          <p:nvPr/>
        </p:nvGraphicFramePr>
        <p:xfrm>
          <a:off x="1600200" y="1219200"/>
          <a:ext cx="279400" cy="736600"/>
        </p:xfrm>
        <a:graphic>
          <a:graphicData uri="http://schemas.openxmlformats.org/presentationml/2006/ole">
            <p:oleObj spid="_x0000_s24578" name="Clip" r:id="rId7" imgW="2735263" imgH="3825875" progId="">
              <p:embed/>
            </p:oleObj>
          </a:graphicData>
        </a:graphic>
      </p:graphicFrame>
      <p:sp>
        <p:nvSpPr>
          <p:cNvPr id="203792" name="Line 14"/>
          <p:cNvSpPr>
            <a:spLocks noChangeShapeType="1"/>
          </p:cNvSpPr>
          <p:nvPr/>
        </p:nvSpPr>
        <p:spPr bwMode="auto">
          <a:xfrm>
            <a:off x="1524000" y="2438400"/>
            <a:ext cx="3429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3793" name="Picture 15" descr="Monitor"/>
          <p:cNvPicPr>
            <a:picLocks noChangeAspect="1" noChangeArrowheads="1"/>
          </p:cNvPicPr>
          <p:nvPr/>
        </p:nvPicPr>
        <p:blipFill>
          <a:blip r:embed="rId8" cstate="print"/>
          <a:srcRect/>
          <a:stretch>
            <a:fillRect/>
          </a:stretch>
        </p:blipFill>
        <p:spPr bwMode="auto">
          <a:xfrm>
            <a:off x="3003550" y="1600200"/>
            <a:ext cx="339725" cy="352425"/>
          </a:xfrm>
          <a:prstGeom prst="rect">
            <a:avLst/>
          </a:prstGeom>
          <a:noFill/>
          <a:ln w="9525">
            <a:noFill/>
            <a:miter lim="800000"/>
            <a:headEnd/>
            <a:tailEnd/>
          </a:ln>
        </p:spPr>
      </p:pic>
      <p:pic>
        <p:nvPicPr>
          <p:cNvPr id="203794" name="Picture 16" descr="Monitor"/>
          <p:cNvPicPr>
            <a:picLocks noChangeAspect="1" noChangeArrowheads="1"/>
          </p:cNvPicPr>
          <p:nvPr/>
        </p:nvPicPr>
        <p:blipFill>
          <a:blip r:embed="rId8" cstate="print"/>
          <a:srcRect/>
          <a:stretch>
            <a:fillRect/>
          </a:stretch>
        </p:blipFill>
        <p:spPr bwMode="auto">
          <a:xfrm>
            <a:off x="3841750" y="1676400"/>
            <a:ext cx="339725" cy="352425"/>
          </a:xfrm>
          <a:prstGeom prst="rect">
            <a:avLst/>
          </a:prstGeom>
          <a:noFill/>
          <a:ln w="9525">
            <a:noFill/>
            <a:miter lim="800000"/>
            <a:headEnd/>
            <a:tailEnd/>
          </a:ln>
        </p:spPr>
      </p:pic>
      <p:pic>
        <p:nvPicPr>
          <p:cNvPr id="203795" name="Picture 17" descr="Monitor"/>
          <p:cNvPicPr>
            <a:picLocks noChangeAspect="1" noChangeArrowheads="1"/>
          </p:cNvPicPr>
          <p:nvPr/>
        </p:nvPicPr>
        <p:blipFill>
          <a:blip r:embed="rId8" cstate="print"/>
          <a:srcRect/>
          <a:stretch>
            <a:fillRect/>
          </a:stretch>
        </p:blipFill>
        <p:spPr bwMode="auto">
          <a:xfrm>
            <a:off x="2286000" y="1600200"/>
            <a:ext cx="339725" cy="352425"/>
          </a:xfrm>
          <a:prstGeom prst="rect">
            <a:avLst/>
          </a:prstGeom>
          <a:noFill/>
          <a:ln w="9525">
            <a:noFill/>
            <a:miter lim="800000"/>
            <a:headEnd/>
            <a:tailEnd/>
          </a:ln>
        </p:spPr>
      </p:pic>
      <p:pic>
        <p:nvPicPr>
          <p:cNvPr id="1684498" name="Picture 18" descr="Monitor-Red"/>
          <p:cNvPicPr>
            <a:picLocks noChangeAspect="1" noChangeArrowheads="1"/>
          </p:cNvPicPr>
          <p:nvPr/>
        </p:nvPicPr>
        <p:blipFill>
          <a:blip r:embed="rId9" cstate="print"/>
          <a:srcRect/>
          <a:stretch>
            <a:fillRect/>
          </a:stretch>
        </p:blipFill>
        <p:spPr bwMode="auto">
          <a:xfrm>
            <a:off x="2209800" y="1524000"/>
            <a:ext cx="517525" cy="533400"/>
          </a:xfrm>
          <a:prstGeom prst="rect">
            <a:avLst/>
          </a:prstGeom>
          <a:noFill/>
          <a:ln w="9525">
            <a:noFill/>
            <a:miter lim="800000"/>
            <a:headEnd/>
            <a:tailEnd/>
          </a:ln>
        </p:spPr>
      </p:pic>
      <p:sp>
        <p:nvSpPr>
          <p:cNvPr id="203797" name="Line 19"/>
          <p:cNvSpPr>
            <a:spLocks noChangeShapeType="1"/>
          </p:cNvSpPr>
          <p:nvPr/>
        </p:nvSpPr>
        <p:spPr bwMode="auto">
          <a:xfrm>
            <a:off x="2438400" y="1981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3798" name="Picture 20" descr="Monitor"/>
          <p:cNvPicPr>
            <a:picLocks noChangeAspect="1" noChangeArrowheads="1"/>
          </p:cNvPicPr>
          <p:nvPr/>
        </p:nvPicPr>
        <p:blipFill>
          <a:blip r:embed="rId8" cstate="print"/>
          <a:srcRect/>
          <a:stretch>
            <a:fillRect/>
          </a:stretch>
        </p:blipFill>
        <p:spPr bwMode="auto">
          <a:xfrm>
            <a:off x="4603750" y="1600200"/>
            <a:ext cx="339725" cy="352425"/>
          </a:xfrm>
          <a:prstGeom prst="rect">
            <a:avLst/>
          </a:prstGeom>
          <a:noFill/>
          <a:ln w="9525">
            <a:noFill/>
            <a:miter lim="800000"/>
            <a:headEnd/>
            <a:tailEnd/>
          </a:ln>
        </p:spPr>
      </p:pic>
      <p:pic>
        <p:nvPicPr>
          <p:cNvPr id="1684501" name="Picture 21" descr="Monitor-Red"/>
          <p:cNvPicPr>
            <a:picLocks noChangeAspect="1" noChangeArrowheads="1"/>
          </p:cNvPicPr>
          <p:nvPr/>
        </p:nvPicPr>
        <p:blipFill>
          <a:blip r:embed="rId9" cstate="print"/>
          <a:srcRect/>
          <a:stretch>
            <a:fillRect/>
          </a:stretch>
        </p:blipFill>
        <p:spPr bwMode="auto">
          <a:xfrm>
            <a:off x="3689350" y="1600200"/>
            <a:ext cx="517525" cy="533400"/>
          </a:xfrm>
          <a:prstGeom prst="rect">
            <a:avLst/>
          </a:prstGeom>
          <a:noFill/>
          <a:ln w="9525">
            <a:noFill/>
            <a:miter lim="800000"/>
            <a:headEnd/>
            <a:tailEnd/>
          </a:ln>
        </p:spPr>
      </p:pic>
      <p:grpSp>
        <p:nvGrpSpPr>
          <p:cNvPr id="3" name="Group 22"/>
          <p:cNvGrpSpPr>
            <a:grpSpLocks/>
          </p:cNvGrpSpPr>
          <p:nvPr/>
        </p:nvGrpSpPr>
        <p:grpSpPr bwMode="auto">
          <a:xfrm>
            <a:off x="1936750" y="1066800"/>
            <a:ext cx="908050" cy="503238"/>
            <a:chOff x="1248" y="528"/>
            <a:chExt cx="572" cy="317"/>
          </a:xfrm>
        </p:grpSpPr>
        <p:sp>
          <p:nvSpPr>
            <p:cNvPr id="203819" name="Text Box 23"/>
            <p:cNvSpPr txBox="1">
              <a:spLocks noChangeArrowheads="1"/>
            </p:cNvSpPr>
            <p:nvPr/>
          </p:nvSpPr>
          <p:spPr bwMode="auto">
            <a:xfrm>
              <a:off x="1324"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A </a:t>
              </a:r>
            </a:p>
          </p:txBody>
        </p:sp>
        <p:sp>
          <p:nvSpPr>
            <p:cNvPr id="203820" name="Rectangle 24"/>
            <p:cNvSpPr>
              <a:spLocks noChangeArrowheads="1"/>
            </p:cNvSpPr>
            <p:nvPr/>
          </p:nvSpPr>
          <p:spPr bwMode="auto">
            <a:xfrm>
              <a:off x="1248" y="528"/>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199.168.1.2</a:t>
              </a:r>
            </a:p>
          </p:txBody>
        </p:sp>
      </p:grpSp>
      <p:sp>
        <p:nvSpPr>
          <p:cNvPr id="203801" name="Text Box 25"/>
          <p:cNvSpPr txBox="1">
            <a:spLocks noChangeArrowheads="1"/>
          </p:cNvSpPr>
          <p:nvPr/>
        </p:nvSpPr>
        <p:spPr bwMode="auto">
          <a:xfrm>
            <a:off x="2787650" y="13716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B</a:t>
            </a:r>
          </a:p>
        </p:txBody>
      </p:sp>
      <p:sp>
        <p:nvSpPr>
          <p:cNvPr id="203802" name="Rectangle 26"/>
          <p:cNvSpPr>
            <a:spLocks noChangeArrowheads="1"/>
          </p:cNvSpPr>
          <p:nvPr/>
        </p:nvSpPr>
        <p:spPr bwMode="auto">
          <a:xfrm>
            <a:off x="2743200" y="1219200"/>
            <a:ext cx="908050" cy="274638"/>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199.168.1.3</a:t>
            </a:r>
          </a:p>
        </p:txBody>
      </p:sp>
      <p:sp>
        <p:nvSpPr>
          <p:cNvPr id="203803" name="Text Box 27"/>
          <p:cNvSpPr txBox="1">
            <a:spLocks noChangeArrowheads="1"/>
          </p:cNvSpPr>
          <p:nvPr/>
        </p:nvSpPr>
        <p:spPr bwMode="auto">
          <a:xfrm>
            <a:off x="3613150" y="13716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a:t>
            </a:r>
          </a:p>
        </p:txBody>
      </p:sp>
      <p:sp>
        <p:nvSpPr>
          <p:cNvPr id="203804" name="Rectangle 28"/>
          <p:cNvSpPr>
            <a:spLocks noChangeArrowheads="1"/>
          </p:cNvSpPr>
          <p:nvPr/>
        </p:nvSpPr>
        <p:spPr bwMode="auto">
          <a:xfrm>
            <a:off x="3613150" y="1143000"/>
            <a:ext cx="908050" cy="274638"/>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199.168.1.4</a:t>
            </a:r>
          </a:p>
        </p:txBody>
      </p:sp>
      <p:sp>
        <p:nvSpPr>
          <p:cNvPr id="203805" name="Text Box 29"/>
          <p:cNvSpPr txBox="1">
            <a:spLocks noChangeArrowheads="1"/>
          </p:cNvSpPr>
          <p:nvPr/>
        </p:nvSpPr>
        <p:spPr bwMode="auto">
          <a:xfrm>
            <a:off x="4451350" y="1295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a:t>
            </a:r>
          </a:p>
        </p:txBody>
      </p:sp>
      <p:sp>
        <p:nvSpPr>
          <p:cNvPr id="203806" name="Rectangle 30"/>
          <p:cNvSpPr>
            <a:spLocks noChangeArrowheads="1"/>
          </p:cNvSpPr>
          <p:nvPr/>
        </p:nvSpPr>
        <p:spPr bwMode="auto">
          <a:xfrm>
            <a:off x="4572000" y="1143000"/>
            <a:ext cx="908050" cy="274638"/>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199.168.1.5</a:t>
            </a:r>
          </a:p>
        </p:txBody>
      </p:sp>
      <p:pic>
        <p:nvPicPr>
          <p:cNvPr id="203807" name="Picture 31"/>
          <p:cNvPicPr>
            <a:picLocks noChangeArrowheads="1"/>
          </p:cNvPicPr>
          <p:nvPr/>
        </p:nvPicPr>
        <p:blipFill>
          <a:blip r:embed="rId10" cstate="print"/>
          <a:srcRect/>
          <a:stretch>
            <a:fillRect/>
          </a:stretch>
        </p:blipFill>
        <p:spPr bwMode="auto">
          <a:xfrm>
            <a:off x="2470150" y="2667000"/>
            <a:ext cx="639763" cy="233363"/>
          </a:xfrm>
          <a:prstGeom prst="rect">
            <a:avLst/>
          </a:prstGeom>
          <a:noFill/>
          <a:ln w="12700">
            <a:noFill/>
            <a:miter lim="800000"/>
            <a:headEnd/>
            <a:tailEnd/>
          </a:ln>
          <a:effectLst/>
        </p:spPr>
      </p:pic>
      <p:sp>
        <p:nvSpPr>
          <p:cNvPr id="1684512" name="Freeform 32"/>
          <p:cNvSpPr>
            <a:spLocks/>
          </p:cNvSpPr>
          <p:nvPr/>
        </p:nvSpPr>
        <p:spPr bwMode="auto">
          <a:xfrm>
            <a:off x="2470150" y="2057400"/>
            <a:ext cx="990600" cy="1447800"/>
          </a:xfrm>
          <a:custGeom>
            <a:avLst/>
            <a:gdLst>
              <a:gd name="T0" fmla="*/ 0 w 624"/>
              <a:gd name="T1" fmla="*/ 0 h 912"/>
              <a:gd name="T2" fmla="*/ 0 w 624"/>
              <a:gd name="T3" fmla="*/ 381000 h 912"/>
              <a:gd name="T4" fmla="*/ 304800 w 624"/>
              <a:gd name="T5" fmla="*/ 381000 h 912"/>
              <a:gd name="T6" fmla="*/ 304800 w 624"/>
              <a:gd name="T7" fmla="*/ 1447800 h 912"/>
              <a:gd name="T8" fmla="*/ 990600 w 624"/>
              <a:gd name="T9" fmla="*/ 1447800 h 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912">
                <a:moveTo>
                  <a:pt x="0" y="0"/>
                </a:moveTo>
                <a:lnTo>
                  <a:pt x="0" y="240"/>
                </a:lnTo>
                <a:lnTo>
                  <a:pt x="192" y="240"/>
                </a:lnTo>
                <a:lnTo>
                  <a:pt x="192" y="912"/>
                </a:lnTo>
                <a:lnTo>
                  <a:pt x="624" y="912"/>
                </a:lnTo>
              </a:path>
            </a:pathLst>
          </a:custGeom>
          <a:noFill/>
          <a:ln w="28575" cap="flat" cmpd="sng">
            <a:solidFill>
              <a:schemeClr val="accent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84513" name="Freeform 33"/>
          <p:cNvSpPr>
            <a:spLocks/>
          </p:cNvSpPr>
          <p:nvPr/>
        </p:nvSpPr>
        <p:spPr bwMode="auto">
          <a:xfrm>
            <a:off x="2851150" y="2057400"/>
            <a:ext cx="1143000" cy="1752600"/>
          </a:xfrm>
          <a:custGeom>
            <a:avLst/>
            <a:gdLst>
              <a:gd name="T0" fmla="*/ 1143000 w 720"/>
              <a:gd name="T1" fmla="*/ 0 h 1008"/>
              <a:gd name="T2" fmla="*/ 1143000 w 720"/>
              <a:gd name="T3" fmla="*/ 417286 h 1008"/>
              <a:gd name="T4" fmla="*/ 0 w 720"/>
              <a:gd name="T5" fmla="*/ 417286 h 1008"/>
              <a:gd name="T6" fmla="*/ 0 w 720"/>
              <a:gd name="T7" fmla="*/ 1752600 h 1008"/>
              <a:gd name="T8" fmla="*/ 609600 w 720"/>
              <a:gd name="T9" fmla="*/ 1752600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008">
                <a:moveTo>
                  <a:pt x="720" y="0"/>
                </a:moveTo>
                <a:lnTo>
                  <a:pt x="720" y="240"/>
                </a:lnTo>
                <a:lnTo>
                  <a:pt x="0" y="240"/>
                </a:lnTo>
                <a:lnTo>
                  <a:pt x="0" y="1008"/>
                </a:lnTo>
                <a:lnTo>
                  <a:pt x="384" y="1008"/>
                </a:lnTo>
              </a:path>
            </a:pathLst>
          </a:custGeom>
          <a:noFill/>
          <a:ln w="28575" cap="flat" cmpd="sng">
            <a:solidFill>
              <a:schemeClr val="accent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203810" name="Rectangle 34"/>
          <p:cNvSpPr>
            <a:spLocks noChangeArrowheads="1"/>
          </p:cNvSpPr>
          <p:nvPr/>
        </p:nvSpPr>
        <p:spPr bwMode="auto">
          <a:xfrm>
            <a:off x="1676400" y="838200"/>
            <a:ext cx="1436688"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00-50-04-BB-71-A6</a:t>
            </a:r>
          </a:p>
        </p:txBody>
      </p:sp>
      <p:sp>
        <p:nvSpPr>
          <p:cNvPr id="203811" name="Rectangle 35"/>
          <p:cNvSpPr>
            <a:spLocks noChangeArrowheads="1"/>
          </p:cNvSpPr>
          <p:nvPr/>
        </p:nvSpPr>
        <p:spPr bwMode="auto">
          <a:xfrm>
            <a:off x="3429000" y="914400"/>
            <a:ext cx="1454150"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00-50-04-BB-71-BC</a:t>
            </a:r>
          </a:p>
        </p:txBody>
      </p:sp>
      <p:sp>
        <p:nvSpPr>
          <p:cNvPr id="1684516" name="Rectangle 36"/>
          <p:cNvSpPr>
            <a:spLocks noChangeArrowheads="1"/>
          </p:cNvSpPr>
          <p:nvPr/>
        </p:nvSpPr>
        <p:spPr bwMode="auto">
          <a:xfrm>
            <a:off x="3446463" y="3276600"/>
            <a:ext cx="3073400" cy="303213"/>
          </a:xfrm>
          <a:prstGeom prst="rect">
            <a:avLst/>
          </a:prstGeom>
          <a:noFill/>
          <a:ln w="28575">
            <a:solidFill>
              <a:schemeClr val="accent1"/>
            </a:solid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BIND   199.168.1.2   To   00-50-04-BB-71-A6</a:t>
            </a:r>
          </a:p>
        </p:txBody>
      </p:sp>
      <p:sp>
        <p:nvSpPr>
          <p:cNvPr id="1684517" name="Rectangle 37"/>
          <p:cNvSpPr>
            <a:spLocks noChangeArrowheads="1"/>
          </p:cNvSpPr>
          <p:nvPr/>
        </p:nvSpPr>
        <p:spPr bwMode="auto">
          <a:xfrm>
            <a:off x="3446463" y="3657600"/>
            <a:ext cx="3090862" cy="303213"/>
          </a:xfrm>
          <a:prstGeom prst="rect">
            <a:avLst/>
          </a:prstGeom>
          <a:noFill/>
          <a:ln w="28575">
            <a:solidFill>
              <a:schemeClr val="accent1"/>
            </a:solid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BIND   199.168.1.2   To   00-50-04-BB-71-BC</a:t>
            </a:r>
          </a:p>
        </p:txBody>
      </p:sp>
      <p:sp>
        <p:nvSpPr>
          <p:cNvPr id="1684518" name="Freeform 38"/>
          <p:cNvSpPr>
            <a:spLocks/>
          </p:cNvSpPr>
          <p:nvPr/>
        </p:nvSpPr>
        <p:spPr bwMode="auto">
          <a:xfrm>
            <a:off x="2362200" y="2057400"/>
            <a:ext cx="381000" cy="3581400"/>
          </a:xfrm>
          <a:custGeom>
            <a:avLst/>
            <a:gdLst>
              <a:gd name="T0" fmla="*/ 0 w 240"/>
              <a:gd name="T1" fmla="*/ 0 h 2256"/>
              <a:gd name="T2" fmla="*/ 0 w 240"/>
              <a:gd name="T3" fmla="*/ 533400 h 2256"/>
              <a:gd name="T4" fmla="*/ 381000 w 240"/>
              <a:gd name="T5" fmla="*/ 533400 h 2256"/>
              <a:gd name="T6" fmla="*/ 381000 w 240"/>
              <a:gd name="T7" fmla="*/ 3581400 h 22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256">
                <a:moveTo>
                  <a:pt x="0" y="0"/>
                </a:moveTo>
                <a:lnTo>
                  <a:pt x="0" y="336"/>
                </a:lnTo>
                <a:lnTo>
                  <a:pt x="240" y="336"/>
                </a:lnTo>
                <a:lnTo>
                  <a:pt x="240" y="2256"/>
                </a:lnTo>
              </a:path>
            </a:pathLst>
          </a:custGeom>
          <a:noFill/>
          <a:ln w="28575" cap="flat" cmpd="sng">
            <a:solidFill>
              <a:schemeClr val="bg2"/>
            </a:solidFill>
            <a:prstDash val="solid"/>
            <a:round/>
            <a:headEnd type="none" w="med" len="me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4519" name="Freeform 39"/>
          <p:cNvSpPr>
            <a:spLocks/>
          </p:cNvSpPr>
          <p:nvPr/>
        </p:nvSpPr>
        <p:spPr bwMode="auto">
          <a:xfrm>
            <a:off x="2895600" y="1905000"/>
            <a:ext cx="2133600" cy="2895600"/>
          </a:xfrm>
          <a:custGeom>
            <a:avLst/>
            <a:gdLst>
              <a:gd name="T0" fmla="*/ 304800 w 1344"/>
              <a:gd name="T1" fmla="*/ 0 h 1824"/>
              <a:gd name="T2" fmla="*/ 304800 w 1344"/>
              <a:gd name="T3" fmla="*/ 609600 h 1824"/>
              <a:gd name="T4" fmla="*/ 0 w 1344"/>
              <a:gd name="T5" fmla="*/ 609600 h 1824"/>
              <a:gd name="T6" fmla="*/ 0 w 1344"/>
              <a:gd name="T7" fmla="*/ 1752600 h 1824"/>
              <a:gd name="T8" fmla="*/ 914400 w 1344"/>
              <a:gd name="T9" fmla="*/ 2667000 h 1824"/>
              <a:gd name="T10" fmla="*/ 2133600 w 1344"/>
              <a:gd name="T11" fmla="*/ 2895600 h 18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4" h="1824">
                <a:moveTo>
                  <a:pt x="192" y="0"/>
                </a:moveTo>
                <a:lnTo>
                  <a:pt x="192" y="384"/>
                </a:lnTo>
                <a:lnTo>
                  <a:pt x="0" y="384"/>
                </a:lnTo>
                <a:lnTo>
                  <a:pt x="0" y="1104"/>
                </a:lnTo>
                <a:lnTo>
                  <a:pt x="576" y="1680"/>
                </a:lnTo>
                <a:lnTo>
                  <a:pt x="1344" y="1824"/>
                </a:lnTo>
              </a:path>
            </a:pathLst>
          </a:custGeom>
          <a:noFill/>
          <a:ln w="28575" cap="flat" cmpd="sng">
            <a:solidFill>
              <a:schemeClr val="bg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84520" name="Text Box 40"/>
          <p:cNvSpPr txBox="1">
            <a:spLocks noChangeArrowheads="1"/>
          </p:cNvSpPr>
          <p:nvPr/>
        </p:nvSpPr>
        <p:spPr bwMode="auto">
          <a:xfrm>
            <a:off x="5029200" y="4572000"/>
            <a:ext cx="2362200" cy="485775"/>
          </a:xfrm>
          <a:prstGeom prst="rect">
            <a:avLst/>
          </a:prstGeom>
          <a:noFill/>
          <a:ln w="28575">
            <a:solidFill>
              <a:srgbClr val="CC99FF"/>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IP</a:t>
            </a:r>
            <a:r>
              <a:rPr lang="zh-CN" altLang="en-US" sz="1200">
                <a:solidFill>
                  <a:srgbClr val="000000"/>
                </a:solidFill>
                <a:latin typeface="Times New Roman" pitchFamily="18" charset="0"/>
              </a:rPr>
              <a:t>与</a:t>
            </a:r>
            <a:r>
              <a:rPr lang="en-US" altLang="zh-CN" sz="1200">
                <a:solidFill>
                  <a:srgbClr val="000000"/>
                </a:solidFill>
                <a:latin typeface="Times New Roman" pitchFamily="18" charset="0"/>
              </a:rPr>
              <a:t>MAC</a:t>
            </a:r>
            <a:r>
              <a:rPr lang="zh-CN" altLang="en-US" sz="1200">
                <a:solidFill>
                  <a:srgbClr val="000000"/>
                </a:solidFill>
                <a:latin typeface="Times New Roman" pitchFamily="18" charset="0"/>
              </a:rPr>
              <a:t>地址绑定后，不允许</a:t>
            </a:r>
            <a:r>
              <a:rPr lang="en-US" altLang="zh-CN" sz="1200">
                <a:solidFill>
                  <a:srgbClr val="000000"/>
                </a:solidFill>
                <a:latin typeface="Times New Roman" pitchFamily="18" charset="0"/>
              </a:rPr>
              <a:t>Host B</a:t>
            </a:r>
            <a:r>
              <a:rPr lang="zh-CN" altLang="en-US" sz="1200">
                <a:solidFill>
                  <a:srgbClr val="000000"/>
                </a:solidFill>
                <a:latin typeface="Times New Roman" pitchFamily="18" charset="0"/>
              </a:rPr>
              <a:t>假冒</a:t>
            </a:r>
            <a:r>
              <a:rPr lang="en-US" altLang="zh-CN" sz="1200">
                <a:solidFill>
                  <a:srgbClr val="000000"/>
                </a:solidFill>
                <a:latin typeface="Times New Roman" pitchFamily="18" charset="0"/>
              </a:rPr>
              <a:t>Host A</a:t>
            </a:r>
            <a:r>
              <a:rPr lang="zh-CN" altLang="en-US" sz="1200">
                <a:solidFill>
                  <a:srgbClr val="000000"/>
                </a:solidFill>
                <a:latin typeface="Times New Roman" pitchFamily="18" charset="0"/>
              </a:rPr>
              <a:t>的</a:t>
            </a:r>
            <a:r>
              <a:rPr lang="en-US" altLang="zh-CN" sz="1200">
                <a:solidFill>
                  <a:srgbClr val="000000"/>
                </a:solidFill>
                <a:latin typeface="Times New Roman" pitchFamily="18" charset="0"/>
              </a:rPr>
              <a:t>IP</a:t>
            </a:r>
            <a:r>
              <a:rPr lang="zh-CN" altLang="en-US" sz="1200">
                <a:solidFill>
                  <a:srgbClr val="000000"/>
                </a:solidFill>
                <a:latin typeface="Times New Roman" pitchFamily="18" charset="0"/>
              </a:rPr>
              <a:t>地址上网</a:t>
            </a:r>
          </a:p>
        </p:txBody>
      </p:sp>
      <p:sp>
        <p:nvSpPr>
          <p:cNvPr id="1684521" name="Text Box 41"/>
          <p:cNvSpPr txBox="1">
            <a:spLocks noChangeArrowheads="1"/>
          </p:cNvSpPr>
          <p:nvPr/>
        </p:nvSpPr>
        <p:spPr bwMode="auto">
          <a:xfrm>
            <a:off x="2743200" y="5257800"/>
            <a:ext cx="18288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防火墙允许</a:t>
            </a:r>
            <a:r>
              <a:rPr lang="en-US" altLang="zh-CN" sz="1200">
                <a:solidFill>
                  <a:srgbClr val="000000"/>
                </a:solidFill>
                <a:latin typeface="Times New Roman" pitchFamily="18" charset="0"/>
              </a:rPr>
              <a:t>Host A</a:t>
            </a:r>
            <a:r>
              <a:rPr lang="zh-CN" altLang="en-US" sz="1200">
                <a:solidFill>
                  <a:srgbClr val="000000"/>
                </a:solidFill>
                <a:latin typeface="Times New Roman" pitchFamily="18" charset="0"/>
              </a:rPr>
              <a:t>上网</a:t>
            </a:r>
          </a:p>
        </p:txBody>
      </p:sp>
      <p:pic>
        <p:nvPicPr>
          <p:cNvPr id="1684522" name="Picture 42" descr="Monitor-Red"/>
          <p:cNvPicPr>
            <a:picLocks noChangeAspect="1" noChangeArrowheads="1"/>
          </p:cNvPicPr>
          <p:nvPr/>
        </p:nvPicPr>
        <p:blipFill>
          <a:blip r:embed="rId9" cstate="print"/>
          <a:srcRect/>
          <a:stretch>
            <a:fillRect/>
          </a:stretch>
        </p:blipFill>
        <p:spPr bwMode="auto">
          <a:xfrm>
            <a:off x="2895600" y="1524000"/>
            <a:ext cx="517525" cy="533400"/>
          </a:xfrm>
          <a:prstGeom prst="rect">
            <a:avLst/>
          </a:prstGeom>
          <a:noFill/>
          <a:ln w="9525">
            <a:noFill/>
            <a:miter lim="800000"/>
            <a:headEnd/>
            <a:tailEnd/>
          </a:ln>
        </p:spPr>
      </p:pic>
    </p:spTree>
    <p:custDataLst>
      <p:tags r:id="rId2"/>
    </p:custDataLst>
  </p:cSld>
  <p:clrMapOvr>
    <a:masterClrMapping/>
  </p:clrMapOvr>
  <p:transition advTm="11654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84498"/>
                                        </p:tgtEl>
                                        <p:attrNameLst>
                                          <p:attrName>style.visibility</p:attrName>
                                        </p:attrNameLst>
                                      </p:cBhvr>
                                      <p:to>
                                        <p:strVal val="visible"/>
                                      </p:to>
                                    </p:set>
                                    <p:anim calcmode="lin" valueType="num">
                                      <p:cBhvr>
                                        <p:cTn id="7" dur="500" fill="hold"/>
                                        <p:tgtEl>
                                          <p:spTgt spid="1684498"/>
                                        </p:tgtEl>
                                        <p:attrNameLst>
                                          <p:attrName>ppt_w</p:attrName>
                                        </p:attrNameLst>
                                      </p:cBhvr>
                                      <p:tavLst>
                                        <p:tav tm="0">
                                          <p:val>
                                            <p:fltVal val="0"/>
                                          </p:val>
                                        </p:tav>
                                        <p:tav tm="100000">
                                          <p:val>
                                            <p:strVal val="#ppt_w"/>
                                          </p:val>
                                        </p:tav>
                                      </p:tavLst>
                                    </p:anim>
                                    <p:anim calcmode="lin" valueType="num">
                                      <p:cBhvr>
                                        <p:cTn id="8" dur="500" fill="hold"/>
                                        <p:tgtEl>
                                          <p:spTgt spid="168449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84518"/>
                                        </p:tgtEl>
                                        <p:attrNameLst>
                                          <p:attrName>style.visibility</p:attrName>
                                        </p:attrNameLst>
                                      </p:cBhvr>
                                      <p:to>
                                        <p:strVal val="visible"/>
                                      </p:to>
                                    </p:set>
                                    <p:animEffect transition="in" filter="wipe(up)">
                                      <p:cBhvr>
                                        <p:cTn id="12" dur="500"/>
                                        <p:tgtEl>
                                          <p:spTgt spid="1684518"/>
                                        </p:tgtEl>
                                      </p:cBhvr>
                                    </p:animEffect>
                                  </p:childTnLst>
                                </p:cTn>
                              </p:par>
                            </p:childTnLst>
                          </p:cTn>
                        </p:par>
                        <p:par>
                          <p:cTn id="13" fill="hold" nodeType="afterGroup">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1684521"/>
                                        </p:tgtEl>
                                        <p:attrNameLst>
                                          <p:attrName>style.visibility</p:attrName>
                                        </p:attrNameLst>
                                      </p:cBhvr>
                                      <p:to>
                                        <p:strVal val="visible"/>
                                      </p:to>
                                    </p:set>
                                    <p:animEffect transition="in" filter="slide(fromTop)">
                                      <p:cBhvr>
                                        <p:cTn id="16" dur="500"/>
                                        <p:tgtEl>
                                          <p:spTgt spid="16845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684512"/>
                                        </p:tgtEl>
                                        <p:attrNameLst>
                                          <p:attrName>style.visibility</p:attrName>
                                        </p:attrNameLst>
                                      </p:cBhvr>
                                      <p:to>
                                        <p:strVal val="visible"/>
                                      </p:to>
                                    </p:set>
                                    <p:animEffect transition="in" filter="wipe(up)">
                                      <p:cBhvr>
                                        <p:cTn id="21" dur="500"/>
                                        <p:tgtEl>
                                          <p:spTgt spid="1684512"/>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iterate type="wd">
                                    <p:tmAbs val="300"/>
                                  </p:iterate>
                                  <p:childTnLst>
                                    <p:set>
                                      <p:cBhvr>
                                        <p:cTn id="24" dur="1" fill="hold">
                                          <p:stCondLst>
                                            <p:cond delay="299"/>
                                          </p:stCondLst>
                                        </p:cTn>
                                        <p:tgtEl>
                                          <p:spTgt spid="16845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1684501"/>
                                        </p:tgtEl>
                                        <p:attrNameLst>
                                          <p:attrName>style.visibility</p:attrName>
                                        </p:attrNameLst>
                                      </p:cBhvr>
                                      <p:to>
                                        <p:strVal val="visible"/>
                                      </p:to>
                                    </p:set>
                                    <p:anim calcmode="lin" valueType="num">
                                      <p:cBhvr>
                                        <p:cTn id="29" dur="500" fill="hold"/>
                                        <p:tgtEl>
                                          <p:spTgt spid="1684501"/>
                                        </p:tgtEl>
                                        <p:attrNameLst>
                                          <p:attrName>ppt_w</p:attrName>
                                        </p:attrNameLst>
                                      </p:cBhvr>
                                      <p:tavLst>
                                        <p:tav tm="0">
                                          <p:val>
                                            <p:fltVal val="0"/>
                                          </p:val>
                                        </p:tav>
                                        <p:tav tm="100000">
                                          <p:val>
                                            <p:strVal val="#ppt_w"/>
                                          </p:val>
                                        </p:tav>
                                      </p:tavLst>
                                    </p:anim>
                                    <p:anim calcmode="lin" valueType="num">
                                      <p:cBhvr>
                                        <p:cTn id="30" dur="500" fill="hold"/>
                                        <p:tgtEl>
                                          <p:spTgt spid="1684501"/>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684513"/>
                                        </p:tgtEl>
                                        <p:attrNameLst>
                                          <p:attrName>style.visibility</p:attrName>
                                        </p:attrNameLst>
                                      </p:cBhvr>
                                      <p:to>
                                        <p:strVal val="visible"/>
                                      </p:to>
                                    </p:set>
                                    <p:animEffect transition="in" filter="wipe(up)">
                                      <p:cBhvr>
                                        <p:cTn id="34" dur="500"/>
                                        <p:tgtEl>
                                          <p:spTgt spid="1684513"/>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iterate type="wd">
                                    <p:tmAbs val="300"/>
                                  </p:iterate>
                                  <p:childTnLst>
                                    <p:set>
                                      <p:cBhvr>
                                        <p:cTn id="37" dur="1" fill="hold">
                                          <p:stCondLst>
                                            <p:cond delay="299"/>
                                          </p:stCondLst>
                                        </p:cTn>
                                        <p:tgtEl>
                                          <p:spTgt spid="168451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1684522"/>
                                        </p:tgtEl>
                                        <p:attrNameLst>
                                          <p:attrName>style.visibility</p:attrName>
                                        </p:attrNameLst>
                                      </p:cBhvr>
                                      <p:to>
                                        <p:strVal val="visible"/>
                                      </p:to>
                                    </p:set>
                                    <p:anim calcmode="lin" valueType="num">
                                      <p:cBhvr>
                                        <p:cTn id="42" dur="500" fill="hold"/>
                                        <p:tgtEl>
                                          <p:spTgt spid="1684522"/>
                                        </p:tgtEl>
                                        <p:attrNameLst>
                                          <p:attrName>ppt_w</p:attrName>
                                        </p:attrNameLst>
                                      </p:cBhvr>
                                      <p:tavLst>
                                        <p:tav tm="0">
                                          <p:val>
                                            <p:fltVal val="0"/>
                                          </p:val>
                                        </p:tav>
                                        <p:tav tm="100000">
                                          <p:val>
                                            <p:strVal val="#ppt_w"/>
                                          </p:val>
                                        </p:tav>
                                      </p:tavLst>
                                    </p:anim>
                                    <p:anim calcmode="lin" valueType="num">
                                      <p:cBhvr>
                                        <p:cTn id="43" dur="500" fill="hold"/>
                                        <p:tgtEl>
                                          <p:spTgt spid="1684522"/>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684519"/>
                                        </p:tgtEl>
                                        <p:attrNameLst>
                                          <p:attrName>style.visibility</p:attrName>
                                        </p:attrNameLst>
                                      </p:cBhvr>
                                      <p:to>
                                        <p:strVal val="visible"/>
                                      </p:to>
                                    </p:set>
                                    <p:animEffect transition="in" filter="wipe(up)">
                                      <p:cBhvr>
                                        <p:cTn id="47" dur="500"/>
                                        <p:tgtEl>
                                          <p:spTgt spid="1684519"/>
                                        </p:tgtEl>
                                      </p:cBhvr>
                                    </p:animEffect>
                                  </p:childTnLst>
                                </p:cTn>
                              </p:par>
                            </p:childTnLst>
                          </p:cTn>
                        </p:par>
                        <p:par>
                          <p:cTn id="48" fill="hold" nodeType="afterGroup">
                            <p:stCondLst>
                              <p:cond delay="1000"/>
                            </p:stCondLst>
                            <p:childTnLst>
                              <p:par>
                                <p:cTn id="49" presetID="12" presetClass="entr" presetSubtype="8" fill="hold" grpId="0" nodeType="afterEffect">
                                  <p:stCondLst>
                                    <p:cond delay="0"/>
                                  </p:stCondLst>
                                  <p:childTnLst>
                                    <p:set>
                                      <p:cBhvr>
                                        <p:cTn id="50" dur="1" fill="hold">
                                          <p:stCondLst>
                                            <p:cond delay="0"/>
                                          </p:stCondLst>
                                        </p:cTn>
                                        <p:tgtEl>
                                          <p:spTgt spid="1684520"/>
                                        </p:tgtEl>
                                        <p:attrNameLst>
                                          <p:attrName>style.visibility</p:attrName>
                                        </p:attrNameLst>
                                      </p:cBhvr>
                                      <p:to>
                                        <p:strVal val="visible"/>
                                      </p:to>
                                    </p:set>
                                    <p:animEffect transition="in" filter="slide(fromLeft)">
                                      <p:cBhvr>
                                        <p:cTn id="51" dur="500"/>
                                        <p:tgtEl>
                                          <p:spTgt spid="168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4512" grpId="0" animBg="1"/>
      <p:bldP spid="1684513" grpId="0" animBg="1"/>
      <p:bldP spid="1684516" grpId="0" animBg="1" autoUpdateAnimBg="0"/>
      <p:bldP spid="1684517" grpId="0" animBg="1" autoUpdateAnimBg="0"/>
      <p:bldP spid="1684518" grpId="0" animBg="1"/>
      <p:bldP spid="1684519" grpId="0" animBg="1"/>
      <p:bldP spid="1684520" grpId="0" animBg="1" autoUpdateAnimBg="0"/>
      <p:bldP spid="1684521"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日期占位符 1"/>
          <p:cNvSpPr>
            <a:spLocks noGrp="1"/>
          </p:cNvSpPr>
          <p:nvPr>
            <p:ph type="dt" sz="quarter" idx="10"/>
          </p:nvPr>
        </p:nvSpPr>
        <p:spPr>
          <a:noFill/>
          <a:ln>
            <a:miter lim="800000"/>
            <a:headEnd/>
            <a:tailEnd/>
          </a:ln>
        </p:spPr>
        <p:txBody>
          <a:bodyPr/>
          <a:lstStyle/>
          <a:p>
            <a:fld id="{349F3CFF-D33F-4194-8362-4A21AEE4A781}" type="datetime1">
              <a:rPr lang="zh-CN" altLang="en-US">
                <a:solidFill>
                  <a:srgbClr val="000000"/>
                </a:solidFill>
              </a:rPr>
              <a:pPr/>
              <a:t>2016/5/30</a:t>
            </a:fld>
            <a:endParaRPr lang="en-US" altLang="zh-CN">
              <a:solidFill>
                <a:srgbClr val="000000"/>
              </a:solidFill>
            </a:endParaRPr>
          </a:p>
        </p:txBody>
      </p:sp>
      <p:sp>
        <p:nvSpPr>
          <p:cNvPr id="204803"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4804" name="灯片编号占位符 3"/>
          <p:cNvSpPr>
            <a:spLocks noGrp="1"/>
          </p:cNvSpPr>
          <p:nvPr>
            <p:ph type="sldNum" sz="quarter" idx="12"/>
          </p:nvPr>
        </p:nvSpPr>
        <p:spPr>
          <a:noFill/>
          <a:ln>
            <a:miter lim="800000"/>
            <a:headEnd/>
            <a:tailEnd/>
          </a:ln>
        </p:spPr>
        <p:txBody>
          <a:bodyPr/>
          <a:lstStyle/>
          <a:p>
            <a:fld id="{F7A39462-004A-4EEF-99E5-A08574E2F952}" type="slidenum">
              <a:rPr lang="en-US" altLang="zh-CN">
                <a:solidFill>
                  <a:srgbClr val="000000"/>
                </a:solidFill>
              </a:rPr>
              <a:pPr/>
              <a:t>84</a:t>
            </a:fld>
            <a:endParaRPr lang="en-US" altLang="zh-CN">
              <a:solidFill>
                <a:srgbClr val="000000"/>
              </a:solidFill>
            </a:endParaRPr>
          </a:p>
        </p:txBody>
      </p:sp>
      <p:sp>
        <p:nvSpPr>
          <p:cNvPr id="204805" name="Rectangle 48"/>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85506" name="Line 2"/>
          <p:cNvSpPr>
            <a:spLocks noChangeShapeType="1"/>
          </p:cNvSpPr>
          <p:nvPr/>
        </p:nvSpPr>
        <p:spPr bwMode="auto">
          <a:xfrm>
            <a:off x="2133600" y="6248400"/>
            <a:ext cx="4572000" cy="0"/>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5507" name="Rectangle 3"/>
          <p:cNvSpPr>
            <a:spLocks noChangeArrowheads="1"/>
          </p:cNvSpPr>
          <p:nvPr/>
        </p:nvSpPr>
        <p:spPr bwMode="auto">
          <a:xfrm>
            <a:off x="3581400" y="0"/>
            <a:ext cx="20129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安全远程管理</a:t>
            </a:r>
          </a:p>
        </p:txBody>
      </p:sp>
      <p:sp>
        <p:nvSpPr>
          <p:cNvPr id="204808" name="Line 4"/>
          <p:cNvSpPr>
            <a:spLocks noChangeShapeType="1"/>
          </p:cNvSpPr>
          <p:nvPr/>
        </p:nvSpPr>
        <p:spPr bwMode="auto">
          <a:xfrm>
            <a:off x="7696200" y="2971800"/>
            <a:ext cx="0" cy="2590800"/>
          </a:xfrm>
          <a:prstGeom prst="line">
            <a:avLst/>
          </a:prstGeom>
          <a:noFill/>
          <a:ln w="12700">
            <a:solidFill>
              <a:srgbClr val="FF33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4809" name="Line 5"/>
          <p:cNvSpPr>
            <a:spLocks noChangeShapeType="1"/>
          </p:cNvSpPr>
          <p:nvPr/>
        </p:nvSpPr>
        <p:spPr bwMode="auto">
          <a:xfrm>
            <a:off x="2057400" y="6096000"/>
            <a:ext cx="4572000" cy="0"/>
          </a:xfrm>
          <a:prstGeom prst="line">
            <a:avLst/>
          </a:prstGeom>
          <a:noFill/>
          <a:ln w="12700">
            <a:solidFill>
              <a:srgbClr val="FF3300"/>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4810" name="Picture 6"/>
          <p:cNvPicPr>
            <a:picLocks noChangeAspect="1" noChangeArrowheads="1"/>
          </p:cNvPicPr>
          <p:nvPr/>
        </p:nvPicPr>
        <p:blipFill>
          <a:blip r:embed="rId4" cstate="print"/>
          <a:srcRect/>
          <a:stretch>
            <a:fillRect/>
          </a:stretch>
        </p:blipFill>
        <p:spPr bwMode="auto">
          <a:xfrm>
            <a:off x="7162800" y="3276600"/>
            <a:ext cx="990600" cy="441325"/>
          </a:xfrm>
          <a:prstGeom prst="rect">
            <a:avLst/>
          </a:prstGeom>
          <a:noFill/>
          <a:ln w="12700">
            <a:noFill/>
            <a:miter lim="800000"/>
            <a:headEnd/>
            <a:tailEnd/>
          </a:ln>
          <a:effectLst/>
        </p:spPr>
      </p:pic>
      <p:grpSp>
        <p:nvGrpSpPr>
          <p:cNvPr id="2" name="Group 7"/>
          <p:cNvGrpSpPr>
            <a:grpSpLocks/>
          </p:cNvGrpSpPr>
          <p:nvPr/>
        </p:nvGrpSpPr>
        <p:grpSpPr bwMode="auto">
          <a:xfrm>
            <a:off x="6705600" y="1066800"/>
            <a:ext cx="2133600" cy="1981200"/>
            <a:chOff x="4224" y="672"/>
            <a:chExt cx="1344" cy="1248"/>
          </a:xfrm>
        </p:grpSpPr>
        <p:sp>
          <p:nvSpPr>
            <p:cNvPr id="204837" name="Oval 8"/>
            <p:cNvSpPr>
              <a:spLocks noChangeArrowheads="1"/>
            </p:cNvSpPr>
            <p:nvPr/>
          </p:nvSpPr>
          <p:spPr bwMode="auto">
            <a:xfrm>
              <a:off x="4224" y="672"/>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4838" name="Line 9"/>
            <p:cNvSpPr>
              <a:spLocks noChangeShapeType="1"/>
            </p:cNvSpPr>
            <p:nvPr/>
          </p:nvSpPr>
          <p:spPr bwMode="auto">
            <a:xfrm>
              <a:off x="4489" y="1352"/>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4839" name="Line 10"/>
            <p:cNvSpPr>
              <a:spLocks noChangeShapeType="1"/>
            </p:cNvSpPr>
            <p:nvPr/>
          </p:nvSpPr>
          <p:spPr bwMode="auto">
            <a:xfrm>
              <a:off x="4728" y="1321"/>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4840" name="Line 11"/>
            <p:cNvSpPr>
              <a:spLocks noChangeShapeType="1"/>
            </p:cNvSpPr>
            <p:nvPr/>
          </p:nvSpPr>
          <p:spPr bwMode="auto">
            <a:xfrm>
              <a:off x="4993" y="1321"/>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4841" name="Line 12"/>
            <p:cNvSpPr>
              <a:spLocks noChangeShapeType="1"/>
            </p:cNvSpPr>
            <p:nvPr/>
          </p:nvSpPr>
          <p:spPr bwMode="auto">
            <a:xfrm>
              <a:off x="5324" y="1377"/>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4842" name="Picture 13"/>
            <p:cNvPicPr>
              <a:picLocks noChangeArrowheads="1"/>
            </p:cNvPicPr>
            <p:nvPr/>
          </p:nvPicPr>
          <p:blipFill>
            <a:blip r:embed="rId5" cstate="print"/>
            <a:srcRect/>
            <a:stretch>
              <a:fillRect/>
            </a:stretch>
          </p:blipFill>
          <p:spPr bwMode="auto">
            <a:xfrm>
              <a:off x="4913" y="1133"/>
              <a:ext cx="204" cy="218"/>
            </a:xfrm>
            <a:prstGeom prst="rect">
              <a:avLst/>
            </a:prstGeom>
            <a:noFill/>
            <a:ln w="12700">
              <a:noFill/>
              <a:miter lim="800000"/>
              <a:headEnd/>
              <a:tailEnd/>
            </a:ln>
            <a:effectLst/>
          </p:spPr>
        </p:pic>
        <p:graphicFrame>
          <p:nvGraphicFramePr>
            <p:cNvPr id="204843" name="Object 14"/>
            <p:cNvGraphicFramePr>
              <a:graphicFrameLocks noChangeAspect="1"/>
            </p:cNvGraphicFramePr>
            <p:nvPr/>
          </p:nvGraphicFramePr>
          <p:xfrm>
            <a:off x="4384" y="944"/>
            <a:ext cx="159" cy="416"/>
          </p:xfrm>
          <a:graphic>
            <a:graphicData uri="http://schemas.openxmlformats.org/presentationml/2006/ole">
              <p:oleObj spid="_x0000_s25604" name="Clip" r:id="rId6" imgW="2735263" imgH="3825875" progId="">
                <p:embed/>
              </p:oleObj>
            </a:graphicData>
          </a:graphic>
        </p:graphicFrame>
        <p:pic>
          <p:nvPicPr>
            <p:cNvPr id="204844" name="Picture 15"/>
            <p:cNvPicPr>
              <a:picLocks noChangeArrowheads="1"/>
            </p:cNvPicPr>
            <p:nvPr/>
          </p:nvPicPr>
          <p:blipFill>
            <a:blip r:embed="rId5" cstate="print"/>
            <a:srcRect/>
            <a:stretch>
              <a:fillRect/>
            </a:stretch>
          </p:blipFill>
          <p:spPr bwMode="auto">
            <a:xfrm>
              <a:off x="4648" y="1133"/>
              <a:ext cx="205" cy="218"/>
            </a:xfrm>
            <a:prstGeom prst="rect">
              <a:avLst/>
            </a:prstGeom>
            <a:noFill/>
            <a:ln w="12700">
              <a:noFill/>
              <a:miter lim="800000"/>
              <a:headEnd/>
              <a:tailEnd/>
            </a:ln>
            <a:effectLst/>
          </p:spPr>
        </p:pic>
        <p:pic>
          <p:nvPicPr>
            <p:cNvPr id="204845" name="Picture 16"/>
            <p:cNvPicPr>
              <a:picLocks noChangeArrowheads="1"/>
            </p:cNvPicPr>
            <p:nvPr/>
          </p:nvPicPr>
          <p:blipFill>
            <a:blip r:embed="rId7" cstate="print"/>
            <a:srcRect/>
            <a:stretch>
              <a:fillRect/>
            </a:stretch>
          </p:blipFill>
          <p:spPr bwMode="auto">
            <a:xfrm>
              <a:off x="5165" y="1157"/>
              <a:ext cx="355" cy="243"/>
            </a:xfrm>
            <a:prstGeom prst="rect">
              <a:avLst/>
            </a:prstGeom>
            <a:noFill/>
            <a:ln w="9525">
              <a:noFill/>
              <a:miter lim="800000"/>
              <a:headEnd/>
              <a:tailEnd/>
            </a:ln>
            <a:effectLst/>
          </p:spPr>
        </p:pic>
        <p:pic>
          <p:nvPicPr>
            <p:cNvPr id="204846" name="Picture 17"/>
            <p:cNvPicPr>
              <a:picLocks noChangeArrowheads="1"/>
            </p:cNvPicPr>
            <p:nvPr/>
          </p:nvPicPr>
          <p:blipFill>
            <a:blip r:embed="rId8" cstate="print"/>
            <a:srcRect/>
            <a:stretch>
              <a:fillRect/>
            </a:stretch>
          </p:blipFill>
          <p:spPr bwMode="auto">
            <a:xfrm>
              <a:off x="4762" y="1573"/>
              <a:ext cx="152" cy="296"/>
            </a:xfrm>
            <a:prstGeom prst="rect">
              <a:avLst/>
            </a:prstGeom>
            <a:noFill/>
            <a:ln w="12700">
              <a:noFill/>
              <a:miter lim="800000"/>
              <a:headEnd/>
              <a:tailEnd/>
            </a:ln>
            <a:effectLst/>
          </p:spPr>
        </p:pic>
        <p:sp>
          <p:nvSpPr>
            <p:cNvPr id="204847" name="Rectangle 18"/>
            <p:cNvSpPr>
              <a:spLocks noChangeArrowheads="1"/>
            </p:cNvSpPr>
            <p:nvPr/>
          </p:nvSpPr>
          <p:spPr bwMode="auto">
            <a:xfrm>
              <a:off x="4560" y="672"/>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p>
          </p:txBody>
        </p:sp>
        <p:sp>
          <p:nvSpPr>
            <p:cNvPr id="204848" name="Line 19"/>
            <p:cNvSpPr>
              <a:spLocks noChangeShapeType="1"/>
            </p:cNvSpPr>
            <p:nvPr/>
          </p:nvSpPr>
          <p:spPr bwMode="auto">
            <a:xfrm flipH="1">
              <a:off x="4840" y="1488"/>
              <a:ext cx="8" cy="85"/>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4849" name="Line 20"/>
            <p:cNvSpPr>
              <a:spLocks noChangeShapeType="1"/>
            </p:cNvSpPr>
            <p:nvPr/>
          </p:nvSpPr>
          <p:spPr bwMode="auto">
            <a:xfrm>
              <a:off x="4358" y="1504"/>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4850" name="Text Box 21"/>
            <p:cNvSpPr txBox="1">
              <a:spLocks noChangeArrowheads="1"/>
            </p:cNvSpPr>
            <p:nvPr/>
          </p:nvSpPr>
          <p:spPr bwMode="auto">
            <a:xfrm>
              <a:off x="4512" y="960"/>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04851" name="Text Box 22"/>
            <p:cNvSpPr txBox="1">
              <a:spLocks noChangeArrowheads="1"/>
            </p:cNvSpPr>
            <p:nvPr/>
          </p:nvSpPr>
          <p:spPr bwMode="auto">
            <a:xfrm>
              <a:off x="4848" y="960"/>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grpSp>
      <p:grpSp>
        <p:nvGrpSpPr>
          <p:cNvPr id="3" name="Group 23"/>
          <p:cNvGrpSpPr>
            <a:grpSpLocks/>
          </p:cNvGrpSpPr>
          <p:nvPr/>
        </p:nvGrpSpPr>
        <p:grpSpPr bwMode="auto">
          <a:xfrm>
            <a:off x="6629400" y="5562600"/>
            <a:ext cx="1676400" cy="990600"/>
            <a:chOff x="1549" y="1853"/>
            <a:chExt cx="1139" cy="595"/>
          </a:xfrm>
        </p:grpSpPr>
        <p:pic>
          <p:nvPicPr>
            <p:cNvPr id="204835" name="Picture 24"/>
            <p:cNvPicPr>
              <a:picLocks noChangeArrowheads="1"/>
            </p:cNvPicPr>
            <p:nvPr/>
          </p:nvPicPr>
          <p:blipFill>
            <a:blip r:embed="rId9" cstate="print"/>
            <a:srcRect/>
            <a:stretch>
              <a:fillRect/>
            </a:stretch>
          </p:blipFill>
          <p:spPr bwMode="auto">
            <a:xfrm>
              <a:off x="1549" y="1853"/>
              <a:ext cx="1139" cy="595"/>
            </a:xfrm>
            <a:prstGeom prst="rect">
              <a:avLst/>
            </a:prstGeom>
            <a:noFill/>
            <a:ln w="12700">
              <a:noFill/>
              <a:miter lim="800000"/>
              <a:headEnd/>
              <a:tailEnd/>
            </a:ln>
            <a:effectLst/>
          </p:spPr>
        </p:pic>
        <p:sp>
          <p:nvSpPr>
            <p:cNvPr id="204836" name="Text Box 25"/>
            <p:cNvSpPr txBox="1">
              <a:spLocks noChangeArrowheads="1"/>
            </p:cNvSpPr>
            <p:nvPr/>
          </p:nvSpPr>
          <p:spPr bwMode="auto">
            <a:xfrm>
              <a:off x="1825" y="2016"/>
              <a:ext cx="671" cy="18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336699"/>
                  </a:solidFill>
                  <a:latin typeface="Times New Roman" pitchFamily="18" charset="0"/>
                </a:rPr>
                <a:t>Internet</a:t>
              </a:r>
            </a:p>
          </p:txBody>
        </p:sp>
      </p:grpSp>
      <p:pic>
        <p:nvPicPr>
          <p:cNvPr id="204813" name="Picture 26"/>
          <p:cNvPicPr>
            <a:picLocks noChangeArrowheads="1"/>
          </p:cNvPicPr>
          <p:nvPr/>
        </p:nvPicPr>
        <p:blipFill>
          <a:blip r:embed="rId10" cstate="print"/>
          <a:srcRect/>
          <a:stretch>
            <a:fillRect/>
          </a:stretch>
        </p:blipFill>
        <p:spPr bwMode="auto">
          <a:xfrm>
            <a:off x="1524000" y="5638800"/>
            <a:ext cx="685800" cy="914400"/>
          </a:xfrm>
          <a:prstGeom prst="rect">
            <a:avLst/>
          </a:prstGeom>
          <a:noFill/>
          <a:ln w="12700">
            <a:noFill/>
            <a:miter lim="800000"/>
            <a:headEnd/>
            <a:tailEnd/>
          </a:ln>
          <a:effectLst/>
        </p:spPr>
      </p:pic>
      <p:pic>
        <p:nvPicPr>
          <p:cNvPr id="204814" name="Picture 27"/>
          <p:cNvPicPr>
            <a:picLocks noChangeArrowheads="1"/>
          </p:cNvPicPr>
          <p:nvPr/>
        </p:nvPicPr>
        <p:blipFill>
          <a:blip r:embed="rId11" cstate="print"/>
          <a:srcRect/>
          <a:stretch>
            <a:fillRect/>
          </a:stretch>
        </p:blipFill>
        <p:spPr bwMode="auto">
          <a:xfrm>
            <a:off x="2819400" y="5943600"/>
            <a:ext cx="685800" cy="403225"/>
          </a:xfrm>
          <a:prstGeom prst="rect">
            <a:avLst/>
          </a:prstGeom>
          <a:noFill/>
          <a:ln w="12700">
            <a:noFill/>
            <a:miter lim="800000"/>
            <a:headEnd/>
            <a:tailEnd/>
          </a:ln>
          <a:effectLst/>
        </p:spPr>
      </p:pic>
      <p:pic>
        <p:nvPicPr>
          <p:cNvPr id="204815" name="Picture 28"/>
          <p:cNvPicPr>
            <a:picLocks noChangeArrowheads="1"/>
          </p:cNvPicPr>
          <p:nvPr/>
        </p:nvPicPr>
        <p:blipFill>
          <a:blip r:embed="rId11" cstate="print"/>
          <a:srcRect/>
          <a:stretch>
            <a:fillRect/>
          </a:stretch>
        </p:blipFill>
        <p:spPr bwMode="auto">
          <a:xfrm>
            <a:off x="7315200" y="4114800"/>
            <a:ext cx="685800" cy="403225"/>
          </a:xfrm>
          <a:prstGeom prst="rect">
            <a:avLst/>
          </a:prstGeom>
          <a:noFill/>
          <a:ln w="12700">
            <a:noFill/>
            <a:miter lim="800000"/>
            <a:headEnd/>
            <a:tailEnd/>
          </a:ln>
          <a:effectLst/>
        </p:spPr>
      </p:pic>
      <p:graphicFrame>
        <p:nvGraphicFramePr>
          <p:cNvPr id="1685533" name="Object 29"/>
          <p:cNvGraphicFramePr>
            <a:graphicFrameLocks noChangeAspect="1"/>
          </p:cNvGraphicFramePr>
          <p:nvPr/>
        </p:nvGraphicFramePr>
        <p:xfrm>
          <a:off x="1447800" y="2667000"/>
          <a:ext cx="3009900" cy="1657350"/>
        </p:xfrm>
        <a:graphic>
          <a:graphicData uri="http://schemas.openxmlformats.org/presentationml/2006/ole">
            <p:oleObj spid="_x0000_s25602" name="BMP 图象" r:id="rId12" imgW="3010320" imgH="1657581" progId="PBrush">
              <p:embed/>
            </p:oleObj>
          </a:graphicData>
        </a:graphic>
      </p:graphicFrame>
      <p:sp>
        <p:nvSpPr>
          <p:cNvPr id="1685534" name="Rectangle 30"/>
          <p:cNvSpPr>
            <a:spLocks noChangeArrowheads="1"/>
          </p:cNvSpPr>
          <p:nvPr/>
        </p:nvSpPr>
        <p:spPr bwMode="auto">
          <a:xfrm>
            <a:off x="2133600" y="3048000"/>
            <a:ext cx="984250" cy="274638"/>
          </a:xfrm>
          <a:prstGeom prst="rect">
            <a:avLst/>
          </a:prstGeom>
          <a:noFill/>
          <a:ln w="1270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202.102.14.5</a:t>
            </a:r>
          </a:p>
        </p:txBody>
      </p:sp>
      <p:sp>
        <p:nvSpPr>
          <p:cNvPr id="1685535" name="Rectangle 31"/>
          <p:cNvSpPr>
            <a:spLocks noChangeArrowheads="1"/>
          </p:cNvSpPr>
          <p:nvPr/>
        </p:nvSpPr>
        <p:spPr bwMode="auto">
          <a:xfrm>
            <a:off x="2133600" y="3429000"/>
            <a:ext cx="803275" cy="274638"/>
          </a:xfrm>
          <a:prstGeom prst="rect">
            <a:avLst/>
          </a:prstGeom>
          <a:noFill/>
          <a:ln w="1270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Superman</a:t>
            </a:r>
          </a:p>
        </p:txBody>
      </p:sp>
      <p:sp>
        <p:nvSpPr>
          <p:cNvPr id="1685536" name="Rectangle 32"/>
          <p:cNvSpPr>
            <a:spLocks noChangeArrowheads="1"/>
          </p:cNvSpPr>
          <p:nvPr/>
        </p:nvSpPr>
        <p:spPr bwMode="auto">
          <a:xfrm>
            <a:off x="2209800" y="3886200"/>
            <a:ext cx="641350" cy="274638"/>
          </a:xfrm>
          <a:prstGeom prst="rect">
            <a:avLst/>
          </a:prstGeom>
          <a:noFill/>
          <a:ln w="1270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a:t>
            </a:r>
          </a:p>
        </p:txBody>
      </p:sp>
      <p:sp>
        <p:nvSpPr>
          <p:cNvPr id="204820" name="Text Box 33"/>
          <p:cNvSpPr txBox="1">
            <a:spLocks noChangeArrowheads="1"/>
          </p:cNvSpPr>
          <p:nvPr/>
        </p:nvSpPr>
        <p:spPr bwMode="auto">
          <a:xfrm>
            <a:off x="1905000" y="6324600"/>
            <a:ext cx="1219200" cy="274638"/>
          </a:xfrm>
          <a:prstGeom prst="rect">
            <a:avLst/>
          </a:prstGeom>
          <a:noFill/>
          <a:ln w="127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管理员</a:t>
            </a:r>
          </a:p>
        </p:txBody>
      </p:sp>
      <p:graphicFrame>
        <p:nvGraphicFramePr>
          <p:cNvPr id="204821" name="Object 34"/>
          <p:cNvGraphicFramePr>
            <a:graphicFrameLocks noChangeAspect="1"/>
          </p:cNvGraphicFramePr>
          <p:nvPr/>
        </p:nvGraphicFramePr>
        <p:xfrm>
          <a:off x="3962400" y="1600200"/>
          <a:ext cx="990600" cy="660400"/>
        </p:xfrm>
        <a:graphic>
          <a:graphicData uri="http://schemas.openxmlformats.org/presentationml/2006/ole">
            <p:oleObj spid="_x0000_s25603" name="剪辑" r:id="rId13" imgW="2287009" imgH="2155804" progId="">
              <p:embed/>
            </p:oleObj>
          </a:graphicData>
        </a:graphic>
      </p:graphicFrame>
      <p:sp>
        <p:nvSpPr>
          <p:cNvPr id="1685539" name="Line 35"/>
          <p:cNvSpPr>
            <a:spLocks noChangeShapeType="1"/>
          </p:cNvSpPr>
          <p:nvPr/>
        </p:nvSpPr>
        <p:spPr bwMode="auto">
          <a:xfrm flipV="1">
            <a:off x="1752600" y="4343400"/>
            <a:ext cx="0" cy="1219200"/>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5540" name="Line 36"/>
          <p:cNvSpPr>
            <a:spLocks noChangeShapeType="1"/>
          </p:cNvSpPr>
          <p:nvPr/>
        </p:nvSpPr>
        <p:spPr bwMode="auto">
          <a:xfrm>
            <a:off x="1905000" y="4343400"/>
            <a:ext cx="0" cy="1371600"/>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5541" name="Line 37"/>
          <p:cNvSpPr>
            <a:spLocks noChangeShapeType="1"/>
          </p:cNvSpPr>
          <p:nvPr/>
        </p:nvSpPr>
        <p:spPr bwMode="auto">
          <a:xfrm flipV="1">
            <a:off x="7848600" y="4495800"/>
            <a:ext cx="0" cy="1143000"/>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grpSp>
        <p:nvGrpSpPr>
          <p:cNvPr id="4" name="Group 38"/>
          <p:cNvGrpSpPr>
            <a:grpSpLocks/>
          </p:cNvGrpSpPr>
          <p:nvPr/>
        </p:nvGrpSpPr>
        <p:grpSpPr bwMode="auto">
          <a:xfrm>
            <a:off x="4876800" y="2133600"/>
            <a:ext cx="2971800" cy="1981200"/>
            <a:chOff x="3072" y="1344"/>
            <a:chExt cx="1872" cy="1248"/>
          </a:xfrm>
        </p:grpSpPr>
        <p:sp>
          <p:nvSpPr>
            <p:cNvPr id="204833" name="Line 39"/>
            <p:cNvSpPr>
              <a:spLocks noChangeShapeType="1"/>
            </p:cNvSpPr>
            <p:nvPr/>
          </p:nvSpPr>
          <p:spPr bwMode="auto">
            <a:xfrm flipV="1">
              <a:off x="4944" y="2304"/>
              <a:ext cx="0" cy="288"/>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204834" name="Line 40"/>
            <p:cNvSpPr>
              <a:spLocks noChangeShapeType="1"/>
            </p:cNvSpPr>
            <p:nvPr/>
          </p:nvSpPr>
          <p:spPr bwMode="auto">
            <a:xfrm flipH="1" flipV="1">
              <a:off x="3072" y="1344"/>
              <a:ext cx="1872" cy="1248"/>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grpSp>
      <p:sp>
        <p:nvSpPr>
          <p:cNvPr id="204826" name="Text Box 41"/>
          <p:cNvSpPr txBox="1">
            <a:spLocks noChangeArrowheads="1"/>
          </p:cNvSpPr>
          <p:nvPr/>
        </p:nvSpPr>
        <p:spPr bwMode="auto">
          <a:xfrm>
            <a:off x="4267200" y="1371600"/>
            <a:ext cx="6096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黑客</a:t>
            </a:r>
          </a:p>
        </p:txBody>
      </p:sp>
      <p:sp>
        <p:nvSpPr>
          <p:cNvPr id="1685546" name="Line 42"/>
          <p:cNvSpPr>
            <a:spLocks noChangeShapeType="1"/>
          </p:cNvSpPr>
          <p:nvPr/>
        </p:nvSpPr>
        <p:spPr bwMode="auto">
          <a:xfrm flipH="1">
            <a:off x="6019800" y="3124200"/>
            <a:ext cx="304800" cy="990600"/>
          </a:xfrm>
          <a:prstGeom prst="line">
            <a:avLst/>
          </a:prstGeom>
          <a:noFill/>
          <a:ln w="19050">
            <a:solidFill>
              <a:srgbClr val="FF33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5547" name="Oval 43"/>
          <p:cNvSpPr>
            <a:spLocks noChangeArrowheads="1"/>
          </p:cNvSpPr>
          <p:nvPr/>
        </p:nvSpPr>
        <p:spPr bwMode="auto">
          <a:xfrm>
            <a:off x="5105400" y="4191000"/>
            <a:ext cx="1524000" cy="1371600"/>
          </a:xfrm>
          <a:prstGeom prst="ellipse">
            <a:avLst/>
          </a:prstGeom>
          <a:solidFill>
            <a:srgbClr val="FFFFFF"/>
          </a:solidFill>
          <a:ln w="38100">
            <a:solidFill>
              <a:schemeClr val="bg2"/>
            </a:solidFill>
            <a:round/>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a:solidFill>
                  <a:srgbClr val="336699"/>
                </a:solidFill>
                <a:latin typeface="Times New Roman" pitchFamily="18" charset="0"/>
              </a:rPr>
              <a:t>如何实现</a:t>
            </a:r>
          </a:p>
          <a:p>
            <a:pPr algn="ctr" eaLnBrk="0" fontAlgn="base" hangingPunct="0">
              <a:spcBef>
                <a:spcPct val="50000"/>
              </a:spcBef>
              <a:spcAft>
                <a:spcPct val="0"/>
              </a:spcAft>
              <a:buFont typeface="Wingdings" pitchFamily="2" charset="2"/>
              <a:buNone/>
            </a:pPr>
            <a:r>
              <a:rPr lang="zh-CN" altLang="en-US">
                <a:solidFill>
                  <a:srgbClr val="336699"/>
                </a:solidFill>
                <a:latin typeface="Times New Roman" pitchFamily="18" charset="0"/>
              </a:rPr>
              <a:t>安全管理呢</a:t>
            </a:r>
          </a:p>
        </p:txBody>
      </p:sp>
      <p:sp>
        <p:nvSpPr>
          <p:cNvPr id="1685548" name="Text Box 44"/>
          <p:cNvSpPr txBox="1">
            <a:spLocks noChangeArrowheads="1"/>
          </p:cNvSpPr>
          <p:nvPr/>
        </p:nvSpPr>
        <p:spPr bwMode="auto">
          <a:xfrm>
            <a:off x="2057400" y="4800600"/>
            <a:ext cx="1905000" cy="485775"/>
          </a:xfrm>
          <a:prstGeom prst="rect">
            <a:avLst/>
          </a:prstGeom>
          <a:noFill/>
          <a:ln w="28575">
            <a:solidFill>
              <a:schemeClr val="accent2"/>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可以采用一次性口令认证来实现安全管理</a:t>
            </a:r>
          </a:p>
        </p:txBody>
      </p:sp>
      <p:sp>
        <p:nvSpPr>
          <p:cNvPr id="1685549" name="Text Box 45"/>
          <p:cNvSpPr txBox="1">
            <a:spLocks noChangeArrowheads="1"/>
          </p:cNvSpPr>
          <p:nvPr/>
        </p:nvSpPr>
        <p:spPr bwMode="auto">
          <a:xfrm>
            <a:off x="3810000" y="6248400"/>
            <a:ext cx="15240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用户名，口令</a:t>
            </a:r>
          </a:p>
        </p:txBody>
      </p:sp>
      <p:sp>
        <p:nvSpPr>
          <p:cNvPr id="1685550" name="Text Box 46"/>
          <p:cNvSpPr txBox="1">
            <a:spLocks noChangeArrowheads="1"/>
          </p:cNvSpPr>
          <p:nvPr/>
        </p:nvSpPr>
        <p:spPr bwMode="auto">
          <a:xfrm rot="2100000">
            <a:off x="5181600" y="2590800"/>
            <a:ext cx="15240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用户名，口令</a:t>
            </a:r>
          </a:p>
        </p:txBody>
      </p:sp>
      <p:sp>
        <p:nvSpPr>
          <p:cNvPr id="1685551" name="Line 47"/>
          <p:cNvSpPr>
            <a:spLocks noChangeShapeType="1"/>
          </p:cNvSpPr>
          <p:nvPr/>
        </p:nvSpPr>
        <p:spPr bwMode="auto">
          <a:xfrm flipH="1">
            <a:off x="4038600" y="5105400"/>
            <a:ext cx="1066800" cy="0"/>
          </a:xfrm>
          <a:prstGeom prst="line">
            <a:avLst/>
          </a:prstGeom>
          <a:noFill/>
          <a:ln w="28575">
            <a:solidFill>
              <a:schemeClr val="bg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Tree>
    <p:custDataLst>
      <p:tags r:id="rId2"/>
    </p:custDataLst>
  </p:cSld>
  <p:clrMapOvr>
    <a:masterClrMapping/>
  </p:clrMapOvr>
  <p:transition advTm="24450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85539"/>
                                        </p:tgtEl>
                                        <p:attrNameLst>
                                          <p:attrName>style.visibility</p:attrName>
                                        </p:attrNameLst>
                                      </p:cBhvr>
                                      <p:to>
                                        <p:strVal val="visible"/>
                                      </p:to>
                                    </p:set>
                                    <p:animEffect transition="in" filter="wipe(down)">
                                      <p:cBhvr>
                                        <p:cTn id="7" dur="500"/>
                                        <p:tgtEl>
                                          <p:spTgt spid="1685539"/>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685533"/>
                                        </p:tgtEl>
                                        <p:attrNameLst>
                                          <p:attrName>style.visibility</p:attrName>
                                        </p:attrNameLst>
                                      </p:cBhvr>
                                      <p:to>
                                        <p:strVal val="visible"/>
                                      </p:to>
                                    </p:set>
                                    <p:anim calcmode="lin" valueType="num">
                                      <p:cBhvr>
                                        <p:cTn id="11" dur="500" fill="hold"/>
                                        <p:tgtEl>
                                          <p:spTgt spid="1685533"/>
                                        </p:tgtEl>
                                        <p:attrNameLst>
                                          <p:attrName>ppt_w</p:attrName>
                                        </p:attrNameLst>
                                      </p:cBhvr>
                                      <p:tavLst>
                                        <p:tav tm="0">
                                          <p:val>
                                            <p:fltVal val="0"/>
                                          </p:val>
                                        </p:tav>
                                        <p:tav tm="100000">
                                          <p:val>
                                            <p:strVal val="#ppt_w"/>
                                          </p:val>
                                        </p:tav>
                                      </p:tavLst>
                                    </p:anim>
                                    <p:anim calcmode="lin" valueType="num">
                                      <p:cBhvr>
                                        <p:cTn id="12" dur="500" fill="hold"/>
                                        <p:tgtEl>
                                          <p:spTgt spid="1685533"/>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168553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16855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68553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685540"/>
                                        </p:tgtEl>
                                        <p:attrNameLst>
                                          <p:attrName>style.visibility</p:attrName>
                                        </p:attrNameLst>
                                      </p:cBhvr>
                                      <p:to>
                                        <p:strVal val="visible"/>
                                      </p:to>
                                    </p:set>
                                    <p:animEffect transition="in" filter="wipe(up)">
                                      <p:cBhvr>
                                        <p:cTn id="29" dur="500"/>
                                        <p:tgtEl>
                                          <p:spTgt spid="1685540"/>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685506"/>
                                        </p:tgtEl>
                                        <p:attrNameLst>
                                          <p:attrName>style.visibility</p:attrName>
                                        </p:attrNameLst>
                                      </p:cBhvr>
                                      <p:to>
                                        <p:strVal val="visible"/>
                                      </p:to>
                                    </p:set>
                                    <p:animEffect transition="in" filter="wipe(left)">
                                      <p:cBhvr>
                                        <p:cTn id="33" dur="500"/>
                                        <p:tgtEl>
                                          <p:spTgt spid="1685506"/>
                                        </p:tgtEl>
                                      </p:cBhvr>
                                    </p:animEffect>
                                  </p:childTnLst>
                                </p:cTn>
                              </p:par>
                            </p:childTnLst>
                          </p:cTn>
                        </p:par>
                        <p:par>
                          <p:cTn id="34" fill="hold" nodeType="afterGroup">
                            <p:stCondLst>
                              <p:cond delay="1000"/>
                            </p:stCondLst>
                            <p:childTnLst>
                              <p:par>
                                <p:cTn id="35" presetID="12" presetClass="entr" presetSubtype="8" fill="hold" grpId="0" nodeType="afterEffect">
                                  <p:stCondLst>
                                    <p:cond delay="0"/>
                                  </p:stCondLst>
                                  <p:childTnLst>
                                    <p:set>
                                      <p:cBhvr>
                                        <p:cTn id="36" dur="1" fill="hold">
                                          <p:stCondLst>
                                            <p:cond delay="0"/>
                                          </p:stCondLst>
                                        </p:cTn>
                                        <p:tgtEl>
                                          <p:spTgt spid="1685549"/>
                                        </p:tgtEl>
                                        <p:attrNameLst>
                                          <p:attrName>style.visibility</p:attrName>
                                        </p:attrNameLst>
                                      </p:cBhvr>
                                      <p:to>
                                        <p:strVal val="visible"/>
                                      </p:to>
                                    </p:set>
                                    <p:animEffect transition="in" filter="slide(fromLeft)">
                                      <p:cBhvr>
                                        <p:cTn id="37" dur="500"/>
                                        <p:tgtEl>
                                          <p:spTgt spid="1685549"/>
                                        </p:tgtEl>
                                      </p:cBhvr>
                                    </p:animEffect>
                                  </p:childTnLst>
                                </p:cTn>
                              </p:par>
                            </p:childTnLst>
                          </p:cTn>
                        </p:par>
                        <p:par>
                          <p:cTn id="38" fill="hold" nodeType="afterGroup">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1685541"/>
                                        </p:tgtEl>
                                        <p:attrNameLst>
                                          <p:attrName>style.visibility</p:attrName>
                                        </p:attrNameLst>
                                      </p:cBhvr>
                                      <p:to>
                                        <p:strVal val="visible"/>
                                      </p:to>
                                    </p:set>
                                    <p:animEffect transition="in" filter="wipe(down)">
                                      <p:cBhvr>
                                        <p:cTn id="41" dur="500"/>
                                        <p:tgtEl>
                                          <p:spTgt spid="1685541"/>
                                        </p:tgtEl>
                                      </p:cBhvr>
                                    </p:animEffect>
                                  </p:childTnLst>
                                </p:cTn>
                              </p:par>
                            </p:childTnLst>
                          </p:cTn>
                        </p:par>
                        <p:par>
                          <p:cTn id="42" fill="hold" nodeType="afterGroup">
                            <p:stCondLst>
                              <p:cond delay="2000"/>
                            </p:stCondLst>
                            <p:childTnLst>
                              <p:par>
                                <p:cTn id="43" presetID="2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nodeType="afterGroup">
                            <p:stCondLst>
                              <p:cond delay="2500"/>
                            </p:stCondLst>
                            <p:childTnLst>
                              <p:par>
                                <p:cTn id="47" presetID="12" presetClass="entr" presetSubtype="4" fill="hold" grpId="0" nodeType="afterEffect">
                                  <p:stCondLst>
                                    <p:cond delay="0"/>
                                  </p:stCondLst>
                                  <p:childTnLst>
                                    <p:set>
                                      <p:cBhvr>
                                        <p:cTn id="48" dur="1" fill="hold">
                                          <p:stCondLst>
                                            <p:cond delay="0"/>
                                          </p:stCondLst>
                                        </p:cTn>
                                        <p:tgtEl>
                                          <p:spTgt spid="1685550"/>
                                        </p:tgtEl>
                                        <p:attrNameLst>
                                          <p:attrName>style.visibility</p:attrName>
                                        </p:attrNameLst>
                                      </p:cBhvr>
                                      <p:to>
                                        <p:strVal val="visible"/>
                                      </p:to>
                                    </p:set>
                                    <p:animEffect transition="in" filter="slide(fromBottom)">
                                      <p:cBhvr>
                                        <p:cTn id="49" dur="500"/>
                                        <p:tgtEl>
                                          <p:spTgt spid="168555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685546"/>
                                        </p:tgtEl>
                                        <p:attrNameLst>
                                          <p:attrName>style.visibility</p:attrName>
                                        </p:attrNameLst>
                                      </p:cBhvr>
                                      <p:to>
                                        <p:strVal val="visible"/>
                                      </p:to>
                                    </p:set>
                                    <p:animEffect transition="in" filter="wipe(up)">
                                      <p:cBhvr>
                                        <p:cTn id="54" dur="500"/>
                                        <p:tgtEl>
                                          <p:spTgt spid="1685546"/>
                                        </p:tgtEl>
                                      </p:cBhvr>
                                    </p:animEffect>
                                  </p:childTnLst>
                                </p:cTn>
                              </p:par>
                            </p:childTnLst>
                          </p:cTn>
                        </p:par>
                        <p:par>
                          <p:cTn id="55" fill="hold" nodeType="afterGroup">
                            <p:stCondLst>
                              <p:cond delay="500"/>
                            </p:stCondLst>
                            <p:childTnLst>
                              <p:par>
                                <p:cTn id="56" presetID="23" presetClass="entr" presetSubtype="16" fill="hold" grpId="0" nodeType="afterEffect">
                                  <p:stCondLst>
                                    <p:cond delay="0"/>
                                  </p:stCondLst>
                                  <p:childTnLst>
                                    <p:set>
                                      <p:cBhvr>
                                        <p:cTn id="57" dur="1" fill="hold">
                                          <p:stCondLst>
                                            <p:cond delay="0"/>
                                          </p:stCondLst>
                                        </p:cTn>
                                        <p:tgtEl>
                                          <p:spTgt spid="1685547"/>
                                        </p:tgtEl>
                                        <p:attrNameLst>
                                          <p:attrName>style.visibility</p:attrName>
                                        </p:attrNameLst>
                                      </p:cBhvr>
                                      <p:to>
                                        <p:strVal val="visible"/>
                                      </p:to>
                                    </p:set>
                                    <p:anim calcmode="lin" valueType="num">
                                      <p:cBhvr>
                                        <p:cTn id="58" dur="500" fill="hold"/>
                                        <p:tgtEl>
                                          <p:spTgt spid="1685547"/>
                                        </p:tgtEl>
                                        <p:attrNameLst>
                                          <p:attrName>ppt_w</p:attrName>
                                        </p:attrNameLst>
                                      </p:cBhvr>
                                      <p:tavLst>
                                        <p:tav tm="0">
                                          <p:val>
                                            <p:fltVal val="0"/>
                                          </p:val>
                                        </p:tav>
                                        <p:tav tm="100000">
                                          <p:val>
                                            <p:strVal val="#ppt_w"/>
                                          </p:val>
                                        </p:tav>
                                      </p:tavLst>
                                    </p:anim>
                                    <p:anim calcmode="lin" valueType="num">
                                      <p:cBhvr>
                                        <p:cTn id="59" dur="500" fill="hold"/>
                                        <p:tgtEl>
                                          <p:spTgt spid="1685547"/>
                                        </p:tgtEl>
                                        <p:attrNameLst>
                                          <p:attrName>ppt_h</p:attrName>
                                        </p:attrNameLst>
                                      </p:cBhvr>
                                      <p:tavLst>
                                        <p:tav tm="0">
                                          <p:val>
                                            <p:fltVal val="0"/>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1685551"/>
                                        </p:tgtEl>
                                        <p:attrNameLst>
                                          <p:attrName>style.visibility</p:attrName>
                                        </p:attrNameLst>
                                      </p:cBhvr>
                                      <p:to>
                                        <p:strVal val="visible"/>
                                      </p:to>
                                    </p:set>
                                    <p:animEffect transition="in" filter="wipe(right)">
                                      <p:cBhvr>
                                        <p:cTn id="64" dur="500"/>
                                        <p:tgtEl>
                                          <p:spTgt spid="1685551"/>
                                        </p:tgtEl>
                                      </p:cBhvr>
                                    </p:animEffect>
                                  </p:childTnLst>
                                </p:cTn>
                              </p:par>
                            </p:childTnLst>
                          </p:cTn>
                        </p:par>
                        <p:par>
                          <p:cTn id="65" fill="hold" nodeType="afterGroup">
                            <p:stCondLst>
                              <p:cond delay="500"/>
                            </p:stCondLst>
                            <p:childTnLst>
                              <p:par>
                                <p:cTn id="66" presetID="12" presetClass="entr" presetSubtype="2" fill="hold" grpId="0" nodeType="afterEffect">
                                  <p:stCondLst>
                                    <p:cond delay="0"/>
                                  </p:stCondLst>
                                  <p:childTnLst>
                                    <p:set>
                                      <p:cBhvr>
                                        <p:cTn id="67" dur="1" fill="hold">
                                          <p:stCondLst>
                                            <p:cond delay="0"/>
                                          </p:stCondLst>
                                        </p:cTn>
                                        <p:tgtEl>
                                          <p:spTgt spid="1685548"/>
                                        </p:tgtEl>
                                        <p:attrNameLst>
                                          <p:attrName>style.visibility</p:attrName>
                                        </p:attrNameLst>
                                      </p:cBhvr>
                                      <p:to>
                                        <p:strVal val="visible"/>
                                      </p:to>
                                    </p:set>
                                    <p:animEffect transition="in" filter="slide(fromRight)">
                                      <p:cBhvr>
                                        <p:cTn id="68" dur="500"/>
                                        <p:tgtEl>
                                          <p:spTgt spid="168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506" grpId="0" animBg="1"/>
      <p:bldP spid="1685534" grpId="0" autoUpdateAnimBg="0"/>
      <p:bldP spid="1685535" grpId="0" autoUpdateAnimBg="0"/>
      <p:bldP spid="1685536" grpId="0" autoUpdateAnimBg="0"/>
      <p:bldP spid="1685539" grpId="0" animBg="1"/>
      <p:bldP spid="1685540" grpId="0" animBg="1"/>
      <p:bldP spid="1685541" grpId="0" animBg="1"/>
      <p:bldP spid="1685546" grpId="0" animBg="1"/>
      <p:bldP spid="1685547" grpId="0" animBg="1" autoUpdateAnimBg="0"/>
      <p:bldP spid="1685548" grpId="0" animBg="1" autoUpdateAnimBg="0"/>
      <p:bldP spid="1685549" grpId="0" autoUpdateAnimBg="0"/>
      <p:bldP spid="1685550" grpId="0" autoUpdateAnimBg="0"/>
      <p:bldP spid="168555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日期占位符 1"/>
          <p:cNvSpPr>
            <a:spLocks noGrp="1"/>
          </p:cNvSpPr>
          <p:nvPr>
            <p:ph type="dt" sz="quarter" idx="10"/>
          </p:nvPr>
        </p:nvSpPr>
        <p:spPr>
          <a:noFill/>
          <a:ln>
            <a:miter lim="800000"/>
            <a:headEnd/>
            <a:tailEnd/>
          </a:ln>
        </p:spPr>
        <p:txBody>
          <a:bodyPr/>
          <a:lstStyle/>
          <a:p>
            <a:fld id="{C8CF003F-F564-4FEE-BD24-F71519AFD45A}" type="datetime1">
              <a:rPr lang="zh-CN" altLang="en-US">
                <a:solidFill>
                  <a:srgbClr val="000000"/>
                </a:solidFill>
              </a:rPr>
              <a:pPr/>
              <a:t>2016/5/30</a:t>
            </a:fld>
            <a:endParaRPr lang="en-US" altLang="zh-CN">
              <a:solidFill>
                <a:srgbClr val="000000"/>
              </a:solidFill>
            </a:endParaRPr>
          </a:p>
        </p:txBody>
      </p:sp>
      <p:sp>
        <p:nvSpPr>
          <p:cNvPr id="205827"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5828" name="灯片编号占位符 3"/>
          <p:cNvSpPr>
            <a:spLocks noGrp="1"/>
          </p:cNvSpPr>
          <p:nvPr>
            <p:ph type="sldNum" sz="quarter" idx="12"/>
          </p:nvPr>
        </p:nvSpPr>
        <p:spPr>
          <a:noFill/>
          <a:ln>
            <a:miter lim="800000"/>
            <a:headEnd/>
            <a:tailEnd/>
          </a:ln>
        </p:spPr>
        <p:txBody>
          <a:bodyPr/>
          <a:lstStyle/>
          <a:p>
            <a:fld id="{1ED1134B-1182-42FB-B1FC-ECDAE8D2C6A8}" type="slidenum">
              <a:rPr lang="en-US" altLang="zh-CN">
                <a:solidFill>
                  <a:srgbClr val="000000"/>
                </a:solidFill>
              </a:rPr>
              <a:pPr/>
              <a:t>85</a:t>
            </a:fld>
            <a:endParaRPr lang="en-US" altLang="zh-CN">
              <a:solidFill>
                <a:srgbClr val="000000"/>
              </a:solidFill>
            </a:endParaRPr>
          </a:p>
        </p:txBody>
      </p:sp>
      <p:sp>
        <p:nvSpPr>
          <p:cNvPr id="205829" name="Rectangle 78"/>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88578" name="Line 2"/>
          <p:cNvSpPr>
            <a:spLocks noChangeShapeType="1"/>
          </p:cNvSpPr>
          <p:nvPr/>
        </p:nvSpPr>
        <p:spPr bwMode="auto">
          <a:xfrm flipV="1">
            <a:off x="6477000" y="1981200"/>
            <a:ext cx="0" cy="76200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8579" name="Line 3"/>
          <p:cNvSpPr>
            <a:spLocks noChangeShapeType="1"/>
          </p:cNvSpPr>
          <p:nvPr/>
        </p:nvSpPr>
        <p:spPr bwMode="auto">
          <a:xfrm flipV="1">
            <a:off x="6477000" y="3200400"/>
            <a:ext cx="0" cy="236220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8580" name="Line 4"/>
          <p:cNvSpPr>
            <a:spLocks noChangeShapeType="1"/>
          </p:cNvSpPr>
          <p:nvPr/>
        </p:nvSpPr>
        <p:spPr bwMode="auto">
          <a:xfrm>
            <a:off x="1143000" y="6019800"/>
            <a:ext cx="4495800" cy="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205833" name="Line 5"/>
          <p:cNvSpPr>
            <a:spLocks noChangeShapeType="1"/>
          </p:cNvSpPr>
          <p:nvPr/>
        </p:nvSpPr>
        <p:spPr bwMode="auto">
          <a:xfrm>
            <a:off x="1066800" y="6096000"/>
            <a:ext cx="4572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34" name="Line 6"/>
          <p:cNvSpPr>
            <a:spLocks noChangeShapeType="1"/>
          </p:cNvSpPr>
          <p:nvPr/>
        </p:nvSpPr>
        <p:spPr bwMode="auto">
          <a:xfrm flipH="1" flipV="1">
            <a:off x="6400800" y="2514600"/>
            <a:ext cx="0" cy="3124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88583" name="Rectangle 7"/>
          <p:cNvSpPr>
            <a:spLocks noChangeArrowheads="1"/>
          </p:cNvSpPr>
          <p:nvPr/>
        </p:nvSpPr>
        <p:spPr bwMode="auto">
          <a:xfrm>
            <a:off x="3733800" y="0"/>
            <a:ext cx="1403350" cy="457200"/>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身份认证</a:t>
            </a:r>
          </a:p>
        </p:txBody>
      </p:sp>
      <p:pic>
        <p:nvPicPr>
          <p:cNvPr id="205836" name="Picture 8"/>
          <p:cNvPicPr>
            <a:picLocks noChangeAspect="1" noChangeArrowheads="1"/>
          </p:cNvPicPr>
          <p:nvPr/>
        </p:nvPicPr>
        <p:blipFill>
          <a:blip r:embed="rId4" cstate="print"/>
          <a:srcRect/>
          <a:stretch>
            <a:fillRect/>
          </a:stretch>
        </p:blipFill>
        <p:spPr bwMode="auto">
          <a:xfrm>
            <a:off x="5943600" y="2743200"/>
            <a:ext cx="990600" cy="441325"/>
          </a:xfrm>
          <a:prstGeom prst="rect">
            <a:avLst/>
          </a:prstGeom>
          <a:noFill/>
          <a:ln w="12700">
            <a:noFill/>
            <a:miter lim="800000"/>
            <a:headEnd/>
            <a:tailEnd/>
          </a:ln>
          <a:effectLst/>
        </p:spPr>
      </p:pic>
      <p:sp>
        <p:nvSpPr>
          <p:cNvPr id="205837" name="Line 9"/>
          <p:cNvSpPr>
            <a:spLocks noChangeShapeType="1"/>
          </p:cNvSpPr>
          <p:nvPr/>
        </p:nvSpPr>
        <p:spPr bwMode="auto">
          <a:xfrm>
            <a:off x="749935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38" name="Line 10"/>
          <p:cNvSpPr>
            <a:spLocks noChangeShapeType="1"/>
          </p:cNvSpPr>
          <p:nvPr/>
        </p:nvSpPr>
        <p:spPr bwMode="auto">
          <a:xfrm>
            <a:off x="6737350" y="16764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39" name="Line 11"/>
          <p:cNvSpPr>
            <a:spLocks noChangeShapeType="1"/>
          </p:cNvSpPr>
          <p:nvPr/>
        </p:nvSpPr>
        <p:spPr bwMode="auto">
          <a:xfrm>
            <a:off x="589915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40" name="Line 12"/>
          <p:cNvSpPr>
            <a:spLocks noChangeShapeType="1"/>
          </p:cNvSpPr>
          <p:nvPr/>
        </p:nvSpPr>
        <p:spPr bwMode="auto">
          <a:xfrm>
            <a:off x="4495800" y="15240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05841" name="Object 13"/>
          <p:cNvGraphicFramePr>
            <a:graphicFrameLocks noChangeAspect="1"/>
          </p:cNvGraphicFramePr>
          <p:nvPr/>
        </p:nvGraphicFramePr>
        <p:xfrm>
          <a:off x="4343400" y="838200"/>
          <a:ext cx="279400" cy="736600"/>
        </p:xfrm>
        <a:graphic>
          <a:graphicData uri="http://schemas.openxmlformats.org/presentationml/2006/ole">
            <p:oleObj spid="_x0000_s26626" name="Clip" r:id="rId5" imgW="2735263" imgH="3825875" progId="">
              <p:embed/>
            </p:oleObj>
          </a:graphicData>
        </a:graphic>
      </p:graphicFrame>
      <p:sp>
        <p:nvSpPr>
          <p:cNvPr id="205842" name="Text Box 14"/>
          <p:cNvSpPr txBox="1">
            <a:spLocks noChangeArrowheads="1"/>
          </p:cNvSpPr>
          <p:nvPr/>
        </p:nvSpPr>
        <p:spPr bwMode="auto">
          <a:xfrm>
            <a:off x="64008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05843" name="Text Box 15"/>
          <p:cNvSpPr txBox="1">
            <a:spLocks noChangeArrowheads="1"/>
          </p:cNvSpPr>
          <p:nvPr/>
        </p:nvSpPr>
        <p:spPr bwMode="auto">
          <a:xfrm>
            <a:off x="7162800" y="8382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sp>
        <p:nvSpPr>
          <p:cNvPr id="205844" name="Line 16"/>
          <p:cNvSpPr>
            <a:spLocks noChangeShapeType="1"/>
          </p:cNvSpPr>
          <p:nvPr/>
        </p:nvSpPr>
        <p:spPr bwMode="auto">
          <a:xfrm>
            <a:off x="4267200" y="2057400"/>
            <a:ext cx="3429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5845" name="Picture 17" descr="Monitor"/>
          <p:cNvPicPr>
            <a:picLocks noChangeAspect="1" noChangeArrowheads="1"/>
          </p:cNvPicPr>
          <p:nvPr/>
        </p:nvPicPr>
        <p:blipFill>
          <a:blip r:embed="rId6" cstate="print"/>
          <a:srcRect/>
          <a:stretch>
            <a:fillRect/>
          </a:stretch>
        </p:blipFill>
        <p:spPr bwMode="auto">
          <a:xfrm>
            <a:off x="5746750" y="1219200"/>
            <a:ext cx="339725" cy="352425"/>
          </a:xfrm>
          <a:prstGeom prst="rect">
            <a:avLst/>
          </a:prstGeom>
          <a:noFill/>
          <a:ln w="9525">
            <a:noFill/>
            <a:miter lim="800000"/>
            <a:headEnd/>
            <a:tailEnd/>
          </a:ln>
        </p:spPr>
      </p:pic>
      <p:pic>
        <p:nvPicPr>
          <p:cNvPr id="205846" name="Picture 18" descr="Monitor"/>
          <p:cNvPicPr>
            <a:picLocks noChangeAspect="1" noChangeArrowheads="1"/>
          </p:cNvPicPr>
          <p:nvPr/>
        </p:nvPicPr>
        <p:blipFill>
          <a:blip r:embed="rId6" cstate="print"/>
          <a:srcRect/>
          <a:stretch>
            <a:fillRect/>
          </a:stretch>
        </p:blipFill>
        <p:spPr bwMode="auto">
          <a:xfrm>
            <a:off x="6584950" y="1295400"/>
            <a:ext cx="339725" cy="352425"/>
          </a:xfrm>
          <a:prstGeom prst="rect">
            <a:avLst/>
          </a:prstGeom>
          <a:noFill/>
          <a:ln w="9525">
            <a:noFill/>
            <a:miter lim="800000"/>
            <a:headEnd/>
            <a:tailEnd/>
          </a:ln>
        </p:spPr>
      </p:pic>
      <p:pic>
        <p:nvPicPr>
          <p:cNvPr id="205847" name="Picture 19" descr="Monitor"/>
          <p:cNvPicPr>
            <a:picLocks noChangeAspect="1" noChangeArrowheads="1"/>
          </p:cNvPicPr>
          <p:nvPr/>
        </p:nvPicPr>
        <p:blipFill>
          <a:blip r:embed="rId6" cstate="print"/>
          <a:srcRect/>
          <a:stretch>
            <a:fillRect/>
          </a:stretch>
        </p:blipFill>
        <p:spPr bwMode="auto">
          <a:xfrm>
            <a:off x="5029200" y="1219200"/>
            <a:ext cx="339725" cy="352425"/>
          </a:xfrm>
          <a:prstGeom prst="rect">
            <a:avLst/>
          </a:prstGeom>
          <a:noFill/>
          <a:ln w="9525">
            <a:noFill/>
            <a:miter lim="800000"/>
            <a:headEnd/>
            <a:tailEnd/>
          </a:ln>
        </p:spPr>
      </p:pic>
      <p:pic>
        <p:nvPicPr>
          <p:cNvPr id="1688596" name="Picture 20" descr="Monitor-Red"/>
          <p:cNvPicPr>
            <a:picLocks noChangeAspect="1" noChangeArrowheads="1"/>
          </p:cNvPicPr>
          <p:nvPr/>
        </p:nvPicPr>
        <p:blipFill>
          <a:blip r:embed="rId7" cstate="print"/>
          <a:srcRect/>
          <a:stretch>
            <a:fillRect/>
          </a:stretch>
        </p:blipFill>
        <p:spPr bwMode="auto">
          <a:xfrm>
            <a:off x="4953000" y="1143000"/>
            <a:ext cx="517525" cy="533400"/>
          </a:xfrm>
          <a:prstGeom prst="rect">
            <a:avLst/>
          </a:prstGeom>
          <a:noFill/>
          <a:ln w="9525">
            <a:noFill/>
            <a:miter lim="800000"/>
            <a:headEnd/>
            <a:tailEnd/>
          </a:ln>
        </p:spPr>
      </p:pic>
      <p:sp>
        <p:nvSpPr>
          <p:cNvPr id="205849" name="Line 21"/>
          <p:cNvSpPr>
            <a:spLocks noChangeShapeType="1"/>
          </p:cNvSpPr>
          <p:nvPr/>
        </p:nvSpPr>
        <p:spPr bwMode="auto">
          <a:xfrm>
            <a:off x="518160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5850" name="Picture 22" descr="Monitor"/>
          <p:cNvPicPr>
            <a:picLocks noChangeAspect="1" noChangeArrowheads="1"/>
          </p:cNvPicPr>
          <p:nvPr/>
        </p:nvPicPr>
        <p:blipFill>
          <a:blip r:embed="rId6" cstate="print"/>
          <a:srcRect/>
          <a:stretch>
            <a:fillRect/>
          </a:stretch>
        </p:blipFill>
        <p:spPr bwMode="auto">
          <a:xfrm>
            <a:off x="7346950" y="1219200"/>
            <a:ext cx="339725" cy="352425"/>
          </a:xfrm>
          <a:prstGeom prst="rect">
            <a:avLst/>
          </a:prstGeom>
          <a:noFill/>
          <a:ln w="9525">
            <a:noFill/>
            <a:miter lim="800000"/>
            <a:headEnd/>
            <a:tailEnd/>
          </a:ln>
        </p:spPr>
      </p:pic>
      <p:sp>
        <p:nvSpPr>
          <p:cNvPr id="205851" name="Text Box 23"/>
          <p:cNvSpPr txBox="1">
            <a:spLocks noChangeArrowheads="1"/>
          </p:cNvSpPr>
          <p:nvPr/>
        </p:nvSpPr>
        <p:spPr bwMode="auto">
          <a:xfrm>
            <a:off x="55626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B </a:t>
            </a:r>
          </a:p>
        </p:txBody>
      </p:sp>
      <p:sp>
        <p:nvSpPr>
          <p:cNvPr id="205852" name="Text Box 24"/>
          <p:cNvSpPr txBox="1">
            <a:spLocks noChangeArrowheads="1"/>
          </p:cNvSpPr>
          <p:nvPr/>
        </p:nvSpPr>
        <p:spPr bwMode="auto">
          <a:xfrm>
            <a:off x="48006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A </a:t>
            </a:r>
          </a:p>
        </p:txBody>
      </p:sp>
      <p:sp>
        <p:nvSpPr>
          <p:cNvPr id="205853" name="Rectangle 25"/>
          <p:cNvSpPr>
            <a:spLocks noChangeArrowheads="1"/>
          </p:cNvSpPr>
          <p:nvPr/>
        </p:nvSpPr>
        <p:spPr bwMode="auto">
          <a:xfrm>
            <a:off x="4648200" y="2057400"/>
            <a:ext cx="1181100" cy="352425"/>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受保护网络</a:t>
            </a:r>
          </a:p>
        </p:txBody>
      </p:sp>
      <p:sp>
        <p:nvSpPr>
          <p:cNvPr id="205854" name="Line 26"/>
          <p:cNvSpPr>
            <a:spLocks noChangeShapeType="1"/>
          </p:cNvSpPr>
          <p:nvPr/>
        </p:nvSpPr>
        <p:spPr bwMode="auto">
          <a:xfrm>
            <a:off x="6477000" y="2057400"/>
            <a:ext cx="0" cy="166688"/>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5855" name="Picture 27"/>
          <p:cNvPicPr>
            <a:picLocks noChangeArrowheads="1"/>
          </p:cNvPicPr>
          <p:nvPr/>
        </p:nvPicPr>
        <p:blipFill>
          <a:blip r:embed="rId8" cstate="print"/>
          <a:srcRect/>
          <a:stretch>
            <a:fillRect/>
          </a:stretch>
        </p:blipFill>
        <p:spPr bwMode="auto">
          <a:xfrm>
            <a:off x="6096000" y="2209800"/>
            <a:ext cx="723900" cy="301625"/>
          </a:xfrm>
          <a:prstGeom prst="rect">
            <a:avLst/>
          </a:prstGeom>
          <a:noFill/>
          <a:ln w="12700">
            <a:noFill/>
            <a:miter lim="800000"/>
            <a:headEnd/>
            <a:tailEnd/>
          </a:ln>
          <a:effectLst/>
        </p:spPr>
      </p:pic>
      <p:grpSp>
        <p:nvGrpSpPr>
          <p:cNvPr id="2" name="Group 28"/>
          <p:cNvGrpSpPr>
            <a:grpSpLocks/>
          </p:cNvGrpSpPr>
          <p:nvPr/>
        </p:nvGrpSpPr>
        <p:grpSpPr bwMode="auto">
          <a:xfrm>
            <a:off x="5638800" y="5562600"/>
            <a:ext cx="1676400" cy="990600"/>
            <a:chOff x="1549" y="1853"/>
            <a:chExt cx="1139" cy="595"/>
          </a:xfrm>
        </p:grpSpPr>
        <p:pic>
          <p:nvPicPr>
            <p:cNvPr id="205904" name="Picture 29"/>
            <p:cNvPicPr>
              <a:picLocks noChangeArrowheads="1"/>
            </p:cNvPicPr>
            <p:nvPr/>
          </p:nvPicPr>
          <p:blipFill>
            <a:blip r:embed="rId9" cstate="print"/>
            <a:srcRect/>
            <a:stretch>
              <a:fillRect/>
            </a:stretch>
          </p:blipFill>
          <p:spPr bwMode="auto">
            <a:xfrm>
              <a:off x="1549" y="1853"/>
              <a:ext cx="1139" cy="595"/>
            </a:xfrm>
            <a:prstGeom prst="rect">
              <a:avLst/>
            </a:prstGeom>
            <a:noFill/>
            <a:ln w="12700">
              <a:noFill/>
              <a:miter lim="800000"/>
              <a:headEnd/>
              <a:tailEnd/>
            </a:ln>
            <a:effectLst/>
          </p:spPr>
        </p:pic>
        <p:sp>
          <p:nvSpPr>
            <p:cNvPr id="205905" name="Text Box 30"/>
            <p:cNvSpPr txBox="1">
              <a:spLocks noChangeArrowheads="1"/>
            </p:cNvSpPr>
            <p:nvPr/>
          </p:nvSpPr>
          <p:spPr bwMode="auto">
            <a:xfrm>
              <a:off x="1825" y="2016"/>
              <a:ext cx="671" cy="18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336699"/>
                  </a:solidFill>
                  <a:latin typeface="Times New Roman" pitchFamily="18" charset="0"/>
                </a:rPr>
                <a:t>Internet</a:t>
              </a:r>
            </a:p>
          </p:txBody>
        </p:sp>
      </p:grpSp>
      <p:pic>
        <p:nvPicPr>
          <p:cNvPr id="205857" name="Picture 31"/>
          <p:cNvPicPr>
            <a:picLocks noChangeArrowheads="1"/>
          </p:cNvPicPr>
          <p:nvPr/>
        </p:nvPicPr>
        <p:blipFill>
          <a:blip r:embed="rId10" cstate="print"/>
          <a:srcRect/>
          <a:stretch>
            <a:fillRect/>
          </a:stretch>
        </p:blipFill>
        <p:spPr bwMode="auto">
          <a:xfrm>
            <a:off x="533400" y="5638800"/>
            <a:ext cx="685800" cy="914400"/>
          </a:xfrm>
          <a:prstGeom prst="rect">
            <a:avLst/>
          </a:prstGeom>
          <a:noFill/>
          <a:ln w="12700">
            <a:noFill/>
            <a:miter lim="800000"/>
            <a:headEnd/>
            <a:tailEnd/>
          </a:ln>
          <a:effectLst/>
        </p:spPr>
      </p:pic>
      <p:pic>
        <p:nvPicPr>
          <p:cNvPr id="205858" name="Picture 32"/>
          <p:cNvPicPr>
            <a:picLocks noChangeArrowheads="1"/>
          </p:cNvPicPr>
          <p:nvPr/>
        </p:nvPicPr>
        <p:blipFill>
          <a:blip r:embed="rId11" cstate="print"/>
          <a:srcRect/>
          <a:stretch>
            <a:fillRect/>
          </a:stretch>
        </p:blipFill>
        <p:spPr bwMode="auto">
          <a:xfrm>
            <a:off x="1828800" y="5943600"/>
            <a:ext cx="685800" cy="403225"/>
          </a:xfrm>
          <a:prstGeom prst="rect">
            <a:avLst/>
          </a:prstGeom>
          <a:noFill/>
          <a:ln w="12700">
            <a:noFill/>
            <a:miter lim="800000"/>
            <a:headEnd/>
            <a:tailEnd/>
          </a:ln>
          <a:effectLst/>
        </p:spPr>
      </p:pic>
      <p:pic>
        <p:nvPicPr>
          <p:cNvPr id="205859" name="Picture 33"/>
          <p:cNvPicPr>
            <a:picLocks noChangeArrowheads="1"/>
          </p:cNvPicPr>
          <p:nvPr/>
        </p:nvPicPr>
        <p:blipFill>
          <a:blip r:embed="rId11" cstate="print"/>
          <a:srcRect/>
          <a:stretch>
            <a:fillRect/>
          </a:stretch>
        </p:blipFill>
        <p:spPr bwMode="auto">
          <a:xfrm>
            <a:off x="6172200" y="3429000"/>
            <a:ext cx="685800" cy="403225"/>
          </a:xfrm>
          <a:prstGeom prst="rect">
            <a:avLst/>
          </a:prstGeom>
          <a:noFill/>
          <a:ln w="12700">
            <a:noFill/>
            <a:miter lim="800000"/>
            <a:headEnd/>
            <a:tailEnd/>
          </a:ln>
          <a:effectLst/>
        </p:spPr>
      </p:pic>
      <p:sp>
        <p:nvSpPr>
          <p:cNvPr id="1688610" name="Line 34"/>
          <p:cNvSpPr>
            <a:spLocks noChangeShapeType="1"/>
          </p:cNvSpPr>
          <p:nvPr/>
        </p:nvSpPr>
        <p:spPr bwMode="auto">
          <a:xfrm flipH="1">
            <a:off x="3352800" y="3048000"/>
            <a:ext cx="2590800" cy="0"/>
          </a:xfrm>
          <a:prstGeom prst="line">
            <a:avLst/>
          </a:prstGeom>
          <a:noFill/>
          <a:ln w="28575">
            <a:solidFill>
              <a:schemeClr val="bg2"/>
            </a:solidFill>
            <a:round/>
            <a:headEnd/>
            <a:tailEnd/>
          </a:ln>
          <a:effectLst/>
        </p:spPr>
        <p:txBody>
          <a:bodyPr/>
          <a:lstStyle/>
          <a:p>
            <a:pPr fontAlgn="base">
              <a:spcBef>
                <a:spcPct val="0"/>
              </a:spcBef>
              <a:spcAft>
                <a:spcPct val="0"/>
              </a:spcAft>
            </a:pPr>
            <a:endParaRPr lang="zh-CN" altLang="en-US">
              <a:solidFill>
                <a:srgbClr val="000000"/>
              </a:solidFill>
            </a:endParaRPr>
          </a:p>
        </p:txBody>
      </p:sp>
      <p:grpSp>
        <p:nvGrpSpPr>
          <p:cNvPr id="3" name="Group 35"/>
          <p:cNvGrpSpPr>
            <a:grpSpLocks/>
          </p:cNvGrpSpPr>
          <p:nvPr/>
        </p:nvGrpSpPr>
        <p:grpSpPr bwMode="auto">
          <a:xfrm>
            <a:off x="323850" y="2514600"/>
            <a:ext cx="3025775" cy="1054100"/>
            <a:chOff x="1104" y="1584"/>
            <a:chExt cx="1630" cy="664"/>
          </a:xfrm>
        </p:grpSpPr>
        <p:sp>
          <p:nvSpPr>
            <p:cNvPr id="205878" name="Rectangle 36"/>
            <p:cNvSpPr>
              <a:spLocks noChangeArrowheads="1"/>
            </p:cNvSpPr>
            <p:nvPr/>
          </p:nvSpPr>
          <p:spPr bwMode="auto">
            <a:xfrm>
              <a:off x="2546" y="2082"/>
              <a:ext cx="188" cy="166"/>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b="1">
                <a:solidFill>
                  <a:srgbClr val="000000"/>
                </a:solidFill>
              </a:endParaRPr>
            </a:p>
          </p:txBody>
        </p:sp>
        <p:sp>
          <p:nvSpPr>
            <p:cNvPr id="205879" name="Rectangle 37"/>
            <p:cNvSpPr>
              <a:spLocks noChangeArrowheads="1"/>
            </p:cNvSpPr>
            <p:nvPr/>
          </p:nvSpPr>
          <p:spPr bwMode="auto">
            <a:xfrm>
              <a:off x="2146" y="2082"/>
              <a:ext cx="400" cy="166"/>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b="1">
                <a:solidFill>
                  <a:srgbClr val="000000"/>
                </a:solidFill>
              </a:endParaRPr>
            </a:p>
          </p:txBody>
        </p:sp>
        <p:sp>
          <p:nvSpPr>
            <p:cNvPr id="205880" name="Rectangle 38"/>
            <p:cNvSpPr>
              <a:spLocks noChangeArrowheads="1"/>
            </p:cNvSpPr>
            <p:nvPr/>
          </p:nvSpPr>
          <p:spPr bwMode="auto">
            <a:xfrm>
              <a:off x="1636" y="2082"/>
              <a:ext cx="510" cy="166"/>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b="1">
                <a:solidFill>
                  <a:srgbClr val="000000"/>
                </a:solidFill>
              </a:endParaRPr>
            </a:p>
          </p:txBody>
        </p:sp>
        <p:sp>
          <p:nvSpPr>
            <p:cNvPr id="205881" name="Rectangle 39"/>
            <p:cNvSpPr>
              <a:spLocks noChangeArrowheads="1"/>
            </p:cNvSpPr>
            <p:nvPr/>
          </p:nvSpPr>
          <p:spPr bwMode="auto">
            <a:xfrm>
              <a:off x="1104" y="2082"/>
              <a:ext cx="532" cy="166"/>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b="1">
                <a:solidFill>
                  <a:srgbClr val="000000"/>
                </a:solidFill>
              </a:endParaRPr>
            </a:p>
          </p:txBody>
        </p:sp>
        <p:sp>
          <p:nvSpPr>
            <p:cNvPr id="205882" name="Rectangle 40"/>
            <p:cNvSpPr>
              <a:spLocks noChangeArrowheads="1"/>
            </p:cNvSpPr>
            <p:nvPr/>
          </p:nvSpPr>
          <p:spPr bwMode="auto">
            <a:xfrm>
              <a:off x="2546" y="1925"/>
              <a:ext cx="188"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b="1">
                <a:solidFill>
                  <a:srgbClr val="000000"/>
                </a:solidFill>
              </a:endParaRPr>
            </a:p>
          </p:txBody>
        </p:sp>
        <p:sp>
          <p:nvSpPr>
            <p:cNvPr id="205883" name="Rectangle 41"/>
            <p:cNvSpPr>
              <a:spLocks noChangeArrowheads="1"/>
            </p:cNvSpPr>
            <p:nvPr/>
          </p:nvSpPr>
          <p:spPr bwMode="auto">
            <a:xfrm>
              <a:off x="2146" y="1925"/>
              <a:ext cx="400"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b="1">
                  <a:solidFill>
                    <a:srgbClr val="000000"/>
                  </a:solidFill>
                </a:rPr>
                <a:t> </a:t>
              </a:r>
            </a:p>
          </p:txBody>
        </p:sp>
        <p:sp>
          <p:nvSpPr>
            <p:cNvPr id="205884" name="Rectangle 42"/>
            <p:cNvSpPr>
              <a:spLocks noChangeArrowheads="1"/>
            </p:cNvSpPr>
            <p:nvPr/>
          </p:nvSpPr>
          <p:spPr bwMode="auto">
            <a:xfrm>
              <a:off x="1636" y="1925"/>
              <a:ext cx="510"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endParaRPr lang="zh-CN" altLang="zh-CN" sz="1100" b="1">
                <a:solidFill>
                  <a:srgbClr val="000000"/>
                </a:solidFill>
              </a:endParaRPr>
            </a:p>
          </p:txBody>
        </p:sp>
        <p:sp>
          <p:nvSpPr>
            <p:cNvPr id="205885" name="Rectangle 43"/>
            <p:cNvSpPr>
              <a:spLocks noChangeArrowheads="1"/>
            </p:cNvSpPr>
            <p:nvPr/>
          </p:nvSpPr>
          <p:spPr bwMode="auto">
            <a:xfrm>
              <a:off x="1104" y="1925"/>
              <a:ext cx="532"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endParaRPr lang="zh-CN" altLang="zh-CN" sz="1100" b="1">
                <a:solidFill>
                  <a:srgbClr val="000000"/>
                </a:solidFill>
              </a:endParaRPr>
            </a:p>
          </p:txBody>
        </p:sp>
        <p:sp>
          <p:nvSpPr>
            <p:cNvPr id="205886" name="Rectangle 44"/>
            <p:cNvSpPr>
              <a:spLocks noChangeArrowheads="1"/>
            </p:cNvSpPr>
            <p:nvPr/>
          </p:nvSpPr>
          <p:spPr bwMode="auto">
            <a:xfrm>
              <a:off x="2546" y="1741"/>
              <a:ext cx="188" cy="184"/>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b="1">
                <a:solidFill>
                  <a:srgbClr val="000000"/>
                </a:solidFill>
              </a:endParaRPr>
            </a:p>
          </p:txBody>
        </p:sp>
        <p:sp>
          <p:nvSpPr>
            <p:cNvPr id="205887" name="Rectangle 45"/>
            <p:cNvSpPr>
              <a:spLocks noChangeArrowheads="1"/>
            </p:cNvSpPr>
            <p:nvPr/>
          </p:nvSpPr>
          <p:spPr bwMode="auto">
            <a:xfrm>
              <a:off x="2546" y="1584"/>
              <a:ext cx="188"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a:solidFill>
                  <a:srgbClr val="000000"/>
                </a:solidFill>
              </a:endParaRPr>
            </a:p>
          </p:txBody>
        </p:sp>
        <p:sp>
          <p:nvSpPr>
            <p:cNvPr id="205888" name="Rectangle 46"/>
            <p:cNvSpPr>
              <a:spLocks noChangeArrowheads="1"/>
            </p:cNvSpPr>
            <p:nvPr/>
          </p:nvSpPr>
          <p:spPr bwMode="auto">
            <a:xfrm>
              <a:off x="2146" y="1741"/>
              <a:ext cx="400" cy="184"/>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endParaRPr lang="zh-CN" altLang="zh-CN" sz="1100" b="1">
                <a:solidFill>
                  <a:srgbClr val="000000"/>
                </a:solidFill>
              </a:endParaRPr>
            </a:p>
          </p:txBody>
        </p:sp>
        <p:sp>
          <p:nvSpPr>
            <p:cNvPr id="205889" name="Rectangle 47"/>
            <p:cNvSpPr>
              <a:spLocks noChangeArrowheads="1"/>
            </p:cNvSpPr>
            <p:nvPr/>
          </p:nvSpPr>
          <p:spPr bwMode="auto">
            <a:xfrm>
              <a:off x="2146" y="1584"/>
              <a:ext cx="400"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rPr>
                <a:t>Permit</a:t>
              </a:r>
            </a:p>
          </p:txBody>
        </p:sp>
        <p:sp>
          <p:nvSpPr>
            <p:cNvPr id="205890" name="Rectangle 48"/>
            <p:cNvSpPr>
              <a:spLocks noChangeArrowheads="1"/>
            </p:cNvSpPr>
            <p:nvPr/>
          </p:nvSpPr>
          <p:spPr bwMode="auto">
            <a:xfrm>
              <a:off x="1636" y="1741"/>
              <a:ext cx="510" cy="184"/>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endParaRPr lang="zh-CN" altLang="zh-CN" sz="1100" b="1">
                <a:solidFill>
                  <a:srgbClr val="000000"/>
                </a:solidFill>
              </a:endParaRPr>
            </a:p>
          </p:txBody>
        </p:sp>
        <p:sp>
          <p:nvSpPr>
            <p:cNvPr id="205891" name="Rectangle 49"/>
            <p:cNvSpPr>
              <a:spLocks noChangeArrowheads="1"/>
            </p:cNvSpPr>
            <p:nvPr/>
          </p:nvSpPr>
          <p:spPr bwMode="auto">
            <a:xfrm>
              <a:off x="1636" y="1584"/>
              <a:ext cx="510"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rPr>
                <a:t>Password</a:t>
              </a:r>
            </a:p>
          </p:txBody>
        </p:sp>
        <p:sp>
          <p:nvSpPr>
            <p:cNvPr id="205892" name="Rectangle 50"/>
            <p:cNvSpPr>
              <a:spLocks noChangeArrowheads="1"/>
            </p:cNvSpPr>
            <p:nvPr/>
          </p:nvSpPr>
          <p:spPr bwMode="auto">
            <a:xfrm>
              <a:off x="1104" y="1741"/>
              <a:ext cx="532" cy="184"/>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endParaRPr lang="zh-CN" altLang="zh-CN" sz="1100" b="1">
                <a:solidFill>
                  <a:srgbClr val="000000"/>
                </a:solidFill>
              </a:endParaRPr>
            </a:p>
          </p:txBody>
        </p:sp>
        <p:sp>
          <p:nvSpPr>
            <p:cNvPr id="205893" name="Rectangle 51"/>
            <p:cNvSpPr>
              <a:spLocks noChangeArrowheads="1"/>
            </p:cNvSpPr>
            <p:nvPr/>
          </p:nvSpPr>
          <p:spPr bwMode="auto">
            <a:xfrm>
              <a:off x="1104" y="1584"/>
              <a:ext cx="532" cy="157"/>
            </a:xfrm>
            <a:prstGeom prst="rect">
              <a:avLst/>
            </a:prstGeom>
            <a:noFill/>
            <a:ln w="28575">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100">
                  <a:solidFill>
                    <a:srgbClr val="000000"/>
                  </a:solidFill>
                </a:rPr>
                <a:t>Username</a:t>
              </a:r>
            </a:p>
          </p:txBody>
        </p:sp>
        <p:sp>
          <p:nvSpPr>
            <p:cNvPr id="205894" name="Line 52"/>
            <p:cNvSpPr>
              <a:spLocks noChangeShapeType="1"/>
            </p:cNvSpPr>
            <p:nvPr/>
          </p:nvSpPr>
          <p:spPr bwMode="auto">
            <a:xfrm>
              <a:off x="1104" y="1584"/>
              <a:ext cx="1630"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95" name="Line 53"/>
            <p:cNvSpPr>
              <a:spLocks noChangeShapeType="1"/>
            </p:cNvSpPr>
            <p:nvPr/>
          </p:nvSpPr>
          <p:spPr bwMode="auto">
            <a:xfrm>
              <a:off x="1104" y="2248"/>
              <a:ext cx="1630"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96" name="Line 54"/>
            <p:cNvSpPr>
              <a:spLocks noChangeShapeType="1"/>
            </p:cNvSpPr>
            <p:nvPr/>
          </p:nvSpPr>
          <p:spPr bwMode="auto">
            <a:xfrm>
              <a:off x="1104" y="1584"/>
              <a:ext cx="0" cy="664"/>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97" name="Line 55"/>
            <p:cNvSpPr>
              <a:spLocks noChangeShapeType="1"/>
            </p:cNvSpPr>
            <p:nvPr/>
          </p:nvSpPr>
          <p:spPr bwMode="auto">
            <a:xfrm>
              <a:off x="2734" y="1584"/>
              <a:ext cx="0" cy="664"/>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98" name="Line 56"/>
            <p:cNvSpPr>
              <a:spLocks noChangeShapeType="1"/>
            </p:cNvSpPr>
            <p:nvPr/>
          </p:nvSpPr>
          <p:spPr bwMode="auto">
            <a:xfrm>
              <a:off x="1104" y="1741"/>
              <a:ext cx="1630" cy="0"/>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899" name="Line 57"/>
            <p:cNvSpPr>
              <a:spLocks noChangeShapeType="1"/>
            </p:cNvSpPr>
            <p:nvPr/>
          </p:nvSpPr>
          <p:spPr bwMode="auto">
            <a:xfrm>
              <a:off x="1636" y="1584"/>
              <a:ext cx="0" cy="664"/>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900" name="Line 58"/>
            <p:cNvSpPr>
              <a:spLocks noChangeShapeType="1"/>
            </p:cNvSpPr>
            <p:nvPr/>
          </p:nvSpPr>
          <p:spPr bwMode="auto">
            <a:xfrm>
              <a:off x="2146" y="1584"/>
              <a:ext cx="0" cy="664"/>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901" name="Line 59"/>
            <p:cNvSpPr>
              <a:spLocks noChangeShapeType="1"/>
            </p:cNvSpPr>
            <p:nvPr/>
          </p:nvSpPr>
          <p:spPr bwMode="auto">
            <a:xfrm>
              <a:off x="2546" y="1584"/>
              <a:ext cx="0" cy="664"/>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902" name="Line 60"/>
            <p:cNvSpPr>
              <a:spLocks noChangeShapeType="1"/>
            </p:cNvSpPr>
            <p:nvPr/>
          </p:nvSpPr>
          <p:spPr bwMode="auto">
            <a:xfrm>
              <a:off x="1104" y="1925"/>
              <a:ext cx="1630" cy="0"/>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5903" name="Line 61"/>
            <p:cNvSpPr>
              <a:spLocks noChangeShapeType="1"/>
            </p:cNvSpPr>
            <p:nvPr/>
          </p:nvSpPr>
          <p:spPr bwMode="auto">
            <a:xfrm>
              <a:off x="1104" y="2082"/>
              <a:ext cx="1630" cy="0"/>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88638" name="Text Box 62"/>
          <p:cNvSpPr txBox="1">
            <a:spLocks noChangeArrowheads="1"/>
          </p:cNvSpPr>
          <p:nvPr/>
        </p:nvSpPr>
        <p:spPr bwMode="auto">
          <a:xfrm>
            <a:off x="3810000" y="2819400"/>
            <a:ext cx="21336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预先可在防火墙上设定用户</a:t>
            </a:r>
          </a:p>
        </p:txBody>
      </p:sp>
      <p:graphicFrame>
        <p:nvGraphicFramePr>
          <p:cNvPr id="1688639" name="Object 63"/>
          <p:cNvGraphicFramePr>
            <a:graphicFrameLocks noChangeAspect="1"/>
          </p:cNvGraphicFramePr>
          <p:nvPr/>
        </p:nvGraphicFramePr>
        <p:xfrm>
          <a:off x="457200" y="4648200"/>
          <a:ext cx="2667000" cy="1000125"/>
        </p:xfrm>
        <a:graphic>
          <a:graphicData uri="http://schemas.openxmlformats.org/presentationml/2006/ole">
            <p:oleObj spid="_x0000_s26627" name="BMP 图象" r:id="rId12" imgW="2209524" imgH="781159" progId="PBrush">
              <p:embed/>
            </p:oleObj>
          </a:graphicData>
        </a:graphic>
      </p:graphicFrame>
      <p:sp>
        <p:nvSpPr>
          <p:cNvPr id="1688640" name="Rectangle 64"/>
          <p:cNvSpPr>
            <a:spLocks noChangeArrowheads="1"/>
          </p:cNvSpPr>
          <p:nvPr/>
        </p:nvSpPr>
        <p:spPr bwMode="auto">
          <a:xfrm>
            <a:off x="1447800" y="4733925"/>
            <a:ext cx="625475"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Chenaf</a:t>
            </a:r>
          </a:p>
        </p:txBody>
      </p:sp>
      <p:sp>
        <p:nvSpPr>
          <p:cNvPr id="1688641" name="Rectangle 65"/>
          <p:cNvSpPr>
            <a:spLocks noChangeArrowheads="1"/>
          </p:cNvSpPr>
          <p:nvPr/>
        </p:nvSpPr>
        <p:spPr bwMode="auto">
          <a:xfrm>
            <a:off x="1447800" y="5267325"/>
            <a:ext cx="412750"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123</a:t>
            </a:r>
          </a:p>
        </p:txBody>
      </p:sp>
      <p:sp>
        <p:nvSpPr>
          <p:cNvPr id="1688642" name="Line 66"/>
          <p:cNvSpPr>
            <a:spLocks noChangeShapeType="1"/>
          </p:cNvSpPr>
          <p:nvPr/>
        </p:nvSpPr>
        <p:spPr bwMode="auto">
          <a:xfrm flipH="1">
            <a:off x="3352800" y="3124200"/>
            <a:ext cx="2590800" cy="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8643" name="Line 67"/>
          <p:cNvSpPr>
            <a:spLocks noChangeShapeType="1"/>
          </p:cNvSpPr>
          <p:nvPr/>
        </p:nvSpPr>
        <p:spPr bwMode="auto">
          <a:xfrm>
            <a:off x="3352800" y="2819400"/>
            <a:ext cx="2667000" cy="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8644" name="Line 68"/>
          <p:cNvSpPr>
            <a:spLocks noChangeShapeType="1"/>
          </p:cNvSpPr>
          <p:nvPr/>
        </p:nvSpPr>
        <p:spPr bwMode="auto">
          <a:xfrm flipH="1">
            <a:off x="5257800" y="1981200"/>
            <a:ext cx="1219200" cy="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8645" name="Line 69"/>
          <p:cNvSpPr>
            <a:spLocks noChangeShapeType="1"/>
          </p:cNvSpPr>
          <p:nvPr/>
        </p:nvSpPr>
        <p:spPr bwMode="auto">
          <a:xfrm flipV="1">
            <a:off x="5257800" y="1600200"/>
            <a:ext cx="0" cy="381000"/>
          </a:xfrm>
          <a:prstGeom prst="line">
            <a:avLst/>
          </a:prstGeom>
          <a:noFill/>
          <a:ln w="28575">
            <a:solidFill>
              <a:schemeClr val="accent2"/>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88646" name="Text Box 70"/>
          <p:cNvSpPr txBox="1">
            <a:spLocks noChangeArrowheads="1"/>
          </p:cNvSpPr>
          <p:nvPr/>
        </p:nvSpPr>
        <p:spPr bwMode="auto">
          <a:xfrm>
            <a:off x="3505200" y="2514600"/>
            <a:ext cx="22098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验证通过则允许访问</a:t>
            </a:r>
          </a:p>
        </p:txBody>
      </p:sp>
      <p:sp>
        <p:nvSpPr>
          <p:cNvPr id="1688647" name="Rectangle 71"/>
          <p:cNvSpPr>
            <a:spLocks noChangeArrowheads="1"/>
          </p:cNvSpPr>
          <p:nvPr/>
        </p:nvSpPr>
        <p:spPr bwMode="auto">
          <a:xfrm>
            <a:off x="611188" y="2819400"/>
            <a:ext cx="625475" cy="250825"/>
          </a:xfrm>
          <a:prstGeom prst="rect">
            <a:avLst/>
          </a:prstGeom>
          <a:noFill/>
          <a:ln w="28575">
            <a:noFill/>
            <a:miter lim="800000"/>
            <a:headEnd/>
            <a:tailEnd/>
          </a:ln>
          <a:effectLst/>
        </p:spPr>
        <p:txBody>
          <a:bodyPr wrap="none">
            <a:spAutoFit/>
          </a:bodyPr>
          <a:lstStyle/>
          <a:p>
            <a:pPr algn="ctr" eaLnBrk="0" fontAlgn="base" hangingPunct="0">
              <a:lnSpc>
                <a:spcPct val="87000"/>
              </a:lnSpc>
              <a:spcBef>
                <a:spcPct val="34000"/>
              </a:spcBef>
              <a:spcAft>
                <a:spcPct val="0"/>
              </a:spcAft>
              <a:buClr>
                <a:srgbClr val="A50021"/>
              </a:buClr>
              <a:buSzPct val="114000"/>
            </a:pPr>
            <a:r>
              <a:rPr lang="en-US" altLang="zh-CN" sz="1200">
                <a:solidFill>
                  <a:srgbClr val="000000"/>
                </a:solidFill>
                <a:latin typeface="Times New Roman" pitchFamily="18" charset="0"/>
              </a:rPr>
              <a:t>Chenaf</a:t>
            </a:r>
          </a:p>
        </p:txBody>
      </p:sp>
      <p:sp>
        <p:nvSpPr>
          <p:cNvPr id="1688648" name="Rectangle 72"/>
          <p:cNvSpPr>
            <a:spLocks noChangeArrowheads="1"/>
          </p:cNvSpPr>
          <p:nvPr/>
        </p:nvSpPr>
        <p:spPr bwMode="auto">
          <a:xfrm>
            <a:off x="1547813" y="2819400"/>
            <a:ext cx="412750"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123</a:t>
            </a:r>
          </a:p>
        </p:txBody>
      </p:sp>
      <p:sp>
        <p:nvSpPr>
          <p:cNvPr id="1688649" name="Rectangle 73"/>
          <p:cNvSpPr>
            <a:spLocks noChangeArrowheads="1"/>
          </p:cNvSpPr>
          <p:nvPr/>
        </p:nvSpPr>
        <p:spPr bwMode="auto">
          <a:xfrm>
            <a:off x="2411413" y="2819400"/>
            <a:ext cx="420687"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Yes</a:t>
            </a:r>
          </a:p>
        </p:txBody>
      </p:sp>
      <p:sp>
        <p:nvSpPr>
          <p:cNvPr id="1688650" name="Rectangle 74"/>
          <p:cNvSpPr>
            <a:spLocks noChangeArrowheads="1"/>
          </p:cNvSpPr>
          <p:nvPr/>
        </p:nvSpPr>
        <p:spPr bwMode="auto">
          <a:xfrm>
            <a:off x="611188" y="3048000"/>
            <a:ext cx="506412" cy="250825"/>
          </a:xfrm>
          <a:prstGeom prst="rect">
            <a:avLst/>
          </a:prstGeom>
          <a:noFill/>
          <a:ln w="28575">
            <a:noFill/>
            <a:miter lim="800000"/>
            <a:headEnd/>
            <a:tailEnd/>
          </a:ln>
          <a:effectLst/>
        </p:spPr>
        <p:txBody>
          <a:bodyPr wrap="none">
            <a:spAutoFit/>
          </a:bodyPr>
          <a:lstStyle/>
          <a:p>
            <a:pPr algn="ctr" eaLnBrk="0" fontAlgn="base" hangingPunct="0">
              <a:lnSpc>
                <a:spcPct val="87000"/>
              </a:lnSpc>
              <a:spcBef>
                <a:spcPct val="34000"/>
              </a:spcBef>
              <a:spcAft>
                <a:spcPct val="0"/>
              </a:spcAft>
              <a:buClr>
                <a:srgbClr val="A50021"/>
              </a:buClr>
              <a:buSzPct val="114000"/>
            </a:pPr>
            <a:r>
              <a:rPr lang="en-US" altLang="zh-CN" sz="1200">
                <a:solidFill>
                  <a:srgbClr val="000000"/>
                </a:solidFill>
                <a:latin typeface="Times New Roman" pitchFamily="18" charset="0"/>
              </a:rPr>
              <a:t>Liwy</a:t>
            </a:r>
          </a:p>
        </p:txBody>
      </p:sp>
      <p:sp>
        <p:nvSpPr>
          <p:cNvPr id="1688651" name="Rectangle 75"/>
          <p:cNvSpPr>
            <a:spLocks noChangeArrowheads="1"/>
          </p:cNvSpPr>
          <p:nvPr/>
        </p:nvSpPr>
        <p:spPr bwMode="auto">
          <a:xfrm>
            <a:off x="1547813" y="3048000"/>
            <a:ext cx="412750"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883</a:t>
            </a:r>
          </a:p>
        </p:txBody>
      </p:sp>
      <p:sp>
        <p:nvSpPr>
          <p:cNvPr id="1688652" name="Rectangle 76"/>
          <p:cNvSpPr>
            <a:spLocks noChangeArrowheads="1"/>
          </p:cNvSpPr>
          <p:nvPr/>
        </p:nvSpPr>
        <p:spPr bwMode="auto">
          <a:xfrm>
            <a:off x="2411413" y="3048000"/>
            <a:ext cx="369887"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No</a:t>
            </a:r>
          </a:p>
        </p:txBody>
      </p:sp>
      <p:sp>
        <p:nvSpPr>
          <p:cNvPr id="1688653" name="Text Box 77"/>
          <p:cNvSpPr txBox="1">
            <a:spLocks noChangeArrowheads="1"/>
          </p:cNvSpPr>
          <p:nvPr/>
        </p:nvSpPr>
        <p:spPr bwMode="auto">
          <a:xfrm>
            <a:off x="914400" y="1219200"/>
            <a:ext cx="1752600" cy="549275"/>
          </a:xfrm>
          <a:prstGeom prst="rect">
            <a:avLst/>
          </a:prstGeom>
          <a:noFill/>
          <a:ln w="28575">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用户身份认证</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根据用户控制访问</a:t>
            </a:r>
          </a:p>
        </p:txBody>
      </p:sp>
    </p:spTree>
    <p:custDataLst>
      <p:tags r:id="rId2"/>
    </p:custDataLst>
  </p:cSld>
  <p:clrMapOvr>
    <a:masterClrMapping/>
  </p:clrMapOvr>
  <p:transition advTm="5685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688638"/>
                                        </p:tgtEl>
                                        <p:attrNameLst>
                                          <p:attrName>style.visibility</p:attrName>
                                        </p:attrNameLst>
                                      </p:cBhvr>
                                      <p:to>
                                        <p:strVal val="visible"/>
                                      </p:to>
                                    </p:set>
                                    <p:animEffect transition="in" filter="slide(fromRight)">
                                      <p:cBhvr>
                                        <p:cTn id="7" dur="500"/>
                                        <p:tgtEl>
                                          <p:spTgt spid="1688638"/>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88610"/>
                                        </p:tgtEl>
                                        <p:attrNameLst>
                                          <p:attrName>style.visibility</p:attrName>
                                        </p:attrNameLst>
                                      </p:cBhvr>
                                      <p:to>
                                        <p:strVal val="visible"/>
                                      </p:to>
                                    </p:set>
                                    <p:animEffect transition="in" filter="wipe(right)">
                                      <p:cBhvr>
                                        <p:cTn id="11" dur="500"/>
                                        <p:tgtEl>
                                          <p:spTgt spid="1688610"/>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Righ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688647"/>
                                        </p:tgtEl>
                                        <p:attrNameLst>
                                          <p:attrName>style.visibility</p:attrName>
                                        </p:attrNameLst>
                                      </p:cBhvr>
                                      <p:to>
                                        <p:strVal val="visible"/>
                                      </p:to>
                                    </p:set>
                                  </p:childTnLst>
                                </p:cTn>
                              </p:par>
                            </p:childTnLst>
                          </p:cTn>
                        </p:par>
                        <p:par>
                          <p:cTn id="20" fill="hold" nodeType="afterGroup">
                            <p:stCondLst>
                              <p:cond delay="450"/>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1688648"/>
                                        </p:tgtEl>
                                        <p:attrNameLst>
                                          <p:attrName>style.visibility</p:attrName>
                                        </p:attrNameLst>
                                      </p:cBhvr>
                                      <p:to>
                                        <p:strVal val="visible"/>
                                      </p:to>
                                    </p:set>
                                  </p:childTnLst>
                                </p:cTn>
                              </p:par>
                            </p:childTnLst>
                          </p:cTn>
                        </p:par>
                        <p:par>
                          <p:cTn id="23" fill="hold" nodeType="afterGroup">
                            <p:stCondLst>
                              <p:cond delay="675"/>
                            </p:stCondLst>
                            <p:childTnLst>
                              <p:par>
                                <p:cTn id="24" presetID="1" presetClass="entr" presetSubtype="0" fill="hold" grpId="0" nodeType="afterEffect">
                                  <p:stCondLst>
                                    <p:cond delay="0"/>
                                  </p:stCondLst>
                                  <p:iterate type="lt">
                                    <p:tmAbs val="75"/>
                                  </p:iterate>
                                  <p:childTnLst>
                                    <p:set>
                                      <p:cBhvr>
                                        <p:cTn id="25" dur="1" fill="hold">
                                          <p:stCondLst>
                                            <p:cond delay="74"/>
                                          </p:stCondLst>
                                        </p:cTn>
                                        <p:tgtEl>
                                          <p:spTgt spid="168864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1688650"/>
                                        </p:tgtEl>
                                        <p:attrNameLst>
                                          <p:attrName>style.visibility</p:attrName>
                                        </p:attrNameLst>
                                      </p:cBhvr>
                                      <p:to>
                                        <p:strVal val="visible"/>
                                      </p:to>
                                    </p:set>
                                  </p:childTnLst>
                                </p:cTn>
                              </p:par>
                            </p:childTnLst>
                          </p:cTn>
                        </p:par>
                        <p:par>
                          <p:cTn id="30" fill="hold" nodeType="afterGroup">
                            <p:stCondLst>
                              <p:cond delay="300"/>
                            </p:stCondLst>
                            <p:childTnLst>
                              <p:par>
                                <p:cTn id="31" presetID="1" presetClass="entr" presetSubtype="0" fill="hold" grpId="0" nodeType="afterEffect">
                                  <p:stCondLst>
                                    <p:cond delay="0"/>
                                  </p:stCondLst>
                                  <p:iterate type="lt">
                                    <p:tmAbs val="75"/>
                                  </p:iterate>
                                  <p:childTnLst>
                                    <p:set>
                                      <p:cBhvr>
                                        <p:cTn id="32" dur="1" fill="hold">
                                          <p:stCondLst>
                                            <p:cond delay="74"/>
                                          </p:stCondLst>
                                        </p:cTn>
                                        <p:tgtEl>
                                          <p:spTgt spid="1688651"/>
                                        </p:tgtEl>
                                        <p:attrNameLst>
                                          <p:attrName>style.visibility</p:attrName>
                                        </p:attrNameLst>
                                      </p:cBhvr>
                                      <p:to>
                                        <p:strVal val="visible"/>
                                      </p:to>
                                    </p:set>
                                  </p:childTnLst>
                                </p:cTn>
                              </p:par>
                            </p:childTnLst>
                          </p:cTn>
                        </p:par>
                        <p:par>
                          <p:cTn id="33" fill="hold" nodeType="afterGroup">
                            <p:stCondLst>
                              <p:cond delay="525"/>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168865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1688639"/>
                                        </p:tgtEl>
                                        <p:attrNameLst>
                                          <p:attrName>style.visibility</p:attrName>
                                        </p:attrNameLst>
                                      </p:cBhvr>
                                      <p:to>
                                        <p:strVal val="visible"/>
                                      </p:to>
                                    </p:set>
                                    <p:anim calcmode="lin" valueType="num">
                                      <p:cBhvr>
                                        <p:cTn id="40" dur="500" fill="hold"/>
                                        <p:tgtEl>
                                          <p:spTgt spid="1688639"/>
                                        </p:tgtEl>
                                        <p:attrNameLst>
                                          <p:attrName>ppt_w</p:attrName>
                                        </p:attrNameLst>
                                      </p:cBhvr>
                                      <p:tavLst>
                                        <p:tav tm="0">
                                          <p:val>
                                            <p:fltVal val="0"/>
                                          </p:val>
                                        </p:tav>
                                        <p:tav tm="100000">
                                          <p:val>
                                            <p:strVal val="#ppt_w"/>
                                          </p:val>
                                        </p:tav>
                                      </p:tavLst>
                                    </p:anim>
                                    <p:anim calcmode="lin" valueType="num">
                                      <p:cBhvr>
                                        <p:cTn id="41" dur="500" fill="hold"/>
                                        <p:tgtEl>
                                          <p:spTgt spid="1688639"/>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168864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iterate type="lt">
                                    <p:tmAbs val="75"/>
                                  </p:iterate>
                                  <p:childTnLst>
                                    <p:set>
                                      <p:cBhvr>
                                        <p:cTn id="49" dur="1" fill="hold">
                                          <p:stCondLst>
                                            <p:cond delay="74"/>
                                          </p:stCondLst>
                                        </p:cTn>
                                        <p:tgtEl>
                                          <p:spTgt spid="168864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88580"/>
                                        </p:tgtEl>
                                        <p:attrNameLst>
                                          <p:attrName>style.visibility</p:attrName>
                                        </p:attrNameLst>
                                      </p:cBhvr>
                                      <p:to>
                                        <p:strVal val="visible"/>
                                      </p:to>
                                    </p:set>
                                    <p:animEffect transition="in" filter="wipe(left)">
                                      <p:cBhvr>
                                        <p:cTn id="54" dur="500"/>
                                        <p:tgtEl>
                                          <p:spTgt spid="1688580"/>
                                        </p:tgtEl>
                                      </p:cBhvr>
                                    </p:animEffect>
                                  </p:childTnLst>
                                </p:cTn>
                              </p:par>
                            </p:childTnLst>
                          </p:cTn>
                        </p:par>
                        <p:par>
                          <p:cTn id="55" fill="hold" nodeType="afterGroup">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688579"/>
                                        </p:tgtEl>
                                        <p:attrNameLst>
                                          <p:attrName>style.visibility</p:attrName>
                                        </p:attrNameLst>
                                      </p:cBhvr>
                                      <p:to>
                                        <p:strVal val="visible"/>
                                      </p:to>
                                    </p:set>
                                    <p:animEffect transition="in" filter="wipe(down)">
                                      <p:cBhvr>
                                        <p:cTn id="58" dur="500"/>
                                        <p:tgtEl>
                                          <p:spTgt spid="168857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1688642"/>
                                        </p:tgtEl>
                                        <p:attrNameLst>
                                          <p:attrName>style.visibility</p:attrName>
                                        </p:attrNameLst>
                                      </p:cBhvr>
                                      <p:to>
                                        <p:strVal val="visible"/>
                                      </p:to>
                                    </p:set>
                                    <p:animEffect transition="in" filter="wipe(right)">
                                      <p:cBhvr>
                                        <p:cTn id="63" dur="500"/>
                                        <p:tgtEl>
                                          <p:spTgt spid="168864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1688646"/>
                                        </p:tgtEl>
                                        <p:attrNameLst>
                                          <p:attrName>style.visibility</p:attrName>
                                        </p:attrNameLst>
                                      </p:cBhvr>
                                      <p:to>
                                        <p:strVal val="visible"/>
                                      </p:to>
                                    </p:set>
                                    <p:animEffect transition="in" filter="slide(fromLeft)">
                                      <p:cBhvr>
                                        <p:cTn id="68" dur="500"/>
                                        <p:tgtEl>
                                          <p:spTgt spid="1688646"/>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688643"/>
                                        </p:tgtEl>
                                        <p:attrNameLst>
                                          <p:attrName>style.visibility</p:attrName>
                                        </p:attrNameLst>
                                      </p:cBhvr>
                                      <p:to>
                                        <p:strVal val="visible"/>
                                      </p:to>
                                    </p:set>
                                    <p:animEffect transition="in" filter="wipe(left)">
                                      <p:cBhvr>
                                        <p:cTn id="72" dur="500"/>
                                        <p:tgtEl>
                                          <p:spTgt spid="16886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688578"/>
                                        </p:tgtEl>
                                        <p:attrNameLst>
                                          <p:attrName>style.visibility</p:attrName>
                                        </p:attrNameLst>
                                      </p:cBhvr>
                                      <p:to>
                                        <p:strVal val="visible"/>
                                      </p:to>
                                    </p:set>
                                    <p:animEffect transition="in" filter="wipe(down)">
                                      <p:cBhvr>
                                        <p:cTn id="77" dur="500"/>
                                        <p:tgtEl>
                                          <p:spTgt spid="1688578"/>
                                        </p:tgtEl>
                                      </p:cBhvr>
                                    </p:animEffect>
                                  </p:childTnLst>
                                </p:cTn>
                              </p:par>
                            </p:childTnLst>
                          </p:cTn>
                        </p:par>
                        <p:par>
                          <p:cTn id="78" fill="hold" nodeType="afterGroup">
                            <p:stCondLst>
                              <p:cond delay="500"/>
                            </p:stCondLst>
                            <p:childTnLst>
                              <p:par>
                                <p:cTn id="79" presetID="22" presetClass="entr" presetSubtype="2" fill="hold" grpId="0" nodeType="afterEffect">
                                  <p:stCondLst>
                                    <p:cond delay="0"/>
                                  </p:stCondLst>
                                  <p:childTnLst>
                                    <p:set>
                                      <p:cBhvr>
                                        <p:cTn id="80" dur="1" fill="hold">
                                          <p:stCondLst>
                                            <p:cond delay="0"/>
                                          </p:stCondLst>
                                        </p:cTn>
                                        <p:tgtEl>
                                          <p:spTgt spid="1688644"/>
                                        </p:tgtEl>
                                        <p:attrNameLst>
                                          <p:attrName>style.visibility</p:attrName>
                                        </p:attrNameLst>
                                      </p:cBhvr>
                                      <p:to>
                                        <p:strVal val="visible"/>
                                      </p:to>
                                    </p:set>
                                    <p:animEffect transition="in" filter="wipe(right)">
                                      <p:cBhvr>
                                        <p:cTn id="81" dur="500"/>
                                        <p:tgtEl>
                                          <p:spTgt spid="1688644"/>
                                        </p:tgtEl>
                                      </p:cBhvr>
                                    </p:animEffect>
                                  </p:childTnLst>
                                </p:cTn>
                              </p:par>
                            </p:childTnLst>
                          </p:cTn>
                        </p:par>
                        <p:par>
                          <p:cTn id="82" fill="hold" nodeType="afterGroup">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1688645"/>
                                        </p:tgtEl>
                                        <p:attrNameLst>
                                          <p:attrName>style.visibility</p:attrName>
                                        </p:attrNameLst>
                                      </p:cBhvr>
                                      <p:to>
                                        <p:strVal val="visible"/>
                                      </p:to>
                                    </p:set>
                                    <p:animEffect transition="in" filter="wipe(down)">
                                      <p:cBhvr>
                                        <p:cTn id="85" dur="500"/>
                                        <p:tgtEl>
                                          <p:spTgt spid="1688645"/>
                                        </p:tgtEl>
                                      </p:cBhvr>
                                    </p:animEffect>
                                  </p:childTnLst>
                                </p:cTn>
                              </p:par>
                            </p:childTnLst>
                          </p:cTn>
                        </p:par>
                        <p:par>
                          <p:cTn id="86" fill="hold" nodeType="afterGroup">
                            <p:stCondLst>
                              <p:cond delay="1500"/>
                            </p:stCondLst>
                            <p:childTnLst>
                              <p:par>
                                <p:cTn id="87" presetID="23" presetClass="entr" presetSubtype="16" fill="hold" nodeType="afterEffect">
                                  <p:stCondLst>
                                    <p:cond delay="0"/>
                                  </p:stCondLst>
                                  <p:childTnLst>
                                    <p:set>
                                      <p:cBhvr>
                                        <p:cTn id="88" dur="1" fill="hold">
                                          <p:stCondLst>
                                            <p:cond delay="0"/>
                                          </p:stCondLst>
                                        </p:cTn>
                                        <p:tgtEl>
                                          <p:spTgt spid="1688596"/>
                                        </p:tgtEl>
                                        <p:attrNameLst>
                                          <p:attrName>style.visibility</p:attrName>
                                        </p:attrNameLst>
                                      </p:cBhvr>
                                      <p:to>
                                        <p:strVal val="visible"/>
                                      </p:to>
                                    </p:set>
                                    <p:anim calcmode="lin" valueType="num">
                                      <p:cBhvr>
                                        <p:cTn id="89" dur="500" fill="hold"/>
                                        <p:tgtEl>
                                          <p:spTgt spid="1688596"/>
                                        </p:tgtEl>
                                        <p:attrNameLst>
                                          <p:attrName>ppt_w</p:attrName>
                                        </p:attrNameLst>
                                      </p:cBhvr>
                                      <p:tavLst>
                                        <p:tav tm="0">
                                          <p:val>
                                            <p:fltVal val="0"/>
                                          </p:val>
                                        </p:tav>
                                        <p:tav tm="100000">
                                          <p:val>
                                            <p:strVal val="#ppt_w"/>
                                          </p:val>
                                        </p:tav>
                                      </p:tavLst>
                                    </p:anim>
                                    <p:anim calcmode="lin" valueType="num">
                                      <p:cBhvr>
                                        <p:cTn id="90" dur="500" fill="hold"/>
                                        <p:tgtEl>
                                          <p:spTgt spid="1688596"/>
                                        </p:tgtEl>
                                        <p:attrNameLst>
                                          <p:attrName>ppt_h</p:attrName>
                                        </p:attrNameLst>
                                      </p:cBhvr>
                                      <p:tavLst>
                                        <p:tav tm="0">
                                          <p:val>
                                            <p:fltVal val="0"/>
                                          </p:val>
                                        </p:tav>
                                        <p:tav tm="100000">
                                          <p:val>
                                            <p:strVal val="#ppt_h"/>
                                          </p:val>
                                        </p:tav>
                                      </p:tavLst>
                                    </p:anim>
                                  </p:childTnLst>
                                </p:cTn>
                              </p:par>
                            </p:childTnLst>
                          </p:cTn>
                        </p:par>
                        <p:par>
                          <p:cTn id="91" fill="hold" nodeType="afterGroup">
                            <p:stCondLst>
                              <p:cond delay="2000"/>
                            </p:stCondLst>
                            <p:childTnLst>
                              <p:par>
                                <p:cTn id="92" presetID="12" presetClass="entr" presetSubtype="1" fill="hold" grpId="0" nodeType="afterEffect">
                                  <p:stCondLst>
                                    <p:cond delay="0"/>
                                  </p:stCondLst>
                                  <p:childTnLst>
                                    <p:set>
                                      <p:cBhvr>
                                        <p:cTn id="93" dur="1" fill="hold">
                                          <p:stCondLst>
                                            <p:cond delay="0"/>
                                          </p:stCondLst>
                                        </p:cTn>
                                        <p:tgtEl>
                                          <p:spTgt spid="1688653"/>
                                        </p:tgtEl>
                                        <p:attrNameLst>
                                          <p:attrName>style.visibility</p:attrName>
                                        </p:attrNameLst>
                                      </p:cBhvr>
                                      <p:to>
                                        <p:strVal val="visible"/>
                                      </p:to>
                                    </p:set>
                                    <p:animEffect transition="in" filter="slide(fromTop)">
                                      <p:cBhvr>
                                        <p:cTn id="94" dur="500"/>
                                        <p:tgtEl>
                                          <p:spTgt spid="168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8578" grpId="0" animBg="1"/>
      <p:bldP spid="1688579" grpId="0" animBg="1"/>
      <p:bldP spid="1688580" grpId="0" animBg="1"/>
      <p:bldP spid="1688610" grpId="0" animBg="1"/>
      <p:bldP spid="1688638" grpId="0" autoUpdateAnimBg="0"/>
      <p:bldP spid="1688640" grpId="0" autoUpdateAnimBg="0"/>
      <p:bldP spid="1688641" grpId="0" autoUpdateAnimBg="0"/>
      <p:bldP spid="1688642" grpId="0" animBg="1"/>
      <p:bldP spid="1688643" grpId="0" animBg="1"/>
      <p:bldP spid="1688644" grpId="0" animBg="1"/>
      <p:bldP spid="1688645" grpId="0" animBg="1"/>
      <p:bldP spid="1688646" grpId="0" autoUpdateAnimBg="0"/>
      <p:bldP spid="1688647" grpId="0" autoUpdateAnimBg="0"/>
      <p:bldP spid="1688648" grpId="0" autoUpdateAnimBg="0"/>
      <p:bldP spid="1688649" grpId="0" autoUpdateAnimBg="0"/>
      <p:bldP spid="1688650" grpId="0" autoUpdateAnimBg="0"/>
      <p:bldP spid="1688651" grpId="0" autoUpdateAnimBg="0"/>
      <p:bldP spid="1688652" grpId="0" autoUpdateAnimBg="0"/>
      <p:bldP spid="1688653"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日期占位符 1"/>
          <p:cNvSpPr>
            <a:spLocks noGrp="1"/>
          </p:cNvSpPr>
          <p:nvPr>
            <p:ph type="dt" sz="quarter" idx="10"/>
          </p:nvPr>
        </p:nvSpPr>
        <p:spPr>
          <a:noFill/>
          <a:ln>
            <a:miter lim="800000"/>
            <a:headEnd/>
            <a:tailEnd/>
          </a:ln>
        </p:spPr>
        <p:txBody>
          <a:bodyPr/>
          <a:lstStyle/>
          <a:p>
            <a:fld id="{66041BFB-CE7D-4F99-A8AD-7B105A9A3294}" type="datetime1">
              <a:rPr lang="zh-CN" altLang="en-US">
                <a:solidFill>
                  <a:srgbClr val="000000"/>
                </a:solidFill>
              </a:rPr>
              <a:pPr/>
              <a:t>2016/5/30</a:t>
            </a:fld>
            <a:endParaRPr lang="en-US" altLang="zh-CN">
              <a:solidFill>
                <a:srgbClr val="000000"/>
              </a:solidFill>
            </a:endParaRPr>
          </a:p>
        </p:txBody>
      </p:sp>
      <p:sp>
        <p:nvSpPr>
          <p:cNvPr id="206851"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6852" name="灯片编号占位符 3"/>
          <p:cNvSpPr>
            <a:spLocks noGrp="1"/>
          </p:cNvSpPr>
          <p:nvPr>
            <p:ph type="sldNum" sz="quarter" idx="12"/>
          </p:nvPr>
        </p:nvSpPr>
        <p:spPr>
          <a:noFill/>
          <a:ln>
            <a:miter lim="800000"/>
            <a:headEnd/>
            <a:tailEnd/>
          </a:ln>
        </p:spPr>
        <p:txBody>
          <a:bodyPr/>
          <a:lstStyle/>
          <a:p>
            <a:fld id="{6B29077E-0346-4677-8907-8031D626275E}" type="slidenum">
              <a:rPr lang="en-US" altLang="zh-CN">
                <a:solidFill>
                  <a:srgbClr val="000000"/>
                </a:solidFill>
              </a:rPr>
              <a:pPr/>
              <a:t>86</a:t>
            </a:fld>
            <a:endParaRPr lang="en-US" altLang="zh-CN">
              <a:solidFill>
                <a:srgbClr val="000000"/>
              </a:solidFill>
            </a:endParaRPr>
          </a:p>
        </p:txBody>
      </p:sp>
      <p:sp>
        <p:nvSpPr>
          <p:cNvPr id="206853" name="Rectangle 99"/>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0626" name="Freeform 2"/>
          <p:cNvSpPr>
            <a:spLocks/>
          </p:cNvSpPr>
          <p:nvPr/>
        </p:nvSpPr>
        <p:spPr bwMode="auto">
          <a:xfrm>
            <a:off x="793750" y="1752600"/>
            <a:ext cx="6172200" cy="4572000"/>
          </a:xfrm>
          <a:custGeom>
            <a:avLst/>
            <a:gdLst>
              <a:gd name="T0" fmla="*/ 2743200 w 3888"/>
              <a:gd name="T1" fmla="*/ 0 h 2880"/>
              <a:gd name="T2" fmla="*/ 2743200 w 3888"/>
              <a:gd name="T3" fmla="*/ 457200 h 2880"/>
              <a:gd name="T4" fmla="*/ 914400 w 3888"/>
              <a:gd name="T5" fmla="*/ 457200 h 2880"/>
              <a:gd name="T6" fmla="*/ 914400 w 3888"/>
              <a:gd name="T7" fmla="*/ 1828800 h 2880"/>
              <a:gd name="T8" fmla="*/ 0 w 3888"/>
              <a:gd name="T9" fmla="*/ 4572000 h 2880"/>
              <a:gd name="T10" fmla="*/ 5867400 w 3888"/>
              <a:gd name="T11" fmla="*/ 4572000 h 2880"/>
              <a:gd name="T12" fmla="*/ 5867400 w 3888"/>
              <a:gd name="T13" fmla="*/ 3276600 h 2880"/>
              <a:gd name="T14" fmla="*/ 6172200 w 3888"/>
              <a:gd name="T15" fmla="*/ 3276600 h 2880"/>
              <a:gd name="T16" fmla="*/ 6172200 w 3888"/>
              <a:gd name="T17" fmla="*/ 3124200 h 2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88" h="2880">
                <a:moveTo>
                  <a:pt x="1728" y="0"/>
                </a:moveTo>
                <a:lnTo>
                  <a:pt x="1728" y="288"/>
                </a:lnTo>
                <a:lnTo>
                  <a:pt x="576" y="288"/>
                </a:lnTo>
                <a:lnTo>
                  <a:pt x="576" y="1152"/>
                </a:lnTo>
                <a:lnTo>
                  <a:pt x="0" y="2880"/>
                </a:lnTo>
                <a:lnTo>
                  <a:pt x="3696" y="2880"/>
                </a:lnTo>
                <a:lnTo>
                  <a:pt x="3696" y="2064"/>
                </a:lnTo>
                <a:lnTo>
                  <a:pt x="3888" y="2064"/>
                </a:lnTo>
                <a:lnTo>
                  <a:pt x="3888" y="1968"/>
                </a:lnTo>
              </a:path>
            </a:pathLst>
          </a:custGeom>
          <a:noFill/>
          <a:ln w="28575" cap="flat" cmpd="sng">
            <a:solidFill>
              <a:schemeClr val="bg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0627" name="Freeform 3"/>
          <p:cNvSpPr>
            <a:spLocks/>
          </p:cNvSpPr>
          <p:nvPr/>
        </p:nvSpPr>
        <p:spPr bwMode="auto">
          <a:xfrm>
            <a:off x="717550" y="1676400"/>
            <a:ext cx="5867400" cy="4572000"/>
          </a:xfrm>
          <a:custGeom>
            <a:avLst/>
            <a:gdLst>
              <a:gd name="T0" fmla="*/ 533400 w 3696"/>
              <a:gd name="T1" fmla="*/ 0 h 2832"/>
              <a:gd name="T2" fmla="*/ 533400 w 3696"/>
              <a:gd name="T3" fmla="*/ 464949 h 2832"/>
              <a:gd name="T4" fmla="*/ 914400 w 3696"/>
              <a:gd name="T5" fmla="*/ 464949 h 2832"/>
              <a:gd name="T6" fmla="*/ 914400 w 3696"/>
              <a:gd name="T7" fmla="*/ 1859797 h 2832"/>
              <a:gd name="T8" fmla="*/ 0 w 3696"/>
              <a:gd name="T9" fmla="*/ 4572000 h 2832"/>
              <a:gd name="T10" fmla="*/ 5867400 w 3696"/>
              <a:gd name="T11" fmla="*/ 4572000 h 2832"/>
              <a:gd name="T12" fmla="*/ 5867400 w 3696"/>
              <a:gd name="T13" fmla="*/ 3332136 h 2832"/>
              <a:gd name="T14" fmla="*/ 5715000 w 3696"/>
              <a:gd name="T15" fmla="*/ 3332136 h 2832"/>
              <a:gd name="T16" fmla="*/ 5715000 w 3696"/>
              <a:gd name="T17" fmla="*/ 3177153 h 28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96" h="2832">
                <a:moveTo>
                  <a:pt x="336" y="0"/>
                </a:moveTo>
                <a:lnTo>
                  <a:pt x="336" y="288"/>
                </a:lnTo>
                <a:lnTo>
                  <a:pt x="576" y="288"/>
                </a:lnTo>
                <a:lnTo>
                  <a:pt x="576" y="1152"/>
                </a:lnTo>
                <a:lnTo>
                  <a:pt x="0" y="2832"/>
                </a:lnTo>
                <a:lnTo>
                  <a:pt x="3696" y="2832"/>
                </a:lnTo>
                <a:lnTo>
                  <a:pt x="3696" y="2064"/>
                </a:lnTo>
                <a:lnTo>
                  <a:pt x="3600" y="2064"/>
                </a:lnTo>
                <a:lnTo>
                  <a:pt x="3600" y="1968"/>
                </a:lnTo>
              </a:path>
            </a:pathLst>
          </a:custGeom>
          <a:noFill/>
          <a:ln w="28575" cap="flat" cmpd="sng">
            <a:solidFill>
              <a:schemeClr val="accent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206856" name="Line 4"/>
          <p:cNvSpPr>
            <a:spLocks noChangeShapeType="1"/>
          </p:cNvSpPr>
          <p:nvPr/>
        </p:nvSpPr>
        <p:spPr bwMode="auto">
          <a:xfrm>
            <a:off x="1555750" y="2209800"/>
            <a:ext cx="0" cy="1295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0629" name="Rectangle 5"/>
          <p:cNvSpPr>
            <a:spLocks noChangeArrowheads="1"/>
          </p:cNvSpPr>
          <p:nvPr/>
        </p:nvSpPr>
        <p:spPr bwMode="auto">
          <a:xfrm>
            <a:off x="3352800" y="0"/>
            <a:ext cx="240188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信息审计 </a:t>
            </a:r>
            <a:r>
              <a:rPr lang="en-US" altLang="zh-CN" sz="2400">
                <a:solidFill>
                  <a:srgbClr val="003366"/>
                </a:solidFill>
                <a:effectLst>
                  <a:outerShdw blurRad="38100" dist="38100" dir="2700000" algn="tl">
                    <a:srgbClr val="C0C0C0"/>
                  </a:outerShdw>
                </a:effectLst>
                <a:latin typeface="Times New Roman" pitchFamily="18" charset="0"/>
              </a:rPr>
              <a:t>&amp; </a:t>
            </a:r>
            <a:r>
              <a:rPr lang="zh-CN" altLang="en-US" sz="2400">
                <a:solidFill>
                  <a:srgbClr val="003366"/>
                </a:solidFill>
                <a:effectLst>
                  <a:outerShdw blurRad="38100" dist="38100" dir="2700000" algn="tl">
                    <a:srgbClr val="C0C0C0"/>
                  </a:outerShdw>
                </a:effectLst>
                <a:latin typeface="Times New Roman" pitchFamily="18" charset="0"/>
              </a:rPr>
              <a:t>日志</a:t>
            </a:r>
          </a:p>
        </p:txBody>
      </p:sp>
      <p:sp>
        <p:nvSpPr>
          <p:cNvPr id="206858" name="Line 6"/>
          <p:cNvSpPr>
            <a:spLocks noChangeShapeType="1"/>
          </p:cNvSpPr>
          <p:nvPr/>
        </p:nvSpPr>
        <p:spPr bwMode="auto">
          <a:xfrm>
            <a:off x="3460750" y="17526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859" name="Line 7"/>
          <p:cNvSpPr>
            <a:spLocks noChangeShapeType="1"/>
          </p:cNvSpPr>
          <p:nvPr/>
        </p:nvSpPr>
        <p:spPr bwMode="auto">
          <a:xfrm>
            <a:off x="2698750" y="18288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860" name="Line 8"/>
          <p:cNvSpPr>
            <a:spLocks noChangeShapeType="1"/>
          </p:cNvSpPr>
          <p:nvPr/>
        </p:nvSpPr>
        <p:spPr bwMode="auto">
          <a:xfrm>
            <a:off x="1860550" y="17526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861" name="Line 9"/>
          <p:cNvSpPr>
            <a:spLocks noChangeShapeType="1"/>
          </p:cNvSpPr>
          <p:nvPr/>
        </p:nvSpPr>
        <p:spPr bwMode="auto">
          <a:xfrm>
            <a:off x="457200" y="16764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06862" name="Object 10"/>
          <p:cNvGraphicFramePr>
            <a:graphicFrameLocks noChangeAspect="1"/>
          </p:cNvGraphicFramePr>
          <p:nvPr/>
        </p:nvGraphicFramePr>
        <p:xfrm>
          <a:off x="304800" y="990600"/>
          <a:ext cx="279400" cy="736600"/>
        </p:xfrm>
        <a:graphic>
          <a:graphicData uri="http://schemas.openxmlformats.org/presentationml/2006/ole">
            <p:oleObj spid="_x0000_s27650" name="Clip" r:id="rId4" imgW="2735263" imgH="3825875" progId="">
              <p:embed/>
            </p:oleObj>
          </a:graphicData>
        </a:graphic>
      </p:graphicFrame>
      <p:sp>
        <p:nvSpPr>
          <p:cNvPr id="206863" name="Line 11"/>
          <p:cNvSpPr>
            <a:spLocks noChangeShapeType="1"/>
          </p:cNvSpPr>
          <p:nvPr/>
        </p:nvSpPr>
        <p:spPr bwMode="auto">
          <a:xfrm>
            <a:off x="228600" y="2209800"/>
            <a:ext cx="3429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6864" name="Picture 12" descr="Monitor"/>
          <p:cNvPicPr>
            <a:picLocks noChangeAspect="1" noChangeArrowheads="1"/>
          </p:cNvPicPr>
          <p:nvPr/>
        </p:nvPicPr>
        <p:blipFill>
          <a:blip r:embed="rId5" cstate="print"/>
          <a:srcRect/>
          <a:stretch>
            <a:fillRect/>
          </a:stretch>
        </p:blipFill>
        <p:spPr bwMode="auto">
          <a:xfrm>
            <a:off x="1708150" y="1371600"/>
            <a:ext cx="339725" cy="352425"/>
          </a:xfrm>
          <a:prstGeom prst="rect">
            <a:avLst/>
          </a:prstGeom>
          <a:noFill/>
          <a:ln w="9525">
            <a:noFill/>
            <a:miter lim="800000"/>
            <a:headEnd/>
            <a:tailEnd/>
          </a:ln>
        </p:spPr>
      </p:pic>
      <p:pic>
        <p:nvPicPr>
          <p:cNvPr id="206865" name="Picture 13" descr="Monitor"/>
          <p:cNvPicPr>
            <a:picLocks noChangeAspect="1" noChangeArrowheads="1"/>
          </p:cNvPicPr>
          <p:nvPr/>
        </p:nvPicPr>
        <p:blipFill>
          <a:blip r:embed="rId5" cstate="print"/>
          <a:srcRect/>
          <a:stretch>
            <a:fillRect/>
          </a:stretch>
        </p:blipFill>
        <p:spPr bwMode="auto">
          <a:xfrm>
            <a:off x="2546350" y="1447800"/>
            <a:ext cx="339725" cy="352425"/>
          </a:xfrm>
          <a:prstGeom prst="rect">
            <a:avLst/>
          </a:prstGeom>
          <a:noFill/>
          <a:ln w="9525">
            <a:noFill/>
            <a:miter lim="800000"/>
            <a:headEnd/>
            <a:tailEnd/>
          </a:ln>
        </p:spPr>
      </p:pic>
      <p:pic>
        <p:nvPicPr>
          <p:cNvPr id="206866" name="Picture 14" descr="Monitor"/>
          <p:cNvPicPr>
            <a:picLocks noChangeAspect="1" noChangeArrowheads="1"/>
          </p:cNvPicPr>
          <p:nvPr/>
        </p:nvPicPr>
        <p:blipFill>
          <a:blip r:embed="rId5" cstate="print"/>
          <a:srcRect/>
          <a:stretch>
            <a:fillRect/>
          </a:stretch>
        </p:blipFill>
        <p:spPr bwMode="auto">
          <a:xfrm>
            <a:off x="990600" y="1371600"/>
            <a:ext cx="339725" cy="352425"/>
          </a:xfrm>
          <a:prstGeom prst="rect">
            <a:avLst/>
          </a:prstGeom>
          <a:noFill/>
          <a:ln w="9525">
            <a:noFill/>
            <a:miter lim="800000"/>
            <a:headEnd/>
            <a:tailEnd/>
          </a:ln>
        </p:spPr>
      </p:pic>
      <p:pic>
        <p:nvPicPr>
          <p:cNvPr id="1690639" name="Picture 15" descr="Monitor-Red"/>
          <p:cNvPicPr>
            <a:picLocks noChangeAspect="1" noChangeArrowheads="1"/>
          </p:cNvPicPr>
          <p:nvPr/>
        </p:nvPicPr>
        <p:blipFill>
          <a:blip r:embed="rId6" cstate="print"/>
          <a:srcRect/>
          <a:stretch>
            <a:fillRect/>
          </a:stretch>
        </p:blipFill>
        <p:spPr bwMode="auto">
          <a:xfrm>
            <a:off x="914400" y="1295400"/>
            <a:ext cx="517525" cy="533400"/>
          </a:xfrm>
          <a:prstGeom prst="rect">
            <a:avLst/>
          </a:prstGeom>
          <a:noFill/>
          <a:ln w="9525">
            <a:noFill/>
            <a:miter lim="800000"/>
            <a:headEnd/>
            <a:tailEnd/>
          </a:ln>
        </p:spPr>
      </p:pic>
      <p:sp>
        <p:nvSpPr>
          <p:cNvPr id="206868" name="Line 16"/>
          <p:cNvSpPr>
            <a:spLocks noChangeShapeType="1"/>
          </p:cNvSpPr>
          <p:nvPr/>
        </p:nvSpPr>
        <p:spPr bwMode="auto">
          <a:xfrm>
            <a:off x="1143000" y="17526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6869" name="Picture 17" descr="Monitor"/>
          <p:cNvPicPr>
            <a:picLocks noChangeAspect="1" noChangeArrowheads="1"/>
          </p:cNvPicPr>
          <p:nvPr/>
        </p:nvPicPr>
        <p:blipFill>
          <a:blip r:embed="rId5" cstate="print"/>
          <a:srcRect/>
          <a:stretch>
            <a:fillRect/>
          </a:stretch>
        </p:blipFill>
        <p:spPr bwMode="auto">
          <a:xfrm>
            <a:off x="3308350" y="1371600"/>
            <a:ext cx="339725" cy="352425"/>
          </a:xfrm>
          <a:prstGeom prst="rect">
            <a:avLst/>
          </a:prstGeom>
          <a:noFill/>
          <a:ln w="9525">
            <a:noFill/>
            <a:miter lim="800000"/>
            <a:headEnd/>
            <a:tailEnd/>
          </a:ln>
        </p:spPr>
      </p:pic>
      <p:pic>
        <p:nvPicPr>
          <p:cNvPr id="1690642" name="Picture 18" descr="Monitor-Red"/>
          <p:cNvPicPr>
            <a:picLocks noChangeAspect="1" noChangeArrowheads="1"/>
          </p:cNvPicPr>
          <p:nvPr/>
        </p:nvPicPr>
        <p:blipFill>
          <a:blip r:embed="rId6" cstate="print"/>
          <a:srcRect/>
          <a:stretch>
            <a:fillRect/>
          </a:stretch>
        </p:blipFill>
        <p:spPr bwMode="auto">
          <a:xfrm>
            <a:off x="3200400" y="1295400"/>
            <a:ext cx="517525" cy="533400"/>
          </a:xfrm>
          <a:prstGeom prst="rect">
            <a:avLst/>
          </a:prstGeom>
          <a:noFill/>
          <a:ln w="9525">
            <a:noFill/>
            <a:miter lim="800000"/>
            <a:headEnd/>
            <a:tailEnd/>
          </a:ln>
        </p:spPr>
      </p:pic>
      <p:grpSp>
        <p:nvGrpSpPr>
          <p:cNvPr id="2" name="Group 19"/>
          <p:cNvGrpSpPr>
            <a:grpSpLocks/>
          </p:cNvGrpSpPr>
          <p:nvPr/>
        </p:nvGrpSpPr>
        <p:grpSpPr bwMode="auto">
          <a:xfrm>
            <a:off x="641350" y="838200"/>
            <a:ext cx="908050" cy="503238"/>
            <a:chOff x="1248" y="528"/>
            <a:chExt cx="572" cy="317"/>
          </a:xfrm>
        </p:grpSpPr>
        <p:sp>
          <p:nvSpPr>
            <p:cNvPr id="206949" name="Text Box 20"/>
            <p:cNvSpPr txBox="1">
              <a:spLocks noChangeArrowheads="1"/>
            </p:cNvSpPr>
            <p:nvPr/>
          </p:nvSpPr>
          <p:spPr bwMode="auto">
            <a:xfrm>
              <a:off x="1324"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A </a:t>
              </a:r>
            </a:p>
          </p:txBody>
        </p:sp>
        <p:sp>
          <p:nvSpPr>
            <p:cNvPr id="206950" name="Rectangle 21"/>
            <p:cNvSpPr>
              <a:spLocks noChangeArrowheads="1"/>
            </p:cNvSpPr>
            <p:nvPr/>
          </p:nvSpPr>
          <p:spPr bwMode="auto">
            <a:xfrm>
              <a:off x="1248" y="528"/>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199.168.1.2</a:t>
              </a:r>
            </a:p>
          </p:txBody>
        </p:sp>
      </p:grpSp>
      <p:grpSp>
        <p:nvGrpSpPr>
          <p:cNvPr id="3" name="Group 22"/>
          <p:cNvGrpSpPr>
            <a:grpSpLocks/>
          </p:cNvGrpSpPr>
          <p:nvPr/>
        </p:nvGrpSpPr>
        <p:grpSpPr bwMode="auto">
          <a:xfrm>
            <a:off x="1479550" y="762000"/>
            <a:ext cx="908050" cy="579438"/>
            <a:chOff x="1776" y="480"/>
            <a:chExt cx="572" cy="365"/>
          </a:xfrm>
        </p:grpSpPr>
        <p:sp>
          <p:nvSpPr>
            <p:cNvPr id="206947" name="Text Box 23"/>
            <p:cNvSpPr txBox="1">
              <a:spLocks noChangeArrowheads="1"/>
            </p:cNvSpPr>
            <p:nvPr/>
          </p:nvSpPr>
          <p:spPr bwMode="auto">
            <a:xfrm>
              <a:off x="1804"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B</a:t>
              </a:r>
            </a:p>
          </p:txBody>
        </p:sp>
        <p:sp>
          <p:nvSpPr>
            <p:cNvPr id="206948" name="Rectangle 24"/>
            <p:cNvSpPr>
              <a:spLocks noChangeArrowheads="1"/>
            </p:cNvSpPr>
            <p:nvPr/>
          </p:nvSpPr>
          <p:spPr bwMode="auto">
            <a:xfrm>
              <a:off x="1776" y="480"/>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199.168.1.3</a:t>
              </a:r>
            </a:p>
          </p:txBody>
        </p:sp>
      </p:grpSp>
      <p:grpSp>
        <p:nvGrpSpPr>
          <p:cNvPr id="4" name="Group 25"/>
          <p:cNvGrpSpPr>
            <a:grpSpLocks/>
          </p:cNvGrpSpPr>
          <p:nvPr/>
        </p:nvGrpSpPr>
        <p:grpSpPr bwMode="auto">
          <a:xfrm>
            <a:off x="2317750" y="914400"/>
            <a:ext cx="908050" cy="503238"/>
            <a:chOff x="2304" y="576"/>
            <a:chExt cx="572" cy="317"/>
          </a:xfrm>
        </p:grpSpPr>
        <p:sp>
          <p:nvSpPr>
            <p:cNvPr id="206945" name="Text Box 26"/>
            <p:cNvSpPr txBox="1">
              <a:spLocks noChangeArrowheads="1"/>
            </p:cNvSpPr>
            <p:nvPr/>
          </p:nvSpPr>
          <p:spPr bwMode="auto">
            <a:xfrm>
              <a:off x="2304" y="720"/>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a:t>
              </a:r>
            </a:p>
          </p:txBody>
        </p:sp>
        <p:sp>
          <p:nvSpPr>
            <p:cNvPr id="206946" name="Rectangle 27"/>
            <p:cNvSpPr>
              <a:spLocks noChangeArrowheads="1"/>
            </p:cNvSpPr>
            <p:nvPr/>
          </p:nvSpPr>
          <p:spPr bwMode="auto">
            <a:xfrm>
              <a:off x="2304" y="576"/>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199.168.1.4</a:t>
              </a:r>
            </a:p>
          </p:txBody>
        </p:sp>
      </p:grpSp>
      <p:grpSp>
        <p:nvGrpSpPr>
          <p:cNvPr id="5" name="Group 28"/>
          <p:cNvGrpSpPr>
            <a:grpSpLocks/>
          </p:cNvGrpSpPr>
          <p:nvPr/>
        </p:nvGrpSpPr>
        <p:grpSpPr bwMode="auto">
          <a:xfrm>
            <a:off x="3155950" y="838200"/>
            <a:ext cx="1060450" cy="503238"/>
            <a:chOff x="2832" y="528"/>
            <a:chExt cx="668" cy="317"/>
          </a:xfrm>
        </p:grpSpPr>
        <p:sp>
          <p:nvSpPr>
            <p:cNvPr id="206943" name="Text Box 29"/>
            <p:cNvSpPr txBox="1">
              <a:spLocks noChangeArrowheads="1"/>
            </p:cNvSpPr>
            <p:nvPr/>
          </p:nvSpPr>
          <p:spPr bwMode="auto">
            <a:xfrm>
              <a:off x="2832"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a:t>
              </a:r>
            </a:p>
          </p:txBody>
        </p:sp>
        <p:sp>
          <p:nvSpPr>
            <p:cNvPr id="206944" name="Rectangle 30"/>
            <p:cNvSpPr>
              <a:spLocks noChangeArrowheads="1"/>
            </p:cNvSpPr>
            <p:nvPr/>
          </p:nvSpPr>
          <p:spPr bwMode="auto">
            <a:xfrm>
              <a:off x="2928" y="528"/>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199.168.1.5</a:t>
              </a:r>
            </a:p>
          </p:txBody>
        </p:sp>
      </p:grpSp>
      <p:pic>
        <p:nvPicPr>
          <p:cNvPr id="206875" name="Picture 31"/>
          <p:cNvPicPr>
            <a:picLocks noChangeAspect="1" noChangeArrowheads="1"/>
          </p:cNvPicPr>
          <p:nvPr/>
        </p:nvPicPr>
        <p:blipFill>
          <a:blip r:embed="rId7" cstate="print"/>
          <a:srcRect/>
          <a:stretch>
            <a:fillRect/>
          </a:stretch>
        </p:blipFill>
        <p:spPr bwMode="auto">
          <a:xfrm>
            <a:off x="1022350" y="2819400"/>
            <a:ext cx="990600" cy="441325"/>
          </a:xfrm>
          <a:prstGeom prst="rect">
            <a:avLst/>
          </a:prstGeom>
          <a:noFill/>
          <a:ln w="12700">
            <a:noFill/>
            <a:miter lim="800000"/>
            <a:headEnd/>
            <a:tailEnd/>
          </a:ln>
          <a:effectLst/>
        </p:spPr>
      </p:pic>
      <p:grpSp>
        <p:nvGrpSpPr>
          <p:cNvPr id="6" name="Group 32"/>
          <p:cNvGrpSpPr>
            <a:grpSpLocks/>
          </p:cNvGrpSpPr>
          <p:nvPr/>
        </p:nvGrpSpPr>
        <p:grpSpPr bwMode="auto">
          <a:xfrm>
            <a:off x="260350" y="5791200"/>
            <a:ext cx="1371600" cy="838200"/>
            <a:chOff x="1549" y="1853"/>
            <a:chExt cx="1139" cy="595"/>
          </a:xfrm>
        </p:grpSpPr>
        <p:pic>
          <p:nvPicPr>
            <p:cNvPr id="206941" name="Picture 33"/>
            <p:cNvPicPr>
              <a:picLocks noChangeArrowheads="1"/>
            </p:cNvPicPr>
            <p:nvPr/>
          </p:nvPicPr>
          <p:blipFill>
            <a:blip r:embed="rId8" cstate="print"/>
            <a:srcRect/>
            <a:stretch>
              <a:fillRect/>
            </a:stretch>
          </p:blipFill>
          <p:spPr bwMode="auto">
            <a:xfrm>
              <a:off x="1549" y="1853"/>
              <a:ext cx="1139" cy="595"/>
            </a:xfrm>
            <a:prstGeom prst="rect">
              <a:avLst/>
            </a:prstGeom>
            <a:noFill/>
            <a:ln w="12700">
              <a:noFill/>
              <a:miter lim="800000"/>
              <a:headEnd/>
              <a:tailEnd/>
            </a:ln>
            <a:effectLst/>
          </p:spPr>
        </p:pic>
        <p:sp>
          <p:nvSpPr>
            <p:cNvPr id="206942" name="Text Box 34"/>
            <p:cNvSpPr txBox="1">
              <a:spLocks noChangeArrowheads="1"/>
            </p:cNvSpPr>
            <p:nvPr/>
          </p:nvSpPr>
          <p:spPr bwMode="auto">
            <a:xfrm>
              <a:off x="1825" y="2016"/>
              <a:ext cx="671" cy="217"/>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336699"/>
                  </a:solidFill>
                  <a:latin typeface="Times New Roman" pitchFamily="18" charset="0"/>
                </a:rPr>
                <a:t>Internet</a:t>
              </a:r>
            </a:p>
          </p:txBody>
        </p:sp>
      </p:grpSp>
      <p:pic>
        <p:nvPicPr>
          <p:cNvPr id="206877" name="Picture 35"/>
          <p:cNvPicPr>
            <a:picLocks noChangeArrowheads="1"/>
          </p:cNvPicPr>
          <p:nvPr/>
        </p:nvPicPr>
        <p:blipFill>
          <a:blip r:embed="rId9" cstate="print"/>
          <a:srcRect/>
          <a:stretch>
            <a:fillRect/>
          </a:stretch>
        </p:blipFill>
        <p:spPr bwMode="auto">
          <a:xfrm>
            <a:off x="1174750" y="3505200"/>
            <a:ext cx="685800" cy="403225"/>
          </a:xfrm>
          <a:prstGeom prst="rect">
            <a:avLst/>
          </a:prstGeom>
          <a:noFill/>
          <a:ln w="12700">
            <a:noFill/>
            <a:miter lim="800000"/>
            <a:headEnd/>
            <a:tailEnd/>
          </a:ln>
          <a:effectLst/>
        </p:spPr>
      </p:pic>
      <p:pic>
        <p:nvPicPr>
          <p:cNvPr id="206878" name="Picture 36"/>
          <p:cNvPicPr>
            <a:picLocks noChangeArrowheads="1"/>
          </p:cNvPicPr>
          <p:nvPr/>
        </p:nvPicPr>
        <p:blipFill>
          <a:blip r:embed="rId9" cstate="print"/>
          <a:srcRect/>
          <a:stretch>
            <a:fillRect/>
          </a:stretch>
        </p:blipFill>
        <p:spPr bwMode="auto">
          <a:xfrm>
            <a:off x="6356350" y="6172200"/>
            <a:ext cx="685800" cy="403225"/>
          </a:xfrm>
          <a:prstGeom prst="rect">
            <a:avLst/>
          </a:prstGeom>
          <a:noFill/>
          <a:ln w="12700">
            <a:noFill/>
            <a:miter lim="800000"/>
            <a:headEnd/>
            <a:tailEnd/>
          </a:ln>
          <a:effectLst/>
        </p:spPr>
      </p:pic>
      <p:pic>
        <p:nvPicPr>
          <p:cNvPr id="206879" name="Picture 37"/>
          <p:cNvPicPr>
            <a:picLocks noChangeArrowheads="1"/>
          </p:cNvPicPr>
          <p:nvPr/>
        </p:nvPicPr>
        <p:blipFill>
          <a:blip r:embed="rId10" cstate="print"/>
          <a:srcRect/>
          <a:stretch>
            <a:fillRect/>
          </a:stretch>
        </p:blipFill>
        <p:spPr bwMode="auto">
          <a:xfrm>
            <a:off x="1250950" y="2362200"/>
            <a:ext cx="639763" cy="233363"/>
          </a:xfrm>
          <a:prstGeom prst="rect">
            <a:avLst/>
          </a:prstGeom>
          <a:noFill/>
          <a:ln w="12700">
            <a:noFill/>
            <a:miter lim="800000"/>
            <a:headEnd/>
            <a:tailEnd/>
          </a:ln>
          <a:effectLst/>
        </p:spPr>
      </p:pic>
      <p:grpSp>
        <p:nvGrpSpPr>
          <p:cNvPr id="7" name="Group 38"/>
          <p:cNvGrpSpPr>
            <a:grpSpLocks/>
          </p:cNvGrpSpPr>
          <p:nvPr/>
        </p:nvGrpSpPr>
        <p:grpSpPr bwMode="auto">
          <a:xfrm>
            <a:off x="5670550" y="3733800"/>
            <a:ext cx="2133600" cy="1981200"/>
            <a:chOff x="4080" y="720"/>
            <a:chExt cx="1344" cy="1248"/>
          </a:xfrm>
        </p:grpSpPr>
        <p:sp>
          <p:nvSpPr>
            <p:cNvPr id="206926" name="Oval 39"/>
            <p:cNvSpPr>
              <a:spLocks noChangeArrowheads="1"/>
            </p:cNvSpPr>
            <p:nvPr/>
          </p:nvSpPr>
          <p:spPr bwMode="auto">
            <a:xfrm>
              <a:off x="4080" y="720"/>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6927" name="Line 40"/>
            <p:cNvSpPr>
              <a:spLocks noChangeShapeType="1"/>
            </p:cNvSpPr>
            <p:nvPr/>
          </p:nvSpPr>
          <p:spPr bwMode="auto">
            <a:xfrm>
              <a:off x="4345" y="1400"/>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8" name="Line 41"/>
            <p:cNvSpPr>
              <a:spLocks noChangeShapeType="1"/>
            </p:cNvSpPr>
            <p:nvPr/>
          </p:nvSpPr>
          <p:spPr bwMode="auto">
            <a:xfrm>
              <a:off x="4584"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9" name="Line 42"/>
            <p:cNvSpPr>
              <a:spLocks noChangeShapeType="1"/>
            </p:cNvSpPr>
            <p:nvPr/>
          </p:nvSpPr>
          <p:spPr bwMode="auto">
            <a:xfrm>
              <a:off x="4849"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30" name="Line 43"/>
            <p:cNvSpPr>
              <a:spLocks noChangeShapeType="1"/>
            </p:cNvSpPr>
            <p:nvPr/>
          </p:nvSpPr>
          <p:spPr bwMode="auto">
            <a:xfrm>
              <a:off x="5180" y="1425"/>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6931" name="Picture 44"/>
            <p:cNvPicPr>
              <a:picLocks noChangeArrowheads="1"/>
            </p:cNvPicPr>
            <p:nvPr/>
          </p:nvPicPr>
          <p:blipFill>
            <a:blip r:embed="rId11"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206932" name="Object 45"/>
            <p:cNvGraphicFramePr>
              <a:graphicFrameLocks noChangeAspect="1"/>
            </p:cNvGraphicFramePr>
            <p:nvPr/>
          </p:nvGraphicFramePr>
          <p:xfrm>
            <a:off x="4240" y="992"/>
            <a:ext cx="159" cy="416"/>
          </p:xfrm>
          <a:graphic>
            <a:graphicData uri="http://schemas.openxmlformats.org/presentationml/2006/ole">
              <p:oleObj spid="_x0000_s27651" name="Clip" r:id="rId12" imgW="2735263" imgH="3825875" progId="">
                <p:embed/>
              </p:oleObj>
            </a:graphicData>
          </a:graphic>
        </p:graphicFrame>
        <p:pic>
          <p:nvPicPr>
            <p:cNvPr id="206933" name="Picture 46"/>
            <p:cNvPicPr>
              <a:picLocks noChangeArrowheads="1"/>
            </p:cNvPicPr>
            <p:nvPr/>
          </p:nvPicPr>
          <p:blipFill>
            <a:blip r:embed="rId11" cstate="print"/>
            <a:srcRect/>
            <a:stretch>
              <a:fillRect/>
            </a:stretch>
          </p:blipFill>
          <p:spPr bwMode="auto">
            <a:xfrm>
              <a:off x="4504" y="1181"/>
              <a:ext cx="205" cy="218"/>
            </a:xfrm>
            <a:prstGeom prst="rect">
              <a:avLst/>
            </a:prstGeom>
            <a:noFill/>
            <a:ln w="12700">
              <a:noFill/>
              <a:miter lim="800000"/>
              <a:headEnd/>
              <a:tailEnd/>
            </a:ln>
            <a:effectLst/>
          </p:spPr>
        </p:pic>
        <p:pic>
          <p:nvPicPr>
            <p:cNvPr id="206934" name="Picture 47"/>
            <p:cNvPicPr>
              <a:picLocks noChangeArrowheads="1"/>
            </p:cNvPicPr>
            <p:nvPr/>
          </p:nvPicPr>
          <p:blipFill>
            <a:blip r:embed="rId13" cstate="print"/>
            <a:srcRect/>
            <a:stretch>
              <a:fillRect/>
            </a:stretch>
          </p:blipFill>
          <p:spPr bwMode="auto">
            <a:xfrm>
              <a:off x="5021" y="1205"/>
              <a:ext cx="355" cy="243"/>
            </a:xfrm>
            <a:prstGeom prst="rect">
              <a:avLst/>
            </a:prstGeom>
            <a:noFill/>
            <a:ln w="9525">
              <a:noFill/>
              <a:miter lim="800000"/>
              <a:headEnd/>
              <a:tailEnd/>
            </a:ln>
            <a:effectLst/>
          </p:spPr>
        </p:pic>
        <p:pic>
          <p:nvPicPr>
            <p:cNvPr id="206935" name="Picture 48"/>
            <p:cNvPicPr>
              <a:picLocks noChangeArrowheads="1"/>
            </p:cNvPicPr>
            <p:nvPr/>
          </p:nvPicPr>
          <p:blipFill>
            <a:blip r:embed="rId14" cstate="print"/>
            <a:srcRect/>
            <a:stretch>
              <a:fillRect/>
            </a:stretch>
          </p:blipFill>
          <p:spPr bwMode="auto">
            <a:xfrm>
              <a:off x="4618" y="1621"/>
              <a:ext cx="152" cy="296"/>
            </a:xfrm>
            <a:prstGeom prst="rect">
              <a:avLst/>
            </a:prstGeom>
            <a:noFill/>
            <a:ln w="12700">
              <a:noFill/>
              <a:miter lim="800000"/>
              <a:headEnd/>
              <a:tailEnd/>
            </a:ln>
            <a:effectLst/>
          </p:spPr>
        </p:pic>
        <p:sp>
          <p:nvSpPr>
            <p:cNvPr id="206936" name="Rectangle 49"/>
            <p:cNvSpPr>
              <a:spLocks noChangeArrowheads="1"/>
            </p:cNvSpPr>
            <p:nvPr/>
          </p:nvSpPr>
          <p:spPr bwMode="auto">
            <a:xfrm>
              <a:off x="4416" y="720"/>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p>
          </p:txBody>
        </p:sp>
        <p:sp>
          <p:nvSpPr>
            <p:cNvPr id="206937" name="Line 50"/>
            <p:cNvSpPr>
              <a:spLocks noChangeShapeType="1"/>
            </p:cNvSpPr>
            <p:nvPr/>
          </p:nvSpPr>
          <p:spPr bwMode="auto">
            <a:xfrm>
              <a:off x="4696" y="1527"/>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38" name="Line 51"/>
            <p:cNvSpPr>
              <a:spLocks noChangeShapeType="1"/>
            </p:cNvSpPr>
            <p:nvPr/>
          </p:nvSpPr>
          <p:spPr bwMode="auto">
            <a:xfrm>
              <a:off x="4214" y="1552"/>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39" name="Text Box 52"/>
            <p:cNvSpPr txBox="1">
              <a:spLocks noChangeArrowheads="1"/>
            </p:cNvSpPr>
            <p:nvPr/>
          </p:nvSpPr>
          <p:spPr bwMode="auto">
            <a:xfrm>
              <a:off x="4368"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G </a:t>
              </a:r>
            </a:p>
          </p:txBody>
        </p:sp>
        <p:sp>
          <p:nvSpPr>
            <p:cNvPr id="206940" name="Text Box 53"/>
            <p:cNvSpPr txBox="1">
              <a:spLocks noChangeArrowheads="1"/>
            </p:cNvSpPr>
            <p:nvPr/>
          </p:nvSpPr>
          <p:spPr bwMode="auto">
            <a:xfrm>
              <a:off x="4704" y="1008"/>
              <a:ext cx="43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H </a:t>
              </a:r>
            </a:p>
          </p:txBody>
        </p:sp>
      </p:grpSp>
      <p:sp>
        <p:nvSpPr>
          <p:cNvPr id="206881" name="Line 54"/>
          <p:cNvSpPr>
            <a:spLocks noChangeShapeType="1"/>
          </p:cNvSpPr>
          <p:nvPr/>
        </p:nvSpPr>
        <p:spPr bwMode="auto">
          <a:xfrm flipH="1">
            <a:off x="793750" y="3886200"/>
            <a:ext cx="685800" cy="1981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882" name="Line 55"/>
          <p:cNvSpPr>
            <a:spLocks noChangeShapeType="1"/>
          </p:cNvSpPr>
          <p:nvPr/>
        </p:nvSpPr>
        <p:spPr bwMode="auto">
          <a:xfrm>
            <a:off x="1555750" y="6400800"/>
            <a:ext cx="48006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883" name="Line 56"/>
          <p:cNvSpPr>
            <a:spLocks noChangeShapeType="1"/>
          </p:cNvSpPr>
          <p:nvPr/>
        </p:nvSpPr>
        <p:spPr bwMode="auto">
          <a:xfrm>
            <a:off x="6661150" y="56388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690681" name="Picture 57" descr="Monitor-Red"/>
          <p:cNvPicPr>
            <a:picLocks noChangeAspect="1" noChangeArrowheads="1"/>
          </p:cNvPicPr>
          <p:nvPr/>
        </p:nvPicPr>
        <p:blipFill>
          <a:blip r:embed="rId6" cstate="print"/>
          <a:srcRect/>
          <a:stretch>
            <a:fillRect/>
          </a:stretch>
        </p:blipFill>
        <p:spPr bwMode="auto">
          <a:xfrm>
            <a:off x="6280150" y="4419600"/>
            <a:ext cx="431800" cy="533400"/>
          </a:xfrm>
          <a:prstGeom prst="rect">
            <a:avLst/>
          </a:prstGeom>
          <a:noFill/>
          <a:ln w="9525">
            <a:noFill/>
            <a:miter lim="800000"/>
            <a:headEnd/>
            <a:tailEnd/>
          </a:ln>
        </p:spPr>
      </p:pic>
      <p:pic>
        <p:nvPicPr>
          <p:cNvPr id="1690682" name="Picture 58" descr="Monitor-Red"/>
          <p:cNvPicPr>
            <a:picLocks noChangeAspect="1" noChangeArrowheads="1"/>
          </p:cNvPicPr>
          <p:nvPr/>
        </p:nvPicPr>
        <p:blipFill>
          <a:blip r:embed="rId6" cstate="print"/>
          <a:srcRect/>
          <a:stretch>
            <a:fillRect/>
          </a:stretch>
        </p:blipFill>
        <p:spPr bwMode="auto">
          <a:xfrm>
            <a:off x="6737350" y="4419600"/>
            <a:ext cx="431800" cy="533400"/>
          </a:xfrm>
          <a:prstGeom prst="rect">
            <a:avLst/>
          </a:prstGeom>
          <a:noFill/>
          <a:ln w="9525">
            <a:noFill/>
            <a:miter lim="800000"/>
            <a:headEnd/>
            <a:tailEnd/>
          </a:ln>
        </p:spPr>
      </p:pic>
      <p:grpSp>
        <p:nvGrpSpPr>
          <p:cNvPr id="8" name="Group 59"/>
          <p:cNvGrpSpPr>
            <a:grpSpLocks/>
          </p:cNvGrpSpPr>
          <p:nvPr/>
        </p:nvGrpSpPr>
        <p:grpSpPr bwMode="auto">
          <a:xfrm>
            <a:off x="3155950" y="2852738"/>
            <a:ext cx="5303838" cy="215900"/>
            <a:chOff x="2448" y="1872"/>
            <a:chExt cx="2554" cy="157"/>
          </a:xfrm>
        </p:grpSpPr>
        <p:sp>
          <p:nvSpPr>
            <p:cNvPr id="206911" name="Rectangle 60"/>
            <p:cNvSpPr>
              <a:spLocks noChangeArrowheads="1"/>
            </p:cNvSpPr>
            <p:nvPr/>
          </p:nvSpPr>
          <p:spPr bwMode="auto">
            <a:xfrm>
              <a:off x="4814" y="1872"/>
              <a:ext cx="188"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a:solidFill>
                  <a:srgbClr val="000000"/>
                </a:solidFill>
              </a:endParaRPr>
            </a:p>
          </p:txBody>
        </p:sp>
        <p:sp>
          <p:nvSpPr>
            <p:cNvPr id="206912" name="Rectangle 61"/>
            <p:cNvSpPr>
              <a:spLocks noChangeArrowheads="1"/>
            </p:cNvSpPr>
            <p:nvPr/>
          </p:nvSpPr>
          <p:spPr bwMode="auto">
            <a:xfrm>
              <a:off x="4512" y="1872"/>
              <a:ext cx="302"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p>
          </p:txBody>
        </p:sp>
        <p:sp>
          <p:nvSpPr>
            <p:cNvPr id="206913" name="Rectangle 62"/>
            <p:cNvSpPr>
              <a:spLocks noChangeArrowheads="1"/>
            </p:cNvSpPr>
            <p:nvPr/>
          </p:nvSpPr>
          <p:spPr bwMode="auto">
            <a:xfrm>
              <a:off x="3940" y="1872"/>
              <a:ext cx="572"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202.102.1.2</a:t>
              </a:r>
            </a:p>
          </p:txBody>
        </p:sp>
        <p:sp>
          <p:nvSpPr>
            <p:cNvPr id="206914" name="Rectangle 63"/>
            <p:cNvSpPr>
              <a:spLocks noChangeArrowheads="1"/>
            </p:cNvSpPr>
            <p:nvPr/>
          </p:nvSpPr>
          <p:spPr bwMode="auto">
            <a:xfrm>
              <a:off x="3368" y="1872"/>
              <a:ext cx="572"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199.168.1.2</a:t>
              </a:r>
            </a:p>
          </p:txBody>
        </p:sp>
        <p:sp>
          <p:nvSpPr>
            <p:cNvPr id="206915" name="Rectangle 64"/>
            <p:cNvSpPr>
              <a:spLocks noChangeArrowheads="1"/>
            </p:cNvSpPr>
            <p:nvPr/>
          </p:nvSpPr>
          <p:spPr bwMode="auto">
            <a:xfrm>
              <a:off x="3012" y="1872"/>
              <a:ext cx="356"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8</a:t>
              </a:r>
              <a:r>
                <a:rPr lang="zh-CN" altLang="en-US" sz="1100" b="1">
                  <a:solidFill>
                    <a:srgbClr val="000000"/>
                  </a:solidFill>
                </a:rPr>
                <a:t>：</a:t>
              </a:r>
              <a:r>
                <a:rPr lang="en-US" altLang="zh-CN" sz="1100" b="1">
                  <a:solidFill>
                    <a:srgbClr val="000000"/>
                  </a:solidFill>
                </a:rPr>
                <a:t>30</a:t>
              </a:r>
            </a:p>
          </p:txBody>
        </p:sp>
        <p:sp>
          <p:nvSpPr>
            <p:cNvPr id="206916" name="Rectangle 65"/>
            <p:cNvSpPr>
              <a:spLocks noChangeArrowheads="1"/>
            </p:cNvSpPr>
            <p:nvPr/>
          </p:nvSpPr>
          <p:spPr bwMode="auto">
            <a:xfrm>
              <a:off x="2448" y="1872"/>
              <a:ext cx="564"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2001-02-07</a:t>
              </a:r>
            </a:p>
          </p:txBody>
        </p:sp>
        <p:sp>
          <p:nvSpPr>
            <p:cNvPr id="206917" name="Line 66"/>
            <p:cNvSpPr>
              <a:spLocks noChangeShapeType="1"/>
            </p:cNvSpPr>
            <p:nvPr/>
          </p:nvSpPr>
          <p:spPr bwMode="auto">
            <a:xfrm>
              <a:off x="2448" y="1872"/>
              <a:ext cx="2554"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18" name="Line 67"/>
            <p:cNvSpPr>
              <a:spLocks noChangeShapeType="1"/>
            </p:cNvSpPr>
            <p:nvPr/>
          </p:nvSpPr>
          <p:spPr bwMode="auto">
            <a:xfrm>
              <a:off x="2448" y="2029"/>
              <a:ext cx="2554"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19" name="Line 68"/>
            <p:cNvSpPr>
              <a:spLocks noChangeShapeType="1"/>
            </p:cNvSpPr>
            <p:nvPr/>
          </p:nvSpPr>
          <p:spPr bwMode="auto">
            <a:xfrm>
              <a:off x="2448" y="1872"/>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0" name="Line 69"/>
            <p:cNvSpPr>
              <a:spLocks noChangeShapeType="1"/>
            </p:cNvSpPr>
            <p:nvPr/>
          </p:nvSpPr>
          <p:spPr bwMode="auto">
            <a:xfrm>
              <a:off x="5002" y="1872"/>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1" name="Line 70"/>
            <p:cNvSpPr>
              <a:spLocks noChangeShapeType="1"/>
            </p:cNvSpPr>
            <p:nvPr/>
          </p:nvSpPr>
          <p:spPr bwMode="auto">
            <a:xfrm>
              <a:off x="3012"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2" name="Line 71"/>
            <p:cNvSpPr>
              <a:spLocks noChangeShapeType="1"/>
            </p:cNvSpPr>
            <p:nvPr/>
          </p:nvSpPr>
          <p:spPr bwMode="auto">
            <a:xfrm>
              <a:off x="3368"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3" name="Line 72"/>
            <p:cNvSpPr>
              <a:spLocks noChangeShapeType="1"/>
            </p:cNvSpPr>
            <p:nvPr/>
          </p:nvSpPr>
          <p:spPr bwMode="auto">
            <a:xfrm>
              <a:off x="3940"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4" name="Line 73"/>
            <p:cNvSpPr>
              <a:spLocks noChangeShapeType="1"/>
            </p:cNvSpPr>
            <p:nvPr/>
          </p:nvSpPr>
          <p:spPr bwMode="auto">
            <a:xfrm>
              <a:off x="4512"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25" name="Line 74"/>
            <p:cNvSpPr>
              <a:spLocks noChangeShapeType="1"/>
            </p:cNvSpPr>
            <p:nvPr/>
          </p:nvSpPr>
          <p:spPr bwMode="auto">
            <a:xfrm>
              <a:off x="4814"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206887" name="Rectangle 75"/>
          <p:cNvSpPr>
            <a:spLocks noChangeArrowheads="1"/>
          </p:cNvSpPr>
          <p:nvPr/>
        </p:nvSpPr>
        <p:spPr bwMode="auto">
          <a:xfrm>
            <a:off x="6051550" y="4038600"/>
            <a:ext cx="908050"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202.102.1.2</a:t>
            </a:r>
          </a:p>
        </p:txBody>
      </p:sp>
      <p:sp>
        <p:nvSpPr>
          <p:cNvPr id="206888" name="Rectangle 76"/>
          <p:cNvSpPr>
            <a:spLocks noChangeArrowheads="1"/>
          </p:cNvSpPr>
          <p:nvPr/>
        </p:nvSpPr>
        <p:spPr bwMode="auto">
          <a:xfrm>
            <a:off x="6889750" y="4038600"/>
            <a:ext cx="908050" cy="274638"/>
          </a:xfrm>
          <a:prstGeom prst="rect">
            <a:avLst/>
          </a:prstGeom>
          <a:noFill/>
          <a:ln w="2857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202.102.1.3</a:t>
            </a:r>
          </a:p>
        </p:txBody>
      </p:sp>
      <p:grpSp>
        <p:nvGrpSpPr>
          <p:cNvPr id="9" name="Group 77"/>
          <p:cNvGrpSpPr>
            <a:grpSpLocks/>
          </p:cNvGrpSpPr>
          <p:nvPr/>
        </p:nvGrpSpPr>
        <p:grpSpPr bwMode="auto">
          <a:xfrm>
            <a:off x="3155950" y="3141663"/>
            <a:ext cx="5303838" cy="231775"/>
            <a:chOff x="2448" y="1872"/>
            <a:chExt cx="2554" cy="157"/>
          </a:xfrm>
        </p:grpSpPr>
        <p:sp>
          <p:nvSpPr>
            <p:cNvPr id="206896" name="Rectangle 78"/>
            <p:cNvSpPr>
              <a:spLocks noChangeArrowheads="1"/>
            </p:cNvSpPr>
            <p:nvPr/>
          </p:nvSpPr>
          <p:spPr bwMode="auto">
            <a:xfrm>
              <a:off x="4814" y="1872"/>
              <a:ext cx="188"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a:solidFill>
                    <a:srgbClr val="000000"/>
                  </a:solidFill>
                  <a:latin typeface="Arial" pitchFamily="34" charset="0"/>
                </a:rPr>
                <a:t>···</a:t>
              </a:r>
              <a:endParaRPr lang="en-US" altLang="zh-CN" sz="1100">
                <a:solidFill>
                  <a:srgbClr val="000000"/>
                </a:solidFill>
              </a:endParaRPr>
            </a:p>
          </p:txBody>
        </p:sp>
        <p:sp>
          <p:nvSpPr>
            <p:cNvPr id="206897" name="Rectangle 79"/>
            <p:cNvSpPr>
              <a:spLocks noChangeArrowheads="1"/>
            </p:cNvSpPr>
            <p:nvPr/>
          </p:nvSpPr>
          <p:spPr bwMode="auto">
            <a:xfrm>
              <a:off x="4512" y="1872"/>
              <a:ext cx="302"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TCP</a:t>
              </a:r>
            </a:p>
          </p:txBody>
        </p:sp>
        <p:sp>
          <p:nvSpPr>
            <p:cNvPr id="206898" name="Rectangle 80"/>
            <p:cNvSpPr>
              <a:spLocks noChangeArrowheads="1"/>
            </p:cNvSpPr>
            <p:nvPr/>
          </p:nvSpPr>
          <p:spPr bwMode="auto">
            <a:xfrm>
              <a:off x="3940" y="1872"/>
              <a:ext cx="572"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202.102.1.3</a:t>
              </a:r>
            </a:p>
          </p:txBody>
        </p:sp>
        <p:sp>
          <p:nvSpPr>
            <p:cNvPr id="206899" name="Rectangle 81"/>
            <p:cNvSpPr>
              <a:spLocks noChangeArrowheads="1"/>
            </p:cNvSpPr>
            <p:nvPr/>
          </p:nvSpPr>
          <p:spPr bwMode="auto">
            <a:xfrm>
              <a:off x="3368" y="1872"/>
              <a:ext cx="572"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199.168.1.5</a:t>
              </a:r>
            </a:p>
          </p:txBody>
        </p:sp>
        <p:sp>
          <p:nvSpPr>
            <p:cNvPr id="206900" name="Rectangle 82"/>
            <p:cNvSpPr>
              <a:spLocks noChangeArrowheads="1"/>
            </p:cNvSpPr>
            <p:nvPr/>
          </p:nvSpPr>
          <p:spPr bwMode="auto">
            <a:xfrm>
              <a:off x="3012" y="1872"/>
              <a:ext cx="356"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9</a:t>
              </a:r>
              <a:r>
                <a:rPr lang="zh-CN" altLang="en-US" sz="1100" b="1">
                  <a:solidFill>
                    <a:srgbClr val="000000"/>
                  </a:solidFill>
                </a:rPr>
                <a:t>：</a:t>
              </a:r>
              <a:r>
                <a:rPr lang="en-US" altLang="zh-CN" sz="1100" b="1">
                  <a:solidFill>
                    <a:srgbClr val="000000"/>
                  </a:solidFill>
                </a:rPr>
                <a:t>10</a:t>
              </a:r>
            </a:p>
          </p:txBody>
        </p:sp>
        <p:sp>
          <p:nvSpPr>
            <p:cNvPr id="206901" name="Rectangle 83"/>
            <p:cNvSpPr>
              <a:spLocks noChangeArrowheads="1"/>
            </p:cNvSpPr>
            <p:nvPr/>
          </p:nvSpPr>
          <p:spPr bwMode="auto">
            <a:xfrm>
              <a:off x="2448" y="1872"/>
              <a:ext cx="564" cy="157"/>
            </a:xfrm>
            <a:prstGeom prst="rect">
              <a:avLst/>
            </a:prstGeom>
            <a:noFill/>
            <a:ln w="28575">
              <a:noFill/>
              <a:miter lim="800000"/>
              <a:headEnd/>
              <a:tailEnd/>
            </a:ln>
            <a:effectLst/>
          </p:spPr>
          <p:txBody>
            <a:bodyPr/>
            <a:lstStyle/>
            <a:p>
              <a:pPr defTabSz="1030288" fontAlgn="base">
                <a:spcBef>
                  <a:spcPct val="20000"/>
                </a:spcBef>
                <a:spcAft>
                  <a:spcPct val="0"/>
                </a:spcAft>
                <a:buClr>
                  <a:srgbClr val="CC0000"/>
                </a:buClr>
                <a:buFont typeface="Wingdings" pitchFamily="2" charset="2"/>
                <a:buNone/>
              </a:pPr>
              <a:r>
                <a:rPr lang="en-US" altLang="zh-CN" sz="1100" b="1">
                  <a:solidFill>
                    <a:srgbClr val="000000"/>
                  </a:solidFill>
                </a:rPr>
                <a:t>2001-02-07</a:t>
              </a:r>
            </a:p>
          </p:txBody>
        </p:sp>
        <p:sp>
          <p:nvSpPr>
            <p:cNvPr id="206902" name="Line 84"/>
            <p:cNvSpPr>
              <a:spLocks noChangeShapeType="1"/>
            </p:cNvSpPr>
            <p:nvPr/>
          </p:nvSpPr>
          <p:spPr bwMode="auto">
            <a:xfrm>
              <a:off x="2448" y="1872"/>
              <a:ext cx="2554"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3" name="Line 85"/>
            <p:cNvSpPr>
              <a:spLocks noChangeShapeType="1"/>
            </p:cNvSpPr>
            <p:nvPr/>
          </p:nvSpPr>
          <p:spPr bwMode="auto">
            <a:xfrm>
              <a:off x="2448" y="2029"/>
              <a:ext cx="2554" cy="0"/>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4" name="Line 86"/>
            <p:cNvSpPr>
              <a:spLocks noChangeShapeType="1"/>
            </p:cNvSpPr>
            <p:nvPr/>
          </p:nvSpPr>
          <p:spPr bwMode="auto">
            <a:xfrm>
              <a:off x="2448" y="1872"/>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5" name="Line 87"/>
            <p:cNvSpPr>
              <a:spLocks noChangeShapeType="1"/>
            </p:cNvSpPr>
            <p:nvPr/>
          </p:nvSpPr>
          <p:spPr bwMode="auto">
            <a:xfrm>
              <a:off x="5002" y="1872"/>
              <a:ext cx="0" cy="157"/>
            </a:xfrm>
            <a:prstGeom prst="line">
              <a:avLst/>
            </a:prstGeom>
            <a:noFill/>
            <a:ln w="12700" cap="sq">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6" name="Line 88"/>
            <p:cNvSpPr>
              <a:spLocks noChangeShapeType="1"/>
            </p:cNvSpPr>
            <p:nvPr/>
          </p:nvSpPr>
          <p:spPr bwMode="auto">
            <a:xfrm>
              <a:off x="3012"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7" name="Line 89"/>
            <p:cNvSpPr>
              <a:spLocks noChangeShapeType="1"/>
            </p:cNvSpPr>
            <p:nvPr/>
          </p:nvSpPr>
          <p:spPr bwMode="auto">
            <a:xfrm>
              <a:off x="3368"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8" name="Line 90"/>
            <p:cNvSpPr>
              <a:spLocks noChangeShapeType="1"/>
            </p:cNvSpPr>
            <p:nvPr/>
          </p:nvSpPr>
          <p:spPr bwMode="auto">
            <a:xfrm>
              <a:off x="3940"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09" name="Line 91"/>
            <p:cNvSpPr>
              <a:spLocks noChangeShapeType="1"/>
            </p:cNvSpPr>
            <p:nvPr/>
          </p:nvSpPr>
          <p:spPr bwMode="auto">
            <a:xfrm>
              <a:off x="4512"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6910" name="Line 92"/>
            <p:cNvSpPr>
              <a:spLocks noChangeShapeType="1"/>
            </p:cNvSpPr>
            <p:nvPr/>
          </p:nvSpPr>
          <p:spPr bwMode="auto">
            <a:xfrm>
              <a:off x="4814" y="1872"/>
              <a:ext cx="0" cy="157"/>
            </a:xfrm>
            <a:prstGeom prst="line">
              <a:avLst/>
            </a:prstGeom>
            <a:noFill/>
            <a:ln w="1270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90717" name="Line 93"/>
          <p:cNvSpPr>
            <a:spLocks noChangeShapeType="1"/>
          </p:cNvSpPr>
          <p:nvPr/>
        </p:nvSpPr>
        <p:spPr bwMode="auto">
          <a:xfrm>
            <a:off x="1860550" y="2895600"/>
            <a:ext cx="1295400" cy="0"/>
          </a:xfrm>
          <a:prstGeom prst="line">
            <a:avLst/>
          </a:prstGeom>
          <a:noFill/>
          <a:ln w="28575">
            <a:solidFill>
              <a:srgbClr val="869C8D"/>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90718" name="Text Box 94"/>
          <p:cNvSpPr txBox="1">
            <a:spLocks noChangeArrowheads="1"/>
          </p:cNvSpPr>
          <p:nvPr/>
        </p:nvSpPr>
        <p:spPr bwMode="auto">
          <a:xfrm>
            <a:off x="1784350" y="2590800"/>
            <a:ext cx="9144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写入日志</a:t>
            </a:r>
          </a:p>
        </p:txBody>
      </p:sp>
      <p:sp>
        <p:nvSpPr>
          <p:cNvPr id="1690719" name="Line 95"/>
          <p:cNvSpPr>
            <a:spLocks noChangeShapeType="1"/>
          </p:cNvSpPr>
          <p:nvPr/>
        </p:nvSpPr>
        <p:spPr bwMode="auto">
          <a:xfrm>
            <a:off x="2089150" y="3200400"/>
            <a:ext cx="1066800" cy="0"/>
          </a:xfrm>
          <a:prstGeom prst="line">
            <a:avLst/>
          </a:prstGeom>
          <a:noFill/>
          <a:ln w="28575">
            <a:solidFill>
              <a:srgbClr val="869C8D"/>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90720" name="Text Box 96"/>
          <p:cNvSpPr txBox="1">
            <a:spLocks noChangeArrowheads="1"/>
          </p:cNvSpPr>
          <p:nvPr/>
        </p:nvSpPr>
        <p:spPr bwMode="auto">
          <a:xfrm>
            <a:off x="2012950" y="3200400"/>
            <a:ext cx="914400"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写入日志</a:t>
            </a:r>
          </a:p>
        </p:txBody>
      </p:sp>
      <p:sp>
        <p:nvSpPr>
          <p:cNvPr id="1690721" name="Oval 97"/>
          <p:cNvSpPr>
            <a:spLocks noChangeArrowheads="1"/>
          </p:cNvSpPr>
          <p:nvPr/>
        </p:nvSpPr>
        <p:spPr bwMode="auto">
          <a:xfrm>
            <a:off x="3429000" y="4419600"/>
            <a:ext cx="1371600" cy="1219200"/>
          </a:xfrm>
          <a:prstGeom prst="ellipse">
            <a:avLst/>
          </a:prstGeom>
          <a:solidFill>
            <a:srgbClr val="FFFFFF"/>
          </a:solidFill>
          <a:ln w="28575">
            <a:solidFill>
              <a:schemeClr val="hlink"/>
            </a:solidFill>
            <a:round/>
            <a:headEnd/>
            <a:tailEnd/>
          </a:ln>
          <a:effectLst/>
        </p:spPr>
        <p:txBody>
          <a:bodyPr wrap="none" anchor="ctr"/>
          <a:lstStyle/>
          <a:p>
            <a:pPr algn="ctr" eaLnBrk="0" fontAlgn="base" hangingPunct="0">
              <a:spcBef>
                <a:spcPct val="50000"/>
              </a:spcBef>
              <a:spcAft>
                <a:spcPct val="0"/>
              </a:spcAft>
              <a:buFont typeface="Wingdings" pitchFamily="2" charset="2"/>
              <a:buNone/>
            </a:pPr>
            <a:r>
              <a:rPr lang="zh-CN" altLang="en-US" sz="1200">
                <a:solidFill>
                  <a:srgbClr val="336699"/>
                </a:solidFill>
                <a:latin typeface="Times New Roman" pitchFamily="18" charset="0"/>
              </a:rPr>
              <a:t>一旦出现安全事故</a:t>
            </a:r>
          </a:p>
          <a:p>
            <a:pPr algn="ctr" eaLnBrk="0" fontAlgn="base" hangingPunct="0">
              <a:spcBef>
                <a:spcPct val="50000"/>
              </a:spcBef>
              <a:spcAft>
                <a:spcPct val="0"/>
              </a:spcAft>
              <a:buFont typeface="Wingdings" pitchFamily="2" charset="2"/>
              <a:buNone/>
            </a:pPr>
            <a:r>
              <a:rPr lang="zh-CN" altLang="en-US" sz="1200">
                <a:solidFill>
                  <a:srgbClr val="336699"/>
                </a:solidFill>
                <a:latin typeface="Times New Roman" pitchFamily="18" charset="0"/>
              </a:rPr>
              <a:t>可以查询此日志</a:t>
            </a:r>
          </a:p>
        </p:txBody>
      </p:sp>
      <p:sp>
        <p:nvSpPr>
          <p:cNvPr id="1690722" name="Line 98"/>
          <p:cNvSpPr>
            <a:spLocks noChangeShapeType="1"/>
          </p:cNvSpPr>
          <p:nvPr/>
        </p:nvSpPr>
        <p:spPr bwMode="auto">
          <a:xfrm>
            <a:off x="4070350" y="3429000"/>
            <a:ext cx="0" cy="990600"/>
          </a:xfrm>
          <a:prstGeom prst="line">
            <a:avLst/>
          </a:prstGeom>
          <a:noFill/>
          <a:ln w="76200" cmpd="tri">
            <a:solidFill>
              <a:schemeClr val="hlink"/>
            </a:solidFill>
            <a:round/>
            <a:headEnd type="triangle" w="med" len="med"/>
            <a:tailEnd/>
          </a:ln>
          <a:effectLst/>
        </p:spPr>
        <p:txBody>
          <a:bodyPr/>
          <a:lstStyle/>
          <a:p>
            <a:pPr fontAlgn="base">
              <a:spcBef>
                <a:spcPct val="0"/>
              </a:spcBef>
              <a:spcAft>
                <a:spcPct val="0"/>
              </a:spcAft>
            </a:pPr>
            <a:endParaRPr lang="zh-CN" altLang="en-US">
              <a:solidFill>
                <a:srgbClr val="000000"/>
              </a:solidFill>
            </a:endParaRPr>
          </a:p>
        </p:txBody>
      </p:sp>
    </p:spTree>
    <p:custDataLst>
      <p:tags r:id="rId2"/>
    </p:custDataLst>
  </p:cSld>
  <p:clrMapOvr>
    <a:masterClrMapping/>
  </p:clrMapOvr>
  <p:transition advTm="9932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90639"/>
                                        </p:tgtEl>
                                        <p:attrNameLst>
                                          <p:attrName>style.visibility</p:attrName>
                                        </p:attrNameLst>
                                      </p:cBhvr>
                                      <p:to>
                                        <p:strVal val="visible"/>
                                      </p:to>
                                    </p:set>
                                    <p:anim calcmode="lin" valueType="num">
                                      <p:cBhvr>
                                        <p:cTn id="7" dur="500" fill="hold"/>
                                        <p:tgtEl>
                                          <p:spTgt spid="1690639"/>
                                        </p:tgtEl>
                                        <p:attrNameLst>
                                          <p:attrName>ppt_w</p:attrName>
                                        </p:attrNameLst>
                                      </p:cBhvr>
                                      <p:tavLst>
                                        <p:tav tm="0">
                                          <p:val>
                                            <p:fltVal val="0"/>
                                          </p:val>
                                        </p:tav>
                                        <p:tav tm="100000">
                                          <p:val>
                                            <p:strVal val="#ppt_w"/>
                                          </p:val>
                                        </p:tav>
                                      </p:tavLst>
                                    </p:anim>
                                    <p:anim calcmode="lin" valueType="num">
                                      <p:cBhvr>
                                        <p:cTn id="8" dur="500" fill="hold"/>
                                        <p:tgtEl>
                                          <p:spTgt spid="169063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90627"/>
                                        </p:tgtEl>
                                        <p:attrNameLst>
                                          <p:attrName>style.visibility</p:attrName>
                                        </p:attrNameLst>
                                      </p:cBhvr>
                                      <p:to>
                                        <p:strVal val="visible"/>
                                      </p:to>
                                    </p:set>
                                    <p:animEffect transition="in" filter="wipe(up)">
                                      <p:cBhvr>
                                        <p:cTn id="12" dur="500"/>
                                        <p:tgtEl>
                                          <p:spTgt spid="1690627"/>
                                        </p:tgtEl>
                                      </p:cBhvr>
                                    </p:animEffect>
                                  </p:childTnLst>
                                  <p:subTnLst>
                                    <p:set>
                                      <p:cBhvr override="childStyle">
                                        <p:cTn dur="1" fill="hold" display="0" masterRel="nextClick" afterEffect="1"/>
                                        <p:tgtEl>
                                          <p:spTgt spid="1690627"/>
                                        </p:tgtEl>
                                        <p:attrNameLst>
                                          <p:attrName>style.visibility</p:attrName>
                                        </p:attrNameLst>
                                      </p:cBhvr>
                                      <p:to>
                                        <p:strVal val="hidden"/>
                                      </p:to>
                                    </p:set>
                                  </p:subTnLst>
                                </p:cTn>
                              </p:par>
                            </p:childTnLst>
                          </p:cTn>
                        </p:par>
                        <p:par>
                          <p:cTn id="13" fill="hold" nodeType="afterGroup">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690681"/>
                                        </p:tgtEl>
                                        <p:attrNameLst>
                                          <p:attrName>style.visibility</p:attrName>
                                        </p:attrNameLst>
                                      </p:cBhvr>
                                      <p:to>
                                        <p:strVal val="visible"/>
                                      </p:to>
                                    </p:set>
                                    <p:anim calcmode="lin" valueType="num">
                                      <p:cBhvr>
                                        <p:cTn id="16" dur="500" fill="hold"/>
                                        <p:tgtEl>
                                          <p:spTgt spid="1690681"/>
                                        </p:tgtEl>
                                        <p:attrNameLst>
                                          <p:attrName>ppt_w</p:attrName>
                                        </p:attrNameLst>
                                      </p:cBhvr>
                                      <p:tavLst>
                                        <p:tav tm="0">
                                          <p:val>
                                            <p:fltVal val="0"/>
                                          </p:val>
                                        </p:tav>
                                        <p:tav tm="100000">
                                          <p:val>
                                            <p:strVal val="#ppt_w"/>
                                          </p:val>
                                        </p:tav>
                                      </p:tavLst>
                                    </p:anim>
                                    <p:anim calcmode="lin" valueType="num">
                                      <p:cBhvr>
                                        <p:cTn id="17" dur="500" fill="hold"/>
                                        <p:tgtEl>
                                          <p:spTgt spid="1690681"/>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90718"/>
                                        </p:tgtEl>
                                        <p:attrNameLst>
                                          <p:attrName>style.visibility</p:attrName>
                                        </p:attrNameLst>
                                      </p:cBhvr>
                                      <p:to>
                                        <p:strVal val="visible"/>
                                      </p:to>
                                    </p:set>
                                    <p:animEffect transition="in" filter="wipe(up)">
                                      <p:cBhvr>
                                        <p:cTn id="22" dur="500"/>
                                        <p:tgtEl>
                                          <p:spTgt spid="169071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90717"/>
                                        </p:tgtEl>
                                        <p:attrNameLst>
                                          <p:attrName>style.visibility</p:attrName>
                                        </p:attrNameLst>
                                      </p:cBhvr>
                                      <p:to>
                                        <p:strVal val="visible"/>
                                      </p:to>
                                    </p:set>
                                    <p:animEffect transition="in" filter="wipe(left)">
                                      <p:cBhvr>
                                        <p:cTn id="26" dur="500"/>
                                        <p:tgtEl>
                                          <p:spTgt spid="1690717"/>
                                        </p:tgtEl>
                                      </p:cBhvr>
                                    </p:animEffect>
                                  </p:childTnLst>
                                </p:cTn>
                              </p:par>
                            </p:childTnLst>
                          </p:cTn>
                        </p:par>
                        <p:par>
                          <p:cTn id="27" fill="hold" nodeType="afterGroup">
                            <p:stCondLst>
                              <p:cond delay="1000"/>
                            </p:stCondLst>
                            <p:childTnLst>
                              <p:par>
                                <p:cTn id="28" presetID="1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Left)">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1690642"/>
                                        </p:tgtEl>
                                        <p:attrNameLst>
                                          <p:attrName>style.visibility</p:attrName>
                                        </p:attrNameLst>
                                      </p:cBhvr>
                                      <p:to>
                                        <p:strVal val="visible"/>
                                      </p:to>
                                    </p:set>
                                    <p:anim calcmode="lin" valueType="num">
                                      <p:cBhvr>
                                        <p:cTn id="35" dur="500" fill="hold"/>
                                        <p:tgtEl>
                                          <p:spTgt spid="1690642"/>
                                        </p:tgtEl>
                                        <p:attrNameLst>
                                          <p:attrName>ppt_w</p:attrName>
                                        </p:attrNameLst>
                                      </p:cBhvr>
                                      <p:tavLst>
                                        <p:tav tm="0">
                                          <p:val>
                                            <p:fltVal val="0"/>
                                          </p:val>
                                        </p:tav>
                                        <p:tav tm="100000">
                                          <p:val>
                                            <p:strVal val="#ppt_w"/>
                                          </p:val>
                                        </p:tav>
                                      </p:tavLst>
                                    </p:anim>
                                    <p:anim calcmode="lin" valueType="num">
                                      <p:cBhvr>
                                        <p:cTn id="36" dur="500" fill="hold"/>
                                        <p:tgtEl>
                                          <p:spTgt spid="1690642"/>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690626"/>
                                        </p:tgtEl>
                                        <p:attrNameLst>
                                          <p:attrName>style.visibility</p:attrName>
                                        </p:attrNameLst>
                                      </p:cBhvr>
                                      <p:to>
                                        <p:strVal val="visible"/>
                                      </p:to>
                                    </p:set>
                                    <p:animEffect transition="in" filter="wipe(up)">
                                      <p:cBhvr>
                                        <p:cTn id="40" dur="500"/>
                                        <p:tgtEl>
                                          <p:spTgt spid="1690626"/>
                                        </p:tgtEl>
                                      </p:cBhvr>
                                    </p:animEffect>
                                  </p:childTnLst>
                                  <p:subTnLst>
                                    <p:set>
                                      <p:cBhvr override="childStyle">
                                        <p:cTn dur="1" fill="hold" display="0" masterRel="nextClick" afterEffect="1"/>
                                        <p:tgtEl>
                                          <p:spTgt spid="1690626"/>
                                        </p:tgtEl>
                                        <p:attrNameLst>
                                          <p:attrName>style.visibility</p:attrName>
                                        </p:attrNameLst>
                                      </p:cBhvr>
                                      <p:to>
                                        <p:strVal val="hidden"/>
                                      </p:to>
                                    </p:set>
                                  </p:subTnLst>
                                </p:cTn>
                              </p:par>
                            </p:childTnLst>
                          </p:cTn>
                        </p:par>
                        <p:par>
                          <p:cTn id="41" fill="hold" nodeType="afterGroup">
                            <p:stCondLst>
                              <p:cond delay="1000"/>
                            </p:stCondLst>
                            <p:childTnLst>
                              <p:par>
                                <p:cTn id="42" presetID="22" presetClass="entr" presetSubtype="1" fill="hold" nodeType="afterEffect">
                                  <p:stCondLst>
                                    <p:cond delay="0"/>
                                  </p:stCondLst>
                                  <p:childTnLst>
                                    <p:set>
                                      <p:cBhvr>
                                        <p:cTn id="43" dur="1" fill="hold">
                                          <p:stCondLst>
                                            <p:cond delay="0"/>
                                          </p:stCondLst>
                                        </p:cTn>
                                        <p:tgtEl>
                                          <p:spTgt spid="1690682"/>
                                        </p:tgtEl>
                                        <p:attrNameLst>
                                          <p:attrName>style.visibility</p:attrName>
                                        </p:attrNameLst>
                                      </p:cBhvr>
                                      <p:to>
                                        <p:strVal val="visible"/>
                                      </p:to>
                                    </p:set>
                                    <p:animEffect transition="in" filter="wipe(up)">
                                      <p:cBhvr>
                                        <p:cTn id="44" dur="500"/>
                                        <p:tgtEl>
                                          <p:spTgt spid="169068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690720"/>
                                        </p:tgtEl>
                                        <p:attrNameLst>
                                          <p:attrName>style.visibility</p:attrName>
                                        </p:attrNameLst>
                                      </p:cBhvr>
                                      <p:to>
                                        <p:strVal val="visible"/>
                                      </p:to>
                                    </p:set>
                                    <p:animEffect transition="in" filter="slide(fromLeft)">
                                      <p:cBhvr>
                                        <p:cTn id="49" dur="500"/>
                                        <p:tgtEl>
                                          <p:spTgt spid="1690720"/>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690719"/>
                                        </p:tgtEl>
                                        <p:attrNameLst>
                                          <p:attrName>style.visibility</p:attrName>
                                        </p:attrNameLst>
                                      </p:cBhvr>
                                      <p:to>
                                        <p:strVal val="visible"/>
                                      </p:to>
                                    </p:set>
                                    <p:animEffect transition="in" filter="wipe(left)">
                                      <p:cBhvr>
                                        <p:cTn id="53" dur="500"/>
                                        <p:tgtEl>
                                          <p:spTgt spid="1690719"/>
                                        </p:tgtEl>
                                      </p:cBhvr>
                                    </p:animEffect>
                                  </p:childTnLst>
                                </p:cTn>
                              </p:par>
                            </p:childTnLst>
                          </p:cTn>
                        </p:par>
                        <p:par>
                          <p:cTn id="54" fill="hold" nodeType="afterGroup">
                            <p:stCondLst>
                              <p:cond delay="1000"/>
                            </p:stCondLst>
                            <p:childTnLst>
                              <p:par>
                                <p:cTn id="55" presetID="12" presetClass="entr" presetSubtype="8"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slide(fromLeft)">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1690721"/>
                                        </p:tgtEl>
                                        <p:attrNameLst>
                                          <p:attrName>style.visibility</p:attrName>
                                        </p:attrNameLst>
                                      </p:cBhvr>
                                      <p:to>
                                        <p:strVal val="visible"/>
                                      </p:to>
                                    </p:set>
                                    <p:anim calcmode="lin" valueType="num">
                                      <p:cBhvr>
                                        <p:cTn id="62" dur="1000" fill="hold"/>
                                        <p:tgtEl>
                                          <p:spTgt spid="1690721"/>
                                        </p:tgtEl>
                                        <p:attrNameLst>
                                          <p:attrName>ppt_w</p:attrName>
                                        </p:attrNameLst>
                                      </p:cBhvr>
                                      <p:tavLst>
                                        <p:tav tm="0">
                                          <p:val>
                                            <p:fltVal val="0"/>
                                          </p:val>
                                        </p:tav>
                                        <p:tav tm="100000">
                                          <p:val>
                                            <p:strVal val="#ppt_w"/>
                                          </p:val>
                                        </p:tav>
                                      </p:tavLst>
                                    </p:anim>
                                    <p:anim calcmode="lin" valueType="num">
                                      <p:cBhvr>
                                        <p:cTn id="63" dur="1000" fill="hold"/>
                                        <p:tgtEl>
                                          <p:spTgt spid="1690721"/>
                                        </p:tgtEl>
                                        <p:attrNameLst>
                                          <p:attrName>ppt_h</p:attrName>
                                        </p:attrNameLst>
                                      </p:cBhvr>
                                      <p:tavLst>
                                        <p:tav tm="0">
                                          <p:val>
                                            <p:fltVal val="0"/>
                                          </p:val>
                                        </p:tav>
                                        <p:tav tm="100000">
                                          <p:val>
                                            <p:strVal val="#ppt_h"/>
                                          </p:val>
                                        </p:tav>
                                      </p:tavLst>
                                    </p:anim>
                                    <p:anim calcmode="lin" valueType="num">
                                      <p:cBhvr>
                                        <p:cTn id="64" dur="1000" fill="hold"/>
                                        <p:tgtEl>
                                          <p:spTgt spid="1690721"/>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690721"/>
                                        </p:tgtEl>
                                        <p:attrNameLst>
                                          <p:attrName>ppt_y</p:attrName>
                                        </p:attrNameLst>
                                      </p:cBhvr>
                                      <p:tavLst>
                                        <p:tav tm="0" fmla="#ppt_y+(sin(-2*pi*(1-$))*-#ppt_x+cos(-2*pi*(1-$))*(1-#ppt_y))*(1-$)">
                                          <p:val>
                                            <p:fltVal val="0"/>
                                          </p:val>
                                        </p:tav>
                                        <p:tav tm="100000">
                                          <p:val>
                                            <p:fltVal val="1"/>
                                          </p:val>
                                        </p:tav>
                                      </p:tavLst>
                                    </p:anim>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1690722"/>
                                        </p:tgtEl>
                                        <p:attrNameLst>
                                          <p:attrName>style.visibility</p:attrName>
                                        </p:attrNameLst>
                                      </p:cBhvr>
                                      <p:to>
                                        <p:strVal val="visible"/>
                                      </p:to>
                                    </p:set>
                                    <p:animEffect transition="in" filter="wipe(down)">
                                      <p:cBhvr>
                                        <p:cTn id="69" dur="500"/>
                                        <p:tgtEl>
                                          <p:spTgt spid="169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626" grpId="0" animBg="1"/>
      <p:bldP spid="1690627" grpId="0" animBg="1"/>
      <p:bldP spid="1690717" grpId="0" animBg="1"/>
      <p:bldP spid="1690718" grpId="0" autoUpdateAnimBg="0"/>
      <p:bldP spid="1690719" grpId="0" animBg="1"/>
      <p:bldP spid="1690720" grpId="0" autoUpdateAnimBg="0"/>
      <p:bldP spid="1690721" grpId="0" animBg="1" autoUpdateAnimBg="0"/>
      <p:bldP spid="169072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日期占位符 1"/>
          <p:cNvSpPr>
            <a:spLocks noGrp="1"/>
          </p:cNvSpPr>
          <p:nvPr>
            <p:ph type="dt" sz="quarter" idx="10"/>
          </p:nvPr>
        </p:nvSpPr>
        <p:spPr>
          <a:noFill/>
          <a:ln>
            <a:miter lim="800000"/>
            <a:headEnd/>
            <a:tailEnd/>
          </a:ln>
        </p:spPr>
        <p:txBody>
          <a:bodyPr/>
          <a:lstStyle/>
          <a:p>
            <a:fld id="{E5E69B33-99C2-457A-AE0F-BC38CFC725CC}" type="datetime1">
              <a:rPr lang="zh-CN" altLang="en-US">
                <a:solidFill>
                  <a:srgbClr val="000000"/>
                </a:solidFill>
              </a:rPr>
              <a:pPr/>
              <a:t>2016/5/30</a:t>
            </a:fld>
            <a:endParaRPr lang="en-US" altLang="zh-CN">
              <a:solidFill>
                <a:srgbClr val="000000"/>
              </a:solidFill>
            </a:endParaRPr>
          </a:p>
        </p:txBody>
      </p:sp>
      <p:sp>
        <p:nvSpPr>
          <p:cNvPr id="207875"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7876" name="灯片编号占位符 3"/>
          <p:cNvSpPr>
            <a:spLocks noGrp="1"/>
          </p:cNvSpPr>
          <p:nvPr>
            <p:ph type="sldNum" sz="quarter" idx="12"/>
          </p:nvPr>
        </p:nvSpPr>
        <p:spPr>
          <a:noFill/>
          <a:ln>
            <a:miter lim="800000"/>
            <a:headEnd/>
            <a:tailEnd/>
          </a:ln>
        </p:spPr>
        <p:txBody>
          <a:bodyPr/>
          <a:lstStyle/>
          <a:p>
            <a:fld id="{25A3C6E1-7BFC-468B-BD29-41447AEE0C47}" type="slidenum">
              <a:rPr lang="en-US" altLang="zh-CN">
                <a:solidFill>
                  <a:srgbClr val="000000"/>
                </a:solidFill>
              </a:rPr>
              <a:pPr/>
              <a:t>87</a:t>
            </a:fld>
            <a:endParaRPr lang="en-US" altLang="zh-CN">
              <a:solidFill>
                <a:srgbClr val="000000"/>
              </a:solidFill>
            </a:endParaRPr>
          </a:p>
        </p:txBody>
      </p:sp>
      <p:sp>
        <p:nvSpPr>
          <p:cNvPr id="207877" name="Rectangle 59"/>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7878" name="Line 2"/>
          <p:cNvSpPr>
            <a:spLocks noChangeShapeType="1"/>
          </p:cNvSpPr>
          <p:nvPr/>
        </p:nvSpPr>
        <p:spPr bwMode="auto">
          <a:xfrm>
            <a:off x="2057400" y="26670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7879" name="Line 3"/>
          <p:cNvSpPr>
            <a:spLocks noChangeShapeType="1"/>
          </p:cNvSpPr>
          <p:nvPr/>
        </p:nvSpPr>
        <p:spPr bwMode="auto">
          <a:xfrm>
            <a:off x="2057400" y="3733800"/>
            <a:ext cx="457200" cy="914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7880" name="Line 4"/>
          <p:cNvSpPr>
            <a:spLocks noChangeShapeType="1"/>
          </p:cNvSpPr>
          <p:nvPr/>
        </p:nvSpPr>
        <p:spPr bwMode="auto">
          <a:xfrm>
            <a:off x="2895600" y="4953000"/>
            <a:ext cx="1828800" cy="762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7881" name="Line 5"/>
          <p:cNvSpPr>
            <a:spLocks noChangeShapeType="1"/>
          </p:cNvSpPr>
          <p:nvPr/>
        </p:nvSpPr>
        <p:spPr bwMode="auto">
          <a:xfrm>
            <a:off x="5181600" y="5867400"/>
            <a:ext cx="1371600" cy="152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2678" name="Rectangle 6"/>
          <p:cNvSpPr>
            <a:spLocks noChangeArrowheads="1"/>
          </p:cNvSpPr>
          <p:nvPr/>
        </p:nvSpPr>
        <p:spPr bwMode="auto">
          <a:xfrm>
            <a:off x="3352800" y="0"/>
            <a:ext cx="14795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en-US" altLang="zh-CN" sz="2400">
                <a:solidFill>
                  <a:srgbClr val="FFFFFF"/>
                </a:solidFill>
                <a:effectLst>
                  <a:outerShdw blurRad="38100" dist="38100" dir="2700000" algn="tl">
                    <a:srgbClr val="C0C0C0"/>
                  </a:outerShdw>
                </a:effectLst>
                <a:latin typeface="Times New Roman" pitchFamily="18" charset="0"/>
              </a:rPr>
              <a:t> </a:t>
            </a:r>
            <a:r>
              <a:rPr lang="zh-CN" altLang="en-US" sz="2400">
                <a:solidFill>
                  <a:srgbClr val="003366"/>
                </a:solidFill>
                <a:effectLst>
                  <a:outerShdw blurRad="38100" dist="38100" dir="2700000" algn="tl">
                    <a:srgbClr val="C0C0C0"/>
                  </a:outerShdw>
                </a:effectLst>
                <a:latin typeface="Times New Roman" pitchFamily="18" charset="0"/>
              </a:rPr>
              <a:t>端口映射</a:t>
            </a:r>
          </a:p>
        </p:txBody>
      </p:sp>
      <p:sp>
        <p:nvSpPr>
          <p:cNvPr id="207883" name="Line 7"/>
          <p:cNvSpPr>
            <a:spLocks noChangeShapeType="1"/>
          </p:cNvSpPr>
          <p:nvPr/>
        </p:nvSpPr>
        <p:spPr bwMode="auto">
          <a:xfrm>
            <a:off x="3200400" y="17526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7884" name="Line 8"/>
          <p:cNvSpPr>
            <a:spLocks noChangeShapeType="1"/>
          </p:cNvSpPr>
          <p:nvPr/>
        </p:nvSpPr>
        <p:spPr bwMode="auto">
          <a:xfrm>
            <a:off x="2438400" y="18288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7885" name="Line 9"/>
          <p:cNvSpPr>
            <a:spLocks noChangeShapeType="1"/>
          </p:cNvSpPr>
          <p:nvPr/>
        </p:nvSpPr>
        <p:spPr bwMode="auto">
          <a:xfrm>
            <a:off x="1600200" y="17526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7886" name="Line 10"/>
          <p:cNvSpPr>
            <a:spLocks noChangeShapeType="1"/>
          </p:cNvSpPr>
          <p:nvPr/>
        </p:nvSpPr>
        <p:spPr bwMode="auto">
          <a:xfrm>
            <a:off x="196850" y="16764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07887" name="Object 11"/>
          <p:cNvGraphicFramePr>
            <a:graphicFrameLocks noChangeAspect="1"/>
          </p:cNvGraphicFramePr>
          <p:nvPr/>
        </p:nvGraphicFramePr>
        <p:xfrm>
          <a:off x="44450" y="990600"/>
          <a:ext cx="279400" cy="736600"/>
        </p:xfrm>
        <a:graphic>
          <a:graphicData uri="http://schemas.openxmlformats.org/presentationml/2006/ole">
            <p:oleObj spid="_x0000_s28674" name="Clip" r:id="rId4" imgW="2735263" imgH="3825875" progId="">
              <p:embed/>
            </p:oleObj>
          </a:graphicData>
        </a:graphic>
      </p:graphicFrame>
      <p:sp>
        <p:nvSpPr>
          <p:cNvPr id="207888" name="Line 12"/>
          <p:cNvSpPr>
            <a:spLocks noChangeShapeType="1"/>
          </p:cNvSpPr>
          <p:nvPr/>
        </p:nvSpPr>
        <p:spPr bwMode="auto">
          <a:xfrm>
            <a:off x="-31750" y="2209800"/>
            <a:ext cx="3429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7889" name="Picture 13" descr="Monitor"/>
          <p:cNvPicPr>
            <a:picLocks noChangeAspect="1" noChangeArrowheads="1"/>
          </p:cNvPicPr>
          <p:nvPr/>
        </p:nvPicPr>
        <p:blipFill>
          <a:blip r:embed="rId5" cstate="print"/>
          <a:srcRect/>
          <a:stretch>
            <a:fillRect/>
          </a:stretch>
        </p:blipFill>
        <p:spPr bwMode="auto">
          <a:xfrm>
            <a:off x="1447800" y="1371600"/>
            <a:ext cx="339725" cy="352425"/>
          </a:xfrm>
          <a:prstGeom prst="rect">
            <a:avLst/>
          </a:prstGeom>
          <a:noFill/>
          <a:ln w="9525">
            <a:noFill/>
            <a:miter lim="800000"/>
            <a:headEnd/>
            <a:tailEnd/>
          </a:ln>
        </p:spPr>
      </p:pic>
      <p:pic>
        <p:nvPicPr>
          <p:cNvPr id="207890" name="Picture 14" descr="Monitor"/>
          <p:cNvPicPr>
            <a:picLocks noChangeAspect="1" noChangeArrowheads="1"/>
          </p:cNvPicPr>
          <p:nvPr/>
        </p:nvPicPr>
        <p:blipFill>
          <a:blip r:embed="rId5" cstate="print"/>
          <a:srcRect/>
          <a:stretch>
            <a:fillRect/>
          </a:stretch>
        </p:blipFill>
        <p:spPr bwMode="auto">
          <a:xfrm>
            <a:off x="2286000" y="1447800"/>
            <a:ext cx="339725" cy="352425"/>
          </a:xfrm>
          <a:prstGeom prst="rect">
            <a:avLst/>
          </a:prstGeom>
          <a:noFill/>
          <a:ln w="9525">
            <a:noFill/>
            <a:miter lim="800000"/>
            <a:headEnd/>
            <a:tailEnd/>
          </a:ln>
        </p:spPr>
      </p:pic>
      <p:pic>
        <p:nvPicPr>
          <p:cNvPr id="1692687" name="Picture 15" descr="Monitor-Red"/>
          <p:cNvPicPr>
            <a:picLocks noChangeAspect="1" noChangeArrowheads="1"/>
          </p:cNvPicPr>
          <p:nvPr/>
        </p:nvPicPr>
        <p:blipFill>
          <a:blip r:embed="rId6" cstate="print"/>
          <a:srcRect/>
          <a:stretch>
            <a:fillRect/>
          </a:stretch>
        </p:blipFill>
        <p:spPr bwMode="auto">
          <a:xfrm>
            <a:off x="1371600" y="1295400"/>
            <a:ext cx="517525" cy="533400"/>
          </a:xfrm>
          <a:prstGeom prst="rect">
            <a:avLst/>
          </a:prstGeom>
          <a:noFill/>
          <a:ln w="9525">
            <a:noFill/>
            <a:miter lim="800000"/>
            <a:headEnd/>
            <a:tailEnd/>
          </a:ln>
        </p:spPr>
      </p:pic>
      <p:pic>
        <p:nvPicPr>
          <p:cNvPr id="207892" name="Picture 16" descr="Monitor"/>
          <p:cNvPicPr>
            <a:picLocks noChangeAspect="1" noChangeArrowheads="1"/>
          </p:cNvPicPr>
          <p:nvPr/>
        </p:nvPicPr>
        <p:blipFill>
          <a:blip r:embed="rId5" cstate="print"/>
          <a:srcRect/>
          <a:stretch>
            <a:fillRect/>
          </a:stretch>
        </p:blipFill>
        <p:spPr bwMode="auto">
          <a:xfrm>
            <a:off x="730250" y="1371600"/>
            <a:ext cx="339725" cy="352425"/>
          </a:xfrm>
          <a:prstGeom prst="rect">
            <a:avLst/>
          </a:prstGeom>
          <a:noFill/>
          <a:ln w="9525">
            <a:noFill/>
            <a:miter lim="800000"/>
            <a:headEnd/>
            <a:tailEnd/>
          </a:ln>
        </p:spPr>
      </p:pic>
      <p:pic>
        <p:nvPicPr>
          <p:cNvPr id="1692689" name="Picture 17" descr="Monitor-Red"/>
          <p:cNvPicPr>
            <a:picLocks noChangeAspect="1" noChangeArrowheads="1"/>
          </p:cNvPicPr>
          <p:nvPr/>
        </p:nvPicPr>
        <p:blipFill>
          <a:blip r:embed="rId6" cstate="print"/>
          <a:srcRect/>
          <a:stretch>
            <a:fillRect/>
          </a:stretch>
        </p:blipFill>
        <p:spPr bwMode="auto">
          <a:xfrm>
            <a:off x="654050" y="1295400"/>
            <a:ext cx="517525" cy="533400"/>
          </a:xfrm>
          <a:prstGeom prst="rect">
            <a:avLst/>
          </a:prstGeom>
          <a:noFill/>
          <a:ln w="9525">
            <a:noFill/>
            <a:miter lim="800000"/>
            <a:headEnd/>
            <a:tailEnd/>
          </a:ln>
        </p:spPr>
      </p:pic>
      <p:sp>
        <p:nvSpPr>
          <p:cNvPr id="207894" name="Line 18"/>
          <p:cNvSpPr>
            <a:spLocks noChangeShapeType="1"/>
          </p:cNvSpPr>
          <p:nvPr/>
        </p:nvSpPr>
        <p:spPr bwMode="auto">
          <a:xfrm>
            <a:off x="882650" y="17526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692691" name="Picture 19" descr="Monitor-Red"/>
          <p:cNvPicPr>
            <a:picLocks noChangeAspect="1" noChangeArrowheads="1"/>
          </p:cNvPicPr>
          <p:nvPr/>
        </p:nvPicPr>
        <p:blipFill>
          <a:blip r:embed="rId6" cstate="print"/>
          <a:srcRect/>
          <a:stretch>
            <a:fillRect/>
          </a:stretch>
        </p:blipFill>
        <p:spPr bwMode="auto">
          <a:xfrm>
            <a:off x="2178050" y="1371600"/>
            <a:ext cx="517525" cy="533400"/>
          </a:xfrm>
          <a:prstGeom prst="rect">
            <a:avLst/>
          </a:prstGeom>
          <a:noFill/>
          <a:ln w="9525">
            <a:noFill/>
            <a:miter lim="800000"/>
            <a:headEnd/>
            <a:tailEnd/>
          </a:ln>
        </p:spPr>
      </p:pic>
      <p:pic>
        <p:nvPicPr>
          <p:cNvPr id="207896" name="Picture 20" descr="Monitor"/>
          <p:cNvPicPr>
            <a:picLocks noChangeAspect="1" noChangeArrowheads="1"/>
          </p:cNvPicPr>
          <p:nvPr/>
        </p:nvPicPr>
        <p:blipFill>
          <a:blip r:embed="rId5" cstate="print"/>
          <a:srcRect/>
          <a:stretch>
            <a:fillRect/>
          </a:stretch>
        </p:blipFill>
        <p:spPr bwMode="auto">
          <a:xfrm>
            <a:off x="3048000" y="1371600"/>
            <a:ext cx="339725" cy="352425"/>
          </a:xfrm>
          <a:prstGeom prst="rect">
            <a:avLst/>
          </a:prstGeom>
          <a:noFill/>
          <a:ln w="9525">
            <a:noFill/>
            <a:miter lim="800000"/>
            <a:headEnd/>
            <a:tailEnd/>
          </a:ln>
        </p:spPr>
      </p:pic>
      <p:pic>
        <p:nvPicPr>
          <p:cNvPr id="1692693" name="Picture 21" descr="Monitor-Red"/>
          <p:cNvPicPr>
            <a:picLocks noChangeAspect="1" noChangeArrowheads="1"/>
          </p:cNvPicPr>
          <p:nvPr/>
        </p:nvPicPr>
        <p:blipFill>
          <a:blip r:embed="rId6" cstate="print"/>
          <a:srcRect/>
          <a:stretch>
            <a:fillRect/>
          </a:stretch>
        </p:blipFill>
        <p:spPr bwMode="auto">
          <a:xfrm>
            <a:off x="2940050" y="1295400"/>
            <a:ext cx="517525" cy="533400"/>
          </a:xfrm>
          <a:prstGeom prst="rect">
            <a:avLst/>
          </a:prstGeom>
          <a:noFill/>
          <a:ln w="9525">
            <a:noFill/>
            <a:miter lim="800000"/>
            <a:headEnd/>
            <a:tailEnd/>
          </a:ln>
        </p:spPr>
      </p:pic>
      <p:sp>
        <p:nvSpPr>
          <p:cNvPr id="207898" name="Line 22"/>
          <p:cNvSpPr>
            <a:spLocks noChangeShapeType="1"/>
          </p:cNvSpPr>
          <p:nvPr/>
        </p:nvSpPr>
        <p:spPr bwMode="auto">
          <a:xfrm>
            <a:off x="2178050" y="2209800"/>
            <a:ext cx="0" cy="166688"/>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7899" name="Picture 23"/>
          <p:cNvPicPr>
            <a:picLocks noChangeArrowheads="1"/>
          </p:cNvPicPr>
          <p:nvPr/>
        </p:nvPicPr>
        <p:blipFill>
          <a:blip r:embed="rId7" cstate="print"/>
          <a:srcRect/>
          <a:stretch>
            <a:fillRect/>
          </a:stretch>
        </p:blipFill>
        <p:spPr bwMode="auto">
          <a:xfrm>
            <a:off x="1828800" y="2362200"/>
            <a:ext cx="723900" cy="301625"/>
          </a:xfrm>
          <a:prstGeom prst="rect">
            <a:avLst/>
          </a:prstGeom>
          <a:noFill/>
          <a:ln w="12700">
            <a:noFill/>
            <a:miter lim="800000"/>
            <a:headEnd/>
            <a:tailEnd/>
          </a:ln>
          <a:effectLst/>
        </p:spPr>
      </p:pic>
      <p:pic>
        <p:nvPicPr>
          <p:cNvPr id="207900" name="Picture 24"/>
          <p:cNvPicPr>
            <a:picLocks noChangeArrowheads="1"/>
          </p:cNvPicPr>
          <p:nvPr/>
        </p:nvPicPr>
        <p:blipFill>
          <a:blip r:embed="rId8" cstate="print"/>
          <a:srcRect/>
          <a:stretch>
            <a:fillRect/>
          </a:stretch>
        </p:blipFill>
        <p:spPr bwMode="auto">
          <a:xfrm>
            <a:off x="2438400" y="4648200"/>
            <a:ext cx="609600" cy="381000"/>
          </a:xfrm>
          <a:prstGeom prst="rect">
            <a:avLst/>
          </a:prstGeom>
          <a:noFill/>
          <a:ln w="12700">
            <a:noFill/>
            <a:miter lim="800000"/>
            <a:headEnd/>
            <a:tailEnd/>
          </a:ln>
          <a:effectLst/>
        </p:spPr>
      </p:pic>
      <p:grpSp>
        <p:nvGrpSpPr>
          <p:cNvPr id="2" name="Group 25"/>
          <p:cNvGrpSpPr>
            <a:grpSpLocks/>
          </p:cNvGrpSpPr>
          <p:nvPr/>
        </p:nvGrpSpPr>
        <p:grpSpPr bwMode="auto">
          <a:xfrm>
            <a:off x="3124200" y="4876800"/>
            <a:ext cx="1371600" cy="838200"/>
            <a:chOff x="1549" y="1853"/>
            <a:chExt cx="1139" cy="595"/>
          </a:xfrm>
        </p:grpSpPr>
        <p:pic>
          <p:nvPicPr>
            <p:cNvPr id="207932" name="Picture 26"/>
            <p:cNvPicPr>
              <a:picLocks noChangeArrowheads="1"/>
            </p:cNvPicPr>
            <p:nvPr/>
          </p:nvPicPr>
          <p:blipFill>
            <a:blip r:embed="rId9" cstate="print"/>
            <a:srcRect/>
            <a:stretch>
              <a:fillRect/>
            </a:stretch>
          </p:blipFill>
          <p:spPr bwMode="auto">
            <a:xfrm>
              <a:off x="1549" y="1853"/>
              <a:ext cx="1139" cy="595"/>
            </a:xfrm>
            <a:prstGeom prst="rect">
              <a:avLst/>
            </a:prstGeom>
            <a:noFill/>
            <a:ln w="12700">
              <a:noFill/>
              <a:miter lim="800000"/>
              <a:headEnd/>
              <a:tailEnd/>
            </a:ln>
            <a:effectLst/>
          </p:spPr>
        </p:pic>
        <p:sp>
          <p:nvSpPr>
            <p:cNvPr id="207933" name="Text Box 27"/>
            <p:cNvSpPr txBox="1">
              <a:spLocks noChangeArrowheads="1"/>
            </p:cNvSpPr>
            <p:nvPr/>
          </p:nvSpPr>
          <p:spPr bwMode="auto">
            <a:xfrm>
              <a:off x="1825" y="2016"/>
              <a:ext cx="671" cy="217"/>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000000"/>
                  </a:solidFill>
                  <a:latin typeface="Times New Roman" pitchFamily="18" charset="0"/>
                </a:rPr>
                <a:t>Internet</a:t>
              </a:r>
            </a:p>
          </p:txBody>
        </p:sp>
      </p:grpSp>
      <p:pic>
        <p:nvPicPr>
          <p:cNvPr id="207902" name="Picture 28"/>
          <p:cNvPicPr>
            <a:picLocks noChangeArrowheads="1"/>
          </p:cNvPicPr>
          <p:nvPr/>
        </p:nvPicPr>
        <p:blipFill>
          <a:blip r:embed="rId10" cstate="print"/>
          <a:srcRect/>
          <a:stretch>
            <a:fillRect/>
          </a:stretch>
        </p:blipFill>
        <p:spPr bwMode="auto">
          <a:xfrm>
            <a:off x="6553200" y="5791200"/>
            <a:ext cx="609600" cy="784225"/>
          </a:xfrm>
          <a:prstGeom prst="rect">
            <a:avLst/>
          </a:prstGeom>
          <a:noFill/>
          <a:ln w="12700">
            <a:noFill/>
            <a:miter lim="800000"/>
            <a:headEnd/>
            <a:tailEnd/>
          </a:ln>
          <a:effectLst/>
        </p:spPr>
      </p:pic>
      <p:sp>
        <p:nvSpPr>
          <p:cNvPr id="1692701" name="Text Box 29"/>
          <p:cNvSpPr txBox="1">
            <a:spLocks noChangeArrowheads="1"/>
          </p:cNvSpPr>
          <p:nvPr/>
        </p:nvSpPr>
        <p:spPr bwMode="auto">
          <a:xfrm>
            <a:off x="3886200" y="1524000"/>
            <a:ext cx="2362200" cy="549275"/>
          </a:xfrm>
          <a:prstGeom prst="rect">
            <a:avLst/>
          </a:prstGeom>
          <a:noFill/>
          <a:ln w="19050">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公开服务器可以使用私有地址</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隐藏内部网络的结构</a:t>
            </a:r>
          </a:p>
        </p:txBody>
      </p:sp>
      <p:grpSp>
        <p:nvGrpSpPr>
          <p:cNvPr id="3" name="Group 30"/>
          <p:cNvGrpSpPr>
            <a:grpSpLocks/>
          </p:cNvGrpSpPr>
          <p:nvPr/>
        </p:nvGrpSpPr>
        <p:grpSpPr bwMode="auto">
          <a:xfrm>
            <a:off x="381000" y="838200"/>
            <a:ext cx="908050" cy="503238"/>
            <a:chOff x="1248" y="528"/>
            <a:chExt cx="572" cy="317"/>
          </a:xfrm>
        </p:grpSpPr>
        <p:sp>
          <p:nvSpPr>
            <p:cNvPr id="207930" name="Text Box 31"/>
            <p:cNvSpPr txBox="1">
              <a:spLocks noChangeArrowheads="1"/>
            </p:cNvSpPr>
            <p:nvPr/>
          </p:nvSpPr>
          <p:spPr bwMode="auto">
            <a:xfrm>
              <a:off x="1324"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WWW </a:t>
              </a:r>
            </a:p>
          </p:txBody>
        </p:sp>
        <p:sp>
          <p:nvSpPr>
            <p:cNvPr id="207931" name="Rectangle 32"/>
            <p:cNvSpPr>
              <a:spLocks noChangeArrowheads="1"/>
            </p:cNvSpPr>
            <p:nvPr/>
          </p:nvSpPr>
          <p:spPr bwMode="auto">
            <a:xfrm>
              <a:off x="1248" y="528"/>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199.168.1.2</a:t>
              </a:r>
            </a:p>
          </p:txBody>
        </p:sp>
      </p:grpSp>
      <p:grpSp>
        <p:nvGrpSpPr>
          <p:cNvPr id="4" name="Group 33"/>
          <p:cNvGrpSpPr>
            <a:grpSpLocks/>
          </p:cNvGrpSpPr>
          <p:nvPr/>
        </p:nvGrpSpPr>
        <p:grpSpPr bwMode="auto">
          <a:xfrm>
            <a:off x="1219200" y="762000"/>
            <a:ext cx="908050" cy="579438"/>
            <a:chOff x="1776" y="480"/>
            <a:chExt cx="572" cy="365"/>
          </a:xfrm>
        </p:grpSpPr>
        <p:sp>
          <p:nvSpPr>
            <p:cNvPr id="207928" name="Text Box 34"/>
            <p:cNvSpPr txBox="1">
              <a:spLocks noChangeArrowheads="1"/>
            </p:cNvSpPr>
            <p:nvPr/>
          </p:nvSpPr>
          <p:spPr bwMode="auto">
            <a:xfrm>
              <a:off x="1804"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FTP </a:t>
              </a:r>
            </a:p>
          </p:txBody>
        </p:sp>
        <p:sp>
          <p:nvSpPr>
            <p:cNvPr id="207929" name="Rectangle 35"/>
            <p:cNvSpPr>
              <a:spLocks noChangeArrowheads="1"/>
            </p:cNvSpPr>
            <p:nvPr/>
          </p:nvSpPr>
          <p:spPr bwMode="auto">
            <a:xfrm>
              <a:off x="1776" y="480"/>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199.168.1.3</a:t>
              </a:r>
            </a:p>
          </p:txBody>
        </p:sp>
      </p:grpSp>
      <p:grpSp>
        <p:nvGrpSpPr>
          <p:cNvPr id="5" name="Group 36"/>
          <p:cNvGrpSpPr>
            <a:grpSpLocks/>
          </p:cNvGrpSpPr>
          <p:nvPr/>
        </p:nvGrpSpPr>
        <p:grpSpPr bwMode="auto">
          <a:xfrm>
            <a:off x="2057400" y="914400"/>
            <a:ext cx="908050" cy="503238"/>
            <a:chOff x="2304" y="576"/>
            <a:chExt cx="572" cy="317"/>
          </a:xfrm>
        </p:grpSpPr>
        <p:sp>
          <p:nvSpPr>
            <p:cNvPr id="207926" name="Text Box 37"/>
            <p:cNvSpPr txBox="1">
              <a:spLocks noChangeArrowheads="1"/>
            </p:cNvSpPr>
            <p:nvPr/>
          </p:nvSpPr>
          <p:spPr bwMode="auto">
            <a:xfrm>
              <a:off x="2304" y="720"/>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MAIL </a:t>
              </a:r>
            </a:p>
          </p:txBody>
        </p:sp>
        <p:sp>
          <p:nvSpPr>
            <p:cNvPr id="207927" name="Rectangle 38"/>
            <p:cNvSpPr>
              <a:spLocks noChangeArrowheads="1"/>
            </p:cNvSpPr>
            <p:nvPr/>
          </p:nvSpPr>
          <p:spPr bwMode="auto">
            <a:xfrm>
              <a:off x="2304" y="576"/>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199.168.1.4</a:t>
              </a:r>
            </a:p>
          </p:txBody>
        </p:sp>
      </p:grpSp>
      <p:grpSp>
        <p:nvGrpSpPr>
          <p:cNvPr id="6" name="Group 39"/>
          <p:cNvGrpSpPr>
            <a:grpSpLocks/>
          </p:cNvGrpSpPr>
          <p:nvPr/>
        </p:nvGrpSpPr>
        <p:grpSpPr bwMode="auto">
          <a:xfrm>
            <a:off x="2895600" y="838200"/>
            <a:ext cx="1060450" cy="503238"/>
            <a:chOff x="2832" y="528"/>
            <a:chExt cx="668" cy="317"/>
          </a:xfrm>
        </p:grpSpPr>
        <p:sp>
          <p:nvSpPr>
            <p:cNvPr id="207924" name="Text Box 40"/>
            <p:cNvSpPr txBox="1">
              <a:spLocks noChangeArrowheads="1"/>
            </p:cNvSpPr>
            <p:nvPr/>
          </p:nvSpPr>
          <p:spPr bwMode="auto">
            <a:xfrm>
              <a:off x="2832" y="672"/>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DNS </a:t>
              </a:r>
            </a:p>
          </p:txBody>
        </p:sp>
        <p:sp>
          <p:nvSpPr>
            <p:cNvPr id="207925" name="Rectangle 41"/>
            <p:cNvSpPr>
              <a:spLocks noChangeArrowheads="1"/>
            </p:cNvSpPr>
            <p:nvPr/>
          </p:nvSpPr>
          <p:spPr bwMode="auto">
            <a:xfrm>
              <a:off x="2928" y="528"/>
              <a:ext cx="572" cy="173"/>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199.168.1.5</a:t>
              </a:r>
            </a:p>
          </p:txBody>
        </p:sp>
      </p:grpSp>
      <p:sp>
        <p:nvSpPr>
          <p:cNvPr id="207908" name="Text Box 42"/>
          <p:cNvSpPr txBox="1">
            <a:spLocks noChangeArrowheads="1"/>
          </p:cNvSpPr>
          <p:nvPr/>
        </p:nvSpPr>
        <p:spPr bwMode="auto">
          <a:xfrm>
            <a:off x="1066800" y="2819400"/>
            <a:ext cx="1066800" cy="274638"/>
          </a:xfrm>
          <a:prstGeom prst="rect">
            <a:avLst/>
          </a:prstGeom>
          <a:noFill/>
          <a:ln w="1905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199.168.1.6</a:t>
            </a:r>
          </a:p>
        </p:txBody>
      </p:sp>
      <p:pic>
        <p:nvPicPr>
          <p:cNvPr id="207909" name="Picture 43"/>
          <p:cNvPicPr>
            <a:picLocks noChangeArrowheads="1"/>
          </p:cNvPicPr>
          <p:nvPr/>
        </p:nvPicPr>
        <p:blipFill>
          <a:blip r:embed="rId11" cstate="print"/>
          <a:srcRect/>
          <a:stretch>
            <a:fillRect/>
          </a:stretch>
        </p:blipFill>
        <p:spPr bwMode="auto">
          <a:xfrm>
            <a:off x="1828800" y="2971800"/>
            <a:ext cx="457200" cy="817563"/>
          </a:xfrm>
          <a:prstGeom prst="rect">
            <a:avLst/>
          </a:prstGeom>
          <a:noFill/>
          <a:ln w="12700">
            <a:noFill/>
            <a:miter lim="800000"/>
            <a:headEnd/>
            <a:tailEnd/>
          </a:ln>
          <a:effectLst/>
        </p:spPr>
      </p:pic>
      <p:pic>
        <p:nvPicPr>
          <p:cNvPr id="207910" name="Picture 44"/>
          <p:cNvPicPr>
            <a:picLocks noChangeArrowheads="1"/>
          </p:cNvPicPr>
          <p:nvPr/>
        </p:nvPicPr>
        <p:blipFill>
          <a:blip r:embed="rId8" cstate="print"/>
          <a:srcRect/>
          <a:stretch>
            <a:fillRect/>
          </a:stretch>
        </p:blipFill>
        <p:spPr bwMode="auto">
          <a:xfrm>
            <a:off x="4572000" y="5638800"/>
            <a:ext cx="609600" cy="381000"/>
          </a:xfrm>
          <a:prstGeom prst="rect">
            <a:avLst/>
          </a:prstGeom>
          <a:noFill/>
          <a:ln w="12700">
            <a:noFill/>
            <a:miter lim="800000"/>
            <a:headEnd/>
            <a:tailEnd/>
          </a:ln>
          <a:effectLst/>
        </p:spPr>
      </p:pic>
      <p:sp>
        <p:nvSpPr>
          <p:cNvPr id="207911" name="Text Box 45"/>
          <p:cNvSpPr txBox="1">
            <a:spLocks noChangeArrowheads="1"/>
          </p:cNvSpPr>
          <p:nvPr/>
        </p:nvSpPr>
        <p:spPr bwMode="auto">
          <a:xfrm>
            <a:off x="6248400" y="5486400"/>
            <a:ext cx="1066800" cy="274638"/>
          </a:xfrm>
          <a:prstGeom prst="rect">
            <a:avLst/>
          </a:prstGeom>
          <a:noFill/>
          <a:ln w="1905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12.4.1.5</a:t>
            </a:r>
          </a:p>
        </p:txBody>
      </p:sp>
      <p:sp>
        <p:nvSpPr>
          <p:cNvPr id="207912" name="Rectangle 46"/>
          <p:cNvSpPr>
            <a:spLocks noChangeArrowheads="1"/>
          </p:cNvSpPr>
          <p:nvPr/>
        </p:nvSpPr>
        <p:spPr bwMode="auto">
          <a:xfrm>
            <a:off x="1143000" y="3810000"/>
            <a:ext cx="908050" cy="274638"/>
          </a:xfrm>
          <a:prstGeom prst="rect">
            <a:avLst/>
          </a:prstGeom>
          <a:noFill/>
          <a:ln w="19050">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202.102.1.3</a:t>
            </a:r>
          </a:p>
        </p:txBody>
      </p:sp>
      <p:sp>
        <p:nvSpPr>
          <p:cNvPr id="1692719" name="Rectangle 47"/>
          <p:cNvSpPr>
            <a:spLocks noChangeArrowheads="1"/>
          </p:cNvSpPr>
          <p:nvPr/>
        </p:nvSpPr>
        <p:spPr bwMode="auto">
          <a:xfrm>
            <a:off x="2343150" y="2971800"/>
            <a:ext cx="3040063" cy="274638"/>
          </a:xfrm>
          <a:prstGeom prst="rect">
            <a:avLst/>
          </a:prstGeom>
          <a:noFill/>
          <a:ln w="9525">
            <a:noFill/>
            <a:miter lim="800000"/>
            <a:headEnd/>
            <a:tailEnd/>
          </a:ln>
          <a:effectLst/>
        </p:spPr>
        <p:txBody>
          <a:bodyPr wrap="none">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MAP  199.168.1.2</a:t>
            </a:r>
            <a:r>
              <a:rPr lang="zh-CN" altLang="en-US" sz="1200">
                <a:solidFill>
                  <a:srgbClr val="000000"/>
                </a:solidFill>
                <a:latin typeface="Times New Roman" pitchFamily="18" charset="0"/>
              </a:rPr>
              <a:t>：</a:t>
            </a:r>
            <a:r>
              <a:rPr lang="en-US" altLang="zh-CN" sz="1200">
                <a:solidFill>
                  <a:srgbClr val="000000"/>
                </a:solidFill>
                <a:latin typeface="Times New Roman" pitchFamily="18" charset="0"/>
              </a:rPr>
              <a:t>80  TO   </a:t>
            </a:r>
            <a:r>
              <a:rPr lang="en-US" altLang="zh-CN" sz="1200">
                <a:solidFill>
                  <a:srgbClr val="FF3300"/>
                </a:solidFill>
                <a:latin typeface="Times New Roman" pitchFamily="18" charset="0"/>
              </a:rPr>
              <a:t>202.102.1.3</a:t>
            </a:r>
            <a:r>
              <a:rPr lang="zh-CN" altLang="en-US" sz="1200">
                <a:solidFill>
                  <a:srgbClr val="FF3300"/>
                </a:solidFill>
                <a:latin typeface="Times New Roman" pitchFamily="18" charset="0"/>
              </a:rPr>
              <a:t>：</a:t>
            </a:r>
            <a:r>
              <a:rPr lang="en-US" altLang="zh-CN" sz="1200">
                <a:solidFill>
                  <a:srgbClr val="FF3300"/>
                </a:solidFill>
                <a:latin typeface="Times New Roman" pitchFamily="18" charset="0"/>
              </a:rPr>
              <a:t>80</a:t>
            </a:r>
          </a:p>
        </p:txBody>
      </p:sp>
      <p:sp>
        <p:nvSpPr>
          <p:cNvPr id="1692720" name="Rectangle 48"/>
          <p:cNvSpPr>
            <a:spLocks noChangeArrowheads="1"/>
          </p:cNvSpPr>
          <p:nvPr/>
        </p:nvSpPr>
        <p:spPr bwMode="auto">
          <a:xfrm>
            <a:off x="2343150" y="3200400"/>
            <a:ext cx="3040063" cy="250825"/>
          </a:xfrm>
          <a:prstGeom prst="rect">
            <a:avLst/>
          </a:prstGeom>
          <a:noFill/>
          <a:ln w="19050">
            <a:noFill/>
            <a:miter lim="800000"/>
            <a:headEnd/>
            <a:tailEnd/>
          </a:ln>
          <a:effectLst/>
        </p:spPr>
        <p:txBody>
          <a:bodyPr wrap="none">
            <a:spAutoFit/>
          </a:bodyPr>
          <a:lstStyle/>
          <a:p>
            <a:pPr algn="ctr" eaLnBrk="0" fontAlgn="base" hangingPunct="0">
              <a:lnSpc>
                <a:spcPct val="87000"/>
              </a:lnSpc>
              <a:spcBef>
                <a:spcPct val="34000"/>
              </a:spcBef>
              <a:spcAft>
                <a:spcPct val="0"/>
              </a:spcAft>
              <a:buClr>
                <a:srgbClr val="A50021"/>
              </a:buClr>
              <a:buSzPct val="114000"/>
            </a:pPr>
            <a:r>
              <a:rPr lang="en-US" altLang="zh-CN" sz="1200">
                <a:solidFill>
                  <a:srgbClr val="000000"/>
                </a:solidFill>
                <a:latin typeface="Times New Roman" pitchFamily="18" charset="0"/>
              </a:rPr>
              <a:t>MAP  199.168.1.3</a:t>
            </a:r>
            <a:r>
              <a:rPr lang="zh-CN" altLang="en-US" sz="1200">
                <a:solidFill>
                  <a:srgbClr val="000000"/>
                </a:solidFill>
                <a:latin typeface="Times New Roman" pitchFamily="18" charset="0"/>
              </a:rPr>
              <a:t>：</a:t>
            </a:r>
            <a:r>
              <a:rPr lang="en-US" altLang="zh-CN" sz="1200">
                <a:solidFill>
                  <a:srgbClr val="000000"/>
                </a:solidFill>
                <a:latin typeface="Times New Roman" pitchFamily="18" charset="0"/>
              </a:rPr>
              <a:t>21  TO   </a:t>
            </a:r>
            <a:r>
              <a:rPr lang="en-US" altLang="zh-CN" sz="1200">
                <a:solidFill>
                  <a:srgbClr val="FF3300"/>
                </a:solidFill>
                <a:latin typeface="Times New Roman" pitchFamily="18" charset="0"/>
              </a:rPr>
              <a:t>202.102.1.3</a:t>
            </a:r>
            <a:r>
              <a:rPr lang="zh-CN" altLang="en-US" sz="1200">
                <a:solidFill>
                  <a:srgbClr val="FF3300"/>
                </a:solidFill>
                <a:latin typeface="Times New Roman" pitchFamily="18" charset="0"/>
              </a:rPr>
              <a:t>：</a:t>
            </a:r>
            <a:r>
              <a:rPr lang="en-US" altLang="zh-CN" sz="1200">
                <a:solidFill>
                  <a:srgbClr val="FF3300"/>
                </a:solidFill>
                <a:latin typeface="Times New Roman" pitchFamily="18" charset="0"/>
              </a:rPr>
              <a:t>21</a:t>
            </a:r>
          </a:p>
        </p:txBody>
      </p:sp>
      <p:sp>
        <p:nvSpPr>
          <p:cNvPr id="1692721" name="Rectangle 49"/>
          <p:cNvSpPr>
            <a:spLocks noChangeArrowheads="1"/>
          </p:cNvSpPr>
          <p:nvPr/>
        </p:nvSpPr>
        <p:spPr bwMode="auto">
          <a:xfrm>
            <a:off x="2343150" y="3657600"/>
            <a:ext cx="3040063" cy="250825"/>
          </a:xfrm>
          <a:prstGeom prst="rect">
            <a:avLst/>
          </a:prstGeom>
          <a:noFill/>
          <a:ln w="19050">
            <a:noFill/>
            <a:miter lim="800000"/>
            <a:headEnd/>
            <a:tailEnd/>
          </a:ln>
          <a:effectLst/>
        </p:spPr>
        <p:txBody>
          <a:bodyPr wrap="none">
            <a:spAutoFit/>
          </a:bodyPr>
          <a:lstStyle/>
          <a:p>
            <a:pPr algn="ctr" eaLnBrk="0" fontAlgn="base" hangingPunct="0">
              <a:lnSpc>
                <a:spcPct val="87000"/>
              </a:lnSpc>
              <a:spcBef>
                <a:spcPct val="34000"/>
              </a:spcBef>
              <a:spcAft>
                <a:spcPct val="0"/>
              </a:spcAft>
              <a:buClr>
                <a:srgbClr val="A50021"/>
              </a:buClr>
              <a:buSzPct val="114000"/>
            </a:pPr>
            <a:r>
              <a:rPr lang="en-US" altLang="zh-CN" sz="1200">
                <a:solidFill>
                  <a:srgbClr val="000000"/>
                </a:solidFill>
                <a:latin typeface="Times New Roman" pitchFamily="18" charset="0"/>
              </a:rPr>
              <a:t>MAP  199.168.1.4</a:t>
            </a:r>
            <a:r>
              <a:rPr lang="zh-CN" altLang="en-US" sz="1200">
                <a:solidFill>
                  <a:srgbClr val="000000"/>
                </a:solidFill>
                <a:latin typeface="Times New Roman" pitchFamily="18" charset="0"/>
              </a:rPr>
              <a:t>：</a:t>
            </a:r>
            <a:r>
              <a:rPr lang="en-US" altLang="zh-CN" sz="1200">
                <a:solidFill>
                  <a:srgbClr val="000000"/>
                </a:solidFill>
                <a:latin typeface="Times New Roman" pitchFamily="18" charset="0"/>
              </a:rPr>
              <a:t>25  TO   </a:t>
            </a:r>
            <a:r>
              <a:rPr lang="en-US" altLang="zh-CN" sz="1200">
                <a:solidFill>
                  <a:srgbClr val="FF3300"/>
                </a:solidFill>
                <a:latin typeface="Times New Roman" pitchFamily="18" charset="0"/>
              </a:rPr>
              <a:t>202.102.1.3</a:t>
            </a:r>
            <a:r>
              <a:rPr lang="zh-CN" altLang="en-US" sz="1200">
                <a:solidFill>
                  <a:srgbClr val="FF3300"/>
                </a:solidFill>
                <a:latin typeface="Times New Roman" pitchFamily="18" charset="0"/>
              </a:rPr>
              <a:t>：</a:t>
            </a:r>
            <a:r>
              <a:rPr lang="en-US" altLang="zh-CN" sz="1200">
                <a:solidFill>
                  <a:srgbClr val="FF3300"/>
                </a:solidFill>
                <a:latin typeface="Times New Roman" pitchFamily="18" charset="0"/>
              </a:rPr>
              <a:t>25</a:t>
            </a:r>
          </a:p>
        </p:txBody>
      </p:sp>
      <p:sp>
        <p:nvSpPr>
          <p:cNvPr id="1692722" name="Rectangle 50"/>
          <p:cNvSpPr>
            <a:spLocks noChangeArrowheads="1"/>
          </p:cNvSpPr>
          <p:nvPr/>
        </p:nvSpPr>
        <p:spPr bwMode="auto">
          <a:xfrm>
            <a:off x="2343150" y="3429000"/>
            <a:ext cx="3040063" cy="250825"/>
          </a:xfrm>
          <a:prstGeom prst="rect">
            <a:avLst/>
          </a:prstGeom>
          <a:noFill/>
          <a:ln w="19050">
            <a:noFill/>
            <a:miter lim="800000"/>
            <a:headEnd/>
            <a:tailEnd/>
          </a:ln>
          <a:effectLst/>
        </p:spPr>
        <p:txBody>
          <a:bodyPr wrap="none">
            <a:spAutoFit/>
          </a:bodyPr>
          <a:lstStyle/>
          <a:p>
            <a:pPr algn="ctr" eaLnBrk="0" fontAlgn="base" hangingPunct="0">
              <a:lnSpc>
                <a:spcPct val="87000"/>
              </a:lnSpc>
              <a:spcBef>
                <a:spcPct val="34000"/>
              </a:spcBef>
              <a:spcAft>
                <a:spcPct val="0"/>
              </a:spcAft>
              <a:buClr>
                <a:srgbClr val="A50021"/>
              </a:buClr>
              <a:buSzPct val="114000"/>
            </a:pPr>
            <a:r>
              <a:rPr lang="en-US" altLang="zh-CN" sz="1200">
                <a:solidFill>
                  <a:srgbClr val="000000"/>
                </a:solidFill>
                <a:latin typeface="Times New Roman" pitchFamily="18" charset="0"/>
              </a:rPr>
              <a:t>MAP  199.168.1.5</a:t>
            </a:r>
            <a:r>
              <a:rPr lang="zh-CN" altLang="en-US" sz="1200">
                <a:solidFill>
                  <a:srgbClr val="000000"/>
                </a:solidFill>
                <a:latin typeface="Times New Roman" pitchFamily="18" charset="0"/>
              </a:rPr>
              <a:t>：</a:t>
            </a:r>
            <a:r>
              <a:rPr lang="en-US" altLang="zh-CN" sz="1200">
                <a:solidFill>
                  <a:srgbClr val="000000"/>
                </a:solidFill>
                <a:latin typeface="Times New Roman" pitchFamily="18" charset="0"/>
              </a:rPr>
              <a:t>53  TO   </a:t>
            </a:r>
            <a:r>
              <a:rPr lang="en-US" altLang="zh-CN" sz="1200">
                <a:solidFill>
                  <a:srgbClr val="FF3300"/>
                </a:solidFill>
                <a:latin typeface="Times New Roman" pitchFamily="18" charset="0"/>
              </a:rPr>
              <a:t>202.102.1.3</a:t>
            </a:r>
            <a:r>
              <a:rPr lang="zh-CN" altLang="en-US" sz="1200">
                <a:solidFill>
                  <a:srgbClr val="FF3300"/>
                </a:solidFill>
                <a:latin typeface="Times New Roman" pitchFamily="18" charset="0"/>
              </a:rPr>
              <a:t>：</a:t>
            </a:r>
            <a:r>
              <a:rPr lang="en-US" altLang="zh-CN" sz="1200">
                <a:solidFill>
                  <a:srgbClr val="FF3300"/>
                </a:solidFill>
                <a:latin typeface="Times New Roman" pitchFamily="18" charset="0"/>
              </a:rPr>
              <a:t>53</a:t>
            </a:r>
          </a:p>
        </p:txBody>
      </p:sp>
      <p:sp>
        <p:nvSpPr>
          <p:cNvPr id="1692723" name="Freeform 51"/>
          <p:cNvSpPr>
            <a:spLocks/>
          </p:cNvSpPr>
          <p:nvPr/>
        </p:nvSpPr>
        <p:spPr bwMode="auto">
          <a:xfrm>
            <a:off x="838200" y="1752600"/>
            <a:ext cx="1600200" cy="1371600"/>
          </a:xfrm>
          <a:custGeom>
            <a:avLst/>
            <a:gdLst>
              <a:gd name="T0" fmla="*/ 0 w 1008"/>
              <a:gd name="T1" fmla="*/ 0 h 864"/>
              <a:gd name="T2" fmla="*/ 0 w 1008"/>
              <a:gd name="T3" fmla="*/ 457200 h 864"/>
              <a:gd name="T4" fmla="*/ 1143000 w 1008"/>
              <a:gd name="T5" fmla="*/ 457200 h 864"/>
              <a:gd name="T6" fmla="*/ 1143000 w 1008"/>
              <a:gd name="T7" fmla="*/ 1371600 h 864"/>
              <a:gd name="T8" fmla="*/ 1600200 w 1008"/>
              <a:gd name="T9" fmla="*/ 1371600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864">
                <a:moveTo>
                  <a:pt x="0" y="0"/>
                </a:moveTo>
                <a:lnTo>
                  <a:pt x="0" y="288"/>
                </a:lnTo>
                <a:lnTo>
                  <a:pt x="720" y="288"/>
                </a:lnTo>
                <a:lnTo>
                  <a:pt x="720" y="864"/>
                </a:lnTo>
                <a:lnTo>
                  <a:pt x="1008" y="864"/>
                </a:lnTo>
              </a:path>
            </a:pathLst>
          </a:custGeom>
          <a:noFill/>
          <a:ln w="28575" cap="flat" cmpd="sng">
            <a:solidFill>
              <a:schemeClr val="accent1"/>
            </a:solidFill>
            <a:prstDash val="solid"/>
            <a:round/>
            <a:headEnd/>
            <a:tailEnd/>
          </a:ln>
          <a:effectLst/>
        </p:spPr>
        <p:txBody>
          <a:bodyPr wrap="none">
            <a:spAutoFit/>
          </a:bodyPr>
          <a:lstStyle/>
          <a:p>
            <a:pPr fontAlgn="base">
              <a:spcBef>
                <a:spcPct val="0"/>
              </a:spcBef>
              <a:spcAft>
                <a:spcPct val="0"/>
              </a:spcAft>
            </a:pPr>
            <a:endParaRPr lang="zh-CN" altLang="en-US">
              <a:solidFill>
                <a:srgbClr val="000000"/>
              </a:solidFill>
            </a:endParaRPr>
          </a:p>
        </p:txBody>
      </p:sp>
      <p:sp>
        <p:nvSpPr>
          <p:cNvPr id="1692724" name="Freeform 52"/>
          <p:cNvSpPr>
            <a:spLocks/>
          </p:cNvSpPr>
          <p:nvPr/>
        </p:nvSpPr>
        <p:spPr bwMode="auto">
          <a:xfrm>
            <a:off x="2057400" y="1828800"/>
            <a:ext cx="457200" cy="1676400"/>
          </a:xfrm>
          <a:custGeom>
            <a:avLst/>
            <a:gdLst>
              <a:gd name="T0" fmla="*/ 457200 w 288"/>
              <a:gd name="T1" fmla="*/ 0 h 1056"/>
              <a:gd name="T2" fmla="*/ 457200 w 288"/>
              <a:gd name="T3" fmla="*/ 381000 h 1056"/>
              <a:gd name="T4" fmla="*/ 0 w 288"/>
              <a:gd name="T5" fmla="*/ 381000 h 1056"/>
              <a:gd name="T6" fmla="*/ 0 w 288"/>
              <a:gd name="T7" fmla="*/ 1676400 h 1056"/>
              <a:gd name="T8" fmla="*/ 381000 w 288"/>
              <a:gd name="T9" fmla="*/ 1676400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1056">
                <a:moveTo>
                  <a:pt x="288" y="0"/>
                </a:moveTo>
                <a:lnTo>
                  <a:pt x="288" y="240"/>
                </a:lnTo>
                <a:lnTo>
                  <a:pt x="0" y="240"/>
                </a:lnTo>
                <a:lnTo>
                  <a:pt x="0" y="1056"/>
                </a:lnTo>
                <a:lnTo>
                  <a:pt x="240" y="1056"/>
                </a:lnTo>
              </a:path>
            </a:pathLst>
          </a:custGeom>
          <a:noFill/>
          <a:ln w="28575" cap="flat" cmpd="sng">
            <a:solidFill>
              <a:schemeClr val="accent2"/>
            </a:solidFill>
            <a:prstDash val="solid"/>
            <a:round/>
            <a:headEnd/>
            <a:tailEnd/>
          </a:ln>
          <a:effectLst/>
        </p:spPr>
        <p:txBody>
          <a:bodyPr wrap="none">
            <a:spAutoFit/>
          </a:bodyPr>
          <a:lstStyle/>
          <a:p>
            <a:pPr fontAlgn="base">
              <a:spcBef>
                <a:spcPct val="0"/>
              </a:spcBef>
              <a:spcAft>
                <a:spcPct val="0"/>
              </a:spcAft>
            </a:pPr>
            <a:endParaRPr lang="zh-CN" altLang="en-US">
              <a:solidFill>
                <a:srgbClr val="000000"/>
              </a:solidFill>
            </a:endParaRPr>
          </a:p>
        </p:txBody>
      </p:sp>
      <p:sp>
        <p:nvSpPr>
          <p:cNvPr id="1692725" name="Freeform 53"/>
          <p:cNvSpPr>
            <a:spLocks/>
          </p:cNvSpPr>
          <p:nvPr/>
        </p:nvSpPr>
        <p:spPr bwMode="auto">
          <a:xfrm>
            <a:off x="1600200" y="1828800"/>
            <a:ext cx="838200" cy="1447800"/>
          </a:xfrm>
          <a:custGeom>
            <a:avLst/>
            <a:gdLst>
              <a:gd name="T0" fmla="*/ 0 w 528"/>
              <a:gd name="T1" fmla="*/ 0 h 912"/>
              <a:gd name="T2" fmla="*/ 0 w 528"/>
              <a:gd name="T3" fmla="*/ 381000 h 912"/>
              <a:gd name="T4" fmla="*/ 457200 w 528"/>
              <a:gd name="T5" fmla="*/ 381000 h 912"/>
              <a:gd name="T6" fmla="*/ 457200 w 528"/>
              <a:gd name="T7" fmla="*/ 1447800 h 912"/>
              <a:gd name="T8" fmla="*/ 838200 w 528"/>
              <a:gd name="T9" fmla="*/ 1447800 h 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912">
                <a:moveTo>
                  <a:pt x="0" y="0"/>
                </a:moveTo>
                <a:lnTo>
                  <a:pt x="0" y="240"/>
                </a:lnTo>
                <a:lnTo>
                  <a:pt x="288" y="240"/>
                </a:lnTo>
                <a:lnTo>
                  <a:pt x="288" y="912"/>
                </a:lnTo>
                <a:lnTo>
                  <a:pt x="528" y="912"/>
                </a:lnTo>
              </a:path>
            </a:pathLst>
          </a:custGeom>
          <a:noFill/>
          <a:ln w="28575" cap="flat" cmpd="sng">
            <a:solidFill>
              <a:srgbClr val="869C8D"/>
            </a:solidFill>
            <a:prstDash val="solid"/>
            <a:round/>
            <a:headEnd/>
            <a:tailEnd/>
          </a:ln>
          <a:effectLst/>
        </p:spPr>
        <p:txBody>
          <a:bodyPr wrap="none">
            <a:spAutoFit/>
          </a:bodyPr>
          <a:lstStyle/>
          <a:p>
            <a:pPr fontAlgn="base">
              <a:spcBef>
                <a:spcPct val="0"/>
              </a:spcBef>
              <a:spcAft>
                <a:spcPct val="0"/>
              </a:spcAft>
            </a:pPr>
            <a:endParaRPr lang="zh-CN" altLang="en-US">
              <a:solidFill>
                <a:srgbClr val="000000"/>
              </a:solidFill>
            </a:endParaRPr>
          </a:p>
        </p:txBody>
      </p:sp>
      <p:sp>
        <p:nvSpPr>
          <p:cNvPr id="1692726" name="Freeform 54"/>
          <p:cNvSpPr>
            <a:spLocks/>
          </p:cNvSpPr>
          <p:nvPr/>
        </p:nvSpPr>
        <p:spPr bwMode="auto">
          <a:xfrm>
            <a:off x="2133600" y="1828800"/>
            <a:ext cx="1066800" cy="1905000"/>
          </a:xfrm>
          <a:custGeom>
            <a:avLst/>
            <a:gdLst>
              <a:gd name="T0" fmla="*/ 1066800 w 672"/>
              <a:gd name="T1" fmla="*/ 0 h 1200"/>
              <a:gd name="T2" fmla="*/ 1066800 w 672"/>
              <a:gd name="T3" fmla="*/ 381000 h 1200"/>
              <a:gd name="T4" fmla="*/ 0 w 672"/>
              <a:gd name="T5" fmla="*/ 381000 h 1200"/>
              <a:gd name="T6" fmla="*/ 0 w 672"/>
              <a:gd name="T7" fmla="*/ 1905000 h 1200"/>
              <a:gd name="T8" fmla="*/ 304800 w 672"/>
              <a:gd name="T9" fmla="*/ 1905000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200">
                <a:moveTo>
                  <a:pt x="672" y="0"/>
                </a:moveTo>
                <a:lnTo>
                  <a:pt x="672" y="240"/>
                </a:lnTo>
                <a:lnTo>
                  <a:pt x="0" y="240"/>
                </a:lnTo>
                <a:lnTo>
                  <a:pt x="0" y="1200"/>
                </a:lnTo>
                <a:lnTo>
                  <a:pt x="192" y="1200"/>
                </a:lnTo>
              </a:path>
            </a:pathLst>
          </a:custGeom>
          <a:noFill/>
          <a:ln w="28575" cap="flat" cmpd="sng">
            <a:solidFill>
              <a:srgbClr val="009999"/>
            </a:solidFill>
            <a:prstDash val="solid"/>
            <a:round/>
            <a:headEnd/>
            <a:tailEnd/>
          </a:ln>
          <a:effectLst/>
        </p:spPr>
        <p:txBody>
          <a:bodyPr wrap="none">
            <a:spAutoFit/>
          </a:bodyPr>
          <a:lstStyle/>
          <a:p>
            <a:pPr fontAlgn="base">
              <a:spcBef>
                <a:spcPct val="0"/>
              </a:spcBef>
              <a:spcAft>
                <a:spcPct val="0"/>
              </a:spcAft>
            </a:pPr>
            <a:endParaRPr lang="zh-CN" altLang="en-US">
              <a:solidFill>
                <a:srgbClr val="000000"/>
              </a:solidFill>
            </a:endParaRPr>
          </a:p>
        </p:txBody>
      </p:sp>
      <p:graphicFrame>
        <p:nvGraphicFramePr>
          <p:cNvPr id="1692727" name="Object 55"/>
          <p:cNvGraphicFramePr>
            <a:graphicFrameLocks noChangeAspect="1"/>
          </p:cNvGraphicFramePr>
          <p:nvPr/>
        </p:nvGraphicFramePr>
        <p:xfrm>
          <a:off x="4419600" y="3940175"/>
          <a:ext cx="3124200" cy="1155700"/>
        </p:xfrm>
        <a:graphic>
          <a:graphicData uri="http://schemas.openxmlformats.org/presentationml/2006/ole">
            <p:oleObj spid="_x0000_s28675" name="BMP 图象" r:id="rId12" imgW="2857899" imgH="1057423" progId="PBrush">
              <p:embed/>
            </p:oleObj>
          </a:graphicData>
        </a:graphic>
      </p:graphicFrame>
      <p:sp>
        <p:nvSpPr>
          <p:cNvPr id="1692729" name="Text Box 57"/>
          <p:cNvSpPr txBox="1">
            <a:spLocks noChangeArrowheads="1"/>
          </p:cNvSpPr>
          <p:nvPr/>
        </p:nvSpPr>
        <p:spPr bwMode="auto">
          <a:xfrm>
            <a:off x="5029200" y="4811713"/>
            <a:ext cx="1676400" cy="274637"/>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http://202.102.1.3</a:t>
            </a:r>
          </a:p>
        </p:txBody>
      </p:sp>
      <p:sp>
        <p:nvSpPr>
          <p:cNvPr id="1692730" name="Line 58"/>
          <p:cNvSpPr>
            <a:spLocks noChangeShapeType="1"/>
          </p:cNvSpPr>
          <p:nvPr/>
        </p:nvSpPr>
        <p:spPr bwMode="auto">
          <a:xfrm flipV="1">
            <a:off x="6858000" y="5029200"/>
            <a:ext cx="0" cy="457200"/>
          </a:xfrm>
          <a:prstGeom prst="line">
            <a:avLst/>
          </a:prstGeom>
          <a:noFill/>
          <a:ln w="57150" cmpd="thickThin">
            <a:solidFill>
              <a:srgbClr val="CC99FF"/>
            </a:solidFill>
            <a:round/>
            <a:headEnd/>
            <a:tailEnd type="triangle" w="med" len="med"/>
          </a:ln>
          <a:effectLst/>
        </p:spPr>
        <p:txBody>
          <a:bodyPr wrap="none">
            <a:spAutoFit/>
          </a:bodyPr>
          <a:lstStyle/>
          <a:p>
            <a:pPr fontAlgn="base">
              <a:spcBef>
                <a:spcPct val="0"/>
              </a:spcBef>
              <a:spcAft>
                <a:spcPct val="0"/>
              </a:spcAft>
            </a:pPr>
            <a:endParaRPr lang="zh-CN" altLang="en-US">
              <a:solidFill>
                <a:srgbClr val="000000"/>
              </a:solidFill>
            </a:endParaRPr>
          </a:p>
        </p:txBody>
      </p:sp>
    </p:spTree>
    <p:custDataLst>
      <p:tags r:id="rId2"/>
    </p:custDataLst>
  </p:cSld>
  <p:clrMapOvr>
    <a:masterClrMapping/>
  </p:clrMapOvr>
  <p:transition advTm="14736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92689"/>
                                        </p:tgtEl>
                                        <p:attrNameLst>
                                          <p:attrName>style.visibility</p:attrName>
                                        </p:attrNameLst>
                                      </p:cBhvr>
                                      <p:to>
                                        <p:strVal val="visible"/>
                                      </p:to>
                                    </p:set>
                                    <p:anim calcmode="lin" valueType="num">
                                      <p:cBhvr>
                                        <p:cTn id="7" dur="500" fill="hold"/>
                                        <p:tgtEl>
                                          <p:spTgt spid="1692689"/>
                                        </p:tgtEl>
                                        <p:attrNameLst>
                                          <p:attrName>ppt_w</p:attrName>
                                        </p:attrNameLst>
                                      </p:cBhvr>
                                      <p:tavLst>
                                        <p:tav tm="0">
                                          <p:val>
                                            <p:fltVal val="0"/>
                                          </p:val>
                                        </p:tav>
                                        <p:tav tm="100000">
                                          <p:val>
                                            <p:strVal val="#ppt_w"/>
                                          </p:val>
                                        </p:tav>
                                      </p:tavLst>
                                    </p:anim>
                                    <p:anim calcmode="lin" valueType="num">
                                      <p:cBhvr>
                                        <p:cTn id="8" dur="500" fill="hold"/>
                                        <p:tgtEl>
                                          <p:spTgt spid="169268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92723"/>
                                        </p:tgtEl>
                                        <p:attrNameLst>
                                          <p:attrName>style.visibility</p:attrName>
                                        </p:attrNameLst>
                                      </p:cBhvr>
                                      <p:to>
                                        <p:strVal val="visible"/>
                                      </p:to>
                                    </p:set>
                                    <p:animEffect transition="in" filter="wipe(up)">
                                      <p:cBhvr>
                                        <p:cTn id="12" dur="500"/>
                                        <p:tgtEl>
                                          <p:spTgt spid="1692723"/>
                                        </p:tgtEl>
                                      </p:cBhvr>
                                    </p:animEffect>
                                  </p:childTnLst>
                                  <p:subTnLst>
                                    <p:set>
                                      <p:cBhvr override="childStyle">
                                        <p:cTn dur="1" fill="hold" display="0" masterRel="nextClick" afterEffect="1"/>
                                        <p:tgtEl>
                                          <p:spTgt spid="1692723"/>
                                        </p:tgtEl>
                                        <p:attrNameLst>
                                          <p:attrName>style.visibility</p:attrName>
                                        </p:attrNameLst>
                                      </p:cBhvr>
                                      <p:to>
                                        <p:strVal val="hidden"/>
                                      </p:to>
                                    </p:set>
                                  </p:subTnLst>
                                </p:cTn>
                              </p:par>
                            </p:childTnLst>
                          </p:cTn>
                        </p:par>
                        <p:par>
                          <p:cTn id="13" fill="hold" nodeType="afterGroup">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692719"/>
                                        </p:tgtEl>
                                        <p:attrNameLst>
                                          <p:attrName>style.visibility</p:attrName>
                                        </p:attrNameLst>
                                      </p:cBhvr>
                                      <p:to>
                                        <p:strVal val="visible"/>
                                      </p:to>
                                    </p:set>
                                    <p:anim calcmode="lin" valueType="num">
                                      <p:cBhvr>
                                        <p:cTn id="16" dur="500" fill="hold"/>
                                        <p:tgtEl>
                                          <p:spTgt spid="1692719"/>
                                        </p:tgtEl>
                                        <p:attrNameLst>
                                          <p:attrName>ppt_w</p:attrName>
                                        </p:attrNameLst>
                                      </p:cBhvr>
                                      <p:tavLst>
                                        <p:tav tm="0">
                                          <p:val>
                                            <p:fltVal val="0"/>
                                          </p:val>
                                        </p:tav>
                                        <p:tav tm="100000">
                                          <p:val>
                                            <p:strVal val="#ppt_w"/>
                                          </p:val>
                                        </p:tav>
                                      </p:tavLst>
                                    </p:anim>
                                    <p:anim calcmode="lin" valueType="num">
                                      <p:cBhvr>
                                        <p:cTn id="17" dur="500" fill="hold"/>
                                        <p:tgtEl>
                                          <p:spTgt spid="1692719"/>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1692687"/>
                                        </p:tgtEl>
                                        <p:attrNameLst>
                                          <p:attrName>style.visibility</p:attrName>
                                        </p:attrNameLst>
                                      </p:cBhvr>
                                      <p:to>
                                        <p:strVal val="visible"/>
                                      </p:to>
                                    </p:set>
                                    <p:anim calcmode="lin" valueType="num">
                                      <p:cBhvr>
                                        <p:cTn id="22" dur="500" fill="hold"/>
                                        <p:tgtEl>
                                          <p:spTgt spid="1692687"/>
                                        </p:tgtEl>
                                        <p:attrNameLst>
                                          <p:attrName>ppt_w</p:attrName>
                                        </p:attrNameLst>
                                      </p:cBhvr>
                                      <p:tavLst>
                                        <p:tav tm="0">
                                          <p:val>
                                            <p:fltVal val="0"/>
                                          </p:val>
                                        </p:tav>
                                        <p:tav tm="100000">
                                          <p:val>
                                            <p:strVal val="#ppt_w"/>
                                          </p:val>
                                        </p:tav>
                                      </p:tavLst>
                                    </p:anim>
                                    <p:anim calcmode="lin" valueType="num">
                                      <p:cBhvr>
                                        <p:cTn id="23" dur="500" fill="hold"/>
                                        <p:tgtEl>
                                          <p:spTgt spid="1692687"/>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1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Bottom)">
                                      <p:cBhvr>
                                        <p:cTn id="27" dur="500"/>
                                        <p:tgtEl>
                                          <p:spTgt spid="4"/>
                                        </p:tgtEl>
                                      </p:cBhvr>
                                    </p:animEffect>
                                  </p:childTnLst>
                                </p:cTn>
                              </p:par>
                            </p:childTnLst>
                          </p:cTn>
                        </p:par>
                        <p:par>
                          <p:cTn id="28" fill="hold" nodeType="afterGroup">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1692725"/>
                                        </p:tgtEl>
                                        <p:attrNameLst>
                                          <p:attrName>style.visibility</p:attrName>
                                        </p:attrNameLst>
                                      </p:cBhvr>
                                      <p:to>
                                        <p:strVal val="visible"/>
                                      </p:to>
                                    </p:set>
                                    <p:animEffect transition="in" filter="wipe(up)">
                                      <p:cBhvr>
                                        <p:cTn id="31" dur="500"/>
                                        <p:tgtEl>
                                          <p:spTgt spid="1692725"/>
                                        </p:tgtEl>
                                      </p:cBhvr>
                                    </p:animEffect>
                                  </p:childTnLst>
                                  <p:subTnLst>
                                    <p:set>
                                      <p:cBhvr override="childStyle">
                                        <p:cTn dur="1" fill="hold" display="0" masterRel="nextClick" afterEffect="1"/>
                                        <p:tgtEl>
                                          <p:spTgt spid="1692725"/>
                                        </p:tgtEl>
                                        <p:attrNameLst>
                                          <p:attrName>style.visibility</p:attrName>
                                        </p:attrNameLst>
                                      </p:cBhvr>
                                      <p:to>
                                        <p:strVal val="hidden"/>
                                      </p:to>
                                    </p:set>
                                  </p:subTnLst>
                                </p:cTn>
                              </p:par>
                            </p:childTnLst>
                          </p:cTn>
                        </p:par>
                        <p:par>
                          <p:cTn id="32" fill="hold" nodeType="afterGroup">
                            <p:stCondLst>
                              <p:cond delay="1500"/>
                            </p:stCondLst>
                            <p:childTnLst>
                              <p:par>
                                <p:cTn id="33" presetID="23" presetClass="entr" presetSubtype="16" fill="hold" grpId="0" nodeType="afterEffect">
                                  <p:stCondLst>
                                    <p:cond delay="0"/>
                                  </p:stCondLst>
                                  <p:childTnLst>
                                    <p:set>
                                      <p:cBhvr>
                                        <p:cTn id="34" dur="1" fill="hold">
                                          <p:stCondLst>
                                            <p:cond delay="0"/>
                                          </p:stCondLst>
                                        </p:cTn>
                                        <p:tgtEl>
                                          <p:spTgt spid="1692720"/>
                                        </p:tgtEl>
                                        <p:attrNameLst>
                                          <p:attrName>style.visibility</p:attrName>
                                        </p:attrNameLst>
                                      </p:cBhvr>
                                      <p:to>
                                        <p:strVal val="visible"/>
                                      </p:to>
                                    </p:set>
                                    <p:anim calcmode="lin" valueType="num">
                                      <p:cBhvr>
                                        <p:cTn id="35" dur="500" fill="hold"/>
                                        <p:tgtEl>
                                          <p:spTgt spid="1692720"/>
                                        </p:tgtEl>
                                        <p:attrNameLst>
                                          <p:attrName>ppt_w</p:attrName>
                                        </p:attrNameLst>
                                      </p:cBhvr>
                                      <p:tavLst>
                                        <p:tav tm="0">
                                          <p:val>
                                            <p:fltVal val="0"/>
                                          </p:val>
                                        </p:tav>
                                        <p:tav tm="100000">
                                          <p:val>
                                            <p:strVal val="#ppt_w"/>
                                          </p:val>
                                        </p:tav>
                                      </p:tavLst>
                                    </p:anim>
                                    <p:anim calcmode="lin" valueType="num">
                                      <p:cBhvr>
                                        <p:cTn id="36" dur="500" fill="hold"/>
                                        <p:tgtEl>
                                          <p:spTgt spid="169272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1692691"/>
                                        </p:tgtEl>
                                        <p:attrNameLst>
                                          <p:attrName>style.visibility</p:attrName>
                                        </p:attrNameLst>
                                      </p:cBhvr>
                                      <p:to>
                                        <p:strVal val="visible"/>
                                      </p:to>
                                    </p:set>
                                    <p:anim calcmode="lin" valueType="num">
                                      <p:cBhvr>
                                        <p:cTn id="41" dur="500" fill="hold"/>
                                        <p:tgtEl>
                                          <p:spTgt spid="1692691"/>
                                        </p:tgtEl>
                                        <p:attrNameLst>
                                          <p:attrName>ppt_w</p:attrName>
                                        </p:attrNameLst>
                                      </p:cBhvr>
                                      <p:tavLst>
                                        <p:tav tm="0">
                                          <p:val>
                                            <p:fltVal val="0"/>
                                          </p:val>
                                        </p:tav>
                                        <p:tav tm="100000">
                                          <p:val>
                                            <p:strVal val="#ppt_w"/>
                                          </p:val>
                                        </p:tav>
                                      </p:tavLst>
                                    </p:anim>
                                    <p:anim calcmode="lin" valueType="num">
                                      <p:cBhvr>
                                        <p:cTn id="42" dur="500" fill="hold"/>
                                        <p:tgtEl>
                                          <p:spTgt spid="1692691"/>
                                        </p:tgtEl>
                                        <p:attrNameLst>
                                          <p:attrName>ppt_h</p:attrName>
                                        </p:attrNameLst>
                                      </p:cBhvr>
                                      <p:tavLst>
                                        <p:tav tm="0">
                                          <p:val>
                                            <p:fltVal val="0"/>
                                          </p:val>
                                        </p:tav>
                                        <p:tav tm="100000">
                                          <p:val>
                                            <p:strVal val="#ppt_h"/>
                                          </p:val>
                                        </p:tav>
                                      </p:tavLst>
                                    </p:anim>
                                  </p:childTnLst>
                                </p:cTn>
                              </p:par>
                            </p:childTnLst>
                          </p:cTn>
                        </p:par>
                        <p:par>
                          <p:cTn id="43" fill="hold" nodeType="afterGroup">
                            <p:stCondLst>
                              <p:cond delay="500"/>
                            </p:stCondLst>
                            <p:childTnLst>
                              <p:par>
                                <p:cTn id="44" presetID="12" presetClass="entr" presetSubtype="4"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Bottom)">
                                      <p:cBhvr>
                                        <p:cTn id="46" dur="500"/>
                                        <p:tgtEl>
                                          <p:spTgt spid="5"/>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692724"/>
                                        </p:tgtEl>
                                        <p:attrNameLst>
                                          <p:attrName>style.visibility</p:attrName>
                                        </p:attrNameLst>
                                      </p:cBhvr>
                                      <p:to>
                                        <p:strVal val="visible"/>
                                      </p:to>
                                    </p:set>
                                    <p:animEffect transition="in" filter="wipe(up)">
                                      <p:cBhvr>
                                        <p:cTn id="50" dur="500"/>
                                        <p:tgtEl>
                                          <p:spTgt spid="1692724"/>
                                        </p:tgtEl>
                                      </p:cBhvr>
                                    </p:animEffect>
                                  </p:childTnLst>
                                  <p:subTnLst>
                                    <p:set>
                                      <p:cBhvr override="childStyle">
                                        <p:cTn dur="1" fill="hold" display="0" masterRel="nextClick" afterEffect="1"/>
                                        <p:tgtEl>
                                          <p:spTgt spid="1692724"/>
                                        </p:tgtEl>
                                        <p:attrNameLst>
                                          <p:attrName>style.visibility</p:attrName>
                                        </p:attrNameLst>
                                      </p:cBhvr>
                                      <p:to>
                                        <p:strVal val="hidden"/>
                                      </p:to>
                                    </p:set>
                                  </p:subTnLst>
                                </p:cTn>
                              </p:par>
                            </p:childTnLst>
                          </p:cTn>
                        </p:par>
                        <p:par>
                          <p:cTn id="51" fill="hold" nodeType="afterGroup">
                            <p:stCondLst>
                              <p:cond delay="1500"/>
                            </p:stCondLst>
                            <p:childTnLst>
                              <p:par>
                                <p:cTn id="52" presetID="23" presetClass="entr" presetSubtype="16" fill="hold" grpId="0" nodeType="afterEffect">
                                  <p:stCondLst>
                                    <p:cond delay="0"/>
                                  </p:stCondLst>
                                  <p:childTnLst>
                                    <p:set>
                                      <p:cBhvr>
                                        <p:cTn id="53" dur="1" fill="hold">
                                          <p:stCondLst>
                                            <p:cond delay="0"/>
                                          </p:stCondLst>
                                        </p:cTn>
                                        <p:tgtEl>
                                          <p:spTgt spid="1692722"/>
                                        </p:tgtEl>
                                        <p:attrNameLst>
                                          <p:attrName>style.visibility</p:attrName>
                                        </p:attrNameLst>
                                      </p:cBhvr>
                                      <p:to>
                                        <p:strVal val="visible"/>
                                      </p:to>
                                    </p:set>
                                    <p:anim calcmode="lin" valueType="num">
                                      <p:cBhvr>
                                        <p:cTn id="54" dur="500" fill="hold"/>
                                        <p:tgtEl>
                                          <p:spTgt spid="1692722"/>
                                        </p:tgtEl>
                                        <p:attrNameLst>
                                          <p:attrName>ppt_w</p:attrName>
                                        </p:attrNameLst>
                                      </p:cBhvr>
                                      <p:tavLst>
                                        <p:tav tm="0">
                                          <p:val>
                                            <p:fltVal val="0"/>
                                          </p:val>
                                        </p:tav>
                                        <p:tav tm="100000">
                                          <p:val>
                                            <p:strVal val="#ppt_w"/>
                                          </p:val>
                                        </p:tav>
                                      </p:tavLst>
                                    </p:anim>
                                    <p:anim calcmode="lin" valueType="num">
                                      <p:cBhvr>
                                        <p:cTn id="55" dur="500" fill="hold"/>
                                        <p:tgtEl>
                                          <p:spTgt spid="169272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1692693"/>
                                        </p:tgtEl>
                                        <p:attrNameLst>
                                          <p:attrName>style.visibility</p:attrName>
                                        </p:attrNameLst>
                                      </p:cBhvr>
                                      <p:to>
                                        <p:strVal val="visible"/>
                                      </p:to>
                                    </p:set>
                                    <p:anim calcmode="lin" valueType="num">
                                      <p:cBhvr>
                                        <p:cTn id="60" dur="500" fill="hold"/>
                                        <p:tgtEl>
                                          <p:spTgt spid="1692693"/>
                                        </p:tgtEl>
                                        <p:attrNameLst>
                                          <p:attrName>ppt_w</p:attrName>
                                        </p:attrNameLst>
                                      </p:cBhvr>
                                      <p:tavLst>
                                        <p:tav tm="0">
                                          <p:val>
                                            <p:fltVal val="0"/>
                                          </p:val>
                                        </p:tav>
                                        <p:tav tm="100000">
                                          <p:val>
                                            <p:strVal val="#ppt_w"/>
                                          </p:val>
                                        </p:tav>
                                      </p:tavLst>
                                    </p:anim>
                                    <p:anim calcmode="lin" valueType="num">
                                      <p:cBhvr>
                                        <p:cTn id="61" dur="500" fill="hold"/>
                                        <p:tgtEl>
                                          <p:spTgt spid="1692693"/>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12" presetClass="entr" presetSubtype="4"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slide(fromBottom)">
                                      <p:cBhvr>
                                        <p:cTn id="65" dur="500"/>
                                        <p:tgtEl>
                                          <p:spTgt spid="6"/>
                                        </p:tgtEl>
                                      </p:cBhvr>
                                    </p:animEffect>
                                  </p:childTnLst>
                                </p:cTn>
                              </p:par>
                            </p:childTnLst>
                          </p:cTn>
                        </p:par>
                        <p:par>
                          <p:cTn id="66" fill="hold" nodeType="afterGroup">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692726"/>
                                        </p:tgtEl>
                                        <p:attrNameLst>
                                          <p:attrName>style.visibility</p:attrName>
                                        </p:attrNameLst>
                                      </p:cBhvr>
                                      <p:to>
                                        <p:strVal val="visible"/>
                                      </p:to>
                                    </p:set>
                                    <p:animEffect transition="in" filter="wipe(up)">
                                      <p:cBhvr>
                                        <p:cTn id="69" dur="500"/>
                                        <p:tgtEl>
                                          <p:spTgt spid="1692726"/>
                                        </p:tgtEl>
                                      </p:cBhvr>
                                    </p:animEffect>
                                  </p:childTnLst>
                                  <p:subTnLst>
                                    <p:set>
                                      <p:cBhvr override="childStyle">
                                        <p:cTn dur="1" fill="hold" display="0" masterRel="nextClick" afterEffect="1"/>
                                        <p:tgtEl>
                                          <p:spTgt spid="1692726"/>
                                        </p:tgtEl>
                                        <p:attrNameLst>
                                          <p:attrName>style.visibility</p:attrName>
                                        </p:attrNameLst>
                                      </p:cBhvr>
                                      <p:to>
                                        <p:strVal val="hidden"/>
                                      </p:to>
                                    </p:set>
                                  </p:subTnLst>
                                </p:cTn>
                              </p:par>
                            </p:childTnLst>
                          </p:cTn>
                        </p:par>
                        <p:par>
                          <p:cTn id="70" fill="hold" nodeType="afterGroup">
                            <p:stCondLst>
                              <p:cond delay="1500"/>
                            </p:stCondLst>
                            <p:childTnLst>
                              <p:par>
                                <p:cTn id="71" presetID="23" presetClass="entr" presetSubtype="16" fill="hold" grpId="0" nodeType="afterEffect">
                                  <p:stCondLst>
                                    <p:cond delay="0"/>
                                  </p:stCondLst>
                                  <p:childTnLst>
                                    <p:set>
                                      <p:cBhvr>
                                        <p:cTn id="72" dur="1" fill="hold">
                                          <p:stCondLst>
                                            <p:cond delay="0"/>
                                          </p:stCondLst>
                                        </p:cTn>
                                        <p:tgtEl>
                                          <p:spTgt spid="1692721"/>
                                        </p:tgtEl>
                                        <p:attrNameLst>
                                          <p:attrName>style.visibility</p:attrName>
                                        </p:attrNameLst>
                                      </p:cBhvr>
                                      <p:to>
                                        <p:strVal val="visible"/>
                                      </p:to>
                                    </p:set>
                                    <p:anim calcmode="lin" valueType="num">
                                      <p:cBhvr>
                                        <p:cTn id="73" dur="500" fill="hold"/>
                                        <p:tgtEl>
                                          <p:spTgt spid="1692721"/>
                                        </p:tgtEl>
                                        <p:attrNameLst>
                                          <p:attrName>ppt_w</p:attrName>
                                        </p:attrNameLst>
                                      </p:cBhvr>
                                      <p:tavLst>
                                        <p:tav tm="0">
                                          <p:val>
                                            <p:fltVal val="0"/>
                                          </p:val>
                                        </p:tav>
                                        <p:tav tm="100000">
                                          <p:val>
                                            <p:strVal val="#ppt_w"/>
                                          </p:val>
                                        </p:tav>
                                      </p:tavLst>
                                    </p:anim>
                                    <p:anim calcmode="lin" valueType="num">
                                      <p:cBhvr>
                                        <p:cTn id="74" dur="500" fill="hold"/>
                                        <p:tgtEl>
                                          <p:spTgt spid="1692721"/>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692730"/>
                                        </p:tgtEl>
                                        <p:attrNameLst>
                                          <p:attrName>style.visibility</p:attrName>
                                        </p:attrNameLst>
                                      </p:cBhvr>
                                      <p:to>
                                        <p:strVal val="visible"/>
                                      </p:to>
                                    </p:set>
                                    <p:animEffect transition="in" filter="wipe(down)">
                                      <p:cBhvr>
                                        <p:cTn id="79" dur="500"/>
                                        <p:tgtEl>
                                          <p:spTgt spid="1692730"/>
                                        </p:tgtEl>
                                      </p:cBhvr>
                                    </p:animEffect>
                                  </p:childTnLst>
                                </p:cTn>
                              </p:par>
                            </p:childTnLst>
                          </p:cTn>
                        </p:par>
                        <p:par>
                          <p:cTn id="80" fill="hold" nodeType="afterGroup">
                            <p:stCondLst>
                              <p:cond delay="500"/>
                            </p:stCondLst>
                            <p:childTnLst>
                              <p:par>
                                <p:cTn id="81" presetID="23" presetClass="entr" presetSubtype="16" fill="hold" nodeType="afterEffect">
                                  <p:stCondLst>
                                    <p:cond delay="0"/>
                                  </p:stCondLst>
                                  <p:childTnLst>
                                    <p:set>
                                      <p:cBhvr>
                                        <p:cTn id="82" dur="1" fill="hold">
                                          <p:stCondLst>
                                            <p:cond delay="0"/>
                                          </p:stCondLst>
                                        </p:cTn>
                                        <p:tgtEl>
                                          <p:spTgt spid="1692727"/>
                                        </p:tgtEl>
                                        <p:attrNameLst>
                                          <p:attrName>style.visibility</p:attrName>
                                        </p:attrNameLst>
                                      </p:cBhvr>
                                      <p:to>
                                        <p:strVal val="visible"/>
                                      </p:to>
                                    </p:set>
                                    <p:anim calcmode="lin" valueType="num">
                                      <p:cBhvr>
                                        <p:cTn id="83" dur="500" fill="hold"/>
                                        <p:tgtEl>
                                          <p:spTgt spid="1692727"/>
                                        </p:tgtEl>
                                        <p:attrNameLst>
                                          <p:attrName>ppt_w</p:attrName>
                                        </p:attrNameLst>
                                      </p:cBhvr>
                                      <p:tavLst>
                                        <p:tav tm="0">
                                          <p:val>
                                            <p:fltVal val="0"/>
                                          </p:val>
                                        </p:tav>
                                        <p:tav tm="100000">
                                          <p:val>
                                            <p:strVal val="#ppt_w"/>
                                          </p:val>
                                        </p:tav>
                                      </p:tavLst>
                                    </p:anim>
                                    <p:anim calcmode="lin" valueType="num">
                                      <p:cBhvr>
                                        <p:cTn id="84" dur="500" fill="hold"/>
                                        <p:tgtEl>
                                          <p:spTgt spid="1692727"/>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iterate type="wd">
                                    <p:tmAbs val="300"/>
                                  </p:iterate>
                                  <p:childTnLst>
                                    <p:set>
                                      <p:cBhvr>
                                        <p:cTn id="88" dur="1" fill="hold">
                                          <p:stCondLst>
                                            <p:cond delay="299"/>
                                          </p:stCondLst>
                                        </p:cTn>
                                        <p:tgtEl>
                                          <p:spTgt spid="1692729"/>
                                        </p:tgtEl>
                                        <p:attrNameLst>
                                          <p:attrName>style.visibility</p:attrName>
                                        </p:attrNameLst>
                                      </p:cBhvr>
                                      <p:to>
                                        <p:strVal val="visible"/>
                                      </p:to>
                                    </p:set>
                                  </p:childTnLst>
                                </p:cTn>
                              </p:par>
                            </p:childTnLst>
                          </p:cTn>
                        </p:par>
                        <p:par>
                          <p:cTn id="89" fill="hold" nodeType="afterGroup">
                            <p:stCondLst>
                              <p:cond delay="900"/>
                            </p:stCondLst>
                            <p:childTnLst>
                              <p:par>
                                <p:cTn id="90" presetID="12" presetClass="entr" presetSubtype="2" fill="hold" grpId="0" nodeType="afterEffect">
                                  <p:stCondLst>
                                    <p:cond delay="0"/>
                                  </p:stCondLst>
                                  <p:childTnLst>
                                    <p:set>
                                      <p:cBhvr>
                                        <p:cTn id="91" dur="1" fill="hold">
                                          <p:stCondLst>
                                            <p:cond delay="0"/>
                                          </p:stCondLst>
                                        </p:cTn>
                                        <p:tgtEl>
                                          <p:spTgt spid="1692701"/>
                                        </p:tgtEl>
                                        <p:attrNameLst>
                                          <p:attrName>style.visibility</p:attrName>
                                        </p:attrNameLst>
                                      </p:cBhvr>
                                      <p:to>
                                        <p:strVal val="visible"/>
                                      </p:to>
                                    </p:set>
                                    <p:animEffect transition="in" filter="slide(fromRight)">
                                      <p:cBhvr>
                                        <p:cTn id="92" dur="500"/>
                                        <p:tgtEl>
                                          <p:spTgt spid="1692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2701" grpId="0" autoUpdateAnimBg="0"/>
      <p:bldP spid="1692719" grpId="0" autoUpdateAnimBg="0"/>
      <p:bldP spid="1692720" grpId="0" autoUpdateAnimBg="0"/>
      <p:bldP spid="1692721" grpId="0" autoUpdateAnimBg="0"/>
      <p:bldP spid="1692722" grpId="0" autoUpdateAnimBg="0"/>
      <p:bldP spid="1692723" grpId="0" animBg="1"/>
      <p:bldP spid="1692724" grpId="0" animBg="1"/>
      <p:bldP spid="1692725" grpId="0" animBg="1"/>
      <p:bldP spid="1692726" grpId="0" animBg="1"/>
      <p:bldP spid="1692729" grpId="0" autoUpdateAnimBg="0"/>
      <p:bldP spid="169273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日期占位符 1"/>
          <p:cNvSpPr>
            <a:spLocks noGrp="1"/>
          </p:cNvSpPr>
          <p:nvPr>
            <p:ph type="dt" sz="quarter" idx="10"/>
          </p:nvPr>
        </p:nvSpPr>
        <p:spPr>
          <a:noFill/>
          <a:ln>
            <a:miter lim="800000"/>
            <a:headEnd/>
            <a:tailEnd/>
          </a:ln>
        </p:spPr>
        <p:txBody>
          <a:bodyPr/>
          <a:lstStyle/>
          <a:p>
            <a:fld id="{1FE0AF29-4FCE-410D-AD92-7C4C8CF262A4}" type="datetime1">
              <a:rPr lang="zh-CN" altLang="en-US">
                <a:solidFill>
                  <a:srgbClr val="000000"/>
                </a:solidFill>
              </a:rPr>
              <a:pPr/>
              <a:t>2016/5/30</a:t>
            </a:fld>
            <a:endParaRPr lang="en-US" altLang="zh-CN">
              <a:solidFill>
                <a:srgbClr val="000000"/>
              </a:solidFill>
            </a:endParaRPr>
          </a:p>
        </p:txBody>
      </p:sp>
      <p:sp>
        <p:nvSpPr>
          <p:cNvPr id="208899"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8900" name="灯片编号占位符 3"/>
          <p:cNvSpPr>
            <a:spLocks noGrp="1"/>
          </p:cNvSpPr>
          <p:nvPr>
            <p:ph type="sldNum" sz="quarter" idx="12"/>
          </p:nvPr>
        </p:nvSpPr>
        <p:spPr>
          <a:noFill/>
          <a:ln>
            <a:miter lim="800000"/>
            <a:headEnd/>
            <a:tailEnd/>
          </a:ln>
        </p:spPr>
        <p:txBody>
          <a:bodyPr/>
          <a:lstStyle/>
          <a:p>
            <a:fld id="{6A3CCE78-4426-4ABB-9C5E-ADD06F201263}" type="slidenum">
              <a:rPr lang="en-US" altLang="zh-CN">
                <a:solidFill>
                  <a:srgbClr val="000000"/>
                </a:solidFill>
              </a:rPr>
              <a:pPr/>
              <a:t>88</a:t>
            </a:fld>
            <a:endParaRPr lang="en-US" altLang="zh-CN">
              <a:solidFill>
                <a:srgbClr val="000000"/>
              </a:solidFill>
            </a:endParaRPr>
          </a:p>
        </p:txBody>
      </p:sp>
      <p:sp>
        <p:nvSpPr>
          <p:cNvPr id="208901" name="Rectangle 40"/>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3698" name="Rectangle 2"/>
          <p:cNvSpPr>
            <a:spLocks noChangeArrowheads="1"/>
          </p:cNvSpPr>
          <p:nvPr/>
        </p:nvSpPr>
        <p:spPr bwMode="auto">
          <a:xfrm>
            <a:off x="3200400" y="0"/>
            <a:ext cx="14033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流量控制</a:t>
            </a:r>
          </a:p>
        </p:txBody>
      </p:sp>
      <p:sp>
        <p:nvSpPr>
          <p:cNvPr id="208903" name="Line 3"/>
          <p:cNvSpPr>
            <a:spLocks noChangeShapeType="1"/>
          </p:cNvSpPr>
          <p:nvPr/>
        </p:nvSpPr>
        <p:spPr bwMode="auto">
          <a:xfrm>
            <a:off x="346075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8904" name="Line 4"/>
          <p:cNvSpPr>
            <a:spLocks noChangeShapeType="1"/>
          </p:cNvSpPr>
          <p:nvPr/>
        </p:nvSpPr>
        <p:spPr bwMode="auto">
          <a:xfrm>
            <a:off x="2698750" y="16764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8905" name="Line 5"/>
          <p:cNvSpPr>
            <a:spLocks noChangeShapeType="1"/>
          </p:cNvSpPr>
          <p:nvPr/>
        </p:nvSpPr>
        <p:spPr bwMode="auto">
          <a:xfrm>
            <a:off x="186055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8906" name="Line 6"/>
          <p:cNvSpPr>
            <a:spLocks noChangeShapeType="1"/>
          </p:cNvSpPr>
          <p:nvPr/>
        </p:nvSpPr>
        <p:spPr bwMode="auto">
          <a:xfrm>
            <a:off x="457200" y="15240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08907" name="Object 7"/>
          <p:cNvGraphicFramePr>
            <a:graphicFrameLocks noChangeAspect="1"/>
          </p:cNvGraphicFramePr>
          <p:nvPr/>
        </p:nvGraphicFramePr>
        <p:xfrm>
          <a:off x="304800" y="838200"/>
          <a:ext cx="279400" cy="736600"/>
        </p:xfrm>
        <a:graphic>
          <a:graphicData uri="http://schemas.openxmlformats.org/presentationml/2006/ole">
            <p:oleObj spid="_x0000_s29698" name="Clip" r:id="rId4" imgW="2735263" imgH="3825875" progId="">
              <p:embed/>
            </p:oleObj>
          </a:graphicData>
        </a:graphic>
      </p:graphicFrame>
      <p:sp>
        <p:nvSpPr>
          <p:cNvPr id="208908" name="Text Box 8"/>
          <p:cNvSpPr txBox="1">
            <a:spLocks noChangeArrowheads="1"/>
          </p:cNvSpPr>
          <p:nvPr/>
        </p:nvSpPr>
        <p:spPr bwMode="auto">
          <a:xfrm>
            <a:off x="23622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08909" name="Text Box 9"/>
          <p:cNvSpPr txBox="1">
            <a:spLocks noChangeArrowheads="1"/>
          </p:cNvSpPr>
          <p:nvPr/>
        </p:nvSpPr>
        <p:spPr bwMode="auto">
          <a:xfrm>
            <a:off x="3124200" y="8382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sp>
        <p:nvSpPr>
          <p:cNvPr id="208910" name="Line 10"/>
          <p:cNvSpPr>
            <a:spLocks noChangeShapeType="1"/>
          </p:cNvSpPr>
          <p:nvPr/>
        </p:nvSpPr>
        <p:spPr bwMode="auto">
          <a:xfrm>
            <a:off x="228600" y="2057400"/>
            <a:ext cx="3429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8911" name="Picture 11" descr="Monitor"/>
          <p:cNvPicPr>
            <a:picLocks noChangeAspect="1" noChangeArrowheads="1"/>
          </p:cNvPicPr>
          <p:nvPr/>
        </p:nvPicPr>
        <p:blipFill>
          <a:blip r:embed="rId5" cstate="print"/>
          <a:srcRect/>
          <a:stretch>
            <a:fillRect/>
          </a:stretch>
        </p:blipFill>
        <p:spPr bwMode="auto">
          <a:xfrm>
            <a:off x="1708150" y="1219200"/>
            <a:ext cx="339725" cy="352425"/>
          </a:xfrm>
          <a:prstGeom prst="rect">
            <a:avLst/>
          </a:prstGeom>
          <a:noFill/>
          <a:ln w="9525">
            <a:noFill/>
            <a:miter lim="800000"/>
            <a:headEnd/>
            <a:tailEnd/>
          </a:ln>
        </p:spPr>
      </p:pic>
      <p:pic>
        <p:nvPicPr>
          <p:cNvPr id="208912" name="Picture 12" descr="Monitor"/>
          <p:cNvPicPr>
            <a:picLocks noChangeAspect="1" noChangeArrowheads="1"/>
          </p:cNvPicPr>
          <p:nvPr/>
        </p:nvPicPr>
        <p:blipFill>
          <a:blip r:embed="rId5" cstate="print"/>
          <a:srcRect/>
          <a:stretch>
            <a:fillRect/>
          </a:stretch>
        </p:blipFill>
        <p:spPr bwMode="auto">
          <a:xfrm>
            <a:off x="2546350" y="1295400"/>
            <a:ext cx="339725" cy="352425"/>
          </a:xfrm>
          <a:prstGeom prst="rect">
            <a:avLst/>
          </a:prstGeom>
          <a:noFill/>
          <a:ln w="9525">
            <a:noFill/>
            <a:miter lim="800000"/>
            <a:headEnd/>
            <a:tailEnd/>
          </a:ln>
        </p:spPr>
      </p:pic>
      <p:pic>
        <p:nvPicPr>
          <p:cNvPr id="208913" name="Picture 13" descr="Monitor"/>
          <p:cNvPicPr>
            <a:picLocks noChangeAspect="1" noChangeArrowheads="1"/>
          </p:cNvPicPr>
          <p:nvPr/>
        </p:nvPicPr>
        <p:blipFill>
          <a:blip r:embed="rId5" cstate="print"/>
          <a:srcRect/>
          <a:stretch>
            <a:fillRect/>
          </a:stretch>
        </p:blipFill>
        <p:spPr bwMode="auto">
          <a:xfrm>
            <a:off x="990600" y="1219200"/>
            <a:ext cx="339725" cy="352425"/>
          </a:xfrm>
          <a:prstGeom prst="rect">
            <a:avLst/>
          </a:prstGeom>
          <a:noFill/>
          <a:ln w="9525">
            <a:noFill/>
            <a:miter lim="800000"/>
            <a:headEnd/>
            <a:tailEnd/>
          </a:ln>
        </p:spPr>
      </p:pic>
      <p:pic>
        <p:nvPicPr>
          <p:cNvPr id="1693710" name="Picture 14" descr="Monitor-Red"/>
          <p:cNvPicPr>
            <a:picLocks noChangeAspect="1" noChangeArrowheads="1"/>
          </p:cNvPicPr>
          <p:nvPr/>
        </p:nvPicPr>
        <p:blipFill>
          <a:blip r:embed="rId6" cstate="print"/>
          <a:srcRect/>
          <a:stretch>
            <a:fillRect/>
          </a:stretch>
        </p:blipFill>
        <p:spPr bwMode="auto">
          <a:xfrm>
            <a:off x="914400" y="1143000"/>
            <a:ext cx="517525" cy="533400"/>
          </a:xfrm>
          <a:prstGeom prst="rect">
            <a:avLst/>
          </a:prstGeom>
          <a:noFill/>
          <a:ln w="9525">
            <a:noFill/>
            <a:miter lim="800000"/>
            <a:headEnd/>
            <a:tailEnd/>
          </a:ln>
        </p:spPr>
      </p:pic>
      <p:sp>
        <p:nvSpPr>
          <p:cNvPr id="208915" name="Line 15"/>
          <p:cNvSpPr>
            <a:spLocks noChangeShapeType="1"/>
          </p:cNvSpPr>
          <p:nvPr/>
        </p:nvSpPr>
        <p:spPr bwMode="auto">
          <a:xfrm>
            <a:off x="114300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8916" name="Picture 16" descr="Monitor"/>
          <p:cNvPicPr>
            <a:picLocks noChangeAspect="1" noChangeArrowheads="1"/>
          </p:cNvPicPr>
          <p:nvPr/>
        </p:nvPicPr>
        <p:blipFill>
          <a:blip r:embed="rId5" cstate="print"/>
          <a:srcRect/>
          <a:stretch>
            <a:fillRect/>
          </a:stretch>
        </p:blipFill>
        <p:spPr bwMode="auto">
          <a:xfrm>
            <a:off x="3308350" y="1219200"/>
            <a:ext cx="339725" cy="352425"/>
          </a:xfrm>
          <a:prstGeom prst="rect">
            <a:avLst/>
          </a:prstGeom>
          <a:noFill/>
          <a:ln w="9525">
            <a:noFill/>
            <a:miter lim="800000"/>
            <a:headEnd/>
            <a:tailEnd/>
          </a:ln>
        </p:spPr>
      </p:pic>
      <p:sp>
        <p:nvSpPr>
          <p:cNvPr id="208917" name="Text Box 17"/>
          <p:cNvSpPr txBox="1">
            <a:spLocks noChangeArrowheads="1"/>
          </p:cNvSpPr>
          <p:nvPr/>
        </p:nvSpPr>
        <p:spPr bwMode="auto">
          <a:xfrm>
            <a:off x="15240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B </a:t>
            </a:r>
          </a:p>
        </p:txBody>
      </p:sp>
      <p:sp>
        <p:nvSpPr>
          <p:cNvPr id="208918" name="Text Box 18"/>
          <p:cNvSpPr txBox="1">
            <a:spLocks noChangeArrowheads="1"/>
          </p:cNvSpPr>
          <p:nvPr/>
        </p:nvSpPr>
        <p:spPr bwMode="auto">
          <a:xfrm>
            <a:off x="7620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A </a:t>
            </a:r>
          </a:p>
        </p:txBody>
      </p:sp>
      <p:sp>
        <p:nvSpPr>
          <p:cNvPr id="208919" name="Rectangle 19"/>
          <p:cNvSpPr>
            <a:spLocks noChangeArrowheads="1"/>
          </p:cNvSpPr>
          <p:nvPr/>
        </p:nvSpPr>
        <p:spPr bwMode="auto">
          <a:xfrm>
            <a:off x="533400" y="2133600"/>
            <a:ext cx="1181100" cy="352425"/>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受保护网络</a:t>
            </a:r>
          </a:p>
        </p:txBody>
      </p:sp>
      <p:sp>
        <p:nvSpPr>
          <p:cNvPr id="208920" name="Line 20"/>
          <p:cNvSpPr>
            <a:spLocks noChangeShapeType="1"/>
          </p:cNvSpPr>
          <p:nvPr/>
        </p:nvSpPr>
        <p:spPr bwMode="auto">
          <a:xfrm>
            <a:off x="2438400" y="2057400"/>
            <a:ext cx="0" cy="166688"/>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8921" name="Picture 21"/>
          <p:cNvPicPr>
            <a:picLocks noChangeArrowheads="1"/>
          </p:cNvPicPr>
          <p:nvPr/>
        </p:nvPicPr>
        <p:blipFill>
          <a:blip r:embed="rId7" cstate="print"/>
          <a:srcRect/>
          <a:stretch>
            <a:fillRect/>
          </a:stretch>
        </p:blipFill>
        <p:spPr bwMode="auto">
          <a:xfrm>
            <a:off x="2057400" y="3352800"/>
            <a:ext cx="825500" cy="479425"/>
          </a:xfrm>
          <a:prstGeom prst="rect">
            <a:avLst/>
          </a:prstGeom>
          <a:noFill/>
          <a:ln w="12700">
            <a:noFill/>
            <a:miter lim="800000"/>
            <a:headEnd/>
            <a:tailEnd/>
          </a:ln>
          <a:effectLst/>
        </p:spPr>
      </p:pic>
      <p:pic>
        <p:nvPicPr>
          <p:cNvPr id="208922" name="Picture 22"/>
          <p:cNvPicPr>
            <a:picLocks noChangeArrowheads="1"/>
          </p:cNvPicPr>
          <p:nvPr/>
        </p:nvPicPr>
        <p:blipFill>
          <a:blip r:embed="rId8" cstate="print"/>
          <a:srcRect/>
          <a:stretch>
            <a:fillRect/>
          </a:stretch>
        </p:blipFill>
        <p:spPr bwMode="auto">
          <a:xfrm>
            <a:off x="2057400" y="2209800"/>
            <a:ext cx="723900" cy="301625"/>
          </a:xfrm>
          <a:prstGeom prst="rect">
            <a:avLst/>
          </a:prstGeom>
          <a:noFill/>
          <a:ln w="12700">
            <a:noFill/>
            <a:miter lim="800000"/>
            <a:headEnd/>
            <a:tailEnd/>
          </a:ln>
          <a:effectLst/>
        </p:spPr>
      </p:pic>
      <p:pic>
        <p:nvPicPr>
          <p:cNvPr id="208923" name="Picture 23"/>
          <p:cNvPicPr>
            <a:picLocks noChangeAspect="1" noChangeArrowheads="1"/>
          </p:cNvPicPr>
          <p:nvPr/>
        </p:nvPicPr>
        <p:blipFill>
          <a:blip r:embed="rId9" cstate="print"/>
          <a:srcRect/>
          <a:stretch>
            <a:fillRect/>
          </a:stretch>
        </p:blipFill>
        <p:spPr bwMode="auto">
          <a:xfrm>
            <a:off x="1981200" y="2743200"/>
            <a:ext cx="990600" cy="441325"/>
          </a:xfrm>
          <a:prstGeom prst="rect">
            <a:avLst/>
          </a:prstGeom>
          <a:noFill/>
          <a:ln w="12700">
            <a:noFill/>
            <a:miter lim="800000"/>
            <a:headEnd/>
            <a:tailEnd/>
          </a:ln>
          <a:effectLst/>
        </p:spPr>
      </p:pic>
      <p:sp>
        <p:nvSpPr>
          <p:cNvPr id="1693720" name="Freeform 24"/>
          <p:cNvSpPr>
            <a:spLocks/>
          </p:cNvSpPr>
          <p:nvPr/>
        </p:nvSpPr>
        <p:spPr bwMode="auto">
          <a:xfrm>
            <a:off x="1143000" y="1600200"/>
            <a:ext cx="5105400" cy="4114800"/>
          </a:xfrm>
          <a:custGeom>
            <a:avLst/>
            <a:gdLst>
              <a:gd name="T0" fmla="*/ 0 w 3216"/>
              <a:gd name="T1" fmla="*/ 0 h 2592"/>
              <a:gd name="T2" fmla="*/ 0 w 3216"/>
              <a:gd name="T3" fmla="*/ 457200 h 2592"/>
              <a:gd name="T4" fmla="*/ 1295400 w 3216"/>
              <a:gd name="T5" fmla="*/ 457200 h 2592"/>
              <a:gd name="T6" fmla="*/ 1295400 w 3216"/>
              <a:gd name="T7" fmla="*/ 1981200 h 2592"/>
              <a:gd name="T8" fmla="*/ 5105400 w 3216"/>
              <a:gd name="T9" fmla="*/ 4114800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6" h="2592">
                <a:moveTo>
                  <a:pt x="0" y="0"/>
                </a:moveTo>
                <a:lnTo>
                  <a:pt x="0" y="288"/>
                </a:lnTo>
                <a:lnTo>
                  <a:pt x="816" y="288"/>
                </a:lnTo>
                <a:lnTo>
                  <a:pt x="816" y="1248"/>
                </a:lnTo>
                <a:lnTo>
                  <a:pt x="3216" y="2592"/>
                </a:lnTo>
              </a:path>
            </a:pathLst>
          </a:custGeom>
          <a:noFill/>
          <a:ln w="19050" cap="flat" cmpd="sng">
            <a:solidFill>
              <a:srgbClr val="869C8D"/>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3721" name="Freeform 25"/>
          <p:cNvSpPr>
            <a:spLocks/>
          </p:cNvSpPr>
          <p:nvPr/>
        </p:nvSpPr>
        <p:spPr bwMode="auto">
          <a:xfrm>
            <a:off x="1219200" y="1600200"/>
            <a:ext cx="5105400" cy="4114800"/>
          </a:xfrm>
          <a:custGeom>
            <a:avLst/>
            <a:gdLst>
              <a:gd name="T0" fmla="*/ 0 w 3216"/>
              <a:gd name="T1" fmla="*/ 0 h 2592"/>
              <a:gd name="T2" fmla="*/ 0 w 3216"/>
              <a:gd name="T3" fmla="*/ 457200 h 2592"/>
              <a:gd name="T4" fmla="*/ 1295400 w 3216"/>
              <a:gd name="T5" fmla="*/ 457200 h 2592"/>
              <a:gd name="T6" fmla="*/ 1295400 w 3216"/>
              <a:gd name="T7" fmla="*/ 1981200 h 2592"/>
              <a:gd name="T8" fmla="*/ 5105400 w 3216"/>
              <a:gd name="T9" fmla="*/ 4114800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6" h="2592">
                <a:moveTo>
                  <a:pt x="0" y="0"/>
                </a:moveTo>
                <a:lnTo>
                  <a:pt x="0" y="288"/>
                </a:lnTo>
                <a:lnTo>
                  <a:pt x="816" y="288"/>
                </a:lnTo>
                <a:lnTo>
                  <a:pt x="816" y="1248"/>
                </a:lnTo>
                <a:lnTo>
                  <a:pt x="3216" y="2592"/>
                </a:lnTo>
              </a:path>
            </a:pathLst>
          </a:custGeom>
          <a:noFill/>
          <a:ln w="19050" cap="flat" cmpd="sng">
            <a:solidFill>
              <a:srgbClr val="FF3300"/>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3722" name="Line 26"/>
          <p:cNvSpPr>
            <a:spLocks noChangeShapeType="1"/>
          </p:cNvSpPr>
          <p:nvPr/>
        </p:nvSpPr>
        <p:spPr bwMode="auto">
          <a:xfrm>
            <a:off x="2819400" y="2819400"/>
            <a:ext cx="457200" cy="0"/>
          </a:xfrm>
          <a:prstGeom prst="line">
            <a:avLst/>
          </a:prstGeom>
          <a:noFill/>
          <a:ln w="19050">
            <a:solidFill>
              <a:schemeClr val="bg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3723" name="Line 27"/>
          <p:cNvSpPr>
            <a:spLocks noChangeShapeType="1"/>
          </p:cNvSpPr>
          <p:nvPr/>
        </p:nvSpPr>
        <p:spPr bwMode="auto">
          <a:xfrm>
            <a:off x="2895600" y="2895600"/>
            <a:ext cx="533400"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3724" name="Text Box 28"/>
          <p:cNvSpPr txBox="1">
            <a:spLocks noChangeArrowheads="1"/>
          </p:cNvSpPr>
          <p:nvPr/>
        </p:nvSpPr>
        <p:spPr bwMode="auto">
          <a:xfrm>
            <a:off x="3276600" y="2514600"/>
            <a:ext cx="1905000" cy="293688"/>
          </a:xfrm>
          <a:prstGeom prst="rect">
            <a:avLst/>
          </a:prstGeom>
          <a:noFill/>
          <a:ln w="19050">
            <a:solidFill>
              <a:schemeClr val="folHlink"/>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3366"/>
                </a:solidFill>
                <a:latin typeface="Times New Roman" pitchFamily="18" charset="0"/>
              </a:rPr>
              <a:t>Host A</a:t>
            </a:r>
            <a:r>
              <a:rPr lang="zh-CN" altLang="en-US" sz="1200">
                <a:solidFill>
                  <a:srgbClr val="003366"/>
                </a:solidFill>
                <a:latin typeface="Times New Roman" pitchFamily="18" charset="0"/>
              </a:rPr>
              <a:t>的流量已达到 </a:t>
            </a:r>
            <a:r>
              <a:rPr lang="en-US" altLang="zh-CN" sz="1200">
                <a:solidFill>
                  <a:srgbClr val="003366"/>
                </a:solidFill>
                <a:latin typeface="Times New Roman" pitchFamily="18" charset="0"/>
              </a:rPr>
              <a:t>10M</a:t>
            </a:r>
          </a:p>
        </p:txBody>
      </p:sp>
      <p:sp>
        <p:nvSpPr>
          <p:cNvPr id="1693725" name="Text Box 29"/>
          <p:cNvSpPr txBox="1">
            <a:spLocks noChangeArrowheads="1"/>
          </p:cNvSpPr>
          <p:nvPr/>
        </p:nvSpPr>
        <p:spPr bwMode="auto">
          <a:xfrm>
            <a:off x="3429000" y="2895600"/>
            <a:ext cx="2514600" cy="293688"/>
          </a:xfrm>
          <a:prstGeom prst="rect">
            <a:avLst/>
          </a:prstGeom>
          <a:noFill/>
          <a:ln w="19050">
            <a:solidFill>
              <a:srgbClr val="FF3300"/>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FF3300"/>
                </a:solidFill>
                <a:latin typeface="Times New Roman" pitchFamily="18" charset="0"/>
              </a:rPr>
              <a:t>Host A</a:t>
            </a:r>
            <a:r>
              <a:rPr lang="zh-CN" altLang="en-US" sz="1200">
                <a:solidFill>
                  <a:srgbClr val="FF3300"/>
                </a:solidFill>
                <a:latin typeface="Times New Roman" pitchFamily="18" charset="0"/>
              </a:rPr>
              <a:t>的流量已达到 极限值</a:t>
            </a:r>
            <a:r>
              <a:rPr lang="en-US" altLang="zh-CN" sz="1200">
                <a:solidFill>
                  <a:srgbClr val="FF3300"/>
                </a:solidFill>
                <a:latin typeface="Times New Roman" pitchFamily="18" charset="0"/>
              </a:rPr>
              <a:t>30M</a:t>
            </a:r>
          </a:p>
        </p:txBody>
      </p:sp>
      <p:sp>
        <p:nvSpPr>
          <p:cNvPr id="1693726" name="Freeform 30"/>
          <p:cNvSpPr>
            <a:spLocks/>
          </p:cNvSpPr>
          <p:nvPr/>
        </p:nvSpPr>
        <p:spPr bwMode="auto">
          <a:xfrm>
            <a:off x="1066800" y="1600200"/>
            <a:ext cx="1219200" cy="1143000"/>
          </a:xfrm>
          <a:custGeom>
            <a:avLst/>
            <a:gdLst>
              <a:gd name="T0" fmla="*/ 0 w 768"/>
              <a:gd name="T1" fmla="*/ 0 h 720"/>
              <a:gd name="T2" fmla="*/ 0 w 768"/>
              <a:gd name="T3" fmla="*/ 457200 h 720"/>
              <a:gd name="T4" fmla="*/ 1219200 w 768"/>
              <a:gd name="T5" fmla="*/ 457200 h 720"/>
              <a:gd name="T6" fmla="*/ 1219200 w 768"/>
              <a:gd name="T7" fmla="*/ 114300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720">
                <a:moveTo>
                  <a:pt x="0" y="0"/>
                </a:moveTo>
                <a:lnTo>
                  <a:pt x="0" y="288"/>
                </a:lnTo>
                <a:lnTo>
                  <a:pt x="768" y="288"/>
                </a:lnTo>
                <a:lnTo>
                  <a:pt x="768" y="720"/>
                </a:lnTo>
              </a:path>
            </a:pathLst>
          </a:custGeom>
          <a:noFill/>
          <a:ln w="19050" cap="flat" cmpd="sng">
            <a:solidFill>
              <a:schemeClr val="accent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grpSp>
        <p:nvGrpSpPr>
          <p:cNvPr id="2" name="Group 31"/>
          <p:cNvGrpSpPr>
            <a:grpSpLocks/>
          </p:cNvGrpSpPr>
          <p:nvPr/>
        </p:nvGrpSpPr>
        <p:grpSpPr bwMode="auto">
          <a:xfrm>
            <a:off x="2133600" y="2743200"/>
            <a:ext cx="381000" cy="381000"/>
            <a:chOff x="4848" y="2304"/>
            <a:chExt cx="240" cy="240"/>
          </a:xfrm>
        </p:grpSpPr>
        <p:sp>
          <p:nvSpPr>
            <p:cNvPr id="208937" name="Oval 32"/>
            <p:cNvSpPr>
              <a:spLocks noChangeArrowheads="1"/>
            </p:cNvSpPr>
            <p:nvPr/>
          </p:nvSpPr>
          <p:spPr bwMode="auto">
            <a:xfrm>
              <a:off x="4848" y="2304"/>
              <a:ext cx="240" cy="240"/>
            </a:xfrm>
            <a:prstGeom prst="ellipse">
              <a:avLst/>
            </a:prstGeom>
            <a:solidFill>
              <a:srgbClr val="FFFFFF"/>
            </a:solidFill>
            <a:ln w="381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8938" name="Line 33"/>
            <p:cNvSpPr>
              <a:spLocks noChangeShapeType="1"/>
            </p:cNvSpPr>
            <p:nvPr/>
          </p:nvSpPr>
          <p:spPr bwMode="auto">
            <a:xfrm flipV="1">
              <a:off x="4896" y="2352"/>
              <a:ext cx="144" cy="14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8939" name="Line 34"/>
            <p:cNvSpPr>
              <a:spLocks noChangeShapeType="1"/>
            </p:cNvSpPr>
            <p:nvPr/>
          </p:nvSpPr>
          <p:spPr bwMode="auto">
            <a:xfrm>
              <a:off x="4896" y="2352"/>
              <a:ext cx="144" cy="14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93731" name="Line 35"/>
          <p:cNvSpPr>
            <a:spLocks noChangeShapeType="1"/>
          </p:cNvSpPr>
          <p:nvPr/>
        </p:nvSpPr>
        <p:spPr bwMode="auto">
          <a:xfrm flipH="1">
            <a:off x="1600200" y="2895600"/>
            <a:ext cx="533400"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3732" name="Text Box 36"/>
          <p:cNvSpPr txBox="1">
            <a:spLocks noChangeArrowheads="1"/>
          </p:cNvSpPr>
          <p:nvPr/>
        </p:nvSpPr>
        <p:spPr bwMode="auto">
          <a:xfrm>
            <a:off x="152400" y="2743200"/>
            <a:ext cx="1447800" cy="293688"/>
          </a:xfrm>
          <a:prstGeom prst="rect">
            <a:avLst/>
          </a:prstGeom>
          <a:noFill/>
          <a:ln w="19050">
            <a:solidFill>
              <a:schemeClr val="accent2"/>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阻断</a:t>
            </a:r>
            <a:r>
              <a:rPr lang="en-US" altLang="zh-CN" sz="1200">
                <a:solidFill>
                  <a:srgbClr val="000000"/>
                </a:solidFill>
                <a:latin typeface="Times New Roman" pitchFamily="18" charset="0"/>
              </a:rPr>
              <a:t>Host A</a:t>
            </a:r>
            <a:r>
              <a:rPr lang="zh-CN" altLang="en-US" sz="1200">
                <a:solidFill>
                  <a:srgbClr val="000000"/>
                </a:solidFill>
                <a:latin typeface="Times New Roman" pitchFamily="18" charset="0"/>
              </a:rPr>
              <a:t>的连接</a:t>
            </a:r>
          </a:p>
        </p:txBody>
      </p:sp>
      <p:grpSp>
        <p:nvGrpSpPr>
          <p:cNvPr id="3" name="Group 37"/>
          <p:cNvGrpSpPr>
            <a:grpSpLocks/>
          </p:cNvGrpSpPr>
          <p:nvPr/>
        </p:nvGrpSpPr>
        <p:grpSpPr bwMode="auto">
          <a:xfrm>
            <a:off x="6019800" y="5562600"/>
            <a:ext cx="1371600" cy="838200"/>
            <a:chOff x="1549" y="1853"/>
            <a:chExt cx="1139" cy="595"/>
          </a:xfrm>
        </p:grpSpPr>
        <p:pic>
          <p:nvPicPr>
            <p:cNvPr id="208935" name="Picture 38"/>
            <p:cNvPicPr>
              <a:picLocks noChangeArrowheads="1"/>
            </p:cNvPicPr>
            <p:nvPr/>
          </p:nvPicPr>
          <p:blipFill>
            <a:blip r:embed="rId10" cstate="print"/>
            <a:srcRect/>
            <a:stretch>
              <a:fillRect/>
            </a:stretch>
          </p:blipFill>
          <p:spPr bwMode="auto">
            <a:xfrm>
              <a:off x="1549" y="1853"/>
              <a:ext cx="1139" cy="595"/>
            </a:xfrm>
            <a:prstGeom prst="rect">
              <a:avLst/>
            </a:prstGeom>
            <a:noFill/>
            <a:ln w="12700">
              <a:noFill/>
              <a:miter lim="800000"/>
              <a:headEnd/>
              <a:tailEnd/>
            </a:ln>
            <a:effectLst/>
          </p:spPr>
        </p:pic>
        <p:sp>
          <p:nvSpPr>
            <p:cNvPr id="208936" name="Text Box 39"/>
            <p:cNvSpPr txBox="1">
              <a:spLocks noChangeArrowheads="1"/>
            </p:cNvSpPr>
            <p:nvPr/>
          </p:nvSpPr>
          <p:spPr bwMode="auto">
            <a:xfrm>
              <a:off x="1825" y="2016"/>
              <a:ext cx="671" cy="217"/>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000000"/>
                  </a:solidFill>
                  <a:latin typeface="Times New Roman" pitchFamily="18" charset="0"/>
                </a:rPr>
                <a:t>Internet</a:t>
              </a:r>
            </a:p>
          </p:txBody>
        </p:sp>
      </p:grpSp>
    </p:spTree>
    <p:custDataLst>
      <p:tags r:id="rId2"/>
    </p:custDataLst>
  </p:cSld>
  <p:clrMapOvr>
    <a:masterClrMapping/>
  </p:clrMapOvr>
  <p:transition advTm="7970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93710"/>
                                        </p:tgtEl>
                                        <p:attrNameLst>
                                          <p:attrName>style.visibility</p:attrName>
                                        </p:attrNameLst>
                                      </p:cBhvr>
                                      <p:to>
                                        <p:strVal val="visible"/>
                                      </p:to>
                                    </p:set>
                                    <p:anim calcmode="lin" valueType="num">
                                      <p:cBhvr>
                                        <p:cTn id="7" dur="500" fill="hold"/>
                                        <p:tgtEl>
                                          <p:spTgt spid="1693710"/>
                                        </p:tgtEl>
                                        <p:attrNameLst>
                                          <p:attrName>ppt_w</p:attrName>
                                        </p:attrNameLst>
                                      </p:cBhvr>
                                      <p:tavLst>
                                        <p:tav tm="0">
                                          <p:val>
                                            <p:fltVal val="0"/>
                                          </p:val>
                                        </p:tav>
                                        <p:tav tm="100000">
                                          <p:val>
                                            <p:strVal val="#ppt_w"/>
                                          </p:val>
                                        </p:tav>
                                      </p:tavLst>
                                    </p:anim>
                                    <p:anim calcmode="lin" valueType="num">
                                      <p:cBhvr>
                                        <p:cTn id="8" dur="500" fill="hold"/>
                                        <p:tgtEl>
                                          <p:spTgt spid="1693710"/>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93720"/>
                                        </p:tgtEl>
                                        <p:attrNameLst>
                                          <p:attrName>style.visibility</p:attrName>
                                        </p:attrNameLst>
                                      </p:cBhvr>
                                      <p:to>
                                        <p:strVal val="visible"/>
                                      </p:to>
                                    </p:set>
                                    <p:animEffect transition="in" filter="wipe(up)">
                                      <p:cBhvr>
                                        <p:cTn id="12" dur="500"/>
                                        <p:tgtEl>
                                          <p:spTgt spid="1693720"/>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693722"/>
                                        </p:tgtEl>
                                        <p:attrNameLst>
                                          <p:attrName>style.visibility</p:attrName>
                                        </p:attrNameLst>
                                      </p:cBhvr>
                                      <p:to>
                                        <p:strVal val="visible"/>
                                      </p:to>
                                    </p:set>
                                    <p:animEffect transition="in" filter="wipe(left)">
                                      <p:cBhvr>
                                        <p:cTn id="16" dur="500"/>
                                        <p:tgtEl>
                                          <p:spTgt spid="1693722"/>
                                        </p:tgtEl>
                                      </p:cBhvr>
                                    </p:animEffect>
                                  </p:childTnLst>
                                </p:cTn>
                              </p:par>
                            </p:childTnLst>
                          </p:cTn>
                        </p:par>
                        <p:par>
                          <p:cTn id="17" fill="hold" nodeType="afterGroup">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693724"/>
                                        </p:tgtEl>
                                        <p:attrNameLst>
                                          <p:attrName>style.visibility</p:attrName>
                                        </p:attrNameLst>
                                      </p:cBhvr>
                                      <p:to>
                                        <p:strVal val="visible"/>
                                      </p:to>
                                    </p:set>
                                    <p:anim calcmode="lin" valueType="num">
                                      <p:cBhvr>
                                        <p:cTn id="20" dur="500" fill="hold"/>
                                        <p:tgtEl>
                                          <p:spTgt spid="1693724"/>
                                        </p:tgtEl>
                                        <p:attrNameLst>
                                          <p:attrName>ppt_w</p:attrName>
                                        </p:attrNameLst>
                                      </p:cBhvr>
                                      <p:tavLst>
                                        <p:tav tm="0">
                                          <p:val>
                                            <p:fltVal val="0"/>
                                          </p:val>
                                        </p:tav>
                                        <p:tav tm="100000">
                                          <p:val>
                                            <p:strVal val="#ppt_w"/>
                                          </p:val>
                                        </p:tav>
                                      </p:tavLst>
                                    </p:anim>
                                    <p:anim calcmode="lin" valueType="num">
                                      <p:cBhvr>
                                        <p:cTn id="21" dur="500" fill="hold"/>
                                        <p:tgtEl>
                                          <p:spTgt spid="1693724"/>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93721"/>
                                        </p:tgtEl>
                                        <p:attrNameLst>
                                          <p:attrName>style.visibility</p:attrName>
                                        </p:attrNameLst>
                                      </p:cBhvr>
                                      <p:to>
                                        <p:strVal val="visible"/>
                                      </p:to>
                                    </p:set>
                                    <p:animEffect transition="in" filter="wipe(up)">
                                      <p:cBhvr>
                                        <p:cTn id="26" dur="500"/>
                                        <p:tgtEl>
                                          <p:spTgt spid="1693721"/>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693723"/>
                                        </p:tgtEl>
                                        <p:attrNameLst>
                                          <p:attrName>style.visibility</p:attrName>
                                        </p:attrNameLst>
                                      </p:cBhvr>
                                      <p:to>
                                        <p:strVal val="visible"/>
                                      </p:to>
                                    </p:set>
                                    <p:animEffect transition="in" filter="wipe(left)">
                                      <p:cBhvr>
                                        <p:cTn id="30" dur="500"/>
                                        <p:tgtEl>
                                          <p:spTgt spid="1693723"/>
                                        </p:tgtEl>
                                      </p:cBhvr>
                                    </p:animEffect>
                                  </p:childTnLst>
                                </p:cTn>
                              </p:par>
                            </p:childTnLst>
                          </p:cTn>
                        </p:par>
                        <p:par>
                          <p:cTn id="31" fill="hold" nodeType="afterGroup">
                            <p:stCondLst>
                              <p:cond delay="1000"/>
                            </p:stCondLst>
                            <p:childTnLst>
                              <p:par>
                                <p:cTn id="32" presetID="23" presetClass="entr" presetSubtype="16" fill="hold" grpId="0" nodeType="afterEffect">
                                  <p:stCondLst>
                                    <p:cond delay="0"/>
                                  </p:stCondLst>
                                  <p:childTnLst>
                                    <p:set>
                                      <p:cBhvr>
                                        <p:cTn id="33" dur="1" fill="hold">
                                          <p:stCondLst>
                                            <p:cond delay="0"/>
                                          </p:stCondLst>
                                        </p:cTn>
                                        <p:tgtEl>
                                          <p:spTgt spid="1693725"/>
                                        </p:tgtEl>
                                        <p:attrNameLst>
                                          <p:attrName>style.visibility</p:attrName>
                                        </p:attrNameLst>
                                      </p:cBhvr>
                                      <p:to>
                                        <p:strVal val="visible"/>
                                      </p:to>
                                    </p:set>
                                    <p:anim calcmode="lin" valueType="num">
                                      <p:cBhvr>
                                        <p:cTn id="34" dur="500" fill="hold"/>
                                        <p:tgtEl>
                                          <p:spTgt spid="1693725"/>
                                        </p:tgtEl>
                                        <p:attrNameLst>
                                          <p:attrName>ppt_w</p:attrName>
                                        </p:attrNameLst>
                                      </p:cBhvr>
                                      <p:tavLst>
                                        <p:tav tm="0">
                                          <p:val>
                                            <p:fltVal val="0"/>
                                          </p:val>
                                        </p:tav>
                                        <p:tav tm="100000">
                                          <p:val>
                                            <p:strVal val="#ppt_w"/>
                                          </p:val>
                                        </p:tav>
                                      </p:tavLst>
                                    </p:anim>
                                    <p:anim calcmode="lin" valueType="num">
                                      <p:cBhvr>
                                        <p:cTn id="35" dur="500" fill="hold"/>
                                        <p:tgtEl>
                                          <p:spTgt spid="1693725"/>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93726"/>
                                        </p:tgtEl>
                                        <p:attrNameLst>
                                          <p:attrName>style.visibility</p:attrName>
                                        </p:attrNameLst>
                                      </p:cBhvr>
                                      <p:to>
                                        <p:strVal val="visible"/>
                                      </p:to>
                                    </p:set>
                                    <p:animEffect transition="in" filter="wipe(up)">
                                      <p:cBhvr>
                                        <p:cTn id="40" dur="500"/>
                                        <p:tgtEl>
                                          <p:spTgt spid="1693726"/>
                                        </p:tgtEl>
                                      </p:cBhvr>
                                    </p:animEffect>
                                  </p:childTnLst>
                                </p:cTn>
                              </p:par>
                            </p:childTnLst>
                          </p:cTn>
                        </p:par>
                        <p:par>
                          <p:cTn id="41" fill="hold" nodeType="afterGroup">
                            <p:stCondLst>
                              <p:cond delay="500"/>
                            </p:stCondLst>
                            <p:childTnLst>
                              <p:par>
                                <p:cTn id="42" presetID="2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childTnLst>
                                </p:cTn>
                              </p:par>
                            </p:childTnLst>
                          </p:cTn>
                        </p:par>
                        <p:par>
                          <p:cTn id="46" fill="hold" nodeType="afterGroup">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1693731"/>
                                        </p:tgtEl>
                                        <p:attrNameLst>
                                          <p:attrName>style.visibility</p:attrName>
                                        </p:attrNameLst>
                                      </p:cBhvr>
                                      <p:to>
                                        <p:strVal val="visible"/>
                                      </p:to>
                                    </p:set>
                                    <p:animEffect transition="in" filter="wipe(right)">
                                      <p:cBhvr>
                                        <p:cTn id="49" dur="500"/>
                                        <p:tgtEl>
                                          <p:spTgt spid="1693731"/>
                                        </p:tgtEl>
                                      </p:cBhvr>
                                    </p:animEffect>
                                  </p:childTnLst>
                                </p:cTn>
                              </p:par>
                            </p:childTnLst>
                          </p:cTn>
                        </p:par>
                        <p:par>
                          <p:cTn id="50" fill="hold" nodeType="afterGroup">
                            <p:stCondLst>
                              <p:cond delay="1500"/>
                            </p:stCondLst>
                            <p:childTnLst>
                              <p:par>
                                <p:cTn id="51" presetID="12" presetClass="entr" presetSubtype="2" fill="hold" grpId="0" nodeType="afterEffect">
                                  <p:stCondLst>
                                    <p:cond delay="0"/>
                                  </p:stCondLst>
                                  <p:childTnLst>
                                    <p:set>
                                      <p:cBhvr>
                                        <p:cTn id="52" dur="1" fill="hold">
                                          <p:stCondLst>
                                            <p:cond delay="0"/>
                                          </p:stCondLst>
                                        </p:cTn>
                                        <p:tgtEl>
                                          <p:spTgt spid="1693732"/>
                                        </p:tgtEl>
                                        <p:attrNameLst>
                                          <p:attrName>style.visibility</p:attrName>
                                        </p:attrNameLst>
                                      </p:cBhvr>
                                      <p:to>
                                        <p:strVal val="visible"/>
                                      </p:to>
                                    </p:set>
                                    <p:animEffect transition="in" filter="slide(fromRight)">
                                      <p:cBhvr>
                                        <p:cTn id="53" dur="500"/>
                                        <p:tgtEl>
                                          <p:spTgt spid="169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3720" grpId="0" animBg="1"/>
      <p:bldP spid="1693721" grpId="0" animBg="1"/>
      <p:bldP spid="1693722" grpId="0" animBg="1"/>
      <p:bldP spid="1693723" grpId="0" animBg="1"/>
      <p:bldP spid="1693724" grpId="0" animBg="1" autoUpdateAnimBg="0"/>
      <p:bldP spid="1693725" grpId="0" animBg="1" autoUpdateAnimBg="0"/>
      <p:bldP spid="1693726" grpId="0" animBg="1"/>
      <p:bldP spid="1693731" grpId="0" animBg="1"/>
      <p:bldP spid="1693732"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日期占位符 1"/>
          <p:cNvSpPr>
            <a:spLocks noGrp="1"/>
          </p:cNvSpPr>
          <p:nvPr>
            <p:ph type="dt" sz="quarter" idx="10"/>
          </p:nvPr>
        </p:nvSpPr>
        <p:spPr>
          <a:noFill/>
          <a:ln>
            <a:miter lim="800000"/>
            <a:headEnd/>
            <a:tailEnd/>
          </a:ln>
        </p:spPr>
        <p:txBody>
          <a:bodyPr/>
          <a:lstStyle/>
          <a:p>
            <a:fld id="{ECE9AE85-0459-471B-A145-78D2592917C1}" type="datetime1">
              <a:rPr lang="zh-CN" altLang="en-US">
                <a:solidFill>
                  <a:srgbClr val="000000"/>
                </a:solidFill>
              </a:rPr>
              <a:pPr/>
              <a:t>2016/5/30</a:t>
            </a:fld>
            <a:endParaRPr lang="en-US" altLang="zh-CN">
              <a:solidFill>
                <a:srgbClr val="000000"/>
              </a:solidFill>
            </a:endParaRPr>
          </a:p>
        </p:txBody>
      </p:sp>
      <p:sp>
        <p:nvSpPr>
          <p:cNvPr id="209923"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09924" name="灯片编号占位符 3"/>
          <p:cNvSpPr>
            <a:spLocks noGrp="1"/>
          </p:cNvSpPr>
          <p:nvPr>
            <p:ph type="sldNum" sz="quarter" idx="12"/>
          </p:nvPr>
        </p:nvSpPr>
        <p:spPr>
          <a:noFill/>
          <a:ln>
            <a:miter lim="800000"/>
            <a:headEnd/>
            <a:tailEnd/>
          </a:ln>
        </p:spPr>
        <p:txBody>
          <a:bodyPr/>
          <a:lstStyle/>
          <a:p>
            <a:fld id="{2D95DA83-4BE1-42FA-892E-3E4FD6F2BAE9}" type="slidenum">
              <a:rPr lang="en-US" altLang="zh-CN">
                <a:solidFill>
                  <a:srgbClr val="000000"/>
                </a:solidFill>
              </a:rPr>
              <a:pPr/>
              <a:t>89</a:t>
            </a:fld>
            <a:endParaRPr lang="en-US" altLang="zh-CN">
              <a:solidFill>
                <a:srgbClr val="000000"/>
              </a:solidFill>
            </a:endParaRPr>
          </a:p>
        </p:txBody>
      </p:sp>
      <p:sp>
        <p:nvSpPr>
          <p:cNvPr id="209925" name="Rectangle 58"/>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9926" name="Line 2"/>
          <p:cNvSpPr>
            <a:spLocks noChangeShapeType="1"/>
          </p:cNvSpPr>
          <p:nvPr/>
        </p:nvSpPr>
        <p:spPr bwMode="auto">
          <a:xfrm>
            <a:off x="696595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27" name="Line 3"/>
          <p:cNvSpPr>
            <a:spLocks noChangeShapeType="1"/>
          </p:cNvSpPr>
          <p:nvPr/>
        </p:nvSpPr>
        <p:spPr bwMode="auto">
          <a:xfrm>
            <a:off x="6203950" y="1676400"/>
            <a:ext cx="0" cy="3810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28" name="Line 4"/>
          <p:cNvSpPr>
            <a:spLocks noChangeShapeType="1"/>
          </p:cNvSpPr>
          <p:nvPr/>
        </p:nvSpPr>
        <p:spPr bwMode="auto">
          <a:xfrm>
            <a:off x="536575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29" name="Line 5"/>
          <p:cNvSpPr>
            <a:spLocks noChangeShapeType="1"/>
          </p:cNvSpPr>
          <p:nvPr/>
        </p:nvSpPr>
        <p:spPr bwMode="auto">
          <a:xfrm>
            <a:off x="3962400" y="1524000"/>
            <a:ext cx="0" cy="5334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09930" name="Object 6"/>
          <p:cNvGraphicFramePr>
            <a:graphicFrameLocks noChangeAspect="1"/>
          </p:cNvGraphicFramePr>
          <p:nvPr/>
        </p:nvGraphicFramePr>
        <p:xfrm>
          <a:off x="3810000" y="838200"/>
          <a:ext cx="279400" cy="736600"/>
        </p:xfrm>
        <a:graphic>
          <a:graphicData uri="http://schemas.openxmlformats.org/presentationml/2006/ole">
            <p:oleObj spid="_x0000_s30722" name="Clip" r:id="rId4" imgW="2735263" imgH="3825875" progId="">
              <p:embed/>
            </p:oleObj>
          </a:graphicData>
        </a:graphic>
      </p:graphicFrame>
      <p:sp>
        <p:nvSpPr>
          <p:cNvPr id="209931" name="Text Box 7"/>
          <p:cNvSpPr txBox="1">
            <a:spLocks noChangeArrowheads="1"/>
          </p:cNvSpPr>
          <p:nvPr/>
        </p:nvSpPr>
        <p:spPr bwMode="auto">
          <a:xfrm>
            <a:off x="58674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09932" name="Text Box 8"/>
          <p:cNvSpPr txBox="1">
            <a:spLocks noChangeArrowheads="1"/>
          </p:cNvSpPr>
          <p:nvPr/>
        </p:nvSpPr>
        <p:spPr bwMode="auto">
          <a:xfrm>
            <a:off x="6629400" y="8382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sp>
        <p:nvSpPr>
          <p:cNvPr id="209933" name="Line 9"/>
          <p:cNvSpPr>
            <a:spLocks noChangeShapeType="1"/>
          </p:cNvSpPr>
          <p:nvPr/>
        </p:nvSpPr>
        <p:spPr bwMode="auto">
          <a:xfrm>
            <a:off x="3733800" y="2057400"/>
            <a:ext cx="342900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9934" name="Picture 10" descr="Monitor"/>
          <p:cNvPicPr>
            <a:picLocks noChangeAspect="1" noChangeArrowheads="1"/>
          </p:cNvPicPr>
          <p:nvPr/>
        </p:nvPicPr>
        <p:blipFill>
          <a:blip r:embed="rId5" cstate="print"/>
          <a:srcRect/>
          <a:stretch>
            <a:fillRect/>
          </a:stretch>
        </p:blipFill>
        <p:spPr bwMode="auto">
          <a:xfrm>
            <a:off x="5213350" y="1219200"/>
            <a:ext cx="339725" cy="352425"/>
          </a:xfrm>
          <a:prstGeom prst="rect">
            <a:avLst/>
          </a:prstGeom>
          <a:noFill/>
          <a:ln w="9525">
            <a:noFill/>
            <a:miter lim="800000"/>
            <a:headEnd/>
            <a:tailEnd/>
          </a:ln>
        </p:spPr>
      </p:pic>
      <p:pic>
        <p:nvPicPr>
          <p:cNvPr id="209935" name="Picture 11" descr="Monitor"/>
          <p:cNvPicPr>
            <a:picLocks noChangeAspect="1" noChangeArrowheads="1"/>
          </p:cNvPicPr>
          <p:nvPr/>
        </p:nvPicPr>
        <p:blipFill>
          <a:blip r:embed="rId5" cstate="print"/>
          <a:srcRect/>
          <a:stretch>
            <a:fillRect/>
          </a:stretch>
        </p:blipFill>
        <p:spPr bwMode="auto">
          <a:xfrm>
            <a:off x="6051550" y="1295400"/>
            <a:ext cx="339725" cy="352425"/>
          </a:xfrm>
          <a:prstGeom prst="rect">
            <a:avLst/>
          </a:prstGeom>
          <a:noFill/>
          <a:ln w="9525">
            <a:noFill/>
            <a:miter lim="800000"/>
            <a:headEnd/>
            <a:tailEnd/>
          </a:ln>
        </p:spPr>
      </p:pic>
      <p:pic>
        <p:nvPicPr>
          <p:cNvPr id="1695756" name="Picture 12" descr="Monitor-Red"/>
          <p:cNvPicPr>
            <a:picLocks noChangeAspect="1" noChangeArrowheads="1"/>
          </p:cNvPicPr>
          <p:nvPr/>
        </p:nvPicPr>
        <p:blipFill>
          <a:blip r:embed="rId6" cstate="print"/>
          <a:srcRect/>
          <a:stretch>
            <a:fillRect/>
          </a:stretch>
        </p:blipFill>
        <p:spPr bwMode="auto">
          <a:xfrm>
            <a:off x="5137150" y="1143000"/>
            <a:ext cx="517525" cy="533400"/>
          </a:xfrm>
          <a:prstGeom prst="rect">
            <a:avLst/>
          </a:prstGeom>
          <a:noFill/>
          <a:ln w="9525">
            <a:noFill/>
            <a:miter lim="800000"/>
            <a:headEnd/>
            <a:tailEnd/>
          </a:ln>
        </p:spPr>
      </p:pic>
      <p:pic>
        <p:nvPicPr>
          <p:cNvPr id="209937" name="Picture 13" descr="Monitor"/>
          <p:cNvPicPr>
            <a:picLocks noChangeAspect="1" noChangeArrowheads="1"/>
          </p:cNvPicPr>
          <p:nvPr/>
        </p:nvPicPr>
        <p:blipFill>
          <a:blip r:embed="rId5" cstate="print"/>
          <a:srcRect/>
          <a:stretch>
            <a:fillRect/>
          </a:stretch>
        </p:blipFill>
        <p:spPr bwMode="auto">
          <a:xfrm>
            <a:off x="4495800" y="1219200"/>
            <a:ext cx="339725" cy="352425"/>
          </a:xfrm>
          <a:prstGeom prst="rect">
            <a:avLst/>
          </a:prstGeom>
          <a:noFill/>
          <a:ln w="9525">
            <a:noFill/>
            <a:miter lim="800000"/>
            <a:headEnd/>
            <a:tailEnd/>
          </a:ln>
        </p:spPr>
      </p:pic>
      <p:pic>
        <p:nvPicPr>
          <p:cNvPr id="1695758" name="Picture 14" descr="Monitor-Red"/>
          <p:cNvPicPr>
            <a:picLocks noChangeAspect="1" noChangeArrowheads="1"/>
          </p:cNvPicPr>
          <p:nvPr/>
        </p:nvPicPr>
        <p:blipFill>
          <a:blip r:embed="rId6" cstate="print"/>
          <a:srcRect/>
          <a:stretch>
            <a:fillRect/>
          </a:stretch>
        </p:blipFill>
        <p:spPr bwMode="auto">
          <a:xfrm>
            <a:off x="4419600" y="1143000"/>
            <a:ext cx="517525" cy="533400"/>
          </a:xfrm>
          <a:prstGeom prst="rect">
            <a:avLst/>
          </a:prstGeom>
          <a:noFill/>
          <a:ln w="9525">
            <a:noFill/>
            <a:miter lim="800000"/>
            <a:headEnd/>
            <a:tailEnd/>
          </a:ln>
        </p:spPr>
      </p:pic>
      <p:sp>
        <p:nvSpPr>
          <p:cNvPr id="209939" name="Line 15"/>
          <p:cNvSpPr>
            <a:spLocks noChangeShapeType="1"/>
          </p:cNvSpPr>
          <p:nvPr/>
        </p:nvSpPr>
        <p:spPr bwMode="auto">
          <a:xfrm>
            <a:off x="4648200" y="1600200"/>
            <a:ext cx="0" cy="45720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695760" name="Picture 16" descr="Monitor-Red"/>
          <p:cNvPicPr>
            <a:picLocks noChangeAspect="1" noChangeArrowheads="1"/>
          </p:cNvPicPr>
          <p:nvPr/>
        </p:nvPicPr>
        <p:blipFill>
          <a:blip r:embed="rId6" cstate="print"/>
          <a:srcRect/>
          <a:stretch>
            <a:fillRect/>
          </a:stretch>
        </p:blipFill>
        <p:spPr bwMode="auto">
          <a:xfrm>
            <a:off x="5943600" y="1219200"/>
            <a:ext cx="517525" cy="533400"/>
          </a:xfrm>
          <a:prstGeom prst="rect">
            <a:avLst/>
          </a:prstGeom>
          <a:noFill/>
          <a:ln w="9525">
            <a:noFill/>
            <a:miter lim="800000"/>
            <a:headEnd/>
            <a:tailEnd/>
          </a:ln>
        </p:spPr>
      </p:pic>
      <p:pic>
        <p:nvPicPr>
          <p:cNvPr id="209941" name="Picture 17" descr="Monitor"/>
          <p:cNvPicPr>
            <a:picLocks noChangeAspect="1" noChangeArrowheads="1"/>
          </p:cNvPicPr>
          <p:nvPr/>
        </p:nvPicPr>
        <p:blipFill>
          <a:blip r:embed="rId5" cstate="print"/>
          <a:srcRect/>
          <a:stretch>
            <a:fillRect/>
          </a:stretch>
        </p:blipFill>
        <p:spPr bwMode="auto">
          <a:xfrm>
            <a:off x="6813550" y="1219200"/>
            <a:ext cx="339725" cy="352425"/>
          </a:xfrm>
          <a:prstGeom prst="rect">
            <a:avLst/>
          </a:prstGeom>
          <a:noFill/>
          <a:ln w="9525">
            <a:noFill/>
            <a:miter lim="800000"/>
            <a:headEnd/>
            <a:tailEnd/>
          </a:ln>
        </p:spPr>
      </p:pic>
      <p:pic>
        <p:nvPicPr>
          <p:cNvPr id="1695762" name="Picture 18" descr="Monitor-Red"/>
          <p:cNvPicPr>
            <a:picLocks noChangeAspect="1" noChangeArrowheads="1"/>
          </p:cNvPicPr>
          <p:nvPr/>
        </p:nvPicPr>
        <p:blipFill>
          <a:blip r:embed="rId6" cstate="print"/>
          <a:srcRect/>
          <a:stretch>
            <a:fillRect/>
          </a:stretch>
        </p:blipFill>
        <p:spPr bwMode="auto">
          <a:xfrm>
            <a:off x="6705600" y="1143000"/>
            <a:ext cx="517525" cy="533400"/>
          </a:xfrm>
          <a:prstGeom prst="rect">
            <a:avLst/>
          </a:prstGeom>
          <a:noFill/>
          <a:ln w="9525">
            <a:noFill/>
            <a:miter lim="800000"/>
            <a:headEnd/>
            <a:tailEnd/>
          </a:ln>
        </p:spPr>
      </p:pic>
      <p:sp>
        <p:nvSpPr>
          <p:cNvPr id="209943" name="Text Box 19"/>
          <p:cNvSpPr txBox="1">
            <a:spLocks noChangeArrowheads="1"/>
          </p:cNvSpPr>
          <p:nvPr/>
        </p:nvSpPr>
        <p:spPr bwMode="auto">
          <a:xfrm>
            <a:off x="50292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B </a:t>
            </a:r>
          </a:p>
        </p:txBody>
      </p:sp>
      <p:sp>
        <p:nvSpPr>
          <p:cNvPr id="209944" name="Text Box 20"/>
          <p:cNvSpPr txBox="1">
            <a:spLocks noChangeArrowheads="1"/>
          </p:cNvSpPr>
          <p:nvPr/>
        </p:nvSpPr>
        <p:spPr bwMode="auto">
          <a:xfrm>
            <a:off x="4267200" y="914400"/>
            <a:ext cx="758825" cy="274638"/>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A </a:t>
            </a:r>
          </a:p>
        </p:txBody>
      </p:sp>
      <p:sp>
        <p:nvSpPr>
          <p:cNvPr id="1695765" name="Freeform 21"/>
          <p:cNvSpPr>
            <a:spLocks/>
          </p:cNvSpPr>
          <p:nvPr/>
        </p:nvSpPr>
        <p:spPr bwMode="auto">
          <a:xfrm>
            <a:off x="1066800" y="1676400"/>
            <a:ext cx="5105400" cy="4495800"/>
          </a:xfrm>
          <a:custGeom>
            <a:avLst/>
            <a:gdLst>
              <a:gd name="T0" fmla="*/ 0 w 3216"/>
              <a:gd name="T1" fmla="*/ 4495800 h 2832"/>
              <a:gd name="T2" fmla="*/ 4876800 w 3216"/>
              <a:gd name="T3" fmla="*/ 2057400 h 2832"/>
              <a:gd name="T4" fmla="*/ 4876800 w 3216"/>
              <a:gd name="T5" fmla="*/ 381000 h 2832"/>
              <a:gd name="T6" fmla="*/ 5105400 w 3216"/>
              <a:gd name="T7" fmla="*/ 381000 h 2832"/>
              <a:gd name="T8" fmla="*/ 5105400 w 3216"/>
              <a:gd name="T9" fmla="*/ 0 h 28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6" h="2832">
                <a:moveTo>
                  <a:pt x="0" y="2832"/>
                </a:moveTo>
                <a:lnTo>
                  <a:pt x="3072" y="1296"/>
                </a:lnTo>
                <a:lnTo>
                  <a:pt x="3072" y="240"/>
                </a:lnTo>
                <a:lnTo>
                  <a:pt x="3216" y="240"/>
                </a:lnTo>
                <a:lnTo>
                  <a:pt x="3216" y="0"/>
                </a:lnTo>
              </a:path>
            </a:pathLst>
          </a:custGeom>
          <a:noFill/>
          <a:ln w="28575" cap="flat" cmpd="sng">
            <a:solidFill>
              <a:srgbClr val="869C8D"/>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5766" name="Freeform 22"/>
          <p:cNvSpPr>
            <a:spLocks/>
          </p:cNvSpPr>
          <p:nvPr/>
        </p:nvSpPr>
        <p:spPr bwMode="auto">
          <a:xfrm>
            <a:off x="1066800" y="1600200"/>
            <a:ext cx="4800600" cy="4572000"/>
          </a:xfrm>
          <a:custGeom>
            <a:avLst/>
            <a:gdLst>
              <a:gd name="T0" fmla="*/ 0 w 3024"/>
              <a:gd name="T1" fmla="*/ 4572000 h 2880"/>
              <a:gd name="T2" fmla="*/ 4800600 w 3024"/>
              <a:gd name="T3" fmla="*/ 2209800 h 2880"/>
              <a:gd name="T4" fmla="*/ 4800600 w 3024"/>
              <a:gd name="T5" fmla="*/ 457200 h 2880"/>
              <a:gd name="T6" fmla="*/ 3581400 w 3024"/>
              <a:gd name="T7" fmla="*/ 457200 h 2880"/>
              <a:gd name="T8" fmla="*/ 3581400 w 3024"/>
              <a:gd name="T9" fmla="*/ 0 h 2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4" h="2880">
                <a:moveTo>
                  <a:pt x="0" y="2880"/>
                </a:moveTo>
                <a:lnTo>
                  <a:pt x="3024" y="1392"/>
                </a:lnTo>
                <a:lnTo>
                  <a:pt x="3024" y="288"/>
                </a:lnTo>
                <a:lnTo>
                  <a:pt x="2256" y="288"/>
                </a:lnTo>
                <a:lnTo>
                  <a:pt x="2256" y="0"/>
                </a:lnTo>
              </a:path>
            </a:pathLst>
          </a:custGeom>
          <a:noFill/>
          <a:ln w="28575" cap="flat" cmpd="sng">
            <a:solidFill>
              <a:schemeClr val="accent2"/>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5767" name="Freeform 23"/>
          <p:cNvSpPr>
            <a:spLocks/>
          </p:cNvSpPr>
          <p:nvPr/>
        </p:nvSpPr>
        <p:spPr bwMode="auto">
          <a:xfrm>
            <a:off x="1066800" y="1600200"/>
            <a:ext cx="5867400" cy="4572000"/>
          </a:xfrm>
          <a:custGeom>
            <a:avLst/>
            <a:gdLst>
              <a:gd name="T0" fmla="*/ 0 w 3696"/>
              <a:gd name="T1" fmla="*/ 4572000 h 2880"/>
              <a:gd name="T2" fmla="*/ 4953000 w 3696"/>
              <a:gd name="T3" fmla="*/ 2133600 h 2880"/>
              <a:gd name="T4" fmla="*/ 4953000 w 3696"/>
              <a:gd name="T5" fmla="*/ 457200 h 2880"/>
              <a:gd name="T6" fmla="*/ 5867400 w 3696"/>
              <a:gd name="T7" fmla="*/ 457200 h 2880"/>
              <a:gd name="T8" fmla="*/ 5867400 w 3696"/>
              <a:gd name="T9" fmla="*/ 0 h 2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6" h="2880">
                <a:moveTo>
                  <a:pt x="0" y="2880"/>
                </a:moveTo>
                <a:lnTo>
                  <a:pt x="3120" y="1344"/>
                </a:lnTo>
                <a:lnTo>
                  <a:pt x="3120" y="288"/>
                </a:lnTo>
                <a:lnTo>
                  <a:pt x="3696" y="288"/>
                </a:lnTo>
                <a:lnTo>
                  <a:pt x="3696" y="0"/>
                </a:lnTo>
              </a:path>
            </a:pathLst>
          </a:custGeom>
          <a:noFill/>
          <a:ln w="28575" cap="flat" cmpd="sng">
            <a:solidFill>
              <a:srgbClr val="808080"/>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5768" name="Freeform 24"/>
          <p:cNvSpPr>
            <a:spLocks/>
          </p:cNvSpPr>
          <p:nvPr/>
        </p:nvSpPr>
        <p:spPr bwMode="auto">
          <a:xfrm>
            <a:off x="1066800" y="1676400"/>
            <a:ext cx="4876800" cy="4495800"/>
          </a:xfrm>
          <a:custGeom>
            <a:avLst/>
            <a:gdLst>
              <a:gd name="T0" fmla="*/ 0 w 3072"/>
              <a:gd name="T1" fmla="*/ 4495800 h 2832"/>
              <a:gd name="T2" fmla="*/ 4876800 w 3072"/>
              <a:gd name="T3" fmla="*/ 2057400 h 2832"/>
              <a:gd name="T4" fmla="*/ 4876800 w 3072"/>
              <a:gd name="T5" fmla="*/ 381000 h 2832"/>
              <a:gd name="T6" fmla="*/ 4267200 w 3072"/>
              <a:gd name="T7" fmla="*/ 381000 h 2832"/>
              <a:gd name="T8" fmla="*/ 4267200 w 3072"/>
              <a:gd name="T9" fmla="*/ 0 h 28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2" h="2832">
                <a:moveTo>
                  <a:pt x="0" y="2832"/>
                </a:moveTo>
                <a:lnTo>
                  <a:pt x="3072" y="1296"/>
                </a:lnTo>
                <a:lnTo>
                  <a:pt x="3072" y="240"/>
                </a:lnTo>
                <a:lnTo>
                  <a:pt x="2688" y="240"/>
                </a:lnTo>
                <a:lnTo>
                  <a:pt x="2688" y="0"/>
                </a:lnTo>
              </a:path>
            </a:pathLst>
          </a:custGeom>
          <a:noFill/>
          <a:ln w="28575" cap="flat" cmpd="sng">
            <a:solidFill>
              <a:srgbClr val="9933FF"/>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209949" name="Line 25"/>
          <p:cNvSpPr>
            <a:spLocks noChangeShapeType="1"/>
          </p:cNvSpPr>
          <p:nvPr/>
        </p:nvSpPr>
        <p:spPr bwMode="auto">
          <a:xfrm flipV="1">
            <a:off x="5943600" y="2514600"/>
            <a:ext cx="0" cy="990600"/>
          </a:xfrm>
          <a:prstGeom prst="line">
            <a:avLst/>
          </a:prstGeom>
          <a:noFill/>
          <a:ln w="19050">
            <a:solidFill>
              <a:schemeClr val="bg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50" name="Line 26"/>
          <p:cNvSpPr>
            <a:spLocks noChangeShapeType="1"/>
          </p:cNvSpPr>
          <p:nvPr/>
        </p:nvSpPr>
        <p:spPr bwMode="auto">
          <a:xfrm flipV="1">
            <a:off x="1143000" y="3886200"/>
            <a:ext cx="4495800" cy="2209800"/>
          </a:xfrm>
          <a:prstGeom prst="line">
            <a:avLst/>
          </a:prstGeom>
          <a:noFill/>
          <a:ln w="19050">
            <a:solidFill>
              <a:schemeClr val="bg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5771" name="Rectangle 27"/>
          <p:cNvSpPr>
            <a:spLocks noChangeArrowheads="1"/>
          </p:cNvSpPr>
          <p:nvPr/>
        </p:nvSpPr>
        <p:spPr bwMode="auto">
          <a:xfrm>
            <a:off x="3810000" y="0"/>
            <a:ext cx="14033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入侵检测</a:t>
            </a:r>
          </a:p>
        </p:txBody>
      </p:sp>
      <p:graphicFrame>
        <p:nvGraphicFramePr>
          <p:cNvPr id="209952" name="Object 28"/>
          <p:cNvGraphicFramePr>
            <a:graphicFrameLocks noChangeAspect="1"/>
          </p:cNvGraphicFramePr>
          <p:nvPr/>
        </p:nvGraphicFramePr>
        <p:xfrm>
          <a:off x="304800" y="5943600"/>
          <a:ext cx="838200" cy="558800"/>
        </p:xfrm>
        <a:graphic>
          <a:graphicData uri="http://schemas.openxmlformats.org/presentationml/2006/ole">
            <p:oleObj spid="_x0000_s30723" name="剪辑" r:id="rId7" imgW="2287009" imgH="2155804" progId="">
              <p:embed/>
            </p:oleObj>
          </a:graphicData>
        </a:graphic>
      </p:graphicFrame>
      <p:sp>
        <p:nvSpPr>
          <p:cNvPr id="209953" name="Rectangle 29"/>
          <p:cNvSpPr>
            <a:spLocks noChangeArrowheads="1"/>
          </p:cNvSpPr>
          <p:nvPr/>
        </p:nvSpPr>
        <p:spPr bwMode="auto">
          <a:xfrm>
            <a:off x="4114800" y="2057400"/>
            <a:ext cx="1181100" cy="352425"/>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受保护网络</a:t>
            </a:r>
          </a:p>
        </p:txBody>
      </p:sp>
      <p:sp>
        <p:nvSpPr>
          <p:cNvPr id="209954" name="Line 30"/>
          <p:cNvSpPr>
            <a:spLocks noChangeShapeType="1"/>
          </p:cNvSpPr>
          <p:nvPr/>
        </p:nvSpPr>
        <p:spPr bwMode="auto">
          <a:xfrm>
            <a:off x="5943600" y="2057400"/>
            <a:ext cx="0" cy="166688"/>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09955" name="Picture 31"/>
          <p:cNvPicPr>
            <a:picLocks noChangeAspect="1" noChangeArrowheads="1"/>
          </p:cNvPicPr>
          <p:nvPr/>
        </p:nvPicPr>
        <p:blipFill>
          <a:blip r:embed="rId8" cstate="print"/>
          <a:srcRect/>
          <a:stretch>
            <a:fillRect/>
          </a:stretch>
        </p:blipFill>
        <p:spPr bwMode="auto">
          <a:xfrm>
            <a:off x="5410200" y="2743200"/>
            <a:ext cx="1143000" cy="508000"/>
          </a:xfrm>
          <a:prstGeom prst="rect">
            <a:avLst/>
          </a:prstGeom>
          <a:noFill/>
          <a:ln w="12700">
            <a:noFill/>
            <a:miter lim="800000"/>
            <a:headEnd/>
            <a:tailEnd/>
          </a:ln>
          <a:effectLst/>
        </p:spPr>
      </p:pic>
      <p:grpSp>
        <p:nvGrpSpPr>
          <p:cNvPr id="2" name="Group 32"/>
          <p:cNvGrpSpPr>
            <a:grpSpLocks/>
          </p:cNvGrpSpPr>
          <p:nvPr/>
        </p:nvGrpSpPr>
        <p:grpSpPr bwMode="auto">
          <a:xfrm>
            <a:off x="3200400" y="4343400"/>
            <a:ext cx="1371600" cy="838200"/>
            <a:chOff x="1549" y="1853"/>
            <a:chExt cx="1139" cy="595"/>
          </a:xfrm>
        </p:grpSpPr>
        <p:pic>
          <p:nvPicPr>
            <p:cNvPr id="209980" name="Picture 33"/>
            <p:cNvPicPr>
              <a:picLocks noChangeArrowheads="1"/>
            </p:cNvPicPr>
            <p:nvPr/>
          </p:nvPicPr>
          <p:blipFill>
            <a:blip r:embed="rId9" cstate="print"/>
            <a:srcRect/>
            <a:stretch>
              <a:fillRect/>
            </a:stretch>
          </p:blipFill>
          <p:spPr bwMode="auto">
            <a:xfrm>
              <a:off x="1549" y="1853"/>
              <a:ext cx="1139" cy="595"/>
            </a:xfrm>
            <a:prstGeom prst="rect">
              <a:avLst/>
            </a:prstGeom>
            <a:noFill/>
            <a:ln w="12700">
              <a:noFill/>
              <a:miter lim="800000"/>
              <a:headEnd/>
              <a:tailEnd/>
            </a:ln>
            <a:effectLst/>
          </p:spPr>
        </p:pic>
        <p:sp>
          <p:nvSpPr>
            <p:cNvPr id="209981" name="Text Box 34"/>
            <p:cNvSpPr txBox="1">
              <a:spLocks noChangeArrowheads="1"/>
            </p:cNvSpPr>
            <p:nvPr/>
          </p:nvSpPr>
          <p:spPr bwMode="auto">
            <a:xfrm>
              <a:off x="1825" y="2016"/>
              <a:ext cx="671" cy="217"/>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000000"/>
                  </a:solidFill>
                  <a:latin typeface="Times New Roman" pitchFamily="18" charset="0"/>
                </a:rPr>
                <a:t>Internet</a:t>
              </a:r>
            </a:p>
          </p:txBody>
        </p:sp>
      </p:grpSp>
      <p:pic>
        <p:nvPicPr>
          <p:cNvPr id="209957" name="Picture 35"/>
          <p:cNvPicPr>
            <a:picLocks noChangeArrowheads="1"/>
          </p:cNvPicPr>
          <p:nvPr/>
        </p:nvPicPr>
        <p:blipFill>
          <a:blip r:embed="rId10" cstate="print"/>
          <a:srcRect/>
          <a:stretch>
            <a:fillRect/>
          </a:stretch>
        </p:blipFill>
        <p:spPr bwMode="auto">
          <a:xfrm>
            <a:off x="1600200" y="5410200"/>
            <a:ext cx="825500" cy="479425"/>
          </a:xfrm>
          <a:prstGeom prst="rect">
            <a:avLst/>
          </a:prstGeom>
          <a:noFill/>
          <a:ln w="12700">
            <a:noFill/>
            <a:miter lim="800000"/>
            <a:headEnd/>
            <a:tailEnd/>
          </a:ln>
          <a:effectLst/>
        </p:spPr>
      </p:pic>
      <p:pic>
        <p:nvPicPr>
          <p:cNvPr id="209958" name="Picture 36"/>
          <p:cNvPicPr>
            <a:picLocks noChangeArrowheads="1"/>
          </p:cNvPicPr>
          <p:nvPr/>
        </p:nvPicPr>
        <p:blipFill>
          <a:blip r:embed="rId10" cstate="print"/>
          <a:srcRect/>
          <a:stretch>
            <a:fillRect/>
          </a:stretch>
        </p:blipFill>
        <p:spPr bwMode="auto">
          <a:xfrm>
            <a:off x="5562600" y="3505200"/>
            <a:ext cx="825500" cy="479425"/>
          </a:xfrm>
          <a:prstGeom prst="rect">
            <a:avLst/>
          </a:prstGeom>
          <a:noFill/>
          <a:ln w="12700">
            <a:noFill/>
            <a:miter lim="800000"/>
            <a:headEnd/>
            <a:tailEnd/>
          </a:ln>
          <a:effectLst/>
        </p:spPr>
      </p:pic>
      <p:pic>
        <p:nvPicPr>
          <p:cNvPr id="209959" name="Picture 37"/>
          <p:cNvPicPr>
            <a:picLocks noChangeArrowheads="1"/>
          </p:cNvPicPr>
          <p:nvPr/>
        </p:nvPicPr>
        <p:blipFill>
          <a:blip r:embed="rId11" cstate="print"/>
          <a:srcRect/>
          <a:stretch>
            <a:fillRect/>
          </a:stretch>
        </p:blipFill>
        <p:spPr bwMode="auto">
          <a:xfrm>
            <a:off x="5562600" y="2209800"/>
            <a:ext cx="723900" cy="301625"/>
          </a:xfrm>
          <a:prstGeom prst="rect">
            <a:avLst/>
          </a:prstGeom>
          <a:noFill/>
          <a:ln w="12700">
            <a:noFill/>
            <a:miter lim="800000"/>
            <a:headEnd/>
            <a:tailEnd/>
          </a:ln>
          <a:effectLst/>
        </p:spPr>
      </p:pic>
      <p:sp>
        <p:nvSpPr>
          <p:cNvPr id="1695782" name="Text Box 38"/>
          <p:cNvSpPr txBox="1">
            <a:spLocks noChangeArrowheads="1"/>
          </p:cNvSpPr>
          <p:nvPr/>
        </p:nvSpPr>
        <p:spPr bwMode="auto">
          <a:xfrm>
            <a:off x="304800" y="990600"/>
            <a:ext cx="3352800" cy="823913"/>
          </a:xfrm>
          <a:prstGeom prst="rect">
            <a:avLst/>
          </a:prstGeom>
          <a:noFill/>
          <a:ln w="19050">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同一台主机对受保护网络内的主机频繁扫描</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同一主机对受保护网内的主机建立多个连接</a:t>
            </a:r>
          </a:p>
          <a:p>
            <a:pPr eaLnBrk="0" fontAlgn="base" hangingPunct="0">
              <a:spcBef>
                <a:spcPct val="50000"/>
              </a:spcBef>
              <a:spcAft>
                <a:spcPct val="0"/>
              </a:spcAft>
              <a:buFont typeface="Wingdings" pitchFamily="2" charset="2"/>
              <a:buChar char="v"/>
            </a:pPr>
            <a:r>
              <a:rPr lang="zh-CN" altLang="en-US" sz="1200">
                <a:solidFill>
                  <a:srgbClr val="000000"/>
                </a:solidFill>
                <a:latin typeface="Times New Roman" pitchFamily="18" charset="0"/>
              </a:rPr>
              <a:t> 其他对网内主机的攻击行为</a:t>
            </a:r>
          </a:p>
        </p:txBody>
      </p:sp>
      <p:sp>
        <p:nvSpPr>
          <p:cNvPr id="1695783" name="Line 39"/>
          <p:cNvSpPr>
            <a:spLocks noChangeShapeType="1"/>
          </p:cNvSpPr>
          <p:nvPr/>
        </p:nvSpPr>
        <p:spPr bwMode="auto">
          <a:xfrm flipH="1">
            <a:off x="4495800" y="3124200"/>
            <a:ext cx="914400" cy="0"/>
          </a:xfrm>
          <a:prstGeom prst="line">
            <a:avLst/>
          </a:prstGeom>
          <a:noFill/>
          <a:ln w="57150">
            <a:solidFill>
              <a:srgbClr val="80808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1695784" name="Text Box 40"/>
          <p:cNvSpPr txBox="1">
            <a:spLocks noChangeArrowheads="1"/>
          </p:cNvSpPr>
          <p:nvPr/>
        </p:nvSpPr>
        <p:spPr bwMode="auto">
          <a:xfrm>
            <a:off x="3352800" y="2819400"/>
            <a:ext cx="1143000" cy="495300"/>
          </a:xfrm>
          <a:prstGeom prst="rect">
            <a:avLst/>
          </a:prstGeom>
          <a:noFill/>
          <a:ln w="38100">
            <a:solidFill>
              <a:srgbClr val="869C8D"/>
            </a:solid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将根据用户策略采取措施</a:t>
            </a:r>
          </a:p>
        </p:txBody>
      </p:sp>
      <p:sp>
        <p:nvSpPr>
          <p:cNvPr id="1695785" name="Freeform 41"/>
          <p:cNvSpPr>
            <a:spLocks/>
          </p:cNvSpPr>
          <p:nvPr/>
        </p:nvSpPr>
        <p:spPr bwMode="auto">
          <a:xfrm>
            <a:off x="914400" y="2286000"/>
            <a:ext cx="2413000" cy="673100"/>
          </a:xfrm>
          <a:custGeom>
            <a:avLst/>
            <a:gdLst>
              <a:gd name="T0" fmla="*/ 2413000 w 1520"/>
              <a:gd name="T1" fmla="*/ 673100 h 424"/>
              <a:gd name="T2" fmla="*/ 1943100 w 1520"/>
              <a:gd name="T3" fmla="*/ 622300 h 424"/>
              <a:gd name="T4" fmla="*/ 1346200 w 1520"/>
              <a:gd name="T5" fmla="*/ 508000 h 424"/>
              <a:gd name="T6" fmla="*/ 1143000 w 1520"/>
              <a:gd name="T7" fmla="*/ 469900 h 424"/>
              <a:gd name="T8" fmla="*/ 647700 w 1520"/>
              <a:gd name="T9" fmla="*/ 355600 h 424"/>
              <a:gd name="T10" fmla="*/ 533400 w 1520"/>
              <a:gd name="T11" fmla="*/ 317500 h 424"/>
              <a:gd name="T12" fmla="*/ 495300 w 1520"/>
              <a:gd name="T13" fmla="*/ 279400 h 424"/>
              <a:gd name="T14" fmla="*/ 342900 w 1520"/>
              <a:gd name="T15" fmla="*/ 228600 h 424"/>
              <a:gd name="T16" fmla="*/ 266700 w 1520"/>
              <a:gd name="T17" fmla="*/ 177800 h 424"/>
              <a:gd name="T18" fmla="*/ 165100 w 1520"/>
              <a:gd name="T19" fmla="*/ 114300 h 424"/>
              <a:gd name="T20" fmla="*/ 0 w 1520"/>
              <a:gd name="T21" fmla="*/ 0 h 4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20" h="424">
                <a:moveTo>
                  <a:pt x="1520" y="424"/>
                </a:moveTo>
                <a:cubicBezTo>
                  <a:pt x="1417" y="413"/>
                  <a:pt x="1331" y="397"/>
                  <a:pt x="1224" y="392"/>
                </a:cubicBezTo>
                <a:cubicBezTo>
                  <a:pt x="1097" y="374"/>
                  <a:pt x="975" y="334"/>
                  <a:pt x="848" y="320"/>
                </a:cubicBezTo>
                <a:cubicBezTo>
                  <a:pt x="690" y="280"/>
                  <a:pt x="877" y="325"/>
                  <a:pt x="720" y="296"/>
                </a:cubicBezTo>
                <a:cubicBezTo>
                  <a:pt x="615" y="277"/>
                  <a:pt x="514" y="239"/>
                  <a:pt x="408" y="224"/>
                </a:cubicBezTo>
                <a:cubicBezTo>
                  <a:pt x="328" y="171"/>
                  <a:pt x="465" y="257"/>
                  <a:pt x="336" y="200"/>
                </a:cubicBezTo>
                <a:cubicBezTo>
                  <a:pt x="326" y="195"/>
                  <a:pt x="322" y="181"/>
                  <a:pt x="312" y="176"/>
                </a:cubicBezTo>
                <a:cubicBezTo>
                  <a:pt x="281" y="162"/>
                  <a:pt x="248" y="155"/>
                  <a:pt x="216" y="144"/>
                </a:cubicBezTo>
                <a:cubicBezTo>
                  <a:pt x="198" y="138"/>
                  <a:pt x="168" y="112"/>
                  <a:pt x="168" y="112"/>
                </a:cubicBezTo>
                <a:cubicBezTo>
                  <a:pt x="137" y="66"/>
                  <a:pt x="171" y="105"/>
                  <a:pt x="104" y="72"/>
                </a:cubicBezTo>
                <a:cubicBezTo>
                  <a:pt x="72" y="56"/>
                  <a:pt x="25" y="25"/>
                  <a:pt x="0" y="0"/>
                </a:cubicBezTo>
              </a:path>
            </a:pathLst>
          </a:custGeom>
          <a:noFill/>
          <a:ln w="19050" cap="flat" cmpd="sng">
            <a:solidFill>
              <a:schemeClr val="hlink"/>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sp>
        <p:nvSpPr>
          <p:cNvPr id="1695786" name="Freeform 42"/>
          <p:cNvSpPr>
            <a:spLocks/>
          </p:cNvSpPr>
          <p:nvPr/>
        </p:nvSpPr>
        <p:spPr bwMode="auto">
          <a:xfrm>
            <a:off x="800100" y="3052763"/>
            <a:ext cx="2514600" cy="998537"/>
          </a:xfrm>
          <a:custGeom>
            <a:avLst/>
            <a:gdLst>
              <a:gd name="T0" fmla="*/ 2514600 w 1584"/>
              <a:gd name="T1" fmla="*/ 20637 h 629"/>
              <a:gd name="T2" fmla="*/ 1625600 w 1584"/>
              <a:gd name="T3" fmla="*/ 20637 h 629"/>
              <a:gd name="T4" fmla="*/ 1257300 w 1584"/>
              <a:gd name="T5" fmla="*/ 46037 h 629"/>
              <a:gd name="T6" fmla="*/ 1066800 w 1584"/>
              <a:gd name="T7" fmla="*/ 84137 h 629"/>
              <a:gd name="T8" fmla="*/ 990600 w 1584"/>
              <a:gd name="T9" fmla="*/ 134937 h 629"/>
              <a:gd name="T10" fmla="*/ 965200 w 1584"/>
              <a:gd name="T11" fmla="*/ 173037 h 629"/>
              <a:gd name="T12" fmla="*/ 774700 w 1584"/>
              <a:gd name="T13" fmla="*/ 236537 h 629"/>
              <a:gd name="T14" fmla="*/ 698500 w 1584"/>
              <a:gd name="T15" fmla="*/ 249237 h 629"/>
              <a:gd name="T16" fmla="*/ 622300 w 1584"/>
              <a:gd name="T17" fmla="*/ 274637 h 629"/>
              <a:gd name="T18" fmla="*/ 520700 w 1584"/>
              <a:gd name="T19" fmla="*/ 338137 h 629"/>
              <a:gd name="T20" fmla="*/ 495300 w 1584"/>
              <a:gd name="T21" fmla="*/ 376237 h 629"/>
              <a:gd name="T22" fmla="*/ 266700 w 1584"/>
              <a:gd name="T23" fmla="*/ 541337 h 629"/>
              <a:gd name="T24" fmla="*/ 203200 w 1584"/>
              <a:gd name="T25" fmla="*/ 630237 h 629"/>
              <a:gd name="T26" fmla="*/ 127000 w 1584"/>
              <a:gd name="T27" fmla="*/ 706437 h 629"/>
              <a:gd name="T28" fmla="*/ 63500 w 1584"/>
              <a:gd name="T29" fmla="*/ 909637 h 629"/>
              <a:gd name="T30" fmla="*/ 25400 w 1584"/>
              <a:gd name="T31" fmla="*/ 960437 h 629"/>
              <a:gd name="T32" fmla="*/ 0 w 1584"/>
              <a:gd name="T33" fmla="*/ 998537 h 6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84" h="629">
                <a:moveTo>
                  <a:pt x="1584" y="13"/>
                </a:moveTo>
                <a:cubicBezTo>
                  <a:pt x="1320" y="2"/>
                  <a:pt x="1359" y="0"/>
                  <a:pt x="1024" y="13"/>
                </a:cubicBezTo>
                <a:cubicBezTo>
                  <a:pt x="947" y="16"/>
                  <a:pt x="792" y="29"/>
                  <a:pt x="792" y="29"/>
                </a:cubicBezTo>
                <a:cubicBezTo>
                  <a:pt x="753" y="42"/>
                  <a:pt x="712" y="43"/>
                  <a:pt x="672" y="53"/>
                </a:cubicBezTo>
                <a:cubicBezTo>
                  <a:pt x="656" y="64"/>
                  <a:pt x="635" y="69"/>
                  <a:pt x="624" y="85"/>
                </a:cubicBezTo>
                <a:cubicBezTo>
                  <a:pt x="619" y="93"/>
                  <a:pt x="615" y="103"/>
                  <a:pt x="608" y="109"/>
                </a:cubicBezTo>
                <a:cubicBezTo>
                  <a:pt x="577" y="135"/>
                  <a:pt x="526" y="141"/>
                  <a:pt x="488" y="149"/>
                </a:cubicBezTo>
                <a:cubicBezTo>
                  <a:pt x="472" y="153"/>
                  <a:pt x="456" y="153"/>
                  <a:pt x="440" y="157"/>
                </a:cubicBezTo>
                <a:cubicBezTo>
                  <a:pt x="424" y="161"/>
                  <a:pt x="392" y="173"/>
                  <a:pt x="392" y="173"/>
                </a:cubicBezTo>
                <a:cubicBezTo>
                  <a:pt x="372" y="188"/>
                  <a:pt x="347" y="197"/>
                  <a:pt x="328" y="213"/>
                </a:cubicBezTo>
                <a:cubicBezTo>
                  <a:pt x="321" y="219"/>
                  <a:pt x="318" y="230"/>
                  <a:pt x="312" y="237"/>
                </a:cubicBezTo>
                <a:cubicBezTo>
                  <a:pt x="256" y="299"/>
                  <a:pt x="241" y="310"/>
                  <a:pt x="168" y="341"/>
                </a:cubicBezTo>
                <a:cubicBezTo>
                  <a:pt x="154" y="359"/>
                  <a:pt x="143" y="380"/>
                  <a:pt x="128" y="397"/>
                </a:cubicBezTo>
                <a:cubicBezTo>
                  <a:pt x="113" y="414"/>
                  <a:pt x="80" y="445"/>
                  <a:pt x="80" y="445"/>
                </a:cubicBezTo>
                <a:cubicBezTo>
                  <a:pt x="68" y="481"/>
                  <a:pt x="56" y="538"/>
                  <a:pt x="40" y="573"/>
                </a:cubicBezTo>
                <a:cubicBezTo>
                  <a:pt x="34" y="585"/>
                  <a:pt x="24" y="594"/>
                  <a:pt x="16" y="605"/>
                </a:cubicBezTo>
                <a:cubicBezTo>
                  <a:pt x="10" y="613"/>
                  <a:pt x="0" y="629"/>
                  <a:pt x="0" y="629"/>
                </a:cubicBezTo>
              </a:path>
            </a:pathLst>
          </a:custGeom>
          <a:noFill/>
          <a:ln w="19050" cap="flat" cmpd="sng">
            <a:solidFill>
              <a:schemeClr val="hlink"/>
            </a:solidFill>
            <a:prstDash val="solid"/>
            <a:round/>
            <a:headEnd type="none" w="med" len="med"/>
            <a:tailEnd type="none" w="med" len="med"/>
          </a:ln>
          <a:effectLst/>
        </p:spPr>
        <p:txBody>
          <a:bodyPr/>
          <a:lstStyle/>
          <a:p>
            <a:pPr fontAlgn="base">
              <a:spcBef>
                <a:spcPct val="0"/>
              </a:spcBef>
              <a:spcAft>
                <a:spcPct val="0"/>
              </a:spcAft>
            </a:pPr>
            <a:endParaRPr lang="zh-CN" altLang="en-US">
              <a:solidFill>
                <a:srgbClr val="000000"/>
              </a:solidFill>
            </a:endParaRPr>
          </a:p>
        </p:txBody>
      </p:sp>
      <p:grpSp>
        <p:nvGrpSpPr>
          <p:cNvPr id="3" name="Group 43"/>
          <p:cNvGrpSpPr>
            <a:grpSpLocks/>
          </p:cNvGrpSpPr>
          <p:nvPr/>
        </p:nvGrpSpPr>
        <p:grpSpPr bwMode="auto">
          <a:xfrm>
            <a:off x="609600" y="2057400"/>
            <a:ext cx="304800" cy="457200"/>
            <a:chOff x="1152" y="1536"/>
            <a:chExt cx="192" cy="288"/>
          </a:xfrm>
        </p:grpSpPr>
        <p:sp>
          <p:nvSpPr>
            <p:cNvPr id="209976" name="Rectangle 44"/>
            <p:cNvSpPr>
              <a:spLocks noChangeArrowheads="1"/>
            </p:cNvSpPr>
            <p:nvPr/>
          </p:nvSpPr>
          <p:spPr bwMode="auto">
            <a:xfrm>
              <a:off x="1296" y="1632"/>
              <a:ext cx="48" cy="144"/>
            </a:xfrm>
            <a:prstGeom prst="rect">
              <a:avLst/>
            </a:prstGeom>
            <a:solidFill>
              <a:srgbClr val="FFFFFF"/>
            </a:solidFill>
            <a:ln w="19050">
              <a:solidFill>
                <a:schemeClr val="tx1"/>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09977" name="Line 45"/>
            <p:cNvSpPr>
              <a:spLocks noChangeShapeType="1"/>
            </p:cNvSpPr>
            <p:nvPr/>
          </p:nvSpPr>
          <p:spPr bwMode="auto">
            <a:xfrm flipH="1" flipV="1">
              <a:off x="1152" y="1536"/>
              <a:ext cx="144" cy="96"/>
            </a:xfrm>
            <a:prstGeom prst="line">
              <a:avLst/>
            </a:prstGeom>
            <a:noFill/>
            <a:ln w="1905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8" name="Line 46"/>
            <p:cNvSpPr>
              <a:spLocks noChangeShapeType="1"/>
            </p:cNvSpPr>
            <p:nvPr/>
          </p:nvSpPr>
          <p:spPr bwMode="auto">
            <a:xfrm flipH="1">
              <a:off x="1152" y="1776"/>
              <a:ext cx="144" cy="48"/>
            </a:xfrm>
            <a:prstGeom prst="line">
              <a:avLst/>
            </a:prstGeom>
            <a:noFill/>
            <a:ln w="1905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9" name="Line 47"/>
            <p:cNvSpPr>
              <a:spLocks noChangeShapeType="1"/>
            </p:cNvSpPr>
            <p:nvPr/>
          </p:nvSpPr>
          <p:spPr bwMode="auto">
            <a:xfrm flipV="1">
              <a:off x="1152" y="1536"/>
              <a:ext cx="0" cy="288"/>
            </a:xfrm>
            <a:prstGeom prst="line">
              <a:avLst/>
            </a:prstGeom>
            <a:noFill/>
            <a:ln w="19050">
              <a:solidFill>
                <a:schemeClr val="tx1"/>
              </a:solidFill>
              <a:round/>
              <a:headEnd/>
              <a:tailEnd/>
            </a:ln>
            <a:effectLst/>
          </p:spPr>
          <p:txBody>
            <a:bodyPr/>
            <a:lstStyle/>
            <a:p>
              <a:pPr fontAlgn="base">
                <a:spcBef>
                  <a:spcPct val="0"/>
                </a:spcBef>
                <a:spcAft>
                  <a:spcPct val="0"/>
                </a:spcAft>
              </a:pPr>
              <a:endParaRPr lang="zh-CN" altLang="en-US">
                <a:solidFill>
                  <a:srgbClr val="000000"/>
                </a:solidFill>
              </a:endParaRPr>
            </a:p>
          </p:txBody>
        </p:sp>
      </p:grpSp>
      <p:grpSp>
        <p:nvGrpSpPr>
          <p:cNvPr id="4" name="Group 48"/>
          <p:cNvGrpSpPr>
            <a:grpSpLocks/>
          </p:cNvGrpSpPr>
          <p:nvPr/>
        </p:nvGrpSpPr>
        <p:grpSpPr bwMode="auto">
          <a:xfrm>
            <a:off x="381000" y="1981200"/>
            <a:ext cx="152400" cy="609600"/>
            <a:chOff x="1056" y="1248"/>
            <a:chExt cx="96" cy="384"/>
          </a:xfrm>
        </p:grpSpPr>
        <p:sp>
          <p:nvSpPr>
            <p:cNvPr id="209968" name="Line 49"/>
            <p:cNvSpPr>
              <a:spLocks noChangeShapeType="1"/>
            </p:cNvSpPr>
            <p:nvPr/>
          </p:nvSpPr>
          <p:spPr bwMode="auto">
            <a:xfrm>
              <a:off x="1056" y="1344"/>
              <a:ext cx="96"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69" name="Line 50"/>
            <p:cNvSpPr>
              <a:spLocks noChangeShapeType="1"/>
            </p:cNvSpPr>
            <p:nvPr/>
          </p:nvSpPr>
          <p:spPr bwMode="auto">
            <a:xfrm>
              <a:off x="1056" y="1392"/>
              <a:ext cx="96"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0" name="Line 51"/>
            <p:cNvSpPr>
              <a:spLocks noChangeShapeType="1"/>
            </p:cNvSpPr>
            <p:nvPr/>
          </p:nvSpPr>
          <p:spPr bwMode="auto">
            <a:xfrm>
              <a:off x="1056" y="1440"/>
              <a:ext cx="96"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1" name="Line 52"/>
            <p:cNvSpPr>
              <a:spLocks noChangeShapeType="1"/>
            </p:cNvSpPr>
            <p:nvPr/>
          </p:nvSpPr>
          <p:spPr bwMode="auto">
            <a:xfrm>
              <a:off x="1056" y="1488"/>
              <a:ext cx="96"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2" name="Line 53"/>
            <p:cNvSpPr>
              <a:spLocks noChangeShapeType="1"/>
            </p:cNvSpPr>
            <p:nvPr/>
          </p:nvSpPr>
          <p:spPr bwMode="auto">
            <a:xfrm>
              <a:off x="1056" y="1488"/>
              <a:ext cx="96"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3" name="Line 54"/>
            <p:cNvSpPr>
              <a:spLocks noChangeShapeType="1"/>
            </p:cNvSpPr>
            <p:nvPr/>
          </p:nvSpPr>
          <p:spPr bwMode="auto">
            <a:xfrm>
              <a:off x="1056" y="1536"/>
              <a:ext cx="96" cy="0"/>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4" name="Line 55"/>
            <p:cNvSpPr>
              <a:spLocks noChangeShapeType="1"/>
            </p:cNvSpPr>
            <p:nvPr/>
          </p:nvSpPr>
          <p:spPr bwMode="auto">
            <a:xfrm flipH="1" flipV="1">
              <a:off x="1056" y="1248"/>
              <a:ext cx="96" cy="48"/>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09975" name="Line 56"/>
            <p:cNvSpPr>
              <a:spLocks noChangeShapeType="1"/>
            </p:cNvSpPr>
            <p:nvPr/>
          </p:nvSpPr>
          <p:spPr bwMode="auto">
            <a:xfrm flipH="1">
              <a:off x="1056" y="1584"/>
              <a:ext cx="96" cy="48"/>
            </a:xfrm>
            <a:prstGeom prst="line">
              <a:avLst/>
            </a:prstGeom>
            <a:noFill/>
            <a:ln w="190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95801" name="Text Box 57"/>
          <p:cNvSpPr txBox="1">
            <a:spLocks noChangeArrowheads="1"/>
          </p:cNvSpPr>
          <p:nvPr/>
        </p:nvSpPr>
        <p:spPr bwMode="auto">
          <a:xfrm>
            <a:off x="381000" y="4038600"/>
            <a:ext cx="990600" cy="476250"/>
          </a:xfrm>
          <a:prstGeom prst="rect">
            <a:avLst/>
          </a:prstGeom>
          <a:noFill/>
          <a:ln w="19050">
            <a:solidFill>
              <a:srgbClr val="869C8D"/>
            </a:solid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执行用户自定义的策略</a:t>
            </a:r>
          </a:p>
        </p:txBody>
      </p:sp>
    </p:spTree>
    <p:custDataLst>
      <p:tags r:id="rId2"/>
    </p:custDataLst>
  </p:cSld>
  <p:clrMapOvr>
    <a:masterClrMapping/>
  </p:clrMapOvr>
  <p:transition advTm="8406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5766"/>
                                        </p:tgtEl>
                                        <p:attrNameLst>
                                          <p:attrName>style.visibility</p:attrName>
                                        </p:attrNameLst>
                                      </p:cBhvr>
                                      <p:to>
                                        <p:strVal val="visible"/>
                                      </p:to>
                                    </p:set>
                                    <p:animEffect transition="in" filter="wipe(down)">
                                      <p:cBhvr>
                                        <p:cTn id="7" dur="500"/>
                                        <p:tgtEl>
                                          <p:spTgt spid="1695766"/>
                                        </p:tgtEl>
                                      </p:cBhvr>
                                    </p:animEffect>
                                  </p:childTnLst>
                                  <p:subTnLst>
                                    <p:set>
                                      <p:cBhvr override="childStyle">
                                        <p:cTn dur="1" fill="hold" display="0" masterRel="nextClick" afterEffect="1"/>
                                        <p:tgtEl>
                                          <p:spTgt spid="1695766"/>
                                        </p:tgtEl>
                                        <p:attrNameLst>
                                          <p:attrName>style.visibility</p:attrName>
                                        </p:attrNameLst>
                                      </p:cBhvr>
                                      <p:to>
                                        <p:strVal val="hidden"/>
                                      </p:to>
                                    </p:set>
                                  </p:sub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695758"/>
                                        </p:tgtEl>
                                        <p:attrNameLst>
                                          <p:attrName>style.visibility</p:attrName>
                                        </p:attrNameLst>
                                      </p:cBhvr>
                                      <p:to>
                                        <p:strVal val="visible"/>
                                      </p:to>
                                    </p:set>
                                    <p:anim calcmode="lin" valueType="num">
                                      <p:cBhvr>
                                        <p:cTn id="11" dur="500" fill="hold"/>
                                        <p:tgtEl>
                                          <p:spTgt spid="1695758"/>
                                        </p:tgtEl>
                                        <p:attrNameLst>
                                          <p:attrName>ppt_w</p:attrName>
                                        </p:attrNameLst>
                                      </p:cBhvr>
                                      <p:tavLst>
                                        <p:tav tm="0">
                                          <p:val>
                                            <p:fltVal val="0"/>
                                          </p:val>
                                        </p:tav>
                                        <p:tav tm="100000">
                                          <p:val>
                                            <p:strVal val="#ppt_w"/>
                                          </p:val>
                                        </p:tav>
                                      </p:tavLst>
                                    </p:anim>
                                    <p:anim calcmode="lin" valueType="num">
                                      <p:cBhvr>
                                        <p:cTn id="12" dur="500" fill="hold"/>
                                        <p:tgtEl>
                                          <p:spTgt spid="1695758"/>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95768"/>
                                        </p:tgtEl>
                                        <p:attrNameLst>
                                          <p:attrName>style.visibility</p:attrName>
                                        </p:attrNameLst>
                                      </p:cBhvr>
                                      <p:to>
                                        <p:strVal val="visible"/>
                                      </p:to>
                                    </p:set>
                                    <p:animEffect transition="in" filter="wipe(down)">
                                      <p:cBhvr>
                                        <p:cTn id="17" dur="500"/>
                                        <p:tgtEl>
                                          <p:spTgt spid="1695768"/>
                                        </p:tgtEl>
                                      </p:cBhvr>
                                    </p:animEffect>
                                  </p:childTnLst>
                                  <p:subTnLst>
                                    <p:set>
                                      <p:cBhvr override="childStyle">
                                        <p:cTn dur="1" fill="hold" display="0" masterRel="nextClick" afterEffect="1"/>
                                        <p:tgtEl>
                                          <p:spTgt spid="1695768"/>
                                        </p:tgtEl>
                                        <p:attrNameLst>
                                          <p:attrName>style.visibility</p:attrName>
                                        </p:attrNameLst>
                                      </p:cBhvr>
                                      <p:to>
                                        <p:strVal val="hidden"/>
                                      </p:to>
                                    </p:set>
                                  </p:subTnLst>
                                </p:cTn>
                              </p:par>
                            </p:childTnLst>
                          </p:cTn>
                        </p:par>
                        <p:par>
                          <p:cTn id="18" fill="hold" nodeType="afterGroup">
                            <p:stCondLst>
                              <p:cond delay="500"/>
                            </p:stCondLst>
                            <p:childTnLst>
                              <p:par>
                                <p:cTn id="19" presetID="23" presetClass="entr" presetSubtype="16" fill="hold" nodeType="afterEffect">
                                  <p:stCondLst>
                                    <p:cond delay="0"/>
                                  </p:stCondLst>
                                  <p:childTnLst>
                                    <p:set>
                                      <p:cBhvr>
                                        <p:cTn id="20" dur="1" fill="hold">
                                          <p:stCondLst>
                                            <p:cond delay="0"/>
                                          </p:stCondLst>
                                        </p:cTn>
                                        <p:tgtEl>
                                          <p:spTgt spid="1695756"/>
                                        </p:tgtEl>
                                        <p:attrNameLst>
                                          <p:attrName>style.visibility</p:attrName>
                                        </p:attrNameLst>
                                      </p:cBhvr>
                                      <p:to>
                                        <p:strVal val="visible"/>
                                      </p:to>
                                    </p:set>
                                    <p:anim calcmode="lin" valueType="num">
                                      <p:cBhvr>
                                        <p:cTn id="21" dur="500" fill="hold"/>
                                        <p:tgtEl>
                                          <p:spTgt spid="1695756"/>
                                        </p:tgtEl>
                                        <p:attrNameLst>
                                          <p:attrName>ppt_w</p:attrName>
                                        </p:attrNameLst>
                                      </p:cBhvr>
                                      <p:tavLst>
                                        <p:tav tm="0">
                                          <p:val>
                                            <p:fltVal val="0"/>
                                          </p:val>
                                        </p:tav>
                                        <p:tav tm="100000">
                                          <p:val>
                                            <p:strVal val="#ppt_w"/>
                                          </p:val>
                                        </p:tav>
                                      </p:tavLst>
                                    </p:anim>
                                    <p:anim calcmode="lin" valueType="num">
                                      <p:cBhvr>
                                        <p:cTn id="22" dur="500" fill="hold"/>
                                        <p:tgtEl>
                                          <p:spTgt spid="1695756"/>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95765"/>
                                        </p:tgtEl>
                                        <p:attrNameLst>
                                          <p:attrName>style.visibility</p:attrName>
                                        </p:attrNameLst>
                                      </p:cBhvr>
                                      <p:to>
                                        <p:strVal val="visible"/>
                                      </p:to>
                                    </p:set>
                                    <p:animEffect transition="in" filter="wipe(down)">
                                      <p:cBhvr>
                                        <p:cTn id="27" dur="500"/>
                                        <p:tgtEl>
                                          <p:spTgt spid="1695765"/>
                                        </p:tgtEl>
                                      </p:cBhvr>
                                    </p:animEffect>
                                  </p:childTnLst>
                                  <p:subTnLst>
                                    <p:set>
                                      <p:cBhvr override="childStyle">
                                        <p:cTn dur="1" fill="hold" display="0" masterRel="nextClick" afterEffect="1"/>
                                        <p:tgtEl>
                                          <p:spTgt spid="1695765"/>
                                        </p:tgtEl>
                                        <p:attrNameLst>
                                          <p:attrName>style.visibility</p:attrName>
                                        </p:attrNameLst>
                                      </p:cBhvr>
                                      <p:to>
                                        <p:strVal val="hidden"/>
                                      </p:to>
                                    </p:set>
                                  </p:subTnLst>
                                </p:cTn>
                              </p:par>
                            </p:childTnLst>
                          </p:cTn>
                        </p:par>
                        <p:par>
                          <p:cTn id="28" fill="hold" nodeType="afterGroup">
                            <p:stCondLst>
                              <p:cond delay="500"/>
                            </p:stCondLst>
                            <p:childTnLst>
                              <p:par>
                                <p:cTn id="29" presetID="23" presetClass="entr" presetSubtype="16" fill="hold" nodeType="afterEffect">
                                  <p:stCondLst>
                                    <p:cond delay="0"/>
                                  </p:stCondLst>
                                  <p:childTnLst>
                                    <p:set>
                                      <p:cBhvr>
                                        <p:cTn id="30" dur="1" fill="hold">
                                          <p:stCondLst>
                                            <p:cond delay="0"/>
                                          </p:stCondLst>
                                        </p:cTn>
                                        <p:tgtEl>
                                          <p:spTgt spid="1695760"/>
                                        </p:tgtEl>
                                        <p:attrNameLst>
                                          <p:attrName>style.visibility</p:attrName>
                                        </p:attrNameLst>
                                      </p:cBhvr>
                                      <p:to>
                                        <p:strVal val="visible"/>
                                      </p:to>
                                    </p:set>
                                    <p:anim calcmode="lin" valueType="num">
                                      <p:cBhvr>
                                        <p:cTn id="31" dur="500" fill="hold"/>
                                        <p:tgtEl>
                                          <p:spTgt spid="1695760"/>
                                        </p:tgtEl>
                                        <p:attrNameLst>
                                          <p:attrName>ppt_w</p:attrName>
                                        </p:attrNameLst>
                                      </p:cBhvr>
                                      <p:tavLst>
                                        <p:tav tm="0">
                                          <p:val>
                                            <p:fltVal val="0"/>
                                          </p:val>
                                        </p:tav>
                                        <p:tav tm="100000">
                                          <p:val>
                                            <p:strVal val="#ppt_w"/>
                                          </p:val>
                                        </p:tav>
                                      </p:tavLst>
                                    </p:anim>
                                    <p:anim calcmode="lin" valueType="num">
                                      <p:cBhvr>
                                        <p:cTn id="32" dur="500" fill="hold"/>
                                        <p:tgtEl>
                                          <p:spTgt spid="1695760"/>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95767"/>
                                        </p:tgtEl>
                                        <p:attrNameLst>
                                          <p:attrName>style.visibility</p:attrName>
                                        </p:attrNameLst>
                                      </p:cBhvr>
                                      <p:to>
                                        <p:strVal val="visible"/>
                                      </p:to>
                                    </p:set>
                                    <p:animEffect transition="in" filter="wipe(down)">
                                      <p:cBhvr>
                                        <p:cTn id="37" dur="500"/>
                                        <p:tgtEl>
                                          <p:spTgt spid="1695767"/>
                                        </p:tgtEl>
                                      </p:cBhvr>
                                    </p:animEffect>
                                  </p:childTnLst>
                                  <p:subTnLst>
                                    <p:set>
                                      <p:cBhvr override="childStyle">
                                        <p:cTn dur="1" fill="hold" display="0" masterRel="nextClick" afterEffect="1"/>
                                        <p:tgtEl>
                                          <p:spTgt spid="1695767"/>
                                        </p:tgtEl>
                                        <p:attrNameLst>
                                          <p:attrName>style.visibility</p:attrName>
                                        </p:attrNameLst>
                                      </p:cBhvr>
                                      <p:to>
                                        <p:strVal val="hidden"/>
                                      </p:to>
                                    </p:set>
                                  </p:subTnLst>
                                </p:cTn>
                              </p:par>
                            </p:childTnLst>
                          </p:cTn>
                        </p:par>
                        <p:par>
                          <p:cTn id="38" fill="hold" nodeType="afterGroup">
                            <p:stCondLst>
                              <p:cond delay="500"/>
                            </p:stCondLst>
                            <p:childTnLst>
                              <p:par>
                                <p:cTn id="39" presetID="23" presetClass="entr" presetSubtype="16" fill="hold" nodeType="afterEffect">
                                  <p:stCondLst>
                                    <p:cond delay="0"/>
                                  </p:stCondLst>
                                  <p:childTnLst>
                                    <p:set>
                                      <p:cBhvr>
                                        <p:cTn id="40" dur="1" fill="hold">
                                          <p:stCondLst>
                                            <p:cond delay="0"/>
                                          </p:stCondLst>
                                        </p:cTn>
                                        <p:tgtEl>
                                          <p:spTgt spid="1695762"/>
                                        </p:tgtEl>
                                        <p:attrNameLst>
                                          <p:attrName>style.visibility</p:attrName>
                                        </p:attrNameLst>
                                      </p:cBhvr>
                                      <p:to>
                                        <p:strVal val="visible"/>
                                      </p:to>
                                    </p:set>
                                    <p:anim calcmode="lin" valueType="num">
                                      <p:cBhvr>
                                        <p:cTn id="41" dur="500" fill="hold"/>
                                        <p:tgtEl>
                                          <p:spTgt spid="1695762"/>
                                        </p:tgtEl>
                                        <p:attrNameLst>
                                          <p:attrName>ppt_w</p:attrName>
                                        </p:attrNameLst>
                                      </p:cBhvr>
                                      <p:tavLst>
                                        <p:tav tm="0">
                                          <p:val>
                                            <p:fltVal val="0"/>
                                          </p:val>
                                        </p:tav>
                                        <p:tav tm="100000">
                                          <p:val>
                                            <p:strVal val="#ppt_w"/>
                                          </p:val>
                                        </p:tav>
                                      </p:tavLst>
                                    </p:anim>
                                    <p:anim calcmode="lin" valueType="num">
                                      <p:cBhvr>
                                        <p:cTn id="42" dur="500" fill="hold"/>
                                        <p:tgtEl>
                                          <p:spTgt spid="1695762"/>
                                        </p:tgtEl>
                                        <p:attrNameLst>
                                          <p:attrName>ppt_h</p:attrName>
                                        </p:attrNameLst>
                                      </p:cBhvr>
                                      <p:tavLst>
                                        <p:tav tm="0">
                                          <p:val>
                                            <p:fltVal val="0"/>
                                          </p:val>
                                        </p:tav>
                                        <p:tav tm="100000">
                                          <p:val>
                                            <p:strVal val="#ppt_h"/>
                                          </p:val>
                                        </p:tav>
                                      </p:tavLst>
                                    </p:anim>
                                  </p:childTnLst>
                                </p:cTn>
                              </p:par>
                            </p:childTnLst>
                          </p:cTn>
                        </p:par>
                        <p:par>
                          <p:cTn id="43" fill="hold" nodeType="afterGroup">
                            <p:stCondLst>
                              <p:cond delay="1000"/>
                            </p:stCondLst>
                            <p:childTnLst>
                              <p:par>
                                <p:cTn id="44" presetID="12" presetClass="entr" presetSubtype="2" fill="hold" grpId="0" nodeType="afterEffect">
                                  <p:stCondLst>
                                    <p:cond delay="0"/>
                                  </p:stCondLst>
                                  <p:childTnLst>
                                    <p:set>
                                      <p:cBhvr>
                                        <p:cTn id="45" dur="1" fill="hold">
                                          <p:stCondLst>
                                            <p:cond delay="0"/>
                                          </p:stCondLst>
                                        </p:cTn>
                                        <p:tgtEl>
                                          <p:spTgt spid="1695782"/>
                                        </p:tgtEl>
                                        <p:attrNameLst>
                                          <p:attrName>style.visibility</p:attrName>
                                        </p:attrNameLst>
                                      </p:cBhvr>
                                      <p:to>
                                        <p:strVal val="visible"/>
                                      </p:to>
                                    </p:set>
                                    <p:animEffect transition="in" filter="slide(fromRight)">
                                      <p:cBhvr>
                                        <p:cTn id="46" dur="500"/>
                                        <p:tgtEl>
                                          <p:spTgt spid="16957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695783"/>
                                        </p:tgtEl>
                                        <p:attrNameLst>
                                          <p:attrName>style.visibility</p:attrName>
                                        </p:attrNameLst>
                                      </p:cBhvr>
                                      <p:to>
                                        <p:strVal val="visible"/>
                                      </p:to>
                                    </p:set>
                                    <p:animEffect transition="in" filter="wipe(right)">
                                      <p:cBhvr>
                                        <p:cTn id="51" dur="500"/>
                                        <p:tgtEl>
                                          <p:spTgt spid="1695783"/>
                                        </p:tgtEl>
                                      </p:cBhvr>
                                    </p:animEffect>
                                  </p:childTnLst>
                                </p:cTn>
                              </p:par>
                            </p:childTnLst>
                          </p:cTn>
                        </p:par>
                        <p:par>
                          <p:cTn id="52" fill="hold" nodeType="afterGroup">
                            <p:stCondLst>
                              <p:cond delay="500"/>
                            </p:stCondLst>
                            <p:childTnLst>
                              <p:par>
                                <p:cTn id="53" presetID="12" presetClass="entr" presetSubtype="2" fill="hold" grpId="0" nodeType="afterEffect">
                                  <p:stCondLst>
                                    <p:cond delay="0"/>
                                  </p:stCondLst>
                                  <p:childTnLst>
                                    <p:set>
                                      <p:cBhvr>
                                        <p:cTn id="54" dur="1" fill="hold">
                                          <p:stCondLst>
                                            <p:cond delay="0"/>
                                          </p:stCondLst>
                                        </p:cTn>
                                        <p:tgtEl>
                                          <p:spTgt spid="1695784"/>
                                        </p:tgtEl>
                                        <p:attrNameLst>
                                          <p:attrName>style.visibility</p:attrName>
                                        </p:attrNameLst>
                                      </p:cBhvr>
                                      <p:to>
                                        <p:strVal val="visible"/>
                                      </p:to>
                                    </p:set>
                                    <p:animEffect transition="in" filter="slide(fromRight)">
                                      <p:cBhvr>
                                        <p:cTn id="55" dur="500"/>
                                        <p:tgtEl>
                                          <p:spTgt spid="169578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95785"/>
                                        </p:tgtEl>
                                        <p:attrNameLst>
                                          <p:attrName>style.visibility</p:attrName>
                                        </p:attrNameLst>
                                      </p:cBhvr>
                                      <p:to>
                                        <p:strVal val="visible"/>
                                      </p:to>
                                    </p:set>
                                    <p:animEffect transition="in" filter="wipe(down)">
                                      <p:cBhvr>
                                        <p:cTn id="60" dur="500"/>
                                        <p:tgtEl>
                                          <p:spTgt spid="1695785"/>
                                        </p:tgtEl>
                                      </p:cBhvr>
                                    </p:animEffect>
                                  </p:childTnLst>
                                </p:cTn>
                              </p:par>
                            </p:childTnLst>
                          </p:cTn>
                        </p:par>
                        <p:par>
                          <p:cTn id="61" fill="hold" nodeType="afterGroup">
                            <p:stCondLst>
                              <p:cond delay="500"/>
                            </p:stCondLst>
                            <p:childTnLst>
                              <p:par>
                                <p:cTn id="62" presetID="12" presetClass="entr" presetSubtype="2"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slide(fromRight)">
                                      <p:cBhvr>
                                        <p:cTn id="64" dur="500"/>
                                        <p:tgtEl>
                                          <p:spTgt spid="3"/>
                                        </p:tgtEl>
                                      </p:cBhvr>
                                    </p:animEffect>
                                  </p:childTnLst>
                                </p:cTn>
                              </p:par>
                            </p:childTnLst>
                          </p:cTn>
                        </p:par>
                        <p:par>
                          <p:cTn id="65" fill="hold" nodeType="afterGroup">
                            <p:stCondLst>
                              <p:cond delay="1000"/>
                            </p:stCondLst>
                            <p:childTnLst>
                              <p:par>
                                <p:cTn id="66" presetID="23" presetClass="entr" presetSubtype="16" fill="hold" nodeType="after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500" fill="hold"/>
                                        <p:tgtEl>
                                          <p:spTgt spid="4"/>
                                        </p:tgtEl>
                                        <p:attrNameLst>
                                          <p:attrName>ppt_w</p:attrName>
                                        </p:attrNameLst>
                                      </p:cBhvr>
                                      <p:tavLst>
                                        <p:tav tm="0">
                                          <p:val>
                                            <p:fltVal val="0"/>
                                          </p:val>
                                        </p:tav>
                                        <p:tav tm="100000">
                                          <p:val>
                                            <p:strVal val="#ppt_w"/>
                                          </p:val>
                                        </p:tav>
                                      </p:tavLst>
                                    </p:anim>
                                    <p:anim calcmode="lin" valueType="num">
                                      <p:cBhvr>
                                        <p:cTn id="6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695786"/>
                                        </p:tgtEl>
                                        <p:attrNameLst>
                                          <p:attrName>style.visibility</p:attrName>
                                        </p:attrNameLst>
                                      </p:cBhvr>
                                      <p:to>
                                        <p:strVal val="visible"/>
                                      </p:to>
                                    </p:set>
                                    <p:animEffect transition="in" filter="wipe(up)">
                                      <p:cBhvr>
                                        <p:cTn id="74" dur="500"/>
                                        <p:tgtEl>
                                          <p:spTgt spid="1695786"/>
                                        </p:tgtEl>
                                      </p:cBhvr>
                                    </p:animEffect>
                                  </p:childTnLst>
                                </p:cTn>
                              </p:par>
                            </p:childTnLst>
                          </p:cTn>
                        </p:par>
                        <p:par>
                          <p:cTn id="75" fill="hold" nodeType="afterGroup">
                            <p:stCondLst>
                              <p:cond delay="500"/>
                            </p:stCondLst>
                            <p:childTnLst>
                              <p:par>
                                <p:cTn id="76" presetID="12" presetClass="entr" presetSubtype="1" fill="hold" grpId="0" nodeType="afterEffect">
                                  <p:stCondLst>
                                    <p:cond delay="0"/>
                                  </p:stCondLst>
                                  <p:childTnLst>
                                    <p:set>
                                      <p:cBhvr>
                                        <p:cTn id="77" dur="1" fill="hold">
                                          <p:stCondLst>
                                            <p:cond delay="0"/>
                                          </p:stCondLst>
                                        </p:cTn>
                                        <p:tgtEl>
                                          <p:spTgt spid="1695801"/>
                                        </p:tgtEl>
                                        <p:attrNameLst>
                                          <p:attrName>style.visibility</p:attrName>
                                        </p:attrNameLst>
                                      </p:cBhvr>
                                      <p:to>
                                        <p:strVal val="visible"/>
                                      </p:to>
                                    </p:set>
                                    <p:animEffect transition="in" filter="slide(fromTop)">
                                      <p:cBhvr>
                                        <p:cTn id="78" dur="500"/>
                                        <p:tgtEl>
                                          <p:spTgt spid="1695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65" grpId="0" animBg="1"/>
      <p:bldP spid="1695766" grpId="0" animBg="1"/>
      <p:bldP spid="1695767" grpId="0" animBg="1"/>
      <p:bldP spid="1695768" grpId="0" animBg="1"/>
      <p:bldP spid="1695782" grpId="0" autoUpdateAnimBg="0"/>
      <p:bldP spid="1695783" grpId="0" animBg="1"/>
      <p:bldP spid="1695784" grpId="0" animBg="1" autoUpdateAnimBg="0"/>
      <p:bldP spid="1695785" grpId="0" animBg="1"/>
      <p:bldP spid="1695786" grpId="0" animBg="1"/>
      <p:bldP spid="169580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4"/>
          <p:cNvSpPr>
            <a:spLocks noGrp="1" noChangeArrowheads="1"/>
          </p:cNvSpPr>
          <p:nvPr>
            <p:ph type="title"/>
          </p:nvPr>
        </p:nvSpPr>
        <p:spPr>
          <a:noFill/>
        </p:spPr>
        <p:txBody>
          <a:bodyPr/>
          <a:lstStyle/>
          <a:p>
            <a:pPr eaLnBrk="1" hangingPunct="1"/>
            <a:r>
              <a:rPr lang="en-US" altLang="zh-CN" dirty="0" smtClean="0"/>
              <a:t> 1 </a:t>
            </a:r>
            <a:r>
              <a:rPr lang="zh-CN" altLang="en-US" dirty="0" smtClean="0"/>
              <a:t>防火墙的基本原理</a:t>
            </a:r>
          </a:p>
        </p:txBody>
      </p:sp>
      <p:sp>
        <p:nvSpPr>
          <p:cNvPr id="139269" name="Rectangle 3"/>
          <p:cNvSpPr>
            <a:spLocks noGrp="1" noChangeArrowheads="1"/>
          </p:cNvSpPr>
          <p:nvPr>
            <p:ph idx="1"/>
          </p:nvPr>
        </p:nvSpPr>
        <p:spPr/>
        <p:txBody>
          <a:bodyPr/>
          <a:lstStyle/>
          <a:p>
            <a:pPr eaLnBrk="1" hangingPunct="1"/>
            <a:r>
              <a:rPr kumimoji="1" lang="zh-CN" altLang="en-US" dirty="0" smtClean="0"/>
              <a:t>防火墙主要用于保护内部安全网络免受外部网不安全网络的侵害。</a:t>
            </a:r>
          </a:p>
          <a:p>
            <a:pPr lvl="1" eaLnBrk="1" hangingPunct="1"/>
            <a:r>
              <a:rPr kumimoji="1" lang="zh-CN" altLang="en-US" dirty="0" smtClean="0">
                <a:solidFill>
                  <a:srgbClr val="FF0000"/>
                </a:solidFill>
              </a:rPr>
              <a:t>典型情况：安全网络为企业内部网络，不安全网络为因特网。</a:t>
            </a:r>
          </a:p>
          <a:p>
            <a:pPr eaLnBrk="1" hangingPunct="1"/>
            <a:r>
              <a:rPr kumimoji="1" lang="zh-CN" altLang="en-US" dirty="0" smtClean="0"/>
              <a:t>但防火墙不只用于因特网，也可用于</a:t>
            </a:r>
            <a:r>
              <a:rPr kumimoji="1" lang="en-US" altLang="zh-CN" dirty="0" smtClean="0"/>
              <a:t>Intranet</a:t>
            </a:r>
            <a:r>
              <a:rPr kumimoji="1" lang="zh-CN" altLang="en-US" dirty="0" smtClean="0"/>
              <a:t>各部门网络之间（内部防火墙）。例：财务部与市场部之间。</a:t>
            </a:r>
          </a:p>
        </p:txBody>
      </p:sp>
      <p:sp>
        <p:nvSpPr>
          <p:cNvPr id="139266"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14D4EE28-4C41-4C31-AA96-1669760EB6C0}" type="datetime1">
              <a:rPr lang="zh-CN" altLang="en-US">
                <a:solidFill>
                  <a:srgbClr val="000000"/>
                </a:solidFill>
              </a:rPr>
              <a:pPr/>
              <a:t>2016/5/30</a:t>
            </a:fld>
            <a:endParaRPr lang="en-US" altLang="zh-CN">
              <a:solidFill>
                <a:srgbClr val="000000"/>
              </a:solidFill>
            </a:endParaRPr>
          </a:p>
        </p:txBody>
      </p:sp>
      <p:sp>
        <p:nvSpPr>
          <p:cNvPr id="139267"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139268"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0E859F1B-D4CF-4E62-9792-83E6EC66E002}" type="slidenum">
              <a:rPr lang="en-US" altLang="zh-CN">
                <a:solidFill>
                  <a:srgbClr val="000000"/>
                </a:solidFill>
              </a:rPr>
              <a:pPr/>
              <a:t>9</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日期占位符 1"/>
          <p:cNvSpPr>
            <a:spLocks noGrp="1"/>
          </p:cNvSpPr>
          <p:nvPr>
            <p:ph type="dt" sz="quarter" idx="10"/>
          </p:nvPr>
        </p:nvSpPr>
        <p:spPr>
          <a:noFill/>
          <a:ln>
            <a:miter lim="800000"/>
            <a:headEnd/>
            <a:tailEnd/>
          </a:ln>
        </p:spPr>
        <p:txBody>
          <a:bodyPr/>
          <a:lstStyle/>
          <a:p>
            <a:fld id="{54E8C944-7F83-4419-86C2-CAC05820FFE7}" type="datetime1">
              <a:rPr lang="zh-CN" altLang="en-US">
                <a:solidFill>
                  <a:srgbClr val="000000"/>
                </a:solidFill>
              </a:rPr>
              <a:pPr/>
              <a:t>2016/5/30</a:t>
            </a:fld>
            <a:endParaRPr lang="en-US" altLang="zh-CN">
              <a:solidFill>
                <a:srgbClr val="000000"/>
              </a:solidFill>
            </a:endParaRPr>
          </a:p>
        </p:txBody>
      </p:sp>
      <p:sp>
        <p:nvSpPr>
          <p:cNvPr id="210947"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10948" name="灯片编号占位符 3"/>
          <p:cNvSpPr>
            <a:spLocks noGrp="1"/>
          </p:cNvSpPr>
          <p:nvPr>
            <p:ph type="sldNum" sz="quarter" idx="12"/>
          </p:nvPr>
        </p:nvSpPr>
        <p:spPr>
          <a:noFill/>
          <a:ln>
            <a:miter lim="800000"/>
            <a:headEnd/>
            <a:tailEnd/>
          </a:ln>
        </p:spPr>
        <p:txBody>
          <a:bodyPr/>
          <a:lstStyle/>
          <a:p>
            <a:fld id="{708049F9-A945-41E0-80E7-E015B72B2E19}" type="slidenum">
              <a:rPr lang="en-US" altLang="zh-CN">
                <a:solidFill>
                  <a:srgbClr val="000000"/>
                </a:solidFill>
              </a:rPr>
              <a:pPr/>
              <a:t>90</a:t>
            </a:fld>
            <a:endParaRPr lang="en-US" altLang="zh-CN">
              <a:solidFill>
                <a:srgbClr val="000000"/>
              </a:solidFill>
            </a:endParaRPr>
          </a:p>
        </p:txBody>
      </p:sp>
      <p:sp>
        <p:nvSpPr>
          <p:cNvPr id="210949" name="Rectangle 69"/>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7794" name="Rectangle 2"/>
          <p:cNvSpPr>
            <a:spLocks noChangeArrowheads="1"/>
          </p:cNvSpPr>
          <p:nvPr/>
        </p:nvSpPr>
        <p:spPr bwMode="auto">
          <a:xfrm>
            <a:off x="3200400" y="0"/>
            <a:ext cx="2690813"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en-US" altLang="zh-CN" sz="2400">
                <a:solidFill>
                  <a:srgbClr val="003366"/>
                </a:solidFill>
                <a:effectLst>
                  <a:outerShdw blurRad="38100" dist="38100" dir="2700000" algn="tl">
                    <a:srgbClr val="C0C0C0"/>
                  </a:outerShdw>
                </a:effectLst>
                <a:latin typeface="Times New Roman" pitchFamily="18" charset="0"/>
              </a:rPr>
              <a:t>NAT</a:t>
            </a:r>
            <a:r>
              <a:rPr lang="zh-CN" altLang="en-US" sz="2400">
                <a:solidFill>
                  <a:srgbClr val="003366"/>
                </a:solidFill>
                <a:effectLst>
                  <a:outerShdw blurRad="38100" dist="38100" dir="2700000" algn="tl">
                    <a:srgbClr val="C0C0C0"/>
                  </a:outerShdw>
                </a:effectLst>
                <a:latin typeface="Times New Roman" pitchFamily="18" charset="0"/>
              </a:rPr>
              <a:t>转换 </a:t>
            </a:r>
            <a:r>
              <a:rPr lang="en-US" altLang="zh-CN" sz="2400">
                <a:solidFill>
                  <a:srgbClr val="003366"/>
                </a:solidFill>
                <a:effectLst>
                  <a:outerShdw blurRad="38100" dist="38100" dir="2700000" algn="tl">
                    <a:srgbClr val="C0C0C0"/>
                  </a:outerShdw>
                </a:effectLst>
                <a:latin typeface="Times New Roman" pitchFamily="18" charset="0"/>
              </a:rPr>
              <a:t>&amp; IP</a:t>
            </a:r>
            <a:r>
              <a:rPr lang="zh-CN" altLang="en-US" sz="2400">
                <a:solidFill>
                  <a:srgbClr val="003366"/>
                </a:solidFill>
                <a:effectLst>
                  <a:outerShdw blurRad="38100" dist="38100" dir="2700000" algn="tl">
                    <a:srgbClr val="C0C0C0"/>
                  </a:outerShdw>
                </a:effectLst>
                <a:latin typeface="Times New Roman" pitchFamily="18" charset="0"/>
              </a:rPr>
              <a:t>复用</a:t>
            </a:r>
          </a:p>
        </p:txBody>
      </p:sp>
      <p:grpSp>
        <p:nvGrpSpPr>
          <p:cNvPr id="2" name="Group 3"/>
          <p:cNvGrpSpPr>
            <a:grpSpLocks/>
          </p:cNvGrpSpPr>
          <p:nvPr/>
        </p:nvGrpSpPr>
        <p:grpSpPr bwMode="auto">
          <a:xfrm>
            <a:off x="3657600" y="1219200"/>
            <a:ext cx="2971800" cy="1066800"/>
            <a:chOff x="1776" y="864"/>
            <a:chExt cx="1872" cy="672"/>
          </a:xfrm>
        </p:grpSpPr>
        <p:pic>
          <p:nvPicPr>
            <p:cNvPr id="211012" name="Picture 4"/>
            <p:cNvPicPr>
              <a:picLocks noChangeArrowheads="1"/>
            </p:cNvPicPr>
            <p:nvPr/>
          </p:nvPicPr>
          <p:blipFill>
            <a:blip r:embed="rId4" cstate="print"/>
            <a:srcRect/>
            <a:stretch>
              <a:fillRect/>
            </a:stretch>
          </p:blipFill>
          <p:spPr bwMode="auto">
            <a:xfrm>
              <a:off x="2016" y="864"/>
              <a:ext cx="1488" cy="672"/>
            </a:xfrm>
            <a:prstGeom prst="rect">
              <a:avLst/>
            </a:prstGeom>
            <a:noFill/>
            <a:ln w="12700">
              <a:noFill/>
              <a:miter lim="800000"/>
              <a:headEnd/>
              <a:tailEnd/>
            </a:ln>
            <a:effectLst/>
          </p:spPr>
        </p:pic>
        <p:graphicFrame>
          <p:nvGraphicFramePr>
            <p:cNvPr id="211013" name="Object 5"/>
            <p:cNvGraphicFramePr>
              <a:graphicFrameLocks/>
            </p:cNvGraphicFramePr>
            <p:nvPr/>
          </p:nvGraphicFramePr>
          <p:xfrm>
            <a:off x="2304" y="1008"/>
            <a:ext cx="480" cy="383"/>
          </p:xfrm>
          <a:graphic>
            <a:graphicData uri="http://schemas.openxmlformats.org/presentationml/2006/ole">
              <p:oleObj spid="_x0000_s31747" name="剪辑" r:id="rId5" imgW="1012825" imgH="809625" progId="">
                <p:embed/>
              </p:oleObj>
            </a:graphicData>
          </a:graphic>
        </p:graphicFrame>
        <p:sp>
          <p:nvSpPr>
            <p:cNvPr id="1697798" name="Text Box 6"/>
            <p:cNvSpPr txBox="1">
              <a:spLocks noChangeArrowheads="1"/>
            </p:cNvSpPr>
            <p:nvPr/>
          </p:nvSpPr>
          <p:spPr bwMode="auto">
            <a:xfrm>
              <a:off x="2592" y="1200"/>
              <a:ext cx="100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buFont typeface="Wingdings" pitchFamily="2" charset="2"/>
                <a:buNone/>
                <a:defRPr/>
              </a:pPr>
              <a:r>
                <a:rPr lang="en-US" altLang="zh-CN" sz="1600" b="1">
                  <a:solidFill>
                    <a:srgbClr val="000000"/>
                  </a:solidFill>
                  <a:effectLst>
                    <a:outerShdw blurRad="38100" dist="38100" dir="2700000" algn="tl">
                      <a:srgbClr val="C0C0C0"/>
                    </a:outerShdw>
                  </a:effectLst>
                  <a:latin typeface="Times New Roman" pitchFamily="18" charset="0"/>
                </a:rPr>
                <a:t>Internet</a:t>
              </a:r>
            </a:p>
          </p:txBody>
        </p:sp>
        <p:sp>
          <p:nvSpPr>
            <p:cNvPr id="211015" name="Text Box 7"/>
            <p:cNvSpPr txBox="1">
              <a:spLocks noChangeArrowheads="1"/>
            </p:cNvSpPr>
            <p:nvPr/>
          </p:nvSpPr>
          <p:spPr bwMode="auto">
            <a:xfrm>
              <a:off x="2400" y="960"/>
              <a:ext cx="1248" cy="192"/>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400">
                  <a:solidFill>
                    <a:srgbClr val="336699"/>
                  </a:solidFill>
                  <a:latin typeface="Times New Roman" pitchFamily="18" charset="0"/>
                </a:rPr>
                <a:t>202.102.93.54</a:t>
              </a:r>
            </a:p>
          </p:txBody>
        </p:sp>
        <p:sp>
          <p:nvSpPr>
            <p:cNvPr id="211016" name="Text Box 8"/>
            <p:cNvSpPr txBox="1">
              <a:spLocks noChangeArrowheads="1"/>
            </p:cNvSpPr>
            <p:nvPr/>
          </p:nvSpPr>
          <p:spPr bwMode="auto">
            <a:xfrm>
              <a:off x="1776" y="1104"/>
              <a:ext cx="912"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336699"/>
                  </a:solidFill>
                  <a:latin typeface="Times New Roman" pitchFamily="18" charset="0"/>
                </a:rPr>
                <a:t>Host A</a:t>
              </a:r>
            </a:p>
          </p:txBody>
        </p:sp>
      </p:grpSp>
      <p:grpSp>
        <p:nvGrpSpPr>
          <p:cNvPr id="3" name="Group 9"/>
          <p:cNvGrpSpPr>
            <a:grpSpLocks/>
          </p:cNvGrpSpPr>
          <p:nvPr/>
        </p:nvGrpSpPr>
        <p:grpSpPr bwMode="auto">
          <a:xfrm>
            <a:off x="304800" y="3200400"/>
            <a:ext cx="2636838" cy="2124075"/>
            <a:chOff x="940" y="1728"/>
            <a:chExt cx="1661" cy="1338"/>
          </a:xfrm>
        </p:grpSpPr>
        <p:sp>
          <p:nvSpPr>
            <p:cNvPr id="210996" name="Line 10"/>
            <p:cNvSpPr>
              <a:spLocks noChangeShapeType="1"/>
            </p:cNvSpPr>
            <p:nvPr/>
          </p:nvSpPr>
          <p:spPr bwMode="auto">
            <a:xfrm>
              <a:off x="2352" y="2352"/>
              <a:ext cx="0" cy="288"/>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97" name="Line 11"/>
            <p:cNvSpPr>
              <a:spLocks noChangeShapeType="1"/>
            </p:cNvSpPr>
            <p:nvPr/>
          </p:nvSpPr>
          <p:spPr bwMode="auto">
            <a:xfrm>
              <a:off x="1872" y="2400"/>
              <a:ext cx="0" cy="24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98" name="Line 12"/>
            <p:cNvSpPr>
              <a:spLocks noChangeShapeType="1"/>
            </p:cNvSpPr>
            <p:nvPr/>
          </p:nvSpPr>
          <p:spPr bwMode="auto">
            <a:xfrm>
              <a:off x="1344" y="2352"/>
              <a:ext cx="0" cy="288"/>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99" name="Line 13"/>
            <p:cNvSpPr>
              <a:spLocks noChangeShapeType="1"/>
            </p:cNvSpPr>
            <p:nvPr/>
          </p:nvSpPr>
          <p:spPr bwMode="auto">
            <a:xfrm>
              <a:off x="1056" y="2304"/>
              <a:ext cx="0" cy="336"/>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graphicFrame>
          <p:nvGraphicFramePr>
            <p:cNvPr id="211000" name="Object 14"/>
            <p:cNvGraphicFramePr>
              <a:graphicFrameLocks noChangeAspect="1"/>
            </p:cNvGraphicFramePr>
            <p:nvPr/>
          </p:nvGraphicFramePr>
          <p:xfrm>
            <a:off x="960" y="1872"/>
            <a:ext cx="176" cy="464"/>
          </p:xfrm>
          <a:graphic>
            <a:graphicData uri="http://schemas.openxmlformats.org/presentationml/2006/ole">
              <p:oleObj spid="_x0000_s31746" name="Clip" r:id="rId6" imgW="2735263" imgH="3825875" progId="">
                <p:embed/>
              </p:oleObj>
            </a:graphicData>
          </a:graphic>
        </p:graphicFrame>
        <p:pic>
          <p:nvPicPr>
            <p:cNvPr id="211001" name="Picture 15"/>
            <p:cNvPicPr>
              <a:picLocks noChangeArrowheads="1"/>
            </p:cNvPicPr>
            <p:nvPr/>
          </p:nvPicPr>
          <p:blipFill>
            <a:blip r:embed="rId7" cstate="print"/>
            <a:srcRect/>
            <a:stretch>
              <a:fillRect/>
            </a:stretch>
          </p:blipFill>
          <p:spPr bwMode="auto">
            <a:xfrm>
              <a:off x="2208" y="2112"/>
              <a:ext cx="393" cy="271"/>
            </a:xfrm>
            <a:prstGeom prst="rect">
              <a:avLst/>
            </a:prstGeom>
            <a:noFill/>
            <a:ln w="9525">
              <a:noFill/>
              <a:miter lim="800000"/>
              <a:headEnd/>
              <a:tailEnd/>
            </a:ln>
            <a:effectLst/>
          </p:spPr>
        </p:pic>
        <p:pic>
          <p:nvPicPr>
            <p:cNvPr id="211002" name="Picture 16"/>
            <p:cNvPicPr>
              <a:picLocks noChangeArrowheads="1"/>
            </p:cNvPicPr>
            <p:nvPr/>
          </p:nvPicPr>
          <p:blipFill>
            <a:blip r:embed="rId8" cstate="print"/>
            <a:srcRect/>
            <a:stretch>
              <a:fillRect/>
            </a:stretch>
          </p:blipFill>
          <p:spPr bwMode="auto">
            <a:xfrm>
              <a:off x="1344" y="2736"/>
              <a:ext cx="168" cy="330"/>
            </a:xfrm>
            <a:prstGeom prst="rect">
              <a:avLst/>
            </a:prstGeom>
            <a:noFill/>
            <a:ln w="12700">
              <a:noFill/>
              <a:miter lim="800000"/>
              <a:headEnd/>
              <a:tailEnd/>
            </a:ln>
            <a:effectLst/>
          </p:spPr>
        </p:pic>
        <p:sp>
          <p:nvSpPr>
            <p:cNvPr id="211003" name="Rectangle 17"/>
            <p:cNvSpPr>
              <a:spLocks noChangeArrowheads="1"/>
            </p:cNvSpPr>
            <p:nvPr/>
          </p:nvSpPr>
          <p:spPr bwMode="auto">
            <a:xfrm>
              <a:off x="1564" y="2739"/>
              <a:ext cx="744" cy="222"/>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受保护网络</a:t>
              </a:r>
            </a:p>
          </p:txBody>
        </p:sp>
        <p:sp>
          <p:nvSpPr>
            <p:cNvPr id="211004" name="Line 18"/>
            <p:cNvSpPr>
              <a:spLocks noChangeShapeType="1"/>
            </p:cNvSpPr>
            <p:nvPr/>
          </p:nvSpPr>
          <p:spPr bwMode="auto">
            <a:xfrm>
              <a:off x="1430" y="2631"/>
              <a:ext cx="0" cy="105"/>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1005" name="Text Box 19"/>
            <p:cNvSpPr txBox="1">
              <a:spLocks noChangeArrowheads="1"/>
            </p:cNvSpPr>
            <p:nvPr/>
          </p:nvSpPr>
          <p:spPr bwMode="auto">
            <a:xfrm>
              <a:off x="1200" y="1728"/>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C </a:t>
              </a:r>
            </a:p>
          </p:txBody>
        </p:sp>
        <p:sp>
          <p:nvSpPr>
            <p:cNvPr id="211006" name="Text Box 20"/>
            <p:cNvSpPr txBox="1">
              <a:spLocks noChangeArrowheads="1"/>
            </p:cNvSpPr>
            <p:nvPr/>
          </p:nvSpPr>
          <p:spPr bwMode="auto">
            <a:xfrm>
              <a:off x="1776" y="1728"/>
              <a:ext cx="478" cy="173"/>
            </a:xfrm>
            <a:prstGeom prst="rect">
              <a:avLst/>
            </a:prstGeom>
            <a:noFill/>
            <a:ln w="28575">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Host D </a:t>
              </a:r>
            </a:p>
          </p:txBody>
        </p:sp>
        <p:sp>
          <p:nvSpPr>
            <p:cNvPr id="211007" name="Text Box 21"/>
            <p:cNvSpPr txBox="1">
              <a:spLocks noChangeArrowheads="1"/>
            </p:cNvSpPr>
            <p:nvPr/>
          </p:nvSpPr>
          <p:spPr bwMode="auto">
            <a:xfrm>
              <a:off x="960" y="1872"/>
              <a:ext cx="864"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192.168.1.21</a:t>
              </a:r>
            </a:p>
          </p:txBody>
        </p:sp>
        <p:sp>
          <p:nvSpPr>
            <p:cNvPr id="211008" name="Text Box 22"/>
            <p:cNvSpPr txBox="1">
              <a:spLocks noChangeArrowheads="1"/>
            </p:cNvSpPr>
            <p:nvPr/>
          </p:nvSpPr>
          <p:spPr bwMode="auto">
            <a:xfrm>
              <a:off x="1584" y="1872"/>
              <a:ext cx="864" cy="173"/>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192.168.1.25</a:t>
              </a:r>
            </a:p>
          </p:txBody>
        </p:sp>
        <p:sp>
          <p:nvSpPr>
            <p:cNvPr id="211009" name="Line 23"/>
            <p:cNvSpPr>
              <a:spLocks noChangeShapeType="1"/>
            </p:cNvSpPr>
            <p:nvPr/>
          </p:nvSpPr>
          <p:spPr bwMode="auto">
            <a:xfrm>
              <a:off x="940" y="2643"/>
              <a:ext cx="1440" cy="0"/>
            </a:xfrm>
            <a:prstGeom prst="line">
              <a:avLst/>
            </a:prstGeom>
            <a:noFill/>
            <a:ln w="28575">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11010" name="Picture 24" descr="Monitor"/>
            <p:cNvPicPr>
              <a:picLocks noChangeAspect="1" noChangeArrowheads="1"/>
            </p:cNvPicPr>
            <p:nvPr/>
          </p:nvPicPr>
          <p:blipFill>
            <a:blip r:embed="rId9" cstate="print"/>
            <a:srcRect/>
            <a:stretch>
              <a:fillRect/>
            </a:stretch>
          </p:blipFill>
          <p:spPr bwMode="auto">
            <a:xfrm>
              <a:off x="1248" y="2112"/>
              <a:ext cx="214" cy="222"/>
            </a:xfrm>
            <a:prstGeom prst="rect">
              <a:avLst/>
            </a:prstGeom>
            <a:noFill/>
            <a:ln w="9525">
              <a:noFill/>
              <a:miter lim="800000"/>
              <a:headEnd/>
              <a:tailEnd/>
            </a:ln>
          </p:spPr>
        </p:pic>
        <p:pic>
          <p:nvPicPr>
            <p:cNvPr id="211011" name="Picture 25" descr="Monitor"/>
            <p:cNvPicPr>
              <a:picLocks noChangeAspect="1" noChangeArrowheads="1"/>
            </p:cNvPicPr>
            <p:nvPr/>
          </p:nvPicPr>
          <p:blipFill>
            <a:blip r:embed="rId9" cstate="print"/>
            <a:srcRect/>
            <a:stretch>
              <a:fillRect/>
            </a:stretch>
          </p:blipFill>
          <p:spPr bwMode="auto">
            <a:xfrm>
              <a:off x="1776" y="2160"/>
              <a:ext cx="214" cy="222"/>
            </a:xfrm>
            <a:prstGeom prst="rect">
              <a:avLst/>
            </a:prstGeom>
            <a:noFill/>
            <a:ln w="9525">
              <a:noFill/>
              <a:miter lim="800000"/>
              <a:headEnd/>
              <a:tailEnd/>
            </a:ln>
          </p:spPr>
        </p:pic>
      </p:grpSp>
      <p:grpSp>
        <p:nvGrpSpPr>
          <p:cNvPr id="4" name="Group 26"/>
          <p:cNvGrpSpPr>
            <a:grpSpLocks/>
          </p:cNvGrpSpPr>
          <p:nvPr/>
        </p:nvGrpSpPr>
        <p:grpSpPr bwMode="auto">
          <a:xfrm>
            <a:off x="4038600" y="4343400"/>
            <a:ext cx="2057400" cy="1219200"/>
            <a:chOff x="3360" y="2736"/>
            <a:chExt cx="1296" cy="768"/>
          </a:xfrm>
        </p:grpSpPr>
        <p:pic>
          <p:nvPicPr>
            <p:cNvPr id="210992" name="Picture 27"/>
            <p:cNvPicPr>
              <a:picLocks noChangeArrowheads="1"/>
            </p:cNvPicPr>
            <p:nvPr/>
          </p:nvPicPr>
          <p:blipFill>
            <a:blip r:embed="rId10" cstate="print"/>
            <a:srcRect/>
            <a:stretch>
              <a:fillRect/>
            </a:stretch>
          </p:blipFill>
          <p:spPr bwMode="auto">
            <a:xfrm>
              <a:off x="3888" y="3024"/>
              <a:ext cx="720" cy="240"/>
            </a:xfrm>
            <a:prstGeom prst="rect">
              <a:avLst/>
            </a:prstGeom>
            <a:noFill/>
            <a:ln w="12700">
              <a:noFill/>
              <a:miter lim="800000"/>
              <a:headEnd/>
              <a:tailEnd/>
            </a:ln>
            <a:effectLst/>
          </p:spPr>
        </p:pic>
        <p:sp>
          <p:nvSpPr>
            <p:cNvPr id="210993" name="Text Box 28"/>
            <p:cNvSpPr txBox="1">
              <a:spLocks noChangeArrowheads="1"/>
            </p:cNvSpPr>
            <p:nvPr/>
          </p:nvSpPr>
          <p:spPr bwMode="auto">
            <a:xfrm>
              <a:off x="3888" y="3264"/>
              <a:ext cx="768" cy="231"/>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zh-CN" altLang="en-US">
                  <a:solidFill>
                    <a:srgbClr val="000000"/>
                  </a:solidFill>
                  <a:latin typeface="Times New Roman" pitchFamily="18" charset="0"/>
                </a:rPr>
                <a:t>防火墙</a:t>
              </a:r>
            </a:p>
          </p:txBody>
        </p:sp>
        <p:sp>
          <p:nvSpPr>
            <p:cNvPr id="210994" name="Text Box 29"/>
            <p:cNvSpPr txBox="1">
              <a:spLocks noChangeArrowheads="1"/>
            </p:cNvSpPr>
            <p:nvPr/>
          </p:nvSpPr>
          <p:spPr bwMode="auto">
            <a:xfrm>
              <a:off x="3360" y="3216"/>
              <a:ext cx="816" cy="28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Eth2</a:t>
              </a:r>
              <a:r>
                <a:rPr lang="zh-CN" altLang="en-US" sz="1200">
                  <a:solidFill>
                    <a:srgbClr val="000000"/>
                  </a:solidFill>
                  <a:latin typeface="Times New Roman" pitchFamily="18" charset="0"/>
                </a:rPr>
                <a:t>：</a:t>
              </a:r>
              <a:r>
                <a:rPr lang="en-US" altLang="zh-CN" sz="1200">
                  <a:solidFill>
                    <a:srgbClr val="000000"/>
                  </a:solidFill>
                  <a:latin typeface="Times New Roman" pitchFamily="18" charset="0"/>
                </a:rPr>
                <a:t>192.168.1.23</a:t>
              </a:r>
            </a:p>
          </p:txBody>
        </p:sp>
        <p:sp>
          <p:nvSpPr>
            <p:cNvPr id="210995" name="Text Box 30"/>
            <p:cNvSpPr txBox="1">
              <a:spLocks noChangeArrowheads="1"/>
            </p:cNvSpPr>
            <p:nvPr/>
          </p:nvSpPr>
          <p:spPr bwMode="auto">
            <a:xfrm>
              <a:off x="3552" y="2736"/>
              <a:ext cx="816" cy="28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Eth0</a:t>
              </a:r>
              <a:r>
                <a:rPr lang="zh-CN" altLang="en-US" sz="1200">
                  <a:solidFill>
                    <a:srgbClr val="000000"/>
                  </a:solidFill>
                  <a:latin typeface="Times New Roman" pitchFamily="18" charset="0"/>
                </a:rPr>
                <a:t>：</a:t>
              </a:r>
              <a:r>
                <a:rPr lang="en-US" altLang="zh-CN" sz="1200">
                  <a:solidFill>
                    <a:srgbClr val="000000"/>
                  </a:solidFill>
                  <a:latin typeface="Times New Roman" pitchFamily="18" charset="0"/>
                </a:rPr>
                <a:t>101.211.23.1</a:t>
              </a:r>
            </a:p>
          </p:txBody>
        </p:sp>
      </p:grpSp>
      <p:sp>
        <p:nvSpPr>
          <p:cNvPr id="1697823" name="Line 31"/>
          <p:cNvSpPr>
            <a:spLocks noChangeShapeType="1"/>
          </p:cNvSpPr>
          <p:nvPr/>
        </p:nvSpPr>
        <p:spPr bwMode="auto">
          <a:xfrm>
            <a:off x="946150" y="4191000"/>
            <a:ext cx="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1697824" name="Picture 32" descr="Monitor-Red"/>
          <p:cNvPicPr>
            <a:picLocks noChangeAspect="1" noChangeArrowheads="1"/>
          </p:cNvPicPr>
          <p:nvPr/>
        </p:nvPicPr>
        <p:blipFill>
          <a:blip r:embed="rId11" cstate="print"/>
          <a:srcRect/>
          <a:stretch>
            <a:fillRect/>
          </a:stretch>
        </p:blipFill>
        <p:spPr bwMode="auto">
          <a:xfrm>
            <a:off x="717550" y="3733800"/>
            <a:ext cx="517525" cy="533400"/>
          </a:xfrm>
          <a:prstGeom prst="rect">
            <a:avLst/>
          </a:prstGeom>
          <a:noFill/>
          <a:ln w="9525">
            <a:noFill/>
            <a:miter lim="800000"/>
            <a:headEnd/>
            <a:tailEnd/>
          </a:ln>
        </p:spPr>
      </p:pic>
      <p:grpSp>
        <p:nvGrpSpPr>
          <p:cNvPr id="5" name="Group 33"/>
          <p:cNvGrpSpPr>
            <a:grpSpLocks/>
          </p:cNvGrpSpPr>
          <p:nvPr/>
        </p:nvGrpSpPr>
        <p:grpSpPr bwMode="auto">
          <a:xfrm>
            <a:off x="2895600" y="4800600"/>
            <a:ext cx="1919288" cy="249238"/>
            <a:chOff x="3024" y="1824"/>
            <a:chExt cx="1209" cy="157"/>
          </a:xfrm>
        </p:grpSpPr>
        <p:sp>
          <p:nvSpPr>
            <p:cNvPr id="210984" name="Rectangle 34"/>
            <p:cNvSpPr>
              <a:spLocks noChangeArrowheads="1"/>
            </p:cNvSpPr>
            <p:nvPr/>
          </p:nvSpPr>
          <p:spPr bwMode="auto">
            <a:xfrm>
              <a:off x="3417" y="1824"/>
              <a:ext cx="816" cy="157"/>
            </a:xfrm>
            <a:prstGeom prst="rect">
              <a:avLst/>
            </a:prstGeom>
            <a:solidFill>
              <a:srgbClr val="FFCCFF"/>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000" b="1">
                  <a:solidFill>
                    <a:srgbClr val="000000"/>
                  </a:solidFill>
                </a:rPr>
                <a:t>数据</a:t>
              </a:r>
            </a:p>
          </p:txBody>
        </p:sp>
        <p:sp>
          <p:nvSpPr>
            <p:cNvPr id="210985" name="Rectangle 35"/>
            <p:cNvSpPr>
              <a:spLocks noChangeArrowheads="1"/>
            </p:cNvSpPr>
            <p:nvPr/>
          </p:nvSpPr>
          <p:spPr bwMode="auto">
            <a:xfrm>
              <a:off x="3024" y="1824"/>
              <a:ext cx="393" cy="157"/>
            </a:xfrm>
            <a:prstGeom prst="rect">
              <a:avLst/>
            </a:prstGeom>
            <a:solidFill>
              <a:srgbClr val="CC99FF"/>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000" b="1">
                  <a:solidFill>
                    <a:srgbClr val="000000"/>
                  </a:solidFill>
                </a:rPr>
                <a:t>IP</a:t>
              </a:r>
              <a:r>
                <a:rPr lang="zh-CN" altLang="en-US" sz="1000" b="1">
                  <a:solidFill>
                    <a:srgbClr val="000000"/>
                  </a:solidFill>
                </a:rPr>
                <a:t>报头</a:t>
              </a:r>
            </a:p>
          </p:txBody>
        </p:sp>
        <p:sp>
          <p:nvSpPr>
            <p:cNvPr id="210986" name="Line 36"/>
            <p:cNvSpPr>
              <a:spLocks noChangeShapeType="1"/>
            </p:cNvSpPr>
            <p:nvPr/>
          </p:nvSpPr>
          <p:spPr bwMode="auto">
            <a:xfrm>
              <a:off x="3024" y="1824"/>
              <a:ext cx="393"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7" name="Line 37"/>
            <p:cNvSpPr>
              <a:spLocks noChangeShapeType="1"/>
            </p:cNvSpPr>
            <p:nvPr/>
          </p:nvSpPr>
          <p:spPr bwMode="auto">
            <a:xfrm>
              <a:off x="3024" y="1981"/>
              <a:ext cx="393"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8" name="Line 38"/>
            <p:cNvSpPr>
              <a:spLocks noChangeShapeType="1"/>
            </p:cNvSpPr>
            <p:nvPr/>
          </p:nvSpPr>
          <p:spPr bwMode="auto">
            <a:xfrm>
              <a:off x="3024" y="1824"/>
              <a:ext cx="0" cy="157"/>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9" name="Line 39"/>
            <p:cNvSpPr>
              <a:spLocks noChangeShapeType="1"/>
            </p:cNvSpPr>
            <p:nvPr/>
          </p:nvSpPr>
          <p:spPr bwMode="auto">
            <a:xfrm>
              <a:off x="4233" y="1824"/>
              <a:ext cx="0" cy="157"/>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90" name="Line 40"/>
            <p:cNvSpPr>
              <a:spLocks noChangeShapeType="1"/>
            </p:cNvSpPr>
            <p:nvPr/>
          </p:nvSpPr>
          <p:spPr bwMode="auto">
            <a:xfrm>
              <a:off x="3417" y="1824"/>
              <a:ext cx="816"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91" name="Line 41"/>
            <p:cNvSpPr>
              <a:spLocks noChangeShapeType="1"/>
            </p:cNvSpPr>
            <p:nvPr/>
          </p:nvSpPr>
          <p:spPr bwMode="auto">
            <a:xfrm>
              <a:off x="3417" y="1981"/>
              <a:ext cx="816"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97834" name="Line 42"/>
          <p:cNvSpPr>
            <a:spLocks noChangeShapeType="1"/>
          </p:cNvSpPr>
          <p:nvPr/>
        </p:nvSpPr>
        <p:spPr bwMode="auto">
          <a:xfrm>
            <a:off x="946150" y="4648200"/>
            <a:ext cx="152400" cy="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35" name="Line 43"/>
          <p:cNvSpPr>
            <a:spLocks noChangeShapeType="1"/>
          </p:cNvSpPr>
          <p:nvPr/>
        </p:nvSpPr>
        <p:spPr bwMode="auto">
          <a:xfrm flipH="1">
            <a:off x="1066800" y="4648200"/>
            <a:ext cx="3175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36" name="Line 44"/>
          <p:cNvSpPr>
            <a:spLocks noChangeShapeType="1"/>
          </p:cNvSpPr>
          <p:nvPr/>
        </p:nvSpPr>
        <p:spPr bwMode="auto">
          <a:xfrm>
            <a:off x="1219200" y="5105400"/>
            <a:ext cx="3657600" cy="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grpSp>
        <p:nvGrpSpPr>
          <p:cNvPr id="6" name="Group 45"/>
          <p:cNvGrpSpPr>
            <a:grpSpLocks/>
          </p:cNvGrpSpPr>
          <p:nvPr/>
        </p:nvGrpSpPr>
        <p:grpSpPr bwMode="auto">
          <a:xfrm>
            <a:off x="5486400" y="4419600"/>
            <a:ext cx="1919288" cy="249238"/>
            <a:chOff x="2592" y="1632"/>
            <a:chExt cx="1209" cy="157"/>
          </a:xfrm>
        </p:grpSpPr>
        <p:sp>
          <p:nvSpPr>
            <p:cNvPr id="210976" name="Rectangle 46"/>
            <p:cNvSpPr>
              <a:spLocks noChangeArrowheads="1"/>
            </p:cNvSpPr>
            <p:nvPr/>
          </p:nvSpPr>
          <p:spPr bwMode="auto">
            <a:xfrm>
              <a:off x="2985" y="1632"/>
              <a:ext cx="816" cy="157"/>
            </a:xfrm>
            <a:prstGeom prst="rect">
              <a:avLst/>
            </a:prstGeom>
            <a:solidFill>
              <a:srgbClr val="FFCCFF"/>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zh-CN" altLang="en-US" sz="1000" b="1">
                  <a:solidFill>
                    <a:srgbClr val="000000"/>
                  </a:solidFill>
                </a:rPr>
                <a:t>数据</a:t>
              </a:r>
            </a:p>
          </p:txBody>
        </p:sp>
        <p:sp>
          <p:nvSpPr>
            <p:cNvPr id="210977" name="Rectangle 47"/>
            <p:cNvSpPr>
              <a:spLocks noChangeArrowheads="1"/>
            </p:cNvSpPr>
            <p:nvPr/>
          </p:nvSpPr>
          <p:spPr bwMode="auto">
            <a:xfrm>
              <a:off x="2592" y="1632"/>
              <a:ext cx="393" cy="157"/>
            </a:xfrm>
            <a:prstGeom prst="rect">
              <a:avLst/>
            </a:prstGeom>
            <a:solidFill>
              <a:srgbClr val="33CCFF"/>
            </a:solidFill>
            <a:ln w="38100">
              <a:noFill/>
              <a:miter lim="800000"/>
              <a:headEnd/>
              <a:tailEnd/>
            </a:ln>
            <a:effectLst/>
          </p:spPr>
          <p:txBody>
            <a:bodyPr/>
            <a:lstStyle/>
            <a:p>
              <a:pPr algn="ctr" defTabSz="1030288" fontAlgn="base">
                <a:spcBef>
                  <a:spcPct val="20000"/>
                </a:spcBef>
                <a:spcAft>
                  <a:spcPct val="0"/>
                </a:spcAft>
                <a:buClr>
                  <a:srgbClr val="CC0000"/>
                </a:buClr>
                <a:buFont typeface="Wingdings" pitchFamily="2" charset="2"/>
                <a:buNone/>
              </a:pPr>
              <a:r>
                <a:rPr lang="en-US" altLang="zh-CN" sz="1000" b="1">
                  <a:solidFill>
                    <a:srgbClr val="000000"/>
                  </a:solidFill>
                </a:rPr>
                <a:t>IP</a:t>
              </a:r>
              <a:r>
                <a:rPr lang="zh-CN" altLang="en-US" sz="1000" b="1">
                  <a:solidFill>
                    <a:srgbClr val="000000"/>
                  </a:solidFill>
                </a:rPr>
                <a:t>报头</a:t>
              </a:r>
            </a:p>
          </p:txBody>
        </p:sp>
        <p:sp>
          <p:nvSpPr>
            <p:cNvPr id="210978" name="Line 48"/>
            <p:cNvSpPr>
              <a:spLocks noChangeShapeType="1"/>
            </p:cNvSpPr>
            <p:nvPr/>
          </p:nvSpPr>
          <p:spPr bwMode="auto">
            <a:xfrm>
              <a:off x="2592" y="1632"/>
              <a:ext cx="393"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79" name="Line 49"/>
            <p:cNvSpPr>
              <a:spLocks noChangeShapeType="1"/>
            </p:cNvSpPr>
            <p:nvPr/>
          </p:nvSpPr>
          <p:spPr bwMode="auto">
            <a:xfrm>
              <a:off x="2592" y="1789"/>
              <a:ext cx="393"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0" name="Line 50"/>
            <p:cNvSpPr>
              <a:spLocks noChangeShapeType="1"/>
            </p:cNvSpPr>
            <p:nvPr/>
          </p:nvSpPr>
          <p:spPr bwMode="auto">
            <a:xfrm>
              <a:off x="2592" y="1632"/>
              <a:ext cx="0" cy="157"/>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1" name="Line 51"/>
            <p:cNvSpPr>
              <a:spLocks noChangeShapeType="1"/>
            </p:cNvSpPr>
            <p:nvPr/>
          </p:nvSpPr>
          <p:spPr bwMode="auto">
            <a:xfrm>
              <a:off x="3801" y="1632"/>
              <a:ext cx="0" cy="157"/>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2" name="Line 52"/>
            <p:cNvSpPr>
              <a:spLocks noChangeShapeType="1"/>
            </p:cNvSpPr>
            <p:nvPr/>
          </p:nvSpPr>
          <p:spPr bwMode="auto">
            <a:xfrm>
              <a:off x="2985" y="1632"/>
              <a:ext cx="816"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0983" name="Line 53"/>
            <p:cNvSpPr>
              <a:spLocks noChangeShapeType="1"/>
            </p:cNvSpPr>
            <p:nvPr/>
          </p:nvSpPr>
          <p:spPr bwMode="auto">
            <a:xfrm>
              <a:off x="2985" y="1789"/>
              <a:ext cx="816" cy="0"/>
            </a:xfrm>
            <a:prstGeom prst="line">
              <a:avLst/>
            </a:prstGeom>
            <a:noFill/>
            <a:ln w="12700" cap="sq">
              <a:noFill/>
              <a:round/>
              <a:headEnd/>
              <a:tailEnd/>
            </a:ln>
            <a:effectLst/>
          </p:spPr>
          <p:txBody>
            <a:bodyPr/>
            <a:lstStyle/>
            <a:p>
              <a:pPr fontAlgn="base">
                <a:spcBef>
                  <a:spcPct val="0"/>
                </a:spcBef>
                <a:spcAft>
                  <a:spcPct val="0"/>
                </a:spcAft>
              </a:pPr>
              <a:endParaRPr lang="zh-CN" altLang="en-US">
                <a:solidFill>
                  <a:srgbClr val="000000"/>
                </a:solidFill>
              </a:endParaRPr>
            </a:p>
          </p:txBody>
        </p:sp>
      </p:grpSp>
      <p:sp>
        <p:nvSpPr>
          <p:cNvPr id="1697846" name="Line 54"/>
          <p:cNvSpPr>
            <a:spLocks noChangeShapeType="1"/>
          </p:cNvSpPr>
          <p:nvPr/>
        </p:nvSpPr>
        <p:spPr bwMode="auto">
          <a:xfrm flipV="1">
            <a:off x="5410200" y="2514600"/>
            <a:ext cx="0" cy="2286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10962" name="Picture 55"/>
          <p:cNvPicPr>
            <a:picLocks noChangeArrowheads="1"/>
          </p:cNvPicPr>
          <p:nvPr/>
        </p:nvPicPr>
        <p:blipFill>
          <a:blip r:embed="rId12" cstate="print"/>
          <a:srcRect/>
          <a:stretch>
            <a:fillRect/>
          </a:stretch>
        </p:blipFill>
        <p:spPr bwMode="auto">
          <a:xfrm>
            <a:off x="5105400" y="2362200"/>
            <a:ext cx="533400" cy="327025"/>
          </a:xfrm>
          <a:prstGeom prst="rect">
            <a:avLst/>
          </a:prstGeom>
          <a:noFill/>
          <a:ln w="12700">
            <a:noFill/>
            <a:miter lim="800000"/>
            <a:headEnd/>
            <a:tailEnd/>
          </a:ln>
          <a:effectLst/>
        </p:spPr>
      </p:pic>
      <p:sp>
        <p:nvSpPr>
          <p:cNvPr id="1697848" name="Line 56"/>
          <p:cNvSpPr>
            <a:spLocks noChangeShapeType="1"/>
          </p:cNvSpPr>
          <p:nvPr/>
        </p:nvSpPr>
        <p:spPr bwMode="auto">
          <a:xfrm flipH="1" flipV="1">
            <a:off x="5029200" y="2057400"/>
            <a:ext cx="304800" cy="3048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49" name="Text Box 57"/>
          <p:cNvSpPr txBox="1">
            <a:spLocks noChangeArrowheads="1"/>
          </p:cNvSpPr>
          <p:nvPr/>
        </p:nvSpPr>
        <p:spPr bwMode="auto">
          <a:xfrm>
            <a:off x="1143000" y="2286000"/>
            <a:ext cx="1676400" cy="549275"/>
          </a:xfrm>
          <a:prstGeom prst="rect">
            <a:avLst/>
          </a:prstGeom>
          <a:solidFill>
            <a:srgbClr val="CC99FF"/>
          </a:solid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源地址：</a:t>
            </a:r>
            <a:r>
              <a:rPr lang="en-US" altLang="zh-CN" sz="1200">
                <a:solidFill>
                  <a:srgbClr val="000000"/>
                </a:solidFill>
                <a:latin typeface="Times New Roman" pitchFamily="18" charset="0"/>
              </a:rPr>
              <a:t>192.168.1.21</a:t>
            </a:r>
          </a:p>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目地址：</a:t>
            </a:r>
            <a:r>
              <a:rPr lang="en-US" altLang="zh-CN" sz="1200">
                <a:solidFill>
                  <a:srgbClr val="000000"/>
                </a:solidFill>
                <a:latin typeface="Times New Roman" pitchFamily="18" charset="0"/>
              </a:rPr>
              <a:t>202.102.93.54</a:t>
            </a:r>
          </a:p>
        </p:txBody>
      </p:sp>
      <p:sp>
        <p:nvSpPr>
          <p:cNvPr id="1697850" name="Text Box 58"/>
          <p:cNvSpPr txBox="1">
            <a:spLocks noChangeArrowheads="1"/>
          </p:cNvSpPr>
          <p:nvPr/>
        </p:nvSpPr>
        <p:spPr bwMode="auto">
          <a:xfrm>
            <a:off x="1143000" y="1524000"/>
            <a:ext cx="1676400" cy="549275"/>
          </a:xfrm>
          <a:prstGeom prst="rect">
            <a:avLst/>
          </a:prstGeom>
          <a:solidFill>
            <a:srgbClr val="33CCFF"/>
          </a:solid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源地址：</a:t>
            </a:r>
            <a:r>
              <a:rPr lang="en-US" altLang="zh-CN" sz="1200">
                <a:solidFill>
                  <a:srgbClr val="000000"/>
                </a:solidFill>
                <a:latin typeface="Times New Roman" pitchFamily="18" charset="0"/>
              </a:rPr>
              <a:t>101.211.23.1</a:t>
            </a:r>
          </a:p>
          <a:p>
            <a:pPr eaLnBrk="0" fontAlgn="base" hangingPunct="0">
              <a:spcBef>
                <a:spcPct val="50000"/>
              </a:spcBef>
              <a:spcAft>
                <a:spcPct val="0"/>
              </a:spcAft>
              <a:buFont typeface="Wingdings" pitchFamily="2" charset="2"/>
              <a:buNone/>
            </a:pPr>
            <a:r>
              <a:rPr lang="zh-CN" altLang="en-US" sz="1200">
                <a:solidFill>
                  <a:srgbClr val="000000"/>
                </a:solidFill>
                <a:latin typeface="Times New Roman" pitchFamily="18" charset="0"/>
              </a:rPr>
              <a:t>目地址：</a:t>
            </a:r>
            <a:r>
              <a:rPr lang="en-US" altLang="zh-CN" sz="1200">
                <a:solidFill>
                  <a:srgbClr val="000000"/>
                </a:solidFill>
                <a:latin typeface="Times New Roman" pitchFamily="18" charset="0"/>
              </a:rPr>
              <a:t>202.102.93.54</a:t>
            </a:r>
          </a:p>
        </p:txBody>
      </p:sp>
      <p:sp>
        <p:nvSpPr>
          <p:cNvPr id="210966" name="Text Box 59"/>
          <p:cNvSpPr txBox="1">
            <a:spLocks noChangeArrowheads="1"/>
          </p:cNvSpPr>
          <p:nvPr/>
        </p:nvSpPr>
        <p:spPr bwMode="auto">
          <a:xfrm>
            <a:off x="5334000" y="2667000"/>
            <a:ext cx="10668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101.211.23.2</a:t>
            </a:r>
          </a:p>
        </p:txBody>
      </p:sp>
      <p:sp>
        <p:nvSpPr>
          <p:cNvPr id="1697852" name="Line 60"/>
          <p:cNvSpPr>
            <a:spLocks noChangeShapeType="1"/>
          </p:cNvSpPr>
          <p:nvPr/>
        </p:nvSpPr>
        <p:spPr bwMode="auto">
          <a:xfrm flipV="1">
            <a:off x="3124200" y="2514600"/>
            <a:ext cx="0" cy="2286000"/>
          </a:xfrm>
          <a:prstGeom prst="line">
            <a:avLst/>
          </a:prstGeom>
          <a:noFill/>
          <a:ln w="28575">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3" name="Line 61"/>
          <p:cNvSpPr>
            <a:spLocks noChangeShapeType="1"/>
          </p:cNvSpPr>
          <p:nvPr/>
        </p:nvSpPr>
        <p:spPr bwMode="auto">
          <a:xfrm>
            <a:off x="1219200" y="2514600"/>
            <a:ext cx="1447800" cy="0"/>
          </a:xfrm>
          <a:prstGeom prst="line">
            <a:avLst/>
          </a:prstGeom>
          <a:noFill/>
          <a:ln w="28575">
            <a:solidFill>
              <a:srgbClr val="33CCFF"/>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4" name="Line 62"/>
          <p:cNvSpPr>
            <a:spLocks noChangeShapeType="1"/>
          </p:cNvSpPr>
          <p:nvPr/>
        </p:nvSpPr>
        <p:spPr bwMode="auto">
          <a:xfrm>
            <a:off x="2667000" y="2514600"/>
            <a:ext cx="457200" cy="0"/>
          </a:xfrm>
          <a:prstGeom prst="line">
            <a:avLst/>
          </a:prstGeom>
          <a:noFill/>
          <a:ln w="28575">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5" name="Line 63"/>
          <p:cNvSpPr>
            <a:spLocks noChangeShapeType="1"/>
          </p:cNvSpPr>
          <p:nvPr/>
        </p:nvSpPr>
        <p:spPr bwMode="auto">
          <a:xfrm flipV="1">
            <a:off x="5638800" y="3733800"/>
            <a:ext cx="0" cy="685800"/>
          </a:xfrm>
          <a:prstGeom prst="line">
            <a:avLst/>
          </a:prstGeom>
          <a:noFill/>
          <a:ln w="28575">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6" name="Line 64"/>
          <p:cNvSpPr>
            <a:spLocks noChangeShapeType="1"/>
          </p:cNvSpPr>
          <p:nvPr/>
        </p:nvSpPr>
        <p:spPr bwMode="auto">
          <a:xfrm flipH="1">
            <a:off x="3352800" y="3733800"/>
            <a:ext cx="2286000" cy="0"/>
          </a:xfrm>
          <a:prstGeom prst="line">
            <a:avLst/>
          </a:prstGeom>
          <a:noFill/>
          <a:ln w="28575">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7" name="Line 65"/>
          <p:cNvSpPr>
            <a:spLocks noChangeShapeType="1"/>
          </p:cNvSpPr>
          <p:nvPr/>
        </p:nvSpPr>
        <p:spPr bwMode="auto">
          <a:xfrm flipV="1">
            <a:off x="3352800" y="1752600"/>
            <a:ext cx="0" cy="1981200"/>
          </a:xfrm>
          <a:prstGeom prst="line">
            <a:avLst/>
          </a:prstGeom>
          <a:noFill/>
          <a:ln w="28575">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8" name="Line 66"/>
          <p:cNvSpPr>
            <a:spLocks noChangeShapeType="1"/>
          </p:cNvSpPr>
          <p:nvPr/>
        </p:nvSpPr>
        <p:spPr bwMode="auto">
          <a:xfrm>
            <a:off x="2743200" y="1752600"/>
            <a:ext cx="609600" cy="0"/>
          </a:xfrm>
          <a:prstGeom prst="line">
            <a:avLst/>
          </a:prstGeom>
          <a:noFill/>
          <a:ln w="28575">
            <a:solidFill>
              <a:srgbClr val="869C8D"/>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59" name="Line 67"/>
          <p:cNvSpPr>
            <a:spLocks noChangeShapeType="1"/>
          </p:cNvSpPr>
          <p:nvPr/>
        </p:nvSpPr>
        <p:spPr bwMode="auto">
          <a:xfrm>
            <a:off x="1219200" y="1752600"/>
            <a:ext cx="1524000" cy="0"/>
          </a:xfrm>
          <a:prstGeom prst="line">
            <a:avLst/>
          </a:prstGeom>
          <a:noFill/>
          <a:ln w="28575">
            <a:solidFill>
              <a:srgbClr val="CC99FF"/>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1697860" name="Text Box 68"/>
          <p:cNvSpPr txBox="1">
            <a:spLocks noChangeArrowheads="1"/>
          </p:cNvSpPr>
          <p:nvPr/>
        </p:nvSpPr>
        <p:spPr bwMode="auto">
          <a:xfrm>
            <a:off x="1066800" y="5638800"/>
            <a:ext cx="4648200" cy="942975"/>
          </a:xfrm>
          <a:prstGeom prst="rect">
            <a:avLst/>
          </a:prstGeom>
          <a:noFill/>
          <a:ln w="28575">
            <a:noFill/>
            <a:miter lim="800000"/>
            <a:headEnd/>
            <a:tailEnd/>
          </a:ln>
          <a:effectLst/>
        </p:spPr>
        <p:txBody>
          <a:bodyPr>
            <a:spAutoFit/>
          </a:bodyPr>
          <a:lstStyle/>
          <a:p>
            <a:pPr eaLnBrk="0" fontAlgn="base" hangingPunct="0">
              <a:spcBef>
                <a:spcPct val="50000"/>
              </a:spcBef>
              <a:spcAft>
                <a:spcPct val="0"/>
              </a:spcAft>
              <a:buFont typeface="Wingdings" pitchFamily="2" charset="2"/>
              <a:buChar char="v"/>
            </a:pPr>
            <a:r>
              <a:rPr lang="en-US" altLang="zh-CN" sz="1400">
                <a:solidFill>
                  <a:srgbClr val="000000"/>
                </a:solidFill>
                <a:latin typeface="Times New Roman" pitchFamily="18" charset="0"/>
              </a:rPr>
              <a:t> </a:t>
            </a:r>
            <a:r>
              <a:rPr lang="zh-CN" altLang="en-US" sz="1400">
                <a:solidFill>
                  <a:srgbClr val="000000"/>
                </a:solidFill>
                <a:latin typeface="Times New Roman" pitchFamily="18" charset="0"/>
              </a:rPr>
              <a:t>隐藏了内部网络的结构</a:t>
            </a:r>
          </a:p>
          <a:p>
            <a:pPr eaLnBrk="0" fontAlgn="base" hangingPunct="0">
              <a:spcBef>
                <a:spcPct val="50000"/>
              </a:spcBef>
              <a:spcAft>
                <a:spcPct val="0"/>
              </a:spcAft>
              <a:buFont typeface="Wingdings" pitchFamily="2" charset="2"/>
              <a:buChar char="v"/>
            </a:pPr>
            <a:r>
              <a:rPr lang="zh-CN" altLang="en-US" sz="1400">
                <a:solidFill>
                  <a:srgbClr val="000000"/>
                </a:solidFill>
                <a:latin typeface="Times New Roman" pitchFamily="18" charset="0"/>
              </a:rPr>
              <a:t> 内部网络可以使用私有</a:t>
            </a:r>
            <a:r>
              <a:rPr lang="en-US" altLang="zh-CN" sz="1400">
                <a:solidFill>
                  <a:srgbClr val="000000"/>
                </a:solidFill>
                <a:latin typeface="Times New Roman" pitchFamily="18" charset="0"/>
              </a:rPr>
              <a:t>IP</a:t>
            </a:r>
            <a:r>
              <a:rPr lang="zh-CN" altLang="en-US" sz="1400">
                <a:solidFill>
                  <a:srgbClr val="000000"/>
                </a:solidFill>
                <a:latin typeface="Times New Roman" pitchFamily="18" charset="0"/>
              </a:rPr>
              <a:t>地址</a:t>
            </a:r>
          </a:p>
          <a:p>
            <a:pPr eaLnBrk="0" fontAlgn="base" hangingPunct="0">
              <a:spcBef>
                <a:spcPct val="50000"/>
              </a:spcBef>
              <a:spcAft>
                <a:spcPct val="0"/>
              </a:spcAft>
              <a:buFont typeface="Wingdings" pitchFamily="2" charset="2"/>
              <a:buChar char="v"/>
            </a:pPr>
            <a:r>
              <a:rPr lang="zh-CN" altLang="en-US" sz="1400">
                <a:solidFill>
                  <a:srgbClr val="000000"/>
                </a:solidFill>
                <a:latin typeface="Times New Roman" pitchFamily="18" charset="0"/>
              </a:rPr>
              <a:t> 公开地址不足的网络可以使用这种方式提供</a:t>
            </a:r>
            <a:r>
              <a:rPr lang="en-US" altLang="zh-CN" sz="1400">
                <a:solidFill>
                  <a:srgbClr val="000000"/>
                </a:solidFill>
                <a:latin typeface="Times New Roman" pitchFamily="18" charset="0"/>
              </a:rPr>
              <a:t>IP</a:t>
            </a:r>
            <a:r>
              <a:rPr lang="zh-CN" altLang="en-US" sz="1400">
                <a:solidFill>
                  <a:srgbClr val="000000"/>
                </a:solidFill>
                <a:latin typeface="Times New Roman" pitchFamily="18" charset="0"/>
              </a:rPr>
              <a:t>复用功能</a:t>
            </a:r>
          </a:p>
        </p:txBody>
      </p:sp>
    </p:spTree>
    <p:custDataLst>
      <p:tags r:id="rId2"/>
    </p:custDataLst>
  </p:cSld>
  <p:clrMapOvr>
    <a:masterClrMapping/>
  </p:clrMapOvr>
  <p:transition advTm="1742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978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97823"/>
                                        </p:tgtEl>
                                        <p:attrNameLst>
                                          <p:attrName>style.visibility</p:attrName>
                                        </p:attrNameLst>
                                      </p:cBhvr>
                                      <p:to>
                                        <p:strVal val="visible"/>
                                      </p:to>
                                    </p:set>
                                    <p:animEffect transition="in" filter="wipe(up)">
                                      <p:cBhvr>
                                        <p:cTn id="11" dur="500"/>
                                        <p:tgtEl>
                                          <p:spTgt spid="1697823"/>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697834"/>
                                        </p:tgtEl>
                                        <p:attrNameLst>
                                          <p:attrName>style.visibility</p:attrName>
                                        </p:attrNameLst>
                                      </p:cBhvr>
                                      <p:to>
                                        <p:strVal val="visible"/>
                                      </p:to>
                                    </p:set>
                                    <p:animEffect transition="in" filter="wipe(left)">
                                      <p:cBhvr>
                                        <p:cTn id="15" dur="500"/>
                                        <p:tgtEl>
                                          <p:spTgt spid="1697834"/>
                                        </p:tgtEl>
                                      </p:cBhvr>
                                    </p:animEffect>
                                  </p:childTnLst>
                                </p:cTn>
                              </p:par>
                            </p:childTnLst>
                          </p:cTn>
                        </p:par>
                        <p:par>
                          <p:cTn id="16" fill="hold" nodeType="afterGroup">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697835"/>
                                        </p:tgtEl>
                                        <p:attrNameLst>
                                          <p:attrName>style.visibility</p:attrName>
                                        </p:attrNameLst>
                                      </p:cBhvr>
                                      <p:to>
                                        <p:strVal val="visible"/>
                                      </p:to>
                                    </p:set>
                                    <p:animEffect transition="in" filter="wipe(up)">
                                      <p:cBhvr>
                                        <p:cTn id="19" dur="500"/>
                                        <p:tgtEl>
                                          <p:spTgt spid="1697835"/>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697836"/>
                                        </p:tgtEl>
                                        <p:attrNameLst>
                                          <p:attrName>style.visibility</p:attrName>
                                        </p:attrNameLst>
                                      </p:cBhvr>
                                      <p:to>
                                        <p:strVal val="visible"/>
                                      </p:to>
                                    </p:set>
                                    <p:animEffect transition="in" filter="wipe(left)">
                                      <p:cBhvr>
                                        <p:cTn id="23" dur="500"/>
                                        <p:tgtEl>
                                          <p:spTgt spid="1697836"/>
                                        </p:tgtEl>
                                      </p:cBhvr>
                                    </p:animEffect>
                                  </p:childTnLst>
                                </p:cTn>
                              </p:par>
                            </p:childTnLst>
                          </p:cTn>
                        </p:par>
                        <p:par>
                          <p:cTn id="24" fill="hold" nodeType="afterGroup">
                            <p:stCondLst>
                              <p:cond delay="2000"/>
                            </p:stCondLst>
                            <p:childTnLst>
                              <p:par>
                                <p:cTn id="25" presetID="1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97852"/>
                                        </p:tgtEl>
                                        <p:attrNameLst>
                                          <p:attrName>style.visibility</p:attrName>
                                        </p:attrNameLst>
                                      </p:cBhvr>
                                      <p:to>
                                        <p:strVal val="visible"/>
                                      </p:to>
                                    </p:set>
                                    <p:animEffect transition="in" filter="wipe(down)">
                                      <p:cBhvr>
                                        <p:cTn id="32" dur="500"/>
                                        <p:tgtEl>
                                          <p:spTgt spid="1697852"/>
                                        </p:tgtEl>
                                      </p:cBhvr>
                                    </p:animEffect>
                                  </p:childTnLst>
                                </p:cTn>
                              </p:par>
                            </p:childTnLst>
                          </p:cTn>
                        </p:par>
                        <p:par>
                          <p:cTn id="33" fill="hold" nodeType="afterGroup">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1697854"/>
                                        </p:tgtEl>
                                        <p:attrNameLst>
                                          <p:attrName>style.visibility</p:attrName>
                                        </p:attrNameLst>
                                      </p:cBhvr>
                                      <p:to>
                                        <p:strVal val="visible"/>
                                      </p:to>
                                    </p:set>
                                    <p:animEffect transition="in" filter="wipe(right)">
                                      <p:cBhvr>
                                        <p:cTn id="36" dur="500"/>
                                        <p:tgtEl>
                                          <p:spTgt spid="1697854"/>
                                        </p:tgtEl>
                                      </p:cBhvr>
                                    </p:animEffect>
                                  </p:childTnLst>
                                </p:cTn>
                              </p:par>
                            </p:childTnLst>
                          </p:cTn>
                        </p:par>
                        <p:par>
                          <p:cTn id="37" fill="hold" nodeType="afterGroup">
                            <p:stCondLst>
                              <p:cond delay="1000"/>
                            </p:stCondLst>
                            <p:childTnLst>
                              <p:par>
                                <p:cTn id="38" presetID="12" presetClass="entr" presetSubtype="2" fill="hold" grpId="0" nodeType="afterEffect">
                                  <p:stCondLst>
                                    <p:cond delay="0"/>
                                  </p:stCondLst>
                                  <p:childTnLst>
                                    <p:set>
                                      <p:cBhvr>
                                        <p:cTn id="39" dur="1" fill="hold">
                                          <p:stCondLst>
                                            <p:cond delay="0"/>
                                          </p:stCondLst>
                                        </p:cTn>
                                        <p:tgtEl>
                                          <p:spTgt spid="1697849"/>
                                        </p:tgtEl>
                                        <p:attrNameLst>
                                          <p:attrName>style.visibility</p:attrName>
                                        </p:attrNameLst>
                                      </p:cBhvr>
                                      <p:to>
                                        <p:strVal val="visible"/>
                                      </p:to>
                                    </p:set>
                                    <p:animEffect transition="in" filter="slide(fromRight)">
                                      <p:cBhvr>
                                        <p:cTn id="40" dur="500"/>
                                        <p:tgtEl>
                                          <p:spTgt spid="1697849"/>
                                        </p:tgtEl>
                                      </p:cBhvr>
                                    </p:animEffect>
                                  </p:childTnLst>
                                </p:cTn>
                              </p:par>
                            </p:childTnLst>
                          </p:cTn>
                        </p:par>
                        <p:par>
                          <p:cTn id="41" fill="hold" nodeType="afterGroup">
                            <p:stCondLst>
                              <p:cond delay="1500"/>
                            </p:stCondLst>
                            <p:childTnLst>
                              <p:par>
                                <p:cTn id="42" presetID="16" presetClass="entr" presetSubtype="37" fill="hold" grpId="0" nodeType="afterEffect">
                                  <p:stCondLst>
                                    <p:cond delay="0"/>
                                  </p:stCondLst>
                                  <p:childTnLst>
                                    <p:set>
                                      <p:cBhvr>
                                        <p:cTn id="43" dur="1" fill="hold">
                                          <p:stCondLst>
                                            <p:cond delay="0"/>
                                          </p:stCondLst>
                                        </p:cTn>
                                        <p:tgtEl>
                                          <p:spTgt spid="1697853"/>
                                        </p:tgtEl>
                                        <p:attrNameLst>
                                          <p:attrName>style.visibility</p:attrName>
                                        </p:attrNameLst>
                                      </p:cBhvr>
                                      <p:to>
                                        <p:strVal val="visible"/>
                                      </p:to>
                                    </p:set>
                                    <p:animEffect transition="in" filter="barn(outVertical)">
                                      <p:cBhvr>
                                        <p:cTn id="44" dur="500"/>
                                        <p:tgtEl>
                                          <p:spTgt spid="169785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nodeType="afterGroup">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1697855"/>
                                        </p:tgtEl>
                                        <p:attrNameLst>
                                          <p:attrName>style.visibility</p:attrName>
                                        </p:attrNameLst>
                                      </p:cBhvr>
                                      <p:to>
                                        <p:strVal val="visible"/>
                                      </p:to>
                                    </p:set>
                                    <p:animEffect transition="in" filter="wipe(down)">
                                      <p:cBhvr>
                                        <p:cTn id="53" dur="500"/>
                                        <p:tgtEl>
                                          <p:spTgt spid="1697855"/>
                                        </p:tgtEl>
                                      </p:cBhvr>
                                    </p:animEffect>
                                  </p:childTnLst>
                                </p:cTn>
                              </p:par>
                            </p:childTnLst>
                          </p:cTn>
                        </p:par>
                        <p:par>
                          <p:cTn id="54" fill="hold" nodeType="afterGroup">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1697856"/>
                                        </p:tgtEl>
                                        <p:attrNameLst>
                                          <p:attrName>style.visibility</p:attrName>
                                        </p:attrNameLst>
                                      </p:cBhvr>
                                      <p:to>
                                        <p:strVal val="visible"/>
                                      </p:to>
                                    </p:set>
                                    <p:animEffect transition="in" filter="wipe(right)">
                                      <p:cBhvr>
                                        <p:cTn id="57" dur="500"/>
                                        <p:tgtEl>
                                          <p:spTgt spid="1697856"/>
                                        </p:tgtEl>
                                      </p:cBhvr>
                                    </p:animEffect>
                                  </p:childTnLst>
                                </p:cTn>
                              </p:par>
                            </p:childTnLst>
                          </p:cTn>
                        </p:par>
                        <p:par>
                          <p:cTn id="58" fill="hold" nodeType="afterGroup">
                            <p:stCondLst>
                              <p:cond delay="1500"/>
                            </p:stCondLst>
                            <p:childTnLst>
                              <p:par>
                                <p:cTn id="59" presetID="22" presetClass="entr" presetSubtype="4" fill="hold" grpId="0" nodeType="afterEffect">
                                  <p:stCondLst>
                                    <p:cond delay="0"/>
                                  </p:stCondLst>
                                  <p:childTnLst>
                                    <p:set>
                                      <p:cBhvr>
                                        <p:cTn id="60" dur="1" fill="hold">
                                          <p:stCondLst>
                                            <p:cond delay="0"/>
                                          </p:stCondLst>
                                        </p:cTn>
                                        <p:tgtEl>
                                          <p:spTgt spid="1697857"/>
                                        </p:tgtEl>
                                        <p:attrNameLst>
                                          <p:attrName>style.visibility</p:attrName>
                                        </p:attrNameLst>
                                      </p:cBhvr>
                                      <p:to>
                                        <p:strVal val="visible"/>
                                      </p:to>
                                    </p:set>
                                    <p:animEffect transition="in" filter="wipe(down)">
                                      <p:cBhvr>
                                        <p:cTn id="61" dur="500"/>
                                        <p:tgtEl>
                                          <p:spTgt spid="1697857"/>
                                        </p:tgtEl>
                                      </p:cBhvr>
                                    </p:animEffect>
                                  </p:childTnLst>
                                </p:cTn>
                              </p:par>
                            </p:childTnLst>
                          </p:cTn>
                        </p:par>
                        <p:par>
                          <p:cTn id="62" fill="hold" nodeType="afterGroup">
                            <p:stCondLst>
                              <p:cond delay="2000"/>
                            </p:stCondLst>
                            <p:childTnLst>
                              <p:par>
                                <p:cTn id="63" presetID="22" presetClass="entr" presetSubtype="2" fill="hold" grpId="0" nodeType="afterEffect">
                                  <p:stCondLst>
                                    <p:cond delay="0"/>
                                  </p:stCondLst>
                                  <p:childTnLst>
                                    <p:set>
                                      <p:cBhvr>
                                        <p:cTn id="64" dur="1" fill="hold">
                                          <p:stCondLst>
                                            <p:cond delay="0"/>
                                          </p:stCondLst>
                                        </p:cTn>
                                        <p:tgtEl>
                                          <p:spTgt spid="1697858"/>
                                        </p:tgtEl>
                                        <p:attrNameLst>
                                          <p:attrName>style.visibility</p:attrName>
                                        </p:attrNameLst>
                                      </p:cBhvr>
                                      <p:to>
                                        <p:strVal val="visible"/>
                                      </p:to>
                                    </p:set>
                                    <p:animEffect transition="in" filter="wipe(right)">
                                      <p:cBhvr>
                                        <p:cTn id="65" dur="500"/>
                                        <p:tgtEl>
                                          <p:spTgt spid="1697858"/>
                                        </p:tgtEl>
                                      </p:cBhvr>
                                    </p:animEffect>
                                  </p:childTnLst>
                                </p:cTn>
                              </p:par>
                            </p:childTnLst>
                          </p:cTn>
                        </p:par>
                        <p:par>
                          <p:cTn id="66" fill="hold" nodeType="afterGroup">
                            <p:stCondLst>
                              <p:cond delay="2500"/>
                            </p:stCondLst>
                            <p:childTnLst>
                              <p:par>
                                <p:cTn id="67" presetID="12" presetClass="entr" presetSubtype="2" fill="hold" grpId="0" nodeType="afterEffect">
                                  <p:stCondLst>
                                    <p:cond delay="0"/>
                                  </p:stCondLst>
                                  <p:childTnLst>
                                    <p:set>
                                      <p:cBhvr>
                                        <p:cTn id="68" dur="1" fill="hold">
                                          <p:stCondLst>
                                            <p:cond delay="0"/>
                                          </p:stCondLst>
                                        </p:cTn>
                                        <p:tgtEl>
                                          <p:spTgt spid="1697850"/>
                                        </p:tgtEl>
                                        <p:attrNameLst>
                                          <p:attrName>style.visibility</p:attrName>
                                        </p:attrNameLst>
                                      </p:cBhvr>
                                      <p:to>
                                        <p:strVal val="visible"/>
                                      </p:to>
                                    </p:set>
                                    <p:animEffect transition="in" filter="slide(fromRight)">
                                      <p:cBhvr>
                                        <p:cTn id="69" dur="500"/>
                                        <p:tgtEl>
                                          <p:spTgt spid="1697850"/>
                                        </p:tgtEl>
                                      </p:cBhvr>
                                    </p:animEffect>
                                  </p:childTnLst>
                                </p:cTn>
                              </p:par>
                            </p:childTnLst>
                          </p:cTn>
                        </p:par>
                        <p:par>
                          <p:cTn id="70" fill="hold" nodeType="afterGroup">
                            <p:stCondLst>
                              <p:cond delay="3000"/>
                            </p:stCondLst>
                            <p:childTnLst>
                              <p:par>
                                <p:cTn id="71" presetID="16" presetClass="entr" presetSubtype="37" fill="hold" grpId="0" nodeType="afterEffect">
                                  <p:stCondLst>
                                    <p:cond delay="0"/>
                                  </p:stCondLst>
                                  <p:childTnLst>
                                    <p:set>
                                      <p:cBhvr>
                                        <p:cTn id="72" dur="1" fill="hold">
                                          <p:stCondLst>
                                            <p:cond delay="0"/>
                                          </p:stCondLst>
                                        </p:cTn>
                                        <p:tgtEl>
                                          <p:spTgt spid="1697859"/>
                                        </p:tgtEl>
                                        <p:attrNameLst>
                                          <p:attrName>style.visibility</p:attrName>
                                        </p:attrNameLst>
                                      </p:cBhvr>
                                      <p:to>
                                        <p:strVal val="visible"/>
                                      </p:to>
                                    </p:set>
                                    <p:animEffect transition="in" filter="barn(outVertical)">
                                      <p:cBhvr>
                                        <p:cTn id="73" dur="500"/>
                                        <p:tgtEl>
                                          <p:spTgt spid="169785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697846"/>
                                        </p:tgtEl>
                                        <p:attrNameLst>
                                          <p:attrName>style.visibility</p:attrName>
                                        </p:attrNameLst>
                                      </p:cBhvr>
                                      <p:to>
                                        <p:strVal val="visible"/>
                                      </p:to>
                                    </p:set>
                                    <p:animEffect transition="in" filter="wipe(down)">
                                      <p:cBhvr>
                                        <p:cTn id="78" dur="500"/>
                                        <p:tgtEl>
                                          <p:spTgt spid="1697846"/>
                                        </p:tgtEl>
                                      </p:cBhvr>
                                    </p:animEffect>
                                  </p:childTnLst>
                                </p:cTn>
                              </p:par>
                            </p:childTnLst>
                          </p:cTn>
                        </p:par>
                        <p:par>
                          <p:cTn id="79" fill="hold" nodeType="afterGroup">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1697848"/>
                                        </p:tgtEl>
                                        <p:attrNameLst>
                                          <p:attrName>style.visibility</p:attrName>
                                        </p:attrNameLst>
                                      </p:cBhvr>
                                      <p:to>
                                        <p:strVal val="visible"/>
                                      </p:to>
                                    </p:set>
                                    <p:animEffect transition="in" filter="wipe(down)">
                                      <p:cBhvr>
                                        <p:cTn id="82" dur="500"/>
                                        <p:tgtEl>
                                          <p:spTgt spid="1697848"/>
                                        </p:tgtEl>
                                      </p:cBhvr>
                                    </p:animEffect>
                                  </p:childTnLst>
                                </p:cTn>
                              </p:par>
                            </p:childTnLst>
                          </p:cTn>
                        </p:par>
                        <p:par>
                          <p:cTn id="83" fill="hold" nodeType="afterGroup">
                            <p:stCondLst>
                              <p:cond delay="1000"/>
                            </p:stCondLst>
                            <p:childTnLst>
                              <p:par>
                                <p:cTn id="84" presetID="4" presetClass="entr" presetSubtype="32" fill="hold" grpId="0" nodeType="afterEffect">
                                  <p:stCondLst>
                                    <p:cond delay="0"/>
                                  </p:stCondLst>
                                  <p:childTnLst>
                                    <p:set>
                                      <p:cBhvr>
                                        <p:cTn id="85" dur="1" fill="hold">
                                          <p:stCondLst>
                                            <p:cond delay="0"/>
                                          </p:stCondLst>
                                        </p:cTn>
                                        <p:tgtEl>
                                          <p:spTgt spid="1697860"/>
                                        </p:tgtEl>
                                        <p:attrNameLst>
                                          <p:attrName>style.visibility</p:attrName>
                                        </p:attrNameLst>
                                      </p:cBhvr>
                                      <p:to>
                                        <p:strVal val="visible"/>
                                      </p:to>
                                    </p:set>
                                    <p:animEffect transition="in" filter="box(out)">
                                      <p:cBhvr>
                                        <p:cTn id="86" dur="500"/>
                                        <p:tgtEl>
                                          <p:spTgt spid="169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23" grpId="0" animBg="1"/>
      <p:bldP spid="1697834" grpId="0" animBg="1"/>
      <p:bldP spid="1697835" grpId="0" animBg="1"/>
      <p:bldP spid="1697836" grpId="0" animBg="1"/>
      <p:bldP spid="1697846" grpId="0" animBg="1"/>
      <p:bldP spid="1697848" grpId="0" animBg="1"/>
      <p:bldP spid="1697849" grpId="0" animBg="1" autoUpdateAnimBg="0"/>
      <p:bldP spid="1697850" grpId="0" animBg="1" autoUpdateAnimBg="0"/>
      <p:bldP spid="1697852" grpId="0" animBg="1"/>
      <p:bldP spid="1697853" grpId="0" animBg="1"/>
      <p:bldP spid="1697854" grpId="0" animBg="1"/>
      <p:bldP spid="1697855" grpId="0" animBg="1"/>
      <p:bldP spid="1697856" grpId="0" animBg="1"/>
      <p:bldP spid="1697857" grpId="0" animBg="1"/>
      <p:bldP spid="1697858" grpId="0" animBg="1"/>
      <p:bldP spid="1697859" grpId="0" animBg="1"/>
      <p:bldP spid="1697860"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日期占位符 1"/>
          <p:cNvSpPr>
            <a:spLocks noGrp="1"/>
          </p:cNvSpPr>
          <p:nvPr>
            <p:ph type="dt" sz="quarter" idx="10"/>
          </p:nvPr>
        </p:nvSpPr>
        <p:spPr>
          <a:noFill/>
          <a:ln>
            <a:miter lim="800000"/>
            <a:headEnd/>
            <a:tailEnd/>
          </a:ln>
        </p:spPr>
        <p:txBody>
          <a:bodyPr/>
          <a:lstStyle/>
          <a:p>
            <a:fld id="{787134F5-CC53-467F-A4C0-5872EEB99608}" type="datetime1">
              <a:rPr lang="zh-CN" altLang="en-US">
                <a:solidFill>
                  <a:srgbClr val="000000"/>
                </a:solidFill>
              </a:rPr>
              <a:pPr/>
              <a:t>2016/5/30</a:t>
            </a:fld>
            <a:endParaRPr lang="en-US" altLang="zh-CN">
              <a:solidFill>
                <a:srgbClr val="000000"/>
              </a:solidFill>
            </a:endParaRPr>
          </a:p>
        </p:txBody>
      </p:sp>
      <p:sp>
        <p:nvSpPr>
          <p:cNvPr id="211971" name="页脚占位符 2"/>
          <p:cNvSpPr>
            <a:spLocks noGrp="1"/>
          </p:cNvSpPr>
          <p:nvPr>
            <p:ph type="ftr" sz="quarter" idx="11"/>
          </p:nvPr>
        </p:nvSpPr>
        <p:spPr>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11972" name="灯片编号占位符 3"/>
          <p:cNvSpPr>
            <a:spLocks noGrp="1"/>
          </p:cNvSpPr>
          <p:nvPr>
            <p:ph type="sldNum" sz="quarter" idx="12"/>
          </p:nvPr>
        </p:nvSpPr>
        <p:spPr>
          <a:noFill/>
          <a:ln>
            <a:miter lim="800000"/>
            <a:headEnd/>
            <a:tailEnd/>
          </a:ln>
        </p:spPr>
        <p:txBody>
          <a:bodyPr/>
          <a:lstStyle/>
          <a:p>
            <a:fld id="{FB2D76BD-86E9-4322-BE29-E6989F66DCD9}" type="slidenum">
              <a:rPr lang="en-US" altLang="zh-CN">
                <a:solidFill>
                  <a:srgbClr val="000000"/>
                </a:solidFill>
              </a:rPr>
              <a:pPr/>
              <a:t>91</a:t>
            </a:fld>
            <a:endParaRPr lang="en-US" altLang="zh-CN">
              <a:solidFill>
                <a:srgbClr val="000000"/>
              </a:solidFill>
            </a:endParaRPr>
          </a:p>
        </p:txBody>
      </p:sp>
      <p:sp>
        <p:nvSpPr>
          <p:cNvPr id="211973" name="Rectangle 65"/>
          <p:cNvSpPr>
            <a:spLocks noChangeArrowheads="1"/>
          </p:cNvSpPr>
          <p:nvPr/>
        </p:nvSpPr>
        <p:spPr bwMode="auto">
          <a:xfrm>
            <a:off x="0" y="0"/>
            <a:ext cx="9144000" cy="6858000"/>
          </a:xfrm>
          <a:prstGeom prst="rect">
            <a:avLst/>
          </a:prstGeom>
          <a:solidFill>
            <a:schemeClr val="bg1"/>
          </a:solidFill>
          <a:ln w="28575" algn="ctr">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8818" name="Rectangle 2"/>
          <p:cNvSpPr>
            <a:spLocks noChangeArrowheads="1"/>
          </p:cNvSpPr>
          <p:nvPr/>
        </p:nvSpPr>
        <p:spPr bwMode="auto">
          <a:xfrm>
            <a:off x="2362200" y="0"/>
            <a:ext cx="414655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24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eaLnBrk="0" fontAlgn="base" hangingPunct="0">
              <a:spcBef>
                <a:spcPct val="50000"/>
              </a:spcBef>
              <a:spcAft>
                <a:spcPct val="0"/>
              </a:spcAft>
              <a:buFont typeface="Wingdings" pitchFamily="2" charset="2"/>
              <a:buNone/>
              <a:defRPr/>
            </a:pPr>
            <a:r>
              <a:rPr lang="zh-CN" altLang="en-US" sz="2400">
                <a:solidFill>
                  <a:srgbClr val="003366"/>
                </a:solidFill>
                <a:effectLst>
                  <a:outerShdw blurRad="38100" dist="38100" dir="2700000" algn="tl">
                    <a:srgbClr val="C0C0C0"/>
                  </a:outerShdw>
                </a:effectLst>
                <a:latin typeface="Times New Roman" pitchFamily="18" charset="0"/>
              </a:rPr>
              <a:t>多端口结构使多个域相互隔离</a:t>
            </a:r>
          </a:p>
        </p:txBody>
      </p:sp>
      <p:grpSp>
        <p:nvGrpSpPr>
          <p:cNvPr id="2" name="Group 3"/>
          <p:cNvGrpSpPr>
            <a:grpSpLocks/>
          </p:cNvGrpSpPr>
          <p:nvPr/>
        </p:nvGrpSpPr>
        <p:grpSpPr bwMode="auto">
          <a:xfrm>
            <a:off x="381000" y="1143000"/>
            <a:ext cx="1600200" cy="1571625"/>
            <a:chOff x="4080" y="720"/>
            <a:chExt cx="1344" cy="1248"/>
          </a:xfrm>
        </p:grpSpPr>
        <p:sp>
          <p:nvSpPr>
            <p:cNvPr id="212022" name="Oval 4"/>
            <p:cNvSpPr>
              <a:spLocks noChangeArrowheads="1"/>
            </p:cNvSpPr>
            <p:nvPr/>
          </p:nvSpPr>
          <p:spPr bwMode="auto">
            <a:xfrm>
              <a:off x="4080" y="720"/>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12023" name="Line 5"/>
            <p:cNvSpPr>
              <a:spLocks noChangeShapeType="1"/>
            </p:cNvSpPr>
            <p:nvPr/>
          </p:nvSpPr>
          <p:spPr bwMode="auto">
            <a:xfrm>
              <a:off x="4345" y="1400"/>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24" name="Line 6"/>
            <p:cNvSpPr>
              <a:spLocks noChangeShapeType="1"/>
            </p:cNvSpPr>
            <p:nvPr/>
          </p:nvSpPr>
          <p:spPr bwMode="auto">
            <a:xfrm>
              <a:off x="4584"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25" name="Line 7"/>
            <p:cNvSpPr>
              <a:spLocks noChangeShapeType="1"/>
            </p:cNvSpPr>
            <p:nvPr/>
          </p:nvSpPr>
          <p:spPr bwMode="auto">
            <a:xfrm>
              <a:off x="4849"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26" name="Line 8"/>
            <p:cNvSpPr>
              <a:spLocks noChangeShapeType="1"/>
            </p:cNvSpPr>
            <p:nvPr/>
          </p:nvSpPr>
          <p:spPr bwMode="auto">
            <a:xfrm>
              <a:off x="5180" y="1425"/>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12027" name="Picture 9"/>
            <p:cNvPicPr>
              <a:picLocks noChangeArrowheads="1"/>
            </p:cNvPicPr>
            <p:nvPr/>
          </p:nvPicPr>
          <p:blipFill>
            <a:blip r:embed="rId4"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212028" name="Object 10"/>
            <p:cNvGraphicFramePr>
              <a:graphicFrameLocks noChangeAspect="1"/>
            </p:cNvGraphicFramePr>
            <p:nvPr/>
          </p:nvGraphicFramePr>
          <p:xfrm>
            <a:off x="4240" y="992"/>
            <a:ext cx="159" cy="416"/>
          </p:xfrm>
          <a:graphic>
            <a:graphicData uri="http://schemas.openxmlformats.org/presentationml/2006/ole">
              <p:oleObj spid="_x0000_s32772" name="Clip" r:id="rId5" imgW="2735263" imgH="3825875" progId="">
                <p:embed/>
              </p:oleObj>
            </a:graphicData>
          </a:graphic>
        </p:graphicFrame>
        <p:pic>
          <p:nvPicPr>
            <p:cNvPr id="212029" name="Picture 11"/>
            <p:cNvPicPr>
              <a:picLocks noChangeArrowheads="1"/>
            </p:cNvPicPr>
            <p:nvPr/>
          </p:nvPicPr>
          <p:blipFill>
            <a:blip r:embed="rId4" cstate="print"/>
            <a:srcRect/>
            <a:stretch>
              <a:fillRect/>
            </a:stretch>
          </p:blipFill>
          <p:spPr bwMode="auto">
            <a:xfrm>
              <a:off x="4504" y="1181"/>
              <a:ext cx="205" cy="218"/>
            </a:xfrm>
            <a:prstGeom prst="rect">
              <a:avLst/>
            </a:prstGeom>
            <a:noFill/>
            <a:ln w="12700">
              <a:noFill/>
              <a:miter lim="800000"/>
              <a:headEnd/>
              <a:tailEnd/>
            </a:ln>
            <a:effectLst/>
          </p:spPr>
        </p:pic>
        <p:pic>
          <p:nvPicPr>
            <p:cNvPr id="212030" name="Picture 12"/>
            <p:cNvPicPr>
              <a:picLocks noChangeArrowheads="1"/>
            </p:cNvPicPr>
            <p:nvPr/>
          </p:nvPicPr>
          <p:blipFill>
            <a:blip r:embed="rId6" cstate="print"/>
            <a:srcRect/>
            <a:stretch>
              <a:fillRect/>
            </a:stretch>
          </p:blipFill>
          <p:spPr bwMode="auto">
            <a:xfrm>
              <a:off x="5021" y="1205"/>
              <a:ext cx="355" cy="243"/>
            </a:xfrm>
            <a:prstGeom prst="rect">
              <a:avLst/>
            </a:prstGeom>
            <a:noFill/>
            <a:ln w="9525">
              <a:noFill/>
              <a:miter lim="800000"/>
              <a:headEnd/>
              <a:tailEnd/>
            </a:ln>
            <a:effectLst/>
          </p:spPr>
        </p:pic>
        <p:pic>
          <p:nvPicPr>
            <p:cNvPr id="212031" name="Picture 13"/>
            <p:cNvPicPr>
              <a:picLocks noChangeArrowheads="1"/>
            </p:cNvPicPr>
            <p:nvPr/>
          </p:nvPicPr>
          <p:blipFill>
            <a:blip r:embed="rId7" cstate="print"/>
            <a:srcRect/>
            <a:stretch>
              <a:fillRect/>
            </a:stretch>
          </p:blipFill>
          <p:spPr bwMode="auto">
            <a:xfrm>
              <a:off x="4618" y="1621"/>
              <a:ext cx="152" cy="296"/>
            </a:xfrm>
            <a:prstGeom prst="rect">
              <a:avLst/>
            </a:prstGeom>
            <a:noFill/>
            <a:ln w="12700">
              <a:noFill/>
              <a:miter lim="800000"/>
              <a:headEnd/>
              <a:tailEnd/>
            </a:ln>
            <a:effectLst/>
          </p:spPr>
        </p:pic>
        <p:sp>
          <p:nvSpPr>
            <p:cNvPr id="212032" name="Rectangle 14"/>
            <p:cNvSpPr>
              <a:spLocks noChangeArrowheads="1"/>
            </p:cNvSpPr>
            <p:nvPr/>
          </p:nvSpPr>
          <p:spPr bwMode="auto">
            <a:xfrm>
              <a:off x="4416" y="720"/>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r>
                <a:rPr lang="en-US" altLang="zh-CN" sz="1200">
                  <a:solidFill>
                    <a:srgbClr val="000000"/>
                  </a:solidFill>
                  <a:latin typeface="Times New Roman" pitchFamily="18" charset="0"/>
                </a:rPr>
                <a:t>2</a:t>
              </a:r>
            </a:p>
          </p:txBody>
        </p:sp>
        <p:sp>
          <p:nvSpPr>
            <p:cNvPr id="212033" name="Line 15"/>
            <p:cNvSpPr>
              <a:spLocks noChangeShapeType="1"/>
            </p:cNvSpPr>
            <p:nvPr/>
          </p:nvSpPr>
          <p:spPr bwMode="auto">
            <a:xfrm>
              <a:off x="4696" y="1527"/>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34" name="Line 16"/>
            <p:cNvSpPr>
              <a:spLocks noChangeShapeType="1"/>
            </p:cNvSpPr>
            <p:nvPr/>
          </p:nvSpPr>
          <p:spPr bwMode="auto">
            <a:xfrm>
              <a:off x="4214" y="1552"/>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35" name="Text Box 17"/>
            <p:cNvSpPr txBox="1">
              <a:spLocks noChangeArrowheads="1"/>
            </p:cNvSpPr>
            <p:nvPr/>
          </p:nvSpPr>
          <p:spPr bwMode="auto">
            <a:xfrm>
              <a:off x="4368" y="1007"/>
              <a:ext cx="432" cy="219"/>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 </a:t>
              </a:r>
            </a:p>
          </p:txBody>
        </p:sp>
        <p:sp>
          <p:nvSpPr>
            <p:cNvPr id="212036" name="Text Box 18"/>
            <p:cNvSpPr txBox="1">
              <a:spLocks noChangeArrowheads="1"/>
            </p:cNvSpPr>
            <p:nvPr/>
          </p:nvSpPr>
          <p:spPr bwMode="auto">
            <a:xfrm>
              <a:off x="4704" y="1007"/>
              <a:ext cx="432" cy="219"/>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endParaRPr lang="zh-CN" altLang="zh-CN" sz="1200">
                <a:solidFill>
                  <a:srgbClr val="000000"/>
                </a:solidFill>
                <a:latin typeface="Times New Roman" pitchFamily="18" charset="0"/>
              </a:endParaRPr>
            </a:p>
          </p:txBody>
        </p:sp>
      </p:grpSp>
      <p:grpSp>
        <p:nvGrpSpPr>
          <p:cNvPr id="3" name="Group 19"/>
          <p:cNvGrpSpPr>
            <a:grpSpLocks/>
          </p:cNvGrpSpPr>
          <p:nvPr/>
        </p:nvGrpSpPr>
        <p:grpSpPr bwMode="auto">
          <a:xfrm>
            <a:off x="3276600" y="5029200"/>
            <a:ext cx="1600200" cy="1581150"/>
            <a:chOff x="2688" y="2736"/>
            <a:chExt cx="1344" cy="1255"/>
          </a:xfrm>
        </p:grpSpPr>
        <p:sp>
          <p:nvSpPr>
            <p:cNvPr id="212007" name="Oval 20"/>
            <p:cNvSpPr>
              <a:spLocks noChangeArrowheads="1"/>
            </p:cNvSpPr>
            <p:nvPr/>
          </p:nvSpPr>
          <p:spPr bwMode="auto">
            <a:xfrm>
              <a:off x="2688" y="2736"/>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12008" name="Line 21"/>
            <p:cNvSpPr>
              <a:spLocks noChangeShapeType="1"/>
            </p:cNvSpPr>
            <p:nvPr/>
          </p:nvSpPr>
          <p:spPr bwMode="auto">
            <a:xfrm>
              <a:off x="2928" y="3264"/>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09" name="Line 22"/>
            <p:cNvSpPr>
              <a:spLocks noChangeShapeType="1"/>
            </p:cNvSpPr>
            <p:nvPr/>
          </p:nvSpPr>
          <p:spPr bwMode="auto">
            <a:xfrm>
              <a:off x="3191" y="3264"/>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10" name="Line 23"/>
            <p:cNvSpPr>
              <a:spLocks noChangeShapeType="1"/>
            </p:cNvSpPr>
            <p:nvPr/>
          </p:nvSpPr>
          <p:spPr bwMode="auto">
            <a:xfrm>
              <a:off x="3456" y="3264"/>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11" name="Line 24"/>
            <p:cNvSpPr>
              <a:spLocks noChangeShapeType="1"/>
            </p:cNvSpPr>
            <p:nvPr/>
          </p:nvSpPr>
          <p:spPr bwMode="auto">
            <a:xfrm>
              <a:off x="3840" y="3264"/>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12012" name="Picture 25"/>
            <p:cNvPicPr>
              <a:picLocks noChangeArrowheads="1"/>
            </p:cNvPicPr>
            <p:nvPr/>
          </p:nvPicPr>
          <p:blipFill>
            <a:blip r:embed="rId4" cstate="print"/>
            <a:srcRect/>
            <a:stretch>
              <a:fillRect/>
            </a:stretch>
          </p:blipFill>
          <p:spPr bwMode="auto">
            <a:xfrm>
              <a:off x="3408" y="3408"/>
              <a:ext cx="204" cy="218"/>
            </a:xfrm>
            <a:prstGeom prst="rect">
              <a:avLst/>
            </a:prstGeom>
            <a:noFill/>
            <a:ln w="12700">
              <a:noFill/>
              <a:miter lim="800000"/>
              <a:headEnd/>
              <a:tailEnd/>
            </a:ln>
            <a:effectLst/>
          </p:spPr>
        </p:pic>
        <p:graphicFrame>
          <p:nvGraphicFramePr>
            <p:cNvPr id="212013" name="Object 26"/>
            <p:cNvGraphicFramePr>
              <a:graphicFrameLocks noChangeAspect="1"/>
            </p:cNvGraphicFramePr>
            <p:nvPr/>
          </p:nvGraphicFramePr>
          <p:xfrm>
            <a:off x="2880" y="3408"/>
            <a:ext cx="159" cy="416"/>
          </p:xfrm>
          <a:graphic>
            <a:graphicData uri="http://schemas.openxmlformats.org/presentationml/2006/ole">
              <p:oleObj spid="_x0000_s32771" name="Clip" r:id="rId8" imgW="2735263" imgH="3825875" progId="">
                <p:embed/>
              </p:oleObj>
            </a:graphicData>
          </a:graphic>
        </p:graphicFrame>
        <p:pic>
          <p:nvPicPr>
            <p:cNvPr id="212014" name="Picture 27"/>
            <p:cNvPicPr>
              <a:picLocks noChangeArrowheads="1"/>
            </p:cNvPicPr>
            <p:nvPr/>
          </p:nvPicPr>
          <p:blipFill>
            <a:blip r:embed="rId4" cstate="print"/>
            <a:srcRect/>
            <a:stretch>
              <a:fillRect/>
            </a:stretch>
          </p:blipFill>
          <p:spPr bwMode="auto">
            <a:xfrm>
              <a:off x="3120" y="3408"/>
              <a:ext cx="205" cy="218"/>
            </a:xfrm>
            <a:prstGeom prst="rect">
              <a:avLst/>
            </a:prstGeom>
            <a:noFill/>
            <a:ln w="12700">
              <a:noFill/>
              <a:miter lim="800000"/>
              <a:headEnd/>
              <a:tailEnd/>
            </a:ln>
            <a:effectLst/>
          </p:spPr>
        </p:pic>
        <p:pic>
          <p:nvPicPr>
            <p:cNvPr id="212015" name="Picture 28"/>
            <p:cNvPicPr>
              <a:picLocks noChangeArrowheads="1"/>
            </p:cNvPicPr>
            <p:nvPr/>
          </p:nvPicPr>
          <p:blipFill>
            <a:blip r:embed="rId6" cstate="print"/>
            <a:srcRect/>
            <a:stretch>
              <a:fillRect/>
            </a:stretch>
          </p:blipFill>
          <p:spPr bwMode="auto">
            <a:xfrm>
              <a:off x="3648" y="3360"/>
              <a:ext cx="355" cy="243"/>
            </a:xfrm>
            <a:prstGeom prst="rect">
              <a:avLst/>
            </a:prstGeom>
            <a:noFill/>
            <a:ln w="9525">
              <a:noFill/>
              <a:miter lim="800000"/>
              <a:headEnd/>
              <a:tailEnd/>
            </a:ln>
            <a:effectLst/>
          </p:spPr>
        </p:pic>
        <p:pic>
          <p:nvPicPr>
            <p:cNvPr id="212016" name="Picture 29"/>
            <p:cNvPicPr>
              <a:picLocks noChangeArrowheads="1"/>
            </p:cNvPicPr>
            <p:nvPr/>
          </p:nvPicPr>
          <p:blipFill>
            <a:blip r:embed="rId7" cstate="print"/>
            <a:srcRect/>
            <a:stretch>
              <a:fillRect/>
            </a:stretch>
          </p:blipFill>
          <p:spPr bwMode="auto">
            <a:xfrm>
              <a:off x="3264" y="2880"/>
              <a:ext cx="152" cy="296"/>
            </a:xfrm>
            <a:prstGeom prst="rect">
              <a:avLst/>
            </a:prstGeom>
            <a:noFill/>
            <a:ln w="12700">
              <a:noFill/>
              <a:miter lim="800000"/>
              <a:headEnd/>
              <a:tailEnd/>
            </a:ln>
            <a:effectLst/>
          </p:spPr>
        </p:pic>
        <p:sp>
          <p:nvSpPr>
            <p:cNvPr id="212017" name="Rectangle 30"/>
            <p:cNvSpPr>
              <a:spLocks noChangeArrowheads="1"/>
            </p:cNvSpPr>
            <p:nvPr/>
          </p:nvSpPr>
          <p:spPr bwMode="auto">
            <a:xfrm>
              <a:off x="3072" y="3792"/>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r>
                <a:rPr lang="en-US" altLang="zh-CN" sz="1200">
                  <a:solidFill>
                    <a:srgbClr val="000000"/>
                  </a:solidFill>
                  <a:latin typeface="Times New Roman" pitchFamily="18" charset="0"/>
                </a:rPr>
                <a:t>3</a:t>
              </a:r>
            </a:p>
          </p:txBody>
        </p:sp>
        <p:sp>
          <p:nvSpPr>
            <p:cNvPr id="212018" name="Line 31"/>
            <p:cNvSpPr>
              <a:spLocks noChangeShapeType="1"/>
            </p:cNvSpPr>
            <p:nvPr/>
          </p:nvSpPr>
          <p:spPr bwMode="auto">
            <a:xfrm>
              <a:off x="3360" y="3168"/>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19" name="Line 32"/>
            <p:cNvSpPr>
              <a:spLocks noChangeShapeType="1"/>
            </p:cNvSpPr>
            <p:nvPr/>
          </p:nvSpPr>
          <p:spPr bwMode="auto">
            <a:xfrm>
              <a:off x="2832" y="3264"/>
              <a:ext cx="1152"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20" name="Text Box 33"/>
            <p:cNvSpPr txBox="1">
              <a:spLocks noChangeArrowheads="1"/>
            </p:cNvSpPr>
            <p:nvPr/>
          </p:nvSpPr>
          <p:spPr bwMode="auto">
            <a:xfrm>
              <a:off x="3024" y="3600"/>
              <a:ext cx="432" cy="21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endParaRPr lang="zh-CN" altLang="zh-CN" sz="1200">
                <a:solidFill>
                  <a:srgbClr val="000000"/>
                </a:solidFill>
                <a:latin typeface="Times New Roman" pitchFamily="18" charset="0"/>
              </a:endParaRPr>
            </a:p>
          </p:txBody>
        </p:sp>
        <p:sp>
          <p:nvSpPr>
            <p:cNvPr id="212021" name="Text Box 34"/>
            <p:cNvSpPr txBox="1">
              <a:spLocks noChangeArrowheads="1"/>
            </p:cNvSpPr>
            <p:nvPr/>
          </p:nvSpPr>
          <p:spPr bwMode="auto">
            <a:xfrm>
              <a:off x="3360" y="3649"/>
              <a:ext cx="432" cy="21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endParaRPr lang="zh-CN" altLang="zh-CN" sz="1200">
                <a:solidFill>
                  <a:srgbClr val="000000"/>
                </a:solidFill>
                <a:latin typeface="Times New Roman" pitchFamily="18" charset="0"/>
              </a:endParaRPr>
            </a:p>
          </p:txBody>
        </p:sp>
      </p:grpSp>
      <p:pic>
        <p:nvPicPr>
          <p:cNvPr id="1698851" name="Picture 35" descr="PIX - 13760"/>
          <p:cNvPicPr>
            <a:picLocks noChangeAspect="1" noChangeArrowheads="1"/>
          </p:cNvPicPr>
          <p:nvPr/>
        </p:nvPicPr>
        <p:blipFill>
          <a:blip r:embed="rId9" cstate="print"/>
          <a:srcRect/>
          <a:stretch>
            <a:fillRect/>
          </a:stretch>
        </p:blipFill>
        <p:spPr bwMode="auto">
          <a:xfrm>
            <a:off x="2819400" y="3429000"/>
            <a:ext cx="1600200" cy="738188"/>
          </a:xfrm>
          <a:prstGeom prst="rect">
            <a:avLst/>
          </a:prstGeom>
          <a:noFill/>
          <a:ln w="9525">
            <a:noFill/>
            <a:miter lim="800000"/>
            <a:headEnd/>
            <a:tailEnd/>
          </a:ln>
        </p:spPr>
      </p:pic>
      <p:sp>
        <p:nvSpPr>
          <p:cNvPr id="1698852" name="Line 36"/>
          <p:cNvSpPr>
            <a:spLocks noChangeShapeType="1"/>
          </p:cNvSpPr>
          <p:nvPr/>
        </p:nvSpPr>
        <p:spPr bwMode="auto">
          <a:xfrm flipH="1" flipV="1">
            <a:off x="2590800" y="2438400"/>
            <a:ext cx="1371600" cy="1371600"/>
          </a:xfrm>
          <a:prstGeom prst="line">
            <a:avLst/>
          </a:prstGeom>
          <a:noFill/>
          <a:ln w="127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8853" name="Line 37"/>
          <p:cNvSpPr>
            <a:spLocks noChangeShapeType="1"/>
          </p:cNvSpPr>
          <p:nvPr/>
        </p:nvSpPr>
        <p:spPr bwMode="auto">
          <a:xfrm flipV="1">
            <a:off x="3962400" y="2209800"/>
            <a:ext cx="0" cy="1524000"/>
          </a:xfrm>
          <a:prstGeom prst="line">
            <a:avLst/>
          </a:prstGeom>
          <a:noFill/>
          <a:ln w="127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8854" name="Line 38"/>
          <p:cNvSpPr>
            <a:spLocks noChangeShapeType="1"/>
          </p:cNvSpPr>
          <p:nvPr/>
        </p:nvSpPr>
        <p:spPr bwMode="auto">
          <a:xfrm flipV="1">
            <a:off x="3962400" y="2438400"/>
            <a:ext cx="1371600" cy="1371600"/>
          </a:xfrm>
          <a:prstGeom prst="line">
            <a:avLst/>
          </a:prstGeom>
          <a:noFill/>
          <a:ln w="12700">
            <a:solidFill>
              <a:schemeClr val="hlink"/>
            </a:solidFill>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1698855" name="Text Box 39"/>
          <p:cNvSpPr txBox="1">
            <a:spLocks noChangeArrowheads="1"/>
          </p:cNvSpPr>
          <p:nvPr/>
        </p:nvSpPr>
        <p:spPr bwMode="auto">
          <a:xfrm>
            <a:off x="2133600" y="1981200"/>
            <a:ext cx="7620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Eth0</a:t>
            </a:r>
          </a:p>
        </p:txBody>
      </p:sp>
      <p:sp>
        <p:nvSpPr>
          <p:cNvPr id="1698856" name="Text Box 40"/>
          <p:cNvSpPr txBox="1">
            <a:spLocks noChangeArrowheads="1"/>
          </p:cNvSpPr>
          <p:nvPr/>
        </p:nvSpPr>
        <p:spPr bwMode="auto">
          <a:xfrm>
            <a:off x="3581400" y="1981200"/>
            <a:ext cx="7620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Eth1</a:t>
            </a:r>
          </a:p>
        </p:txBody>
      </p:sp>
      <p:sp>
        <p:nvSpPr>
          <p:cNvPr id="1698857" name="Text Box 41"/>
          <p:cNvSpPr txBox="1">
            <a:spLocks noChangeArrowheads="1"/>
          </p:cNvSpPr>
          <p:nvPr/>
        </p:nvSpPr>
        <p:spPr bwMode="auto">
          <a:xfrm>
            <a:off x="4953000" y="2209800"/>
            <a:ext cx="762000" cy="274638"/>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Eth2</a:t>
            </a:r>
          </a:p>
        </p:txBody>
      </p:sp>
      <p:sp>
        <p:nvSpPr>
          <p:cNvPr id="1698858" name="Rectangle 42"/>
          <p:cNvSpPr>
            <a:spLocks noChangeArrowheads="1"/>
          </p:cNvSpPr>
          <p:nvPr/>
        </p:nvSpPr>
        <p:spPr bwMode="auto">
          <a:xfrm>
            <a:off x="2209800" y="1981200"/>
            <a:ext cx="3429000" cy="2438400"/>
          </a:xfrm>
          <a:prstGeom prst="rect">
            <a:avLst/>
          </a:prstGeom>
          <a:solidFill>
            <a:schemeClr val="bg1"/>
          </a:solidFill>
          <a:ln w="3175">
            <a:no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grpSp>
        <p:nvGrpSpPr>
          <p:cNvPr id="4" name="Group 43"/>
          <p:cNvGrpSpPr>
            <a:grpSpLocks/>
          </p:cNvGrpSpPr>
          <p:nvPr/>
        </p:nvGrpSpPr>
        <p:grpSpPr bwMode="auto">
          <a:xfrm>
            <a:off x="6172200" y="1905000"/>
            <a:ext cx="1600200" cy="1571625"/>
            <a:chOff x="4080" y="720"/>
            <a:chExt cx="1344" cy="1248"/>
          </a:xfrm>
        </p:grpSpPr>
        <p:sp>
          <p:nvSpPr>
            <p:cNvPr id="211992" name="Oval 44"/>
            <p:cNvSpPr>
              <a:spLocks noChangeArrowheads="1"/>
            </p:cNvSpPr>
            <p:nvPr/>
          </p:nvSpPr>
          <p:spPr bwMode="auto">
            <a:xfrm>
              <a:off x="4080" y="720"/>
              <a:ext cx="1344" cy="1248"/>
            </a:xfrm>
            <a:prstGeom prst="ellipse">
              <a:avLst/>
            </a:prstGeom>
            <a:noFill/>
            <a:ln w="9525">
              <a:solidFill>
                <a:schemeClr val="tx1"/>
              </a:solidFill>
              <a:prstDash val="sysDot"/>
              <a:round/>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211993" name="Line 45"/>
            <p:cNvSpPr>
              <a:spLocks noChangeShapeType="1"/>
            </p:cNvSpPr>
            <p:nvPr/>
          </p:nvSpPr>
          <p:spPr bwMode="auto">
            <a:xfrm>
              <a:off x="4345" y="1400"/>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1994" name="Line 46"/>
            <p:cNvSpPr>
              <a:spLocks noChangeShapeType="1"/>
            </p:cNvSpPr>
            <p:nvPr/>
          </p:nvSpPr>
          <p:spPr bwMode="auto">
            <a:xfrm>
              <a:off x="4584"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1995" name="Line 47"/>
            <p:cNvSpPr>
              <a:spLocks noChangeShapeType="1"/>
            </p:cNvSpPr>
            <p:nvPr/>
          </p:nvSpPr>
          <p:spPr bwMode="auto">
            <a:xfrm>
              <a:off x="4849" y="1369"/>
              <a:ext cx="0" cy="158"/>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1996" name="Line 48"/>
            <p:cNvSpPr>
              <a:spLocks noChangeShapeType="1"/>
            </p:cNvSpPr>
            <p:nvPr/>
          </p:nvSpPr>
          <p:spPr bwMode="auto">
            <a:xfrm>
              <a:off x="5180" y="1425"/>
              <a:ext cx="0" cy="127"/>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pic>
          <p:nvPicPr>
            <p:cNvPr id="211997" name="Picture 49"/>
            <p:cNvPicPr>
              <a:picLocks noChangeArrowheads="1"/>
            </p:cNvPicPr>
            <p:nvPr/>
          </p:nvPicPr>
          <p:blipFill>
            <a:blip r:embed="rId4"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211998" name="Object 50"/>
            <p:cNvGraphicFramePr>
              <a:graphicFrameLocks noChangeAspect="1"/>
            </p:cNvGraphicFramePr>
            <p:nvPr/>
          </p:nvGraphicFramePr>
          <p:xfrm>
            <a:off x="4240" y="992"/>
            <a:ext cx="159" cy="416"/>
          </p:xfrm>
          <a:graphic>
            <a:graphicData uri="http://schemas.openxmlformats.org/presentationml/2006/ole">
              <p:oleObj spid="_x0000_s32770" name="Clip" r:id="rId10" imgW="2735263" imgH="3825875" progId="">
                <p:embed/>
              </p:oleObj>
            </a:graphicData>
          </a:graphic>
        </p:graphicFrame>
        <p:pic>
          <p:nvPicPr>
            <p:cNvPr id="211999" name="Picture 51"/>
            <p:cNvPicPr>
              <a:picLocks noChangeArrowheads="1"/>
            </p:cNvPicPr>
            <p:nvPr/>
          </p:nvPicPr>
          <p:blipFill>
            <a:blip r:embed="rId4" cstate="print"/>
            <a:srcRect/>
            <a:stretch>
              <a:fillRect/>
            </a:stretch>
          </p:blipFill>
          <p:spPr bwMode="auto">
            <a:xfrm>
              <a:off x="4504" y="1181"/>
              <a:ext cx="205" cy="218"/>
            </a:xfrm>
            <a:prstGeom prst="rect">
              <a:avLst/>
            </a:prstGeom>
            <a:noFill/>
            <a:ln w="12700">
              <a:noFill/>
              <a:miter lim="800000"/>
              <a:headEnd/>
              <a:tailEnd/>
            </a:ln>
            <a:effectLst/>
          </p:spPr>
        </p:pic>
        <p:pic>
          <p:nvPicPr>
            <p:cNvPr id="212000" name="Picture 52"/>
            <p:cNvPicPr>
              <a:picLocks noChangeArrowheads="1"/>
            </p:cNvPicPr>
            <p:nvPr/>
          </p:nvPicPr>
          <p:blipFill>
            <a:blip r:embed="rId6" cstate="print"/>
            <a:srcRect/>
            <a:stretch>
              <a:fillRect/>
            </a:stretch>
          </p:blipFill>
          <p:spPr bwMode="auto">
            <a:xfrm>
              <a:off x="5021" y="1205"/>
              <a:ext cx="355" cy="243"/>
            </a:xfrm>
            <a:prstGeom prst="rect">
              <a:avLst/>
            </a:prstGeom>
            <a:noFill/>
            <a:ln w="9525">
              <a:noFill/>
              <a:miter lim="800000"/>
              <a:headEnd/>
              <a:tailEnd/>
            </a:ln>
            <a:effectLst/>
          </p:spPr>
        </p:pic>
        <p:pic>
          <p:nvPicPr>
            <p:cNvPr id="212001" name="Picture 53"/>
            <p:cNvPicPr>
              <a:picLocks noChangeArrowheads="1"/>
            </p:cNvPicPr>
            <p:nvPr/>
          </p:nvPicPr>
          <p:blipFill>
            <a:blip r:embed="rId7" cstate="print"/>
            <a:srcRect/>
            <a:stretch>
              <a:fillRect/>
            </a:stretch>
          </p:blipFill>
          <p:spPr bwMode="auto">
            <a:xfrm>
              <a:off x="4618" y="1621"/>
              <a:ext cx="152" cy="296"/>
            </a:xfrm>
            <a:prstGeom prst="rect">
              <a:avLst/>
            </a:prstGeom>
            <a:noFill/>
            <a:ln w="12700">
              <a:noFill/>
              <a:miter lim="800000"/>
              <a:headEnd/>
              <a:tailEnd/>
            </a:ln>
            <a:effectLst/>
          </p:spPr>
        </p:pic>
        <p:sp>
          <p:nvSpPr>
            <p:cNvPr id="212002" name="Rectangle 54"/>
            <p:cNvSpPr>
              <a:spLocks noChangeArrowheads="1"/>
            </p:cNvSpPr>
            <p:nvPr/>
          </p:nvSpPr>
          <p:spPr bwMode="auto">
            <a:xfrm>
              <a:off x="4416" y="720"/>
              <a:ext cx="672" cy="199"/>
            </a:xfrm>
            <a:prstGeom prst="rect">
              <a:avLst/>
            </a:prstGeom>
            <a:noFill/>
            <a:ln w="9525">
              <a:noFill/>
              <a:miter lim="800000"/>
              <a:headEnd/>
              <a:tailEnd/>
            </a:ln>
            <a:effectLst/>
          </p:spPr>
          <p:txBody>
            <a:bodyPr wrap="none" anchor="ctr"/>
            <a:lstStyle/>
            <a:p>
              <a:pPr algn="ctr" eaLnBrk="0" fontAlgn="base" hangingPunct="0">
                <a:spcBef>
                  <a:spcPct val="0"/>
                </a:spcBef>
                <a:spcAft>
                  <a:spcPct val="0"/>
                </a:spcAft>
              </a:pPr>
              <a:r>
                <a:rPr lang="zh-CN" altLang="en-US" sz="1200">
                  <a:solidFill>
                    <a:srgbClr val="000000"/>
                  </a:solidFill>
                  <a:latin typeface="Times New Roman" pitchFamily="18" charset="0"/>
                </a:rPr>
                <a:t>安全网域</a:t>
              </a:r>
              <a:r>
                <a:rPr lang="en-US" altLang="zh-CN" sz="1200">
                  <a:solidFill>
                    <a:srgbClr val="000000"/>
                  </a:solidFill>
                  <a:latin typeface="Times New Roman" pitchFamily="18" charset="0"/>
                </a:rPr>
                <a:t>1</a:t>
              </a:r>
            </a:p>
          </p:txBody>
        </p:sp>
        <p:sp>
          <p:nvSpPr>
            <p:cNvPr id="212003" name="Line 55"/>
            <p:cNvSpPr>
              <a:spLocks noChangeShapeType="1"/>
            </p:cNvSpPr>
            <p:nvPr/>
          </p:nvSpPr>
          <p:spPr bwMode="auto">
            <a:xfrm>
              <a:off x="4696" y="1527"/>
              <a:ext cx="0" cy="94"/>
            </a:xfrm>
            <a:prstGeom prst="line">
              <a:avLst/>
            </a:prstGeom>
            <a:noFill/>
            <a:ln w="3810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04" name="Line 56"/>
            <p:cNvSpPr>
              <a:spLocks noChangeShapeType="1"/>
            </p:cNvSpPr>
            <p:nvPr/>
          </p:nvSpPr>
          <p:spPr bwMode="auto">
            <a:xfrm>
              <a:off x="4214" y="1552"/>
              <a:ext cx="1076" cy="0"/>
            </a:xfrm>
            <a:prstGeom prst="line">
              <a:avLst/>
            </a:prstGeom>
            <a:noFill/>
            <a:ln w="57150">
              <a:solidFill>
                <a:schemeClr val="hlink"/>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212005" name="Text Box 57"/>
            <p:cNvSpPr txBox="1">
              <a:spLocks noChangeArrowheads="1"/>
            </p:cNvSpPr>
            <p:nvPr/>
          </p:nvSpPr>
          <p:spPr bwMode="auto">
            <a:xfrm>
              <a:off x="4368" y="1007"/>
              <a:ext cx="432" cy="219"/>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 </a:t>
              </a:r>
            </a:p>
          </p:txBody>
        </p:sp>
        <p:sp>
          <p:nvSpPr>
            <p:cNvPr id="212006" name="Text Box 58"/>
            <p:cNvSpPr txBox="1">
              <a:spLocks noChangeArrowheads="1"/>
            </p:cNvSpPr>
            <p:nvPr/>
          </p:nvSpPr>
          <p:spPr bwMode="auto">
            <a:xfrm>
              <a:off x="4704" y="1007"/>
              <a:ext cx="432" cy="219"/>
            </a:xfrm>
            <a:prstGeom prst="rect">
              <a:avLst/>
            </a:prstGeom>
            <a:noFill/>
            <a:ln w="38100">
              <a:noFill/>
              <a:miter lim="800000"/>
              <a:headEnd/>
              <a:tailEnd/>
            </a:ln>
            <a:effectLst/>
          </p:spPr>
          <p:txBody>
            <a:bodyPr>
              <a:spAutoFit/>
            </a:bodyPr>
            <a:lstStyle/>
            <a:p>
              <a:pPr algn="ctr" eaLnBrk="0" fontAlgn="base" hangingPunct="0">
                <a:spcBef>
                  <a:spcPct val="50000"/>
                </a:spcBef>
                <a:spcAft>
                  <a:spcPct val="0"/>
                </a:spcAft>
                <a:buFont typeface="Wingdings" pitchFamily="2" charset="2"/>
                <a:buNone/>
              </a:pPr>
              <a:endParaRPr lang="zh-CN" altLang="zh-CN" sz="1200">
                <a:solidFill>
                  <a:srgbClr val="000000"/>
                </a:solidFill>
                <a:latin typeface="Times New Roman" pitchFamily="18" charset="0"/>
              </a:endParaRPr>
            </a:p>
          </p:txBody>
        </p:sp>
      </p:grpSp>
      <p:sp>
        <p:nvSpPr>
          <p:cNvPr id="1698875" name="Freeform 59"/>
          <p:cNvSpPr>
            <a:spLocks/>
          </p:cNvSpPr>
          <p:nvPr/>
        </p:nvSpPr>
        <p:spPr bwMode="auto">
          <a:xfrm>
            <a:off x="1162050" y="2590800"/>
            <a:ext cx="5768975" cy="2786063"/>
          </a:xfrm>
          <a:custGeom>
            <a:avLst/>
            <a:gdLst>
              <a:gd name="T0" fmla="*/ 0 w 3634"/>
              <a:gd name="T1" fmla="*/ 0 h 1755"/>
              <a:gd name="T2" fmla="*/ 1123950 w 3634"/>
              <a:gd name="T3" fmla="*/ 38100 h 1755"/>
              <a:gd name="T4" fmla="*/ 2476500 w 3634"/>
              <a:gd name="T5" fmla="*/ 95250 h 1755"/>
              <a:gd name="T6" fmla="*/ 3124200 w 3634"/>
              <a:gd name="T7" fmla="*/ 228600 h 1755"/>
              <a:gd name="T8" fmla="*/ 3333750 w 3634"/>
              <a:gd name="T9" fmla="*/ 285750 h 1755"/>
              <a:gd name="T10" fmla="*/ 3848100 w 3634"/>
              <a:gd name="T11" fmla="*/ 361950 h 1755"/>
              <a:gd name="T12" fmla="*/ 3943350 w 3634"/>
              <a:gd name="T13" fmla="*/ 381000 h 1755"/>
              <a:gd name="T14" fmla="*/ 4000500 w 3634"/>
              <a:gd name="T15" fmla="*/ 400050 h 1755"/>
              <a:gd name="T16" fmla="*/ 4419600 w 3634"/>
              <a:gd name="T17" fmla="*/ 457200 h 1755"/>
              <a:gd name="T18" fmla="*/ 4781550 w 3634"/>
              <a:gd name="T19" fmla="*/ 552450 h 1755"/>
              <a:gd name="T20" fmla="*/ 5410200 w 3634"/>
              <a:gd name="T21" fmla="*/ 590550 h 1755"/>
              <a:gd name="T22" fmla="*/ 5524500 w 3634"/>
              <a:gd name="T23" fmla="*/ 609600 h 1755"/>
              <a:gd name="T24" fmla="*/ 5638800 w 3634"/>
              <a:gd name="T25" fmla="*/ 647700 h 1755"/>
              <a:gd name="T26" fmla="*/ 5715000 w 3634"/>
              <a:gd name="T27" fmla="*/ 971550 h 1755"/>
              <a:gd name="T28" fmla="*/ 5638800 w 3634"/>
              <a:gd name="T29" fmla="*/ 1085850 h 1755"/>
              <a:gd name="T30" fmla="*/ 5124450 w 3634"/>
              <a:gd name="T31" fmla="*/ 1600200 h 1755"/>
              <a:gd name="T32" fmla="*/ 4953000 w 3634"/>
              <a:gd name="T33" fmla="*/ 1695450 h 1755"/>
              <a:gd name="T34" fmla="*/ 4210050 w 3634"/>
              <a:gd name="T35" fmla="*/ 1962150 h 1755"/>
              <a:gd name="T36" fmla="*/ 4038600 w 3634"/>
              <a:gd name="T37" fmla="*/ 2038350 h 1755"/>
              <a:gd name="T38" fmla="*/ 3695700 w 3634"/>
              <a:gd name="T39" fmla="*/ 2190750 h 1755"/>
              <a:gd name="T40" fmla="*/ 3581400 w 3634"/>
              <a:gd name="T41" fmla="*/ 2305050 h 1755"/>
              <a:gd name="T42" fmla="*/ 3467100 w 3634"/>
              <a:gd name="T43" fmla="*/ 2343150 h 1755"/>
              <a:gd name="T44" fmla="*/ 3276600 w 3634"/>
              <a:gd name="T45" fmla="*/ 2457450 h 1755"/>
              <a:gd name="T46" fmla="*/ 3162300 w 3634"/>
              <a:gd name="T47" fmla="*/ 2533650 h 1755"/>
              <a:gd name="T48" fmla="*/ 3105150 w 3634"/>
              <a:gd name="T49" fmla="*/ 2571750 h 1755"/>
              <a:gd name="T50" fmla="*/ 2952750 w 3634"/>
              <a:gd name="T51" fmla="*/ 2724150 h 1755"/>
              <a:gd name="T52" fmla="*/ 2933700 w 3634"/>
              <a:gd name="T53" fmla="*/ 2781300 h 17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34" h="1755">
                <a:moveTo>
                  <a:pt x="0" y="0"/>
                </a:moveTo>
                <a:cubicBezTo>
                  <a:pt x="250" y="83"/>
                  <a:pt x="5" y="6"/>
                  <a:pt x="708" y="24"/>
                </a:cubicBezTo>
                <a:cubicBezTo>
                  <a:pt x="992" y="31"/>
                  <a:pt x="1276" y="47"/>
                  <a:pt x="1560" y="60"/>
                </a:cubicBezTo>
                <a:cubicBezTo>
                  <a:pt x="1698" y="88"/>
                  <a:pt x="1829" y="121"/>
                  <a:pt x="1968" y="144"/>
                </a:cubicBezTo>
                <a:cubicBezTo>
                  <a:pt x="2033" y="187"/>
                  <a:pt x="1986" y="164"/>
                  <a:pt x="2100" y="180"/>
                </a:cubicBezTo>
                <a:cubicBezTo>
                  <a:pt x="2208" y="195"/>
                  <a:pt x="2316" y="211"/>
                  <a:pt x="2424" y="228"/>
                </a:cubicBezTo>
                <a:cubicBezTo>
                  <a:pt x="2444" y="231"/>
                  <a:pt x="2464" y="235"/>
                  <a:pt x="2484" y="240"/>
                </a:cubicBezTo>
                <a:cubicBezTo>
                  <a:pt x="2496" y="243"/>
                  <a:pt x="2508" y="250"/>
                  <a:pt x="2520" y="252"/>
                </a:cubicBezTo>
                <a:cubicBezTo>
                  <a:pt x="2620" y="268"/>
                  <a:pt x="2692" y="270"/>
                  <a:pt x="2784" y="288"/>
                </a:cubicBezTo>
                <a:cubicBezTo>
                  <a:pt x="2860" y="303"/>
                  <a:pt x="2934" y="340"/>
                  <a:pt x="3012" y="348"/>
                </a:cubicBezTo>
                <a:cubicBezTo>
                  <a:pt x="3224" y="369"/>
                  <a:pt x="3092" y="358"/>
                  <a:pt x="3408" y="372"/>
                </a:cubicBezTo>
                <a:cubicBezTo>
                  <a:pt x="3432" y="376"/>
                  <a:pt x="3456" y="378"/>
                  <a:pt x="3480" y="384"/>
                </a:cubicBezTo>
                <a:cubicBezTo>
                  <a:pt x="3505" y="390"/>
                  <a:pt x="3552" y="408"/>
                  <a:pt x="3552" y="408"/>
                </a:cubicBezTo>
                <a:cubicBezTo>
                  <a:pt x="3619" y="475"/>
                  <a:pt x="3634" y="495"/>
                  <a:pt x="3600" y="612"/>
                </a:cubicBezTo>
                <a:cubicBezTo>
                  <a:pt x="3592" y="640"/>
                  <a:pt x="3552" y="684"/>
                  <a:pt x="3552" y="684"/>
                </a:cubicBezTo>
                <a:cubicBezTo>
                  <a:pt x="3511" y="848"/>
                  <a:pt x="3369" y="937"/>
                  <a:pt x="3228" y="1008"/>
                </a:cubicBezTo>
                <a:cubicBezTo>
                  <a:pt x="3063" y="1091"/>
                  <a:pt x="3220" y="1035"/>
                  <a:pt x="3120" y="1068"/>
                </a:cubicBezTo>
                <a:cubicBezTo>
                  <a:pt x="2979" y="1174"/>
                  <a:pt x="2818" y="1191"/>
                  <a:pt x="2652" y="1236"/>
                </a:cubicBezTo>
                <a:cubicBezTo>
                  <a:pt x="2612" y="1247"/>
                  <a:pt x="2583" y="1271"/>
                  <a:pt x="2544" y="1284"/>
                </a:cubicBezTo>
                <a:cubicBezTo>
                  <a:pt x="2478" y="1333"/>
                  <a:pt x="2405" y="1351"/>
                  <a:pt x="2328" y="1380"/>
                </a:cubicBezTo>
                <a:cubicBezTo>
                  <a:pt x="2304" y="1404"/>
                  <a:pt x="2284" y="1433"/>
                  <a:pt x="2256" y="1452"/>
                </a:cubicBezTo>
                <a:cubicBezTo>
                  <a:pt x="2235" y="1466"/>
                  <a:pt x="2207" y="1467"/>
                  <a:pt x="2184" y="1476"/>
                </a:cubicBezTo>
                <a:cubicBezTo>
                  <a:pt x="2138" y="1494"/>
                  <a:pt x="2106" y="1520"/>
                  <a:pt x="2064" y="1548"/>
                </a:cubicBezTo>
                <a:cubicBezTo>
                  <a:pt x="2040" y="1564"/>
                  <a:pt x="2016" y="1580"/>
                  <a:pt x="1992" y="1596"/>
                </a:cubicBezTo>
                <a:cubicBezTo>
                  <a:pt x="1980" y="1604"/>
                  <a:pt x="1956" y="1620"/>
                  <a:pt x="1956" y="1620"/>
                </a:cubicBezTo>
                <a:cubicBezTo>
                  <a:pt x="1928" y="1662"/>
                  <a:pt x="1892" y="1678"/>
                  <a:pt x="1860" y="1716"/>
                </a:cubicBezTo>
                <a:cubicBezTo>
                  <a:pt x="1827" y="1755"/>
                  <a:pt x="1823" y="1752"/>
                  <a:pt x="1848" y="1752"/>
                </a:cubicBezTo>
              </a:path>
            </a:pathLst>
          </a:custGeom>
          <a:noFill/>
          <a:ln w="9525" cap="flat" cmpd="sng">
            <a:solidFill>
              <a:srgbClr val="9933FF"/>
            </a:solidFill>
            <a:prstDash val="solid"/>
            <a:round/>
            <a:headEnd type="none" w="med" len="med"/>
            <a:tailEnd type="non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698876" name="Freeform 60"/>
          <p:cNvSpPr>
            <a:spLocks/>
          </p:cNvSpPr>
          <p:nvPr/>
        </p:nvSpPr>
        <p:spPr bwMode="auto">
          <a:xfrm>
            <a:off x="3810000" y="3162300"/>
            <a:ext cx="3248025" cy="628650"/>
          </a:xfrm>
          <a:custGeom>
            <a:avLst/>
            <a:gdLst>
              <a:gd name="T0" fmla="*/ 0 w 2046"/>
              <a:gd name="T1" fmla="*/ 190500 h 396"/>
              <a:gd name="T2" fmla="*/ 190500 w 2046"/>
              <a:gd name="T3" fmla="*/ 0 h 396"/>
              <a:gd name="T4" fmla="*/ 1733550 w 2046"/>
              <a:gd name="T5" fmla="*/ 57150 h 396"/>
              <a:gd name="T6" fmla="*/ 1847850 w 2046"/>
              <a:gd name="T7" fmla="*/ 76200 h 396"/>
              <a:gd name="T8" fmla="*/ 2000250 w 2046"/>
              <a:gd name="T9" fmla="*/ 114300 h 396"/>
              <a:gd name="T10" fmla="*/ 2228850 w 2046"/>
              <a:gd name="T11" fmla="*/ 247650 h 396"/>
              <a:gd name="T12" fmla="*/ 2419350 w 2046"/>
              <a:gd name="T13" fmla="*/ 323850 h 396"/>
              <a:gd name="T14" fmla="*/ 2590800 w 2046"/>
              <a:gd name="T15" fmla="*/ 457200 h 396"/>
              <a:gd name="T16" fmla="*/ 2762250 w 2046"/>
              <a:gd name="T17" fmla="*/ 552450 h 396"/>
              <a:gd name="T18" fmla="*/ 3162300 w 2046"/>
              <a:gd name="T19" fmla="*/ 342900 h 396"/>
              <a:gd name="T20" fmla="*/ 3105150 w 2046"/>
              <a:gd name="T21" fmla="*/ 26670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46" h="396">
                <a:moveTo>
                  <a:pt x="0" y="120"/>
                </a:moveTo>
                <a:cubicBezTo>
                  <a:pt x="26" y="41"/>
                  <a:pt x="55" y="43"/>
                  <a:pt x="120" y="0"/>
                </a:cubicBezTo>
                <a:cubicBezTo>
                  <a:pt x="440" y="53"/>
                  <a:pt x="768" y="13"/>
                  <a:pt x="1092" y="36"/>
                </a:cubicBezTo>
                <a:cubicBezTo>
                  <a:pt x="1116" y="40"/>
                  <a:pt x="1140" y="43"/>
                  <a:pt x="1164" y="48"/>
                </a:cubicBezTo>
                <a:cubicBezTo>
                  <a:pt x="1196" y="55"/>
                  <a:pt x="1260" y="72"/>
                  <a:pt x="1260" y="72"/>
                </a:cubicBezTo>
                <a:cubicBezTo>
                  <a:pt x="1307" y="103"/>
                  <a:pt x="1353" y="133"/>
                  <a:pt x="1404" y="156"/>
                </a:cubicBezTo>
                <a:cubicBezTo>
                  <a:pt x="1492" y="195"/>
                  <a:pt x="1454" y="162"/>
                  <a:pt x="1524" y="204"/>
                </a:cubicBezTo>
                <a:cubicBezTo>
                  <a:pt x="1654" y="282"/>
                  <a:pt x="1550" y="219"/>
                  <a:pt x="1632" y="288"/>
                </a:cubicBezTo>
                <a:cubicBezTo>
                  <a:pt x="1665" y="315"/>
                  <a:pt x="1705" y="324"/>
                  <a:pt x="1740" y="348"/>
                </a:cubicBezTo>
                <a:cubicBezTo>
                  <a:pt x="1883" y="340"/>
                  <a:pt x="2046" y="396"/>
                  <a:pt x="1992" y="216"/>
                </a:cubicBezTo>
                <a:cubicBezTo>
                  <a:pt x="1986" y="197"/>
                  <a:pt x="1970" y="182"/>
                  <a:pt x="1956" y="168"/>
                </a:cubicBezTo>
              </a:path>
            </a:pathLst>
          </a:custGeom>
          <a:noFill/>
          <a:ln w="12700" cap="flat" cmpd="sng">
            <a:solidFill>
              <a:schemeClr val="accent2"/>
            </a:solidFill>
            <a:prstDash val="solid"/>
            <a:round/>
            <a:headEnd type="none" w="med" len="med"/>
            <a:tailEnd type="none" w="med" len="med"/>
          </a:ln>
          <a:effectLst/>
        </p:spPr>
        <p:txBody>
          <a:bodyPr wrap="none" anchor="ctr"/>
          <a:lstStyle/>
          <a:p>
            <a:pPr fontAlgn="base">
              <a:spcBef>
                <a:spcPct val="0"/>
              </a:spcBef>
              <a:spcAft>
                <a:spcPct val="0"/>
              </a:spcAft>
            </a:pPr>
            <a:endParaRPr lang="zh-CN" altLang="en-US">
              <a:solidFill>
                <a:srgbClr val="000000"/>
              </a:solidFill>
            </a:endParaRPr>
          </a:p>
        </p:txBody>
      </p:sp>
      <p:pic>
        <p:nvPicPr>
          <p:cNvPr id="1698877" name="Picture 61"/>
          <p:cNvPicPr>
            <a:picLocks noChangeAspect="1" noChangeArrowheads="1"/>
          </p:cNvPicPr>
          <p:nvPr/>
        </p:nvPicPr>
        <p:blipFill>
          <a:blip r:embed="rId11" cstate="print"/>
          <a:srcRect/>
          <a:stretch>
            <a:fillRect/>
          </a:stretch>
        </p:blipFill>
        <p:spPr bwMode="auto">
          <a:xfrm>
            <a:off x="2590800" y="3352800"/>
            <a:ext cx="1905000" cy="847725"/>
          </a:xfrm>
          <a:prstGeom prst="rect">
            <a:avLst/>
          </a:prstGeom>
          <a:noFill/>
          <a:ln w="12700">
            <a:noFill/>
            <a:miter lim="800000"/>
            <a:headEnd/>
            <a:tailEnd/>
          </a:ln>
          <a:effectLst/>
        </p:spPr>
      </p:pic>
      <p:sp>
        <p:nvSpPr>
          <p:cNvPr id="1698878" name="Freeform 62"/>
          <p:cNvSpPr>
            <a:spLocks/>
          </p:cNvSpPr>
          <p:nvPr/>
        </p:nvSpPr>
        <p:spPr bwMode="auto">
          <a:xfrm>
            <a:off x="1117600" y="2514600"/>
            <a:ext cx="2159000" cy="876300"/>
          </a:xfrm>
          <a:custGeom>
            <a:avLst/>
            <a:gdLst>
              <a:gd name="T0" fmla="*/ 2159000 w 1360"/>
              <a:gd name="T1" fmla="*/ 876300 h 552"/>
              <a:gd name="T2" fmla="*/ 2101850 w 1360"/>
              <a:gd name="T3" fmla="*/ 838200 h 552"/>
              <a:gd name="T4" fmla="*/ 2044700 w 1360"/>
              <a:gd name="T5" fmla="*/ 819150 h 552"/>
              <a:gd name="T6" fmla="*/ 1968500 w 1360"/>
              <a:gd name="T7" fmla="*/ 762000 h 552"/>
              <a:gd name="T8" fmla="*/ 1816100 w 1360"/>
              <a:gd name="T9" fmla="*/ 723900 h 552"/>
              <a:gd name="T10" fmla="*/ 577850 w 1360"/>
              <a:gd name="T11" fmla="*/ 742950 h 552"/>
              <a:gd name="T12" fmla="*/ 177800 w 1360"/>
              <a:gd name="T13" fmla="*/ 628650 h 552"/>
              <a:gd name="T14" fmla="*/ 101600 w 1360"/>
              <a:gd name="T15" fmla="*/ 514350 h 552"/>
              <a:gd name="T16" fmla="*/ 25400 w 1360"/>
              <a:gd name="T17" fmla="*/ 342900 h 552"/>
              <a:gd name="T18" fmla="*/ 6350 w 1360"/>
              <a:gd name="T19" fmla="*/ 190500 h 552"/>
              <a:gd name="T20" fmla="*/ 25400 w 1360"/>
              <a:gd name="T21" fmla="*/ 0 h 5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60" h="552">
                <a:moveTo>
                  <a:pt x="1360" y="552"/>
                </a:moveTo>
                <a:cubicBezTo>
                  <a:pt x="1348" y="544"/>
                  <a:pt x="1337" y="534"/>
                  <a:pt x="1324" y="528"/>
                </a:cubicBezTo>
                <a:cubicBezTo>
                  <a:pt x="1313" y="522"/>
                  <a:pt x="1299" y="522"/>
                  <a:pt x="1288" y="516"/>
                </a:cubicBezTo>
                <a:cubicBezTo>
                  <a:pt x="1271" y="506"/>
                  <a:pt x="1258" y="488"/>
                  <a:pt x="1240" y="480"/>
                </a:cubicBezTo>
                <a:cubicBezTo>
                  <a:pt x="1210" y="467"/>
                  <a:pt x="1144" y="456"/>
                  <a:pt x="1144" y="456"/>
                </a:cubicBezTo>
                <a:cubicBezTo>
                  <a:pt x="876" y="466"/>
                  <a:pt x="633" y="478"/>
                  <a:pt x="364" y="468"/>
                </a:cubicBezTo>
                <a:cubicBezTo>
                  <a:pt x="308" y="384"/>
                  <a:pt x="217" y="409"/>
                  <a:pt x="112" y="396"/>
                </a:cubicBezTo>
                <a:cubicBezTo>
                  <a:pt x="96" y="372"/>
                  <a:pt x="73" y="351"/>
                  <a:pt x="64" y="324"/>
                </a:cubicBezTo>
                <a:cubicBezTo>
                  <a:pt x="35" y="238"/>
                  <a:pt x="54" y="273"/>
                  <a:pt x="16" y="216"/>
                </a:cubicBezTo>
                <a:cubicBezTo>
                  <a:pt x="0" y="152"/>
                  <a:pt x="4" y="184"/>
                  <a:pt x="4" y="120"/>
                </a:cubicBezTo>
                <a:lnTo>
                  <a:pt x="16" y="0"/>
                </a:lnTo>
              </a:path>
            </a:pathLst>
          </a:custGeom>
          <a:noFill/>
          <a:ln w="19050" cap="flat" cmpd="sng">
            <a:solidFill>
              <a:schemeClr val="accent2"/>
            </a:solidFill>
            <a:prstDash val="solid"/>
            <a:round/>
            <a:headEnd type="none" w="med" len="med"/>
            <a:tailEnd type="non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698879" name="Freeform 63"/>
          <p:cNvSpPr>
            <a:spLocks/>
          </p:cNvSpPr>
          <p:nvPr/>
        </p:nvSpPr>
        <p:spPr bwMode="auto">
          <a:xfrm>
            <a:off x="3992563" y="3233738"/>
            <a:ext cx="1058862" cy="2062162"/>
          </a:xfrm>
          <a:custGeom>
            <a:avLst/>
            <a:gdLst>
              <a:gd name="T0" fmla="*/ 103187 w 667"/>
              <a:gd name="T1" fmla="*/ 157162 h 1299"/>
              <a:gd name="T2" fmla="*/ 560387 w 667"/>
              <a:gd name="T3" fmla="*/ 80962 h 1299"/>
              <a:gd name="T4" fmla="*/ 693737 w 667"/>
              <a:gd name="T5" fmla="*/ 138112 h 1299"/>
              <a:gd name="T6" fmla="*/ 827087 w 667"/>
              <a:gd name="T7" fmla="*/ 214312 h 1299"/>
              <a:gd name="T8" fmla="*/ 979487 w 667"/>
              <a:gd name="T9" fmla="*/ 423862 h 1299"/>
              <a:gd name="T10" fmla="*/ 1017587 w 667"/>
              <a:gd name="T11" fmla="*/ 576262 h 1299"/>
              <a:gd name="T12" fmla="*/ 1055687 w 667"/>
              <a:gd name="T13" fmla="*/ 881062 h 1299"/>
              <a:gd name="T14" fmla="*/ 1036637 w 667"/>
              <a:gd name="T15" fmla="*/ 1357312 h 1299"/>
              <a:gd name="T16" fmla="*/ 827087 w 667"/>
              <a:gd name="T17" fmla="*/ 1490662 h 1299"/>
              <a:gd name="T18" fmla="*/ 598487 w 667"/>
              <a:gd name="T19" fmla="*/ 1604962 h 1299"/>
              <a:gd name="T20" fmla="*/ 388937 w 667"/>
              <a:gd name="T21" fmla="*/ 1643062 h 1299"/>
              <a:gd name="T22" fmla="*/ 103187 w 667"/>
              <a:gd name="T23" fmla="*/ 1738312 h 1299"/>
              <a:gd name="T24" fmla="*/ 7937 w 667"/>
              <a:gd name="T25" fmla="*/ 1833562 h 1299"/>
              <a:gd name="T26" fmla="*/ 65087 w 667"/>
              <a:gd name="T27" fmla="*/ 1871662 h 1299"/>
              <a:gd name="T28" fmla="*/ 65087 w 667"/>
              <a:gd name="T29" fmla="*/ 2062162 h 12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7" h="1299">
                <a:moveTo>
                  <a:pt x="65" y="99"/>
                </a:moveTo>
                <a:cubicBezTo>
                  <a:pt x="164" y="0"/>
                  <a:pt x="160" y="40"/>
                  <a:pt x="353" y="51"/>
                </a:cubicBezTo>
                <a:cubicBezTo>
                  <a:pt x="443" y="111"/>
                  <a:pt x="329" y="41"/>
                  <a:pt x="437" y="87"/>
                </a:cubicBezTo>
                <a:cubicBezTo>
                  <a:pt x="467" y="100"/>
                  <a:pt x="492" y="121"/>
                  <a:pt x="521" y="135"/>
                </a:cubicBezTo>
                <a:cubicBezTo>
                  <a:pt x="602" y="243"/>
                  <a:pt x="571" y="198"/>
                  <a:pt x="617" y="267"/>
                </a:cubicBezTo>
                <a:cubicBezTo>
                  <a:pt x="625" y="299"/>
                  <a:pt x="636" y="330"/>
                  <a:pt x="641" y="363"/>
                </a:cubicBezTo>
                <a:cubicBezTo>
                  <a:pt x="652" y="427"/>
                  <a:pt x="665" y="555"/>
                  <a:pt x="665" y="555"/>
                </a:cubicBezTo>
                <a:cubicBezTo>
                  <a:pt x="661" y="655"/>
                  <a:pt x="667" y="756"/>
                  <a:pt x="653" y="855"/>
                </a:cubicBezTo>
                <a:cubicBezTo>
                  <a:pt x="645" y="914"/>
                  <a:pt x="553" y="925"/>
                  <a:pt x="521" y="939"/>
                </a:cubicBezTo>
                <a:cubicBezTo>
                  <a:pt x="472" y="961"/>
                  <a:pt x="425" y="987"/>
                  <a:pt x="377" y="1011"/>
                </a:cubicBezTo>
                <a:cubicBezTo>
                  <a:pt x="337" y="1031"/>
                  <a:pt x="287" y="1019"/>
                  <a:pt x="245" y="1035"/>
                </a:cubicBezTo>
                <a:cubicBezTo>
                  <a:pt x="179" y="1060"/>
                  <a:pt x="138" y="1077"/>
                  <a:pt x="65" y="1095"/>
                </a:cubicBezTo>
                <a:cubicBezTo>
                  <a:pt x="54" y="1103"/>
                  <a:pt x="0" y="1131"/>
                  <a:pt x="5" y="1155"/>
                </a:cubicBezTo>
                <a:cubicBezTo>
                  <a:pt x="8" y="1169"/>
                  <a:pt x="29" y="1171"/>
                  <a:pt x="41" y="1179"/>
                </a:cubicBezTo>
                <a:cubicBezTo>
                  <a:pt x="28" y="1284"/>
                  <a:pt x="15" y="1246"/>
                  <a:pt x="41" y="1299"/>
                </a:cubicBezTo>
              </a:path>
            </a:pathLst>
          </a:custGeom>
          <a:noFill/>
          <a:ln w="19050" cap="flat" cmpd="sng">
            <a:solidFill>
              <a:schemeClr val="accent2"/>
            </a:solidFill>
            <a:prstDash val="solid"/>
            <a:round/>
            <a:headEnd type="none" w="med" len="med"/>
            <a:tailEnd type="none" w="med" len="med"/>
          </a:ln>
          <a:effectLst/>
        </p:spPr>
        <p:txBody>
          <a:bodyPr wrap="none" anchor="ctr"/>
          <a:lstStyle/>
          <a:p>
            <a:pPr fontAlgn="base">
              <a:spcBef>
                <a:spcPct val="0"/>
              </a:spcBef>
              <a:spcAft>
                <a:spcPct val="0"/>
              </a:spcAft>
            </a:pPr>
            <a:endParaRPr lang="zh-CN" altLang="en-US">
              <a:solidFill>
                <a:srgbClr val="000000"/>
              </a:solidFill>
            </a:endParaRPr>
          </a:p>
        </p:txBody>
      </p:sp>
      <p:sp>
        <p:nvSpPr>
          <p:cNvPr id="1698880" name="Text Box 64"/>
          <p:cNvSpPr txBox="1">
            <a:spLocks noChangeArrowheads="1"/>
          </p:cNvSpPr>
          <p:nvPr/>
        </p:nvSpPr>
        <p:spPr bwMode="auto">
          <a:xfrm>
            <a:off x="381000" y="5410200"/>
            <a:ext cx="2667000" cy="457200"/>
          </a:xfrm>
          <a:prstGeom prst="rect">
            <a:avLst/>
          </a:prstGeom>
          <a:noFill/>
          <a:ln w="38100">
            <a:noFill/>
            <a:miter lim="800000"/>
            <a:headEnd/>
            <a:tailEnd/>
          </a:ln>
          <a:effectLst/>
        </p:spPr>
        <p:txBody>
          <a:bodyPr>
            <a:spAutoFit/>
          </a:bodyPr>
          <a:lstStyle/>
          <a:p>
            <a:pPr eaLnBrk="0" fontAlgn="base" hangingPunct="0">
              <a:spcBef>
                <a:spcPct val="50000"/>
              </a:spcBef>
              <a:spcAft>
                <a:spcPct val="0"/>
              </a:spcAft>
              <a:buFont typeface="Wingdings" pitchFamily="2" charset="2"/>
              <a:buNone/>
            </a:pPr>
            <a:r>
              <a:rPr lang="en-US" altLang="zh-CN" sz="1200">
                <a:solidFill>
                  <a:srgbClr val="000000"/>
                </a:solidFill>
                <a:latin typeface="Times New Roman" pitchFamily="18" charset="0"/>
              </a:rPr>
              <a:t> </a:t>
            </a:r>
            <a:r>
              <a:rPr lang="zh-CN" altLang="en-US" sz="1200">
                <a:solidFill>
                  <a:srgbClr val="000000"/>
                </a:solidFill>
                <a:latin typeface="Times New Roman" pitchFamily="18" charset="0"/>
              </a:rPr>
              <a:t>多个接口可将受控网络从物理上分开，提高安全保护同时方便网络连接</a:t>
            </a:r>
          </a:p>
        </p:txBody>
      </p:sp>
    </p:spTree>
    <p:custDataLst>
      <p:tags r:id="rId2"/>
    </p:custDataLst>
  </p:cSld>
  <p:clrMapOvr>
    <a:masterClrMapping/>
  </p:clrMapOvr>
  <p:transition advTm="8607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698851"/>
                                        </p:tgtEl>
                                        <p:attrNameLst>
                                          <p:attrName>style.visibility</p:attrName>
                                        </p:attrNameLst>
                                      </p:cBhvr>
                                      <p:to>
                                        <p:strVal val="visible"/>
                                      </p:to>
                                    </p:set>
                                    <p:anim calcmode="lin" valueType="num">
                                      <p:cBhvr>
                                        <p:cTn id="7" dur="500" fill="hold"/>
                                        <p:tgtEl>
                                          <p:spTgt spid="1698851"/>
                                        </p:tgtEl>
                                        <p:attrNameLst>
                                          <p:attrName>ppt_w</p:attrName>
                                        </p:attrNameLst>
                                      </p:cBhvr>
                                      <p:tavLst>
                                        <p:tav tm="0">
                                          <p:val>
                                            <p:fltVal val="0"/>
                                          </p:val>
                                        </p:tav>
                                        <p:tav tm="100000">
                                          <p:val>
                                            <p:strVal val="#ppt_w"/>
                                          </p:val>
                                        </p:tav>
                                      </p:tavLst>
                                    </p:anim>
                                    <p:anim calcmode="lin" valueType="num">
                                      <p:cBhvr>
                                        <p:cTn id="8" dur="500" fill="hold"/>
                                        <p:tgtEl>
                                          <p:spTgt spid="1698851"/>
                                        </p:tgtEl>
                                        <p:attrNameLst>
                                          <p:attrName>ppt_h</p:attrName>
                                        </p:attrNameLst>
                                      </p:cBhvr>
                                      <p:tavLst>
                                        <p:tav tm="0">
                                          <p:val>
                                            <p:fltVal val="0"/>
                                          </p:val>
                                        </p:tav>
                                        <p:tav tm="100000">
                                          <p:val>
                                            <p:strVal val="#ppt_h"/>
                                          </p:val>
                                        </p:tav>
                                      </p:tavLst>
                                    </p:anim>
                                    <p:anim calcmode="lin" valueType="num">
                                      <p:cBhvr>
                                        <p:cTn id="9" dur="500" fill="hold"/>
                                        <p:tgtEl>
                                          <p:spTgt spid="1698851"/>
                                        </p:tgtEl>
                                        <p:attrNameLst>
                                          <p:attrName>ppt_x</p:attrName>
                                        </p:attrNameLst>
                                      </p:cBhvr>
                                      <p:tavLst>
                                        <p:tav tm="0">
                                          <p:val>
                                            <p:fltVal val="0.5"/>
                                          </p:val>
                                        </p:tav>
                                        <p:tav tm="100000">
                                          <p:val>
                                            <p:strVal val="#ppt_x"/>
                                          </p:val>
                                        </p:tav>
                                      </p:tavLst>
                                    </p:anim>
                                    <p:anim calcmode="lin" valueType="num">
                                      <p:cBhvr>
                                        <p:cTn id="10" dur="500" fill="hold"/>
                                        <p:tgtEl>
                                          <p:spTgt spid="1698851"/>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98852"/>
                                        </p:tgtEl>
                                        <p:attrNameLst>
                                          <p:attrName>style.visibility</p:attrName>
                                        </p:attrNameLst>
                                      </p:cBhvr>
                                      <p:to>
                                        <p:strVal val="visible"/>
                                      </p:to>
                                    </p:set>
                                    <p:animEffect transition="in" filter="wipe(down)">
                                      <p:cBhvr>
                                        <p:cTn id="15" dur="500"/>
                                        <p:tgtEl>
                                          <p:spTgt spid="1698852"/>
                                        </p:tgtEl>
                                      </p:cBhvr>
                                    </p:animEffect>
                                  </p:childTnLst>
                                </p:cTn>
                              </p:par>
                            </p:childTnLst>
                          </p:cTn>
                        </p:par>
                        <p:par>
                          <p:cTn id="16" fill="hold" nodeType="afterGroup">
                            <p:stCondLst>
                              <p:cond delay="500"/>
                            </p:stCondLst>
                            <p:childTnLst>
                              <p:par>
                                <p:cTn id="17" presetID="12" presetClass="entr" presetSubtype="4" fill="hold" grpId="0" nodeType="afterEffect">
                                  <p:stCondLst>
                                    <p:cond delay="0"/>
                                  </p:stCondLst>
                                  <p:childTnLst>
                                    <p:set>
                                      <p:cBhvr>
                                        <p:cTn id="18" dur="1" fill="hold">
                                          <p:stCondLst>
                                            <p:cond delay="0"/>
                                          </p:stCondLst>
                                        </p:cTn>
                                        <p:tgtEl>
                                          <p:spTgt spid="1698855"/>
                                        </p:tgtEl>
                                        <p:attrNameLst>
                                          <p:attrName>style.visibility</p:attrName>
                                        </p:attrNameLst>
                                      </p:cBhvr>
                                      <p:to>
                                        <p:strVal val="visible"/>
                                      </p:to>
                                    </p:set>
                                    <p:animEffect transition="in" filter="slide(fromBottom)">
                                      <p:cBhvr>
                                        <p:cTn id="19" dur="500"/>
                                        <p:tgtEl>
                                          <p:spTgt spid="169885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98853"/>
                                        </p:tgtEl>
                                        <p:attrNameLst>
                                          <p:attrName>style.visibility</p:attrName>
                                        </p:attrNameLst>
                                      </p:cBhvr>
                                      <p:to>
                                        <p:strVal val="visible"/>
                                      </p:to>
                                    </p:set>
                                    <p:animEffect transition="in" filter="wipe(down)">
                                      <p:cBhvr>
                                        <p:cTn id="24" dur="500"/>
                                        <p:tgtEl>
                                          <p:spTgt spid="1698853"/>
                                        </p:tgtEl>
                                      </p:cBhvr>
                                    </p:animEffect>
                                  </p:childTnLst>
                                </p:cTn>
                              </p:par>
                            </p:childTnLst>
                          </p:cTn>
                        </p:par>
                        <p:par>
                          <p:cTn id="25" fill="hold" nodeType="afterGroup">
                            <p:stCondLst>
                              <p:cond delay="500"/>
                            </p:stCondLst>
                            <p:childTnLst>
                              <p:par>
                                <p:cTn id="26" presetID="12" presetClass="entr" presetSubtype="4" fill="hold" grpId="0" nodeType="afterEffect">
                                  <p:stCondLst>
                                    <p:cond delay="0"/>
                                  </p:stCondLst>
                                  <p:childTnLst>
                                    <p:set>
                                      <p:cBhvr>
                                        <p:cTn id="27" dur="1" fill="hold">
                                          <p:stCondLst>
                                            <p:cond delay="0"/>
                                          </p:stCondLst>
                                        </p:cTn>
                                        <p:tgtEl>
                                          <p:spTgt spid="1698856"/>
                                        </p:tgtEl>
                                        <p:attrNameLst>
                                          <p:attrName>style.visibility</p:attrName>
                                        </p:attrNameLst>
                                      </p:cBhvr>
                                      <p:to>
                                        <p:strVal val="visible"/>
                                      </p:to>
                                    </p:set>
                                    <p:animEffect transition="in" filter="slide(fromBottom)">
                                      <p:cBhvr>
                                        <p:cTn id="28" dur="500"/>
                                        <p:tgtEl>
                                          <p:spTgt spid="16988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98854"/>
                                        </p:tgtEl>
                                        <p:attrNameLst>
                                          <p:attrName>style.visibility</p:attrName>
                                        </p:attrNameLst>
                                      </p:cBhvr>
                                      <p:to>
                                        <p:strVal val="visible"/>
                                      </p:to>
                                    </p:set>
                                    <p:animEffect transition="in" filter="wipe(down)">
                                      <p:cBhvr>
                                        <p:cTn id="33" dur="500"/>
                                        <p:tgtEl>
                                          <p:spTgt spid="1698854"/>
                                        </p:tgtEl>
                                      </p:cBhvr>
                                    </p:animEffect>
                                  </p:childTnLst>
                                </p:cTn>
                              </p:par>
                            </p:childTnLst>
                          </p:cTn>
                        </p:par>
                        <p:par>
                          <p:cTn id="34" fill="hold" nodeType="afterGroup">
                            <p:stCondLst>
                              <p:cond delay="500"/>
                            </p:stCondLst>
                            <p:childTnLst>
                              <p:par>
                                <p:cTn id="35" presetID="12" presetClass="entr" presetSubtype="4" fill="hold" grpId="0" nodeType="afterEffect">
                                  <p:stCondLst>
                                    <p:cond delay="0"/>
                                  </p:stCondLst>
                                  <p:childTnLst>
                                    <p:set>
                                      <p:cBhvr>
                                        <p:cTn id="36" dur="1" fill="hold">
                                          <p:stCondLst>
                                            <p:cond delay="0"/>
                                          </p:stCondLst>
                                        </p:cTn>
                                        <p:tgtEl>
                                          <p:spTgt spid="1698857"/>
                                        </p:tgtEl>
                                        <p:attrNameLst>
                                          <p:attrName>style.visibility</p:attrName>
                                        </p:attrNameLst>
                                      </p:cBhvr>
                                      <p:to>
                                        <p:strVal val="visible"/>
                                      </p:to>
                                    </p:set>
                                    <p:animEffect transition="in" filter="slide(fromBottom)">
                                      <p:cBhvr>
                                        <p:cTn id="37" dur="500"/>
                                        <p:tgtEl>
                                          <p:spTgt spid="16988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698858"/>
                                        </p:tgtEl>
                                        <p:attrNameLst>
                                          <p:attrName>style.visibility</p:attrName>
                                        </p:attrNameLst>
                                      </p:cBhvr>
                                      <p:to>
                                        <p:strVal val="visible"/>
                                      </p:to>
                                    </p:set>
                                  </p:childTnLst>
                                </p:cTn>
                              </p:par>
                            </p:childTnLst>
                          </p:cTn>
                        </p:par>
                        <p:par>
                          <p:cTn id="42" fill="hold" nodeType="afterGroup">
                            <p:stCondLst>
                              <p:cond delay="500"/>
                            </p:stCondLst>
                            <p:childTnLst>
                              <p:par>
                                <p:cTn id="43" presetID="4" presetClass="entr" presetSubtype="32"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ox(ou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ox(ou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ox(out)">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98875"/>
                                        </p:tgtEl>
                                        <p:attrNameLst>
                                          <p:attrName>style.visibility</p:attrName>
                                        </p:attrNameLst>
                                      </p:cBhvr>
                                      <p:to>
                                        <p:strVal val="visible"/>
                                      </p:to>
                                    </p:set>
                                    <p:animEffect transition="in" filter="wipe(up)">
                                      <p:cBhvr>
                                        <p:cTn id="60" dur="500"/>
                                        <p:tgtEl>
                                          <p:spTgt spid="1698875"/>
                                        </p:tgtEl>
                                      </p:cBhvr>
                                    </p:animEffect>
                                  </p:childTnLst>
                                  <p:subTnLst>
                                    <p:set>
                                      <p:cBhvr override="childStyle">
                                        <p:cTn dur="1" fill="hold" display="0" masterRel="nextClick" afterEffect="1"/>
                                        <p:tgtEl>
                                          <p:spTgt spid="1698875"/>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288" fill="hold" nodeType="clickEffect">
                                  <p:stCondLst>
                                    <p:cond delay="0"/>
                                  </p:stCondLst>
                                  <p:childTnLst>
                                    <p:set>
                                      <p:cBhvr>
                                        <p:cTn id="64" dur="1" fill="hold">
                                          <p:stCondLst>
                                            <p:cond delay="0"/>
                                          </p:stCondLst>
                                        </p:cTn>
                                        <p:tgtEl>
                                          <p:spTgt spid="1698877"/>
                                        </p:tgtEl>
                                        <p:attrNameLst>
                                          <p:attrName>style.visibility</p:attrName>
                                        </p:attrNameLst>
                                      </p:cBhvr>
                                      <p:to>
                                        <p:strVal val="visible"/>
                                      </p:to>
                                    </p:set>
                                    <p:anim calcmode="lin" valueType="num">
                                      <p:cBhvr>
                                        <p:cTn id="65" dur="500" fill="hold"/>
                                        <p:tgtEl>
                                          <p:spTgt spid="1698877"/>
                                        </p:tgtEl>
                                        <p:attrNameLst>
                                          <p:attrName>ppt_w</p:attrName>
                                        </p:attrNameLst>
                                      </p:cBhvr>
                                      <p:tavLst>
                                        <p:tav tm="0">
                                          <p:val>
                                            <p:strVal val="4/3*#ppt_w"/>
                                          </p:val>
                                        </p:tav>
                                        <p:tav tm="100000">
                                          <p:val>
                                            <p:strVal val="#ppt_w"/>
                                          </p:val>
                                        </p:tav>
                                      </p:tavLst>
                                    </p:anim>
                                    <p:anim calcmode="lin" valueType="num">
                                      <p:cBhvr>
                                        <p:cTn id="66" dur="500" fill="hold"/>
                                        <p:tgtEl>
                                          <p:spTgt spid="1698877"/>
                                        </p:tgtEl>
                                        <p:attrNameLst>
                                          <p:attrName>ppt_h</p:attrName>
                                        </p:attrNameLst>
                                      </p:cBhvr>
                                      <p:tavLst>
                                        <p:tav tm="0">
                                          <p:val>
                                            <p:strVal val="4/3*#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698878"/>
                                        </p:tgtEl>
                                        <p:attrNameLst>
                                          <p:attrName>style.visibility</p:attrName>
                                        </p:attrNameLst>
                                      </p:cBhvr>
                                      <p:to>
                                        <p:strVal val="visible"/>
                                      </p:to>
                                    </p:set>
                                    <p:animEffect transition="in" filter="wipe(down)">
                                      <p:cBhvr>
                                        <p:cTn id="71" dur="500"/>
                                        <p:tgtEl>
                                          <p:spTgt spid="1698878"/>
                                        </p:tgtEl>
                                      </p:cBhvr>
                                    </p:animEffect>
                                  </p:childTnLst>
                                  <p:subTnLst>
                                    <p:animClr>
                                      <p:cBhvr override="childStyle">
                                        <p:cTn dur="1" fill="hold" display="0" masterRel="nextClick" afterEffect="1"/>
                                        <p:tgtEl>
                                          <p:spTgt spid="1698878"/>
                                        </p:tgtEl>
                                        <p:attrNameLst>
                                          <p:attrName>ppt_c</p:attrName>
                                        </p:attrNameLst>
                                      </p:cBhvr>
                                      <p:to>
                                        <a:srgbClr val="869C8D"/>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698876"/>
                                        </p:tgtEl>
                                        <p:attrNameLst>
                                          <p:attrName>style.visibility</p:attrName>
                                        </p:attrNameLst>
                                      </p:cBhvr>
                                      <p:to>
                                        <p:strVal val="visible"/>
                                      </p:to>
                                    </p:set>
                                    <p:animEffect transition="in" filter="wipe(up)">
                                      <p:cBhvr>
                                        <p:cTn id="76" dur="500"/>
                                        <p:tgtEl>
                                          <p:spTgt spid="1698876"/>
                                        </p:tgtEl>
                                      </p:cBhvr>
                                    </p:animEffect>
                                  </p:childTnLst>
                                  <p:subTnLst>
                                    <p:animClr>
                                      <p:cBhvr override="childStyle">
                                        <p:cTn dur="1" fill="hold" display="0" masterRel="nextClick" afterEffect="1"/>
                                        <p:tgtEl>
                                          <p:spTgt spid="1698876"/>
                                        </p:tgtEl>
                                        <p:attrNameLst>
                                          <p:attrName>ppt_c</p:attrName>
                                        </p:attrNameLst>
                                      </p:cBhvr>
                                      <p:to>
                                        <a:srgbClr val="869C8D"/>
                                      </p:to>
                                    </p:animClr>
                                  </p:sub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698879"/>
                                        </p:tgtEl>
                                        <p:attrNameLst>
                                          <p:attrName>style.visibility</p:attrName>
                                        </p:attrNameLst>
                                      </p:cBhvr>
                                      <p:to>
                                        <p:strVal val="visible"/>
                                      </p:to>
                                    </p:set>
                                    <p:animEffect transition="in" filter="wipe(up)">
                                      <p:cBhvr>
                                        <p:cTn id="81" dur="500"/>
                                        <p:tgtEl>
                                          <p:spTgt spid="1698879"/>
                                        </p:tgtEl>
                                      </p:cBhvr>
                                    </p:animEffect>
                                  </p:childTnLst>
                                  <p:subTnLst>
                                    <p:animClr>
                                      <p:cBhvr override="childStyle">
                                        <p:cTn dur="1" fill="hold" display="0" masterRel="nextClick" afterEffect="1"/>
                                        <p:tgtEl>
                                          <p:spTgt spid="1698879"/>
                                        </p:tgtEl>
                                        <p:attrNameLst>
                                          <p:attrName>ppt_c</p:attrName>
                                        </p:attrNameLst>
                                      </p:cBhvr>
                                      <p:to>
                                        <a:srgbClr val="869C8D"/>
                                      </p:to>
                                    </p:animClr>
                                  </p:subTnLst>
                                </p:cTn>
                              </p:par>
                            </p:childTnLst>
                          </p:cTn>
                        </p:par>
                        <p:par>
                          <p:cTn id="82" fill="hold" nodeType="afterGroup">
                            <p:stCondLst>
                              <p:cond delay="500"/>
                            </p:stCondLst>
                            <p:childTnLst>
                              <p:par>
                                <p:cTn id="83" presetID="4" presetClass="entr" presetSubtype="32" fill="hold" grpId="0" nodeType="afterEffect">
                                  <p:stCondLst>
                                    <p:cond delay="0"/>
                                  </p:stCondLst>
                                  <p:childTnLst>
                                    <p:set>
                                      <p:cBhvr>
                                        <p:cTn id="84" dur="1" fill="hold">
                                          <p:stCondLst>
                                            <p:cond delay="0"/>
                                          </p:stCondLst>
                                        </p:cTn>
                                        <p:tgtEl>
                                          <p:spTgt spid="1698880"/>
                                        </p:tgtEl>
                                        <p:attrNameLst>
                                          <p:attrName>style.visibility</p:attrName>
                                        </p:attrNameLst>
                                      </p:cBhvr>
                                      <p:to>
                                        <p:strVal val="visible"/>
                                      </p:to>
                                    </p:set>
                                    <p:animEffect transition="in" filter="box(out)">
                                      <p:cBhvr>
                                        <p:cTn id="85" dur="500"/>
                                        <p:tgtEl>
                                          <p:spTgt spid="1698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8852" grpId="0" animBg="1"/>
      <p:bldP spid="1698853" grpId="0" animBg="1"/>
      <p:bldP spid="1698854" grpId="0" animBg="1"/>
      <p:bldP spid="1698855" grpId="0" autoUpdateAnimBg="0"/>
      <p:bldP spid="1698856" grpId="0" autoUpdateAnimBg="0"/>
      <p:bldP spid="1698857" grpId="0" autoUpdateAnimBg="0"/>
      <p:bldP spid="1698858" grpId="0" animBg="1"/>
      <p:bldP spid="1698875" grpId="0" animBg="1"/>
      <p:bldP spid="1698876" grpId="0" animBg="1"/>
      <p:bldP spid="1698878" grpId="0" animBg="1"/>
      <p:bldP spid="1698879" grpId="0" animBg="1"/>
      <p:bldP spid="1698880"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7" name="Rectangle 2"/>
          <p:cNvSpPr>
            <a:spLocks noGrp="1" noChangeArrowheads="1"/>
          </p:cNvSpPr>
          <p:nvPr>
            <p:ph type="title"/>
          </p:nvPr>
        </p:nvSpPr>
        <p:spPr/>
        <p:txBody>
          <a:bodyPr/>
          <a:lstStyle/>
          <a:p>
            <a:pPr eaLnBrk="1" hangingPunct="1"/>
            <a:r>
              <a:rPr lang="en-US" altLang="zh-CN" dirty="0" smtClean="0"/>
              <a:t> 4 </a:t>
            </a:r>
            <a:r>
              <a:rPr lang="zh-CN" altLang="en-US" dirty="0" smtClean="0"/>
              <a:t>典型</a:t>
            </a:r>
            <a:r>
              <a:rPr lang="zh-CN" altLang="en-US" dirty="0" smtClean="0"/>
              <a:t>防火墙</a:t>
            </a:r>
            <a:endParaRPr lang="zh-CN" altLang="en-US" dirty="0" smtClean="0"/>
          </a:p>
        </p:txBody>
      </p:sp>
      <p:sp>
        <p:nvSpPr>
          <p:cNvPr id="212998" name="Rectangle 3"/>
          <p:cNvSpPr>
            <a:spLocks noGrp="1" noChangeArrowheads="1"/>
          </p:cNvSpPr>
          <p:nvPr>
            <p:ph idx="1"/>
          </p:nvPr>
        </p:nvSpPr>
        <p:spPr/>
        <p:txBody>
          <a:bodyPr/>
          <a:lstStyle/>
          <a:p>
            <a:pPr eaLnBrk="1" hangingPunct="1"/>
            <a:r>
              <a:rPr lang="en-US" altLang="zh-CN" dirty="0" smtClean="0"/>
              <a:t>Net Screen </a:t>
            </a:r>
          </a:p>
          <a:p>
            <a:pPr eaLnBrk="1" hangingPunct="1"/>
            <a:r>
              <a:rPr lang="en-US" altLang="zh-CN" dirty="0" smtClean="0"/>
              <a:t>Checkpoint Fire Wall</a:t>
            </a:r>
          </a:p>
          <a:p>
            <a:pPr eaLnBrk="1" hangingPunct="1"/>
            <a:r>
              <a:rPr lang="zh-CN" altLang="en-US" dirty="0" smtClean="0"/>
              <a:t>东大阿尔派网眼</a:t>
            </a:r>
          </a:p>
          <a:p>
            <a:pPr eaLnBrk="1" hangingPunct="1"/>
            <a:r>
              <a:rPr lang="zh-CN" altLang="en-US" dirty="0" smtClean="0"/>
              <a:t>天融信网络卫士</a:t>
            </a:r>
          </a:p>
          <a:p>
            <a:pPr eaLnBrk="1" hangingPunct="1"/>
            <a:endParaRPr lang="en-US" altLang="zh-CN" dirty="0" smtClean="0"/>
          </a:p>
        </p:txBody>
      </p:sp>
      <p:sp>
        <p:nvSpPr>
          <p:cNvPr id="212994" name="日期占位符 3"/>
          <p:cNvSpPr>
            <a:spLocks noGrp="1"/>
          </p:cNvSpPr>
          <p:nvPr>
            <p:ph type="dt" sz="quarter" idx="4294967295"/>
          </p:nvPr>
        </p:nvSpPr>
        <p:spPr>
          <a:xfrm>
            <a:off x="0" y="6245225"/>
            <a:ext cx="1981200" cy="476250"/>
          </a:xfrm>
          <a:prstGeom prst="rect">
            <a:avLst/>
          </a:prstGeom>
          <a:noFill/>
          <a:ln>
            <a:miter lim="800000"/>
            <a:headEnd/>
            <a:tailEnd/>
          </a:ln>
        </p:spPr>
        <p:txBody>
          <a:bodyPr/>
          <a:lstStyle/>
          <a:p>
            <a:fld id="{5B29AA68-D091-4C07-85D6-497E2E83D8E7}" type="datetime1">
              <a:rPr lang="zh-CN" altLang="en-US">
                <a:solidFill>
                  <a:srgbClr val="000000"/>
                </a:solidFill>
              </a:rPr>
              <a:pPr/>
              <a:t>2016/5/30</a:t>
            </a:fld>
            <a:endParaRPr lang="en-US" altLang="zh-CN">
              <a:solidFill>
                <a:srgbClr val="000000"/>
              </a:solidFill>
            </a:endParaRPr>
          </a:p>
        </p:txBody>
      </p:sp>
      <p:sp>
        <p:nvSpPr>
          <p:cNvPr id="212995" name="页脚占位符 4"/>
          <p:cNvSpPr>
            <a:spLocks noGrp="1"/>
          </p:cNvSpPr>
          <p:nvPr>
            <p:ph type="ftr" sz="quarter" idx="4294967295"/>
          </p:nvPr>
        </p:nvSpPr>
        <p:spPr>
          <a:xfrm>
            <a:off x="0" y="6245225"/>
            <a:ext cx="2895600" cy="476250"/>
          </a:xfrm>
          <a:prstGeom prst="rect">
            <a:avLst/>
          </a:prstGeom>
          <a:noFill/>
          <a:ln>
            <a:miter lim="800000"/>
            <a:headEnd/>
            <a:tailEnd/>
          </a:ln>
        </p:spPr>
        <p:txBody>
          <a:bodyPr/>
          <a:lstStyle/>
          <a:p>
            <a:r>
              <a:rPr lang="en-US" altLang="zh-CN" dirty="0" smtClean="0">
                <a:solidFill>
                  <a:srgbClr val="000000"/>
                </a:solidFill>
              </a:rPr>
              <a:t> </a:t>
            </a:r>
            <a:endParaRPr lang="en-US" altLang="zh-CN" dirty="0">
              <a:solidFill>
                <a:srgbClr val="000000"/>
              </a:solidFill>
            </a:endParaRPr>
          </a:p>
        </p:txBody>
      </p:sp>
      <p:sp>
        <p:nvSpPr>
          <p:cNvPr id="212996" name="灯片编号占位符 5"/>
          <p:cNvSpPr>
            <a:spLocks noGrp="1"/>
          </p:cNvSpPr>
          <p:nvPr>
            <p:ph type="sldNum" sz="quarter" idx="4294967295"/>
          </p:nvPr>
        </p:nvSpPr>
        <p:spPr>
          <a:xfrm>
            <a:off x="7162800" y="6245225"/>
            <a:ext cx="1981200" cy="476250"/>
          </a:xfrm>
          <a:noFill/>
          <a:ln>
            <a:miter lim="800000"/>
            <a:headEnd/>
            <a:tailEnd/>
          </a:ln>
        </p:spPr>
        <p:txBody>
          <a:bodyPr/>
          <a:lstStyle/>
          <a:p>
            <a:fld id="{6CC2767E-60EE-4260-8232-54F4C9A7C3C0}" type="slidenum">
              <a:rPr lang="en-US" altLang="zh-CN">
                <a:solidFill>
                  <a:srgbClr val="000000"/>
                </a:solidFill>
              </a:rPr>
              <a:pPr/>
              <a:t>92</a:t>
            </a:fld>
            <a:endParaRPr lang="en-US" altLang="zh-CN">
              <a:solidFill>
                <a:srgbClr val="000000"/>
              </a:solidFill>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9.|7.6|1.7|2.1|14.8"/>
</p:tagLst>
</file>

<file path=ppt/tags/tag10.xml><?xml version="1.0" encoding="utf-8"?>
<p:tagLst xmlns:a="http://schemas.openxmlformats.org/drawingml/2006/main" xmlns:r="http://schemas.openxmlformats.org/officeDocument/2006/relationships" xmlns:p="http://schemas.openxmlformats.org/presentationml/2006/main">
  <p:tag name="TIMING" val="|11.7|47.4|11.8|34.1"/>
</p:tagLst>
</file>

<file path=ppt/tags/tag11.xml><?xml version="1.0" encoding="utf-8"?>
<p:tagLst xmlns:a="http://schemas.openxmlformats.org/drawingml/2006/main" xmlns:r="http://schemas.openxmlformats.org/officeDocument/2006/relationships" xmlns:p="http://schemas.openxmlformats.org/presentationml/2006/main">
  <p:tag name="TIMING" val="|7.2|13.4|3.6|2.|1.2|20.9|14.5"/>
</p:tagLst>
</file>

<file path=ppt/tags/tag12.xml><?xml version="1.0" encoding="utf-8"?>
<p:tagLst xmlns:a="http://schemas.openxmlformats.org/drawingml/2006/main" xmlns:r="http://schemas.openxmlformats.org/officeDocument/2006/relationships" xmlns:p="http://schemas.openxmlformats.org/presentationml/2006/main">
  <p:tag name="TIMING" val="|7.5|2.1|4.7|2.|1.4|3.4|13.3|2.5|7.3|1.9"/>
</p:tagLst>
</file>

<file path=ppt/tags/tag13.xml><?xml version="1.0" encoding="utf-8"?>
<p:tagLst xmlns:a="http://schemas.openxmlformats.org/drawingml/2006/main" xmlns:r="http://schemas.openxmlformats.org/officeDocument/2006/relationships" xmlns:p="http://schemas.openxmlformats.org/presentationml/2006/main">
  <p:tag name="TIMING" val="|12.7|10.1|15.2|12.3|13.7"/>
</p:tagLst>
</file>

<file path=ppt/tags/tag14.xml><?xml version="1.0" encoding="utf-8"?>
<p:tagLst xmlns:a="http://schemas.openxmlformats.org/drawingml/2006/main" xmlns:r="http://schemas.openxmlformats.org/officeDocument/2006/relationships" xmlns:p="http://schemas.openxmlformats.org/presentationml/2006/main">
  <p:tag name="TIMING" val="|27.1|10.8|14.|5.8|2.8|18.2"/>
</p:tagLst>
</file>

<file path=ppt/tags/tag15.xml><?xml version="1.0" encoding="utf-8"?>
<p:tagLst xmlns:a="http://schemas.openxmlformats.org/drawingml/2006/main" xmlns:r="http://schemas.openxmlformats.org/officeDocument/2006/relationships" xmlns:p="http://schemas.openxmlformats.org/presentationml/2006/main">
  <p:tag name="TIMING" val="|7.8|11.9|11.6"/>
</p:tagLst>
</file>

<file path=ppt/tags/tag16.xml><?xml version="1.0" encoding="utf-8"?>
<p:tagLst xmlns:a="http://schemas.openxmlformats.org/drawingml/2006/main" xmlns:r="http://schemas.openxmlformats.org/officeDocument/2006/relationships" xmlns:p="http://schemas.openxmlformats.org/presentationml/2006/main">
  <p:tag name="TIMING" val="|33.1|4.|4.5|2.9|5.|2.9|3.9"/>
</p:tagLst>
</file>

<file path=ppt/tags/tag17.xml><?xml version="1.0" encoding="utf-8"?>
<p:tagLst xmlns:a="http://schemas.openxmlformats.org/drawingml/2006/main" xmlns:r="http://schemas.openxmlformats.org/officeDocument/2006/relationships" xmlns:p="http://schemas.openxmlformats.org/presentationml/2006/main">
  <p:tag name="TIMING" val="|9.7|12.9|10.5|27.6|21."/>
</p:tagLst>
</file>

<file path=ppt/tags/tag18.xml><?xml version="1.0" encoding="utf-8"?>
<p:tagLst xmlns:a="http://schemas.openxmlformats.org/drawingml/2006/main" xmlns:r="http://schemas.openxmlformats.org/officeDocument/2006/relationships" xmlns:p="http://schemas.openxmlformats.org/presentationml/2006/main">
  <p:tag name="TIMING" val="|1.7|3.|3.3|4.9|27.7|2.2|1.4|3.5|6.1|2.6|1.4|1.5"/>
</p:tagLst>
</file>

<file path=ppt/tags/tag2.xml><?xml version="1.0" encoding="utf-8"?>
<p:tagLst xmlns:a="http://schemas.openxmlformats.org/drawingml/2006/main" xmlns:r="http://schemas.openxmlformats.org/officeDocument/2006/relationships" xmlns:p="http://schemas.openxmlformats.org/presentationml/2006/main">
  <p:tag name="TIMING" val="|10.5|5.6|1.6|2.|3.2|49.4|2.2|10.5|12.9"/>
</p:tagLst>
</file>

<file path=ppt/tags/tag3.xml><?xml version="1.0" encoding="utf-8"?>
<p:tagLst xmlns:a="http://schemas.openxmlformats.org/drawingml/2006/main" xmlns:r="http://schemas.openxmlformats.org/officeDocument/2006/relationships" xmlns:p="http://schemas.openxmlformats.org/presentationml/2006/main">
  <p:tag name="TIMING" val="|7.|8.6|2.|5.|3.6|11.9|9.4|11.1"/>
</p:tagLst>
</file>

<file path=ppt/tags/tag4.xml><?xml version="1.0" encoding="utf-8"?>
<p:tagLst xmlns:a="http://schemas.openxmlformats.org/drawingml/2006/main" xmlns:r="http://schemas.openxmlformats.org/officeDocument/2006/relationships" xmlns:p="http://schemas.openxmlformats.org/presentationml/2006/main">
  <p:tag name="TIMING" val="|22.9|14.6|8.4|5.7"/>
</p:tagLst>
</file>

<file path=ppt/tags/tag5.xml><?xml version="1.0" encoding="utf-8"?>
<p:tagLst xmlns:a="http://schemas.openxmlformats.org/drawingml/2006/main" xmlns:r="http://schemas.openxmlformats.org/officeDocument/2006/relationships" xmlns:p="http://schemas.openxmlformats.org/presentationml/2006/main">
  <p:tag name="TIMING" val="|15.7|15.8|20.4|3.8|4.6|20.3|7.6"/>
</p:tagLst>
</file>

<file path=ppt/tags/tag6.xml><?xml version="1.0" encoding="utf-8"?>
<p:tagLst xmlns:a="http://schemas.openxmlformats.org/drawingml/2006/main" xmlns:r="http://schemas.openxmlformats.org/officeDocument/2006/relationships" xmlns:p="http://schemas.openxmlformats.org/presentationml/2006/main">
  <p:tag name="TIMING" val="|10.8|34.4|3.6|43.6|72.1|8.3|3.7"/>
</p:tagLst>
</file>

<file path=ppt/tags/tag7.xml><?xml version="1.0" encoding="utf-8"?>
<p:tagLst xmlns:a="http://schemas.openxmlformats.org/drawingml/2006/main" xmlns:r="http://schemas.openxmlformats.org/officeDocument/2006/relationships" xmlns:p="http://schemas.openxmlformats.org/presentationml/2006/main">
  <p:tag name="TIMING" val="|31.2|10.|22.4"/>
</p:tagLst>
</file>

<file path=ppt/tags/tag8.xml><?xml version="1.0" encoding="utf-8"?>
<p:tagLst xmlns:a="http://schemas.openxmlformats.org/drawingml/2006/main" xmlns:r="http://schemas.openxmlformats.org/officeDocument/2006/relationships" xmlns:p="http://schemas.openxmlformats.org/presentationml/2006/main">
  <p:tag name="TIMING" val="|9.1|10.5|9.3"/>
</p:tagLst>
</file>

<file path=ppt/tags/tag9.xml><?xml version="1.0" encoding="utf-8"?>
<p:tagLst xmlns:a="http://schemas.openxmlformats.org/drawingml/2006/main" xmlns:r="http://schemas.openxmlformats.org/officeDocument/2006/relationships" xmlns:p="http://schemas.openxmlformats.org/presentationml/2006/main">
  <p:tag name="TIMING" val="|15.6|30.8|2.8|5.3|9.9"/>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1_Default Design">
      <a:majorFont>
        <a:latin typeface="Verdana"/>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1_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1_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25400" algn="ctr">
          <a:solidFill>
            <a:srgbClr val="1F38ED"/>
          </a:solidFill>
          <a:round/>
          <a:headEnd/>
          <a:tailEnd/>
        </a:ln>
      </a:spPr>
      <a:bodyPr anchor="ctr"/>
      <a:lstStyle>
        <a:defPPr marL="342900" indent="-342900" eaLnBrk="0" hangingPunct="0">
          <a:spcBef>
            <a:spcPct val="20000"/>
          </a:spcBef>
          <a:buClr>
            <a:srgbClr val="669900"/>
          </a:buClr>
          <a:buFontTx/>
          <a:buChar char="•"/>
          <a:defRPr kumimoji="0"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cs typeface="+mn-cs"/>
          </a:defRPr>
        </a:defPPr>
      </a:lstStyle>
    </a:sp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spPr>
      <a:bodyPr wrap="none" anchor="ctr"/>
      <a:lstStyle>
        <a:defPPr algn="dist">
          <a:spcBef>
            <a:spcPct val="20000"/>
          </a:spcBef>
          <a:buFont typeface="Wingdings" pitchFamily="2" charset="2"/>
          <a:buNone/>
          <a:defRPr sz="2400">
            <a:solidFill>
              <a:schemeClr val="tx2"/>
            </a:solidFill>
          </a:defRPr>
        </a:defPPr>
      </a:lstStyle>
    </a:sp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spPr>
      <a:bodyPr wrap="none" anchor="ctr"/>
      <a:lstStyle>
        <a:defPPr algn="dist">
          <a:spcBef>
            <a:spcPct val="20000"/>
          </a:spcBef>
          <a:buFont typeface="Wingdings" pitchFamily="2" charset="2"/>
          <a:buNone/>
          <a:defRPr sz="2400">
            <a:solidFill>
              <a:schemeClr val="tx2"/>
            </a:solidFill>
          </a:defRPr>
        </a:defPPr>
      </a:lstStyle>
    </a:sp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spPr>
      <a:bodyPr wrap="none" anchor="ctr"/>
      <a:lstStyle>
        <a:defPPr algn="dist">
          <a:spcBef>
            <a:spcPct val="20000"/>
          </a:spcBef>
          <a:buFont typeface="Wingdings" pitchFamily="2" charset="2"/>
          <a:buNone/>
          <a:defRPr sz="2400">
            <a:solidFill>
              <a:schemeClr val="tx2"/>
            </a:solidFill>
          </a:defRPr>
        </a:defPPr>
      </a:lstStyle>
    </a:sp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spPr>
      <a:bodyPr wrap="none" anchor="ctr"/>
      <a:lstStyle>
        <a:defPPr algn="dist">
          <a:spcBef>
            <a:spcPct val="20000"/>
          </a:spcBef>
          <a:buFont typeface="Wingdings" pitchFamily="2" charset="2"/>
          <a:buNone/>
          <a:defRPr sz="2400">
            <a:solidFill>
              <a:schemeClr val="tx2"/>
            </a:solidFill>
          </a:defRPr>
        </a:defPPr>
      </a:lstStyle>
    </a:sp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1926</TotalTime>
  <Words>7490</Words>
  <Application>Microsoft Office PowerPoint</Application>
  <PresentationFormat>全屏显示(4:3)</PresentationFormat>
  <Paragraphs>988</Paragraphs>
  <Slides>92</Slides>
  <Notes>13</Notes>
  <HiddenSlides>2</HiddenSlides>
  <MMClips>0</MMClips>
  <ScaleCrop>false</ScaleCrop>
  <HeadingPairs>
    <vt:vector size="6" baseType="variant">
      <vt:variant>
        <vt:lpstr>主题</vt:lpstr>
      </vt:variant>
      <vt:variant>
        <vt:i4>7</vt:i4>
      </vt:variant>
      <vt:variant>
        <vt:lpstr>嵌入 OLE 服务器</vt:lpstr>
      </vt:variant>
      <vt:variant>
        <vt:i4>5</vt:i4>
      </vt:variant>
      <vt:variant>
        <vt:lpstr>幻灯片标题</vt:lpstr>
      </vt:variant>
      <vt:variant>
        <vt:i4>92</vt:i4>
      </vt:variant>
    </vt:vector>
  </HeadingPairs>
  <TitlesOfParts>
    <vt:vector size="104" baseType="lpstr">
      <vt:lpstr>Profile</vt:lpstr>
      <vt:lpstr>2_Default Design</vt:lpstr>
      <vt:lpstr>Default Design</vt:lpstr>
      <vt:lpstr>1_Default Design</vt:lpstr>
      <vt:lpstr>3_Default Design</vt:lpstr>
      <vt:lpstr>4_Default Design</vt:lpstr>
      <vt:lpstr>5_Default Design</vt:lpstr>
      <vt:lpstr>Microsoft ClipArt Gallery</vt:lpstr>
      <vt:lpstr>Clip</vt:lpstr>
      <vt:lpstr>Image</vt:lpstr>
      <vt:lpstr>BMP 图象</vt:lpstr>
      <vt:lpstr>剪辑</vt:lpstr>
      <vt:lpstr>第7章 防御技术——防火墙</vt:lpstr>
      <vt:lpstr>本章内容安排</vt:lpstr>
      <vt:lpstr>建筑业中的防火墙</vt:lpstr>
      <vt:lpstr>IT领域中的防火墙</vt:lpstr>
      <vt:lpstr>防火墙功能示意</vt:lpstr>
      <vt:lpstr> 1 防火墙的基本原理</vt:lpstr>
      <vt:lpstr> 1 防火墙的基本原理</vt:lpstr>
      <vt:lpstr> 1 防火墙的基本原理</vt:lpstr>
      <vt:lpstr> 1 防火墙的基本原理</vt:lpstr>
      <vt:lpstr>防火墙示意图</vt:lpstr>
      <vt:lpstr>防火墙主要功能</vt:lpstr>
      <vt:lpstr>防火墙不能防范的攻击</vt:lpstr>
      <vt:lpstr>一个典型的防火墙使用形态</vt:lpstr>
      <vt:lpstr> 1 防火墙的基本原理</vt:lpstr>
      <vt:lpstr> 1 防火墙的基本原理</vt:lpstr>
      <vt:lpstr>防火墙的基本策略</vt:lpstr>
      <vt:lpstr>防火墙的基本策略</vt:lpstr>
      <vt:lpstr>防火墙的分类</vt:lpstr>
      <vt:lpstr>防火墙的分类(2)</vt:lpstr>
      <vt:lpstr> 2 防火墙的技术</vt:lpstr>
      <vt:lpstr>包过滤防火墙</vt:lpstr>
      <vt:lpstr>包过滤防火墙</vt:lpstr>
      <vt:lpstr>包过滤防火墙</vt:lpstr>
      <vt:lpstr>包过滤防火墙</vt:lpstr>
      <vt:lpstr>包过滤防火墙（5）</vt:lpstr>
      <vt:lpstr>应注意的问题</vt:lpstr>
      <vt:lpstr>包过滤技术发展阶段（1）</vt:lpstr>
      <vt:lpstr>静态包过滤所检查的内容</vt:lpstr>
      <vt:lpstr>幻灯片 29</vt:lpstr>
      <vt:lpstr>包过滤技术发展阶段（2）</vt:lpstr>
      <vt:lpstr>包过滤技术发展阶段（3）</vt:lpstr>
      <vt:lpstr>幻灯片 32</vt:lpstr>
      <vt:lpstr>攻破包过滤式防火墙的方法（1） </vt:lpstr>
      <vt:lpstr>攻破包过滤式防火墙的方法（2）</vt:lpstr>
      <vt:lpstr>包过滤防火墙的优缺点</vt:lpstr>
      <vt:lpstr>包过滤防火墙的优缺点</vt:lpstr>
      <vt:lpstr>代理型防火墙</vt:lpstr>
      <vt:lpstr>代理服务器型防火墙(2)</vt:lpstr>
      <vt:lpstr>代理服务器型防火墙（3）</vt:lpstr>
      <vt:lpstr>代理服务器型防火墙（4）</vt:lpstr>
      <vt:lpstr>幻灯片 41</vt:lpstr>
      <vt:lpstr>应用代理防火墙</vt:lpstr>
      <vt:lpstr>应用代理防火墙</vt:lpstr>
      <vt:lpstr>电路级代理</vt:lpstr>
      <vt:lpstr>电路级代理</vt:lpstr>
      <vt:lpstr>自适应代理防火墙</vt:lpstr>
      <vt:lpstr>自适应代理防火墙</vt:lpstr>
      <vt:lpstr>电路级网关</vt:lpstr>
      <vt:lpstr> </vt:lpstr>
      <vt:lpstr>电路级网关</vt:lpstr>
      <vt:lpstr>网络地址转换 </vt:lpstr>
      <vt:lpstr>网络地址转换(2)</vt:lpstr>
      <vt:lpstr>网络地址转换(3)</vt:lpstr>
      <vt:lpstr>网络地址转换(4)</vt:lpstr>
      <vt:lpstr>NAT防火墙</vt:lpstr>
      <vt:lpstr>NAT（网络地址翻译）</vt:lpstr>
      <vt:lpstr>NAT原理</vt:lpstr>
      <vt:lpstr>NAT实现负载均衡</vt:lpstr>
      <vt:lpstr>NAT的优缺点</vt:lpstr>
      <vt:lpstr>混合型防火墙</vt:lpstr>
      <vt:lpstr> 3 防火墙的配置方案</vt:lpstr>
      <vt:lpstr>包过滤路由</vt:lpstr>
      <vt:lpstr>双宿主机模式</vt:lpstr>
      <vt:lpstr>双宿主机模式(cont.)</vt:lpstr>
      <vt:lpstr>双宿主机模式(cont.)</vt:lpstr>
      <vt:lpstr>双宿主机模式(cont.)</vt:lpstr>
      <vt:lpstr>幻灯片 67</vt:lpstr>
      <vt:lpstr>屏蔽主机模式</vt:lpstr>
      <vt:lpstr>屏蔽主机</vt:lpstr>
      <vt:lpstr>屏蔽主机</vt:lpstr>
      <vt:lpstr>幻灯片 71</vt:lpstr>
      <vt:lpstr>屏蔽子网模式</vt:lpstr>
      <vt:lpstr>屏蔽子网模式(cont.)</vt:lpstr>
      <vt:lpstr>屏蔽子网模式(cont.)</vt:lpstr>
      <vt:lpstr>屏蔽子网模式(cont.)</vt:lpstr>
      <vt:lpstr>屏蔽子网模式(cont.)</vt:lpstr>
      <vt:lpstr>幻灯片 77</vt:lpstr>
      <vt:lpstr>防火墙的主要功能</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 4 典型防火墙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防御技术——防火墙</dc:title>
  <dc:creator>user</dc:creator>
  <cp:lastModifiedBy>user</cp:lastModifiedBy>
  <cp:revision>6</cp:revision>
  <dcterms:created xsi:type="dcterms:W3CDTF">2016-05-16T03:04:51Z</dcterms:created>
  <dcterms:modified xsi:type="dcterms:W3CDTF">2016-05-30T02:45:23Z</dcterms:modified>
</cp:coreProperties>
</file>