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3"/>
    <p:sldId id="403" r:id="rId4"/>
    <p:sldId id="257" r:id="rId5"/>
    <p:sldId id="258" r:id="rId6"/>
    <p:sldId id="412" r:id="rId7"/>
    <p:sldId id="259" r:id="rId8"/>
    <p:sldId id="260" r:id="rId9"/>
    <p:sldId id="261" r:id="rId10"/>
    <p:sldId id="416" r:id="rId11"/>
    <p:sldId id="417" r:id="rId12"/>
    <p:sldId id="262" r:id="rId13"/>
    <p:sldId id="263" r:id="rId14"/>
    <p:sldId id="264" r:id="rId15"/>
    <p:sldId id="415" r:id="rId16"/>
    <p:sldId id="265" r:id="rId17"/>
    <p:sldId id="419" r:id="rId18"/>
    <p:sldId id="406" r:id="rId19"/>
    <p:sldId id="266" r:id="rId20"/>
    <p:sldId id="267" r:id="rId21"/>
    <p:sldId id="268" r:id="rId22"/>
    <p:sldId id="414" r:id="rId23"/>
    <p:sldId id="269" r:id="rId24"/>
    <p:sldId id="413" r:id="rId25"/>
    <p:sldId id="418" r:id="rId26"/>
    <p:sldId id="420" r:id="rId27"/>
    <p:sldId id="421" r:id="rId28"/>
    <p:sldId id="423" r:id="rId29"/>
    <p:sldId id="273" r:id="rId30"/>
    <p:sldId id="374" r:id="rId31"/>
    <p:sldId id="375" r:id="rId32"/>
    <p:sldId id="376" r:id="rId33"/>
    <p:sldId id="350" r:id="rId34"/>
    <p:sldId id="351" r:id="rId35"/>
    <p:sldId id="337" r:id="rId36"/>
    <p:sldId id="407" r:id="rId37"/>
    <p:sldId id="356" r:id="rId38"/>
    <p:sldId id="357" r:id="rId39"/>
  </p:sldIdLst>
  <p:sldSz cx="9144000" cy="6858000" type="screen4x3"/>
  <p:notesSz cx="7099300" cy="10234930"/>
  <p:custDataLst>
    <p:tags r:id="rId46"/>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3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44"/>
    <p:restoredTop sz="93715"/>
  </p:normalViewPr>
  <p:slideViewPr>
    <p:cSldViewPr showGuides="1">
      <p:cViewPr varScale="1">
        <p:scale>
          <a:sx n="64" d="100"/>
          <a:sy n="64" d="100"/>
        </p:scale>
        <p:origin x="1268" y="32"/>
      </p:cViewPr>
      <p:guideLst>
        <p:guide orient="horz" pos="216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gs" Target="tags/tag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28T03:43:20.835" idx="1">
    <p:pos x="2724" y="2606"/>
    <p:text>`realloc` 是 C 语言标准库中的一个函数，用于修改之前通过 `malloc`、`calloc` 或另一个 `realloc` 调用分配的内存块的大小。`realloc` 的原型定义在 `stdlib.h` 头文件中。
函数原型如下：
```c
void *realloc(void *ptr, size_t new_size);
```
参数说明：
- `ptr`：指向先前通过 `malloc`、`calloc` 或 `realloc` 分配的内存块的指针。如果 `ptr` 为 `NULL`，则 `realloc` 函数的行为就像 `malloc` 函数一样，尝试分配一块新的 `new_size` 字节的内存。
- `new_size`：请求的新内存大小（以字节为单位）。如果这个值小于或等于当前分配的内存块的大小，`realloc` 可能会返回相同的内存块地址，或者如果需要，它可能会移动内存块以满足请求。
返回值：
- 如果内存重新分配成功，`realloc` 返回指向重新分配的（可能移动了位置的）内存块的指针。
- 如果重新分配失败（通常是因为内存不足），它会返回 `NULL`，并且原始的内存块保持不变。
使用 `realloc` 时需要注意的事项：
- 如果 `ptr` 是 `NULL`，`realloc` 将分配一个新的内存块。
- 如果 `new_size` 等于当前内存块的大小，`realloc` 通常不会执行任何操作，但某些实现可能会返回一个新的内存块。
- 如果 `realloc` 失败，原始的内存块不会被释放或移动。
- 如果 `realloc` 成功，它可能返回一个新的指针，这意味着原始内存块被移动到了新的内存地址。因此，任何指向原始内存块的指针都需要更新。
- 使用 `realloc` 后，只有返回的新指针是有效的，原始 `ptr` 不应该再被使用。
下面是一个使用 `realloc` 的示例代码：
```c
#include &lt;stdio.h&gt;
#include &lt;stdlib.h&gt;
int main() {
    int *array = (int *)malloc(5 * sizeof(int)); // 分配一个包含5个整数的数组
    if (array == NULL) {
        perror("Failed to allocate memory");
        return EXIT_FAILURE;
    }
    // 假设我们需要将数组扩大到10个整数
    array = (int *)realloc(array, 10 * sizeof(int));
    if (array == NULL) {
        perror("Failed to reallocate memory");
        return EXIT_FAILURE;
    }
    // 现在 array 指向一个包含10个整数的数组
    // 可以继续使用 array...
    free(array); // 最后释放内存
    return EXIT_SUCCESS;
}
```
在上面的示例中，我们首先使用 `malloc` 分配了一个包含5个整数的数组。然后，使用 `realloc` 将数组的大小增加到10个整数。如果 `realloc` 成功，它返回指向新内存块的指针，我们更新 `array` 指针以指向新的内存地址。最后，使用 `free` 释放内存。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8-14T00:49:46.112" idx="3">
    <p:pos x="2796" y="367"/>
    <p:text>在 C 语言中，`&amp;L` 和 `L` 通常表示不同的概念：
1. `L`：这通常是一个变量或者字面量。在 C 语言中，以大写字母 `L` 开头的变量名是常规的命名习惯，用于区分全局变量和局部变量。如果 `L` 是一个变量，它代表存储在内存中的一个值。
2. `&amp;L`：这是变量 `L` 的地址。在 C 语言中，`&amp;` 运算符用于获取变量的内存地址。所以 `&amp;L` 表示的是存储变量 `L` 的内存位置的地址。
例如：
```c
int L = 10; // L 是一个整型变量，其值为 10
int *p = &amp;L; // p 是一个指向整型变量的指针，它存储了 L 的地址
```
在这个例子中，`L` 是一个整型变量，声明并初始化为 `10`。`p` 是一个指向 `int` 的指针，通过使用 `&amp;L` 来获取 `L` 的内存地址，并将这个地址赋给 `p`。这样，`p` 就可以用来访问或修改 `L` 变量存储的值。
总结来说，`L` 是变量本身，而 `&amp;L` 是变量 `L` 的地址。在 C 语言编程中，了解变量和它们的地址之间的区别是非常重要的。</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7-28T04:04:43.252" idx="2">
    <p:pos x="2925" y="531"/>
    <p:text>在 C 语言中，`&amp;L` 和 `L` 通常表示不同的概念：
1. `L`：这通常是一个变量或者字面量。在 C 语言中，以大写字母 `L` 开头的变量名是常规的命名习惯，用于区分全局变量和局部变量。如果 `L` 是一个变量，它代表存储在内存中的一个值。
2. `&amp;L`：这是变量 `L` 的地址。在 C 语言中，`&amp;` 运算符用于获取变量的内存地址。所以 `&amp;L` 表示的是存储变量 `L` 的内存位置的地址。
例如：
```c
int L = 10; // L 是一个整型变量，其值为 10
int *p = &amp;L; // p 是一个指向整型变量的指针，它存储了 L 的地址
```
在这个例子中，`L` 是一个整型变量，声明并初始化为 `10`。`p` 是一个指向 `int` 的指针，通过使用 `&amp;L` 来获取 `L` 的内存地址，并将这个地址赋给 `p`。这样，`p` 就可以用来访问或修改 `L` 变量存储的值。
总结来说，`L` 是变量本身，而 `&amp;L` 是变量 `L` 的地址。在 C 语言编程中，了解变量和它们的地址之间的区别是非常重要的。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4-07-28T04:05:28.324" idx="4">
    <p:pos x="2592" y="724"/>
    <p:text>在 C 语言中，`&amp;L` 和 `L` 通常表示不同的概念：
1. `L`：这通常是一个变量或者字面量。在 C 语言中，以大写字母 `L` 开头的变量名是常规的命名习惯，用于区分全局变量和局部变量。如果 `L` 是一个变量，它代表存储在内存中的一个值。
2. `&amp;L`：这是变量 `L` 的地址。在 C 语言中，`&amp;` 运算符用于获取变量的内存地址。所以 `&amp;L` 表示的是存储变量 `L` 的内存位置的地址。
例如：
```c
int L = 10; // L 是一个整型变量，其值为 10
int *p = &amp;L; // p 是一个指向整型变量的指针，它存储了 L 的地址
```
在这个例子中，`L` 是一个整型变量，声明并初始化为 `10`。`p` 是一个指向 `int` 的指针，通过使用 `&amp;L` 来获取 `L` 的内存地址，并将这个地址赋给 `p`。这样，`p` 就可以用来访问或修改 `L` 变量存储的值。
总结来说，`L` 是变量本身，而 `&amp;L` 是变量 `L` 的地址。在 C 语言编程中，了解变量和它们的地址之间的区别是非常重要的。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4-07-28T04:19:23.989" idx="5">
    <p:pos x="4640" y="1315"/>
    <p:text>在 C 语言中，`*` 符号在不同上下文中有不同的用途：
1. **指针声明**:
   - 当用于变量声明时，`*` 表示该变量是一个指针。例如：`int *p;` 声明了一个指向 `int` 的指针 `p`。
2. **间接引用（解引用）**:
   - 当用于指针变量前时，`*` 用作间接引用运算符，用于访问指针所指向的内存地址中存储的值。例如：如果 `p` 是一个指向 `int` 的指针，`*p` 表示 p 指针所指向的 `int` 变量的值。
3. **乘法操作符**:
   - 在数学表达式中，`*` 用作乘法操作符，表示两个数的乘积。例如：`a * b` 表示变量 `a` 和 `b` 的乘积。
4. **定义和使用指针**:
   - 在指针的定义和使用中，`*` 用来指定一个变量的地址，以及访问该地址处存储的值。例如：
     ```c
     int value = 5;   // 定义一个整型变量 value
     int *p = &amp;value;  // 定义一个指向整型的指针 p，并将其初始化为 value 的地址
     printf("%d", *p); // 输出 *p，即 value 变量的值，输出结果为 5
     ```
5. **指针和数组的关系**:
   - 在数组的上下文中，`*` 可以用来获取数组元素的值。例如，对于数组 `int arr[10];`，`arr[0]` 和 `*arr` 是等价的，都表示数组的第一个元素。
6. **函数指针**:
   - 当 `*` 与函数返回类型一起使用时，表示这是一个函数指针。例如：`int *(*func)(int, int);` 声明了一个返回指向指向 `int` 的指针的函数指针。
在指针的上下文中，`*` 是非常关键的，因为它允许程序员访问和操作内存地址，这是 C 语言提供接近硬件层面操作能力的一部分。正确使用 `*` 对于有效和安全地编写 C 程序至关重要。
</p:text>
  </p:cm>
  <p:cm authorId="1" dt="2024-07-28T04:26:42.233" idx="6">
    <p:pos x="4570" y="3569"/>
    <p:text>在您提供的代码片段中，`p-&gt;data` 和 `p-&gt;next` 表示访问某个结构体指针 `p` 的成员。这通常用于链表或类似的数据结构中。下面是对这两个表达式的解释：
1. **p-&gt;data**:
   - 这个表达式访问指针 `p` 指向的结构体中的 `data` 成员。`data` 可能是一个变量，用于存储数据或值。
   - 结构体指针的 `-&gt;` 运算符是 `(p-&gt;data)` 的简写形式。如果 `p` 是一个指向结构体的指针，那么 `p-&gt;data` 等同于 `(*p).data`。
2. **p-&gt;next**:
   - 这个表达式访问指针 `p` 指向的结构体中的 `next` 成员。在链表中，`next` 通常是一个指向相同结构体类型的指针，用于链接到链表的下一个节点。
   - 同样，`p-&gt;next` 等同于 `(*p).next`，它获取 `p` 当前节点所指向的下一个节点的地址。
这里是一个简单的结构体和链表节点的例子：
```c
typedef struct Node {
    int data;     // 节点存储的数据
    struct Node* next; // 指向链表中下一个节点的指针
} Node;
Node* p = NULL; // 创建一个新的节点指针 p
// 假设 p 后来被赋值为某个 Node 的地址
int value = p-&gt;data; // 访问 p 指向的节点的 data 成员
Node* q = p-&gt;next;   // 访问 p 指向的节点的 next 成员，即获取下一个节点的地址
```
在实际使用中，`p-&gt;data` 和 `p-&gt;next` 允许程序员操作链表中的节点，例如遍历链表、修改节点数据或更新节点链接。如果 `p` 是 `NULL` 或者没有正确指向一个结构体，使用 `p-&gt;data` 或 `p-&gt;next` 将会导致未定义行为，可能触发运行时错误。因此，在使用这些表达式之前，通常需要检查指针 `p` 是否为 `NULL` 或有效的地址。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4-07-28T04:28:54.105" idx="7">
    <p:pos x="767" y="1152"/>
    <p:text>这段代码是链表操作的一部分，具体来说是在链表中插入一个新节点的常见操作。下面是对每条语句的解释：
1. `q = New NODE;`
   - 这行代码使用某种方式（可能是 `malloc`、`calloc` 或其他内存分配函数）创建了一个新的节点，并将其地址赋给指针 `q`。`New NODE` 可能是指分配一个 `NODE` 类型的结构体实例。
2. `q-&gt;data = x;`
   - 这行代码将变量 `x` 的值赋给新节点 `q` 的 `data` 成员。这里假设 `x` 是一个已经定义并且与 `data` 成员类型相同的变量。
3. `q-&gt;next = p-&gt;next;`
   - 这行代码将 `p` 当前指向的节点的 `next` 指针的值（即下一个节点的地址）赋给新节点 `q` 的 `next` 指针。这使得新节点 `q` 链接到原来 `p` 指向的节点的下一个节点。
4. `p-&gt;next = q;`
   - 这行代码将新节点 `q` 的地址赋给 `p` 指向的节点的 `next` 指针。这将 `p` 指向的节点链接到新节点 `q`，完成插入操作。
整个操作的结果是，在 `p` 指向的节点和它原来指向的下一个节点之间插入了新节点 `q`。插入操作完成后，`p` 仍然指向原来的节点，但是它的 `next` 指针现在指向了新节点 `q`。
这里是一个具体的示例，假设我们有一个简单的链表节点结构体定义和插入操作的实现：
```c
typedef struct Node {
    int data;
    struct Node* next;
} Node;
Node* NewNode(int data) {
    Node* newNode = (Node*)malloc(sizeof(Node)); // 分配内存给新节点
    if (newNode != NULL) {
        newNode-&gt;data = data; // 设置节点数据
        newNode-&gt;next = NULL; // 新节点的下一个节点初始为 NULL
    }
    return newNode;
}
void insertAfter(Node* p, int x) {
    if (p == NULL) return; // 如果 p 是 NULL，不做任何操作
    Node* q = NewNode(x); // 创建新节点
    if (q != NULL) {
        q-&gt;next = p-&gt;next; // 将新节点的 next 指向 p 的下一个节点
        p-&gt;next = q;       // 将 p 的 next 指向新节点，完成插入
    }
}
```
在这个示例中，`NewNode` 函数负责创建并初始化新节点，`insertAfter` 函数负责将新节点插入到指定节点 `p` 之后。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4-07-28T05:44:31.322" idx="8">
    <p:pos x="1508" y="1251"/>
    <p:text>这段代码似乎是用于合并两个有序链表 `La` 和 `Lb` 成为一个新的有序链表 `Lc` 的函数。不过，代码中有一些错误和不明确的地方，我会逐一解释并提供修正建议。
### 原始代码分析
```c
void mergeList(LinkList &amp;La, LinkList &amp;Lb, Link &amp;Lc) {
    pa = La-&gt;next;  // 访问 La 的第一个元素
    pb = Lb-&gt;next;  // 访问 Lb 的第一个元素
    Lc = pc = La;   // 这里可能有错误，意图可能是设置 pc 为 La 的第一个元素
    while(pa &amp;&amp; pb) {
        if(pa-&gt;data &lt;= pb-&gt;data) {
            pc-&gt;next = pa;  // 将较小的元素连接到 Lc
            pc = pa;        // 移动 pc 指针
            pa = pa-&gt;next;   // 移动 pa 指针
        } else {
            pc-&gt;next = pb;  // 将较大的元素连接到 Lc
            pc = pb;        // 移动 pc 指针
            pb = pb-&gt;next;   // 移动 pb 指针
        }
    }
    pc-&gt;next = pa ? pa : pb;  // 连接剩余的元素
    free(Lb);  // 释放 Lb 链表的头节点
}
```
### 错误和修正建议
1. **参数类型**:
   - `LinkList &amp;La` 和 `LinkList &amp;Lb` 应该是指针的引用，但在 C 语言中，使用 `&amp;` 符号表示按引用传递是不正确的。应使用指针传递。
2. **参数初始化**:
   - `Lc = pc = La;` 这行代码的意图可能是将 `Lc` 初始化为 `La` 的头节点，并将 `pc` 设置为链表的第一个元素。但这里 `Lc` 应该是一个指针，而不是对头节点的引用。
3. **链表合并逻辑**:
   - 合并逻辑本身是正确的，但需要确保 `pa` 和 `pb` 在循环结束后正确地连接剩余的链表。
4. **内存释放**:
   - `free(Lb);` 这行代码只释放了 `Lb` 的头节点，但没有释放整个链表。需要确保释放整个链表。
### 修正后的代码
```c
typedef struct Node {
    int data;
    struct Node* next;
} Node, *LinkList;
void mergeList(LinkList *La, LinkList *Lb, LinkList *Lc) {
    Node* pa = (*La)-&gt;next;  // 访问 La 的第一个元素
    Node* pb = (*Lb)-&gt;next;  // 访问 Lb 的第一个元素
    Node* pc = *La;          // 设置 pc 为 La 的头节点
    *Lc = *La;               // 初始化 Lc 为 La 的头节点
    while(pa &amp;&amp; pb) {
        if(pa-&gt;data &lt;= pb-&gt;data) {
            pc-&gt;next = pa;  // 将较小的元素连接到 Lc
            pc = pa;        // 移动 pc 指针
            pa = pa-&gt;next;   // 移动 pa 指针
        } else {
            pc-&gt;next = pb;  // 将较大的元素连接到 Lc
            pc = pb;        // 移动 pc 指针
            pb = pb-&gt;next;   // 移动 pb 指针
        }
    }
    pc-&gt;next = pa ? pa : pb;  // 连接剩余的元素
    if (!pa) {
        pc-&gt;next = pb;  // 如果 pa 为空，连接剩余的 pb
    }
    free(*Lb);  // 释放 Lb 的头节点
    *Lb = NULL;  // 将 Lb 设置为 NULL，防止野指针
}
```
### 注意事项
- 确保在调用 `mergeList` 之前，`La` 和 `Lb` 已经正确初始化，并且它们不是 `NULL`。
- 确保在调用 `mergeList` 之后，正确处理 `Lc`，因为它现在包含了合并后的链表。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4-07-28T06:08:28.038" idx="9">
    <p:pos x="1057" y="2708"/>
    <p:text>链表作为一种动态数据结构，在内存中不是连续存储的，这是因为链表的每个节点通常位于内存中的不同位置，并且通过指针连接在一起。这种非连续性的特性导致了链表相对于数组等连续存储结构在局部性（locality）上的一些缺点，具体包括：
1. **缓存行不连续**：
   - 现代计算机系统使用缓存（Cache）来减少访问主存（RAM）的延迟。缓存行是缓存中用于存储内存块的单元，通常大小为几十到几百字节。
   - 当程序顺序访问数组时，由于数据在内存中是连续的，很可能会触发良好的缓存行填充，使得多个数组元素可以一次性加载到缓存中。这样，后续访问可以快速从缓存中获取数据。
2. **缓存缺失（Cache Miss）**：
   - 对于链表，由于每个节点可能分散在内存的任意位置，访问链表中的元素时，每次跳转到下一个节点都可能发生缓存行不连续，从而导致缓存缺失。
   - 缓存缺失发生时，CPU需要等待数据从主存加载到缓存，这增加了访问延迟。
3. **预取（Prefetching）效率低**：
   - 现代CPU通常具有预取机制，能够预测程序的内存访问模式，并提前加载数据到缓存中。
   - 连续存储的数据结构（如数组）更容易被预取器预测和加载，而链表由于其非连续性，预取效率通常较低。
4. **处理器缓存策略**：
   - 处理器缓存通常按照一定的内存块大小进行数据加载（如32字节、64字节等）。当访问连续内存时，这些缓存策略可以高效地工作，因为数据很可能在接下来的几个内存地址内。
   - 但是，链表的非连续性意味着即使链表节点物理上是连续的，逻辑上它们也是分散的，这破坏了缓存的这种工作模式。
5. **内存访问模式**：
   - 链表的访问模式是跳跃式的，因为每次访问下一个节点都需要通过指针跳转到另一个内存地址。这种跳跃式的访问模式不利于缓存的利用。
由于上述原因，链表在内存局部性方面通常不如数组等连续存储结构，这可能导致性能下降，尤其是在对性能要求较高的应用中。因此，在设计系统时，如果可能的话，选择具有良好局部性的连续存储结构通常是一个更好的选择。然而，链表在某些情况下由于其灵活性和动态性，仍然是必要的数据结构选择。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3076575" cy="512763"/>
          </a:xfrm>
          <a:prstGeom prst="rect">
            <a:avLst/>
          </a:prstGeom>
          <a:noFill/>
          <a:ln>
            <a:noFill/>
          </a:ln>
          <a:effectLst/>
        </p:spPr>
        <p:txBody>
          <a:bodyPr vert="horz" wrap="square" lIns="99048" tIns="49524" rIns="99048" bIns="49524" numCol="1" anchor="t"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sz="quarter" idx="1"/>
          </p:nvPr>
        </p:nvSpPr>
        <p:spPr bwMode="auto">
          <a:xfrm>
            <a:off x="4022725" y="0"/>
            <a:ext cx="3076575" cy="512763"/>
          </a:xfrm>
          <a:prstGeom prst="rect">
            <a:avLst/>
          </a:prstGeom>
          <a:noFill/>
          <a:ln>
            <a:noFill/>
          </a:ln>
          <a:effectLst/>
        </p:spPr>
        <p:txBody>
          <a:bodyPr vert="horz" wrap="square" lIns="99048" tIns="49524" rIns="99048" bIns="49524" numCol="1" anchor="t" anchorCtr="0" compatLnSpc="1"/>
          <a:lstStyle>
            <a:lvl1pPr algn="r" eaLnBrk="1" hangingPunct="1">
              <a:defRPr sz="1300" b="0">
                <a:solidFill>
                  <a:schemeClr val="bg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Grp="1" noChangeArrowheads="1"/>
          </p:cNvSpPr>
          <p:nvPr>
            <p:ph type="ftr" sz="quarter" idx="2"/>
          </p:nvPr>
        </p:nvSpPr>
        <p:spPr bwMode="auto">
          <a:xfrm>
            <a:off x="0" y="9721850"/>
            <a:ext cx="3076575" cy="512763"/>
          </a:xfrm>
          <a:prstGeom prst="rect">
            <a:avLst/>
          </a:prstGeom>
          <a:noFill/>
          <a:ln>
            <a:noFill/>
          </a:ln>
          <a:effectLst/>
        </p:spPr>
        <p:txBody>
          <a:bodyPr vert="horz" wrap="square" lIns="99048" tIns="49524" rIns="99048" bIns="49524" numCol="1" anchor="b"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0245" name="Rectangle 5"/>
          <p:cNvSpPr>
            <a:spLocks noGrp="1" noChangeArrowheads="1"/>
          </p:cNvSpPr>
          <p:nvPr>
            <p:ph type="sldNum" sz="quarter" idx="3"/>
          </p:nvPr>
        </p:nvSpPr>
        <p:spPr bwMode="auto">
          <a:xfrm>
            <a:off x="4022725" y="9721850"/>
            <a:ext cx="3076575" cy="512763"/>
          </a:xfrm>
          <a:prstGeom prst="rect">
            <a:avLst/>
          </a:prstGeom>
          <a:noFill/>
          <a:ln>
            <a:noFill/>
          </a:ln>
          <a:effectLst/>
        </p:spPr>
        <p:txBody>
          <a:bodyPr vert="horz" wrap="square" lIns="99048" tIns="49524" rIns="99048" bIns="49524" numCol="1" anchor="b" anchorCtr="0" compatLnSpc="1"/>
          <a:lstStyle>
            <a:lvl1pPr algn="r" eaLnBrk="1" hangingPunct="1">
              <a:defRPr sz="1300" b="0">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3ABB9C-BCCE-4748-8639-37B71BBBD303}" type="slidenum">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noChangeArrowheads="1"/>
          </p:cNvSpPr>
          <p:nvPr>
            <p:ph type="hdr" sz="quarter"/>
          </p:nvPr>
        </p:nvSpPr>
        <p:spPr bwMode="auto">
          <a:xfrm>
            <a:off x="0" y="0"/>
            <a:ext cx="3076575" cy="512763"/>
          </a:xfrm>
          <a:prstGeom prst="rect">
            <a:avLst/>
          </a:prstGeom>
          <a:noFill/>
          <a:ln>
            <a:noFill/>
          </a:ln>
          <a:effectLst/>
        </p:spPr>
        <p:txBody>
          <a:bodyPr vert="horz" wrap="square" lIns="99048" tIns="49524" rIns="99048" bIns="49524" numCol="1" anchor="t"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数据结构与算法</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第</a:t>
            </a: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章</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3" name="Rectangle 3"/>
          <p:cNvSpPr>
            <a:spLocks noGrp="1" noChangeArrowheads="1"/>
          </p:cNvSpPr>
          <p:nvPr>
            <p:ph type="dt" idx="1"/>
          </p:nvPr>
        </p:nvSpPr>
        <p:spPr bwMode="auto">
          <a:xfrm>
            <a:off x="4022725" y="0"/>
            <a:ext cx="3076575" cy="512763"/>
          </a:xfrm>
          <a:prstGeom prst="rect">
            <a:avLst/>
          </a:prstGeom>
          <a:noFill/>
          <a:ln>
            <a:noFill/>
          </a:ln>
          <a:effectLst/>
        </p:spPr>
        <p:txBody>
          <a:bodyPr vert="horz" wrap="square" lIns="99048" tIns="49524" rIns="99048" bIns="49524" numCol="1" anchor="t" anchorCtr="0" compatLnSpc="1"/>
          <a:lstStyle>
            <a:lvl1pPr algn="r" eaLnBrk="1" hangingPunct="1">
              <a:defRPr sz="1300" b="0">
                <a:solidFill>
                  <a:schemeClr val="bg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TextEdit="1"/>
          </p:cNvSpPr>
          <p:nvPr>
            <p:ph type="sldImg" idx="2"/>
          </p:nvPr>
        </p:nvSpPr>
        <p:spPr>
          <a:xfrm>
            <a:off x="990600" y="766763"/>
            <a:ext cx="5118100" cy="3838575"/>
          </a:xfrm>
          <a:prstGeom prst="rect">
            <a:avLst/>
          </a:prstGeom>
          <a:noFill/>
          <a:ln w="9525" cap="flat" cmpd="sng">
            <a:solidFill>
              <a:srgbClr val="000000"/>
            </a:solidFill>
            <a:prstDash val="solid"/>
            <a:miter/>
            <a:headEnd type="none" w="med" len="med"/>
            <a:tailEnd type="none" w="med" len="med"/>
          </a:ln>
        </p:spPr>
      </p:sp>
      <p:sp>
        <p:nvSpPr>
          <p:cNvPr id="15365" name="Rectangle 5"/>
          <p:cNvSpPr>
            <a:spLocks noGrp="1" noChangeArrowheads="1"/>
          </p:cNvSpPr>
          <p:nvPr>
            <p:ph type="body" sz="quarter" idx="3"/>
          </p:nvPr>
        </p:nvSpPr>
        <p:spPr bwMode="auto">
          <a:xfrm>
            <a:off x="947738" y="4860925"/>
            <a:ext cx="5203825" cy="4606925"/>
          </a:xfrm>
          <a:prstGeom prst="rect">
            <a:avLst/>
          </a:prstGeom>
          <a:noFill/>
          <a:ln>
            <a:noFill/>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6" name="Rectangle 6"/>
          <p:cNvSpPr>
            <a:spLocks noGrp="1" noChangeArrowheads="1"/>
          </p:cNvSpPr>
          <p:nvPr>
            <p:ph type="ftr" sz="quarter" idx="4"/>
          </p:nvPr>
        </p:nvSpPr>
        <p:spPr bwMode="auto">
          <a:xfrm>
            <a:off x="0" y="9721850"/>
            <a:ext cx="3076575" cy="512763"/>
          </a:xfrm>
          <a:prstGeom prst="rect">
            <a:avLst/>
          </a:prstGeom>
          <a:noFill/>
          <a:ln>
            <a:noFill/>
          </a:ln>
          <a:effectLst/>
        </p:spPr>
        <p:txBody>
          <a:bodyPr vert="horz" wrap="square" lIns="99048" tIns="49524" rIns="99048" bIns="49524" numCol="1" anchor="b" anchorCtr="0" compatLnSpc="1"/>
          <a:lstStyle>
            <a:lvl1pPr eaLnBrk="1" hangingPunct="1">
              <a:defRPr sz="1300" b="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r>
            <a:r>
              <a:rPr kumimoji="1" lang="zh-CN" altLang="en-US"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计算机科学与技术学院</a:t>
            </a:r>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15367" name="Rectangle 7"/>
          <p:cNvSpPr>
            <a:spLocks noGrp="1" noChangeArrowheads="1"/>
          </p:cNvSpPr>
          <p:nvPr>
            <p:ph type="sldNum" sz="quarter" idx="5"/>
          </p:nvPr>
        </p:nvSpPr>
        <p:spPr bwMode="auto">
          <a:xfrm>
            <a:off x="4022725" y="9721850"/>
            <a:ext cx="3076575" cy="512763"/>
          </a:xfrm>
          <a:prstGeom prst="rect">
            <a:avLst/>
          </a:prstGeom>
          <a:noFill/>
          <a:ln>
            <a:noFill/>
          </a:ln>
          <a:effectLst/>
        </p:spPr>
        <p:txBody>
          <a:bodyPr vert="horz" wrap="square" lIns="99048" tIns="49524" rIns="99048" bIns="49524" numCol="1" anchor="b" anchorCtr="0" compatLnSpc="1"/>
          <a:lstStyle>
            <a:lvl1pPr algn="r" eaLnBrk="1" hangingPunct="1">
              <a:defRPr sz="1300" b="0">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F4F04D-5965-46D0-A445-CD10D106797A}" type="slidenum">
              <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 name="TextBox 10"/>
          <p:cNvSpPr txBox="1">
            <a:spLocks noChangeArrowheads="1"/>
          </p:cNvSpPr>
          <p:nvPr/>
        </p:nvSpPr>
        <p:spPr bwMode="auto">
          <a:xfrm>
            <a:off x="3635375" y="44450"/>
            <a:ext cx="1870075" cy="400050"/>
          </a:xfrm>
          <a:prstGeom prst="rect">
            <a:avLst/>
          </a:prstGeom>
          <a:noFill/>
          <a:ln>
            <a:noFill/>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第</a:t>
            </a:r>
            <a:r>
              <a:rPr kumimoji="1" lang="en-US" altLang="zh-CN"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2</a:t>
            </a:r>
            <a:r>
              <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章  线性表</a:t>
            </a:r>
            <a:endParaRPr kumimoji="1" lang="zh-CN" altLang="en-US" sz="20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9" name="文本框 1"/>
          <p:cNvSpPr txBox="1">
            <a:spLocks noChangeArrowheads="1"/>
          </p:cNvSpPr>
          <p:nvPr/>
        </p:nvSpPr>
        <p:spPr bwMode="auto">
          <a:xfrm>
            <a:off x="1588" y="65088"/>
            <a:ext cx="1870075" cy="368300"/>
          </a:xfrm>
          <a:prstGeom prst="rect">
            <a:avLst/>
          </a:prstGeom>
          <a:noFill/>
          <a:ln>
            <a:noFill/>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rPr>
              <a:t>数据结构与算法 </a:t>
            </a:r>
            <a:endParaRPr kumimoji="1" lang="zh-CN" altLang="en-US" sz="1800" b="1" i="0" u="none" strike="noStrike" kern="1200" cap="none" spc="0" normalizeH="0" baseline="0" noProof="0">
              <a:ln>
                <a:noFill/>
              </a:ln>
              <a:solidFill>
                <a:srgbClr val="0000CC"/>
              </a:solidFill>
              <a:effectLst/>
              <a:uLnTx/>
              <a:uFillTx/>
              <a:latin typeface="华文楷体" panose="02010600040101010101" pitchFamily="2" charset="-122"/>
              <a:ea typeface="华文楷体" panose="02010600040101010101" pitchFamily="2" charset="-122"/>
              <a:cs typeface="+mn-cs"/>
            </a:endParaRPr>
          </a:p>
        </p:txBody>
      </p:sp>
      <p:cxnSp>
        <p:nvCxnSpPr>
          <p:cNvPr id="10" name="直接连接符 9"/>
          <p:cNvCxnSpPr/>
          <p:nvPr/>
        </p:nvCxnSpPr>
        <p:spPr bwMode="auto">
          <a:xfrm>
            <a:off x="1588" y="6584950"/>
            <a:ext cx="8675688" cy="0"/>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椭圆 10"/>
          <p:cNvSpPr/>
          <p:nvPr/>
        </p:nvSpPr>
        <p:spPr bwMode="auto">
          <a:xfrm>
            <a:off x="8101013" y="6380163"/>
            <a:ext cx="1041400" cy="433388"/>
          </a:xfrm>
          <a:prstGeom prst="ellipse">
            <a:avLst/>
          </a:prstGeom>
          <a:solidFill>
            <a:schemeClr val="bg1"/>
          </a:solidFill>
          <a:ln w="28575" cap="flat" cmpd="sng" algn="ctr">
            <a:noFill/>
            <a:prstDash val="solid"/>
            <a:round/>
            <a:headEnd type="none" w="med" len="med"/>
            <a:tailEnd type="none" w="med" len="med"/>
          </a:ln>
          <a:effectLst/>
        </p:spPr>
        <p:txBody>
          <a:bodyPr lIns="36000" tIns="0" rIns="36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a:t>
            </a:r>
            <a:fld id="{87E8EF7A-2CDD-4088-B6A4-947300C4DF9D}" type="slidenum">
              <a:rPr kumimoji="1" lang="zh-CN" alt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文本框 15"/>
          <p:cNvSpPr txBox="1">
            <a:spLocks noChangeArrowheads="1"/>
          </p:cNvSpPr>
          <p:nvPr/>
        </p:nvSpPr>
        <p:spPr bwMode="auto">
          <a:xfrm>
            <a:off x="2843213" y="6597650"/>
            <a:ext cx="3257550" cy="307975"/>
          </a:xfrm>
          <a:prstGeom prst="rect">
            <a:avLst/>
          </a:prstGeom>
          <a:noFill/>
          <a:ln>
            <a:noFill/>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计算机科学与技术学院（</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2020</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春</a:t>
            </a:r>
            <a:r>
              <a:rPr kumimoji="1" lang="en-US" altLang="zh-CN"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a:t>
            </a:r>
            <a:r>
              <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rPr>
              <a:t>深圳）</a:t>
            </a:r>
            <a:endParaRPr kumimoji="1" lang="zh-CN" altLang="en-US" sz="1400" b="1" i="0" u="none" strike="noStrike" kern="1200" cap="none" spc="0" normalizeH="0" baseline="0" noProof="0">
              <a:ln>
                <a:noFill/>
              </a:ln>
              <a:solidFill>
                <a:schemeClr val="bg2"/>
              </a:solidFill>
              <a:effectLst/>
              <a:uLnTx/>
              <a:uFillTx/>
              <a:latin typeface="华文楷体" panose="02010600040101010101" pitchFamily="2" charset="-122"/>
              <a:ea typeface="华文楷体" panose="02010600040101010101" pitchFamily="2" charset="-122"/>
              <a:cs typeface="+mn-cs"/>
            </a:endParaRPr>
          </a:p>
        </p:txBody>
      </p:sp>
      <p:pic>
        <p:nvPicPr>
          <p:cNvPr id="1031" name="图片 12"/>
          <p:cNvPicPr>
            <a:picLocks noChangeAspect="1"/>
          </p:cNvPicPr>
          <p:nvPr userDrawn="1"/>
        </p:nvPicPr>
        <p:blipFill>
          <a:blip r:embed="rId5"/>
          <a:stretch>
            <a:fillRect/>
          </a:stretch>
        </p:blipFill>
        <p:spPr>
          <a:xfrm>
            <a:off x="7392988" y="6350"/>
            <a:ext cx="1749425" cy="403225"/>
          </a:xfrm>
          <a:prstGeom prst="rect">
            <a:avLst/>
          </a:prstGeom>
          <a:noFill/>
          <a:ln w="9525">
            <a:noFill/>
          </a:ln>
        </p:spPr>
      </p:pic>
      <p:cxnSp>
        <p:nvCxnSpPr>
          <p:cNvPr id="19" name="直接连接符 18"/>
          <p:cNvCxnSpPr/>
          <p:nvPr/>
        </p:nvCxnSpPr>
        <p:spPr bwMode="auto">
          <a:xfrm flipV="1">
            <a:off x="1588" y="392113"/>
            <a:ext cx="8713788" cy="17463"/>
          </a:xfrm>
          <a:prstGeom prst="line">
            <a:avLst/>
          </a:prstGeom>
          <a:ln w="28575" cap="flat" cmpd="sng" algn="ctr">
            <a:solidFill>
              <a:srgbClr val="C00000"/>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2" name="表格 1"/>
          <p:cNvGraphicFramePr>
            <a:graphicFrameLocks noGrp="1"/>
          </p:cNvGraphicFramePr>
          <p:nvPr/>
        </p:nvGraphicFramePr>
        <p:xfrm>
          <a:off x="1042988" y="1463675"/>
          <a:ext cx="7273925" cy="3930650"/>
        </p:xfrm>
        <a:graphic>
          <a:graphicData uri="http://schemas.openxmlformats.org/drawingml/2006/table">
            <a:tbl>
              <a:tblPr/>
              <a:tblGrid>
                <a:gridCol w="1512887"/>
                <a:gridCol w="5761038"/>
              </a:tblGrid>
              <a:tr h="730250">
                <a:tc grid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本章主要内容</a:t>
                      </a:r>
                      <a:endParaRPr kumimoji="0" lang="zh-CN" altLang="en-US" sz="3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抽象数据型线性表</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线性表的实现</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栈（</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队列（</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Queue</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2.5</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串（</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String</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数组（</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Array</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广义表</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(Lists)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6" marR="91446" marT="45677" marB="4567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549275"/>
            <a:ext cx="9148763" cy="3046413"/>
          </a:xfrm>
          <a:prstGeom prst="rect">
            <a:avLst/>
          </a:prstGeom>
          <a:noFill/>
        </p:spPr>
        <p:txBody>
          <a:bodyPr wrap="none">
            <a:spAutoFit/>
          </a:bodyPr>
          <a:lstStyle/>
          <a:p>
            <a:pPr marR="0" defTabSz="914400">
              <a:buClrTx/>
              <a:buSzTx/>
              <a:buFontTx/>
              <a:buNone/>
              <a:defRPr/>
            </a:pPr>
            <a:r>
              <a:rPr kumimoji="1" lang="zh-CN" altLang="en-US" b="0" kern="1200" cap="none" spc="0" normalizeH="0" baseline="0" noProof="0" dirty="0">
                <a:latin typeface="+mn-lt"/>
                <a:ea typeface="黑体" panose="02010609060101010101" pitchFamily="49" charset="-122"/>
                <a:cs typeface="+mn-cs"/>
              </a:rPr>
              <a:t>初始化线性表：</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Status </a:t>
            </a:r>
            <a:r>
              <a:rPr kumimoji="1" lang="en-US" altLang="zh-CN" b="0" kern="1200" cap="none" spc="0" normalizeH="0" baseline="0" noProof="0" dirty="0" err="1">
                <a:latin typeface="+mn-lt"/>
                <a:ea typeface="黑体" panose="02010609060101010101" pitchFamily="49" charset="-122"/>
                <a:cs typeface="+mn-cs"/>
              </a:rPr>
              <a:t>InitList_Sq</a:t>
            </a:r>
            <a:r>
              <a:rPr kumimoji="1" lang="en-US" altLang="zh-CN" b="0" kern="1200" cap="none" spc="0" normalizeH="0" baseline="0" noProof="0" dirty="0">
                <a:latin typeface="+mn-lt"/>
                <a:ea typeface="黑体" panose="02010609060101010101" pitchFamily="49" charset="-122"/>
                <a:cs typeface="+mn-cs"/>
              </a:rPr>
              <a:t>(</a:t>
            </a:r>
            <a:r>
              <a:rPr kumimoji="1" lang="en-US" altLang="zh-CN" b="0" kern="1200" cap="none" spc="0" normalizeH="0" baseline="0" noProof="0" dirty="0" err="1">
                <a:latin typeface="+mn-lt"/>
                <a:ea typeface="黑体" panose="02010609060101010101" pitchFamily="49" charset="-122"/>
                <a:cs typeface="+mn-cs"/>
              </a:rPr>
              <a:t>SqList</a:t>
            </a:r>
            <a:r>
              <a:rPr kumimoji="1" lang="en-US" altLang="zh-CN" b="0" kern="1200" cap="none" spc="0" normalizeH="0" baseline="0" noProof="0" dirty="0">
                <a:latin typeface="+mn-lt"/>
                <a:ea typeface="黑体" panose="02010609060101010101" pitchFamily="49" charset="-122"/>
                <a:cs typeface="+mn-cs"/>
              </a:rPr>
              <a:t>  &amp;L) </a:t>
            </a:r>
            <a:r>
              <a:rPr kumimoji="1" lang="en-US" altLang="zh-CN" kern="1200" cap="none" spc="0" normalizeH="0" baseline="0" noProof="0" dirty="0">
                <a:latin typeface="+mn-lt"/>
                <a:ea typeface="黑体" panose="02010609060101010101" pitchFamily="49" charset="-122"/>
                <a:cs typeface="+mn-cs"/>
              </a:rPr>
              <a:t>{</a:t>
            </a:r>
            <a:endParaRPr kumimoji="1" lang="en-US" altLang="zh-CN"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L.elem</a:t>
            </a:r>
            <a:r>
              <a:rPr kumimoji="1" lang="en-US" altLang="zh-CN" b="0" kern="1200" cap="none" spc="0" normalizeH="0" baseline="0" noProof="0" dirty="0">
                <a:latin typeface="+mn-lt"/>
                <a:ea typeface="黑体" panose="02010609060101010101" pitchFamily="49" charset="-122"/>
                <a:cs typeface="+mn-cs"/>
              </a:rPr>
              <a:t> = (</a:t>
            </a:r>
            <a:r>
              <a:rPr kumimoji="1" lang="en-US" altLang="zh-CN" b="0" kern="1200" cap="none" spc="0" normalizeH="0" baseline="0" noProof="0" dirty="0" err="1">
                <a:latin typeface="+mn-lt"/>
                <a:ea typeface="黑体" panose="02010609060101010101" pitchFamily="49" charset="-122"/>
                <a:cs typeface="+mn-cs"/>
              </a:rPr>
              <a:t>ElemType</a:t>
            </a:r>
            <a:r>
              <a:rPr kumimoji="1" lang="zh-CN" altLang="en-US"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lt"/>
                <a:ea typeface="黑体" panose="02010609060101010101" pitchFamily="49" charset="-122"/>
                <a:cs typeface="+mn-cs"/>
              </a:rPr>
              <a:t>*)</a:t>
            </a:r>
            <a:r>
              <a:rPr kumimoji="1" lang="en-US" altLang="zh-CN" kern="1200" cap="none" spc="0" normalizeH="0" baseline="0" noProof="0" dirty="0">
                <a:solidFill>
                  <a:srgbClr val="FF0000"/>
                </a:solidFill>
                <a:latin typeface="+mn-lt"/>
                <a:ea typeface="黑体" panose="02010609060101010101" pitchFamily="49" charset="-122"/>
                <a:cs typeface="+mn-cs"/>
              </a:rPr>
              <a:t>malloc</a:t>
            </a:r>
            <a:r>
              <a:rPr kumimoji="1" lang="en-US" altLang="zh-CN" b="0" kern="1200" cap="none" spc="0" normalizeH="0" baseline="0" noProof="0" dirty="0">
                <a:latin typeface="+mn-lt"/>
                <a:ea typeface="黑体" panose="02010609060101010101" pitchFamily="49" charset="-122"/>
                <a:cs typeface="+mn-cs"/>
              </a:rPr>
              <a:t>(LIST_INIT_SIZE*</a:t>
            </a:r>
            <a:r>
              <a:rPr kumimoji="1" lang="en-US" altLang="zh-CN" b="0" kern="1200" cap="none" spc="0" normalizeH="0" baseline="0" noProof="0" dirty="0" err="1">
                <a:latin typeface="+mn-lt"/>
                <a:ea typeface="黑体" panose="02010609060101010101" pitchFamily="49" charset="-122"/>
                <a:cs typeface="+mn-cs"/>
              </a:rPr>
              <a:t>sizeof</a:t>
            </a:r>
            <a:r>
              <a:rPr kumimoji="1" lang="en-US" altLang="zh-CN" b="0" kern="1200" cap="none" spc="0" normalizeH="0" baseline="0" noProof="0" dirty="0">
                <a:latin typeface="+mn-lt"/>
                <a:ea typeface="黑体" panose="02010609060101010101" pitchFamily="49" charset="-122"/>
                <a:cs typeface="+mn-cs"/>
              </a:rPr>
              <a:t>(</a:t>
            </a:r>
            <a:r>
              <a:rPr kumimoji="1" lang="en-US" altLang="zh-CN" b="0" kern="1200" cap="none" spc="0" normalizeH="0" baseline="0" noProof="0" dirty="0" err="1">
                <a:latin typeface="+mn-lt"/>
                <a:ea typeface="黑体" panose="02010609060101010101" pitchFamily="49" charset="-122"/>
                <a:cs typeface="+mn-cs"/>
              </a:rPr>
              <a:t>ElemType</a:t>
            </a:r>
            <a:r>
              <a:rPr kumimoji="1" lang="en-US" altLang="zh-CN" b="0" kern="1200" cap="none" spc="0" normalizeH="0" baseline="0" noProof="0" dirty="0">
                <a:latin typeface="+mn-lt"/>
                <a:ea typeface="黑体" panose="02010609060101010101" pitchFamily="49" charset="-122"/>
                <a:cs typeface="+mn-cs"/>
              </a:rPr>
              <a:t>));</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if ( !</a:t>
            </a:r>
            <a:r>
              <a:rPr kumimoji="1" lang="en-US" altLang="zh-CN" b="0" kern="1200" cap="none" spc="0" normalizeH="0" baseline="0" noProof="0" dirty="0" err="1">
                <a:latin typeface="+mn-lt"/>
                <a:ea typeface="黑体" panose="02010609060101010101" pitchFamily="49" charset="-122"/>
                <a:cs typeface="+mn-cs"/>
              </a:rPr>
              <a:t>L.elem</a:t>
            </a:r>
            <a:r>
              <a:rPr kumimoji="1" lang="en-US" altLang="zh-CN" b="0" kern="1200" cap="none" spc="0" normalizeH="0" baseline="0" noProof="0" dirty="0">
                <a:latin typeface="+mn-lt"/>
                <a:ea typeface="黑体" panose="02010609060101010101" pitchFamily="49" charset="-122"/>
                <a:cs typeface="+mn-cs"/>
              </a:rPr>
              <a:t> ) exit(“</a:t>
            </a:r>
            <a:r>
              <a:rPr kumimoji="1" lang="zh-CN" altLang="en-US" b="0" kern="1200" cap="none" spc="0" normalizeH="0" baseline="0" noProof="0" dirty="0">
                <a:latin typeface="+mn-lt"/>
                <a:ea typeface="黑体" panose="02010609060101010101" pitchFamily="49" charset="-122"/>
                <a:cs typeface="+mn-cs"/>
              </a:rPr>
              <a:t>溢出</a:t>
            </a:r>
            <a:r>
              <a:rPr kumimoji="1" lang="en-US" altLang="zh-CN" b="0" kern="1200" cap="none" spc="0" normalizeH="0" baseline="0" noProof="0" dirty="0">
                <a:latin typeface="+mn-lt"/>
                <a:ea typeface="黑体" panose="02010609060101010101" pitchFamily="49" charset="-122"/>
                <a:cs typeface="+mn-cs"/>
              </a:rPr>
              <a:t>”</a:t>
            </a:r>
            <a:r>
              <a:rPr kumimoji="1" lang="zh-CN" altLang="en-US" b="0" kern="1200" cap="none" spc="0" normalizeH="0" baseline="0" noProof="0" dirty="0">
                <a:latin typeface="+mn-lt"/>
                <a:ea typeface="黑体" panose="02010609060101010101" pitchFamily="49" charset="-122"/>
                <a:cs typeface="+mn-cs"/>
              </a:rPr>
              <a:t>）；</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L.length</a:t>
            </a:r>
            <a:r>
              <a:rPr kumimoji="1" lang="en-US" altLang="zh-CN" b="0" kern="1200" cap="none" spc="0" normalizeH="0" baseline="0" noProof="0" dirty="0">
                <a:latin typeface="+mn-lt"/>
                <a:ea typeface="黑体" panose="02010609060101010101" pitchFamily="49" charset="-122"/>
                <a:cs typeface="+mn-cs"/>
              </a:rPr>
              <a:t> = 0 </a:t>
            </a:r>
            <a:r>
              <a:rPr kumimoji="1" lang="zh-CN" altLang="en-US"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线性表长度</a:t>
            </a:r>
            <a:endParaRPr kumimoji="1" lang="en-US" altLang="zh-CN" b="0" kern="1200" cap="none" spc="0" normalizeH="0" baseline="0" noProof="0" dirty="0">
              <a:latin typeface="+mn-ea"/>
              <a:ea typeface="+mn-ea"/>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L.listsize</a:t>
            </a:r>
            <a:r>
              <a:rPr kumimoji="1" lang="zh-CN" altLang="en-US"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lt"/>
                <a:ea typeface="黑体" panose="02010609060101010101" pitchFamily="49" charset="-122"/>
                <a:cs typeface="+mn-cs"/>
              </a:rPr>
              <a:t>=</a:t>
            </a:r>
            <a:r>
              <a:rPr kumimoji="1" lang="zh-CN" altLang="en-US"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lt"/>
                <a:ea typeface="黑体" panose="02010609060101010101" pitchFamily="49" charset="-122"/>
                <a:cs typeface="+mn-cs"/>
              </a:rPr>
              <a:t>LIST_INIT_SIZE ;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初始存储容量</a:t>
            </a:r>
            <a:endParaRPr kumimoji="1" lang="en-US" altLang="zh-CN" b="0" kern="1200" cap="none" spc="0" normalizeH="0" baseline="0" noProof="0" dirty="0">
              <a:latin typeface="+mn-ea"/>
              <a:ea typeface="+mn-ea"/>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return OK;</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kern="1200" cap="none" spc="0" normalizeH="0" baseline="0" noProof="0" dirty="0">
                <a:latin typeface="+mn-lt"/>
                <a:ea typeface="黑体" panose="02010609060101010101" pitchFamily="49" charset="-122"/>
                <a:cs typeface="+mn-cs"/>
              </a:rPr>
              <a:t>}</a:t>
            </a: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InitList_Sq</a:t>
            </a:r>
            <a:r>
              <a:rPr kumimoji="1" lang="en-US" altLang="zh-CN" b="0" kern="1200" cap="none" spc="0" normalizeH="0" baseline="0" noProof="0" dirty="0">
                <a:latin typeface="+mn-lt"/>
                <a:ea typeface="黑体" panose="02010609060101010101" pitchFamily="49" charset="-122"/>
                <a:cs typeface="+mn-cs"/>
              </a:rPr>
              <a:t> ; </a:t>
            </a:r>
            <a:endParaRPr kumimoji="1" lang="zh-CN" altLang="en-US" b="0" kern="1200" cap="none" spc="0" normalizeH="0" baseline="0" noProof="0" dirty="0">
              <a:latin typeface="+mn-lt"/>
              <a:ea typeface="黑体" panose="02010609060101010101" pitchFamily="49" charset="-122"/>
              <a:cs typeface="+mn-cs"/>
            </a:endParaRPr>
          </a:p>
        </p:txBody>
      </p:sp>
      <p:sp>
        <p:nvSpPr>
          <p:cNvPr id="3" name="文本框 2"/>
          <p:cNvSpPr txBox="1"/>
          <p:nvPr/>
        </p:nvSpPr>
        <p:spPr>
          <a:xfrm>
            <a:off x="250825" y="3860800"/>
            <a:ext cx="8516938" cy="2678113"/>
          </a:xfrm>
          <a:prstGeom prst="rect">
            <a:avLst/>
          </a:prstGeom>
          <a:solidFill>
            <a:schemeClr val="accent5">
              <a:lumMod val="60000"/>
              <a:lumOff val="40000"/>
            </a:schemeClr>
          </a:solidFill>
          <a:ln>
            <a:solidFill>
              <a:schemeClr val="accent1"/>
            </a:solidFill>
          </a:ln>
        </p:spPr>
        <p:txBody>
          <a:bodyPr wrap="none">
            <a:spAutoFit/>
          </a:bodyPr>
          <a:lstStyle/>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if</a:t>
            </a:r>
            <a:r>
              <a:rPr kumimoji="1" lang="zh-CN" altLang="en-US"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L.length</a:t>
            </a:r>
            <a:r>
              <a:rPr kumimoji="1" lang="en-US" altLang="zh-CN" b="0" kern="1200" cap="none" spc="0" normalizeH="0" baseline="0" noProof="0" dirty="0">
                <a:latin typeface="+mn-lt"/>
                <a:ea typeface="宋体" panose="02010600030101010101" pitchFamily="2" charset="-122"/>
                <a:cs typeface="+mn-cs"/>
              </a:rPr>
              <a:t> &gt;= </a:t>
            </a:r>
            <a:r>
              <a:rPr kumimoji="1" lang="en-US" altLang="zh-CN" b="0" kern="1200" cap="none" spc="0" normalizeH="0" baseline="0" noProof="0" dirty="0" err="1">
                <a:latin typeface="+mn-lt"/>
                <a:ea typeface="宋体" panose="02010600030101010101" pitchFamily="2" charset="-122"/>
                <a:cs typeface="+mn-cs"/>
              </a:rPr>
              <a:t>L.listsize</a:t>
            </a:r>
            <a:r>
              <a:rPr kumimoji="1" lang="en-US" altLang="zh-CN"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err="1">
                <a:latin typeface="+mn-lt"/>
                <a:ea typeface="宋体" panose="02010600030101010101" pitchFamily="2" charset="-122"/>
                <a:cs typeface="+mn-cs"/>
              </a:rPr>
              <a:t>newbase</a:t>
            </a:r>
            <a:r>
              <a:rPr kumimoji="1" lang="en-US" altLang="zh-CN" b="0" kern="1200" cap="none" spc="0" normalizeH="0" baseline="0" noProof="0" dirty="0">
                <a:latin typeface="+mn-lt"/>
                <a:ea typeface="宋体" panose="02010600030101010101" pitchFamily="2" charset="-122"/>
                <a:cs typeface="+mn-cs"/>
              </a:rPr>
              <a:t> = (</a:t>
            </a:r>
            <a:r>
              <a:rPr kumimoji="1" lang="en-US" altLang="zh-CN" b="0" kern="1200" cap="none" spc="0" normalizeH="0" baseline="0" noProof="0" dirty="0" err="1">
                <a:latin typeface="+mn-lt"/>
                <a:ea typeface="宋体" panose="02010600030101010101" pitchFamily="2" charset="-122"/>
                <a:cs typeface="+mn-cs"/>
              </a:rPr>
              <a:t>ElemType</a:t>
            </a:r>
            <a:r>
              <a:rPr kumimoji="1" lang="en-US" altLang="zh-CN" b="0" kern="1200" cap="none" spc="0" normalizeH="0" baseline="0" noProof="0" dirty="0">
                <a:latin typeface="+mn-lt"/>
                <a:ea typeface="宋体" panose="02010600030101010101" pitchFamily="2" charset="-122"/>
                <a:cs typeface="+mn-cs"/>
              </a:rPr>
              <a:t> *)</a:t>
            </a:r>
            <a:r>
              <a:rPr kumimoji="1" lang="en-US" altLang="zh-CN" kern="1200" cap="none" spc="0" normalizeH="0" baseline="0" noProof="0" dirty="0" err="1">
                <a:solidFill>
                  <a:srgbClr val="FF0000"/>
                </a:solidFill>
                <a:latin typeface="+mn-lt"/>
                <a:ea typeface="宋体" panose="02010600030101010101" pitchFamily="2" charset="-122"/>
                <a:cs typeface="+mn-cs"/>
              </a:rPr>
              <a:t>realloc</a:t>
            </a: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L.elem</a:t>
            </a:r>
            <a:r>
              <a:rPr kumimoji="1" lang="en-US" altLang="zh-CN"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err="1">
                <a:latin typeface="+mn-lt"/>
                <a:ea typeface="宋体" panose="02010600030101010101" pitchFamily="2" charset="-122"/>
                <a:cs typeface="+mn-cs"/>
              </a:rPr>
              <a:t>L.listsize+LISTINCREMENT</a:t>
            </a: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sizeof</a:t>
            </a: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ElemTYPE</a:t>
            </a:r>
            <a:r>
              <a:rPr kumimoji="1" lang="en-US" altLang="zh-CN"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if(!</a:t>
            </a:r>
            <a:r>
              <a:rPr kumimoji="1" lang="en-US" altLang="zh-CN" b="0" kern="1200" cap="none" spc="0" normalizeH="0" baseline="0" noProof="0" dirty="0" err="1">
                <a:latin typeface="+mn-lt"/>
                <a:ea typeface="宋体" panose="02010600030101010101" pitchFamily="2" charset="-122"/>
                <a:cs typeface="+mn-cs"/>
              </a:rPr>
              <a:t>newbase</a:t>
            </a:r>
            <a:r>
              <a:rPr kumimoji="1" lang="en-US" altLang="zh-CN" b="0" kern="1200" cap="none" spc="0" normalizeH="0" baseline="0" noProof="0" dirty="0">
                <a:latin typeface="+mn-lt"/>
                <a:ea typeface="宋体" panose="02010600030101010101" pitchFamily="2" charset="-122"/>
                <a:cs typeface="+mn-cs"/>
              </a:rPr>
              <a:t>) exit(</a:t>
            </a:r>
            <a:r>
              <a:rPr kumimoji="1" lang="zh-CN" altLang="en-US" b="0" kern="1200" cap="none" spc="0" normalizeH="0" baseline="0" noProof="0" dirty="0">
                <a:latin typeface="+mn-lt"/>
                <a:ea typeface="宋体" panose="02010600030101010101" pitchFamily="2" charset="-122"/>
                <a:cs typeface="+mn-cs"/>
              </a:rPr>
              <a:t>“溢出”</a:t>
            </a:r>
            <a:r>
              <a:rPr kumimoji="1" lang="en-US" altLang="zh-CN" b="0" kern="1200" cap="none" spc="0" normalizeH="0" baseline="0" noProof="0" dirty="0">
                <a:latin typeface="+mn-lt"/>
                <a:ea typeface="宋体" panose="02010600030101010101" pitchFamily="2" charset="-122"/>
                <a:cs typeface="+mn-cs"/>
              </a:rPr>
              <a:t>)</a:t>
            </a:r>
            <a:r>
              <a:rPr kumimoji="1" lang="zh-CN" altLang="en-US"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err="1">
                <a:latin typeface="+mn-lt"/>
                <a:ea typeface="宋体" panose="02010600030101010101" pitchFamily="2" charset="-122"/>
                <a:cs typeface="+mn-cs"/>
              </a:rPr>
              <a:t>L.elem</a:t>
            </a:r>
            <a:r>
              <a:rPr kumimoji="1" lang="en-US" altLang="zh-CN" b="0" kern="1200" cap="none" spc="0" normalizeH="0" baseline="0" noProof="0" dirty="0">
                <a:latin typeface="+mn-lt"/>
                <a:ea typeface="宋体" panose="02010600030101010101" pitchFamily="2" charset="-122"/>
                <a:cs typeface="+mn-cs"/>
              </a:rPr>
              <a:t> = </a:t>
            </a:r>
            <a:r>
              <a:rPr kumimoji="1" lang="en-US" altLang="zh-CN" b="0" kern="1200" cap="none" spc="0" normalizeH="0" baseline="0" noProof="0" dirty="0" err="1">
                <a:latin typeface="+mn-lt"/>
                <a:ea typeface="宋体" panose="02010600030101010101" pitchFamily="2" charset="-122"/>
                <a:cs typeface="+mn-cs"/>
              </a:rPr>
              <a:t>newbase</a:t>
            </a:r>
            <a:r>
              <a:rPr kumimoji="1" lang="en-US" altLang="zh-CN" b="0" kern="1200" cap="none" spc="0" normalizeH="0" baseline="0" noProof="0" dirty="0">
                <a:latin typeface="+mn-lt"/>
                <a:ea typeface="宋体" panose="02010600030101010101" pitchFamily="2" charset="-122"/>
                <a:cs typeface="+mn-cs"/>
              </a:rPr>
              <a:t>;                                           //</a:t>
            </a:r>
            <a:r>
              <a:rPr kumimoji="1" lang="zh-CN" altLang="en-US" b="0" kern="1200" cap="none" spc="0" normalizeH="0" baseline="0" noProof="0" dirty="0">
                <a:latin typeface="+mn-lt"/>
                <a:ea typeface="宋体" panose="02010600030101010101" pitchFamily="2" charset="-122"/>
                <a:cs typeface="+mn-cs"/>
              </a:rPr>
              <a:t>新基址</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err="1">
                <a:latin typeface="+mn-lt"/>
                <a:ea typeface="宋体" panose="02010600030101010101" pitchFamily="2" charset="-122"/>
                <a:cs typeface="+mn-cs"/>
              </a:rPr>
              <a:t>L.listsize</a:t>
            </a:r>
            <a:r>
              <a:rPr kumimoji="1" lang="en-US" altLang="zh-CN" b="0" kern="1200" cap="none" spc="0" normalizeH="0" baseline="0" noProof="0" dirty="0">
                <a:latin typeface="+mn-lt"/>
                <a:ea typeface="宋体" panose="02010600030101010101" pitchFamily="2" charset="-122"/>
                <a:cs typeface="+mn-cs"/>
              </a:rPr>
              <a:t> = </a:t>
            </a:r>
            <a:r>
              <a:rPr kumimoji="1" lang="en-US" altLang="zh-CN" b="0" kern="1200" cap="none" spc="0" normalizeH="0" baseline="0" noProof="0" dirty="0" err="1">
                <a:latin typeface="+mn-lt"/>
                <a:ea typeface="宋体" panose="02010600030101010101" pitchFamily="2" charset="-122"/>
                <a:cs typeface="+mn-cs"/>
              </a:rPr>
              <a:t>L.listsize</a:t>
            </a:r>
            <a:r>
              <a:rPr kumimoji="1" lang="en-US" altLang="zh-CN" b="0" kern="1200" cap="none" spc="0" normalizeH="0" baseline="0" noProof="0" dirty="0">
                <a:latin typeface="+mn-lt"/>
                <a:ea typeface="宋体" panose="02010600030101010101" pitchFamily="2" charset="-122"/>
                <a:cs typeface="+mn-cs"/>
              </a:rPr>
              <a:t> + LISTINCREMENT ;  //</a:t>
            </a:r>
            <a:r>
              <a:rPr kumimoji="1" lang="zh-CN" altLang="en-US" b="0" kern="1200" cap="none" spc="0" normalizeH="0" baseline="0" noProof="0" dirty="0">
                <a:latin typeface="+mn-lt"/>
                <a:ea typeface="宋体" panose="02010600030101010101" pitchFamily="2" charset="-122"/>
                <a:cs typeface="+mn-cs"/>
              </a:rPr>
              <a:t>新存储容量</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//if</a:t>
            </a:r>
            <a:endParaRPr kumimoji="1" lang="zh-CN" altLang="en-US" b="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3"/>
          <p:cNvSpPr txBox="1"/>
          <p:nvPr/>
        </p:nvSpPr>
        <p:spPr>
          <a:xfrm>
            <a:off x="22225" y="476250"/>
            <a:ext cx="935038" cy="833438"/>
          </a:xfrm>
          <a:prstGeom prst="rect">
            <a:avLst/>
          </a:prstGeom>
          <a:noFill/>
          <a:ln w="9525">
            <a:noFill/>
          </a:ln>
        </p:spPr>
        <p:txBody>
          <a:bodyPr lIns="90000" tIns="46800" rIns="90000" bIns="46800">
            <a:spAutoFit/>
          </a:bodyPr>
          <a:p>
            <a:pPr algn="ctr" eaLnBrk="1" hangingPunct="1"/>
            <a:r>
              <a:rPr lang="en-US" altLang="zh-CN" dirty="0">
                <a:solidFill>
                  <a:srgbClr val="0000CC"/>
                </a:solidFill>
                <a:latin typeface="Times New Roman" panose="02020603050405020304" pitchFamily="18" charset="0"/>
              </a:rPr>
              <a:t>ADT</a:t>
            </a:r>
            <a:endParaRPr lang="en-US" altLang="zh-CN" dirty="0">
              <a:solidFill>
                <a:srgbClr val="0000CC"/>
              </a:solidFill>
              <a:latin typeface="Times New Roman" panose="02020603050405020304" pitchFamily="18" charset="0"/>
            </a:endParaRPr>
          </a:p>
          <a:p>
            <a:pPr algn="ctr" eaLnBrk="1" hangingPunct="1"/>
            <a:r>
              <a:rPr lang="zh-CN" altLang="en-US" dirty="0">
                <a:solidFill>
                  <a:srgbClr val="0000CC"/>
                </a:solidFill>
                <a:latin typeface="Times New Roman" panose="02020603050405020304" pitchFamily="18" charset="0"/>
              </a:rPr>
              <a:t>操作</a:t>
            </a:r>
            <a:endParaRPr lang="zh-CN" altLang="en-US" dirty="0">
              <a:solidFill>
                <a:srgbClr val="0000CC"/>
              </a:solidFill>
              <a:latin typeface="Times New Roman" panose="02020603050405020304" pitchFamily="18" charset="0"/>
            </a:endParaRPr>
          </a:p>
        </p:txBody>
      </p:sp>
      <p:sp>
        <p:nvSpPr>
          <p:cNvPr id="38918" name="Text Box 6"/>
          <p:cNvSpPr txBox="1"/>
          <p:nvPr/>
        </p:nvSpPr>
        <p:spPr>
          <a:xfrm>
            <a:off x="1403350" y="735330"/>
            <a:ext cx="6583045" cy="4123055"/>
          </a:xfrm>
          <a:prstGeom prst="rect">
            <a:avLst/>
          </a:prstGeom>
          <a:noFill/>
          <a:ln w="9525" cap="flat" cmpd="sng">
            <a:solidFill>
              <a:schemeClr val="accent2"/>
            </a:solidFill>
            <a:prstDash val="solid"/>
            <a:miter/>
            <a:headEnd type="none" w="med" len="med"/>
            <a:tailEnd type="none" w="med" len="med"/>
          </a:ln>
        </p:spPr>
        <p:txBody>
          <a:bodyPr wrap="none" lIns="90000" tIns="46800" rIns="90000" bIns="46800">
            <a:noAutofit/>
          </a:bodyPr>
          <a:p>
            <a:pPr eaLnBrk="1" hangingPunct="1"/>
            <a:r>
              <a:rPr lang="en-US" altLang="zh-CN" sz="2000" dirty="0">
                <a:latin typeface="Times New Roman" panose="02020603050405020304" pitchFamily="18" charset="0"/>
              </a:rPr>
              <a:t>① Void ListInsert (LIST  &amp;L, Position  p, ElementType  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Position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(L.last &gt;= maxlength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error( “ </a:t>
            </a:r>
            <a:r>
              <a:rPr lang="zh-CN" altLang="en-US" sz="2000" dirty="0">
                <a:latin typeface="Times New Roman" panose="02020603050405020304" pitchFamily="18" charset="0"/>
              </a:rPr>
              <a:t>表满 ” </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else  if (( P &gt; L.last +1 ) || ( p &lt;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error( “ </a:t>
            </a:r>
            <a:r>
              <a:rPr lang="zh-CN" altLang="en-US" sz="2000" dirty="0">
                <a:latin typeface="Times New Roman" panose="02020603050405020304" pitchFamily="18" charset="0"/>
              </a:rPr>
              <a:t>指定位置不存在 ” </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else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q = L.last; q &gt;= p;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L.data[ q + 1] = L.data[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L.last = L.last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L.data[ p ] = 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graphicFrame>
        <p:nvGraphicFramePr>
          <p:cNvPr id="4" name="表格 3"/>
          <p:cNvGraphicFramePr>
            <a:graphicFrameLocks noGrp="1"/>
          </p:cNvGraphicFramePr>
          <p:nvPr/>
        </p:nvGraphicFramePr>
        <p:xfrm>
          <a:off x="1485900" y="5319713"/>
          <a:ext cx="6181725" cy="395288"/>
        </p:xfrm>
        <a:graphic>
          <a:graphicData uri="http://schemas.openxmlformats.org/drawingml/2006/table">
            <a:tbl>
              <a:tblPr firstRow="1" bandRow="1">
                <a:tableStyleId>{5C22544A-7EE6-4342-B048-85BDC9FD1C3A}</a:tableStyleId>
              </a:tblPr>
              <a:tblGrid>
                <a:gridCol w="562385"/>
                <a:gridCol w="562385"/>
                <a:gridCol w="562385"/>
                <a:gridCol w="562385"/>
                <a:gridCol w="562385"/>
                <a:gridCol w="627381"/>
                <a:gridCol w="627381"/>
                <a:gridCol w="472160"/>
                <a:gridCol w="472160"/>
                <a:gridCol w="608331"/>
                <a:gridCol w="562385"/>
              </a:tblGrid>
              <a:tr h="395287">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err="1">
                          <a:solidFill>
                            <a:schemeClr val="tx1"/>
                          </a:solidFill>
                          <a:latin typeface="Times New Roman" panose="02020603050405020304" pitchFamily="18" charset="0"/>
                          <a:cs typeface="Times New Roman" panose="02020603050405020304" pitchFamily="18" charset="0"/>
                        </a:rPr>
                        <a:t>a</a:t>
                      </a:r>
                      <a:r>
                        <a:rPr lang="en-US" altLang="zh-CN" sz="2000" b="0" baseline="-25000" dirty="0" err="1">
                          <a:solidFill>
                            <a:schemeClr val="tx1"/>
                          </a:solidFill>
                          <a:latin typeface="Times New Roman" panose="02020603050405020304" pitchFamily="18" charset="0"/>
                          <a:cs typeface="Times New Roman" panose="02020603050405020304" pitchFamily="18" charset="0"/>
                        </a:rPr>
                        <a:t>p</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p+1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baseline="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p+2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err="1">
                          <a:solidFill>
                            <a:schemeClr val="tx1"/>
                          </a:solidFill>
                          <a:latin typeface="Times New Roman" panose="02020603050405020304" pitchFamily="18" charset="0"/>
                          <a:cs typeface="Times New Roman" panose="02020603050405020304" pitchFamily="18" charset="0"/>
                        </a:rPr>
                        <a:t>a</a:t>
                      </a:r>
                      <a:r>
                        <a:rPr lang="en-US" altLang="zh-CN" sz="2000" b="0" baseline="-25000" dirty="0" err="1">
                          <a:solidFill>
                            <a:schemeClr val="tx1"/>
                          </a:solidFill>
                          <a:latin typeface="Times New Roman" panose="02020603050405020304" pitchFamily="18" charset="0"/>
                          <a:cs typeface="Times New Roman" panose="02020603050405020304" pitchFamily="18" charset="0"/>
                        </a:rPr>
                        <a:t>last</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245" marB="452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5" name="弧形 4"/>
          <p:cNvSpPr/>
          <p:nvPr/>
        </p:nvSpPr>
        <p:spPr>
          <a:xfrm>
            <a:off x="4113213" y="5213350"/>
            <a:ext cx="331788" cy="13493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6" name="弧形 5"/>
          <p:cNvSpPr/>
          <p:nvPr/>
        </p:nvSpPr>
        <p:spPr>
          <a:xfrm>
            <a:off x="4787900" y="5184775"/>
            <a:ext cx="331788" cy="13493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7" name="弧形 6"/>
          <p:cNvSpPr/>
          <p:nvPr/>
        </p:nvSpPr>
        <p:spPr>
          <a:xfrm>
            <a:off x="6977063" y="5184775"/>
            <a:ext cx="331788" cy="13493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8" name="文本框 7"/>
          <p:cNvSpPr txBox="1"/>
          <p:nvPr/>
        </p:nvSpPr>
        <p:spPr>
          <a:xfrm>
            <a:off x="5778500" y="5013325"/>
            <a:ext cx="441325"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p:txBody>
      </p:sp>
      <p:grpSp>
        <p:nvGrpSpPr>
          <p:cNvPr id="9" name="组合 8"/>
          <p:cNvGrpSpPr/>
          <p:nvPr/>
        </p:nvGrpSpPr>
        <p:grpSpPr>
          <a:xfrm>
            <a:off x="3798888" y="5734050"/>
            <a:ext cx="404812" cy="561975"/>
            <a:chOff x="3807000" y="5770616"/>
            <a:chExt cx="405000" cy="561849"/>
          </a:xfrm>
        </p:grpSpPr>
        <p:sp>
          <p:nvSpPr>
            <p:cNvPr id="14374" name="文本框 9"/>
            <p:cNvSpPr txBox="1"/>
            <p:nvPr/>
          </p:nvSpPr>
          <p:spPr>
            <a:xfrm>
              <a:off x="3807000" y="5932355"/>
              <a:ext cx="405000" cy="400110"/>
            </a:xfrm>
            <a:prstGeom prst="rect">
              <a:avLst/>
            </a:prstGeom>
            <a:noFill/>
            <a:ln w="9525" cap="flat" cmpd="sng">
              <a:solidFill>
                <a:schemeClr val="tx1"/>
              </a:solidFill>
              <a:prstDash val="solid"/>
              <a:miter/>
              <a:headEnd type="none" w="med" len="med"/>
              <a:tailEnd type="none" w="med" len="med"/>
            </a:ln>
          </p:spPr>
          <p:txBody>
            <a:bodyPr>
              <a:spAutoFit/>
            </a:bodyPr>
            <a:p>
              <a:pPr algn="ctr">
                <a:buNone/>
              </a:pPr>
              <a:r>
                <a:rPr lang="en-US" altLang="zh-CN" sz="2000" dirty="0">
                  <a:latin typeface="Times New Roman" panose="02020603050405020304" pitchFamily="18" charset="0"/>
                  <a:ea typeface="仿宋" panose="02010609060101010101" pitchFamily="49" charset="-122"/>
                </a:rPr>
                <a:t>x</a:t>
              </a:r>
              <a:endParaRPr lang="zh-CN" altLang="en-US" sz="2000" dirty="0">
                <a:latin typeface="Times New Roman" panose="02020603050405020304" pitchFamily="18" charset="0"/>
                <a:ea typeface="仿宋" panose="02010609060101010101" pitchFamily="49" charset="-122"/>
              </a:endParaRPr>
            </a:p>
          </p:txBody>
        </p:sp>
        <p:cxnSp>
          <p:nvCxnSpPr>
            <p:cNvPr id="11" name="直接箭头连接符 10"/>
            <p:cNvCxnSpPr/>
            <p:nvPr/>
          </p:nvCxnSpPr>
          <p:spPr>
            <a:xfrm flipV="1">
              <a:off x="4007118" y="5770616"/>
              <a:ext cx="0" cy="1618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6645275" y="5734050"/>
            <a:ext cx="438150" cy="488950"/>
            <a:chOff x="3323055" y="4645968"/>
            <a:chExt cx="438946" cy="488494"/>
          </a:xfrm>
        </p:grpSpPr>
        <p:cxnSp>
          <p:nvCxnSpPr>
            <p:cNvPr id="13" name="直接箭头连接符 12"/>
            <p:cNvCxnSpPr/>
            <p:nvPr/>
          </p:nvCxnSpPr>
          <p:spPr>
            <a:xfrm flipH="1" flipV="1">
              <a:off x="3447105" y="4645968"/>
              <a:ext cx="179714" cy="402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73" name="文本框 13"/>
            <p:cNvSpPr txBox="1"/>
            <p:nvPr/>
          </p:nvSpPr>
          <p:spPr>
            <a:xfrm>
              <a:off x="3323055" y="4734352"/>
              <a:ext cx="438946" cy="400110"/>
            </a:xfrm>
            <a:prstGeom prst="rect">
              <a:avLst/>
            </a:prstGeom>
            <a:noFill/>
            <a:ln w="9525">
              <a:noFill/>
            </a:ln>
          </p:spPr>
          <p:txBody>
            <a:bodyPr>
              <a:spAutoFit/>
            </a:bodyPr>
            <a:p>
              <a:pPr>
                <a:buNone/>
              </a:pPr>
              <a:r>
                <a:rPr lang="en-US" altLang="zh-CN" sz="2000" dirty="0">
                  <a:latin typeface="Times New Roman" panose="02020603050405020304" pitchFamily="18" charset="0"/>
                  <a:ea typeface="仿宋" panose="02010609060101010101" pitchFamily="49" charset="-122"/>
                </a:rPr>
                <a:t>q</a:t>
              </a:r>
              <a:endParaRPr lang="zh-CN" altLang="en-US" sz="2000" dirty="0">
                <a:latin typeface="Times New Roman" panose="02020603050405020304" pitchFamily="18" charset="0"/>
                <a:ea typeface="仿宋"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ox(out)">
                                      <p:cBhvr>
                                        <p:cTn id="7" dur="500"/>
                                        <p:tgtEl>
                                          <p:spTgt spid="389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ldLvl="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Text Box 4"/>
          <p:cNvSpPr txBox="1"/>
          <p:nvPr/>
        </p:nvSpPr>
        <p:spPr>
          <a:xfrm>
            <a:off x="989013" y="998538"/>
            <a:ext cx="7038975" cy="2554605"/>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②  Position  LocateElem (LIST  L, ElementType x ,compare())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Position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for ( q = 1; q &lt;= L.last ;  q++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if ( compare(L.data[ q ] ,x) )</a:t>
            </a:r>
            <a:endParaRPr lang="en-US" altLang="zh-CN" sz="2000" dirty="0">
              <a:latin typeface="Times New Roman" panose="02020603050405020304" pitchFamily="18" charset="0"/>
            </a:endParaRPr>
          </a:p>
          <a:p>
            <a:pPr eaLnBrk="1" hangingPunct="1"/>
            <a:r>
              <a:rPr lang="en-US" altLang="zh-CN" sz="2000" dirty="0">
                <a:solidFill>
                  <a:srgbClr val="FF0000"/>
                </a:solidFill>
                <a:latin typeface="Times New Roman" panose="02020603050405020304" pitchFamily="18" charset="0"/>
              </a:rPr>
              <a:t>                                         // Equal(L.data[q],x,compare())</a:t>
            </a:r>
            <a:endParaRPr lang="en-US" altLang="zh-CN" sz="2000" dirty="0">
              <a:solidFill>
                <a:srgbClr val="FF0000"/>
              </a:solidFill>
              <a:latin typeface="Times New Roman" panose="02020603050405020304" pitchFamily="18" charset="0"/>
            </a:endParaRPr>
          </a:p>
          <a:p>
            <a:pPr eaLnBrk="1" hangingPunct="1"/>
            <a:r>
              <a:rPr lang="en-US" altLang="zh-CN" sz="2000" dirty="0">
                <a:latin typeface="Times New Roman" panose="02020603050405020304" pitchFamily="18" charset="0"/>
              </a:rPr>
              <a:t>                      return ( q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 ( L.last + 1 );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39942" name="Text Box 6"/>
          <p:cNvSpPr txBox="1"/>
          <p:nvPr/>
        </p:nvSpPr>
        <p:spPr>
          <a:xfrm>
            <a:off x="957263" y="3856038"/>
            <a:ext cx="7070725" cy="1941512"/>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r>
              <a:rPr lang="en-US" altLang="zh-CN" sz="2000" dirty="0">
                <a:latin typeface="Times New Roman" panose="02020603050405020304" pitchFamily="18" charset="0"/>
              </a:rPr>
              <a:t>③  GetElem (LIST  L ,Position  p , ElementType &amp;e)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if  ( p &gt; L.last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error( “</a:t>
            </a:r>
            <a:r>
              <a:rPr lang="zh-CN" altLang="en-US" sz="2000" dirty="0">
                <a:latin typeface="Times New Roman" panose="02020603050405020304" pitchFamily="18" charset="0"/>
              </a:rPr>
              <a:t>指定元素不存在”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&amp;e=L.data[ p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out)">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box(in)">
                                      <p:cBhvr>
                                        <p:cTn id="1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ldLvl="0" animBg="1"/>
      <p:bldP spid="399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Text Box 4"/>
          <p:cNvSpPr txBox="1"/>
          <p:nvPr/>
        </p:nvSpPr>
        <p:spPr>
          <a:xfrm>
            <a:off x="984250" y="1238250"/>
            <a:ext cx="7175500" cy="3141663"/>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lnSpc>
                <a:spcPct val="90000"/>
              </a:lnSpc>
            </a:pPr>
            <a:r>
              <a:rPr lang="en-US" altLang="zh-CN" sz="2000" dirty="0">
                <a:latin typeface="Times New Roman" panose="02020603050405020304" pitchFamily="18" charset="0"/>
              </a:rPr>
              <a:t>④  Void  ListDelete(LIST  &amp;L,Position  p ElementType &amp;e)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Position  q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if  ( ( p &gt; L.last ) || ( p &lt; 1 )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指定位置不存在” </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eaLnBrk="1" hangingPunct="1">
              <a:lnSpc>
                <a:spcPct val="9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else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L.last = L.last – 1;</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&amp;e=L.data[p].data;</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for ( q = p ; q &lt;= L.last ; q ++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L.data[ q ] = L.data[ q + 1 ];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graphicFrame>
        <p:nvGraphicFramePr>
          <p:cNvPr id="4" name="表格 3"/>
          <p:cNvGraphicFramePr>
            <a:graphicFrameLocks noGrp="1"/>
          </p:cNvGraphicFramePr>
          <p:nvPr/>
        </p:nvGraphicFramePr>
        <p:xfrm>
          <a:off x="1403350" y="5084763"/>
          <a:ext cx="6181725" cy="396875"/>
        </p:xfrm>
        <a:graphic>
          <a:graphicData uri="http://schemas.openxmlformats.org/drawingml/2006/table">
            <a:tbl>
              <a:tblPr firstRow="1" bandRow="1">
                <a:tableStyleId>{5C22544A-7EE6-4342-B048-85BDC9FD1C3A}</a:tableStyleId>
              </a:tblPr>
              <a:tblGrid>
                <a:gridCol w="562385"/>
                <a:gridCol w="562385"/>
                <a:gridCol w="562385"/>
                <a:gridCol w="562385"/>
                <a:gridCol w="562385"/>
                <a:gridCol w="627381"/>
                <a:gridCol w="627381"/>
                <a:gridCol w="472160"/>
                <a:gridCol w="472160"/>
                <a:gridCol w="608331"/>
                <a:gridCol w="562385"/>
              </a:tblGrid>
              <a:tr h="396875">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err="1">
                          <a:solidFill>
                            <a:schemeClr val="tx1"/>
                          </a:solidFill>
                          <a:latin typeface="Times New Roman" panose="02020603050405020304" pitchFamily="18" charset="0"/>
                          <a:cs typeface="Times New Roman" panose="02020603050405020304" pitchFamily="18" charset="0"/>
                        </a:rPr>
                        <a:t>a</a:t>
                      </a:r>
                      <a:r>
                        <a:rPr lang="en-US" altLang="zh-CN" sz="2000" b="0" baseline="-25000" dirty="0" err="1">
                          <a:solidFill>
                            <a:schemeClr val="tx1"/>
                          </a:solidFill>
                          <a:latin typeface="Times New Roman" panose="02020603050405020304" pitchFamily="18" charset="0"/>
                          <a:cs typeface="Times New Roman" panose="02020603050405020304" pitchFamily="18" charset="0"/>
                        </a:rPr>
                        <a:t>p</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p+1</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baseline="0" dirty="0">
                          <a:solidFill>
                            <a:schemeClr val="tx1"/>
                          </a:solidFill>
                          <a:latin typeface="Times New Roman" panose="02020603050405020304" pitchFamily="18" charset="0"/>
                          <a:cs typeface="Times New Roman" panose="02020603050405020304" pitchFamily="18" charset="0"/>
                        </a:rPr>
                        <a:t>a</a:t>
                      </a:r>
                      <a:r>
                        <a:rPr lang="en-US" altLang="zh-CN" sz="2000" b="0" baseline="-25000" dirty="0">
                          <a:solidFill>
                            <a:schemeClr val="tx1"/>
                          </a:solidFill>
                          <a:latin typeface="Times New Roman" panose="02020603050405020304" pitchFamily="18" charset="0"/>
                          <a:cs typeface="Times New Roman" panose="02020603050405020304" pitchFamily="18" charset="0"/>
                        </a:rPr>
                        <a:t>p+2</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err="1">
                          <a:solidFill>
                            <a:schemeClr val="tx1"/>
                          </a:solidFill>
                          <a:latin typeface="Times New Roman" panose="02020603050405020304" pitchFamily="18" charset="0"/>
                          <a:cs typeface="Times New Roman" panose="02020603050405020304" pitchFamily="18" charset="0"/>
                        </a:rPr>
                        <a:t>a</a:t>
                      </a:r>
                      <a:r>
                        <a:rPr lang="en-US" altLang="zh-CN" sz="2000" b="0" baseline="-25000" dirty="0" err="1">
                          <a:solidFill>
                            <a:schemeClr val="tx1"/>
                          </a:solidFill>
                          <a:latin typeface="Times New Roman" panose="02020603050405020304" pitchFamily="18" charset="0"/>
                          <a:cs typeface="Times New Roman" panose="02020603050405020304" pitchFamily="18" charset="0"/>
                        </a:rPr>
                        <a:t>last</a:t>
                      </a:r>
                      <a:endParaRPr lang="zh-CN" altLang="en-US" sz="2000" b="0" baseline="-2500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5" name="弧形 4"/>
          <p:cNvSpPr/>
          <p:nvPr/>
        </p:nvSpPr>
        <p:spPr>
          <a:xfrm flipH="1">
            <a:off x="4014788" y="4978400"/>
            <a:ext cx="314325" cy="9048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6" name="弧形 5"/>
          <p:cNvSpPr/>
          <p:nvPr/>
        </p:nvSpPr>
        <p:spPr>
          <a:xfrm flipH="1">
            <a:off x="4689475" y="4949825"/>
            <a:ext cx="314325" cy="9048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7" name="弧形 6"/>
          <p:cNvSpPr/>
          <p:nvPr/>
        </p:nvSpPr>
        <p:spPr>
          <a:xfrm flipH="1">
            <a:off x="6308725" y="4949825"/>
            <a:ext cx="315913" cy="90488"/>
          </a:xfrm>
          <a:prstGeom prst="arc">
            <a:avLst>
              <a:gd name="adj1" fmla="val 10683429"/>
              <a:gd name="adj2" fmla="val 0"/>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8" name="文本框 7"/>
          <p:cNvSpPr txBox="1"/>
          <p:nvPr/>
        </p:nvSpPr>
        <p:spPr>
          <a:xfrm>
            <a:off x="5319713" y="4770438"/>
            <a:ext cx="439737" cy="400050"/>
          </a:xfrm>
          <a:prstGeom prst="rect">
            <a:avLst/>
          </a:prstGeom>
          <a:noFill/>
          <a:ln w="9525">
            <a:noFill/>
          </a:ln>
        </p:spPr>
        <p:txBody>
          <a:bodyPr wrap="none">
            <a:spAutoFit/>
          </a:bodyPr>
          <a:p>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p:txBody>
      </p:sp>
      <p:grpSp>
        <p:nvGrpSpPr>
          <p:cNvPr id="9" name="组合 8"/>
          <p:cNvGrpSpPr/>
          <p:nvPr/>
        </p:nvGrpSpPr>
        <p:grpSpPr>
          <a:xfrm>
            <a:off x="3816350" y="5503863"/>
            <a:ext cx="439738" cy="488950"/>
            <a:chOff x="3323055" y="4645968"/>
            <a:chExt cx="438946" cy="488494"/>
          </a:xfrm>
        </p:grpSpPr>
        <p:cxnSp>
          <p:nvCxnSpPr>
            <p:cNvPr id="10" name="直接箭头连接符 9"/>
            <p:cNvCxnSpPr/>
            <p:nvPr/>
          </p:nvCxnSpPr>
          <p:spPr>
            <a:xfrm flipH="1" flipV="1">
              <a:off x="3446657" y="4645968"/>
              <a:ext cx="180649" cy="402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19" name="文本框 10"/>
            <p:cNvSpPr txBox="1"/>
            <p:nvPr/>
          </p:nvSpPr>
          <p:spPr>
            <a:xfrm>
              <a:off x="3323055" y="4734352"/>
              <a:ext cx="438946" cy="400110"/>
            </a:xfrm>
            <a:prstGeom prst="rect">
              <a:avLst/>
            </a:prstGeom>
            <a:noFill/>
            <a:ln w="9525">
              <a:noFill/>
            </a:ln>
          </p:spPr>
          <p:txBody>
            <a:bodyPr>
              <a:spAutoFit/>
            </a:bodyPr>
            <a:p>
              <a:pPr>
                <a:buNone/>
              </a:pPr>
              <a:r>
                <a:rPr lang="en-US" altLang="zh-CN" sz="2000" dirty="0">
                  <a:latin typeface="Times New Roman" panose="02020603050405020304" pitchFamily="18" charset="0"/>
                  <a:ea typeface="仿宋" panose="02010609060101010101" pitchFamily="49" charset="-122"/>
                </a:rPr>
                <a:t>q</a:t>
              </a:r>
              <a:endParaRPr lang="zh-CN" altLang="en-US" sz="2000" dirty="0">
                <a:latin typeface="Times New Roman" panose="02020603050405020304" pitchFamily="18" charset="0"/>
                <a:ea typeface="仿宋"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ox(out)">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1"/>
          <p:cNvPicPr>
            <a:picLocks noChangeAspect="1"/>
          </p:cNvPicPr>
          <p:nvPr/>
        </p:nvPicPr>
        <p:blipFill>
          <a:blip r:embed="rId1"/>
          <a:stretch>
            <a:fillRect/>
          </a:stretch>
        </p:blipFill>
        <p:spPr>
          <a:xfrm>
            <a:off x="125413" y="476250"/>
            <a:ext cx="8694737" cy="6002338"/>
          </a:xfrm>
          <a:prstGeom prst="rect">
            <a:avLst/>
          </a:prstGeom>
          <a:noFill/>
          <a:ln w="9525">
            <a:noFill/>
          </a:ln>
        </p:spPr>
      </p:pic>
      <p:cxnSp>
        <p:nvCxnSpPr>
          <p:cNvPr id="11" name="直接连接符 10"/>
          <p:cNvCxnSpPr/>
          <p:nvPr/>
        </p:nvCxnSpPr>
        <p:spPr>
          <a:xfrm>
            <a:off x="2987675" y="5876925"/>
            <a:ext cx="5616575" cy="0"/>
          </a:xfrm>
          <a:prstGeom prst="line">
            <a:avLst/>
          </a:prstGeom>
          <a:ln w="28575" cap="flat" cmpd="sng">
            <a:solidFill>
              <a:srgbClr val="FF0000"/>
            </a:solidFill>
            <a:prstDash val="solid"/>
            <a:headEnd type="none" w="med" len="med"/>
            <a:tailEnd type="none" w="med" len="med"/>
          </a:ln>
        </p:spPr>
      </p:cxnSp>
      <p:cxnSp>
        <p:nvCxnSpPr>
          <p:cNvPr id="13" name="直接连接符 12"/>
          <p:cNvCxnSpPr/>
          <p:nvPr/>
        </p:nvCxnSpPr>
        <p:spPr>
          <a:xfrm>
            <a:off x="284163" y="6205538"/>
            <a:ext cx="2016125" cy="0"/>
          </a:xfrm>
          <a:prstGeom prst="line">
            <a:avLst/>
          </a:prstGeom>
          <a:ln w="28575" cap="flat" cmpd="sng">
            <a:solidFill>
              <a:srgbClr val="FF0000"/>
            </a:solidFill>
            <a:prstDash val="solid"/>
            <a:headEnd type="none" w="med" len="med"/>
            <a:tailEnd type="none" w="med" len="med"/>
          </a:ln>
        </p:spPr>
      </p:cxnSp>
      <p:sp>
        <p:nvSpPr>
          <p:cNvPr id="17413" name="椭圆 14"/>
          <p:cNvSpPr/>
          <p:nvPr/>
        </p:nvSpPr>
        <p:spPr>
          <a:xfrm>
            <a:off x="512763" y="596900"/>
            <a:ext cx="144462" cy="128588"/>
          </a:xfrm>
          <a:prstGeom prst="ellipse">
            <a:avLst/>
          </a:prstGeom>
          <a:solidFill>
            <a:srgbClr val="FF0000"/>
          </a:solidFill>
          <a:ln w="28575" cap="flat" cmpd="sng">
            <a:solidFill>
              <a:srgbClr val="FF0000"/>
            </a:solidFill>
            <a:prstDash val="solid"/>
            <a:headEnd type="none" w="med" len="med"/>
            <a:tailEnd type="triangle" w="med" len="med"/>
          </a:ln>
        </p:spPr>
        <p:txBody>
          <a:bodyPr lIns="90000" tIns="46800" rIns="90000" bIns="46800">
            <a:spAutoFit/>
          </a:bodyPr>
          <a:p>
            <a:pPr algn="ctr" eaLnBrk="1" hangingPunct="1"/>
            <a:endParaRPr lang="zh-CN" altLang="en-US" dirty="0">
              <a:latin typeface="Times New Roman" panose="02020603050405020304" pitchFamily="18" charset="0"/>
            </a:endParaRPr>
          </a:p>
        </p:txBody>
      </p:sp>
      <p:sp>
        <p:nvSpPr>
          <p:cNvPr id="17414" name="椭圆 15"/>
          <p:cNvSpPr/>
          <p:nvPr/>
        </p:nvSpPr>
        <p:spPr>
          <a:xfrm>
            <a:off x="539750" y="1844675"/>
            <a:ext cx="144463" cy="144463"/>
          </a:xfrm>
          <a:prstGeom prst="ellipse">
            <a:avLst/>
          </a:prstGeom>
          <a:solidFill>
            <a:schemeClr val="accent2"/>
          </a:solidFill>
          <a:ln w="28575" cap="flat" cmpd="sng">
            <a:solidFill>
              <a:schemeClr val="accent2"/>
            </a:solidFill>
            <a:prstDash val="solid"/>
            <a:headEnd type="none" w="med" len="med"/>
            <a:tailEnd type="triangle" w="med" len="med"/>
          </a:ln>
        </p:spPr>
        <p:txBody>
          <a:bodyPr lIns="90000" tIns="46800" rIns="90000" bIns="46800">
            <a:spAutoFit/>
          </a:bodyPr>
          <a:p>
            <a:pPr algn="ctr" eaLnBrk="1" hangingPunct="1"/>
            <a:endParaRPr lang="zh-CN" altLang="en-US" dirty="0">
              <a:latin typeface="Times New Roman" panose="02020603050405020304" pitchFamily="18" charset="0"/>
            </a:endParaRPr>
          </a:p>
        </p:txBody>
      </p:sp>
      <p:sp>
        <p:nvSpPr>
          <p:cNvPr id="17415" name="椭圆 16"/>
          <p:cNvSpPr/>
          <p:nvPr/>
        </p:nvSpPr>
        <p:spPr>
          <a:xfrm>
            <a:off x="2627313" y="4508500"/>
            <a:ext cx="144462" cy="128588"/>
          </a:xfrm>
          <a:prstGeom prst="ellipse">
            <a:avLst/>
          </a:prstGeom>
          <a:solidFill>
            <a:srgbClr val="FF0000"/>
          </a:solidFill>
          <a:ln w="28575" cap="flat" cmpd="sng">
            <a:solidFill>
              <a:srgbClr val="FF0000"/>
            </a:solidFill>
            <a:prstDash val="solid"/>
            <a:headEnd type="none" w="med" len="med"/>
            <a:tailEnd type="triangle" w="med" len="med"/>
          </a:ln>
        </p:spPr>
        <p:txBody>
          <a:bodyPr lIns="90000" tIns="46800" rIns="90000" bIns="46800">
            <a:spAutoFit/>
          </a:bodyPr>
          <a:p>
            <a:pPr algn="ctr" eaLnBrk="1" hangingPunct="1"/>
            <a:endParaRPr lang="zh-CN" altLang="en-US" dirty="0">
              <a:latin typeface="Times New Roman" panose="02020603050405020304" pitchFamily="18" charset="0"/>
            </a:endParaRPr>
          </a:p>
        </p:txBody>
      </p:sp>
      <p:sp>
        <p:nvSpPr>
          <p:cNvPr id="17416" name="椭圆 17"/>
          <p:cNvSpPr/>
          <p:nvPr/>
        </p:nvSpPr>
        <p:spPr>
          <a:xfrm>
            <a:off x="2627313" y="5229225"/>
            <a:ext cx="144462" cy="144463"/>
          </a:xfrm>
          <a:prstGeom prst="ellipse">
            <a:avLst/>
          </a:prstGeom>
          <a:solidFill>
            <a:schemeClr val="accent2"/>
          </a:solidFill>
          <a:ln w="28575" cap="flat" cmpd="sng">
            <a:solidFill>
              <a:schemeClr val="accent2"/>
            </a:solidFill>
            <a:prstDash val="solid"/>
            <a:headEnd type="none" w="med" len="med"/>
            <a:tailEnd type="triangle" w="med" len="med"/>
          </a:ln>
        </p:spPr>
        <p:txBody>
          <a:bodyPr lIns="90000" tIns="46800" rIns="90000" bIns="46800">
            <a:spAutoFit/>
          </a:bodyPr>
          <a:p>
            <a:pPr algn="ctr" eaLnBrk="1" hangingPunct="1"/>
            <a:endParaRPr lang="zh-CN" altLang="en-US" dirty="0">
              <a:latin typeface="Times New Roman" panose="02020603050405020304" pitchFamily="18" charset="0"/>
            </a:endParaRPr>
          </a:p>
        </p:txBody>
      </p:sp>
      <p:sp>
        <p:nvSpPr>
          <p:cNvPr id="19" name="爆炸形: 14 pt  18"/>
          <p:cNvSpPr/>
          <p:nvPr/>
        </p:nvSpPr>
        <p:spPr bwMode="auto">
          <a:xfrm rot="20383311">
            <a:off x="3238500" y="1349375"/>
            <a:ext cx="4718050" cy="1042988"/>
          </a:xfrm>
          <a:prstGeom prst="irregularSeal2">
            <a:avLst/>
          </a:prstGeom>
          <a:noFill/>
          <a:ln w="28575" cap="flat" cmpd="sng" algn="ctr">
            <a:solidFill>
              <a:schemeClr val="accent5">
                <a:lumMod val="75000"/>
              </a:schemeClr>
            </a:solidFill>
            <a:prstDash val="solid"/>
            <a:round/>
            <a:headEnd type="none" w="med" len="med"/>
            <a:tailEnd type="triangle" w="med" len="med"/>
          </a:ln>
          <a:effec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平均查找长度</a:t>
            </a:r>
            <a:endPar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500"/>
                                        <p:tgtEl>
                                          <p:spTgt spid="1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6"/>
          <p:cNvSpPr txBox="1"/>
          <p:nvPr/>
        </p:nvSpPr>
        <p:spPr>
          <a:xfrm>
            <a:off x="450850" y="585788"/>
            <a:ext cx="7937500" cy="2865437"/>
          </a:xfrm>
          <a:prstGeom prst="rect">
            <a:avLst/>
          </a:prstGeom>
          <a:noFill/>
          <a:ln w="9525" cap="flat" cmpd="sng">
            <a:solidFill>
              <a:schemeClr val="accent2"/>
            </a:solidFill>
            <a:prstDash val="solid"/>
            <a:miter/>
            <a:headEnd type="none" w="med" len="med"/>
            <a:tailEnd type="none" w="med" len="med"/>
          </a:ln>
        </p:spPr>
        <p:txBody>
          <a:bodyPr lIns="90000" tIns="46800" rIns="90000" bIns="46800">
            <a:spAutoFit/>
          </a:bodyPr>
          <a:p>
            <a:pPr eaLnBrk="1" hangingPunct="1">
              <a:lnSpc>
                <a:spcPct val="90000"/>
              </a:lnSpc>
            </a:pPr>
            <a:r>
              <a:rPr lang="en-US" altLang="zh-CN" sz="2000" dirty="0">
                <a:latin typeface="Times New Roman" panose="02020603050405020304" pitchFamily="18" charset="0"/>
              </a:rPr>
              <a:t>⑤  PriorElem(LIST  L , ElementType Cur_e, ElementType &amp;pre_e)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if  ( ( p &lt;= 1 ) || ( p &gt; L.last )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前驱元素不存在”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i=2;</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while(Equal(L.data[i],Cur_e) &amp;&amp; i&lt;=L.last).  i++;</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if(i&gt; L.last) Error (“Cur_e</a:t>
            </a:r>
            <a:r>
              <a:rPr lang="zh-CN" altLang="en-US" sz="2000" dirty="0">
                <a:latin typeface="Times New Roman" panose="02020603050405020304" pitchFamily="18" charset="0"/>
              </a:rPr>
              <a:t>元素不存在”</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else  &amp;pre_e=L.data[i-1];</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41988" name="Text Box 4"/>
          <p:cNvSpPr txBox="1"/>
          <p:nvPr/>
        </p:nvSpPr>
        <p:spPr>
          <a:xfrm>
            <a:off x="450850" y="3644900"/>
            <a:ext cx="7937500" cy="2863850"/>
          </a:xfrm>
          <a:prstGeom prst="rect">
            <a:avLst/>
          </a:prstGeom>
          <a:solidFill>
            <a:schemeClr val="bg1"/>
          </a:solidFill>
          <a:ln w="9525" cap="flat" cmpd="sng">
            <a:solidFill>
              <a:schemeClr val="accent2"/>
            </a:solidFill>
            <a:prstDash val="solid"/>
            <a:miter/>
            <a:headEnd type="none" w="med" len="med"/>
            <a:tailEnd type="none" w="med" len="med"/>
          </a:ln>
        </p:spPr>
        <p:txBody>
          <a:bodyPr lIns="90000" tIns="46800" rIns="90000" bIns="46800">
            <a:spAutoFit/>
          </a:bodyPr>
          <a:p>
            <a:pPr eaLnBrk="1" hangingPunct="1">
              <a:lnSpc>
                <a:spcPct val="90000"/>
              </a:lnSpc>
            </a:pPr>
            <a:r>
              <a:rPr lang="en-US" altLang="zh-CN" sz="2000" dirty="0">
                <a:latin typeface="Times New Roman" panose="02020603050405020304" pitchFamily="18" charset="0"/>
              </a:rPr>
              <a:t>⑥  NextElem(LIST  L , ElementType Cur_e , ElementType &amp;next_e)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if  ( ( p &lt; 1 ) || ( p &gt;= L.last )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error ( “</a:t>
            </a:r>
            <a:r>
              <a:rPr lang="zh-CN" altLang="en-US" sz="2000" dirty="0">
                <a:latin typeface="Times New Roman" panose="02020603050405020304" pitchFamily="18" charset="0"/>
              </a:rPr>
              <a:t>后继元素不存在”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  i=1;</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while(Equal(L.data[i],Cur_e) &amp;&amp; i&lt;L.last). i++;</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if( i &gt;= L.last) Error (“next_e</a:t>
            </a:r>
            <a:r>
              <a:rPr lang="zh-CN" altLang="en-US" sz="2000" dirty="0">
                <a:latin typeface="Times New Roman" panose="02020603050405020304" pitchFamily="18" charset="0"/>
              </a:rPr>
              <a:t>元素不存在”</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else  &amp;next_e=L.data[i+1];</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out)">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tretch>
            <a:fillRect/>
          </a:stretch>
        </p:blipFill>
        <p:spPr>
          <a:xfrm>
            <a:off x="0" y="496888"/>
            <a:ext cx="9144000" cy="5864225"/>
          </a:xfrm>
          <a:prstGeom prst="rect">
            <a:avLst/>
          </a:prstGeom>
          <a:noFill/>
          <a:ln w="9525">
            <a:noFill/>
          </a:ln>
        </p:spPr>
      </p:pic>
      <p:sp>
        <p:nvSpPr>
          <p:cNvPr id="3" name="文本框 2"/>
          <p:cNvSpPr txBox="1"/>
          <p:nvPr/>
        </p:nvSpPr>
        <p:spPr>
          <a:xfrm>
            <a:off x="4067175" y="5921375"/>
            <a:ext cx="4211638" cy="461963"/>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T(n)=O(La.length+Lb.Length)</a:t>
            </a:r>
            <a:endParaRPr lang="zh-CN" altLang="en-US" dirty="0">
              <a:solidFill>
                <a:srgbClr val="FF0000"/>
              </a:solidFill>
              <a:latin typeface="Times New Roman" panose="02020603050405020304" pitchFamily="18" charset="0"/>
            </a:endParaRPr>
          </a:p>
        </p:txBody>
      </p:sp>
      <p:sp>
        <p:nvSpPr>
          <p:cNvPr id="19460" name="矩形 3"/>
          <p:cNvSpPr/>
          <p:nvPr/>
        </p:nvSpPr>
        <p:spPr>
          <a:xfrm>
            <a:off x="395288" y="3860800"/>
            <a:ext cx="215900" cy="215900"/>
          </a:xfrm>
          <a:prstGeom prst="rect">
            <a:avLst/>
          </a:prstGeom>
          <a:solidFill>
            <a:srgbClr val="FF0000"/>
          </a:solidFill>
          <a:ln w="28575" cap="flat" cmpd="sng">
            <a:solidFill>
              <a:srgbClr val="FF0000"/>
            </a:solidFill>
            <a:prstDash val="solid"/>
            <a:round/>
            <a:headEnd type="none" w="med" len="med"/>
            <a:tailEnd type="triangle" w="med" len="med"/>
          </a:ln>
        </p:spPr>
        <p:txBody>
          <a:bodyPr wrap="none" lIns="90000" tIns="46800" rIns="90000" bIns="46800">
            <a:spAutoFit/>
          </a:bodyPr>
          <a:p>
            <a:pPr algn="ctr" eaLnBrk="1" hangingPunct="1"/>
            <a:endParaRPr lang="zh-CN" altLang="en-US" dirty="0">
              <a:latin typeface="Times New Roman" panose="02020603050405020304" pitchFamily="18" charset="0"/>
            </a:endParaRPr>
          </a:p>
        </p:txBody>
      </p:sp>
      <p:sp>
        <p:nvSpPr>
          <p:cNvPr id="19461" name="椭圆 4"/>
          <p:cNvSpPr/>
          <p:nvPr/>
        </p:nvSpPr>
        <p:spPr>
          <a:xfrm>
            <a:off x="395288" y="5300663"/>
            <a:ext cx="215900" cy="215900"/>
          </a:xfrm>
          <a:prstGeom prst="ellipse">
            <a:avLst/>
          </a:prstGeom>
          <a:solidFill>
            <a:srgbClr val="FF0000"/>
          </a:solidFill>
          <a:ln w="28575" cap="flat" cmpd="sng">
            <a:solidFill>
              <a:srgbClr val="FF0000"/>
            </a:solidFill>
            <a:prstDash val="solid"/>
            <a:headEnd type="none" w="med" len="med"/>
            <a:tailEnd type="triangle" w="med" len="med"/>
          </a:ln>
        </p:spPr>
        <p:txBody>
          <a:bodyPr wrap="none" lIns="90000" tIns="46800" rIns="90000" bIns="46800">
            <a:spAutoFit/>
          </a:bodyPr>
          <a:p>
            <a:pPr algn="ctr" eaLnBrk="1" hangingPunct="1"/>
            <a:endParaRPr lang="zh-CN" altLang="en-US" dirty="0">
              <a:latin typeface="Times New Roman" panose="02020603050405020304" pitchFamily="18" charset="0"/>
            </a:endParaRPr>
          </a:p>
        </p:txBody>
      </p:sp>
      <p:sp>
        <p:nvSpPr>
          <p:cNvPr id="19462" name="椭圆 5"/>
          <p:cNvSpPr/>
          <p:nvPr/>
        </p:nvSpPr>
        <p:spPr>
          <a:xfrm>
            <a:off x="395288" y="5661025"/>
            <a:ext cx="215900" cy="215900"/>
          </a:xfrm>
          <a:prstGeom prst="ellipse">
            <a:avLst/>
          </a:prstGeom>
          <a:solidFill>
            <a:srgbClr val="FF0000"/>
          </a:solidFill>
          <a:ln w="28575" cap="flat" cmpd="sng">
            <a:solidFill>
              <a:srgbClr val="FF0000"/>
            </a:solidFill>
            <a:prstDash val="solid"/>
            <a:headEnd type="none" w="med" len="med"/>
            <a:tailEnd type="triangle" w="med" len="med"/>
          </a:ln>
        </p:spPr>
        <p:txBody>
          <a:bodyPr wrap="none" lIns="90000" tIns="46800" rIns="90000" bIns="46800">
            <a:spAutoFit/>
          </a:bodyPr>
          <a:p>
            <a:pPr algn="ct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1"/>
          <p:cNvSpPr txBox="1"/>
          <p:nvPr/>
        </p:nvSpPr>
        <p:spPr>
          <a:xfrm>
            <a:off x="754063" y="735013"/>
            <a:ext cx="1422400" cy="461962"/>
          </a:xfrm>
          <a:prstGeom prst="rect">
            <a:avLst/>
          </a:prstGeom>
          <a:noFill/>
          <a:ln w="9525">
            <a:noFill/>
          </a:ln>
        </p:spPr>
        <p:txBody>
          <a:bodyPr wrap="none">
            <a:spAutoFit/>
          </a:bodyPr>
          <a:p>
            <a:r>
              <a:rPr lang="zh-CN" altLang="en-US" dirty="0">
                <a:solidFill>
                  <a:srgbClr val="0000CC"/>
                </a:solidFill>
                <a:latin typeface="Times New Roman" panose="02020603050405020304" pitchFamily="18" charset="0"/>
              </a:rPr>
              <a:t>思考题：</a:t>
            </a:r>
            <a:endParaRPr lang="zh-CN" altLang="en-US" dirty="0">
              <a:solidFill>
                <a:srgbClr val="0000CC"/>
              </a:solidFill>
              <a:latin typeface="Times New Roman" panose="02020603050405020304" pitchFamily="18" charset="0"/>
            </a:endParaRPr>
          </a:p>
        </p:txBody>
      </p:sp>
      <p:sp>
        <p:nvSpPr>
          <p:cNvPr id="20483" name="文本框 2"/>
          <p:cNvSpPr txBox="1"/>
          <p:nvPr/>
        </p:nvSpPr>
        <p:spPr>
          <a:xfrm>
            <a:off x="827088" y="1352550"/>
            <a:ext cx="5256212" cy="768350"/>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、数组反向</a:t>
            </a:r>
            <a:endParaRPr lang="en-US" altLang="zh-CN" dirty="0">
              <a:solidFill>
                <a:srgbClr val="0000CC"/>
              </a:solidFill>
              <a:latin typeface="Times New Roman" panose="02020603050405020304" pitchFamily="18" charset="0"/>
            </a:endParaRPr>
          </a:p>
          <a:p>
            <a:r>
              <a:rPr lang="zh-CN" altLang="en-US" sz="2000" dirty="0">
                <a:latin typeface="Times New Roman" panose="02020603050405020304" pitchFamily="18" charset="0"/>
              </a:rPr>
              <a:t>       数组元素首尾交换，实现逆向存储。</a:t>
            </a:r>
            <a:endParaRPr lang="zh-CN" altLang="en-US" sz="2000" dirty="0">
              <a:latin typeface="Times New Roman" panose="02020603050405020304" pitchFamily="18" charset="0"/>
            </a:endParaRPr>
          </a:p>
        </p:txBody>
      </p:sp>
      <p:sp>
        <p:nvSpPr>
          <p:cNvPr id="20484" name="矩形 3"/>
          <p:cNvSpPr/>
          <p:nvPr/>
        </p:nvSpPr>
        <p:spPr>
          <a:xfrm>
            <a:off x="827088" y="2225675"/>
            <a:ext cx="7127875" cy="1693863"/>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、数组合并</a:t>
            </a:r>
            <a:endParaRPr lang="en-US" altLang="zh-CN" dirty="0">
              <a:solidFill>
                <a:srgbClr val="0000CC"/>
              </a:solidFill>
              <a:latin typeface="Times New Roman" panose="02020603050405020304" pitchFamily="18" charset="0"/>
            </a:endParaRPr>
          </a:p>
          <a:p>
            <a:r>
              <a:rPr lang="zh-CN" altLang="en-US" sz="2000" dirty="0">
                <a:latin typeface="Times New Roman" panose="02020603050405020304" pitchFamily="18" charset="0"/>
              </a:rPr>
              <a:t>       现在给出两个数组</a:t>
            </a:r>
            <a:r>
              <a:rPr lang="en-US" altLang="zh-CN" sz="2000" dirty="0">
                <a:latin typeface="Times New Roman" panose="02020603050405020304" pitchFamily="18" charset="0"/>
              </a:rPr>
              <a:t>A</a:t>
            </a:r>
            <a:r>
              <a:rPr lang="zh-CN" altLang="en-US" sz="2000" dirty="0">
                <a:latin typeface="Times New Roman" panose="02020603050405020304" pitchFamily="18" charset="0"/>
              </a:rPr>
              <a:t>和</a:t>
            </a:r>
            <a:r>
              <a:rPr lang="en-US" altLang="zh-CN" sz="2000" dirty="0">
                <a:latin typeface="Times New Roman" panose="02020603050405020304" pitchFamily="18" charset="0"/>
              </a:rPr>
              <a:t>B</a:t>
            </a:r>
            <a:r>
              <a:rPr lang="zh-CN" altLang="en-US" sz="2000" dirty="0">
                <a:latin typeface="Times New Roman" panose="02020603050405020304" pitchFamily="18" charset="0"/>
              </a:rPr>
              <a:t>，其中：</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数组</a:t>
            </a:r>
            <a:r>
              <a:rPr lang="en-US" altLang="zh-CN" sz="2000" dirty="0">
                <a:latin typeface="Times New Roman" panose="02020603050405020304" pitchFamily="18" charset="0"/>
              </a:rPr>
              <a:t>A</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7</a:t>
            </a:r>
            <a:r>
              <a:rPr lang="zh-CN" altLang="en-US" sz="2000" dirty="0">
                <a:latin typeface="Times New Roman" panose="02020603050405020304" pitchFamily="18" charset="0"/>
              </a:rPr>
              <a:t>，</a:t>
            </a:r>
            <a:r>
              <a:rPr lang="en-US" altLang="zh-CN" sz="2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11</a:t>
            </a:r>
            <a:r>
              <a:rPr lang="zh-CN" altLang="en-US" sz="2000" dirty="0">
                <a:latin typeface="Times New Roman" panose="02020603050405020304" pitchFamily="18" charset="0"/>
              </a:rPr>
              <a:t>，</a:t>
            </a:r>
            <a:r>
              <a:rPr lang="en-US" altLang="zh-CN" sz="2000" dirty="0">
                <a:latin typeface="Times New Roman" panose="02020603050405020304" pitchFamily="18" charset="0"/>
              </a:rPr>
              <a:t>13</a:t>
            </a:r>
            <a:r>
              <a:rPr lang="zh-CN" altLang="en-US" sz="2000" dirty="0">
                <a:latin typeface="Times New Roman" panose="02020603050405020304" pitchFamily="18" charset="0"/>
              </a:rPr>
              <a:t>，</a:t>
            </a:r>
            <a:r>
              <a:rPr lang="en-US" altLang="zh-CN" sz="2000" dirty="0">
                <a:latin typeface="Times New Roman" panose="02020603050405020304" pitchFamily="18" charset="0"/>
              </a:rPr>
              <a:t>15</a:t>
            </a:r>
            <a:r>
              <a:rPr lang="zh-CN" altLang="en-US" sz="2000" dirty="0">
                <a:latin typeface="Times New Roman" panose="02020603050405020304" pitchFamily="18" charset="0"/>
              </a:rPr>
              <a:t>，</a:t>
            </a:r>
            <a:r>
              <a:rPr lang="en-US" altLang="zh-CN" sz="2000" dirty="0">
                <a:latin typeface="Times New Roman" panose="02020603050405020304" pitchFamily="18" charset="0"/>
              </a:rPr>
              <a:t>17</a:t>
            </a:r>
            <a:r>
              <a:rPr lang="zh-CN" altLang="en-US" sz="2000" dirty="0">
                <a:latin typeface="Times New Roman" panose="02020603050405020304" pitchFamily="18" charset="0"/>
              </a:rPr>
              <a:t>，</a:t>
            </a:r>
            <a:r>
              <a:rPr lang="en-US" altLang="zh-CN" sz="2000" dirty="0">
                <a:latin typeface="Times New Roman" panose="02020603050405020304" pitchFamily="18" charset="0"/>
              </a:rPr>
              <a:t>19</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数组</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a:t>
            </a:r>
            <a:r>
              <a:rPr lang="en-US" altLang="zh-CN" sz="2000" dirty="0">
                <a:latin typeface="Times New Roman" panose="02020603050405020304" pitchFamily="18" charset="0"/>
              </a:rPr>
              <a:t>4</a:t>
            </a:r>
            <a:r>
              <a:rPr lang="zh-CN" altLang="en-US" sz="2000" dirty="0">
                <a:latin typeface="Times New Roman" panose="02020603050405020304" pitchFamily="18" charset="0"/>
              </a:rPr>
              <a:t>，</a:t>
            </a:r>
            <a:r>
              <a:rPr lang="en-US" altLang="zh-CN" sz="2000" dirty="0">
                <a:latin typeface="Times New Roman" panose="02020603050405020304" pitchFamily="18" charset="0"/>
              </a:rPr>
              <a:t>6</a:t>
            </a:r>
            <a:r>
              <a:rPr lang="zh-CN" altLang="en-US" sz="2000" dirty="0">
                <a:latin typeface="Times New Roman" panose="02020603050405020304" pitchFamily="18" charset="0"/>
              </a:rPr>
              <a:t>，</a:t>
            </a:r>
            <a:r>
              <a:rPr lang="en-US" altLang="zh-CN" sz="2000" dirty="0">
                <a:latin typeface="Times New Roman" panose="02020603050405020304" pitchFamily="18" charset="0"/>
              </a:rPr>
              <a:t>8</a:t>
            </a:r>
            <a:r>
              <a:rPr lang="zh-CN" altLang="en-US" sz="2000" dirty="0">
                <a:latin typeface="Times New Roman" panose="02020603050405020304" pitchFamily="18" charset="0"/>
              </a:rPr>
              <a:t>，</a:t>
            </a:r>
            <a:r>
              <a:rPr lang="en-US" altLang="zh-CN" sz="2000" dirty="0">
                <a:latin typeface="Times New Roman" panose="02020603050405020304" pitchFamily="18" charset="0"/>
              </a:rPr>
              <a:t>10”</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两个数组合并为数组</a:t>
            </a:r>
            <a:r>
              <a:rPr lang="en-US" altLang="zh-CN" sz="2000" dirty="0">
                <a:latin typeface="Times New Roman" panose="02020603050405020304" pitchFamily="18" charset="0"/>
              </a:rPr>
              <a:t>C</a:t>
            </a:r>
            <a:r>
              <a:rPr lang="zh-CN" altLang="en-US" sz="2000" dirty="0">
                <a:latin typeface="Times New Roman" panose="02020603050405020304" pitchFamily="18" charset="0"/>
              </a:rPr>
              <a:t>，按升序排列。</a:t>
            </a:r>
            <a:endParaRPr lang="zh-CN" altLang="en-US" sz="2000" dirty="0">
              <a:latin typeface="Times New Roman" panose="02020603050405020304" pitchFamily="18" charset="0"/>
            </a:endParaRPr>
          </a:p>
        </p:txBody>
      </p:sp>
      <p:sp>
        <p:nvSpPr>
          <p:cNvPr id="20485" name="矩形 4"/>
          <p:cNvSpPr/>
          <p:nvPr/>
        </p:nvSpPr>
        <p:spPr>
          <a:xfrm>
            <a:off x="827088" y="5230813"/>
            <a:ext cx="7704137" cy="1077912"/>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4</a:t>
            </a:r>
            <a:r>
              <a:rPr lang="zh-CN" altLang="en-US" dirty="0">
                <a:solidFill>
                  <a:srgbClr val="0000CC"/>
                </a:solidFill>
                <a:latin typeface="Times New Roman" panose="02020603050405020304" pitchFamily="18" charset="0"/>
              </a:rPr>
              <a:t>、在有序数组上的操作，如找给定的数字</a:t>
            </a:r>
            <a:endParaRPr lang="en-US" altLang="zh-CN" dirty="0">
              <a:solidFill>
                <a:srgbClr val="0000CC"/>
              </a:solidFill>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输入一个已经按升序排序过的数组和一个数字，在数组中查找两个数，使得它们的和正好是输入的那个数字。</a:t>
            </a:r>
            <a:endParaRPr lang="zh-CN" altLang="en-US" sz="2000" dirty="0">
              <a:latin typeface="Times New Roman" panose="02020603050405020304" pitchFamily="18" charset="0"/>
            </a:endParaRPr>
          </a:p>
        </p:txBody>
      </p:sp>
      <p:pic>
        <p:nvPicPr>
          <p:cNvPr id="20486" name="图片 2"/>
          <p:cNvPicPr>
            <a:picLocks noChangeAspect="1"/>
          </p:cNvPicPr>
          <p:nvPr/>
        </p:nvPicPr>
        <p:blipFill>
          <a:blip r:embed="rId1"/>
          <a:stretch>
            <a:fillRect/>
          </a:stretch>
        </p:blipFill>
        <p:spPr>
          <a:xfrm>
            <a:off x="7145338" y="1331913"/>
            <a:ext cx="1385887" cy="2241550"/>
          </a:xfrm>
          <a:prstGeom prst="rect">
            <a:avLst/>
          </a:prstGeom>
          <a:noFill/>
          <a:ln w="9525">
            <a:noFill/>
          </a:ln>
        </p:spPr>
      </p:pic>
      <p:sp>
        <p:nvSpPr>
          <p:cNvPr id="20487" name="矩形 1"/>
          <p:cNvSpPr/>
          <p:nvPr/>
        </p:nvSpPr>
        <p:spPr>
          <a:xfrm>
            <a:off x="827088" y="4008438"/>
            <a:ext cx="7777162" cy="1076325"/>
          </a:xfrm>
          <a:prstGeom prst="rect">
            <a:avLst/>
          </a:prstGeom>
          <a:noFill/>
          <a:ln w="9525">
            <a:noFill/>
          </a:ln>
        </p:spPr>
        <p:txBody>
          <a:bodyPr>
            <a:spAutoFit/>
          </a:bodyPr>
          <a:p>
            <a:pPr algn="just"/>
            <a:r>
              <a:rPr lang="en-US" altLang="zh-CN" dirty="0">
                <a:solidFill>
                  <a:srgbClr val="0000CC"/>
                </a:solidFill>
                <a:latin typeface="Times New Roman" panose="02020603050405020304" pitchFamily="18" charset="0"/>
              </a:rPr>
              <a:t>3</a:t>
            </a:r>
            <a:r>
              <a:rPr lang="zh-CN" altLang="en-US" dirty="0">
                <a:solidFill>
                  <a:srgbClr val="0000CC"/>
                </a:solidFill>
                <a:latin typeface="Times New Roman" panose="02020603050405020304" pitchFamily="18" charset="0"/>
              </a:rPr>
              <a:t>、数组循环移位</a:t>
            </a:r>
            <a:endParaRPr lang="en-US" altLang="zh-CN" dirty="0">
              <a:solidFill>
                <a:srgbClr val="0000CC"/>
              </a:solidFill>
              <a:latin typeface="Times New Roman" panose="02020603050405020304" pitchFamily="18" charset="0"/>
            </a:endParaRPr>
          </a:p>
          <a:p>
            <a:pPr algn="just"/>
            <a:r>
              <a:rPr lang="en-US" altLang="zh-CN" sz="2000" dirty="0">
                <a:latin typeface="Times New Roman" panose="02020603050405020304" pitchFamily="18" charset="0"/>
              </a:rPr>
              <a:t>        </a:t>
            </a:r>
            <a:r>
              <a:rPr lang="zh-CN" altLang="en-US" sz="2000" dirty="0">
                <a:latin typeface="Times New Roman" panose="02020603050405020304" pitchFamily="18" charset="0"/>
              </a:rPr>
              <a:t>将一个含有</a:t>
            </a:r>
            <a:r>
              <a:rPr lang="en-US" altLang="zh-CN" sz="2000" dirty="0">
                <a:latin typeface="Times New Roman" panose="02020603050405020304" pitchFamily="18" charset="0"/>
              </a:rPr>
              <a:t>n</a:t>
            </a:r>
            <a:r>
              <a:rPr lang="zh-CN" altLang="en-US" sz="2000" dirty="0">
                <a:latin typeface="Times New Roman" panose="02020603050405020304" pitchFamily="18" charset="0"/>
              </a:rPr>
              <a:t>个元素的数组向右循环移动</a:t>
            </a:r>
            <a:r>
              <a:rPr lang="en-US" altLang="zh-CN" sz="2000" dirty="0">
                <a:latin typeface="Times New Roman" panose="02020603050405020304" pitchFamily="18" charset="0"/>
              </a:rPr>
              <a:t>k</a:t>
            </a:r>
            <a:r>
              <a:rPr lang="zh-CN" altLang="en-US" sz="2000" dirty="0">
                <a:latin typeface="Times New Roman" panose="02020603050405020304" pitchFamily="18" charset="0"/>
              </a:rPr>
              <a:t>位，要求时间复杂度是</a:t>
            </a:r>
            <a:r>
              <a:rPr lang="en-US" altLang="zh-CN" sz="2000" dirty="0">
                <a:latin typeface="Times New Roman" panose="02020603050405020304" pitchFamily="18" charset="0"/>
              </a:rPr>
              <a:t>O(n)</a:t>
            </a:r>
            <a:r>
              <a:rPr lang="zh-CN" altLang="en-US" sz="2000" dirty="0">
                <a:latin typeface="Times New Roman" panose="02020603050405020304" pitchFamily="18" charset="0"/>
              </a:rPr>
              <a:t>，且只能使用两个额外的变量。</a:t>
            </a:r>
            <a:endParaRPr lang="en-US" altLang="zh-CN" sz="200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419100" y="711200"/>
            <a:ext cx="5032375" cy="463550"/>
          </a:xfrm>
          <a:prstGeom prst="rect">
            <a:avLst/>
          </a:prstGeom>
          <a:noFill/>
          <a:ln w="9525">
            <a:noFill/>
          </a:ln>
        </p:spPr>
        <p:txBody>
          <a:bodyPr lIns="90000" tIns="46800" rIns="90000" bIns="46800">
            <a:spAutoFit/>
          </a:bodyPr>
          <a:p>
            <a:pPr eaLnBrk="1" hangingPunct="1"/>
            <a:r>
              <a:rPr lang="en-US" altLang="zh-CN" dirty="0">
                <a:solidFill>
                  <a:srgbClr val="C00000"/>
                </a:solidFill>
                <a:latin typeface="Times New Roman" panose="02020603050405020304" pitchFamily="18" charset="0"/>
              </a:rPr>
              <a:t>2.2.3   </a:t>
            </a:r>
            <a:r>
              <a:rPr lang="zh-CN" altLang="en-US" dirty="0">
                <a:solidFill>
                  <a:srgbClr val="C00000"/>
                </a:solidFill>
                <a:latin typeface="Times New Roman" panose="02020603050405020304" pitchFamily="18" charset="0"/>
              </a:rPr>
              <a:t>线性表的指针实现</a:t>
            </a:r>
            <a:endParaRPr lang="zh-CN" altLang="en-US" dirty="0">
              <a:solidFill>
                <a:srgbClr val="C00000"/>
              </a:solidFill>
              <a:latin typeface="Times New Roman" panose="02020603050405020304" pitchFamily="18" charset="0"/>
            </a:endParaRPr>
          </a:p>
        </p:txBody>
      </p:sp>
      <p:grpSp>
        <p:nvGrpSpPr>
          <p:cNvPr id="43063" name="Group 55"/>
          <p:cNvGrpSpPr/>
          <p:nvPr/>
        </p:nvGrpSpPr>
        <p:grpSpPr>
          <a:xfrm>
            <a:off x="419100" y="1263650"/>
            <a:ext cx="4478338" cy="2632075"/>
            <a:chOff x="240" y="720"/>
            <a:chExt cx="2688" cy="1658"/>
          </a:xfrm>
        </p:grpSpPr>
        <p:sp>
          <p:nvSpPr>
            <p:cNvPr id="21549" name="Text Box 10"/>
            <p:cNvSpPr txBox="1"/>
            <p:nvPr/>
          </p:nvSpPr>
          <p:spPr>
            <a:xfrm>
              <a:off x="240" y="720"/>
              <a:ext cx="879" cy="288"/>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结点形式</a:t>
              </a:r>
              <a:endParaRPr lang="zh-CN" altLang="en-US" dirty="0">
                <a:solidFill>
                  <a:srgbClr val="0000CC"/>
                </a:solidFill>
                <a:latin typeface="Times New Roman" panose="02020603050405020304" pitchFamily="18" charset="0"/>
              </a:endParaRPr>
            </a:p>
          </p:txBody>
        </p:sp>
        <p:grpSp>
          <p:nvGrpSpPr>
            <p:cNvPr id="21550" name="Group 14"/>
            <p:cNvGrpSpPr/>
            <p:nvPr/>
          </p:nvGrpSpPr>
          <p:grpSpPr>
            <a:xfrm>
              <a:off x="240" y="960"/>
              <a:ext cx="2688" cy="1418"/>
              <a:chOff x="480" y="864"/>
              <a:chExt cx="2688" cy="1418"/>
            </a:xfrm>
          </p:grpSpPr>
          <p:sp>
            <p:nvSpPr>
              <p:cNvPr id="21551" name="Rectangle 4"/>
              <p:cNvSpPr/>
              <p:nvPr/>
            </p:nvSpPr>
            <p:spPr>
              <a:xfrm>
                <a:off x="720" y="1152"/>
                <a:ext cx="907" cy="453"/>
              </a:xfrm>
              <a:prstGeom prst="rect">
                <a:avLst/>
              </a:prstGeom>
              <a:solidFill>
                <a:srgbClr val="99CCFF"/>
              </a:solidFill>
              <a:ln w="31750" cap="flat" cmpd="sng">
                <a:solidFill>
                  <a:schemeClr val="bg2"/>
                </a:solidFill>
                <a:prstDash val="solid"/>
                <a:miter/>
                <a:headEnd type="none" w="med" len="med"/>
                <a:tailEnd type="none" w="med" len="med"/>
              </a:ln>
            </p:spPr>
            <p:txBody>
              <a:bodyPr wrap="none" lIns="90000" tIns="46800" rIns="90000" bIns="46800" anchor="ctr" anchorCtr="0"/>
              <a:p>
                <a:pPr algn="ctr" eaLnBrk="1" hangingPunct="1"/>
                <a:r>
                  <a:rPr lang="en-US" altLang="zh-CN" dirty="0">
                    <a:solidFill>
                      <a:srgbClr val="FF3300"/>
                    </a:solidFill>
                    <a:latin typeface="Times New Roman" panose="02020603050405020304" pitchFamily="18" charset="0"/>
                  </a:rPr>
                  <a:t>data</a:t>
                </a:r>
                <a:endParaRPr lang="en-US" altLang="zh-CN" dirty="0">
                  <a:solidFill>
                    <a:srgbClr val="FF3300"/>
                  </a:solidFill>
                  <a:latin typeface="Times New Roman" panose="02020603050405020304" pitchFamily="18" charset="0"/>
                </a:endParaRPr>
              </a:p>
            </p:txBody>
          </p:sp>
          <p:sp>
            <p:nvSpPr>
              <p:cNvPr id="21552" name="Rectangle 5"/>
              <p:cNvSpPr/>
              <p:nvPr/>
            </p:nvSpPr>
            <p:spPr>
              <a:xfrm>
                <a:off x="1632" y="1152"/>
                <a:ext cx="907" cy="453"/>
              </a:xfrm>
              <a:prstGeom prst="rect">
                <a:avLst/>
              </a:prstGeom>
              <a:solidFill>
                <a:srgbClr val="99CCFF"/>
              </a:solidFill>
              <a:ln w="31750" cap="flat" cmpd="sng">
                <a:solidFill>
                  <a:schemeClr val="bg2"/>
                </a:solidFill>
                <a:prstDash val="solid"/>
                <a:miter/>
                <a:headEnd type="none" w="med" len="med"/>
                <a:tailEnd type="none" w="med" len="med"/>
              </a:ln>
            </p:spPr>
            <p:txBody>
              <a:bodyPr wrap="none" lIns="90000" tIns="46800" rIns="90000" bIns="46800" anchor="ctr" anchorCtr="0"/>
              <a:p>
                <a:pPr eaLnBrk="1" hangingPunct="1"/>
                <a:r>
                  <a:rPr lang="en-US" altLang="zh-CN" dirty="0">
                    <a:solidFill>
                      <a:srgbClr val="FF3300"/>
                    </a:solidFill>
                    <a:latin typeface="Times New Roman" panose="02020603050405020304" pitchFamily="18" charset="0"/>
                  </a:rPr>
                  <a:t>  next</a:t>
                </a:r>
                <a:endParaRPr lang="en-US" altLang="zh-CN" dirty="0">
                  <a:solidFill>
                    <a:srgbClr val="FF3300"/>
                  </a:solidFill>
                  <a:latin typeface="Times New Roman" panose="02020603050405020304" pitchFamily="18" charset="0"/>
                </a:endParaRPr>
              </a:p>
            </p:txBody>
          </p:sp>
          <p:sp>
            <p:nvSpPr>
              <p:cNvPr id="21553" name="Line 7"/>
              <p:cNvSpPr/>
              <p:nvPr/>
            </p:nvSpPr>
            <p:spPr>
              <a:xfrm>
                <a:off x="2256" y="1392"/>
                <a:ext cx="576" cy="0"/>
              </a:xfrm>
              <a:prstGeom prst="line">
                <a:avLst/>
              </a:prstGeom>
              <a:ln w="38100" cap="flat" cmpd="sng">
                <a:solidFill>
                  <a:schemeClr val="bg2"/>
                </a:solidFill>
                <a:prstDash val="solid"/>
                <a:headEnd type="oval" w="med" len="med"/>
                <a:tailEnd type="triangle" w="med" len="med"/>
              </a:ln>
            </p:spPr>
          </p:sp>
          <p:sp>
            <p:nvSpPr>
              <p:cNvPr id="21554" name="AutoShape 8"/>
              <p:cNvSpPr/>
              <p:nvPr/>
            </p:nvSpPr>
            <p:spPr>
              <a:xfrm>
                <a:off x="480" y="1968"/>
                <a:ext cx="977" cy="314"/>
              </a:xfrm>
              <a:prstGeom prst="wedgeRoundRectCallout">
                <a:avLst>
                  <a:gd name="adj1" fmla="val 16736"/>
                  <a:gd name="adj2" fmla="val -190764"/>
                  <a:gd name="adj3" fmla="val 16667"/>
                </a:avLst>
              </a:prstGeom>
              <a:noFill/>
              <a:ln w="9525" cap="flat" cmpd="sng">
                <a:solidFill>
                  <a:schemeClr val="tx1"/>
                </a:solidFill>
                <a:prstDash val="solid"/>
                <a:miter/>
                <a:headEnd type="none" w="med" len="med"/>
                <a:tailEnd type="none" w="med" len="med"/>
              </a:ln>
            </p:spPr>
            <p:txBody>
              <a:bodyPr lIns="90000" tIns="46800" rIns="90000" bIns="46800" anchor="ctr" anchorCtr="0">
                <a:spAutoFit/>
              </a:bodyPr>
              <a:p>
                <a:pPr algn="ctr" eaLnBrk="1" hangingPunct="1"/>
                <a:r>
                  <a:rPr lang="zh-CN" altLang="en-US" dirty="0">
                    <a:latin typeface="Times New Roman" panose="02020603050405020304" pitchFamily="18" charset="0"/>
                  </a:rPr>
                  <a:t>结点信息</a:t>
                </a:r>
                <a:endParaRPr lang="zh-CN" altLang="en-US" dirty="0">
                  <a:latin typeface="Times New Roman" panose="02020603050405020304" pitchFamily="18" charset="0"/>
                </a:endParaRPr>
              </a:p>
            </p:txBody>
          </p:sp>
          <p:sp>
            <p:nvSpPr>
              <p:cNvPr id="21555" name="AutoShape 9"/>
              <p:cNvSpPr/>
              <p:nvPr/>
            </p:nvSpPr>
            <p:spPr>
              <a:xfrm>
                <a:off x="1728" y="1920"/>
                <a:ext cx="1440" cy="314"/>
              </a:xfrm>
              <a:prstGeom prst="wedgeRoundRectCallout">
                <a:avLst>
                  <a:gd name="adj1" fmla="val -35903"/>
                  <a:gd name="adj2" fmla="val -190130"/>
                  <a:gd name="adj3" fmla="val 16667"/>
                </a:avLst>
              </a:prstGeom>
              <a:noFill/>
              <a:ln w="9525" cap="flat" cmpd="sng">
                <a:solidFill>
                  <a:schemeClr val="tx1"/>
                </a:solidFill>
                <a:prstDash val="solid"/>
                <a:miter/>
                <a:headEnd type="none" w="med" len="med"/>
                <a:tailEnd type="none" w="med" len="med"/>
              </a:ln>
            </p:spPr>
            <p:txBody>
              <a:bodyPr lIns="90000" tIns="46800" rIns="90000" bIns="46800" anchor="ctr" anchorCtr="0">
                <a:spAutoFit/>
              </a:bodyPr>
              <a:p>
                <a:pPr algn="ctr" eaLnBrk="1" hangingPunct="1"/>
                <a:r>
                  <a:rPr lang="zh-CN" altLang="en-US" dirty="0">
                    <a:latin typeface="Times New Roman" panose="02020603050405020304" pitchFamily="18" charset="0"/>
                  </a:rPr>
                  <a:t>下一结点地址</a:t>
                </a:r>
                <a:endParaRPr lang="zh-CN" altLang="en-US" dirty="0">
                  <a:latin typeface="Times New Roman" panose="02020603050405020304" pitchFamily="18" charset="0"/>
                </a:endParaRPr>
              </a:p>
            </p:txBody>
          </p:sp>
          <p:sp>
            <p:nvSpPr>
              <p:cNvPr id="21556" name="Text Box 12"/>
              <p:cNvSpPr txBox="1"/>
              <p:nvPr/>
            </p:nvSpPr>
            <p:spPr>
              <a:xfrm>
                <a:off x="1264" y="864"/>
                <a:ext cx="638"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NODE</a:t>
                </a:r>
                <a:endParaRPr lang="en-US" altLang="zh-CN" dirty="0">
                  <a:latin typeface="Times New Roman" panose="02020603050405020304" pitchFamily="18" charset="0"/>
                </a:endParaRPr>
              </a:p>
            </p:txBody>
          </p:sp>
        </p:grpSp>
      </p:grpSp>
      <p:grpSp>
        <p:nvGrpSpPr>
          <p:cNvPr id="43064" name="Group 56"/>
          <p:cNvGrpSpPr/>
          <p:nvPr/>
        </p:nvGrpSpPr>
        <p:grpSpPr>
          <a:xfrm>
            <a:off x="5067300" y="1173163"/>
            <a:ext cx="3176588" cy="2601912"/>
            <a:chOff x="3168" y="702"/>
            <a:chExt cx="2001" cy="1639"/>
          </a:xfrm>
        </p:grpSpPr>
        <p:sp>
          <p:nvSpPr>
            <p:cNvPr id="21547" name="Text Box 11"/>
            <p:cNvSpPr txBox="1"/>
            <p:nvPr/>
          </p:nvSpPr>
          <p:spPr>
            <a:xfrm>
              <a:off x="3168" y="702"/>
              <a:ext cx="882" cy="288"/>
            </a:xfrm>
            <a:prstGeom prst="rect">
              <a:avLst/>
            </a:prstGeom>
            <a:noFill/>
            <a:ln w="9525">
              <a:noFill/>
            </a:ln>
          </p:spPr>
          <p:txBody>
            <a:bodyPr wrap="none" lIns="90000" tIns="46800" rIns="90000" bIns="46800">
              <a:spAutoFit/>
            </a:bodyPr>
            <a:p>
              <a:pPr eaLnBrk="1" hangingPunct="1"/>
              <a:r>
                <a:rPr lang="zh-CN" altLang="en-US" dirty="0">
                  <a:solidFill>
                    <a:srgbClr val="0000CC"/>
                  </a:solidFill>
                  <a:latin typeface="Times New Roman" panose="02020603050405020304" pitchFamily="18" charset="0"/>
                </a:rPr>
                <a:t>结点类型</a:t>
              </a:r>
              <a:endParaRPr lang="zh-CN" altLang="en-US" dirty="0">
                <a:solidFill>
                  <a:srgbClr val="0000CC"/>
                </a:solidFill>
                <a:latin typeface="Times New Roman" panose="02020603050405020304" pitchFamily="18" charset="0"/>
              </a:endParaRPr>
            </a:p>
          </p:txBody>
        </p:sp>
        <p:sp>
          <p:nvSpPr>
            <p:cNvPr id="21548" name="Text Box 13"/>
            <p:cNvSpPr txBox="1"/>
            <p:nvPr/>
          </p:nvSpPr>
          <p:spPr>
            <a:xfrm>
              <a:off x="3225" y="924"/>
              <a:ext cx="1944" cy="1417"/>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struct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ElementType  data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struct NODE  *next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NODE *LIST;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typedef  NODE  *Position;</a:t>
              </a:r>
              <a:endParaRPr lang="en-US" altLang="zh-CN" sz="2000" dirty="0">
                <a:latin typeface="Times New Roman" panose="02020603050405020304" pitchFamily="18" charset="0"/>
              </a:endParaRPr>
            </a:p>
          </p:txBody>
        </p:sp>
      </p:grpSp>
      <p:grpSp>
        <p:nvGrpSpPr>
          <p:cNvPr id="43065" name="Group 57"/>
          <p:cNvGrpSpPr/>
          <p:nvPr/>
        </p:nvGrpSpPr>
        <p:grpSpPr>
          <a:xfrm>
            <a:off x="284163" y="4221163"/>
            <a:ext cx="8320087" cy="1412875"/>
            <a:chOff x="87" y="2640"/>
            <a:chExt cx="5241" cy="890"/>
          </a:xfrm>
        </p:grpSpPr>
        <p:sp>
          <p:nvSpPr>
            <p:cNvPr id="21519" name="Text Box 45"/>
            <p:cNvSpPr txBox="1"/>
            <p:nvPr/>
          </p:nvSpPr>
          <p:spPr>
            <a:xfrm>
              <a:off x="547" y="3242"/>
              <a:ext cx="14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LIST    header ;</a:t>
              </a:r>
              <a:endParaRPr lang="en-US" altLang="zh-CN" dirty="0">
                <a:latin typeface="Times New Roman" panose="02020603050405020304" pitchFamily="18" charset="0"/>
              </a:endParaRPr>
            </a:p>
          </p:txBody>
        </p:sp>
        <p:sp>
          <p:nvSpPr>
            <p:cNvPr id="21520" name="Text Box 46"/>
            <p:cNvSpPr txBox="1"/>
            <p:nvPr/>
          </p:nvSpPr>
          <p:spPr>
            <a:xfrm>
              <a:off x="2967" y="3216"/>
              <a:ext cx="1305"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Position  p , q;</a:t>
              </a:r>
              <a:endParaRPr lang="en-US" altLang="zh-CN" dirty="0">
                <a:latin typeface="Times New Roman" panose="02020603050405020304" pitchFamily="18" charset="0"/>
              </a:endParaRPr>
            </a:p>
          </p:txBody>
        </p:sp>
        <p:grpSp>
          <p:nvGrpSpPr>
            <p:cNvPr id="21521" name="Group 51"/>
            <p:cNvGrpSpPr/>
            <p:nvPr/>
          </p:nvGrpSpPr>
          <p:grpSpPr>
            <a:xfrm>
              <a:off x="87" y="2640"/>
              <a:ext cx="5241" cy="694"/>
              <a:chOff x="87" y="2810"/>
              <a:chExt cx="5241" cy="694"/>
            </a:xfrm>
          </p:grpSpPr>
          <p:grpSp>
            <p:nvGrpSpPr>
              <p:cNvPr id="21522" name="Group 19"/>
              <p:cNvGrpSpPr/>
              <p:nvPr/>
            </p:nvGrpSpPr>
            <p:grpSpPr>
              <a:xfrm>
                <a:off x="1392" y="2880"/>
                <a:ext cx="816" cy="227"/>
                <a:chOff x="576" y="2880"/>
                <a:chExt cx="816" cy="227"/>
              </a:xfrm>
            </p:grpSpPr>
            <p:sp>
              <p:nvSpPr>
                <p:cNvPr id="21544" name="Text Box 16"/>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1545" name="Text Box 17"/>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46" name="Line 18"/>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1523" name="Text Box 21" descr="浅色上对角线"/>
              <p:cNvSpPr txBox="1"/>
              <p:nvPr/>
            </p:nvSpPr>
            <p:spPr>
              <a:xfrm>
                <a:off x="576" y="2880"/>
                <a:ext cx="288" cy="227"/>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24" name="Text Box 22"/>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25" name="Line 23"/>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nvGrpSpPr>
              <p:cNvPr id="21526" name="Group 24"/>
              <p:cNvGrpSpPr/>
              <p:nvPr/>
            </p:nvGrpSpPr>
            <p:grpSpPr>
              <a:xfrm>
                <a:off x="2208" y="2880"/>
                <a:ext cx="816" cy="227"/>
                <a:chOff x="576" y="2880"/>
                <a:chExt cx="816" cy="227"/>
              </a:xfrm>
            </p:grpSpPr>
            <p:sp>
              <p:nvSpPr>
                <p:cNvPr id="21541" name="Text Box 25"/>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p:txBody>
            </p:sp>
            <p:sp>
              <p:nvSpPr>
                <p:cNvPr id="21542" name="Text Box 26"/>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43" name="Line 27"/>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grpSp>
            <p:nvGrpSpPr>
              <p:cNvPr id="21527" name="Group 28"/>
              <p:cNvGrpSpPr/>
              <p:nvPr/>
            </p:nvGrpSpPr>
            <p:grpSpPr>
              <a:xfrm>
                <a:off x="3024" y="2880"/>
                <a:ext cx="816" cy="227"/>
                <a:chOff x="576" y="2880"/>
                <a:chExt cx="816" cy="227"/>
              </a:xfrm>
            </p:grpSpPr>
            <p:sp>
              <p:nvSpPr>
                <p:cNvPr id="21538" name="Text Box 29"/>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3</a:t>
                  </a:r>
                  <a:endParaRPr lang="en-US" altLang="zh-CN" baseline="-25000" dirty="0">
                    <a:latin typeface="Times New Roman" panose="02020603050405020304" pitchFamily="18" charset="0"/>
                  </a:endParaRPr>
                </a:p>
              </p:txBody>
            </p:sp>
            <p:sp>
              <p:nvSpPr>
                <p:cNvPr id="21539" name="Text Box 30"/>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40" name="Line 31"/>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1528" name="Text Box 33"/>
              <p:cNvSpPr txBox="1"/>
              <p:nvPr/>
            </p:nvSpPr>
            <p:spPr>
              <a:xfrm>
                <a:off x="4752"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n</a:t>
                </a:r>
                <a:endParaRPr lang="en-US" altLang="zh-CN" baseline="-25000" dirty="0">
                  <a:latin typeface="Times New Roman" panose="02020603050405020304" pitchFamily="18" charset="0"/>
                </a:endParaRPr>
              </a:p>
            </p:txBody>
          </p:sp>
          <p:sp>
            <p:nvSpPr>
              <p:cNvPr id="21529" name="Text Box 34"/>
              <p:cNvSpPr txBox="1"/>
              <p:nvPr/>
            </p:nvSpPr>
            <p:spPr>
              <a:xfrm>
                <a:off x="5040"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aseline="-25000"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1530" name="Line 35"/>
              <p:cNvSpPr/>
              <p:nvPr/>
            </p:nvSpPr>
            <p:spPr>
              <a:xfrm>
                <a:off x="4368" y="3008"/>
                <a:ext cx="384" cy="0"/>
              </a:xfrm>
              <a:prstGeom prst="line">
                <a:avLst/>
              </a:prstGeom>
              <a:ln w="9525" cap="flat" cmpd="sng">
                <a:solidFill>
                  <a:schemeClr val="tx1"/>
                </a:solidFill>
                <a:prstDash val="solid"/>
                <a:headEnd type="none" w="med" len="med"/>
                <a:tailEnd type="triangle" w="med" len="med"/>
              </a:ln>
            </p:spPr>
          </p:sp>
          <p:sp>
            <p:nvSpPr>
              <p:cNvPr id="21531" name="Text Box 36"/>
              <p:cNvSpPr txBox="1"/>
              <p:nvPr/>
            </p:nvSpPr>
            <p:spPr>
              <a:xfrm>
                <a:off x="3966" y="2810"/>
                <a:ext cx="306"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32" name="Line 37"/>
              <p:cNvSpPr/>
              <p:nvPr/>
            </p:nvSpPr>
            <p:spPr>
              <a:xfrm flipV="1">
                <a:off x="336" y="2976"/>
                <a:ext cx="240" cy="288"/>
              </a:xfrm>
              <a:prstGeom prst="line">
                <a:avLst/>
              </a:prstGeom>
              <a:ln w="9525" cap="flat" cmpd="sng">
                <a:solidFill>
                  <a:schemeClr val="tx1"/>
                </a:solidFill>
                <a:prstDash val="solid"/>
                <a:headEnd type="none" w="med" len="med"/>
                <a:tailEnd type="triangle" w="med" len="med"/>
              </a:ln>
            </p:spPr>
          </p:sp>
          <p:sp>
            <p:nvSpPr>
              <p:cNvPr id="21533" name="Text Box 39"/>
              <p:cNvSpPr txBox="1"/>
              <p:nvPr/>
            </p:nvSpPr>
            <p:spPr>
              <a:xfrm>
                <a:off x="87" y="3194"/>
                <a:ext cx="679"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header</a:t>
                </a:r>
                <a:endParaRPr lang="en-US" altLang="zh-CN" dirty="0">
                  <a:latin typeface="Times New Roman" panose="02020603050405020304" pitchFamily="18" charset="0"/>
                </a:endParaRPr>
              </a:p>
            </p:txBody>
          </p:sp>
          <p:sp>
            <p:nvSpPr>
              <p:cNvPr id="21534" name="Line 43"/>
              <p:cNvSpPr/>
              <p:nvPr/>
            </p:nvSpPr>
            <p:spPr>
              <a:xfrm flipV="1">
                <a:off x="3024" y="3120"/>
                <a:ext cx="144" cy="240"/>
              </a:xfrm>
              <a:prstGeom prst="line">
                <a:avLst/>
              </a:prstGeom>
              <a:ln w="9525" cap="flat" cmpd="sng">
                <a:solidFill>
                  <a:schemeClr val="tx1"/>
                </a:solidFill>
                <a:prstDash val="solid"/>
                <a:headEnd type="none" w="med" len="med"/>
                <a:tailEnd type="triangle" w="med" len="med"/>
              </a:ln>
            </p:spPr>
          </p:sp>
          <p:sp>
            <p:nvSpPr>
              <p:cNvPr id="21535" name="Text Box 44"/>
              <p:cNvSpPr txBox="1"/>
              <p:nvPr/>
            </p:nvSpPr>
            <p:spPr>
              <a:xfrm>
                <a:off x="2862" y="3216"/>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1536" name="Line 48"/>
              <p:cNvSpPr/>
              <p:nvPr/>
            </p:nvSpPr>
            <p:spPr>
              <a:xfrm flipV="1">
                <a:off x="2256" y="3120"/>
                <a:ext cx="144" cy="240"/>
              </a:xfrm>
              <a:prstGeom prst="line">
                <a:avLst/>
              </a:prstGeom>
              <a:ln w="9525" cap="flat" cmpd="sng">
                <a:solidFill>
                  <a:schemeClr val="tx1"/>
                </a:solidFill>
                <a:prstDash val="solid"/>
                <a:headEnd type="none" w="med" len="med"/>
                <a:tailEnd type="triangle" w="med" len="med"/>
              </a:ln>
            </p:spPr>
          </p:sp>
          <p:sp>
            <p:nvSpPr>
              <p:cNvPr id="21537" name="Text Box 49"/>
              <p:cNvSpPr txBox="1"/>
              <p:nvPr/>
            </p:nvSpPr>
            <p:spPr>
              <a:xfrm>
                <a:off x="2064" y="3216"/>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grpSp>
      </p:grpSp>
      <p:grpSp>
        <p:nvGrpSpPr>
          <p:cNvPr id="43066" name="Group 58"/>
          <p:cNvGrpSpPr/>
          <p:nvPr/>
        </p:nvGrpSpPr>
        <p:grpSpPr>
          <a:xfrm>
            <a:off x="3138488" y="5694363"/>
            <a:ext cx="5445125" cy="709612"/>
            <a:chOff x="336" y="3552"/>
            <a:chExt cx="3430" cy="447"/>
          </a:xfrm>
        </p:grpSpPr>
        <p:sp>
          <p:nvSpPr>
            <p:cNvPr id="21515" name="Text Box 50"/>
            <p:cNvSpPr txBox="1"/>
            <p:nvPr/>
          </p:nvSpPr>
          <p:spPr>
            <a:xfrm>
              <a:off x="980" y="3552"/>
              <a:ext cx="1302" cy="447"/>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a</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 *p ).data ;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  ( *p ).next ;</a:t>
              </a:r>
              <a:endParaRPr lang="en-US" altLang="zh-CN" sz="2000" dirty="0">
                <a:latin typeface="Times New Roman" panose="02020603050405020304" pitchFamily="18" charset="0"/>
              </a:endParaRPr>
            </a:p>
          </p:txBody>
        </p:sp>
        <p:sp>
          <p:nvSpPr>
            <p:cNvPr id="21516" name="AutoShape 52"/>
            <p:cNvSpPr/>
            <p:nvPr/>
          </p:nvSpPr>
          <p:spPr>
            <a:xfrm>
              <a:off x="2282" y="3682"/>
              <a:ext cx="384" cy="140"/>
            </a:xfrm>
            <a:prstGeom prst="rightArrow">
              <a:avLst>
                <a:gd name="adj1" fmla="val 37574"/>
                <a:gd name="adj2" fmla="val 124177"/>
              </a:avLst>
            </a:prstGeom>
            <a:noFill/>
            <a:ln w="9525" cap="flat" cmpd="sng">
              <a:solidFill>
                <a:schemeClr val="tx1"/>
              </a:solidFill>
              <a:prstDash val="solid"/>
              <a:miter/>
              <a:headEnd type="none" w="med" len="med"/>
              <a:tailEnd type="none" w="med" len="med"/>
            </a:ln>
          </p:spPr>
          <p:txBody>
            <a:bodyPr lIns="90000" tIns="46800" rIns="90000" bIns="46800" anchor="ctr" anchorCtr="0">
              <a:spAutoFit/>
            </a:bodyPr>
            <a:p>
              <a:pPr algn="ctr" eaLnBrk="1" hangingPunct="1"/>
              <a:endParaRPr lang="zh-CN" altLang="en-US" sz="2000" dirty="0">
                <a:latin typeface="Times New Roman" panose="02020603050405020304" pitchFamily="18" charset="0"/>
              </a:endParaRPr>
            </a:p>
          </p:txBody>
        </p:sp>
        <p:sp>
          <p:nvSpPr>
            <p:cNvPr id="21517" name="Text Box 53"/>
            <p:cNvSpPr txBox="1"/>
            <p:nvPr/>
          </p:nvSpPr>
          <p:spPr>
            <a:xfrm>
              <a:off x="2708" y="3552"/>
              <a:ext cx="1058" cy="447"/>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 a</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p-&gt;data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q:  p-&gt;next ;</a:t>
              </a:r>
              <a:endParaRPr lang="en-US" altLang="zh-CN" sz="2000" dirty="0">
                <a:latin typeface="Times New Roman" panose="02020603050405020304" pitchFamily="18" charset="0"/>
              </a:endParaRPr>
            </a:p>
          </p:txBody>
        </p:sp>
        <p:sp>
          <p:nvSpPr>
            <p:cNvPr id="21518" name="Text Box 54"/>
            <p:cNvSpPr txBox="1"/>
            <p:nvPr/>
          </p:nvSpPr>
          <p:spPr>
            <a:xfrm>
              <a:off x="336" y="3696"/>
              <a:ext cx="493" cy="253"/>
            </a:xfrm>
            <a:prstGeom prst="rect">
              <a:avLst/>
            </a:prstGeom>
            <a:noFill/>
            <a:ln w="9525">
              <a:noFill/>
            </a:ln>
          </p:spPr>
          <p:txBody>
            <a:bodyPr wrap="none" lIns="90000" tIns="46800" rIns="90000" bIns="46800">
              <a:spAutoFit/>
            </a:bodyPr>
            <a:p>
              <a:pPr eaLnBrk="1" hangingPunct="1"/>
              <a:r>
                <a:rPr lang="zh-CN" altLang="en-US" sz="2000" dirty="0">
                  <a:latin typeface="Times New Roman" panose="02020603050405020304" pitchFamily="18" charset="0"/>
                </a:rPr>
                <a:t>记法</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grpSp>
        <p:nvGrpSpPr>
          <p:cNvPr id="3" name="组合 2"/>
          <p:cNvGrpSpPr/>
          <p:nvPr/>
        </p:nvGrpSpPr>
        <p:grpSpPr>
          <a:xfrm>
            <a:off x="619125" y="5786438"/>
            <a:ext cx="1295400" cy="609600"/>
            <a:chOff x="619125" y="5786437"/>
            <a:chExt cx="1295400" cy="609600"/>
          </a:xfrm>
        </p:grpSpPr>
        <p:sp>
          <p:nvSpPr>
            <p:cNvPr id="21512" name="Text Box 21" descr="浅色上对角线"/>
            <p:cNvSpPr txBox="1"/>
            <p:nvPr/>
          </p:nvSpPr>
          <p:spPr>
            <a:xfrm>
              <a:off x="1000125" y="5786437"/>
              <a:ext cx="457200" cy="360363"/>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1513" name="Text Box 22"/>
            <p:cNvSpPr txBox="1"/>
            <p:nvPr/>
          </p:nvSpPr>
          <p:spPr>
            <a:xfrm>
              <a:off x="1457325" y="5786437"/>
              <a:ext cx="457200" cy="360363"/>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sz="3200" baseline="-25000" dirty="0">
                  <a:latin typeface="Times New Roman" panose="02020603050405020304" pitchFamily="18" charset="0"/>
                </a:rPr>
                <a:t>^</a:t>
              </a:r>
              <a:endParaRPr lang="zh-CN" altLang="zh-CN" sz="3200" baseline="-25000" dirty="0">
                <a:latin typeface="Times New Roman" panose="02020603050405020304" pitchFamily="18" charset="0"/>
              </a:endParaRPr>
            </a:p>
          </p:txBody>
        </p:sp>
        <p:sp>
          <p:nvSpPr>
            <p:cNvPr id="21514" name="Line 37"/>
            <p:cNvSpPr/>
            <p:nvPr/>
          </p:nvSpPr>
          <p:spPr>
            <a:xfrm flipV="1">
              <a:off x="619125" y="5938837"/>
              <a:ext cx="381000" cy="45720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30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3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30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43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731838" y="776288"/>
            <a:ext cx="2030412" cy="45720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操作讨论：</a:t>
            </a:r>
            <a:endParaRPr lang="zh-CN" altLang="en-US" dirty="0">
              <a:solidFill>
                <a:srgbClr val="0000CC"/>
              </a:solidFill>
              <a:latin typeface="Times New Roman" panose="02020603050405020304" pitchFamily="18" charset="0"/>
            </a:endParaRPr>
          </a:p>
        </p:txBody>
      </p:sp>
      <p:sp>
        <p:nvSpPr>
          <p:cNvPr id="22531" name="Text Box 5"/>
          <p:cNvSpPr txBox="1"/>
          <p:nvPr/>
        </p:nvSpPr>
        <p:spPr>
          <a:xfrm>
            <a:off x="755650" y="1392238"/>
            <a:ext cx="1778000" cy="463550"/>
          </a:xfrm>
          <a:prstGeom prst="rect">
            <a:avLst/>
          </a:prstGeom>
          <a:noFill/>
          <a:ln w="9525">
            <a:noFill/>
          </a:ln>
        </p:spPr>
        <p:txBody>
          <a:bodyPr wrap="none" lIns="90000" tIns="46800" rIns="90000" bIns="46800">
            <a:spAutoFit/>
          </a:bodyPr>
          <a:p>
            <a:pPr eaLnBrk="1" hangingPunct="1"/>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插入元素</a:t>
            </a:r>
            <a:endParaRPr lang="en-US" altLang="zh-CN" dirty="0">
              <a:solidFill>
                <a:srgbClr val="0000CC"/>
              </a:solidFill>
              <a:latin typeface="Times New Roman" panose="02020603050405020304" pitchFamily="18" charset="0"/>
            </a:endParaRPr>
          </a:p>
        </p:txBody>
      </p:sp>
      <p:sp>
        <p:nvSpPr>
          <p:cNvPr id="22532" name="Text Box 35"/>
          <p:cNvSpPr txBox="1"/>
          <p:nvPr/>
        </p:nvSpPr>
        <p:spPr>
          <a:xfrm>
            <a:off x="4513263" y="906463"/>
            <a:ext cx="350837" cy="4572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grpSp>
        <p:nvGrpSpPr>
          <p:cNvPr id="22533" name="Group 82"/>
          <p:cNvGrpSpPr/>
          <p:nvPr/>
        </p:nvGrpSpPr>
        <p:grpSpPr>
          <a:xfrm>
            <a:off x="4422775" y="1211263"/>
            <a:ext cx="4052888" cy="1108075"/>
            <a:chOff x="2823" y="672"/>
            <a:chExt cx="2553" cy="698"/>
          </a:xfrm>
        </p:grpSpPr>
        <p:grpSp>
          <p:nvGrpSpPr>
            <p:cNvPr id="22572" name="Group 41"/>
            <p:cNvGrpSpPr/>
            <p:nvPr/>
          </p:nvGrpSpPr>
          <p:grpSpPr>
            <a:xfrm>
              <a:off x="2823" y="672"/>
              <a:ext cx="2553" cy="611"/>
              <a:chOff x="2823" y="672"/>
              <a:chExt cx="2553" cy="611"/>
            </a:xfrm>
          </p:grpSpPr>
          <p:grpSp>
            <p:nvGrpSpPr>
              <p:cNvPr id="22575" name="Group 11"/>
              <p:cNvGrpSpPr/>
              <p:nvPr/>
            </p:nvGrpSpPr>
            <p:grpSpPr>
              <a:xfrm>
                <a:off x="4560" y="672"/>
                <a:ext cx="816" cy="227"/>
                <a:chOff x="576" y="2880"/>
                <a:chExt cx="816" cy="227"/>
              </a:xfrm>
            </p:grpSpPr>
            <p:sp>
              <p:nvSpPr>
                <p:cNvPr id="22587" name="Text Box 12"/>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2588" name="Text Box 13"/>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89" name="Line 14"/>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2576" name="Text Box 15" descr="浅色上对角线"/>
              <p:cNvSpPr txBox="1"/>
              <p:nvPr/>
            </p:nvSpPr>
            <p:spPr>
              <a:xfrm>
                <a:off x="3312" y="672"/>
                <a:ext cx="288" cy="227"/>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77" name="Text Box 16"/>
              <p:cNvSpPr txBox="1"/>
              <p:nvPr/>
            </p:nvSpPr>
            <p:spPr>
              <a:xfrm>
                <a:off x="3600" y="6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78" name="Line 17"/>
              <p:cNvSpPr/>
              <p:nvPr/>
            </p:nvSpPr>
            <p:spPr>
              <a:xfrm>
                <a:off x="3744" y="792"/>
                <a:ext cx="816" cy="0"/>
              </a:xfrm>
              <a:prstGeom prst="line">
                <a:avLst/>
              </a:prstGeom>
              <a:ln w="9525" cap="flat" cmpd="sng">
                <a:solidFill>
                  <a:schemeClr val="tx1"/>
                </a:solidFill>
                <a:prstDash val="solid"/>
                <a:headEnd type="none" w="med" len="med"/>
                <a:tailEnd type="triangle" w="med" len="med"/>
              </a:ln>
            </p:spPr>
          </p:sp>
          <p:sp>
            <p:nvSpPr>
              <p:cNvPr id="22579" name="Text Box 23"/>
              <p:cNvSpPr txBox="1"/>
              <p:nvPr/>
            </p:nvSpPr>
            <p:spPr>
              <a:xfrm>
                <a:off x="3840" y="105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x</a:t>
                </a:r>
                <a:endParaRPr lang="en-US" altLang="zh-CN" baseline="-25000" dirty="0">
                  <a:latin typeface="Times New Roman" panose="02020603050405020304" pitchFamily="18" charset="0"/>
                </a:endParaRPr>
              </a:p>
            </p:txBody>
          </p:sp>
          <p:sp>
            <p:nvSpPr>
              <p:cNvPr id="22580" name="Text Box 24"/>
              <p:cNvSpPr txBox="1"/>
              <p:nvPr/>
            </p:nvSpPr>
            <p:spPr>
              <a:xfrm>
                <a:off x="4128" y="105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81" name="Line 30"/>
              <p:cNvSpPr/>
              <p:nvPr/>
            </p:nvSpPr>
            <p:spPr>
              <a:xfrm flipV="1">
                <a:off x="3072" y="768"/>
                <a:ext cx="240" cy="288"/>
              </a:xfrm>
              <a:prstGeom prst="line">
                <a:avLst/>
              </a:prstGeom>
              <a:ln w="9525" cap="flat" cmpd="sng">
                <a:solidFill>
                  <a:schemeClr val="tx1"/>
                </a:solidFill>
                <a:prstDash val="solid"/>
                <a:headEnd type="none" w="med" len="med"/>
                <a:tailEnd type="triangle" w="med" len="med"/>
              </a:ln>
            </p:spPr>
          </p:sp>
          <p:sp>
            <p:nvSpPr>
              <p:cNvPr id="22582" name="Text Box 31"/>
              <p:cNvSpPr txBox="1"/>
              <p:nvPr/>
            </p:nvSpPr>
            <p:spPr>
              <a:xfrm>
                <a:off x="2823" y="986"/>
                <a:ext cx="679"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header</a:t>
                </a:r>
                <a:endParaRPr lang="en-US" altLang="zh-CN" dirty="0">
                  <a:latin typeface="Times New Roman" panose="02020603050405020304" pitchFamily="18" charset="0"/>
                </a:endParaRPr>
              </a:p>
            </p:txBody>
          </p:sp>
          <p:sp>
            <p:nvSpPr>
              <p:cNvPr id="22583" name="Line 37"/>
              <p:cNvSpPr/>
              <p:nvPr/>
            </p:nvSpPr>
            <p:spPr>
              <a:xfrm>
                <a:off x="3696" y="840"/>
                <a:ext cx="0" cy="336"/>
              </a:xfrm>
              <a:prstGeom prst="line">
                <a:avLst/>
              </a:prstGeom>
              <a:ln w="28575" cap="flat" cmpd="sng">
                <a:solidFill>
                  <a:srgbClr val="0000CC"/>
                </a:solidFill>
                <a:prstDash val="sysDot"/>
                <a:headEnd type="none" w="med" len="med"/>
                <a:tailEnd type="none" w="med" len="med"/>
              </a:ln>
            </p:spPr>
          </p:sp>
          <p:sp>
            <p:nvSpPr>
              <p:cNvPr id="22584" name="Line 38"/>
              <p:cNvSpPr/>
              <p:nvPr/>
            </p:nvSpPr>
            <p:spPr>
              <a:xfrm>
                <a:off x="3696" y="1176"/>
                <a:ext cx="144" cy="0"/>
              </a:xfrm>
              <a:prstGeom prst="line">
                <a:avLst/>
              </a:prstGeom>
              <a:ln w="28575" cap="flat" cmpd="sng">
                <a:solidFill>
                  <a:srgbClr val="0000CC"/>
                </a:solidFill>
                <a:prstDash val="sysDot"/>
                <a:headEnd type="none" w="med" len="med"/>
                <a:tailEnd type="triangle" w="med" len="med"/>
              </a:ln>
            </p:spPr>
          </p:sp>
          <p:sp>
            <p:nvSpPr>
              <p:cNvPr id="22585" name="Line 39"/>
              <p:cNvSpPr/>
              <p:nvPr/>
            </p:nvSpPr>
            <p:spPr>
              <a:xfrm>
                <a:off x="4320" y="1192"/>
                <a:ext cx="384" cy="0"/>
              </a:xfrm>
              <a:prstGeom prst="line">
                <a:avLst/>
              </a:prstGeom>
              <a:ln w="28575" cap="flat" cmpd="sng">
                <a:solidFill>
                  <a:srgbClr val="FF3300"/>
                </a:solidFill>
                <a:prstDash val="sysDot"/>
                <a:headEnd type="none" w="med" len="med"/>
                <a:tailEnd type="none" w="med" len="med"/>
              </a:ln>
            </p:spPr>
          </p:sp>
          <p:sp>
            <p:nvSpPr>
              <p:cNvPr id="22586" name="Line 40"/>
              <p:cNvSpPr/>
              <p:nvPr/>
            </p:nvSpPr>
            <p:spPr>
              <a:xfrm flipV="1">
                <a:off x="4704" y="904"/>
                <a:ext cx="0" cy="288"/>
              </a:xfrm>
              <a:prstGeom prst="line">
                <a:avLst/>
              </a:prstGeom>
              <a:ln w="28575" cap="flat" cmpd="sng">
                <a:solidFill>
                  <a:srgbClr val="FF3300"/>
                </a:solidFill>
                <a:prstDash val="sysDot"/>
                <a:headEnd type="none" w="med" len="med"/>
                <a:tailEnd type="triangle" w="med" len="med"/>
              </a:ln>
            </p:spPr>
          </p:sp>
        </p:grpSp>
        <p:sp>
          <p:nvSpPr>
            <p:cNvPr id="22573" name="Line 58"/>
            <p:cNvSpPr/>
            <p:nvPr/>
          </p:nvSpPr>
          <p:spPr>
            <a:xfrm flipH="1" flipV="1">
              <a:off x="4416" y="1248"/>
              <a:ext cx="432" cy="96"/>
            </a:xfrm>
            <a:prstGeom prst="line">
              <a:avLst/>
            </a:prstGeom>
            <a:ln w="9525" cap="flat" cmpd="sng">
              <a:solidFill>
                <a:schemeClr val="tx1"/>
              </a:solidFill>
              <a:prstDash val="solid"/>
              <a:headEnd type="none" w="med" len="med"/>
              <a:tailEnd type="triangle" w="med" len="med"/>
            </a:ln>
          </p:spPr>
        </p:sp>
        <p:sp>
          <p:nvSpPr>
            <p:cNvPr id="22574" name="Text Box 59"/>
            <p:cNvSpPr txBox="1"/>
            <p:nvPr/>
          </p:nvSpPr>
          <p:spPr>
            <a:xfrm>
              <a:off x="4839" y="1082"/>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grpSp>
      <p:sp>
        <p:nvSpPr>
          <p:cNvPr id="22534" name="Line 62"/>
          <p:cNvSpPr/>
          <p:nvPr/>
        </p:nvSpPr>
        <p:spPr>
          <a:xfrm>
            <a:off x="4818063" y="1058863"/>
            <a:ext cx="381000" cy="304800"/>
          </a:xfrm>
          <a:prstGeom prst="line">
            <a:avLst/>
          </a:prstGeom>
          <a:ln w="9525" cap="flat" cmpd="sng">
            <a:solidFill>
              <a:schemeClr val="tx1"/>
            </a:solidFill>
            <a:prstDash val="solid"/>
            <a:headEnd type="none" w="med" len="med"/>
            <a:tailEnd type="triangle" w="med" len="med"/>
          </a:ln>
        </p:spPr>
      </p:sp>
      <p:grpSp>
        <p:nvGrpSpPr>
          <p:cNvPr id="22535" name="Group 75"/>
          <p:cNvGrpSpPr/>
          <p:nvPr/>
        </p:nvGrpSpPr>
        <p:grpSpPr>
          <a:xfrm>
            <a:off x="4513263" y="3136900"/>
            <a:ext cx="4267200" cy="1122363"/>
            <a:chOff x="2880" y="1597"/>
            <a:chExt cx="2688" cy="707"/>
          </a:xfrm>
        </p:grpSpPr>
        <p:sp>
          <p:nvSpPr>
            <p:cNvPr id="22555" name="Text Box 44"/>
            <p:cNvSpPr txBox="1"/>
            <p:nvPr/>
          </p:nvSpPr>
          <p:spPr>
            <a:xfrm>
              <a:off x="3176" y="1597"/>
              <a:ext cx="480"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endParaRPr lang="en-US" altLang="zh-CN" baseline="-25000" dirty="0">
                <a:latin typeface="Times New Roman" panose="02020603050405020304" pitchFamily="18" charset="0"/>
              </a:endParaRPr>
            </a:p>
          </p:txBody>
        </p:sp>
        <p:sp>
          <p:nvSpPr>
            <p:cNvPr id="22556" name="Text Box 45"/>
            <p:cNvSpPr txBox="1"/>
            <p:nvPr/>
          </p:nvSpPr>
          <p:spPr>
            <a:xfrm>
              <a:off x="3656" y="1597"/>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57" name="Line 46"/>
            <p:cNvSpPr/>
            <p:nvPr/>
          </p:nvSpPr>
          <p:spPr>
            <a:xfrm>
              <a:off x="5184" y="1725"/>
              <a:ext cx="384" cy="0"/>
            </a:xfrm>
            <a:prstGeom prst="line">
              <a:avLst/>
            </a:prstGeom>
            <a:ln w="9525" cap="flat" cmpd="sng">
              <a:solidFill>
                <a:schemeClr val="tx1"/>
              </a:solidFill>
              <a:prstDash val="solid"/>
              <a:headEnd type="none" w="med" len="med"/>
              <a:tailEnd type="triangle" w="med" len="med"/>
            </a:ln>
          </p:spPr>
        </p:sp>
        <p:sp>
          <p:nvSpPr>
            <p:cNvPr id="22558" name="Text Box 47" descr="浅色上对角线"/>
            <p:cNvSpPr txBox="1"/>
            <p:nvPr/>
          </p:nvSpPr>
          <p:spPr>
            <a:xfrm>
              <a:off x="4760" y="1597"/>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i</a:t>
              </a:r>
              <a:endParaRPr lang="en-US" altLang="zh-CN" baseline="-25000" dirty="0">
                <a:latin typeface="Times New Roman" panose="02020603050405020304" pitchFamily="18" charset="0"/>
              </a:endParaRPr>
            </a:p>
          </p:txBody>
        </p:sp>
        <p:sp>
          <p:nvSpPr>
            <p:cNvPr id="22559" name="Text Box 48"/>
            <p:cNvSpPr txBox="1"/>
            <p:nvPr/>
          </p:nvSpPr>
          <p:spPr>
            <a:xfrm>
              <a:off x="5048" y="1597"/>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60" name="Line 49"/>
            <p:cNvSpPr/>
            <p:nvPr/>
          </p:nvSpPr>
          <p:spPr>
            <a:xfrm>
              <a:off x="3944" y="1717"/>
              <a:ext cx="816" cy="0"/>
            </a:xfrm>
            <a:prstGeom prst="line">
              <a:avLst/>
            </a:prstGeom>
            <a:ln w="9525" cap="flat" cmpd="sng">
              <a:solidFill>
                <a:schemeClr val="tx1"/>
              </a:solidFill>
              <a:prstDash val="solid"/>
              <a:headEnd type="none" w="med" len="med"/>
              <a:tailEnd type="triangle" w="med" len="med"/>
            </a:ln>
          </p:spPr>
        </p:sp>
        <p:sp>
          <p:nvSpPr>
            <p:cNvPr id="22561" name="Text Box 50"/>
            <p:cNvSpPr txBox="1"/>
            <p:nvPr/>
          </p:nvSpPr>
          <p:spPr>
            <a:xfrm>
              <a:off x="4040" y="1981"/>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x</a:t>
              </a:r>
              <a:endParaRPr lang="en-US" altLang="zh-CN" baseline="-25000" dirty="0">
                <a:latin typeface="Times New Roman" panose="02020603050405020304" pitchFamily="18" charset="0"/>
              </a:endParaRPr>
            </a:p>
          </p:txBody>
        </p:sp>
        <p:sp>
          <p:nvSpPr>
            <p:cNvPr id="22562" name="Text Box 51"/>
            <p:cNvSpPr txBox="1"/>
            <p:nvPr/>
          </p:nvSpPr>
          <p:spPr>
            <a:xfrm>
              <a:off x="4328" y="1981"/>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2563" name="Line 52"/>
            <p:cNvSpPr/>
            <p:nvPr/>
          </p:nvSpPr>
          <p:spPr>
            <a:xfrm flipV="1">
              <a:off x="3272" y="1824"/>
              <a:ext cx="240" cy="288"/>
            </a:xfrm>
            <a:prstGeom prst="line">
              <a:avLst/>
            </a:prstGeom>
            <a:ln w="9525" cap="flat" cmpd="sng">
              <a:solidFill>
                <a:schemeClr val="tx1"/>
              </a:solidFill>
              <a:prstDash val="solid"/>
              <a:headEnd type="none" w="med" len="med"/>
              <a:tailEnd type="triangle" w="med" len="med"/>
            </a:ln>
          </p:spPr>
        </p:sp>
        <p:sp>
          <p:nvSpPr>
            <p:cNvPr id="22564" name="Text Box 53"/>
            <p:cNvSpPr txBox="1"/>
            <p:nvPr/>
          </p:nvSpPr>
          <p:spPr>
            <a:xfrm>
              <a:off x="3023" y="1911"/>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22565" name="Line 54"/>
            <p:cNvSpPr/>
            <p:nvPr/>
          </p:nvSpPr>
          <p:spPr>
            <a:xfrm>
              <a:off x="3896" y="1765"/>
              <a:ext cx="0" cy="336"/>
            </a:xfrm>
            <a:prstGeom prst="line">
              <a:avLst/>
            </a:prstGeom>
            <a:ln w="28575" cap="flat" cmpd="sng">
              <a:solidFill>
                <a:srgbClr val="0000CC"/>
              </a:solidFill>
              <a:prstDash val="sysDot"/>
              <a:headEnd type="none" w="med" len="med"/>
              <a:tailEnd type="none" w="med" len="med"/>
            </a:ln>
          </p:spPr>
        </p:sp>
        <p:sp>
          <p:nvSpPr>
            <p:cNvPr id="22566" name="Line 55"/>
            <p:cNvSpPr/>
            <p:nvPr/>
          </p:nvSpPr>
          <p:spPr>
            <a:xfrm>
              <a:off x="3896" y="2101"/>
              <a:ext cx="144" cy="0"/>
            </a:xfrm>
            <a:prstGeom prst="line">
              <a:avLst/>
            </a:prstGeom>
            <a:ln w="28575" cap="flat" cmpd="sng">
              <a:solidFill>
                <a:srgbClr val="0000CC"/>
              </a:solidFill>
              <a:prstDash val="sysDot"/>
              <a:headEnd type="none" w="med" len="med"/>
              <a:tailEnd type="triangle" w="med" len="med"/>
            </a:ln>
          </p:spPr>
        </p:sp>
        <p:sp>
          <p:nvSpPr>
            <p:cNvPr id="22567" name="Line 56"/>
            <p:cNvSpPr/>
            <p:nvPr/>
          </p:nvSpPr>
          <p:spPr>
            <a:xfrm>
              <a:off x="4520" y="2117"/>
              <a:ext cx="384" cy="0"/>
            </a:xfrm>
            <a:prstGeom prst="line">
              <a:avLst/>
            </a:prstGeom>
            <a:ln w="28575" cap="flat" cmpd="sng">
              <a:solidFill>
                <a:srgbClr val="FF3300"/>
              </a:solidFill>
              <a:prstDash val="sysDot"/>
              <a:headEnd type="none" w="med" len="med"/>
              <a:tailEnd type="none" w="med" len="med"/>
            </a:ln>
          </p:spPr>
        </p:sp>
        <p:sp>
          <p:nvSpPr>
            <p:cNvPr id="22568" name="Line 57"/>
            <p:cNvSpPr/>
            <p:nvPr/>
          </p:nvSpPr>
          <p:spPr>
            <a:xfrm flipV="1">
              <a:off x="4904" y="1829"/>
              <a:ext cx="0" cy="288"/>
            </a:xfrm>
            <a:prstGeom prst="line">
              <a:avLst/>
            </a:prstGeom>
            <a:ln w="28575" cap="flat" cmpd="sng">
              <a:solidFill>
                <a:srgbClr val="FF3300"/>
              </a:solidFill>
              <a:prstDash val="sysDot"/>
              <a:headEnd type="none" w="med" len="med"/>
              <a:tailEnd type="triangle" w="med" len="med"/>
            </a:ln>
          </p:spPr>
        </p:sp>
        <p:sp>
          <p:nvSpPr>
            <p:cNvPr id="22569" name="Line 60"/>
            <p:cNvSpPr/>
            <p:nvPr/>
          </p:nvSpPr>
          <p:spPr>
            <a:xfrm flipH="1" flipV="1">
              <a:off x="4616" y="2182"/>
              <a:ext cx="432" cy="96"/>
            </a:xfrm>
            <a:prstGeom prst="line">
              <a:avLst/>
            </a:prstGeom>
            <a:ln w="9525" cap="flat" cmpd="sng">
              <a:solidFill>
                <a:schemeClr val="tx1"/>
              </a:solidFill>
              <a:prstDash val="solid"/>
              <a:headEnd type="none" w="med" len="med"/>
              <a:tailEnd type="triangle" w="med" len="med"/>
            </a:ln>
          </p:spPr>
        </p:sp>
        <p:sp>
          <p:nvSpPr>
            <p:cNvPr id="22570" name="Text Box 61"/>
            <p:cNvSpPr txBox="1"/>
            <p:nvPr/>
          </p:nvSpPr>
          <p:spPr>
            <a:xfrm>
              <a:off x="5039" y="2016"/>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2571" name="Line 72"/>
            <p:cNvSpPr/>
            <p:nvPr/>
          </p:nvSpPr>
          <p:spPr>
            <a:xfrm>
              <a:off x="2880" y="1712"/>
              <a:ext cx="288" cy="0"/>
            </a:xfrm>
            <a:prstGeom prst="line">
              <a:avLst/>
            </a:prstGeom>
            <a:ln w="9525" cap="flat" cmpd="sng">
              <a:solidFill>
                <a:schemeClr val="tx1"/>
              </a:solidFill>
              <a:prstDash val="solid"/>
              <a:headEnd type="none" w="med" len="med"/>
              <a:tailEnd type="triangle" w="med" len="med"/>
            </a:ln>
          </p:spPr>
        </p:sp>
      </p:grpSp>
      <p:grpSp>
        <p:nvGrpSpPr>
          <p:cNvPr id="22536" name="Group 74"/>
          <p:cNvGrpSpPr/>
          <p:nvPr/>
        </p:nvGrpSpPr>
        <p:grpSpPr>
          <a:xfrm>
            <a:off x="4665663" y="5021263"/>
            <a:ext cx="3308350" cy="1108075"/>
            <a:chOff x="2976" y="2710"/>
            <a:chExt cx="2084" cy="698"/>
          </a:xfrm>
        </p:grpSpPr>
        <p:sp>
          <p:nvSpPr>
            <p:cNvPr id="22544" name="Text Box 26"/>
            <p:cNvSpPr txBox="1"/>
            <p:nvPr/>
          </p:nvSpPr>
          <p:spPr>
            <a:xfrm>
              <a:off x="3360" y="271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n</a:t>
              </a:r>
              <a:endParaRPr lang="en-US" altLang="zh-CN" baseline="-25000" dirty="0">
                <a:latin typeface="Times New Roman" panose="02020603050405020304" pitchFamily="18" charset="0"/>
              </a:endParaRPr>
            </a:p>
          </p:txBody>
        </p:sp>
        <p:sp>
          <p:nvSpPr>
            <p:cNvPr id="22545" name="Text Box 27"/>
            <p:cNvSpPr txBox="1"/>
            <p:nvPr/>
          </p:nvSpPr>
          <p:spPr>
            <a:xfrm>
              <a:off x="3648" y="271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aseline="-25000"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2546" name="Line 34"/>
            <p:cNvSpPr/>
            <p:nvPr/>
          </p:nvSpPr>
          <p:spPr>
            <a:xfrm flipV="1">
              <a:off x="3216" y="2880"/>
              <a:ext cx="144" cy="240"/>
            </a:xfrm>
            <a:prstGeom prst="line">
              <a:avLst/>
            </a:prstGeom>
            <a:ln w="9525" cap="flat" cmpd="sng">
              <a:solidFill>
                <a:schemeClr val="tx1"/>
              </a:solidFill>
              <a:prstDash val="solid"/>
              <a:headEnd type="none" w="med" len="med"/>
              <a:tailEnd type="triangle" w="med" len="med"/>
            </a:ln>
          </p:spPr>
        </p:sp>
        <p:sp>
          <p:nvSpPr>
            <p:cNvPr id="22547" name="Line 63"/>
            <p:cNvSpPr/>
            <p:nvPr/>
          </p:nvSpPr>
          <p:spPr>
            <a:xfrm>
              <a:off x="2976" y="2832"/>
              <a:ext cx="384" cy="0"/>
            </a:xfrm>
            <a:prstGeom prst="line">
              <a:avLst/>
            </a:prstGeom>
            <a:ln w="9525" cap="flat" cmpd="sng">
              <a:solidFill>
                <a:schemeClr val="tx1"/>
              </a:solidFill>
              <a:prstDash val="solid"/>
              <a:headEnd type="none" w="med" len="med"/>
              <a:tailEnd type="triangle" w="med" len="med"/>
            </a:ln>
          </p:spPr>
        </p:sp>
        <p:sp>
          <p:nvSpPr>
            <p:cNvPr id="22548" name="Text Box 64"/>
            <p:cNvSpPr txBox="1"/>
            <p:nvPr/>
          </p:nvSpPr>
          <p:spPr>
            <a:xfrm>
              <a:off x="3840" y="3085"/>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x</a:t>
              </a:r>
              <a:endParaRPr lang="en-US" altLang="zh-CN" baseline="-25000" dirty="0">
                <a:latin typeface="Times New Roman" panose="02020603050405020304" pitchFamily="18" charset="0"/>
              </a:endParaRPr>
            </a:p>
          </p:txBody>
        </p:sp>
        <p:sp>
          <p:nvSpPr>
            <p:cNvPr id="22549" name="Text Box 65"/>
            <p:cNvSpPr txBox="1"/>
            <p:nvPr/>
          </p:nvSpPr>
          <p:spPr>
            <a:xfrm>
              <a:off x="4128" y="3085"/>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aseline="-25000"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2550" name="Line 66"/>
            <p:cNvSpPr/>
            <p:nvPr/>
          </p:nvSpPr>
          <p:spPr>
            <a:xfrm>
              <a:off x="3696" y="2869"/>
              <a:ext cx="0" cy="336"/>
            </a:xfrm>
            <a:prstGeom prst="line">
              <a:avLst/>
            </a:prstGeom>
            <a:ln w="28575" cap="flat" cmpd="sng">
              <a:solidFill>
                <a:srgbClr val="0000CC"/>
              </a:solidFill>
              <a:prstDash val="sysDot"/>
              <a:headEnd type="none" w="med" len="med"/>
              <a:tailEnd type="none" w="med" len="med"/>
            </a:ln>
          </p:spPr>
        </p:sp>
        <p:sp>
          <p:nvSpPr>
            <p:cNvPr id="22551" name="Line 67"/>
            <p:cNvSpPr/>
            <p:nvPr/>
          </p:nvSpPr>
          <p:spPr>
            <a:xfrm>
              <a:off x="3696" y="3205"/>
              <a:ext cx="144" cy="0"/>
            </a:xfrm>
            <a:prstGeom prst="line">
              <a:avLst/>
            </a:prstGeom>
            <a:ln w="28575" cap="flat" cmpd="sng">
              <a:solidFill>
                <a:srgbClr val="0000CC"/>
              </a:solidFill>
              <a:prstDash val="sysDot"/>
              <a:headEnd type="none" w="med" len="med"/>
              <a:tailEnd type="triangle" w="med" len="med"/>
            </a:ln>
          </p:spPr>
        </p:sp>
        <p:sp>
          <p:nvSpPr>
            <p:cNvPr id="22552" name="Line 70"/>
            <p:cNvSpPr/>
            <p:nvPr/>
          </p:nvSpPr>
          <p:spPr>
            <a:xfrm flipH="1" flipV="1">
              <a:off x="4416" y="3286"/>
              <a:ext cx="432" cy="96"/>
            </a:xfrm>
            <a:prstGeom prst="line">
              <a:avLst/>
            </a:prstGeom>
            <a:ln w="9525" cap="flat" cmpd="sng">
              <a:solidFill>
                <a:schemeClr val="tx1"/>
              </a:solidFill>
              <a:prstDash val="solid"/>
              <a:headEnd type="none" w="med" len="med"/>
              <a:tailEnd type="triangle" w="med" len="med"/>
            </a:ln>
          </p:spPr>
        </p:sp>
        <p:sp>
          <p:nvSpPr>
            <p:cNvPr id="22553" name="Text Box 71"/>
            <p:cNvSpPr txBox="1"/>
            <p:nvPr/>
          </p:nvSpPr>
          <p:spPr>
            <a:xfrm>
              <a:off x="4839" y="3120"/>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2554" name="Text Box 73"/>
            <p:cNvSpPr txBox="1"/>
            <p:nvPr/>
          </p:nvSpPr>
          <p:spPr>
            <a:xfrm>
              <a:off x="3063" y="3072"/>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grpSp>
      <p:sp>
        <p:nvSpPr>
          <p:cNvPr id="22537" name="Text Box 76"/>
          <p:cNvSpPr txBox="1"/>
          <p:nvPr/>
        </p:nvSpPr>
        <p:spPr>
          <a:xfrm>
            <a:off x="5411788" y="2486025"/>
            <a:ext cx="1943100" cy="366713"/>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(a)  </a:t>
            </a:r>
            <a:r>
              <a:rPr lang="zh-CN" altLang="en-US" sz="1800" dirty="0">
                <a:latin typeface="Times New Roman" panose="02020603050405020304" pitchFamily="18" charset="0"/>
              </a:rPr>
              <a:t>表头插入元素</a:t>
            </a:r>
            <a:endParaRPr lang="zh-CN" altLang="en-US" sz="1800" dirty="0">
              <a:latin typeface="Times New Roman" panose="02020603050405020304" pitchFamily="18" charset="0"/>
            </a:endParaRPr>
          </a:p>
        </p:txBody>
      </p:sp>
      <p:sp>
        <p:nvSpPr>
          <p:cNvPr id="22538" name="Text Box 77"/>
          <p:cNvSpPr txBox="1"/>
          <p:nvPr/>
        </p:nvSpPr>
        <p:spPr>
          <a:xfrm>
            <a:off x="5427663" y="4286250"/>
            <a:ext cx="1955800" cy="366713"/>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(b)  </a:t>
            </a:r>
            <a:r>
              <a:rPr lang="zh-CN" altLang="en-US" sz="1800" dirty="0">
                <a:latin typeface="Times New Roman" panose="02020603050405020304" pitchFamily="18" charset="0"/>
              </a:rPr>
              <a:t>中间插入元素</a:t>
            </a:r>
            <a:endParaRPr lang="zh-CN" altLang="en-US" sz="1800" dirty="0">
              <a:latin typeface="Times New Roman" panose="02020603050405020304" pitchFamily="18" charset="0"/>
            </a:endParaRPr>
          </a:p>
        </p:txBody>
      </p:sp>
      <p:sp>
        <p:nvSpPr>
          <p:cNvPr id="22539" name="Text Box 78"/>
          <p:cNvSpPr txBox="1"/>
          <p:nvPr/>
        </p:nvSpPr>
        <p:spPr>
          <a:xfrm>
            <a:off x="5427663" y="6159500"/>
            <a:ext cx="1930400" cy="366713"/>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(c)  </a:t>
            </a:r>
            <a:r>
              <a:rPr lang="zh-CN" altLang="en-US" sz="1800" dirty="0">
                <a:latin typeface="Times New Roman" panose="02020603050405020304" pitchFamily="18" charset="0"/>
              </a:rPr>
              <a:t>表尾插入元素</a:t>
            </a:r>
            <a:endParaRPr lang="zh-CN" altLang="en-US" sz="1800" dirty="0">
              <a:latin typeface="Times New Roman" panose="02020603050405020304" pitchFamily="18" charset="0"/>
            </a:endParaRPr>
          </a:p>
        </p:txBody>
      </p:sp>
      <p:sp>
        <p:nvSpPr>
          <p:cNvPr id="22540" name="Text Box 79"/>
          <p:cNvSpPr txBox="1"/>
          <p:nvPr/>
        </p:nvSpPr>
        <p:spPr>
          <a:xfrm>
            <a:off x="732155" y="1917065"/>
            <a:ext cx="4828540" cy="1631315"/>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q = New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r>
              <a:rPr lang="zh-CN" altLang="en-US" sz="2000" dirty="0">
                <a:latin typeface="Times New Roman" panose="02020603050405020304" pitchFamily="18" charset="0"/>
              </a:rPr>
              <a:t>这里有问题，</a:t>
            </a:r>
            <a:r>
              <a:rPr lang="en-US" altLang="zh-CN" sz="2000" dirty="0">
                <a:latin typeface="Times New Roman" panose="02020603050405020304" pitchFamily="18" charset="0"/>
              </a:rPr>
              <a:t>q</a:t>
            </a:r>
            <a:r>
              <a:rPr lang="zh-CN" altLang="en-US" sz="2000" dirty="0">
                <a:latin typeface="Times New Roman" panose="02020603050405020304" pitchFamily="18" charset="0"/>
              </a:rPr>
              <a:t>应该</a:t>
            </a:r>
            <a:r>
              <a:rPr lang="zh-CN" altLang="en-US" sz="2000" dirty="0">
                <a:latin typeface="Times New Roman" panose="02020603050405020304" pitchFamily="18" charset="0"/>
              </a:rPr>
              <a:t>是指针变量指向节点</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q-&gt;data = x ;</a:t>
            </a:r>
            <a:endParaRPr lang="en-US" altLang="zh-CN" sz="2000" dirty="0">
              <a:latin typeface="Times New Roman" panose="02020603050405020304" pitchFamily="18" charset="0"/>
            </a:endParaRPr>
          </a:p>
          <a:p>
            <a:pPr eaLnBrk="1" hangingPunct="1"/>
            <a:r>
              <a:rPr lang="en-US" altLang="zh-CN" sz="2000" dirty="0">
                <a:solidFill>
                  <a:srgbClr val="C00000"/>
                </a:solidFill>
                <a:latin typeface="Times New Roman" panose="02020603050405020304" pitchFamily="18" charset="0"/>
              </a:rPr>
              <a:t>q-&gt;next = p-&gt;next ;</a:t>
            </a:r>
            <a:endParaRPr lang="en-US" altLang="zh-CN" sz="2000" dirty="0">
              <a:solidFill>
                <a:srgbClr val="C00000"/>
              </a:solidFill>
              <a:latin typeface="Times New Roman" panose="02020603050405020304" pitchFamily="18" charset="0"/>
            </a:endParaRPr>
          </a:p>
          <a:p>
            <a:pPr eaLnBrk="1" hangingPunct="1"/>
            <a:r>
              <a:rPr lang="en-US" altLang="zh-CN" sz="2000" dirty="0">
                <a:solidFill>
                  <a:schemeClr val="accent2"/>
                </a:solidFill>
                <a:latin typeface="Times New Roman" panose="02020603050405020304" pitchFamily="18" charset="0"/>
              </a:rPr>
              <a:t>p→next = q ;</a:t>
            </a:r>
            <a:r>
              <a:rPr lang="zh-CN" altLang="en-US" sz="2000" dirty="0">
                <a:solidFill>
                  <a:schemeClr val="accent2"/>
                </a:solidFill>
                <a:latin typeface="Times New Roman" panose="02020603050405020304" pitchFamily="18" charset="0"/>
              </a:rPr>
              <a:t>（表尾</a:t>
            </a:r>
            <a:r>
              <a:rPr lang="zh-CN" altLang="en-US" sz="2000" dirty="0">
                <a:solidFill>
                  <a:schemeClr val="accent2"/>
                </a:solidFill>
                <a:latin typeface="Times New Roman" panose="02020603050405020304" pitchFamily="18" charset="0"/>
              </a:rPr>
              <a:t>插入）</a:t>
            </a:r>
            <a:endParaRPr lang="zh-CN" altLang="en-US" sz="2000" dirty="0">
              <a:solidFill>
                <a:schemeClr val="accent2"/>
              </a:solidFill>
              <a:latin typeface="Times New Roman" panose="02020603050405020304" pitchFamily="18" charset="0"/>
            </a:endParaRPr>
          </a:p>
        </p:txBody>
      </p:sp>
      <p:sp>
        <p:nvSpPr>
          <p:cNvPr id="22541" name="Text Box 80"/>
          <p:cNvSpPr txBox="1"/>
          <p:nvPr/>
        </p:nvSpPr>
        <p:spPr>
          <a:xfrm>
            <a:off x="755650" y="3762375"/>
            <a:ext cx="2789555" cy="1939290"/>
          </a:xfrm>
          <a:prstGeom prst="rect">
            <a:avLst/>
          </a:prstGeom>
          <a:noFill/>
          <a:ln w="9525">
            <a:noFill/>
          </a:ln>
        </p:spPr>
        <p:txBody>
          <a:bodyPr wrap="none" lIns="90000" tIns="46800" rIns="90000" bIns="46800">
            <a:spAutoFit/>
          </a:bodyPr>
          <a:p>
            <a:pPr eaLnBrk="1" hangingPunct="1"/>
            <a:r>
              <a:rPr lang="zh-CN" altLang="en-US" sz="2000" dirty="0">
                <a:solidFill>
                  <a:srgbClr val="0000CC"/>
                </a:solidFill>
                <a:latin typeface="Times New Roman" panose="02020603050405020304" pitchFamily="18" charset="0"/>
              </a:rPr>
              <a:t>或</a:t>
            </a:r>
            <a:r>
              <a:rPr lang="en-US" altLang="zh-CN" sz="2000" dirty="0">
                <a:solidFill>
                  <a:srgbClr val="0000CC"/>
                </a:solidFill>
                <a:latin typeface="Times New Roman" panose="02020603050405020304" pitchFamily="18" charset="0"/>
              </a:rPr>
              <a:t>:</a:t>
            </a:r>
            <a:endParaRPr lang="en-US" altLang="zh-CN" sz="2000" dirty="0">
              <a:solidFill>
                <a:srgbClr val="0000CC"/>
              </a:solidFill>
              <a:latin typeface="Times New Roman" panose="02020603050405020304" pitchFamily="18" charset="0"/>
            </a:endParaRPr>
          </a:p>
          <a:p>
            <a:pPr eaLnBrk="1" hangingPunct="1"/>
            <a:r>
              <a:rPr lang="en-US" altLang="zh-CN" sz="2000" dirty="0">
                <a:latin typeface="Times New Roman" panose="02020603050405020304" pitchFamily="18" charset="0"/>
              </a:rPr>
              <a:t>temp = p-&gt;next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P-&gt;next = New  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P-&gt;next-&gt;data = 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P-&gt;next-&gt;next = temp ;</a:t>
            </a:r>
            <a:endParaRPr lang="en-US" altLang="zh-CN" sz="2000" dirty="0">
              <a:latin typeface="Times New Roman" panose="02020603050405020304" pitchFamily="18" charset="0"/>
            </a:endParaRPr>
          </a:p>
          <a:p>
            <a:pPr eaLnBrk="1" hangingPunct="1"/>
            <a:r>
              <a:rPr lang="zh-CN" altLang="en-US" sz="2000" dirty="0">
                <a:latin typeface="Times New Roman" panose="02020603050405020304" pitchFamily="18" charset="0"/>
              </a:rPr>
              <a:t>（表</a:t>
            </a:r>
            <a:r>
              <a:rPr lang="zh-CN" altLang="en-US" sz="2000" dirty="0">
                <a:latin typeface="Times New Roman" panose="02020603050405020304" pitchFamily="18" charset="0"/>
              </a:rPr>
              <a:t>尾插入）</a:t>
            </a:r>
            <a:endParaRPr lang="zh-CN" altLang="en-US" sz="2000" dirty="0">
              <a:latin typeface="Times New Roman" panose="02020603050405020304" pitchFamily="18" charset="0"/>
            </a:endParaRPr>
          </a:p>
        </p:txBody>
      </p:sp>
      <p:sp>
        <p:nvSpPr>
          <p:cNvPr id="22542" name="Text Box 81"/>
          <p:cNvSpPr txBox="1"/>
          <p:nvPr/>
        </p:nvSpPr>
        <p:spPr>
          <a:xfrm>
            <a:off x="509588" y="5797550"/>
            <a:ext cx="3238500" cy="45720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讨论表头结点的作用</a:t>
            </a:r>
            <a:endParaRPr lang="zh-CN" altLang="en-US" dirty="0">
              <a:solidFill>
                <a:srgbClr val="0000CC"/>
              </a:solidFill>
              <a:latin typeface="Times New Roman" panose="02020603050405020304" pitchFamily="18" charset="0"/>
            </a:endParaRPr>
          </a:p>
        </p:txBody>
      </p:sp>
      <p:sp>
        <p:nvSpPr>
          <p:cNvPr id="22543" name="Line 83"/>
          <p:cNvSpPr/>
          <p:nvPr/>
        </p:nvSpPr>
        <p:spPr>
          <a:xfrm flipH="1" flipV="1">
            <a:off x="6169025" y="5229225"/>
            <a:ext cx="576263" cy="360363"/>
          </a:xfrm>
          <a:prstGeom prst="line">
            <a:avLst/>
          </a:prstGeom>
          <a:ln w="28575" cap="flat" cmpd="sng">
            <a:solidFill>
              <a:srgbClr val="FF3300"/>
            </a:solidFill>
            <a:prstDash val="sysDot"/>
            <a:headEnd type="none" w="med" len="med"/>
            <a:tailEnd type="triangl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1"/>
          <p:cNvSpPr/>
          <p:nvPr/>
        </p:nvSpPr>
        <p:spPr>
          <a:xfrm>
            <a:off x="900113" y="1905000"/>
            <a:ext cx="7343775" cy="3346450"/>
          </a:xfrm>
          <a:prstGeom prst="rect">
            <a:avLst/>
          </a:prstGeom>
          <a:noFill/>
          <a:ln w="9525">
            <a:noFill/>
          </a:ln>
        </p:spPr>
        <p:txBody>
          <a:bodyPr>
            <a:spAutoFit/>
          </a:bodyPr>
          <a:p>
            <a:pPr marL="457200" indent="-457200" algn="just">
              <a:lnSpc>
                <a:spcPct val="150000"/>
              </a:lnSpc>
              <a:buClr>
                <a:srgbClr val="FF3300"/>
              </a:buClr>
              <a:buFont typeface="Wingdings" panose="05000000000000000000" pitchFamily="2" charset="2"/>
              <a:buChar char="Ø"/>
            </a:pPr>
            <a:r>
              <a:rPr lang="zh-CN" altLang="zh-CN" dirty="0">
                <a:latin typeface="Times New Roman" panose="02020603050405020304" pitchFamily="18" charset="0"/>
              </a:rPr>
              <a:t>掌握线性表的逻辑结构，线性表的顺序存储结构和链式存储结构的描述方法</a:t>
            </a:r>
            <a:r>
              <a:rPr lang="zh-CN" altLang="en-US" dirty="0">
                <a:latin typeface="Times New Roman" panose="02020603050405020304" pitchFamily="18" charset="0"/>
              </a:rPr>
              <a:t>；</a:t>
            </a:r>
            <a:endParaRPr lang="zh-CN" altLang="zh-CN" dirty="0">
              <a:latin typeface="Times New Roman" panose="02020603050405020304" pitchFamily="18" charset="0"/>
            </a:endParaRPr>
          </a:p>
          <a:p>
            <a:pPr marL="457200" indent="-457200" algn="just">
              <a:lnSpc>
                <a:spcPct val="150000"/>
              </a:lnSpc>
              <a:buClr>
                <a:srgbClr val="FF3300"/>
              </a:buClr>
              <a:buFont typeface="Wingdings" panose="05000000000000000000" pitchFamily="2" charset="2"/>
              <a:buChar char="Ø"/>
            </a:pPr>
            <a:r>
              <a:rPr lang="zh-CN" altLang="zh-CN" dirty="0">
                <a:latin typeface="Times New Roman" panose="02020603050405020304" pitchFamily="18" charset="0"/>
              </a:rPr>
              <a:t>能够从时间和空间复杂性的角度综合比较两种存储结构的不同特点</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algn="just">
              <a:lnSpc>
                <a:spcPct val="150000"/>
              </a:lnSpc>
              <a:buClr>
                <a:srgbClr val="FF3300"/>
              </a:buClr>
              <a:buFont typeface="Wingdings" panose="05000000000000000000" pitchFamily="2" charset="2"/>
              <a:buChar char="Ø"/>
            </a:pPr>
            <a:r>
              <a:rPr lang="zh-CN" altLang="en-US" dirty="0">
                <a:latin typeface="Times New Roman" panose="02020603050405020304" pitchFamily="18" charset="0"/>
              </a:rPr>
              <a:t>掌握栈和队列、串和数组的概念、存储及操作；</a:t>
            </a:r>
            <a:endParaRPr lang="en-US" altLang="zh-CN" dirty="0">
              <a:latin typeface="Times New Roman" panose="02020603050405020304" pitchFamily="18" charset="0"/>
            </a:endParaRPr>
          </a:p>
          <a:p>
            <a:pPr marL="457200" indent="-457200" algn="just">
              <a:lnSpc>
                <a:spcPct val="150000"/>
              </a:lnSpc>
              <a:buClr>
                <a:srgbClr val="FF3300"/>
              </a:buClr>
              <a:buFont typeface="Wingdings" panose="05000000000000000000" pitchFamily="2" charset="2"/>
              <a:buChar char="Ø"/>
            </a:pPr>
            <a:r>
              <a:rPr lang="zh-CN" altLang="zh-CN" dirty="0">
                <a:latin typeface="Times New Roman" panose="02020603050405020304" pitchFamily="18" charset="0"/>
              </a:rPr>
              <a:t>能够利用线性表解决实际应用问题</a:t>
            </a:r>
            <a:r>
              <a:rPr lang="zh-CN" altLang="en-US" dirty="0">
                <a:latin typeface="Times New Roman" panose="02020603050405020304" pitchFamily="18" charset="0"/>
              </a:rPr>
              <a:t>。</a:t>
            </a:r>
            <a:endParaRPr lang="zh-CN" altLang="zh-CN" dirty="0">
              <a:latin typeface="Times New Roman" panose="02020603050405020304" pitchFamily="18" charset="0"/>
            </a:endParaRPr>
          </a:p>
        </p:txBody>
      </p:sp>
      <p:sp>
        <p:nvSpPr>
          <p:cNvPr id="4" name="矩形 3"/>
          <p:cNvSpPr/>
          <p:nvPr/>
        </p:nvSpPr>
        <p:spPr>
          <a:xfrm>
            <a:off x="3656013" y="1022350"/>
            <a:ext cx="1831975" cy="584200"/>
          </a:xfrm>
          <a:prstGeom prst="rect">
            <a:avLst/>
          </a:prstGeom>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C00000"/>
                </a:solidFill>
                <a:effectLst/>
                <a:uLnTx/>
                <a:uFillTx/>
                <a:latin typeface="+mn-ea"/>
                <a:ea typeface="+mn-ea"/>
                <a:cs typeface="+mn-cs"/>
              </a:rPr>
              <a:t>教学要求</a:t>
            </a:r>
            <a:endParaRPr kumimoji="1" lang="zh-CN" altLang="en-US" sz="3200" b="1"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684213" y="730250"/>
            <a:ext cx="2352675" cy="45720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操作讨论：</a:t>
            </a:r>
            <a:endParaRPr lang="zh-CN" altLang="en-US" dirty="0">
              <a:solidFill>
                <a:srgbClr val="0000CC"/>
              </a:solidFill>
              <a:latin typeface="Times New Roman" panose="02020603050405020304" pitchFamily="18" charset="0"/>
            </a:endParaRPr>
          </a:p>
        </p:txBody>
      </p:sp>
      <p:sp>
        <p:nvSpPr>
          <p:cNvPr id="23555" name="Text Box 4"/>
          <p:cNvSpPr txBox="1"/>
          <p:nvPr/>
        </p:nvSpPr>
        <p:spPr>
          <a:xfrm>
            <a:off x="668338" y="1433513"/>
            <a:ext cx="1778000" cy="463550"/>
          </a:xfrm>
          <a:prstGeom prst="rect">
            <a:avLst/>
          </a:prstGeom>
          <a:noFill/>
          <a:ln w="9525">
            <a:noFill/>
          </a:ln>
        </p:spPr>
        <p:txBody>
          <a:bodyPr wrap="none" lIns="90000" tIns="46800" rIns="90000" bIns="46800">
            <a:spAutoFit/>
          </a:bodyPr>
          <a:p>
            <a:pPr eaLnBrk="1" hangingPunct="1"/>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删除元素</a:t>
            </a:r>
            <a:endParaRPr lang="en-US" altLang="zh-CN" dirty="0">
              <a:solidFill>
                <a:srgbClr val="0000CC"/>
              </a:solidFill>
              <a:latin typeface="Times New Roman" panose="02020603050405020304" pitchFamily="18" charset="0"/>
            </a:endParaRPr>
          </a:p>
        </p:txBody>
      </p:sp>
      <p:sp>
        <p:nvSpPr>
          <p:cNvPr id="23556" name="Text Box 71"/>
          <p:cNvSpPr txBox="1"/>
          <p:nvPr/>
        </p:nvSpPr>
        <p:spPr>
          <a:xfrm>
            <a:off x="695325" y="2198688"/>
            <a:ext cx="2306638" cy="1017587"/>
          </a:xfrm>
          <a:prstGeom prst="rect">
            <a:avLst/>
          </a:prstGeom>
          <a:noFill/>
          <a:ln w="9525">
            <a:noFill/>
          </a:ln>
        </p:spPr>
        <p:txBody>
          <a:bodyPr wrap="none" lIns="90000" tIns="46800" rIns="90000" bIns="46800">
            <a:spAutoFit/>
          </a:bodyPr>
          <a:p>
            <a:pPr eaLnBrk="1" hangingPunct="1"/>
            <a:r>
              <a:rPr lang="en-US" altLang="zh-CN" sz="2000" dirty="0">
                <a:solidFill>
                  <a:schemeClr val="accent2"/>
                </a:solidFill>
                <a:latin typeface="Times New Roman" panose="02020603050405020304" pitchFamily="18" charset="0"/>
              </a:rPr>
              <a:t>q = p-&gt;next ;</a:t>
            </a:r>
            <a:endParaRPr lang="en-US" altLang="zh-CN" sz="2000" dirty="0">
              <a:solidFill>
                <a:schemeClr val="accent2"/>
              </a:solidFill>
              <a:latin typeface="Times New Roman" panose="02020603050405020304" pitchFamily="18" charset="0"/>
            </a:endParaRPr>
          </a:p>
          <a:p>
            <a:pPr eaLnBrk="1" hangingPunct="1"/>
            <a:r>
              <a:rPr lang="en-US" altLang="zh-CN" sz="2000" dirty="0">
                <a:solidFill>
                  <a:srgbClr val="FF3300"/>
                </a:solidFill>
                <a:latin typeface="Times New Roman" panose="02020603050405020304" pitchFamily="18" charset="0"/>
              </a:rPr>
              <a:t>P-&gt;next = q-&gt;next ;</a:t>
            </a:r>
            <a:endParaRPr lang="en-US" altLang="zh-CN" sz="2000" dirty="0">
              <a:solidFill>
                <a:srgbClr val="FF3300"/>
              </a:solidFill>
              <a:latin typeface="Times New Roman" panose="02020603050405020304" pitchFamily="18" charset="0"/>
            </a:endParaRPr>
          </a:p>
          <a:p>
            <a:pPr eaLnBrk="1" hangingPunct="1"/>
            <a:r>
              <a:rPr lang="en-US" altLang="zh-CN" sz="2000" dirty="0">
                <a:latin typeface="Times New Roman" panose="02020603050405020304" pitchFamily="18" charset="0"/>
              </a:rPr>
              <a:t>Delete  q ;</a:t>
            </a:r>
            <a:endParaRPr lang="en-US" altLang="zh-CN" sz="2000" dirty="0">
              <a:latin typeface="Times New Roman" panose="02020603050405020304" pitchFamily="18" charset="0"/>
            </a:endParaRPr>
          </a:p>
        </p:txBody>
      </p:sp>
      <p:sp>
        <p:nvSpPr>
          <p:cNvPr id="23557" name="Text Box 72"/>
          <p:cNvSpPr txBox="1"/>
          <p:nvPr/>
        </p:nvSpPr>
        <p:spPr>
          <a:xfrm>
            <a:off x="682625" y="3644900"/>
            <a:ext cx="3006725" cy="1325563"/>
          </a:xfrm>
          <a:prstGeom prst="rect">
            <a:avLst/>
          </a:prstGeom>
          <a:noFill/>
          <a:ln w="9525">
            <a:noFill/>
          </a:ln>
        </p:spPr>
        <p:txBody>
          <a:bodyPr wrap="none" lIns="90000" tIns="46800" rIns="90000" bIns="46800">
            <a:spAutoFit/>
          </a:bodyPr>
          <a:p>
            <a:pPr eaLnBrk="1" hangingPunct="1"/>
            <a:r>
              <a:rPr lang="zh-CN" altLang="en-US" sz="2000" dirty="0">
                <a:solidFill>
                  <a:srgbClr val="0000CC"/>
                </a:solidFill>
                <a:latin typeface="Times New Roman" panose="02020603050405020304" pitchFamily="18" charset="0"/>
              </a:rPr>
              <a:t>或：</a:t>
            </a:r>
            <a:endParaRPr lang="zh-CN" altLang="en-US" sz="2000" dirty="0">
              <a:solidFill>
                <a:srgbClr val="0000CC"/>
              </a:solidFill>
              <a:latin typeface="Times New Roman" panose="02020603050405020304" pitchFamily="18" charset="0"/>
            </a:endParaRPr>
          </a:p>
          <a:p>
            <a:pPr eaLnBrk="1" hangingPunct="1"/>
            <a:r>
              <a:rPr lang="en-US" altLang="zh-CN" sz="2000" dirty="0">
                <a:latin typeface="Times New Roman" panose="02020603050405020304" pitchFamily="18" charset="0"/>
              </a:rPr>
              <a:t>q = p-&gt;next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P-&gt;next = p-&gt;next-&gt;next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Delete  q ;</a:t>
            </a:r>
            <a:endParaRPr lang="en-US" altLang="zh-CN" sz="2000" dirty="0">
              <a:latin typeface="Times New Roman" panose="02020603050405020304" pitchFamily="18" charset="0"/>
            </a:endParaRPr>
          </a:p>
        </p:txBody>
      </p:sp>
      <p:sp>
        <p:nvSpPr>
          <p:cNvPr id="23558" name="Text Box 77"/>
          <p:cNvSpPr txBox="1"/>
          <p:nvPr/>
        </p:nvSpPr>
        <p:spPr>
          <a:xfrm>
            <a:off x="550863" y="5673725"/>
            <a:ext cx="3165475" cy="45720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讨论结点 </a:t>
            </a:r>
            <a:r>
              <a:rPr lang="en-US" altLang="zh-CN" dirty="0">
                <a:solidFill>
                  <a:srgbClr val="0000CC"/>
                </a:solidFill>
                <a:latin typeface="Times New Roman" panose="02020603050405020304" pitchFamily="18" charset="0"/>
              </a:rPr>
              <a:t>a</a:t>
            </a:r>
            <a:r>
              <a:rPr lang="en-US" altLang="zh-CN" baseline="-25000" dirty="0">
                <a:solidFill>
                  <a:srgbClr val="0000CC"/>
                </a:solidFill>
                <a:latin typeface="Times New Roman" panose="02020603050405020304" pitchFamily="18" charset="0"/>
              </a:rPr>
              <a:t>i  </a:t>
            </a:r>
            <a:r>
              <a:rPr lang="zh-CN" altLang="en-US" dirty="0">
                <a:solidFill>
                  <a:srgbClr val="0000CC"/>
                </a:solidFill>
                <a:latin typeface="Times New Roman" panose="02020603050405020304" pitchFamily="18" charset="0"/>
              </a:rPr>
              <a:t>的位置 </a:t>
            </a:r>
            <a:r>
              <a:rPr lang="en-US" altLang="zh-CN" dirty="0">
                <a:solidFill>
                  <a:srgbClr val="0000CC"/>
                </a:solidFill>
                <a:latin typeface="Times New Roman" panose="02020603050405020304" pitchFamily="18" charset="0"/>
              </a:rPr>
              <a:t>p</a:t>
            </a:r>
            <a:endParaRPr lang="en-US" altLang="zh-CN" dirty="0">
              <a:solidFill>
                <a:srgbClr val="0000CC"/>
              </a:solidFill>
              <a:latin typeface="Times New Roman" panose="02020603050405020304" pitchFamily="18" charset="0"/>
            </a:endParaRPr>
          </a:p>
        </p:txBody>
      </p:sp>
      <p:grpSp>
        <p:nvGrpSpPr>
          <p:cNvPr id="23559" name="Group 84"/>
          <p:cNvGrpSpPr/>
          <p:nvPr/>
        </p:nvGrpSpPr>
        <p:grpSpPr>
          <a:xfrm>
            <a:off x="4103688" y="800100"/>
            <a:ext cx="4586287" cy="1928813"/>
            <a:chOff x="2736" y="432"/>
            <a:chExt cx="2889" cy="1215"/>
          </a:xfrm>
        </p:grpSpPr>
        <p:grpSp>
          <p:nvGrpSpPr>
            <p:cNvPr id="23601" name="Group 74"/>
            <p:cNvGrpSpPr/>
            <p:nvPr/>
          </p:nvGrpSpPr>
          <p:grpSpPr>
            <a:xfrm>
              <a:off x="2736" y="432"/>
              <a:ext cx="2889" cy="1215"/>
              <a:chOff x="2823" y="480"/>
              <a:chExt cx="2889" cy="1215"/>
            </a:xfrm>
          </p:grpSpPr>
          <p:grpSp>
            <p:nvGrpSpPr>
              <p:cNvPr id="23604" name="Group 6"/>
              <p:cNvGrpSpPr/>
              <p:nvPr/>
            </p:nvGrpSpPr>
            <p:grpSpPr>
              <a:xfrm>
                <a:off x="4080" y="672"/>
                <a:ext cx="816" cy="227"/>
                <a:chOff x="576" y="2880"/>
                <a:chExt cx="816" cy="227"/>
              </a:xfrm>
            </p:grpSpPr>
            <p:sp>
              <p:nvSpPr>
                <p:cNvPr id="23622" name="Text Box 7"/>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3623" name="Text Box 8"/>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624" name="Line 9"/>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3605" name="Text Box 10" descr="浅色上对角线"/>
              <p:cNvSpPr txBox="1"/>
              <p:nvPr/>
            </p:nvSpPr>
            <p:spPr>
              <a:xfrm>
                <a:off x="3312" y="672"/>
                <a:ext cx="288" cy="227"/>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606" name="Text Box 11"/>
              <p:cNvSpPr txBox="1"/>
              <p:nvPr/>
            </p:nvSpPr>
            <p:spPr>
              <a:xfrm>
                <a:off x="3600" y="6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607" name="Line 12"/>
              <p:cNvSpPr/>
              <p:nvPr/>
            </p:nvSpPr>
            <p:spPr>
              <a:xfrm>
                <a:off x="3744" y="792"/>
                <a:ext cx="336" cy="0"/>
              </a:xfrm>
              <a:prstGeom prst="line">
                <a:avLst/>
              </a:prstGeom>
              <a:ln w="9525" cap="flat" cmpd="sng">
                <a:solidFill>
                  <a:schemeClr val="tx1"/>
                </a:solidFill>
                <a:prstDash val="solid"/>
                <a:headEnd type="none" w="med" len="med"/>
                <a:tailEnd type="triangle" w="med" len="med"/>
              </a:ln>
            </p:spPr>
          </p:sp>
          <p:sp>
            <p:nvSpPr>
              <p:cNvPr id="23608" name="Line 15"/>
              <p:cNvSpPr/>
              <p:nvPr/>
            </p:nvSpPr>
            <p:spPr>
              <a:xfrm flipV="1">
                <a:off x="3072" y="768"/>
                <a:ext cx="240" cy="288"/>
              </a:xfrm>
              <a:prstGeom prst="line">
                <a:avLst/>
              </a:prstGeom>
              <a:ln w="9525" cap="flat" cmpd="sng">
                <a:solidFill>
                  <a:schemeClr val="tx1"/>
                </a:solidFill>
                <a:prstDash val="solid"/>
                <a:headEnd type="none" w="med" len="med"/>
                <a:tailEnd type="triangle" w="med" len="med"/>
              </a:ln>
            </p:spPr>
          </p:sp>
          <p:sp>
            <p:nvSpPr>
              <p:cNvPr id="23609" name="Text Box 16"/>
              <p:cNvSpPr txBox="1"/>
              <p:nvPr/>
            </p:nvSpPr>
            <p:spPr>
              <a:xfrm>
                <a:off x="2823" y="986"/>
                <a:ext cx="679" cy="288"/>
              </a:xfrm>
              <a:prstGeom prst="rect">
                <a:avLst/>
              </a:prstGeom>
              <a:noFill/>
              <a:ln w="9525">
                <a:noFill/>
              </a:ln>
            </p:spPr>
            <p:txBody>
              <a:bodyPr wrap="none" lIns="90000" tIns="46800" rIns="90000" bIns="46800">
                <a:spAutoFit/>
              </a:bodyPr>
              <a:p>
                <a:pPr eaLnBrk="1" hangingPunct="1"/>
                <a:r>
                  <a:rPr lang="en-US" altLang="zh-CN" dirty="0">
                    <a:solidFill>
                      <a:srgbClr val="FF3300"/>
                    </a:solidFill>
                    <a:latin typeface="Times New Roman" panose="02020603050405020304" pitchFamily="18" charset="0"/>
                  </a:rPr>
                  <a:t>header</a:t>
                </a:r>
                <a:endParaRPr lang="en-US" altLang="zh-CN" dirty="0">
                  <a:solidFill>
                    <a:srgbClr val="FF3300"/>
                  </a:solidFill>
                  <a:latin typeface="Times New Roman" panose="02020603050405020304" pitchFamily="18" charset="0"/>
                </a:endParaRPr>
              </a:p>
            </p:txBody>
          </p:sp>
          <p:sp>
            <p:nvSpPr>
              <p:cNvPr id="23610" name="Line 17"/>
              <p:cNvSpPr/>
              <p:nvPr/>
            </p:nvSpPr>
            <p:spPr>
              <a:xfrm>
                <a:off x="3696" y="840"/>
                <a:ext cx="0" cy="336"/>
              </a:xfrm>
              <a:prstGeom prst="line">
                <a:avLst/>
              </a:prstGeom>
              <a:ln w="28575" cap="flat" cmpd="sng">
                <a:solidFill>
                  <a:srgbClr val="FF3300"/>
                </a:solidFill>
                <a:prstDash val="sysDot"/>
                <a:headEnd type="none" w="med" len="med"/>
                <a:tailEnd type="none" w="med" len="med"/>
              </a:ln>
            </p:spPr>
          </p:sp>
          <p:sp>
            <p:nvSpPr>
              <p:cNvPr id="23611" name="Line 20"/>
              <p:cNvSpPr/>
              <p:nvPr/>
            </p:nvSpPr>
            <p:spPr>
              <a:xfrm flipV="1">
                <a:off x="5040" y="904"/>
                <a:ext cx="0" cy="288"/>
              </a:xfrm>
              <a:prstGeom prst="line">
                <a:avLst/>
              </a:prstGeom>
              <a:ln w="28575" cap="flat" cmpd="sng">
                <a:solidFill>
                  <a:srgbClr val="FF3300"/>
                </a:solidFill>
                <a:prstDash val="sysDot"/>
                <a:headEnd type="none" w="med" len="med"/>
                <a:tailEnd type="triangle" w="med" len="med"/>
              </a:ln>
            </p:spPr>
          </p:sp>
          <p:sp>
            <p:nvSpPr>
              <p:cNvPr id="23612" name="Text Box 51"/>
              <p:cNvSpPr txBox="1"/>
              <p:nvPr/>
            </p:nvSpPr>
            <p:spPr>
              <a:xfrm>
                <a:off x="3446" y="1464"/>
                <a:ext cx="1362" cy="231"/>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(a)  </a:t>
                </a:r>
                <a:r>
                  <a:rPr lang="zh-CN" altLang="en-US" sz="1800" dirty="0">
                    <a:latin typeface="Times New Roman" panose="02020603050405020304" pitchFamily="18" charset="0"/>
                  </a:rPr>
                  <a:t>删除第一个元素</a:t>
                </a:r>
                <a:endParaRPr lang="zh-CN" altLang="en-US" sz="1800" dirty="0">
                  <a:latin typeface="Times New Roman" panose="02020603050405020304" pitchFamily="18" charset="0"/>
                </a:endParaRPr>
              </a:p>
            </p:txBody>
          </p:sp>
          <p:grpSp>
            <p:nvGrpSpPr>
              <p:cNvPr id="23613" name="Group 55"/>
              <p:cNvGrpSpPr/>
              <p:nvPr/>
            </p:nvGrpSpPr>
            <p:grpSpPr>
              <a:xfrm>
                <a:off x="4896" y="672"/>
                <a:ext cx="816" cy="227"/>
                <a:chOff x="576" y="2880"/>
                <a:chExt cx="816" cy="227"/>
              </a:xfrm>
            </p:grpSpPr>
            <p:sp>
              <p:nvSpPr>
                <p:cNvPr id="23619" name="Text Box 56"/>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p:txBody>
            </p:sp>
            <p:sp>
              <p:nvSpPr>
                <p:cNvPr id="23620" name="Text Box 57"/>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621" name="Line 58"/>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3614" name="Line 59"/>
              <p:cNvSpPr/>
              <p:nvPr/>
            </p:nvSpPr>
            <p:spPr>
              <a:xfrm>
                <a:off x="3696" y="1200"/>
                <a:ext cx="1344" cy="0"/>
              </a:xfrm>
              <a:prstGeom prst="line">
                <a:avLst/>
              </a:prstGeom>
              <a:ln w="28575" cap="flat" cmpd="sng">
                <a:solidFill>
                  <a:srgbClr val="FF3300"/>
                </a:solidFill>
                <a:prstDash val="sysDot"/>
                <a:headEnd type="none" w="med" len="med"/>
                <a:tailEnd type="none" w="med" len="med"/>
              </a:ln>
            </p:spPr>
          </p:sp>
          <p:sp>
            <p:nvSpPr>
              <p:cNvPr id="23615" name="Line 63"/>
              <p:cNvSpPr/>
              <p:nvPr/>
            </p:nvSpPr>
            <p:spPr>
              <a:xfrm flipH="1" flipV="1">
                <a:off x="4224" y="934"/>
                <a:ext cx="192" cy="122"/>
              </a:xfrm>
              <a:prstGeom prst="line">
                <a:avLst/>
              </a:prstGeom>
              <a:ln w="28575" cap="flat" cmpd="sng">
                <a:solidFill>
                  <a:srgbClr val="0000CC"/>
                </a:solidFill>
                <a:prstDash val="solid"/>
                <a:headEnd type="none" w="med" len="med"/>
                <a:tailEnd type="triangle" w="med" len="med"/>
              </a:ln>
            </p:spPr>
          </p:sp>
          <p:sp>
            <p:nvSpPr>
              <p:cNvPr id="23616" name="Text Box 64"/>
              <p:cNvSpPr txBox="1"/>
              <p:nvPr/>
            </p:nvSpPr>
            <p:spPr>
              <a:xfrm>
                <a:off x="4368" y="912"/>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3617" name="Text Box 65"/>
              <p:cNvSpPr txBox="1"/>
              <p:nvPr/>
            </p:nvSpPr>
            <p:spPr>
              <a:xfrm>
                <a:off x="2832" y="480"/>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23618" name="Line 66"/>
              <p:cNvSpPr/>
              <p:nvPr/>
            </p:nvSpPr>
            <p:spPr>
              <a:xfrm>
                <a:off x="3024" y="672"/>
                <a:ext cx="240" cy="48"/>
              </a:xfrm>
              <a:prstGeom prst="line">
                <a:avLst/>
              </a:prstGeom>
              <a:ln w="9525" cap="flat" cmpd="sng">
                <a:solidFill>
                  <a:schemeClr val="tx1"/>
                </a:solidFill>
                <a:prstDash val="solid"/>
                <a:headEnd type="none" w="med" len="med"/>
                <a:tailEnd type="triangle" w="med" len="med"/>
              </a:ln>
            </p:spPr>
          </p:sp>
        </p:grpSp>
        <p:sp>
          <p:nvSpPr>
            <p:cNvPr id="23602" name="Line 78"/>
            <p:cNvSpPr/>
            <p:nvPr/>
          </p:nvSpPr>
          <p:spPr>
            <a:xfrm>
              <a:off x="4128" y="480"/>
              <a:ext cx="288" cy="432"/>
            </a:xfrm>
            <a:prstGeom prst="line">
              <a:avLst/>
            </a:prstGeom>
            <a:ln w="9525" cap="flat" cmpd="sng">
              <a:solidFill>
                <a:schemeClr val="tx1"/>
              </a:solidFill>
              <a:prstDash val="solid"/>
              <a:headEnd type="none" w="med" len="med"/>
              <a:tailEnd type="none" w="med" len="med"/>
            </a:ln>
          </p:spPr>
        </p:sp>
        <p:sp>
          <p:nvSpPr>
            <p:cNvPr id="23603" name="Line 79"/>
            <p:cNvSpPr/>
            <p:nvPr/>
          </p:nvSpPr>
          <p:spPr>
            <a:xfrm flipH="1">
              <a:off x="4128" y="480"/>
              <a:ext cx="288" cy="432"/>
            </a:xfrm>
            <a:prstGeom prst="line">
              <a:avLst/>
            </a:prstGeom>
            <a:ln w="9525" cap="flat" cmpd="sng">
              <a:solidFill>
                <a:schemeClr val="tx1"/>
              </a:solidFill>
              <a:prstDash val="solid"/>
              <a:headEnd type="none" w="med" len="med"/>
              <a:tailEnd type="none" w="med" len="med"/>
            </a:ln>
          </p:spPr>
        </p:sp>
      </p:grpSp>
      <p:grpSp>
        <p:nvGrpSpPr>
          <p:cNvPr id="23560" name="Group 86"/>
          <p:cNvGrpSpPr/>
          <p:nvPr/>
        </p:nvGrpSpPr>
        <p:grpSpPr>
          <a:xfrm>
            <a:off x="3875088" y="2887663"/>
            <a:ext cx="4787900" cy="1676400"/>
            <a:chOff x="2592" y="1728"/>
            <a:chExt cx="3016" cy="1056"/>
          </a:xfrm>
        </p:grpSpPr>
        <p:grpSp>
          <p:nvGrpSpPr>
            <p:cNvPr id="23580" name="Group 75"/>
            <p:cNvGrpSpPr/>
            <p:nvPr/>
          </p:nvGrpSpPr>
          <p:grpSpPr>
            <a:xfrm>
              <a:off x="2592" y="1833"/>
              <a:ext cx="3016" cy="951"/>
              <a:chOff x="2592" y="1872"/>
              <a:chExt cx="3016" cy="951"/>
            </a:xfrm>
          </p:grpSpPr>
          <p:sp>
            <p:nvSpPr>
              <p:cNvPr id="23583" name="Text Box 22"/>
              <p:cNvSpPr txBox="1"/>
              <p:nvPr/>
            </p:nvSpPr>
            <p:spPr>
              <a:xfrm>
                <a:off x="2888" y="1885"/>
                <a:ext cx="480"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endParaRPr lang="en-US" altLang="zh-CN" baseline="-25000" dirty="0">
                  <a:latin typeface="Times New Roman" panose="02020603050405020304" pitchFamily="18" charset="0"/>
                </a:endParaRPr>
              </a:p>
            </p:txBody>
          </p:sp>
          <p:sp>
            <p:nvSpPr>
              <p:cNvPr id="23584" name="Text Box 23"/>
              <p:cNvSpPr txBox="1"/>
              <p:nvPr/>
            </p:nvSpPr>
            <p:spPr>
              <a:xfrm>
                <a:off x="3368" y="1885"/>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585" name="Line 24"/>
              <p:cNvSpPr/>
              <p:nvPr/>
            </p:nvSpPr>
            <p:spPr>
              <a:xfrm>
                <a:off x="4264" y="2000"/>
                <a:ext cx="384" cy="0"/>
              </a:xfrm>
              <a:prstGeom prst="line">
                <a:avLst/>
              </a:prstGeom>
              <a:ln w="9525" cap="flat" cmpd="sng">
                <a:solidFill>
                  <a:schemeClr val="tx1"/>
                </a:solidFill>
                <a:prstDash val="solid"/>
                <a:headEnd type="none" w="med" len="med"/>
                <a:tailEnd type="triangle" w="med" len="med"/>
              </a:ln>
            </p:spPr>
          </p:sp>
          <p:sp>
            <p:nvSpPr>
              <p:cNvPr id="23586" name="Text Box 25" descr="浅色上对角线"/>
              <p:cNvSpPr txBox="1"/>
              <p:nvPr/>
            </p:nvSpPr>
            <p:spPr>
              <a:xfrm>
                <a:off x="3840" y="1885"/>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i</a:t>
                </a:r>
                <a:endParaRPr lang="en-US" altLang="zh-CN" baseline="-25000" dirty="0">
                  <a:latin typeface="Times New Roman" panose="02020603050405020304" pitchFamily="18" charset="0"/>
                </a:endParaRPr>
              </a:p>
            </p:txBody>
          </p:sp>
          <p:sp>
            <p:nvSpPr>
              <p:cNvPr id="23587" name="Text Box 26"/>
              <p:cNvSpPr txBox="1"/>
              <p:nvPr/>
            </p:nvSpPr>
            <p:spPr>
              <a:xfrm>
                <a:off x="4128" y="1885"/>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588" name="Line 27"/>
              <p:cNvSpPr/>
              <p:nvPr/>
            </p:nvSpPr>
            <p:spPr>
              <a:xfrm>
                <a:off x="3504" y="2003"/>
                <a:ext cx="336" cy="0"/>
              </a:xfrm>
              <a:prstGeom prst="line">
                <a:avLst/>
              </a:prstGeom>
              <a:ln w="9525" cap="flat" cmpd="sng">
                <a:solidFill>
                  <a:schemeClr val="tx1"/>
                </a:solidFill>
                <a:prstDash val="solid"/>
                <a:headEnd type="none" w="med" len="med"/>
                <a:tailEnd type="triangle" w="med" len="med"/>
              </a:ln>
            </p:spPr>
          </p:sp>
          <p:sp>
            <p:nvSpPr>
              <p:cNvPr id="23589" name="Line 30"/>
              <p:cNvSpPr/>
              <p:nvPr/>
            </p:nvSpPr>
            <p:spPr>
              <a:xfrm flipV="1">
                <a:off x="2984" y="2112"/>
                <a:ext cx="240" cy="288"/>
              </a:xfrm>
              <a:prstGeom prst="line">
                <a:avLst/>
              </a:prstGeom>
              <a:ln w="9525" cap="flat" cmpd="sng">
                <a:solidFill>
                  <a:schemeClr val="tx1"/>
                </a:solidFill>
                <a:prstDash val="solid"/>
                <a:headEnd type="none" w="med" len="med"/>
                <a:tailEnd type="triangle" w="med" len="med"/>
              </a:ln>
            </p:spPr>
          </p:sp>
          <p:sp>
            <p:nvSpPr>
              <p:cNvPr id="23590" name="Text Box 31"/>
              <p:cNvSpPr txBox="1"/>
              <p:nvPr/>
            </p:nvSpPr>
            <p:spPr>
              <a:xfrm>
                <a:off x="2735" y="2199"/>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23591" name="Line 32"/>
              <p:cNvSpPr/>
              <p:nvPr/>
            </p:nvSpPr>
            <p:spPr>
              <a:xfrm>
                <a:off x="3608" y="2053"/>
                <a:ext cx="0" cy="336"/>
              </a:xfrm>
              <a:prstGeom prst="line">
                <a:avLst/>
              </a:prstGeom>
              <a:ln w="28575" cap="flat" cmpd="sng">
                <a:solidFill>
                  <a:srgbClr val="FF3300"/>
                </a:solidFill>
                <a:prstDash val="sysDot"/>
                <a:headEnd type="none" w="med" len="med"/>
                <a:tailEnd type="none" w="med" len="med"/>
              </a:ln>
            </p:spPr>
          </p:sp>
          <p:sp>
            <p:nvSpPr>
              <p:cNvPr id="23592" name="Line 34"/>
              <p:cNvSpPr/>
              <p:nvPr/>
            </p:nvSpPr>
            <p:spPr>
              <a:xfrm>
                <a:off x="3608" y="2416"/>
                <a:ext cx="1192" cy="0"/>
              </a:xfrm>
              <a:prstGeom prst="line">
                <a:avLst/>
              </a:prstGeom>
              <a:ln w="28575" cap="flat" cmpd="sng">
                <a:solidFill>
                  <a:srgbClr val="FF3300"/>
                </a:solidFill>
                <a:prstDash val="sysDot"/>
                <a:headEnd type="none" w="med" len="med"/>
                <a:tailEnd type="none" w="med" len="med"/>
              </a:ln>
            </p:spPr>
          </p:sp>
          <p:sp>
            <p:nvSpPr>
              <p:cNvPr id="23593" name="Line 35"/>
              <p:cNvSpPr/>
              <p:nvPr/>
            </p:nvSpPr>
            <p:spPr>
              <a:xfrm flipV="1">
                <a:off x="4800" y="2117"/>
                <a:ext cx="0" cy="288"/>
              </a:xfrm>
              <a:prstGeom prst="line">
                <a:avLst/>
              </a:prstGeom>
              <a:ln w="28575" cap="flat" cmpd="sng">
                <a:solidFill>
                  <a:srgbClr val="FF3300"/>
                </a:solidFill>
                <a:prstDash val="sysDot"/>
                <a:headEnd type="none" w="med" len="med"/>
                <a:tailEnd type="triangle" w="med" len="med"/>
              </a:ln>
            </p:spPr>
          </p:sp>
          <p:sp>
            <p:nvSpPr>
              <p:cNvPr id="23594" name="Line 36"/>
              <p:cNvSpPr/>
              <p:nvPr/>
            </p:nvSpPr>
            <p:spPr>
              <a:xfrm flipH="1" flipV="1">
                <a:off x="3984" y="2134"/>
                <a:ext cx="192" cy="122"/>
              </a:xfrm>
              <a:prstGeom prst="line">
                <a:avLst/>
              </a:prstGeom>
              <a:ln w="28575" cap="flat" cmpd="sng">
                <a:solidFill>
                  <a:srgbClr val="0000CC"/>
                </a:solidFill>
                <a:prstDash val="solid"/>
                <a:headEnd type="none" w="med" len="med"/>
                <a:tailEnd type="triangle" w="med" len="med"/>
              </a:ln>
            </p:spPr>
          </p:sp>
          <p:sp>
            <p:nvSpPr>
              <p:cNvPr id="23595" name="Text Box 37"/>
              <p:cNvSpPr txBox="1"/>
              <p:nvPr/>
            </p:nvSpPr>
            <p:spPr>
              <a:xfrm>
                <a:off x="4128" y="2112"/>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3596" name="Line 38"/>
              <p:cNvSpPr/>
              <p:nvPr/>
            </p:nvSpPr>
            <p:spPr>
              <a:xfrm>
                <a:off x="2592" y="2000"/>
                <a:ext cx="288" cy="0"/>
              </a:xfrm>
              <a:prstGeom prst="line">
                <a:avLst/>
              </a:prstGeom>
              <a:ln w="9525" cap="flat" cmpd="sng">
                <a:solidFill>
                  <a:schemeClr val="tx1"/>
                </a:solidFill>
                <a:prstDash val="solid"/>
                <a:headEnd type="none" w="med" len="med"/>
                <a:tailEnd type="triangle" w="med" len="med"/>
              </a:ln>
            </p:spPr>
          </p:sp>
          <p:sp>
            <p:nvSpPr>
              <p:cNvPr id="23597" name="Text Box 52"/>
              <p:cNvSpPr txBox="1"/>
              <p:nvPr/>
            </p:nvSpPr>
            <p:spPr>
              <a:xfrm>
                <a:off x="3456" y="2592"/>
                <a:ext cx="1226" cy="231"/>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(b)  </a:t>
                </a:r>
                <a:r>
                  <a:rPr lang="zh-CN" altLang="en-US" sz="1800" dirty="0">
                    <a:latin typeface="Times New Roman" panose="02020603050405020304" pitchFamily="18" charset="0"/>
                  </a:rPr>
                  <a:t>删除中间元素</a:t>
                </a:r>
                <a:endParaRPr lang="zh-CN" altLang="en-US" sz="1800" dirty="0">
                  <a:latin typeface="Times New Roman" panose="02020603050405020304" pitchFamily="18" charset="0"/>
                </a:endParaRPr>
              </a:p>
            </p:txBody>
          </p:sp>
          <p:sp>
            <p:nvSpPr>
              <p:cNvPr id="23598" name="Text Box 60"/>
              <p:cNvSpPr txBox="1"/>
              <p:nvPr/>
            </p:nvSpPr>
            <p:spPr>
              <a:xfrm>
                <a:off x="4656" y="1872"/>
                <a:ext cx="480"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endParaRPr lang="en-US" altLang="zh-CN" baseline="-25000" dirty="0">
                  <a:latin typeface="Times New Roman" panose="02020603050405020304" pitchFamily="18" charset="0"/>
                </a:endParaRPr>
              </a:p>
            </p:txBody>
          </p:sp>
          <p:sp>
            <p:nvSpPr>
              <p:cNvPr id="23599" name="Text Box 61"/>
              <p:cNvSpPr txBox="1"/>
              <p:nvPr/>
            </p:nvSpPr>
            <p:spPr>
              <a:xfrm>
                <a:off x="5136" y="18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600" name="Line 62"/>
              <p:cNvSpPr/>
              <p:nvPr/>
            </p:nvSpPr>
            <p:spPr>
              <a:xfrm>
                <a:off x="5272" y="1995"/>
                <a:ext cx="336" cy="0"/>
              </a:xfrm>
              <a:prstGeom prst="line">
                <a:avLst/>
              </a:prstGeom>
              <a:ln w="9525" cap="flat" cmpd="sng">
                <a:solidFill>
                  <a:schemeClr val="tx1"/>
                </a:solidFill>
                <a:prstDash val="solid"/>
                <a:headEnd type="none" w="med" len="med"/>
                <a:tailEnd type="triangle" w="med" len="med"/>
              </a:ln>
            </p:spPr>
          </p:sp>
        </p:grpSp>
        <p:sp>
          <p:nvSpPr>
            <p:cNvPr id="23581" name="Line 80"/>
            <p:cNvSpPr/>
            <p:nvPr/>
          </p:nvSpPr>
          <p:spPr>
            <a:xfrm>
              <a:off x="3984" y="1728"/>
              <a:ext cx="288" cy="432"/>
            </a:xfrm>
            <a:prstGeom prst="line">
              <a:avLst/>
            </a:prstGeom>
            <a:ln w="9525" cap="flat" cmpd="sng">
              <a:solidFill>
                <a:schemeClr val="tx1"/>
              </a:solidFill>
              <a:prstDash val="solid"/>
              <a:headEnd type="none" w="med" len="med"/>
              <a:tailEnd type="none" w="med" len="med"/>
            </a:ln>
          </p:spPr>
        </p:sp>
        <p:sp>
          <p:nvSpPr>
            <p:cNvPr id="23582" name="Line 81"/>
            <p:cNvSpPr/>
            <p:nvPr/>
          </p:nvSpPr>
          <p:spPr>
            <a:xfrm flipH="1">
              <a:off x="3984" y="1728"/>
              <a:ext cx="288" cy="432"/>
            </a:xfrm>
            <a:prstGeom prst="line">
              <a:avLst/>
            </a:prstGeom>
            <a:ln w="9525" cap="flat" cmpd="sng">
              <a:solidFill>
                <a:schemeClr val="tx1"/>
              </a:solidFill>
              <a:prstDash val="solid"/>
              <a:headEnd type="none" w="med" len="med"/>
              <a:tailEnd type="none" w="med" len="med"/>
            </a:ln>
          </p:spPr>
        </p:sp>
      </p:grpSp>
      <p:grpSp>
        <p:nvGrpSpPr>
          <p:cNvPr id="23561" name="Group 85"/>
          <p:cNvGrpSpPr/>
          <p:nvPr/>
        </p:nvGrpSpPr>
        <p:grpSpPr>
          <a:xfrm>
            <a:off x="4560888" y="4760913"/>
            <a:ext cx="3514725" cy="1600200"/>
            <a:chOff x="3024" y="2928"/>
            <a:chExt cx="2214" cy="1008"/>
          </a:xfrm>
        </p:grpSpPr>
        <p:grpSp>
          <p:nvGrpSpPr>
            <p:cNvPr id="23562" name="Group 76"/>
            <p:cNvGrpSpPr/>
            <p:nvPr/>
          </p:nvGrpSpPr>
          <p:grpSpPr>
            <a:xfrm>
              <a:off x="3024" y="3024"/>
              <a:ext cx="2214" cy="912"/>
              <a:chOff x="3024" y="3072"/>
              <a:chExt cx="2214" cy="912"/>
            </a:xfrm>
          </p:grpSpPr>
          <p:sp>
            <p:nvSpPr>
              <p:cNvPr id="23565" name="Text Box 40"/>
              <p:cNvSpPr txBox="1"/>
              <p:nvPr/>
            </p:nvSpPr>
            <p:spPr>
              <a:xfrm>
                <a:off x="4272" y="30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n</a:t>
                </a:r>
                <a:endParaRPr lang="en-US" altLang="zh-CN" baseline="-25000" dirty="0">
                  <a:latin typeface="Times New Roman" panose="02020603050405020304" pitchFamily="18" charset="0"/>
                </a:endParaRPr>
              </a:p>
            </p:txBody>
          </p:sp>
          <p:sp>
            <p:nvSpPr>
              <p:cNvPr id="23566" name="Text Box 41"/>
              <p:cNvSpPr txBox="1"/>
              <p:nvPr/>
            </p:nvSpPr>
            <p:spPr>
              <a:xfrm>
                <a:off x="4560" y="30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baseline="-25000"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3567" name="Line 42"/>
              <p:cNvSpPr/>
              <p:nvPr/>
            </p:nvSpPr>
            <p:spPr>
              <a:xfrm flipV="1">
                <a:off x="3264" y="3312"/>
                <a:ext cx="144" cy="240"/>
              </a:xfrm>
              <a:prstGeom prst="line">
                <a:avLst/>
              </a:prstGeom>
              <a:ln w="9525" cap="flat" cmpd="sng">
                <a:solidFill>
                  <a:schemeClr val="tx1"/>
                </a:solidFill>
                <a:prstDash val="solid"/>
                <a:headEnd type="none" w="med" len="med"/>
                <a:tailEnd type="triangle" w="med" len="med"/>
              </a:ln>
            </p:spPr>
          </p:sp>
          <p:sp>
            <p:nvSpPr>
              <p:cNvPr id="23568" name="Line 43"/>
              <p:cNvSpPr/>
              <p:nvPr/>
            </p:nvSpPr>
            <p:spPr>
              <a:xfrm>
                <a:off x="3888" y="3194"/>
                <a:ext cx="384" cy="0"/>
              </a:xfrm>
              <a:prstGeom prst="line">
                <a:avLst/>
              </a:prstGeom>
              <a:ln w="9525" cap="flat" cmpd="sng">
                <a:solidFill>
                  <a:schemeClr val="tx1"/>
                </a:solidFill>
                <a:prstDash val="solid"/>
                <a:headEnd type="none" w="med" len="med"/>
                <a:tailEnd type="triangle" w="med" len="med"/>
              </a:ln>
            </p:spPr>
          </p:sp>
          <p:sp>
            <p:nvSpPr>
              <p:cNvPr id="23569" name="Text Box 44"/>
              <p:cNvSpPr txBox="1"/>
              <p:nvPr/>
            </p:nvSpPr>
            <p:spPr>
              <a:xfrm>
                <a:off x="3264" y="3072"/>
                <a:ext cx="432"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n-1</a:t>
                </a:r>
                <a:endParaRPr lang="en-US" altLang="zh-CN" baseline="-25000" dirty="0">
                  <a:latin typeface="Times New Roman" panose="02020603050405020304" pitchFamily="18" charset="0"/>
                </a:endParaRPr>
              </a:p>
            </p:txBody>
          </p:sp>
          <p:sp>
            <p:nvSpPr>
              <p:cNvPr id="23570" name="Text Box 45"/>
              <p:cNvSpPr txBox="1"/>
              <p:nvPr/>
            </p:nvSpPr>
            <p:spPr>
              <a:xfrm>
                <a:off x="3696" y="30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3571" name="Line 46"/>
              <p:cNvSpPr/>
              <p:nvPr/>
            </p:nvSpPr>
            <p:spPr>
              <a:xfrm>
                <a:off x="3840" y="3231"/>
                <a:ext cx="0" cy="336"/>
              </a:xfrm>
              <a:prstGeom prst="line">
                <a:avLst/>
              </a:prstGeom>
              <a:ln w="28575" cap="flat" cmpd="sng">
                <a:solidFill>
                  <a:srgbClr val="FF3300"/>
                </a:solidFill>
                <a:prstDash val="sysDot"/>
                <a:headEnd type="none" w="med" len="med"/>
                <a:tailEnd type="none" w="med" len="med"/>
              </a:ln>
            </p:spPr>
          </p:sp>
          <p:sp>
            <p:nvSpPr>
              <p:cNvPr id="23572" name="Line 48"/>
              <p:cNvSpPr/>
              <p:nvPr/>
            </p:nvSpPr>
            <p:spPr>
              <a:xfrm flipH="1" flipV="1">
                <a:off x="4464" y="3312"/>
                <a:ext cx="240" cy="144"/>
              </a:xfrm>
              <a:prstGeom prst="line">
                <a:avLst/>
              </a:prstGeom>
              <a:ln w="28575" cap="flat" cmpd="sng">
                <a:solidFill>
                  <a:srgbClr val="0000CC"/>
                </a:solidFill>
                <a:prstDash val="solid"/>
                <a:headEnd type="none" w="med" len="med"/>
                <a:tailEnd type="triangle" w="med" len="med"/>
              </a:ln>
            </p:spPr>
          </p:sp>
          <p:sp>
            <p:nvSpPr>
              <p:cNvPr id="23573" name="Text Box 49"/>
              <p:cNvSpPr txBox="1"/>
              <p:nvPr/>
            </p:nvSpPr>
            <p:spPr>
              <a:xfrm>
                <a:off x="4656" y="3264"/>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3574" name="Text Box 50"/>
              <p:cNvSpPr txBox="1"/>
              <p:nvPr/>
            </p:nvSpPr>
            <p:spPr>
              <a:xfrm>
                <a:off x="3072" y="3456"/>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23575" name="Text Box 53"/>
              <p:cNvSpPr txBox="1"/>
              <p:nvPr/>
            </p:nvSpPr>
            <p:spPr>
              <a:xfrm>
                <a:off x="3456" y="3753"/>
                <a:ext cx="1210" cy="231"/>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(c)  </a:t>
                </a:r>
                <a:r>
                  <a:rPr lang="zh-CN" altLang="en-US" sz="1800" dirty="0">
                    <a:latin typeface="Times New Roman" panose="02020603050405020304" pitchFamily="18" charset="0"/>
                  </a:rPr>
                  <a:t>删除表尾元素</a:t>
                </a:r>
                <a:endParaRPr lang="zh-CN" altLang="en-US" sz="1800" dirty="0">
                  <a:latin typeface="Times New Roman" panose="02020603050405020304" pitchFamily="18" charset="0"/>
                </a:endParaRPr>
              </a:p>
            </p:txBody>
          </p:sp>
          <p:sp>
            <p:nvSpPr>
              <p:cNvPr id="23576" name="Line 67"/>
              <p:cNvSpPr/>
              <p:nvPr/>
            </p:nvSpPr>
            <p:spPr>
              <a:xfrm>
                <a:off x="3024" y="3208"/>
                <a:ext cx="240" cy="0"/>
              </a:xfrm>
              <a:prstGeom prst="line">
                <a:avLst/>
              </a:prstGeom>
              <a:ln w="9525" cap="flat" cmpd="sng">
                <a:solidFill>
                  <a:schemeClr val="tx1"/>
                </a:solidFill>
                <a:prstDash val="solid"/>
                <a:headEnd type="none" w="med" len="med"/>
                <a:tailEnd type="triangle" w="med" len="med"/>
              </a:ln>
            </p:spPr>
          </p:sp>
          <p:sp>
            <p:nvSpPr>
              <p:cNvPr id="23577" name="Line 68"/>
              <p:cNvSpPr/>
              <p:nvPr/>
            </p:nvSpPr>
            <p:spPr>
              <a:xfrm>
                <a:off x="3840" y="3552"/>
                <a:ext cx="1248" cy="0"/>
              </a:xfrm>
              <a:prstGeom prst="line">
                <a:avLst/>
              </a:prstGeom>
              <a:ln w="28575" cap="flat" cmpd="sng">
                <a:solidFill>
                  <a:srgbClr val="FF3300"/>
                </a:solidFill>
                <a:prstDash val="sysDot"/>
                <a:headEnd type="none" w="med" len="med"/>
                <a:tailEnd type="none" w="med" len="med"/>
              </a:ln>
            </p:spPr>
          </p:sp>
          <p:sp>
            <p:nvSpPr>
              <p:cNvPr id="23578" name="Line 69"/>
              <p:cNvSpPr/>
              <p:nvPr/>
            </p:nvSpPr>
            <p:spPr>
              <a:xfrm flipV="1">
                <a:off x="5088" y="3312"/>
                <a:ext cx="0" cy="240"/>
              </a:xfrm>
              <a:prstGeom prst="line">
                <a:avLst/>
              </a:prstGeom>
              <a:ln w="28575" cap="flat" cmpd="sng">
                <a:solidFill>
                  <a:srgbClr val="FF3300"/>
                </a:solidFill>
                <a:prstDash val="sysDot"/>
                <a:headEnd type="none" w="med" len="med"/>
                <a:tailEnd type="triangle" w="med" len="med"/>
              </a:ln>
            </p:spPr>
          </p:sp>
          <p:sp>
            <p:nvSpPr>
              <p:cNvPr id="23579" name="Text Box 70"/>
              <p:cNvSpPr txBox="1"/>
              <p:nvPr/>
            </p:nvSpPr>
            <p:spPr>
              <a:xfrm>
                <a:off x="4990" y="3120"/>
                <a:ext cx="248" cy="218"/>
              </a:xfrm>
              <a:prstGeom prst="rect">
                <a:avLst/>
              </a:prstGeom>
              <a:noFill/>
              <a:ln w="9525" cap="flat" cmpd="sng">
                <a:solidFill>
                  <a:schemeClr val="tx1"/>
                </a:solidFill>
                <a:prstDash val="solid"/>
                <a:miter/>
                <a:headEnd type="none" w="med" len="med"/>
                <a:tailEnd type="none" w="med" len="med"/>
              </a:ln>
            </p:spPr>
            <p:txBody>
              <a:bodyPr wrap="none" lIns="90000" tIns="46800" rIns="90000" bIns="46800">
                <a:spAutoFit/>
              </a:bodyPr>
              <a:p>
                <a:pPr eaLnBrk="1" hangingPunct="1"/>
                <a:r>
                  <a:rPr lang="en-US" altLang="zh-CN" sz="1600" dirty="0">
                    <a:latin typeface="Times New Roman" panose="02020603050405020304" pitchFamily="18" charset="0"/>
                  </a:rPr>
                  <a:t>∧</a:t>
                </a:r>
                <a:endParaRPr lang="en-US" altLang="zh-CN" sz="1600" dirty="0">
                  <a:latin typeface="Times New Roman" panose="02020603050405020304" pitchFamily="18" charset="0"/>
                </a:endParaRPr>
              </a:p>
            </p:txBody>
          </p:sp>
        </p:grpSp>
        <p:sp>
          <p:nvSpPr>
            <p:cNvPr id="23563" name="Line 82"/>
            <p:cNvSpPr/>
            <p:nvPr/>
          </p:nvSpPr>
          <p:spPr>
            <a:xfrm>
              <a:off x="4368" y="2928"/>
              <a:ext cx="288" cy="432"/>
            </a:xfrm>
            <a:prstGeom prst="line">
              <a:avLst/>
            </a:prstGeom>
            <a:ln w="9525" cap="flat" cmpd="sng">
              <a:solidFill>
                <a:schemeClr val="tx1"/>
              </a:solidFill>
              <a:prstDash val="solid"/>
              <a:headEnd type="none" w="med" len="med"/>
              <a:tailEnd type="none" w="med" len="med"/>
            </a:ln>
          </p:spPr>
        </p:sp>
        <p:sp>
          <p:nvSpPr>
            <p:cNvPr id="23564" name="Line 83"/>
            <p:cNvSpPr/>
            <p:nvPr/>
          </p:nvSpPr>
          <p:spPr>
            <a:xfrm flipH="1">
              <a:off x="4368" y="2928"/>
              <a:ext cx="288" cy="432"/>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35"/>
          <p:cNvSpPr txBox="1"/>
          <p:nvPr/>
        </p:nvSpPr>
        <p:spPr>
          <a:xfrm>
            <a:off x="357188" y="747713"/>
            <a:ext cx="350837" cy="4572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grpSp>
        <p:nvGrpSpPr>
          <p:cNvPr id="24579" name="Group 82"/>
          <p:cNvGrpSpPr/>
          <p:nvPr/>
        </p:nvGrpSpPr>
        <p:grpSpPr>
          <a:xfrm>
            <a:off x="266700" y="1052513"/>
            <a:ext cx="4052888" cy="1108075"/>
            <a:chOff x="2823" y="672"/>
            <a:chExt cx="2553" cy="698"/>
          </a:xfrm>
        </p:grpSpPr>
        <p:grpSp>
          <p:nvGrpSpPr>
            <p:cNvPr id="24615" name="Group 41"/>
            <p:cNvGrpSpPr/>
            <p:nvPr/>
          </p:nvGrpSpPr>
          <p:grpSpPr>
            <a:xfrm>
              <a:off x="2823" y="672"/>
              <a:ext cx="2553" cy="611"/>
              <a:chOff x="2823" y="672"/>
              <a:chExt cx="2553" cy="611"/>
            </a:xfrm>
          </p:grpSpPr>
          <p:grpSp>
            <p:nvGrpSpPr>
              <p:cNvPr id="24618" name="Group 11"/>
              <p:cNvGrpSpPr/>
              <p:nvPr/>
            </p:nvGrpSpPr>
            <p:grpSpPr>
              <a:xfrm>
                <a:off x="4560" y="672"/>
                <a:ext cx="816" cy="227"/>
                <a:chOff x="576" y="2880"/>
                <a:chExt cx="816" cy="227"/>
              </a:xfrm>
            </p:grpSpPr>
            <p:sp>
              <p:nvSpPr>
                <p:cNvPr id="24630" name="Text Box 12"/>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4631" name="Text Box 13"/>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32" name="Line 14"/>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4619" name="Text Box 15" descr="浅色上对角线"/>
              <p:cNvSpPr txBox="1"/>
              <p:nvPr/>
            </p:nvSpPr>
            <p:spPr>
              <a:xfrm>
                <a:off x="3312" y="672"/>
                <a:ext cx="288" cy="227"/>
              </a:xfrm>
              <a:prstGeom prst="rect">
                <a:avLst/>
              </a:prstGeom>
              <a:blipFill rotWithShape="0">
                <a:blip r:embed="rId1"/>
              </a:blip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20" name="Text Box 16"/>
              <p:cNvSpPr txBox="1"/>
              <p:nvPr/>
            </p:nvSpPr>
            <p:spPr>
              <a:xfrm>
                <a:off x="3600" y="672"/>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21" name="Line 17"/>
              <p:cNvSpPr/>
              <p:nvPr/>
            </p:nvSpPr>
            <p:spPr>
              <a:xfrm>
                <a:off x="3744" y="792"/>
                <a:ext cx="816" cy="0"/>
              </a:xfrm>
              <a:prstGeom prst="line">
                <a:avLst/>
              </a:prstGeom>
              <a:ln w="9525" cap="flat" cmpd="sng">
                <a:solidFill>
                  <a:schemeClr val="tx1"/>
                </a:solidFill>
                <a:prstDash val="solid"/>
                <a:headEnd type="none" w="med" len="med"/>
                <a:tailEnd type="triangle" w="med" len="med"/>
              </a:ln>
            </p:spPr>
          </p:sp>
          <p:sp>
            <p:nvSpPr>
              <p:cNvPr id="24622" name="Text Box 23"/>
              <p:cNvSpPr txBox="1"/>
              <p:nvPr/>
            </p:nvSpPr>
            <p:spPr>
              <a:xfrm>
                <a:off x="3840" y="105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x</a:t>
                </a:r>
                <a:endParaRPr lang="en-US" altLang="zh-CN" baseline="-25000" dirty="0">
                  <a:latin typeface="Times New Roman" panose="02020603050405020304" pitchFamily="18" charset="0"/>
                </a:endParaRPr>
              </a:p>
            </p:txBody>
          </p:sp>
          <p:sp>
            <p:nvSpPr>
              <p:cNvPr id="24623" name="Text Box 24"/>
              <p:cNvSpPr txBox="1"/>
              <p:nvPr/>
            </p:nvSpPr>
            <p:spPr>
              <a:xfrm>
                <a:off x="4128" y="1056"/>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24" name="Line 30"/>
              <p:cNvSpPr/>
              <p:nvPr/>
            </p:nvSpPr>
            <p:spPr>
              <a:xfrm flipV="1">
                <a:off x="3072" y="768"/>
                <a:ext cx="240" cy="288"/>
              </a:xfrm>
              <a:prstGeom prst="line">
                <a:avLst/>
              </a:prstGeom>
              <a:ln w="9525" cap="flat" cmpd="sng">
                <a:solidFill>
                  <a:schemeClr val="tx1"/>
                </a:solidFill>
                <a:prstDash val="solid"/>
                <a:headEnd type="none" w="med" len="med"/>
                <a:tailEnd type="triangle" w="med" len="med"/>
              </a:ln>
            </p:spPr>
          </p:sp>
          <p:sp>
            <p:nvSpPr>
              <p:cNvPr id="24625" name="Text Box 31"/>
              <p:cNvSpPr txBox="1"/>
              <p:nvPr/>
            </p:nvSpPr>
            <p:spPr>
              <a:xfrm>
                <a:off x="2823" y="986"/>
                <a:ext cx="679"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header</a:t>
                </a:r>
                <a:endParaRPr lang="en-US" altLang="zh-CN" dirty="0">
                  <a:latin typeface="Times New Roman" panose="02020603050405020304" pitchFamily="18" charset="0"/>
                </a:endParaRPr>
              </a:p>
            </p:txBody>
          </p:sp>
          <p:sp>
            <p:nvSpPr>
              <p:cNvPr id="24626" name="Line 37"/>
              <p:cNvSpPr/>
              <p:nvPr/>
            </p:nvSpPr>
            <p:spPr>
              <a:xfrm>
                <a:off x="3696" y="840"/>
                <a:ext cx="0" cy="336"/>
              </a:xfrm>
              <a:prstGeom prst="line">
                <a:avLst/>
              </a:prstGeom>
              <a:ln w="28575" cap="flat" cmpd="sng">
                <a:solidFill>
                  <a:srgbClr val="0000CC"/>
                </a:solidFill>
                <a:prstDash val="sysDot"/>
                <a:headEnd type="none" w="med" len="med"/>
                <a:tailEnd type="none" w="med" len="med"/>
              </a:ln>
            </p:spPr>
          </p:sp>
          <p:sp>
            <p:nvSpPr>
              <p:cNvPr id="24627" name="Line 38"/>
              <p:cNvSpPr/>
              <p:nvPr/>
            </p:nvSpPr>
            <p:spPr>
              <a:xfrm>
                <a:off x="3696" y="1176"/>
                <a:ext cx="144" cy="0"/>
              </a:xfrm>
              <a:prstGeom prst="line">
                <a:avLst/>
              </a:prstGeom>
              <a:ln w="28575" cap="flat" cmpd="sng">
                <a:solidFill>
                  <a:srgbClr val="0000CC"/>
                </a:solidFill>
                <a:prstDash val="sysDot"/>
                <a:headEnd type="none" w="med" len="med"/>
                <a:tailEnd type="triangle" w="med" len="med"/>
              </a:ln>
            </p:spPr>
          </p:sp>
          <p:sp>
            <p:nvSpPr>
              <p:cNvPr id="24628" name="Line 39"/>
              <p:cNvSpPr/>
              <p:nvPr/>
            </p:nvSpPr>
            <p:spPr>
              <a:xfrm>
                <a:off x="4320" y="1192"/>
                <a:ext cx="384" cy="0"/>
              </a:xfrm>
              <a:prstGeom prst="line">
                <a:avLst/>
              </a:prstGeom>
              <a:ln w="28575" cap="flat" cmpd="sng">
                <a:solidFill>
                  <a:srgbClr val="FF3300"/>
                </a:solidFill>
                <a:prstDash val="sysDot"/>
                <a:headEnd type="none" w="med" len="med"/>
                <a:tailEnd type="none" w="med" len="med"/>
              </a:ln>
            </p:spPr>
          </p:sp>
          <p:sp>
            <p:nvSpPr>
              <p:cNvPr id="24629" name="Line 40"/>
              <p:cNvSpPr/>
              <p:nvPr/>
            </p:nvSpPr>
            <p:spPr>
              <a:xfrm flipV="1">
                <a:off x="4704" y="904"/>
                <a:ext cx="0" cy="288"/>
              </a:xfrm>
              <a:prstGeom prst="line">
                <a:avLst/>
              </a:prstGeom>
              <a:ln w="28575" cap="flat" cmpd="sng">
                <a:solidFill>
                  <a:srgbClr val="FF3300"/>
                </a:solidFill>
                <a:prstDash val="sysDot"/>
                <a:headEnd type="none" w="med" len="med"/>
                <a:tailEnd type="triangle" w="med" len="med"/>
              </a:ln>
            </p:spPr>
          </p:sp>
        </p:grpSp>
        <p:sp>
          <p:nvSpPr>
            <p:cNvPr id="24616" name="Line 58"/>
            <p:cNvSpPr/>
            <p:nvPr/>
          </p:nvSpPr>
          <p:spPr>
            <a:xfrm flipH="1" flipV="1">
              <a:off x="4416" y="1248"/>
              <a:ext cx="432" cy="96"/>
            </a:xfrm>
            <a:prstGeom prst="line">
              <a:avLst/>
            </a:prstGeom>
            <a:ln w="9525" cap="flat" cmpd="sng">
              <a:solidFill>
                <a:schemeClr val="tx1"/>
              </a:solidFill>
              <a:prstDash val="solid"/>
              <a:headEnd type="none" w="med" len="med"/>
              <a:tailEnd type="triangle" w="med" len="med"/>
            </a:ln>
          </p:spPr>
        </p:sp>
        <p:sp>
          <p:nvSpPr>
            <p:cNvPr id="24617" name="Text Box 59"/>
            <p:cNvSpPr txBox="1"/>
            <p:nvPr/>
          </p:nvSpPr>
          <p:spPr>
            <a:xfrm>
              <a:off x="4839" y="1082"/>
              <a:ext cx="221"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grpSp>
      <p:sp>
        <p:nvSpPr>
          <p:cNvPr id="24580" name="Line 62"/>
          <p:cNvSpPr/>
          <p:nvPr/>
        </p:nvSpPr>
        <p:spPr>
          <a:xfrm>
            <a:off x="661988" y="900113"/>
            <a:ext cx="381000" cy="304800"/>
          </a:xfrm>
          <a:prstGeom prst="line">
            <a:avLst/>
          </a:prstGeom>
          <a:ln w="9525" cap="flat" cmpd="sng">
            <a:solidFill>
              <a:schemeClr val="tx1"/>
            </a:solidFill>
            <a:prstDash val="solid"/>
            <a:headEnd type="none" w="med" len="med"/>
            <a:tailEnd type="triangle" w="med" len="med"/>
          </a:ln>
        </p:spPr>
      </p:sp>
      <p:sp>
        <p:nvSpPr>
          <p:cNvPr id="24581" name="Text Box 76"/>
          <p:cNvSpPr txBox="1"/>
          <p:nvPr/>
        </p:nvSpPr>
        <p:spPr>
          <a:xfrm>
            <a:off x="1511300" y="4062413"/>
            <a:ext cx="1943100" cy="368300"/>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(a)  </a:t>
            </a:r>
            <a:r>
              <a:rPr lang="zh-CN" altLang="en-US" sz="1800" dirty="0">
                <a:latin typeface="Times New Roman" panose="02020603050405020304" pitchFamily="18" charset="0"/>
              </a:rPr>
              <a:t>表头插入元素</a:t>
            </a:r>
            <a:endParaRPr lang="zh-CN" altLang="en-US" sz="1800" dirty="0">
              <a:latin typeface="Times New Roman" panose="02020603050405020304" pitchFamily="18" charset="0"/>
            </a:endParaRPr>
          </a:p>
        </p:txBody>
      </p:sp>
      <p:grpSp>
        <p:nvGrpSpPr>
          <p:cNvPr id="24582" name="Group 11"/>
          <p:cNvGrpSpPr/>
          <p:nvPr/>
        </p:nvGrpSpPr>
        <p:grpSpPr>
          <a:xfrm>
            <a:off x="3062288" y="2906713"/>
            <a:ext cx="1295400" cy="360362"/>
            <a:chOff x="576" y="2880"/>
            <a:chExt cx="816" cy="227"/>
          </a:xfrm>
        </p:grpSpPr>
        <p:sp>
          <p:nvSpPr>
            <p:cNvPr id="24612" name="Text Box 12"/>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4613" name="Text Box 13"/>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14" name="Line 14"/>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4583" name="Line 17"/>
          <p:cNvSpPr/>
          <p:nvPr/>
        </p:nvSpPr>
        <p:spPr>
          <a:xfrm>
            <a:off x="700088" y="3109913"/>
            <a:ext cx="1219200" cy="587375"/>
          </a:xfrm>
          <a:prstGeom prst="line">
            <a:avLst/>
          </a:prstGeom>
          <a:ln w="9525" cap="flat" cmpd="sng">
            <a:solidFill>
              <a:schemeClr val="tx1"/>
            </a:solidFill>
            <a:prstDash val="solid"/>
            <a:headEnd type="none" w="med" len="med"/>
            <a:tailEnd type="triangle" w="med" len="med"/>
          </a:ln>
        </p:spPr>
      </p:sp>
      <p:sp>
        <p:nvSpPr>
          <p:cNvPr id="24584" name="Text Box 23"/>
          <p:cNvSpPr txBox="1"/>
          <p:nvPr/>
        </p:nvSpPr>
        <p:spPr>
          <a:xfrm>
            <a:off x="1919288" y="3516313"/>
            <a:ext cx="457200" cy="360362"/>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x</a:t>
            </a:r>
            <a:endParaRPr lang="en-US" altLang="zh-CN" baseline="-25000" dirty="0">
              <a:latin typeface="Times New Roman" panose="02020603050405020304" pitchFamily="18" charset="0"/>
            </a:endParaRPr>
          </a:p>
        </p:txBody>
      </p:sp>
      <p:sp>
        <p:nvSpPr>
          <p:cNvPr id="24585" name="Text Box 24"/>
          <p:cNvSpPr txBox="1"/>
          <p:nvPr/>
        </p:nvSpPr>
        <p:spPr>
          <a:xfrm>
            <a:off x="2376488" y="3516313"/>
            <a:ext cx="457200" cy="360362"/>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586" name="Text Box 31"/>
          <p:cNvSpPr txBox="1"/>
          <p:nvPr/>
        </p:nvSpPr>
        <p:spPr>
          <a:xfrm>
            <a:off x="263525" y="2619375"/>
            <a:ext cx="1077913" cy="4572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header</a:t>
            </a:r>
            <a:endParaRPr lang="en-US" altLang="zh-CN" dirty="0">
              <a:latin typeface="Times New Roman" panose="02020603050405020304" pitchFamily="18" charset="0"/>
            </a:endParaRPr>
          </a:p>
        </p:txBody>
      </p:sp>
      <p:sp>
        <p:nvSpPr>
          <p:cNvPr id="24587" name="Line 39"/>
          <p:cNvSpPr/>
          <p:nvPr/>
        </p:nvSpPr>
        <p:spPr>
          <a:xfrm>
            <a:off x="2681288" y="3732213"/>
            <a:ext cx="609600" cy="0"/>
          </a:xfrm>
          <a:prstGeom prst="line">
            <a:avLst/>
          </a:prstGeom>
          <a:ln w="28575" cap="flat" cmpd="sng">
            <a:solidFill>
              <a:srgbClr val="FF3300"/>
            </a:solidFill>
            <a:prstDash val="sysDot"/>
            <a:headEnd type="none" w="med" len="med"/>
            <a:tailEnd type="none" w="med" len="med"/>
          </a:ln>
        </p:spPr>
      </p:sp>
      <p:sp>
        <p:nvSpPr>
          <p:cNvPr id="24588" name="Line 40"/>
          <p:cNvSpPr/>
          <p:nvPr/>
        </p:nvSpPr>
        <p:spPr>
          <a:xfrm flipV="1">
            <a:off x="3290888" y="3275013"/>
            <a:ext cx="0" cy="457200"/>
          </a:xfrm>
          <a:prstGeom prst="line">
            <a:avLst/>
          </a:prstGeom>
          <a:ln w="28575" cap="flat" cmpd="sng">
            <a:solidFill>
              <a:srgbClr val="FF3300"/>
            </a:solidFill>
            <a:prstDash val="sysDot"/>
            <a:headEnd type="none" w="med" len="med"/>
            <a:tailEnd type="triangle" w="med" len="med"/>
          </a:ln>
        </p:spPr>
      </p:sp>
      <p:sp>
        <p:nvSpPr>
          <p:cNvPr id="24589" name="Line 58"/>
          <p:cNvSpPr/>
          <p:nvPr/>
        </p:nvSpPr>
        <p:spPr>
          <a:xfrm flipH="1" flipV="1">
            <a:off x="2833688" y="3821113"/>
            <a:ext cx="685800" cy="152400"/>
          </a:xfrm>
          <a:prstGeom prst="line">
            <a:avLst/>
          </a:prstGeom>
          <a:ln w="9525" cap="flat" cmpd="sng">
            <a:solidFill>
              <a:schemeClr val="tx1"/>
            </a:solidFill>
            <a:prstDash val="solid"/>
            <a:headEnd type="none" w="med" len="med"/>
            <a:tailEnd type="triangle" w="med" len="med"/>
          </a:ln>
        </p:spPr>
      </p:sp>
      <p:sp>
        <p:nvSpPr>
          <p:cNvPr id="24590" name="Text Box 59"/>
          <p:cNvSpPr txBox="1"/>
          <p:nvPr/>
        </p:nvSpPr>
        <p:spPr>
          <a:xfrm>
            <a:off x="3505200" y="3557588"/>
            <a:ext cx="350838" cy="4572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4591" name="Line 17"/>
          <p:cNvSpPr/>
          <p:nvPr/>
        </p:nvSpPr>
        <p:spPr>
          <a:xfrm>
            <a:off x="746125" y="3109913"/>
            <a:ext cx="2316163" cy="0"/>
          </a:xfrm>
          <a:prstGeom prst="line">
            <a:avLst/>
          </a:prstGeom>
          <a:ln w="9525" cap="flat" cmpd="sng">
            <a:solidFill>
              <a:schemeClr val="tx1"/>
            </a:solidFill>
            <a:prstDash val="dash"/>
            <a:headEnd type="none" w="med" len="med"/>
            <a:tailEnd type="triangle" w="med" len="med"/>
          </a:ln>
        </p:spPr>
      </p:sp>
      <p:sp>
        <p:nvSpPr>
          <p:cNvPr id="2" name="文本框 1"/>
          <p:cNvSpPr txBox="1"/>
          <p:nvPr/>
        </p:nvSpPr>
        <p:spPr>
          <a:xfrm>
            <a:off x="333375" y="4713288"/>
            <a:ext cx="8197850" cy="1692275"/>
          </a:xfrm>
          <a:prstGeom prst="rect">
            <a:avLst/>
          </a:prstGeom>
          <a:noFill/>
          <a:ln w="9525">
            <a:noFill/>
          </a:ln>
        </p:spPr>
        <p:txBody>
          <a:bodyPr>
            <a:spAutoFit/>
          </a:bodyPr>
          <a:p>
            <a:pPr marL="342900" indent="-342900" algn="just">
              <a:buFont typeface="Wingdings" panose="05000000000000000000" pitchFamily="2" charset="2"/>
              <a:buChar char="u"/>
            </a:pPr>
            <a:r>
              <a:rPr lang="zh-CN" altLang="en-US" sz="2000" b="0" dirty="0">
                <a:solidFill>
                  <a:srgbClr val="FF0000"/>
                </a:solidFill>
                <a:latin typeface="黑体" panose="02010609060101010101" pitchFamily="49" charset="-122"/>
                <a:ea typeface="黑体" panose="02010609060101010101" pitchFamily="49" charset="-122"/>
              </a:rPr>
              <a:t>表头结点是线性链表第</a:t>
            </a:r>
            <a:r>
              <a:rPr lang="en-US" altLang="zh-CN" sz="2000" b="0" dirty="0">
                <a:solidFill>
                  <a:srgbClr val="FF0000"/>
                </a:solidFill>
                <a:latin typeface="黑体" panose="02010609060101010101" pitchFamily="49" charset="-122"/>
                <a:ea typeface="黑体" panose="02010609060101010101" pitchFamily="49" charset="-122"/>
              </a:rPr>
              <a:t>1</a:t>
            </a:r>
            <a:r>
              <a:rPr lang="zh-CN" altLang="en-US" sz="2000" b="0" dirty="0">
                <a:solidFill>
                  <a:srgbClr val="FF0000"/>
                </a:solidFill>
                <a:latin typeface="黑体" panose="02010609060101010101" pitchFamily="49" charset="-122"/>
                <a:ea typeface="黑体" panose="02010609060101010101" pitchFamily="49" charset="-122"/>
              </a:rPr>
              <a:t>个结点的前驱，使线性链表的插入和删除结点的操作统一起来；</a:t>
            </a:r>
            <a:endParaRPr lang="en-US" altLang="zh-CN" sz="2000" b="0" dirty="0">
              <a:solidFill>
                <a:srgbClr val="FF0000"/>
              </a:solidFill>
              <a:latin typeface="黑体" panose="02010609060101010101" pitchFamily="49" charset="-122"/>
              <a:ea typeface="黑体" panose="02010609060101010101" pitchFamily="49" charset="-122"/>
            </a:endParaRPr>
          </a:p>
          <a:p>
            <a:pPr marL="342900" indent="-342900" algn="just">
              <a:buFont typeface="Wingdings" panose="05000000000000000000" pitchFamily="2" charset="2"/>
              <a:buChar char="u"/>
            </a:pPr>
            <a:r>
              <a:rPr lang="zh-CN" altLang="en-US" sz="2000" b="0" dirty="0">
                <a:solidFill>
                  <a:srgbClr val="FF0000"/>
                </a:solidFill>
                <a:latin typeface="黑体" panose="02010609060101010101" pitchFamily="49" charset="-122"/>
                <a:ea typeface="黑体" panose="02010609060101010101" pitchFamily="49" charset="-122"/>
              </a:rPr>
              <a:t>通常，将线性链表中的元素位置超前一个结点，即指向结点前驱的指针；</a:t>
            </a:r>
            <a:endParaRPr lang="en-US" altLang="zh-CN" sz="2000" b="0" dirty="0">
              <a:solidFill>
                <a:srgbClr val="FF0000"/>
              </a:solidFill>
              <a:latin typeface="黑体" panose="02010609060101010101" pitchFamily="49" charset="-122"/>
              <a:ea typeface="黑体" panose="02010609060101010101" pitchFamily="49" charset="-122"/>
            </a:endParaRPr>
          </a:p>
          <a:p>
            <a:pPr marL="342900" indent="-342900" algn="just">
              <a:buFont typeface="Wingdings" panose="05000000000000000000" pitchFamily="2" charset="2"/>
              <a:buChar char="u"/>
            </a:pPr>
            <a:r>
              <a:rPr lang="zh-CN" altLang="en-US" sz="2000" b="0" dirty="0">
                <a:solidFill>
                  <a:srgbClr val="FF0000"/>
                </a:solidFill>
                <a:latin typeface="黑体" panose="02010609060101010101" pitchFamily="49" charset="-122"/>
                <a:ea typeface="黑体" panose="02010609060101010101" pitchFamily="49" charset="-122"/>
              </a:rPr>
              <a:t>头结点指针相当于一个地址常量。</a:t>
            </a:r>
            <a:endParaRPr lang="zh-CN" altLang="en-US" sz="2000" b="0" dirty="0">
              <a:solidFill>
                <a:srgbClr val="FF0000"/>
              </a:solidFill>
              <a:latin typeface="黑体" panose="02010609060101010101" pitchFamily="49" charset="-122"/>
              <a:ea typeface="黑体" panose="02010609060101010101" pitchFamily="49" charset="-122"/>
            </a:endParaRPr>
          </a:p>
        </p:txBody>
      </p:sp>
      <p:grpSp>
        <p:nvGrpSpPr>
          <p:cNvPr id="24593" name="Group 6"/>
          <p:cNvGrpSpPr/>
          <p:nvPr/>
        </p:nvGrpSpPr>
        <p:grpSpPr>
          <a:xfrm>
            <a:off x="6219825" y="2847975"/>
            <a:ext cx="1295400" cy="360363"/>
            <a:chOff x="576" y="2880"/>
            <a:chExt cx="816" cy="227"/>
          </a:xfrm>
        </p:grpSpPr>
        <p:sp>
          <p:nvSpPr>
            <p:cNvPr id="24609" name="Text Box 7"/>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p:txBody>
        </p:sp>
        <p:sp>
          <p:nvSpPr>
            <p:cNvPr id="24610" name="Text Box 8"/>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11" name="Line 9"/>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4594" name="Line 12"/>
          <p:cNvSpPr/>
          <p:nvPr/>
        </p:nvSpPr>
        <p:spPr>
          <a:xfrm flipV="1">
            <a:off x="5353050" y="3038475"/>
            <a:ext cx="866775" cy="0"/>
          </a:xfrm>
          <a:prstGeom prst="line">
            <a:avLst/>
          </a:prstGeom>
          <a:ln w="9525" cap="flat" cmpd="sng">
            <a:solidFill>
              <a:schemeClr val="tx1"/>
            </a:solidFill>
            <a:prstDash val="dash"/>
            <a:headEnd type="none" w="med" len="med"/>
            <a:tailEnd type="triangle" w="med" len="med"/>
          </a:ln>
        </p:spPr>
      </p:sp>
      <p:sp>
        <p:nvSpPr>
          <p:cNvPr id="24595" name="Text Box 16"/>
          <p:cNvSpPr txBox="1"/>
          <p:nvPr/>
        </p:nvSpPr>
        <p:spPr>
          <a:xfrm>
            <a:off x="4868863" y="2605088"/>
            <a:ext cx="1077912" cy="457200"/>
          </a:xfrm>
          <a:prstGeom prst="rect">
            <a:avLst/>
          </a:prstGeom>
          <a:noFill/>
          <a:ln w="9525">
            <a:noFill/>
          </a:ln>
        </p:spPr>
        <p:txBody>
          <a:bodyPr wrap="none" lIns="90000" tIns="46800" rIns="90000" bIns="46800">
            <a:spAutoFit/>
          </a:bodyPr>
          <a:p>
            <a:pPr eaLnBrk="1" hangingPunct="1"/>
            <a:r>
              <a:rPr lang="en-US" altLang="zh-CN" dirty="0">
                <a:solidFill>
                  <a:srgbClr val="FF3300"/>
                </a:solidFill>
                <a:latin typeface="Times New Roman" panose="02020603050405020304" pitchFamily="18" charset="0"/>
              </a:rPr>
              <a:t>header</a:t>
            </a:r>
            <a:endParaRPr lang="en-US" altLang="zh-CN" dirty="0">
              <a:solidFill>
                <a:srgbClr val="FF3300"/>
              </a:solidFill>
              <a:latin typeface="Times New Roman" panose="02020603050405020304" pitchFamily="18" charset="0"/>
            </a:endParaRPr>
          </a:p>
        </p:txBody>
      </p:sp>
      <p:sp>
        <p:nvSpPr>
          <p:cNvPr id="24596" name="Line 20"/>
          <p:cNvSpPr/>
          <p:nvPr/>
        </p:nvSpPr>
        <p:spPr>
          <a:xfrm flipV="1">
            <a:off x="7743825" y="3216275"/>
            <a:ext cx="0" cy="457200"/>
          </a:xfrm>
          <a:prstGeom prst="line">
            <a:avLst/>
          </a:prstGeom>
          <a:ln w="28575" cap="flat" cmpd="sng">
            <a:solidFill>
              <a:srgbClr val="FF3300"/>
            </a:solidFill>
            <a:prstDash val="sysDot"/>
            <a:headEnd type="none" w="med" len="med"/>
            <a:tailEnd type="triangle" w="med" len="med"/>
          </a:ln>
        </p:spPr>
      </p:sp>
      <p:sp>
        <p:nvSpPr>
          <p:cNvPr id="24597" name="Text Box 51"/>
          <p:cNvSpPr txBox="1"/>
          <p:nvPr/>
        </p:nvSpPr>
        <p:spPr>
          <a:xfrm>
            <a:off x="5519738" y="3990975"/>
            <a:ext cx="2162175" cy="366713"/>
          </a:xfrm>
          <a:prstGeom prst="rect">
            <a:avLst/>
          </a:prstGeom>
          <a:noFill/>
          <a:ln w="9525">
            <a:noFill/>
          </a:ln>
        </p:spPr>
        <p:txBody>
          <a:bodyPr wrap="none" lIns="90000" tIns="46800" rIns="90000" bIns="46800">
            <a:spAutoFit/>
          </a:bodyPr>
          <a:p>
            <a:pPr eaLnBrk="1" hangingPunct="1"/>
            <a:r>
              <a:rPr lang="en-US" altLang="zh-CN" sz="1800" dirty="0">
                <a:latin typeface="Times New Roman" panose="02020603050405020304" pitchFamily="18" charset="0"/>
              </a:rPr>
              <a:t>(a)  </a:t>
            </a:r>
            <a:r>
              <a:rPr lang="zh-CN" altLang="en-US" sz="1800" dirty="0">
                <a:latin typeface="Times New Roman" panose="02020603050405020304" pitchFamily="18" charset="0"/>
              </a:rPr>
              <a:t>删除第一个元素</a:t>
            </a:r>
            <a:endParaRPr lang="zh-CN" altLang="en-US" sz="1800" dirty="0">
              <a:latin typeface="Times New Roman" panose="02020603050405020304" pitchFamily="18" charset="0"/>
            </a:endParaRPr>
          </a:p>
        </p:txBody>
      </p:sp>
      <p:grpSp>
        <p:nvGrpSpPr>
          <p:cNvPr id="24598" name="Group 55"/>
          <p:cNvGrpSpPr/>
          <p:nvPr/>
        </p:nvGrpSpPr>
        <p:grpSpPr>
          <a:xfrm>
            <a:off x="7515225" y="2847975"/>
            <a:ext cx="1295400" cy="360363"/>
            <a:chOff x="576" y="2880"/>
            <a:chExt cx="816" cy="227"/>
          </a:xfrm>
        </p:grpSpPr>
        <p:sp>
          <p:nvSpPr>
            <p:cNvPr id="24606" name="Text Box 56"/>
            <p:cNvSpPr txBox="1"/>
            <p:nvPr/>
          </p:nvSpPr>
          <p:spPr>
            <a:xfrm>
              <a:off x="576"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r>
                <a:rPr lang="en-US" altLang="zh-CN" dirty="0">
                  <a:latin typeface="Times New Roman" panose="02020603050405020304" pitchFamily="18" charset="0"/>
                </a:rPr>
                <a:t>a</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p:txBody>
        </p:sp>
        <p:sp>
          <p:nvSpPr>
            <p:cNvPr id="24607" name="Text Box 57"/>
            <p:cNvSpPr txBox="1"/>
            <p:nvPr/>
          </p:nvSpPr>
          <p:spPr>
            <a:xfrm>
              <a:off x="864" y="2880"/>
              <a:ext cx="288" cy="227"/>
            </a:xfrm>
            <a:prstGeom prst="rect">
              <a:avLst/>
            </a:prstGeom>
            <a:noFill/>
            <a:ln w="9525" cap="flat" cmpd="sng">
              <a:solidFill>
                <a:schemeClr val="tx1"/>
              </a:solidFill>
              <a:prstDash val="solid"/>
              <a:miter/>
              <a:headEnd type="none" w="med" len="med"/>
              <a:tailEnd type="none" w="med" len="med"/>
            </a:ln>
          </p:spPr>
          <p:txBody>
            <a:bodyPr lIns="90000" tIns="0" rIns="90000" bIns="0"/>
            <a:p>
              <a:pPr algn="ctr" eaLnBrk="1" hangingPunct="1">
                <a:spcBef>
                  <a:spcPct val="50000"/>
                </a:spcBef>
              </a:pPr>
              <a:endParaRPr lang="zh-CN" altLang="zh-CN" baseline="-25000" dirty="0">
                <a:latin typeface="Times New Roman" panose="02020603050405020304" pitchFamily="18" charset="0"/>
              </a:endParaRPr>
            </a:p>
          </p:txBody>
        </p:sp>
        <p:sp>
          <p:nvSpPr>
            <p:cNvPr id="24608" name="Line 58"/>
            <p:cNvSpPr/>
            <p:nvPr/>
          </p:nvSpPr>
          <p:spPr>
            <a:xfrm>
              <a:off x="1008" y="3008"/>
              <a:ext cx="384" cy="0"/>
            </a:xfrm>
            <a:prstGeom prst="line">
              <a:avLst/>
            </a:prstGeom>
            <a:ln w="9525" cap="flat" cmpd="sng">
              <a:solidFill>
                <a:schemeClr val="tx1"/>
              </a:solidFill>
              <a:prstDash val="solid"/>
              <a:headEnd type="none" w="med" len="med"/>
              <a:tailEnd type="triangle" w="med" len="med"/>
            </a:ln>
          </p:spPr>
        </p:sp>
      </p:grpSp>
      <p:sp>
        <p:nvSpPr>
          <p:cNvPr id="24599" name="Line 59"/>
          <p:cNvSpPr/>
          <p:nvPr/>
        </p:nvSpPr>
        <p:spPr>
          <a:xfrm>
            <a:off x="5353050" y="3681413"/>
            <a:ext cx="2390775" cy="4762"/>
          </a:xfrm>
          <a:prstGeom prst="line">
            <a:avLst/>
          </a:prstGeom>
          <a:ln w="28575" cap="flat" cmpd="sng">
            <a:solidFill>
              <a:srgbClr val="FF3300"/>
            </a:solidFill>
            <a:prstDash val="sysDot"/>
            <a:headEnd type="none" w="med" len="med"/>
            <a:tailEnd type="none" w="med" len="med"/>
          </a:ln>
        </p:spPr>
      </p:sp>
      <p:sp>
        <p:nvSpPr>
          <p:cNvPr id="24600" name="Line 63"/>
          <p:cNvSpPr/>
          <p:nvPr/>
        </p:nvSpPr>
        <p:spPr>
          <a:xfrm flipH="1" flipV="1">
            <a:off x="6448425" y="3263900"/>
            <a:ext cx="304800" cy="193675"/>
          </a:xfrm>
          <a:prstGeom prst="line">
            <a:avLst/>
          </a:prstGeom>
          <a:ln w="28575" cap="flat" cmpd="sng">
            <a:solidFill>
              <a:srgbClr val="0000CC"/>
            </a:solidFill>
            <a:prstDash val="solid"/>
            <a:headEnd type="none" w="med" len="med"/>
            <a:tailEnd type="triangle" w="med" len="med"/>
          </a:ln>
        </p:spPr>
      </p:sp>
      <p:sp>
        <p:nvSpPr>
          <p:cNvPr id="24601" name="Text Box 64"/>
          <p:cNvSpPr txBox="1"/>
          <p:nvPr/>
        </p:nvSpPr>
        <p:spPr>
          <a:xfrm>
            <a:off x="6677025" y="3228975"/>
            <a:ext cx="350838" cy="457200"/>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24602" name="Line 78"/>
          <p:cNvSpPr/>
          <p:nvPr/>
        </p:nvSpPr>
        <p:spPr>
          <a:xfrm>
            <a:off x="6434138" y="2619375"/>
            <a:ext cx="457200" cy="685800"/>
          </a:xfrm>
          <a:prstGeom prst="line">
            <a:avLst/>
          </a:prstGeom>
          <a:ln w="9525" cap="flat" cmpd="sng">
            <a:solidFill>
              <a:schemeClr val="tx1"/>
            </a:solidFill>
            <a:prstDash val="solid"/>
            <a:headEnd type="none" w="med" len="med"/>
            <a:tailEnd type="none" w="med" len="med"/>
          </a:ln>
        </p:spPr>
      </p:sp>
      <p:sp>
        <p:nvSpPr>
          <p:cNvPr id="24603" name="Line 79"/>
          <p:cNvSpPr/>
          <p:nvPr/>
        </p:nvSpPr>
        <p:spPr>
          <a:xfrm flipH="1">
            <a:off x="6434138" y="2619375"/>
            <a:ext cx="457200" cy="685800"/>
          </a:xfrm>
          <a:prstGeom prst="line">
            <a:avLst/>
          </a:prstGeom>
          <a:ln w="9525" cap="flat" cmpd="sng">
            <a:solidFill>
              <a:schemeClr val="tx1"/>
            </a:solidFill>
            <a:prstDash val="solid"/>
            <a:headEnd type="none" w="med" len="med"/>
            <a:tailEnd type="none" w="med" len="med"/>
          </a:ln>
        </p:spPr>
      </p:sp>
      <p:sp>
        <p:nvSpPr>
          <p:cNvPr id="24604" name="Line 59"/>
          <p:cNvSpPr/>
          <p:nvPr/>
        </p:nvSpPr>
        <p:spPr>
          <a:xfrm flipV="1">
            <a:off x="5364163" y="3038475"/>
            <a:ext cx="0" cy="642938"/>
          </a:xfrm>
          <a:prstGeom prst="line">
            <a:avLst/>
          </a:prstGeom>
          <a:ln w="28575" cap="flat" cmpd="sng">
            <a:solidFill>
              <a:srgbClr val="FF3300"/>
            </a:solidFill>
            <a:prstDash val="sysDot"/>
            <a:headEnd type="none" w="med" len="med"/>
            <a:tailEnd type="none" w="med" len="med"/>
          </a:ln>
        </p:spPr>
      </p:sp>
      <p:pic>
        <p:nvPicPr>
          <p:cNvPr id="24605" name="图片 3"/>
          <p:cNvPicPr>
            <a:picLocks noChangeAspect="1"/>
          </p:cNvPicPr>
          <p:nvPr/>
        </p:nvPicPr>
        <p:blipFill>
          <a:blip r:embed="rId2"/>
          <a:stretch>
            <a:fillRect/>
          </a:stretch>
        </p:blipFill>
        <p:spPr>
          <a:xfrm>
            <a:off x="4481513" y="725488"/>
            <a:ext cx="4659312" cy="1417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1026"/>
          <p:cNvSpPr txBox="1"/>
          <p:nvPr/>
        </p:nvSpPr>
        <p:spPr>
          <a:xfrm>
            <a:off x="179388" y="565150"/>
            <a:ext cx="1006475" cy="831850"/>
          </a:xfrm>
          <a:prstGeom prst="rect">
            <a:avLst/>
          </a:prstGeom>
          <a:noFill/>
          <a:ln w="9525">
            <a:noFill/>
          </a:ln>
        </p:spPr>
        <p:txBody>
          <a:bodyPr lIns="90000" tIns="46800" rIns="90000" bIns="46800">
            <a:spAutoFit/>
          </a:bodyPr>
          <a:p>
            <a:pPr algn="ctr" eaLnBrk="1" hangingPunct="1"/>
            <a:r>
              <a:rPr lang="en-US" altLang="zh-CN" dirty="0">
                <a:solidFill>
                  <a:srgbClr val="0000CC"/>
                </a:solidFill>
                <a:latin typeface="Times New Roman" panose="02020603050405020304" pitchFamily="18" charset="0"/>
              </a:rPr>
              <a:t>ADT</a:t>
            </a:r>
            <a:endParaRPr lang="en-US" altLang="zh-CN" dirty="0">
              <a:solidFill>
                <a:srgbClr val="0000CC"/>
              </a:solidFill>
              <a:latin typeface="Times New Roman" panose="02020603050405020304" pitchFamily="18" charset="0"/>
            </a:endParaRPr>
          </a:p>
          <a:p>
            <a:pPr algn="ctr" eaLnBrk="1" hangingPunct="1"/>
            <a:r>
              <a:rPr lang="zh-CN" altLang="en-US" dirty="0">
                <a:solidFill>
                  <a:srgbClr val="0000CC"/>
                </a:solidFill>
                <a:latin typeface="Times New Roman" panose="02020603050405020304" pitchFamily="18" charset="0"/>
              </a:rPr>
              <a:t>操作</a:t>
            </a:r>
            <a:endParaRPr lang="zh-CN" altLang="en-US" dirty="0">
              <a:solidFill>
                <a:srgbClr val="0000CC"/>
              </a:solidFill>
              <a:latin typeface="Times New Roman" panose="02020603050405020304" pitchFamily="18" charset="0"/>
            </a:endParaRPr>
          </a:p>
        </p:txBody>
      </p:sp>
      <p:sp>
        <p:nvSpPr>
          <p:cNvPr id="47109" name="Text Box 1029"/>
          <p:cNvSpPr txBox="1">
            <a:spLocks noChangeArrowheads="1"/>
          </p:cNvSpPr>
          <p:nvPr/>
        </p:nvSpPr>
        <p:spPr bwMode="auto">
          <a:xfrm>
            <a:off x="1185863" y="3573463"/>
            <a:ext cx="7131050" cy="2863850"/>
          </a:xfrm>
          <a:prstGeom prst="rect">
            <a:avLst/>
          </a:prstGeom>
          <a:noFill/>
          <a:ln w="9525">
            <a:solidFill>
              <a:schemeClr val="accent2"/>
            </a:solidFill>
            <a:miter lim="800000"/>
          </a:ln>
          <a:effec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AutoNum type="circleNumDbPlain" startAt="2"/>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Void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ListInsert</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(LIST  &amp;L , int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ElementType</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x)</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Position  p, q ; int j=0;</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p=L;</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while(p&amp;&amp;j&lt;i-1) {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;p=p-&gt;next;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if(!p||j&gt;</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return Error;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q = New  NODE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q →data = x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q →next = p →next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 →next = q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Text Box 4"/>
          <p:cNvSpPr txBox="1">
            <a:spLocks noChangeArrowheads="1"/>
          </p:cNvSpPr>
          <p:nvPr/>
        </p:nvSpPr>
        <p:spPr bwMode="auto">
          <a:xfrm>
            <a:off x="1185863" y="565150"/>
            <a:ext cx="7131050" cy="2863850"/>
          </a:xfrm>
          <a:prstGeom prst="rect">
            <a:avLst/>
          </a:prstGeom>
          <a:noFill/>
          <a:ln w="9525">
            <a:solidFill>
              <a:schemeClr val="accent2"/>
            </a:solidFill>
            <a:miter lim="800000"/>
          </a:ln>
          <a:effec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Position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LocateElem</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(LIST  L ,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ElementType</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x, int compare())</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Position  p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 = L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while (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p→next</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Null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if  ( compare(</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p→next→data</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,x )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  p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else</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p =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p→next</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  p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box(in)">
                                      <p:cBhvr>
                                        <p:cTn id="12"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
          <p:cNvSpPr txBox="1">
            <a:spLocks noChangeArrowheads="1"/>
          </p:cNvSpPr>
          <p:nvPr/>
        </p:nvSpPr>
        <p:spPr bwMode="auto">
          <a:xfrm>
            <a:off x="539750" y="869950"/>
            <a:ext cx="7993063" cy="2033588"/>
          </a:xfrm>
          <a:prstGeom prst="rect">
            <a:avLst/>
          </a:prstGeom>
          <a:noFill/>
          <a:ln w="9525">
            <a:solidFill>
              <a:schemeClr val="accent2"/>
            </a:solidFill>
            <a:miter lim="800000"/>
          </a:ln>
          <a:effec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mj-ea"/>
              <a:buAutoNum type="circleNumDbPlain" startAt="3"/>
              <a:defRPr/>
            </a:pP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GetElem</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(LIST  L ,int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ElementType</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&amp;e)</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position p; int j=1;</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p=L-&gt;next;</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while(p&amp;&amp; j&lt;</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p=p-&gt;next;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if(!p||j&gt;</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return Error;</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&amp;e=p -&gt;data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Box 4"/>
          <p:cNvSpPr txBox="1">
            <a:spLocks noChangeArrowheads="1"/>
          </p:cNvSpPr>
          <p:nvPr/>
        </p:nvSpPr>
        <p:spPr bwMode="auto">
          <a:xfrm>
            <a:off x="539750" y="3213100"/>
            <a:ext cx="7993063" cy="2863850"/>
          </a:xfrm>
          <a:prstGeom prst="rect">
            <a:avLst/>
          </a:prstGeom>
          <a:noFill/>
          <a:ln w="9525">
            <a:solidFill>
              <a:schemeClr val="accent2"/>
            </a:solidFill>
            <a:miter lim="800000"/>
          </a:ln>
          <a:effec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mj-ea"/>
              <a:buAutoNum type="circleNumDbPlain" startAt="4"/>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ListDelete</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(LIST  &amp;L ,int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Elementtype</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&amp;e)</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Position  q ;int j=0;</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p=L;</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while(p-&gt;next &amp;&amp; j&lt;i-1) { p=p-&gt;next; </a:t>
            </a:r>
            <a:r>
              <a:rPr kumimoji="1" lang="en-US" altLang="zh-CN" sz="1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if  (!( p-&gt;next)||j&gt;i-1)  return Error ;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q = p →next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 -&gt;next = q-&gt;next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&amp;e=q-&gt;data;</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Delete  q ;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7650" name="直接连接符 5"/>
          <p:cNvCxnSpPr/>
          <p:nvPr/>
        </p:nvCxnSpPr>
        <p:spPr>
          <a:xfrm>
            <a:off x="476250" y="2678113"/>
            <a:ext cx="8191500" cy="0"/>
          </a:xfrm>
          <a:prstGeom prst="line">
            <a:avLst/>
          </a:prstGeom>
          <a:ln w="28575" cap="flat" cmpd="sng">
            <a:solidFill>
              <a:srgbClr val="FF0000"/>
            </a:solidFill>
            <a:prstDash val="solid"/>
            <a:headEnd type="none" w="med" len="med"/>
            <a:tailEnd type="none" w="med" len="med"/>
          </a:ln>
        </p:spPr>
      </p:cxnSp>
      <p:sp>
        <p:nvSpPr>
          <p:cNvPr id="2" name="文本框 1"/>
          <p:cNvSpPr txBox="1"/>
          <p:nvPr/>
        </p:nvSpPr>
        <p:spPr>
          <a:xfrm>
            <a:off x="4799013" y="808038"/>
            <a:ext cx="3519488" cy="1631950"/>
          </a:xfrm>
          <a:prstGeom prst="rect">
            <a:avLst/>
          </a:prstGeom>
          <a:noFill/>
          <a:ln>
            <a:solidFill>
              <a:schemeClr val="accent1"/>
            </a:solidFill>
          </a:ln>
        </p:spPr>
        <p:txBody>
          <a:bodyPr wrap="none">
            <a:spAutoFit/>
          </a:bodyPr>
          <a:lstStyle/>
          <a:p>
            <a:pPr marR="0" defTabSz="914400">
              <a:buClrTx/>
              <a:buSzTx/>
              <a:buFontTx/>
              <a:buNone/>
              <a:defRPr/>
            </a:pPr>
            <a:r>
              <a:rPr kumimoji="1" lang="zh-CN" altLang="en-US" sz="2000" b="0" kern="1200" cap="none" spc="0" normalizeH="0" baseline="0" noProof="0" dirty="0">
                <a:latin typeface="+mn-lt"/>
                <a:ea typeface="黑体" panose="02010609060101010101" pitchFamily="49" charset="-122"/>
                <a:cs typeface="+mn-cs"/>
              </a:rPr>
              <a:t>（教材）单向链表存储结构：</a:t>
            </a:r>
            <a:endParaRPr kumimoji="1" lang="en-US" altLang="zh-CN" sz="2000"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sz="2000" b="0" kern="1200" cap="none" spc="0" normalizeH="0" baseline="0" noProof="0" dirty="0">
                <a:latin typeface="+mn-lt"/>
                <a:ea typeface="黑体" panose="02010609060101010101" pitchFamily="49" charset="-122"/>
                <a:cs typeface="+mn-cs"/>
              </a:rPr>
              <a:t>typedef  struct </a:t>
            </a:r>
            <a:r>
              <a:rPr kumimoji="1" lang="en-US" altLang="zh-CN" sz="2000" b="0" kern="1200" cap="none" spc="0" normalizeH="0" baseline="0" noProof="0" dirty="0" err="1">
                <a:latin typeface="+mn-lt"/>
                <a:ea typeface="黑体" panose="02010609060101010101" pitchFamily="49" charset="-122"/>
                <a:cs typeface="+mn-cs"/>
              </a:rPr>
              <a:t>LNode</a:t>
            </a:r>
            <a:r>
              <a:rPr kumimoji="1" lang="en-US" altLang="zh-CN" sz="2000" b="0" kern="1200" cap="none" spc="0" normalizeH="0" baseline="0" noProof="0" dirty="0">
                <a:latin typeface="+mn-lt"/>
                <a:ea typeface="黑体" panose="02010609060101010101" pitchFamily="49" charset="-122"/>
                <a:cs typeface="+mn-cs"/>
              </a:rPr>
              <a:t> {</a:t>
            </a:r>
            <a:endParaRPr kumimoji="1" lang="en-US" altLang="zh-CN" sz="2000"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sz="2000" b="0" kern="1200" cap="none" spc="0" normalizeH="0" baseline="0" noProof="0" dirty="0">
                <a:latin typeface="+mn-lt"/>
                <a:ea typeface="黑体" panose="02010609060101010101" pitchFamily="49" charset="-122"/>
                <a:cs typeface="+mn-cs"/>
              </a:rPr>
              <a:t>       </a:t>
            </a:r>
            <a:r>
              <a:rPr kumimoji="1" lang="en-US" altLang="zh-CN" sz="2000" b="0" kern="1200" cap="none" spc="0" normalizeH="0" baseline="0" noProof="0" dirty="0" err="1">
                <a:latin typeface="+mn-lt"/>
                <a:ea typeface="黑体" panose="02010609060101010101" pitchFamily="49" charset="-122"/>
                <a:cs typeface="+mn-cs"/>
              </a:rPr>
              <a:t>ElemType</a:t>
            </a:r>
            <a:r>
              <a:rPr kumimoji="1" lang="en-US" altLang="zh-CN" sz="2000" b="0" kern="1200" cap="none" spc="0" normalizeH="0" baseline="0" noProof="0" dirty="0">
                <a:latin typeface="+mn-lt"/>
                <a:ea typeface="黑体" panose="02010609060101010101" pitchFamily="49" charset="-122"/>
                <a:cs typeface="+mn-cs"/>
              </a:rPr>
              <a:t> data</a:t>
            </a:r>
            <a:r>
              <a:rPr kumimoji="1" lang="zh-CN" altLang="en-US" sz="2000" b="0" kern="1200" cap="none" spc="0" normalizeH="0" baseline="0" noProof="0" dirty="0">
                <a:latin typeface="+mn-lt"/>
                <a:ea typeface="黑体" panose="02010609060101010101" pitchFamily="49" charset="-122"/>
                <a:cs typeface="+mn-cs"/>
              </a:rPr>
              <a:t> </a:t>
            </a:r>
            <a:r>
              <a:rPr kumimoji="1" lang="en-US" altLang="zh-CN" sz="2000" b="0" kern="1200" cap="none" spc="0" normalizeH="0" baseline="0" noProof="0" dirty="0">
                <a:latin typeface="+mn-lt"/>
                <a:ea typeface="黑体" panose="02010609060101010101" pitchFamily="49" charset="-122"/>
                <a:cs typeface="+mn-cs"/>
              </a:rPr>
              <a:t>;</a:t>
            </a:r>
            <a:endParaRPr kumimoji="1" lang="en-US" altLang="zh-CN" sz="2000"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sz="2000" b="0" kern="1200" cap="none" spc="0" normalizeH="0" baseline="0" noProof="0" dirty="0">
                <a:latin typeface="+mn-lt"/>
                <a:ea typeface="黑体" panose="02010609060101010101" pitchFamily="49" charset="-122"/>
                <a:cs typeface="+mn-cs"/>
              </a:rPr>
              <a:t>       struct </a:t>
            </a:r>
            <a:r>
              <a:rPr kumimoji="1" lang="en-US" altLang="zh-CN" sz="2000" b="0" kern="1200" cap="none" spc="0" normalizeH="0" baseline="0" noProof="0" dirty="0" err="1">
                <a:latin typeface="+mn-lt"/>
                <a:ea typeface="黑体" panose="02010609060101010101" pitchFamily="49" charset="-122"/>
                <a:cs typeface="+mn-cs"/>
              </a:rPr>
              <a:t>LNode</a:t>
            </a:r>
            <a:r>
              <a:rPr kumimoji="1" lang="en-US" altLang="zh-CN" sz="2000" b="0" kern="1200" cap="none" spc="0" normalizeH="0" baseline="0" noProof="0" dirty="0">
                <a:latin typeface="+mn-lt"/>
                <a:ea typeface="黑体" panose="02010609060101010101" pitchFamily="49" charset="-122"/>
                <a:cs typeface="+mn-cs"/>
              </a:rPr>
              <a:t>  *next ;</a:t>
            </a:r>
            <a:endParaRPr kumimoji="1" lang="en-US" altLang="zh-CN" sz="2000"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sz="2000" b="0" kern="1200" cap="none" spc="0" normalizeH="0" baseline="0" noProof="0" dirty="0">
                <a:latin typeface="+mn-lt"/>
                <a:ea typeface="黑体" panose="02010609060101010101" pitchFamily="49" charset="-122"/>
                <a:cs typeface="+mn-cs"/>
              </a:rPr>
              <a:t>} </a:t>
            </a:r>
            <a:r>
              <a:rPr kumimoji="1" lang="en-US" altLang="zh-CN" sz="2000" b="0" kern="1200" cap="none" spc="0" normalizeH="0" baseline="0" noProof="0" dirty="0" err="1">
                <a:latin typeface="+mn-lt"/>
                <a:ea typeface="黑体" panose="02010609060101010101" pitchFamily="49" charset="-122"/>
                <a:cs typeface="+mn-cs"/>
              </a:rPr>
              <a:t>LNode</a:t>
            </a:r>
            <a:r>
              <a:rPr kumimoji="1" lang="en-US" altLang="zh-CN" sz="2000" b="0" kern="1200" cap="none" spc="0" normalizeH="0" baseline="0" noProof="0" dirty="0">
                <a:latin typeface="+mn-lt"/>
                <a:ea typeface="黑体" panose="02010609060101010101" pitchFamily="49" charset="-122"/>
                <a:cs typeface="+mn-cs"/>
              </a:rPr>
              <a:t>  *</a:t>
            </a:r>
            <a:r>
              <a:rPr kumimoji="1" lang="en-US" altLang="zh-CN" sz="2000" b="0" kern="1200" cap="none" spc="0" normalizeH="0" baseline="0" noProof="0" dirty="0" err="1">
                <a:latin typeface="+mn-lt"/>
                <a:ea typeface="黑体" panose="02010609060101010101" pitchFamily="49" charset="-122"/>
                <a:cs typeface="+mn-cs"/>
              </a:rPr>
              <a:t>LinkList</a:t>
            </a:r>
            <a:r>
              <a:rPr kumimoji="1" lang="en-US" altLang="zh-CN" sz="2000" b="0" kern="1200" cap="none" spc="0" normalizeH="0" baseline="0" noProof="0" dirty="0">
                <a:latin typeface="+mn-lt"/>
                <a:ea typeface="黑体" panose="02010609060101010101" pitchFamily="49" charset="-122"/>
                <a:cs typeface="+mn-cs"/>
              </a:rPr>
              <a:t> ;</a:t>
            </a:r>
            <a:endParaRPr kumimoji="1" lang="zh-CN" altLang="en-US" sz="2000" b="0" kern="1200" cap="none" spc="0" normalizeH="0" baseline="0" noProof="0" dirty="0">
              <a:latin typeface="+mn-lt"/>
              <a:ea typeface="黑体" panose="02010609060101010101" pitchFamily="49" charset="-122"/>
              <a:cs typeface="+mn-cs"/>
            </a:endParaRPr>
          </a:p>
        </p:txBody>
      </p:sp>
      <p:sp>
        <p:nvSpPr>
          <p:cNvPr id="3" name="文本框 2"/>
          <p:cNvSpPr txBox="1"/>
          <p:nvPr/>
        </p:nvSpPr>
        <p:spPr>
          <a:xfrm>
            <a:off x="257175" y="915988"/>
            <a:ext cx="4071938" cy="708025"/>
          </a:xfrm>
          <a:prstGeom prst="rect">
            <a:avLst/>
          </a:prstGeom>
          <a:noFill/>
        </p:spPr>
        <p:txBody>
          <a:bodyPr>
            <a:spAutoFit/>
          </a:bodyPr>
          <a:lstStyle/>
          <a:p>
            <a:pPr marR="0" algn="just" defTabSz="914400">
              <a:buClrTx/>
              <a:buSzTx/>
              <a:buFontTx/>
              <a:buNone/>
              <a:defRPr/>
            </a:pPr>
            <a:r>
              <a:rPr kumimoji="1" lang="en-US" altLang="zh-CN" sz="2000" b="0" kern="1200" cap="none" spc="0" normalizeH="0" baseline="0" noProof="0" dirty="0">
                <a:latin typeface="+mn-lt"/>
                <a:ea typeface="黑体" panose="02010609060101010101" pitchFamily="49" charset="-122"/>
                <a:cs typeface="+mn-cs"/>
              </a:rPr>
              <a:t>【</a:t>
            </a:r>
            <a:r>
              <a:rPr kumimoji="1" lang="zh-CN" altLang="en-US" sz="2000" b="0" kern="1200" cap="none" spc="0" normalizeH="0" baseline="0" noProof="0" dirty="0">
                <a:latin typeface="+mn-lt"/>
                <a:ea typeface="黑体" panose="02010609060101010101" pitchFamily="49" charset="-122"/>
                <a:cs typeface="+mn-cs"/>
              </a:rPr>
              <a:t>例</a:t>
            </a:r>
            <a:r>
              <a:rPr kumimoji="1" lang="en-US" altLang="zh-CN" sz="2000" b="0" kern="1200" cap="none" spc="0" normalizeH="0" baseline="0" noProof="0" dirty="0">
                <a:latin typeface="+mn-lt"/>
                <a:ea typeface="黑体" panose="02010609060101010101" pitchFamily="49" charset="-122"/>
                <a:cs typeface="+mn-cs"/>
              </a:rPr>
              <a:t>2-1】</a:t>
            </a:r>
            <a:r>
              <a:rPr kumimoji="1" lang="zh-CN" altLang="en-US" sz="2000" b="0" kern="1200" cap="none" spc="0" normalizeH="0" baseline="0" noProof="0" dirty="0">
                <a:latin typeface="+mn-lt"/>
                <a:ea typeface="黑体" panose="02010609060101010101" pitchFamily="49" charset="-122"/>
                <a:cs typeface="+mn-cs"/>
              </a:rPr>
              <a:t>输入</a:t>
            </a:r>
            <a:r>
              <a:rPr kumimoji="1" lang="en-US" altLang="zh-CN" sz="2000" b="0" i="1" kern="1200" cap="none" spc="0" normalizeH="0" baseline="0" noProof="0" dirty="0">
                <a:latin typeface="+mn-lt"/>
                <a:ea typeface="黑体" panose="02010609060101010101" pitchFamily="49" charset="-122"/>
                <a:cs typeface="+mn-cs"/>
              </a:rPr>
              <a:t>n</a:t>
            </a:r>
            <a:r>
              <a:rPr kumimoji="1" lang="zh-CN" altLang="en-US" sz="2000" b="0" kern="1200" cap="none" spc="0" normalizeH="0" baseline="0" noProof="0" dirty="0">
                <a:latin typeface="+mn-lt"/>
                <a:ea typeface="黑体" panose="02010609060101010101" pitchFamily="49" charset="-122"/>
                <a:cs typeface="+mn-cs"/>
              </a:rPr>
              <a:t>个元素的值，建立带表头结点的单向线性链表。</a:t>
            </a:r>
            <a:endParaRPr kumimoji="1" lang="zh-CN" altLang="en-US" sz="2000" b="0" kern="1200" cap="none" spc="0" normalizeH="0" baseline="0" noProof="0" dirty="0">
              <a:latin typeface="+mn-lt"/>
              <a:ea typeface="黑体" panose="02010609060101010101" pitchFamily="49" charset="-122"/>
              <a:cs typeface="+mn-cs"/>
            </a:endParaRPr>
          </a:p>
        </p:txBody>
      </p:sp>
      <p:sp>
        <p:nvSpPr>
          <p:cNvPr id="4" name="文本框 3"/>
          <p:cNvSpPr txBox="1"/>
          <p:nvPr/>
        </p:nvSpPr>
        <p:spPr>
          <a:xfrm>
            <a:off x="469900" y="2871788"/>
            <a:ext cx="8056563" cy="3416300"/>
          </a:xfrm>
          <a:prstGeom prst="rect">
            <a:avLst/>
          </a:prstGeom>
          <a:noFill/>
        </p:spPr>
        <p:txBody>
          <a:bodyPr>
            <a:spAutoFit/>
          </a:bodyPr>
          <a:lstStyle/>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void </a:t>
            </a:r>
            <a:r>
              <a:rPr kumimoji="1" lang="en-US" altLang="zh-CN" b="0" kern="1200" cap="none" spc="0" normalizeH="0" baseline="0" noProof="0" dirty="0" err="1">
                <a:latin typeface="+mn-lt"/>
                <a:ea typeface="宋体" panose="02010600030101010101" pitchFamily="2" charset="-122"/>
                <a:cs typeface="+mn-cs"/>
              </a:rPr>
              <a:t>CreateList</a:t>
            </a:r>
            <a:r>
              <a:rPr kumimoji="1" lang="en-US" altLang="zh-CN" b="0" kern="1200" cap="none" spc="0" normalizeH="0" baseline="0" noProof="0" dirty="0">
                <a:latin typeface="+mn-lt"/>
                <a:ea typeface="宋体" panose="02010600030101010101" pitchFamily="2" charset="-122"/>
                <a:cs typeface="+mn-cs"/>
              </a:rPr>
              <a:t> ( </a:t>
            </a:r>
            <a:r>
              <a:rPr kumimoji="1" lang="en-US" altLang="zh-CN" b="0" kern="1200" cap="none" spc="0" normalizeH="0" baseline="0" noProof="0" dirty="0" err="1">
                <a:latin typeface="+mn-lt"/>
                <a:ea typeface="宋体" panose="02010600030101010101" pitchFamily="2" charset="-122"/>
                <a:cs typeface="+mn-cs"/>
              </a:rPr>
              <a:t>LinkList</a:t>
            </a:r>
            <a:r>
              <a:rPr kumimoji="1" lang="zh-CN" altLang="en-US"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a:latin typeface="+mn-lt"/>
                <a:ea typeface="宋体" panose="02010600030101010101" pitchFamily="2" charset="-122"/>
                <a:cs typeface="+mn-cs"/>
              </a:rPr>
              <a:t>&amp;L,</a:t>
            </a:r>
            <a:r>
              <a:rPr kumimoji="1" lang="zh-CN" altLang="en-US"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a:latin typeface="+mn-lt"/>
                <a:ea typeface="宋体" panose="02010600030101010101" pitchFamily="2" charset="-122"/>
                <a:cs typeface="+mn-cs"/>
              </a:rPr>
              <a:t>int </a:t>
            </a:r>
            <a:r>
              <a:rPr kumimoji="1" lang="zh-CN" altLang="en-US"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a:latin typeface="+mn-lt"/>
                <a:ea typeface="宋体" panose="02010600030101010101" pitchFamily="2" charset="-122"/>
                <a:cs typeface="+mn-cs"/>
              </a:rPr>
              <a:t>n</a:t>
            </a:r>
            <a:r>
              <a:rPr kumimoji="1" lang="zh-CN" altLang="en-US" b="0" kern="1200" cap="none" spc="0" normalizeH="0" baseline="0" noProof="0" dirty="0">
                <a:latin typeface="+mn-lt"/>
                <a:ea typeface="宋体" panose="02010600030101010101" pitchFamily="2" charset="-122"/>
                <a:cs typeface="+mn-cs"/>
              </a:rPr>
              <a:t> </a:t>
            </a:r>
            <a:r>
              <a:rPr kumimoji="1" lang="en-US" altLang="zh-CN" b="0" kern="1200" cap="none" spc="0" normalizeH="0" baseline="0" noProof="0" dirty="0">
                <a:latin typeface="+mn-lt"/>
                <a:ea typeface="宋体" panose="02010600030101010101" pitchFamily="2" charset="-122"/>
                <a:cs typeface="+mn-cs"/>
              </a:rPr>
              <a:t>)</a:t>
            </a:r>
            <a:r>
              <a:rPr kumimoji="1" lang="zh-CN" altLang="en-US" b="0" kern="1200" cap="none" spc="0" normalizeH="0" baseline="0" noProof="0" dirty="0">
                <a:latin typeface="+mn-lt"/>
                <a:ea typeface="宋体" panose="02010600030101010101" pitchFamily="2" charset="-122"/>
                <a:cs typeface="+mn-cs"/>
              </a:rPr>
              <a:t> </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L = (</a:t>
            </a:r>
            <a:r>
              <a:rPr kumimoji="1" lang="en-US" altLang="zh-CN" b="0" kern="1200" cap="none" spc="0" normalizeH="0" baseline="0" noProof="0" dirty="0" err="1">
                <a:latin typeface="+mn-lt"/>
                <a:ea typeface="宋体" panose="02010600030101010101" pitchFamily="2" charset="-122"/>
                <a:cs typeface="+mn-cs"/>
              </a:rPr>
              <a:t>LinkList</a:t>
            </a:r>
            <a:r>
              <a:rPr kumimoji="1" lang="en-US" altLang="zh-CN" b="0" kern="1200" cap="none" spc="0" normalizeH="0" baseline="0" noProof="0" dirty="0">
                <a:latin typeface="+mn-lt"/>
                <a:ea typeface="宋体" panose="02010600030101010101" pitchFamily="2" charset="-122"/>
                <a:cs typeface="+mn-cs"/>
              </a:rPr>
              <a:t>)malloc(</a:t>
            </a:r>
            <a:r>
              <a:rPr kumimoji="1" lang="en-US" altLang="zh-CN" b="0" kern="1200" cap="none" spc="0" normalizeH="0" baseline="0" noProof="0" dirty="0" err="1">
                <a:latin typeface="+mn-lt"/>
                <a:ea typeface="宋体" panose="02010600030101010101" pitchFamily="2" charset="-122"/>
                <a:cs typeface="+mn-cs"/>
              </a:rPr>
              <a:t>sizeof</a:t>
            </a: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Lnode</a:t>
            </a:r>
            <a:r>
              <a:rPr kumimoji="1" lang="en-US" altLang="zh-CN" b="0" kern="1200" cap="none" spc="0" normalizeH="0" baseline="0" noProof="0" dirty="0">
                <a:latin typeface="+mn-lt"/>
                <a:ea typeface="宋体" panose="02010600030101010101" pitchFamily="2" charset="-122"/>
                <a:cs typeface="+mn-cs"/>
              </a:rPr>
              <a:t>)) ;         //</a:t>
            </a:r>
            <a:r>
              <a:rPr kumimoji="1" lang="zh-CN" altLang="en-US" b="0" kern="1200" cap="none" spc="0" normalizeH="0" baseline="0" noProof="0" dirty="0">
                <a:latin typeface="+mn-lt"/>
                <a:ea typeface="宋体" panose="02010600030101010101" pitchFamily="2" charset="-122"/>
                <a:cs typeface="+mn-cs"/>
              </a:rPr>
              <a:t>表头</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L-&gt;next = NULL ; </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for (</a:t>
            </a:r>
            <a:r>
              <a:rPr kumimoji="1" lang="en-US" altLang="zh-CN" b="0" kern="1200" cap="none" spc="0" normalizeH="0" baseline="0" noProof="0" dirty="0" err="1">
                <a:latin typeface="+mn-lt"/>
                <a:ea typeface="宋体" panose="02010600030101010101" pitchFamily="2" charset="-122"/>
                <a:cs typeface="+mn-cs"/>
              </a:rPr>
              <a:t>i</a:t>
            </a:r>
            <a:r>
              <a:rPr kumimoji="1" lang="en-US" altLang="zh-CN" b="0" kern="1200" cap="none" spc="0" normalizeH="0" baseline="0" noProof="0" dirty="0">
                <a:latin typeface="+mn-lt"/>
                <a:ea typeface="宋体" panose="02010600030101010101" pitchFamily="2" charset="-122"/>
                <a:cs typeface="+mn-cs"/>
              </a:rPr>
              <a:t>=0; </a:t>
            </a:r>
            <a:r>
              <a:rPr kumimoji="1" lang="en-US" altLang="zh-CN" b="0" kern="1200" cap="none" spc="0" normalizeH="0" baseline="0" noProof="0" dirty="0" err="1">
                <a:latin typeface="+mn-lt"/>
                <a:ea typeface="宋体" panose="02010600030101010101" pitchFamily="2" charset="-122"/>
                <a:cs typeface="+mn-cs"/>
              </a:rPr>
              <a:t>i</a:t>
            </a:r>
            <a:r>
              <a:rPr kumimoji="1" lang="en-US" altLang="zh-CN" b="0" kern="1200" cap="none" spc="0" normalizeH="0" baseline="0" noProof="0" dirty="0">
                <a:latin typeface="+mn-lt"/>
                <a:ea typeface="宋体" panose="02010600030101010101" pitchFamily="2" charset="-122"/>
                <a:cs typeface="+mn-cs"/>
              </a:rPr>
              <a:t>&lt;n; </a:t>
            </a:r>
            <a:r>
              <a:rPr kumimoji="1" lang="en-US" altLang="zh-CN" b="0" kern="1200" cap="none" spc="0" normalizeH="0" baseline="0" noProof="0" dirty="0" err="1">
                <a:latin typeface="+mn-lt"/>
                <a:ea typeface="宋体" panose="02010600030101010101" pitchFamily="2" charset="-122"/>
                <a:cs typeface="+mn-cs"/>
              </a:rPr>
              <a:t>i</a:t>
            </a:r>
            <a:r>
              <a:rPr kumimoji="1" lang="en-US" altLang="zh-CN"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   p = (</a:t>
            </a:r>
            <a:r>
              <a:rPr kumimoji="1" lang="en-US" altLang="zh-CN" b="0" kern="1200" cap="none" spc="0" normalizeH="0" baseline="0" noProof="0" dirty="0" err="1">
                <a:latin typeface="+mn-lt"/>
                <a:ea typeface="宋体" panose="02010600030101010101" pitchFamily="2" charset="-122"/>
                <a:cs typeface="+mn-cs"/>
              </a:rPr>
              <a:t>LinkList</a:t>
            </a:r>
            <a:r>
              <a:rPr kumimoji="1" lang="en-US" altLang="zh-CN" b="0" kern="1200" cap="none" spc="0" normalizeH="0" baseline="0" noProof="0" dirty="0">
                <a:latin typeface="+mn-lt"/>
                <a:ea typeface="宋体" panose="02010600030101010101" pitchFamily="2" charset="-122"/>
                <a:cs typeface="+mn-cs"/>
              </a:rPr>
              <a:t>)malloc(</a:t>
            </a:r>
            <a:r>
              <a:rPr kumimoji="1" lang="en-US" altLang="zh-CN" b="0" kern="1200" cap="none" spc="0" normalizeH="0" baseline="0" noProof="0" dirty="0" err="1">
                <a:latin typeface="+mn-lt"/>
                <a:ea typeface="宋体" panose="02010600030101010101" pitchFamily="2" charset="-122"/>
                <a:cs typeface="+mn-cs"/>
              </a:rPr>
              <a:t>sizeof</a:t>
            </a: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LNode</a:t>
            </a:r>
            <a:r>
              <a:rPr kumimoji="1" lang="en-US" altLang="zh-CN" b="0" kern="1200" cap="none" spc="0" normalizeH="0" baseline="0" noProof="0" dirty="0">
                <a:latin typeface="+mn-lt"/>
                <a:ea typeface="宋体" panose="02010600030101010101" pitchFamily="2" charset="-122"/>
                <a:cs typeface="+mn-cs"/>
              </a:rPr>
              <a:t>));</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p-&gt;next = L-&gt;next ;</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L-&gt;next = p ;</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             } //for</a:t>
            </a:r>
            <a:endParaRPr kumimoji="1" lang="en-US" altLang="zh-CN" b="0" kern="1200" cap="none" spc="0" normalizeH="0" baseline="0" noProof="0" dirty="0">
              <a:latin typeface="+mn-lt"/>
              <a:ea typeface="宋体" panose="02010600030101010101" pitchFamily="2" charset="-122"/>
              <a:cs typeface="+mn-cs"/>
            </a:endParaRPr>
          </a:p>
          <a:p>
            <a:pPr marR="0" defTabSz="914400">
              <a:buClrTx/>
              <a:buSzTx/>
              <a:buFontTx/>
              <a:buNone/>
              <a:defRPr/>
            </a:pPr>
            <a:r>
              <a:rPr kumimoji="1" lang="en-US" altLang="zh-CN" b="0" kern="1200" cap="none" spc="0" normalizeH="0" baseline="0" noProof="0" dirty="0">
                <a:latin typeface="+mn-lt"/>
                <a:ea typeface="宋体" panose="02010600030101010101" pitchFamily="2" charset="-122"/>
                <a:cs typeface="+mn-cs"/>
              </a:rPr>
              <a:t>}//</a:t>
            </a:r>
            <a:r>
              <a:rPr kumimoji="1" lang="en-US" altLang="zh-CN" b="0" kern="1200" cap="none" spc="0" normalizeH="0" baseline="0" noProof="0" dirty="0" err="1">
                <a:latin typeface="+mn-lt"/>
                <a:ea typeface="宋体" panose="02010600030101010101" pitchFamily="2" charset="-122"/>
                <a:cs typeface="+mn-cs"/>
              </a:rPr>
              <a:t>CreateList</a:t>
            </a:r>
            <a:r>
              <a:rPr kumimoji="1" lang="en-US" altLang="zh-CN" b="0" kern="1200" cap="none" spc="0" normalizeH="0" baseline="0" noProof="0" dirty="0">
                <a:latin typeface="+mn-lt"/>
                <a:ea typeface="宋体" panose="02010600030101010101" pitchFamily="2" charset="-122"/>
                <a:cs typeface="+mn-cs"/>
              </a:rPr>
              <a:t> </a:t>
            </a:r>
            <a:endParaRPr kumimoji="1" lang="zh-CN" altLang="en-US" b="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
          <p:cNvSpPr txBox="1"/>
          <p:nvPr/>
        </p:nvSpPr>
        <p:spPr>
          <a:xfrm>
            <a:off x="6011863" y="5795963"/>
            <a:ext cx="2074862" cy="461962"/>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Pc=Pa=Pa+Pb</a:t>
            </a:r>
            <a:endParaRPr lang="zh-CN" altLang="en-US" dirty="0">
              <a:solidFill>
                <a:srgbClr val="FF0000"/>
              </a:solidFill>
              <a:latin typeface="Times New Roman" panose="02020603050405020304" pitchFamily="18" charset="0"/>
            </a:endParaRPr>
          </a:p>
        </p:txBody>
      </p:sp>
      <p:sp>
        <p:nvSpPr>
          <p:cNvPr id="2" name="文本框 1"/>
          <p:cNvSpPr txBox="1"/>
          <p:nvPr/>
        </p:nvSpPr>
        <p:spPr>
          <a:xfrm>
            <a:off x="358775" y="600075"/>
            <a:ext cx="8426450" cy="1419225"/>
          </a:xfrm>
          <a:prstGeom prst="rect">
            <a:avLst/>
          </a:prstGeom>
          <a:noFill/>
        </p:spPr>
        <p:txBody>
          <a:bodyPr>
            <a:spAutoFit/>
          </a:bodyPr>
          <a:lstStyle/>
          <a:p>
            <a:pPr marR="0" defTabSz="914400">
              <a:lnSpc>
                <a:spcPct val="150000"/>
              </a:lnSpc>
              <a:buClrTx/>
              <a:buSzTx/>
              <a:buFontTx/>
              <a:buNone/>
              <a:defRPr/>
            </a:pPr>
            <a:r>
              <a:rPr kumimoji="1" lang="en-US" altLang="zh-CN" sz="2000" b="0" kern="1200" cap="none" spc="0" normalizeH="0" baseline="0" noProof="0" dirty="0">
                <a:latin typeface="+mn-lt"/>
                <a:ea typeface="黑体" panose="02010609060101010101" pitchFamily="49" charset="-122"/>
                <a:cs typeface="+mn-cs"/>
              </a:rPr>
              <a:t>【</a:t>
            </a:r>
            <a:r>
              <a:rPr kumimoji="1" lang="zh-CN" altLang="en-US" sz="2000" b="0" kern="1200" cap="none" spc="0" normalizeH="0" baseline="0" noProof="0" dirty="0">
                <a:latin typeface="+mn-lt"/>
                <a:ea typeface="黑体" panose="02010609060101010101" pitchFamily="49" charset="-122"/>
                <a:cs typeface="+mn-cs"/>
              </a:rPr>
              <a:t>例</a:t>
            </a:r>
            <a:r>
              <a:rPr kumimoji="1" lang="en-US" altLang="zh-CN" sz="2000" b="0" kern="1200" cap="none" spc="0" normalizeH="0" baseline="0" noProof="0" dirty="0">
                <a:latin typeface="+mn-lt"/>
                <a:ea typeface="黑体" panose="02010609060101010101" pitchFamily="49" charset="-122"/>
                <a:cs typeface="+mn-cs"/>
              </a:rPr>
              <a:t>2-2】</a:t>
            </a:r>
            <a:r>
              <a:rPr kumimoji="1" lang="zh-CN" altLang="en-US" sz="2000" b="0" kern="1200" cap="none" spc="0" normalizeH="0" baseline="0" noProof="0" dirty="0">
                <a:latin typeface="+mn-lt"/>
                <a:ea typeface="黑体" panose="02010609060101010101" pitchFamily="49" charset="-122"/>
                <a:cs typeface="+mn-cs"/>
              </a:rPr>
              <a:t>已知单链线性表</a:t>
            </a:r>
            <a:r>
              <a:rPr kumimoji="1" lang="en-US" altLang="zh-CN" sz="2000" b="0" kern="1200" cap="none" spc="0" normalizeH="0" baseline="0" noProof="0" dirty="0">
                <a:latin typeface="+mn-lt"/>
                <a:ea typeface="黑体" panose="02010609060101010101" pitchFamily="49" charset="-122"/>
                <a:cs typeface="+mn-cs"/>
              </a:rPr>
              <a:t>La</a:t>
            </a:r>
            <a:r>
              <a:rPr kumimoji="1" lang="zh-CN" altLang="en-US" sz="2000" b="0" kern="1200" cap="none" spc="0" normalizeH="0" baseline="0" noProof="0" dirty="0">
                <a:latin typeface="+mn-lt"/>
                <a:ea typeface="黑体" panose="02010609060101010101" pitchFamily="49" charset="-122"/>
                <a:cs typeface="+mn-cs"/>
              </a:rPr>
              <a:t>和</a:t>
            </a:r>
            <a:r>
              <a:rPr kumimoji="1" lang="en-US" altLang="zh-CN" sz="2000" b="0" kern="1200" cap="none" spc="0" normalizeH="0" baseline="0" noProof="0" dirty="0" err="1">
                <a:latin typeface="+mn-lt"/>
                <a:ea typeface="黑体" panose="02010609060101010101" pitchFamily="49" charset="-122"/>
                <a:cs typeface="+mn-cs"/>
              </a:rPr>
              <a:t>Lb</a:t>
            </a:r>
            <a:r>
              <a:rPr kumimoji="1" lang="zh-CN" altLang="en-US" sz="2000" b="0" kern="1200" cap="none" spc="0" normalizeH="0" baseline="0" noProof="0" dirty="0">
                <a:latin typeface="+mn-lt"/>
                <a:ea typeface="黑体" panose="02010609060101010101" pitchFamily="49" charset="-122"/>
                <a:cs typeface="+mn-cs"/>
              </a:rPr>
              <a:t>的元素按值非递减排列，设计算法归并</a:t>
            </a:r>
            <a:r>
              <a:rPr kumimoji="1" lang="en-US" altLang="zh-CN" sz="2000" b="0" kern="1200" cap="none" spc="0" normalizeH="0" baseline="0" noProof="0" dirty="0">
                <a:latin typeface="+mn-lt"/>
                <a:ea typeface="黑体" panose="02010609060101010101" pitchFamily="49" charset="-122"/>
                <a:cs typeface="+mn-cs"/>
              </a:rPr>
              <a:t>La</a:t>
            </a:r>
            <a:r>
              <a:rPr kumimoji="1" lang="zh-CN" altLang="en-US" sz="2000" b="0" kern="1200" cap="none" spc="0" normalizeH="0" baseline="0" noProof="0" dirty="0">
                <a:latin typeface="+mn-lt"/>
                <a:ea typeface="黑体" panose="02010609060101010101" pitchFamily="49" charset="-122"/>
                <a:cs typeface="+mn-cs"/>
              </a:rPr>
              <a:t>和</a:t>
            </a:r>
            <a:r>
              <a:rPr kumimoji="1" lang="en-US" altLang="zh-CN" sz="2000" b="0" kern="1200" cap="none" spc="0" normalizeH="0" baseline="0" noProof="0" dirty="0" err="1">
                <a:latin typeface="+mn-lt"/>
                <a:ea typeface="黑体" panose="02010609060101010101" pitchFamily="49" charset="-122"/>
                <a:cs typeface="+mn-cs"/>
              </a:rPr>
              <a:t>Lb</a:t>
            </a:r>
            <a:r>
              <a:rPr kumimoji="1" lang="zh-CN" altLang="en-US" sz="2000" b="0" kern="1200" cap="none" spc="0" normalizeH="0" baseline="0" noProof="0" dirty="0">
                <a:latin typeface="+mn-lt"/>
                <a:ea typeface="黑体" panose="02010609060101010101" pitchFamily="49" charset="-122"/>
                <a:cs typeface="+mn-cs"/>
              </a:rPr>
              <a:t>得到新的单链线性表</a:t>
            </a:r>
            <a:r>
              <a:rPr kumimoji="1" lang="en-US" altLang="zh-CN" sz="2000" b="0" kern="1200" cap="none" spc="0" normalizeH="0" baseline="0" noProof="0" dirty="0" err="1">
                <a:latin typeface="+mn-lt"/>
                <a:ea typeface="黑体" panose="02010609060101010101" pitchFamily="49" charset="-122"/>
                <a:cs typeface="+mn-cs"/>
              </a:rPr>
              <a:t>Lc</a:t>
            </a:r>
            <a:r>
              <a:rPr kumimoji="1" lang="zh-CN" altLang="en-US" sz="2000" b="0" kern="1200" cap="none" spc="0" normalizeH="0" baseline="0" noProof="0" dirty="0">
                <a:latin typeface="+mn-lt"/>
                <a:ea typeface="黑体" panose="02010609060101010101" pitchFamily="49" charset="-122"/>
                <a:cs typeface="+mn-cs"/>
              </a:rPr>
              <a:t>，使</a:t>
            </a:r>
            <a:r>
              <a:rPr kumimoji="1" lang="en-US" altLang="zh-CN" sz="2000" b="0" kern="1200" cap="none" spc="0" normalizeH="0" baseline="0" noProof="0" dirty="0" err="1">
                <a:latin typeface="+mn-lt"/>
                <a:ea typeface="黑体" panose="02010609060101010101" pitchFamily="49" charset="-122"/>
                <a:cs typeface="+mn-cs"/>
              </a:rPr>
              <a:t>Lc</a:t>
            </a:r>
            <a:r>
              <a:rPr kumimoji="1" lang="zh-CN" altLang="en-US" sz="2000" b="0" kern="1200" cap="none" spc="0" normalizeH="0" baseline="0" noProof="0" dirty="0">
                <a:latin typeface="+mn-lt"/>
                <a:ea typeface="黑体" panose="02010609060101010101" pitchFamily="49" charset="-122"/>
                <a:cs typeface="+mn-cs"/>
              </a:rPr>
              <a:t>的元素也按非递减排列。要求算法空间复杂度为</a:t>
            </a:r>
            <a:r>
              <a:rPr kumimoji="1" lang="en-US" altLang="zh-CN" sz="2000" b="0" kern="1200" cap="none" spc="0" normalizeH="0" baseline="0" noProof="0" dirty="0">
                <a:latin typeface="+mn-lt"/>
                <a:ea typeface="黑体" panose="02010609060101010101" pitchFamily="49" charset="-122"/>
                <a:cs typeface="+mn-cs"/>
              </a:rPr>
              <a:t>O(1)</a:t>
            </a:r>
            <a:r>
              <a:rPr kumimoji="1" lang="zh-CN" altLang="en-US" sz="2000" b="0" kern="1200" cap="none" spc="0" normalizeH="0" baseline="0" noProof="0" dirty="0">
                <a:latin typeface="+mn-lt"/>
                <a:ea typeface="黑体" panose="02010609060101010101" pitchFamily="49" charset="-122"/>
                <a:cs typeface="+mn-cs"/>
              </a:rPr>
              <a:t>。</a:t>
            </a:r>
            <a:endParaRPr kumimoji="1" lang="zh-CN" altLang="en-US" sz="2000" b="0" kern="1200" cap="none" spc="0" normalizeH="0" baseline="0" noProof="0" dirty="0">
              <a:latin typeface="+mn-lt"/>
              <a:ea typeface="黑体" panose="02010609060101010101" pitchFamily="49" charset="-122"/>
              <a:cs typeface="+mn-cs"/>
            </a:endParaRPr>
          </a:p>
        </p:txBody>
      </p:sp>
      <p:sp>
        <p:nvSpPr>
          <p:cNvPr id="28676" name="文本框 2"/>
          <p:cNvSpPr txBox="1"/>
          <p:nvPr/>
        </p:nvSpPr>
        <p:spPr>
          <a:xfrm>
            <a:off x="682625" y="2120900"/>
            <a:ext cx="7777163" cy="4154488"/>
          </a:xfrm>
          <a:prstGeom prst="rect">
            <a:avLst/>
          </a:prstGeom>
          <a:noFill/>
          <a:ln w="9525">
            <a:noFill/>
          </a:ln>
        </p:spPr>
        <p:txBody>
          <a:bodyPr>
            <a:spAutoFit/>
          </a:bodyPr>
          <a:p>
            <a:r>
              <a:rPr lang="en-US" altLang="zh-CN" b="0" dirty="0">
                <a:highlight>
                  <a:srgbClr val="FF0000"/>
                </a:highlight>
                <a:latin typeface="Times New Roman" panose="02020603050405020304" pitchFamily="18" charset="0"/>
              </a:rPr>
              <a:t>void  mergeList (LinkList &amp;La, LinkList &amp;Lb, Link &amp;Lc)</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pa=La-&gt;next; pb=Lb-&gt;next;</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Lc=pc=La;</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while(pa&amp;&amp;pb)</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if(pa-&gt;data &lt;= pb-&gt;data)</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    pc-&gt;next=pa; pc=pa; pa=pa-&gt;next; }</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else</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    pc-&gt;next=pb; pc=pb; pb=pb-&gt;next;  }</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pc-&gt;next = pa ? pa : pb ;</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free(Lb) ;</a:t>
            </a:r>
            <a:endParaRPr lang="en-US" altLang="zh-CN" b="0" dirty="0">
              <a:highlight>
                <a:srgbClr val="FF0000"/>
              </a:highlight>
              <a:latin typeface="Times New Roman" panose="02020603050405020304" pitchFamily="18" charset="0"/>
            </a:endParaRPr>
          </a:p>
          <a:p>
            <a:r>
              <a:rPr lang="en-US" altLang="zh-CN" b="0" dirty="0">
                <a:highlight>
                  <a:srgbClr val="FF0000"/>
                </a:highlight>
                <a:latin typeface="Times New Roman" panose="02020603050405020304" pitchFamily="18" charset="0"/>
              </a:rPr>
              <a:t>} //MergeList_L </a:t>
            </a:r>
            <a:endParaRPr lang="en-US" altLang="zh-CN" b="0" dirty="0">
              <a:highlight>
                <a:srgbClr val="FF0000"/>
              </a:highlight>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2359025" y="1268413"/>
          <a:ext cx="900113" cy="366713"/>
        </p:xfrm>
        <a:graphic>
          <a:graphicData uri="http://schemas.openxmlformats.org/drawingml/2006/table">
            <a:tbl>
              <a:tblPr firstRow="1" bandRow="1">
                <a:tableStyleId>{5C22544A-7EE6-4342-B048-85BDC9FD1C3A}</a:tableStyleId>
              </a:tblPr>
              <a:tblGrid>
                <a:gridCol w="495062"/>
                <a:gridCol w="405051"/>
              </a:tblGrid>
              <a:tr h="366712">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5</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表格 2"/>
          <p:cNvGraphicFramePr>
            <a:graphicFrameLocks noGrp="1"/>
          </p:cNvGraphicFramePr>
          <p:nvPr/>
        </p:nvGraphicFramePr>
        <p:xfrm>
          <a:off x="1187450" y="1268413"/>
          <a:ext cx="900113" cy="366713"/>
        </p:xfrm>
        <a:graphic>
          <a:graphicData uri="http://schemas.openxmlformats.org/drawingml/2006/table">
            <a:tbl>
              <a:tblPr firstRow="1" bandRow="1">
                <a:tableStyleId>{5C22544A-7EE6-4342-B048-85BDC9FD1C3A}</a:tableStyleId>
              </a:tblPr>
              <a:tblGrid>
                <a:gridCol w="495062"/>
                <a:gridCol w="405051"/>
              </a:tblGrid>
              <a:tr h="366712">
                <a:tc>
                  <a:txBody>
                    <a:bodyPr/>
                    <a:lstStyle/>
                    <a:p>
                      <a:pPr algn="ct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nvGraphicFramePr>
        <p:xfrm>
          <a:off x="7575550" y="1301750"/>
          <a:ext cx="898525" cy="365125"/>
        </p:xfrm>
        <a:graphic>
          <a:graphicData uri="http://schemas.openxmlformats.org/drawingml/2006/table">
            <a:tbl>
              <a:tblPr firstRow="1" bandRow="1">
                <a:tableStyleId>{5C22544A-7EE6-4342-B048-85BDC9FD1C3A}</a:tableStyleId>
              </a:tblPr>
              <a:tblGrid>
                <a:gridCol w="494189"/>
                <a:gridCol w="404336"/>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30</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290" marR="91290"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marL="91290" marR="91290"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nvGraphicFramePr>
        <p:xfrm>
          <a:off x="6181725" y="1289050"/>
          <a:ext cx="900113" cy="365125"/>
        </p:xfrm>
        <a:graphic>
          <a:graphicData uri="http://schemas.openxmlformats.org/drawingml/2006/table">
            <a:tbl>
              <a:tblPr firstRow="1" bandRow="1">
                <a:tableStyleId>{5C22544A-7EE6-4342-B048-85BDC9FD1C3A}</a:tableStyleId>
              </a:tblPr>
              <a:tblGrid>
                <a:gridCol w="495062"/>
                <a:gridCol w="405051"/>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20</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nvGraphicFramePr>
        <p:xfrm>
          <a:off x="4856163" y="1284288"/>
          <a:ext cx="900113" cy="365125"/>
        </p:xfrm>
        <a:graphic>
          <a:graphicData uri="http://schemas.openxmlformats.org/drawingml/2006/table">
            <a:tbl>
              <a:tblPr firstRow="1" bandRow="1">
                <a:tableStyleId>{5C22544A-7EE6-4342-B048-85BDC9FD1C3A}</a:tableStyleId>
              </a:tblPr>
              <a:tblGrid>
                <a:gridCol w="495062"/>
                <a:gridCol w="405050"/>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15</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3529013" y="1298575"/>
          <a:ext cx="900113" cy="365125"/>
        </p:xfrm>
        <a:graphic>
          <a:graphicData uri="http://schemas.openxmlformats.org/drawingml/2006/table">
            <a:tbl>
              <a:tblPr firstRow="1" bandRow="1">
                <a:tableStyleId>{5C22544A-7EE6-4342-B048-85BDC9FD1C3A}</a:tableStyleId>
              </a:tblPr>
              <a:tblGrid>
                <a:gridCol w="495062"/>
                <a:gridCol w="405050"/>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8</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8" name="直接箭头连接符 7"/>
          <p:cNvCxnSpPr>
            <a:endCxn id="2" idx="1"/>
          </p:cNvCxnSpPr>
          <p:nvPr/>
        </p:nvCxnSpPr>
        <p:spPr>
          <a:xfrm>
            <a:off x="1922463" y="1438275"/>
            <a:ext cx="436563" cy="1270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7" idx="1"/>
          </p:cNvCxnSpPr>
          <p:nvPr/>
        </p:nvCxnSpPr>
        <p:spPr>
          <a:xfrm flipV="1">
            <a:off x="3130550" y="1481138"/>
            <a:ext cx="398463" cy="1588"/>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 idx="1"/>
          </p:cNvCxnSpPr>
          <p:nvPr/>
        </p:nvCxnSpPr>
        <p:spPr>
          <a:xfrm>
            <a:off x="4316413" y="1466850"/>
            <a:ext cx="539750"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584825" y="1482725"/>
            <a:ext cx="585788"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4" idx="1"/>
          </p:cNvCxnSpPr>
          <p:nvPr/>
        </p:nvCxnSpPr>
        <p:spPr>
          <a:xfrm>
            <a:off x="6996113" y="1484313"/>
            <a:ext cx="579438"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14338" y="1438275"/>
            <a:ext cx="7651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52" name="文本框 17"/>
          <p:cNvSpPr txBox="1"/>
          <p:nvPr/>
        </p:nvSpPr>
        <p:spPr>
          <a:xfrm>
            <a:off x="311150" y="1084263"/>
            <a:ext cx="833438" cy="400050"/>
          </a:xfrm>
          <a:prstGeom prst="rect">
            <a:avLst/>
          </a:prstGeom>
          <a:noFill/>
          <a:ln w="19050">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La,</a:t>
            </a:r>
            <a:r>
              <a:rPr lang="en-US" altLang="zh-CN" sz="2000" dirty="0">
                <a:solidFill>
                  <a:srgbClr val="FF0000"/>
                </a:solidFill>
                <a:latin typeface="Times New Roman" panose="02020603050405020304" pitchFamily="18" charset="0"/>
                <a:ea typeface="仿宋" panose="02010609060101010101" pitchFamily="49" charset="-122"/>
              </a:rPr>
              <a:t>Lc</a:t>
            </a:r>
            <a:endParaRPr lang="zh-CN" altLang="en-US" sz="2000" dirty="0">
              <a:solidFill>
                <a:srgbClr val="FF0000"/>
              </a:solidFill>
              <a:latin typeface="Times New Roman" panose="02020603050405020304" pitchFamily="18" charset="0"/>
              <a:ea typeface="仿宋" panose="02010609060101010101" pitchFamily="49" charset="-122"/>
            </a:endParaRPr>
          </a:p>
        </p:txBody>
      </p:sp>
      <p:graphicFrame>
        <p:nvGraphicFramePr>
          <p:cNvPr id="33" name="表格 32"/>
          <p:cNvGraphicFramePr>
            <a:graphicFrameLocks noGrp="1"/>
          </p:cNvGraphicFramePr>
          <p:nvPr/>
        </p:nvGraphicFramePr>
        <p:xfrm>
          <a:off x="2359025" y="1976438"/>
          <a:ext cx="900113" cy="365125"/>
        </p:xfrm>
        <a:graphic>
          <a:graphicData uri="http://schemas.openxmlformats.org/drawingml/2006/table">
            <a:tbl>
              <a:tblPr firstRow="1" bandRow="1">
                <a:tableStyleId>{5C22544A-7EE6-4342-B048-85BDC9FD1C3A}</a:tableStyleId>
              </a:tblPr>
              <a:tblGrid>
                <a:gridCol w="495062"/>
                <a:gridCol w="405051"/>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4" name="表格 33"/>
          <p:cNvGraphicFramePr>
            <a:graphicFrameLocks noGrp="1"/>
          </p:cNvGraphicFramePr>
          <p:nvPr/>
        </p:nvGraphicFramePr>
        <p:xfrm>
          <a:off x="1187450" y="1976438"/>
          <a:ext cx="900113" cy="365125"/>
        </p:xfrm>
        <a:graphic>
          <a:graphicData uri="http://schemas.openxmlformats.org/drawingml/2006/table">
            <a:tbl>
              <a:tblPr firstRow="1" bandRow="1">
                <a:tableStyleId>{5C22544A-7EE6-4342-B048-85BDC9FD1C3A}</a:tableStyleId>
              </a:tblPr>
              <a:tblGrid>
                <a:gridCol w="495062"/>
                <a:gridCol w="405051"/>
              </a:tblGrid>
              <a:tr h="365125">
                <a:tc>
                  <a:txBody>
                    <a:bodyPr/>
                    <a:lstStyle/>
                    <a:p>
                      <a:pPr algn="ct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5" name="表格 34"/>
          <p:cNvGraphicFramePr>
            <a:graphicFrameLocks noGrp="1"/>
          </p:cNvGraphicFramePr>
          <p:nvPr/>
        </p:nvGraphicFramePr>
        <p:xfrm>
          <a:off x="7575550" y="2008188"/>
          <a:ext cx="898525" cy="365125"/>
        </p:xfrm>
        <a:graphic>
          <a:graphicData uri="http://schemas.openxmlformats.org/drawingml/2006/table">
            <a:tbl>
              <a:tblPr firstRow="1" bandRow="1">
                <a:tableStyleId>{5C22544A-7EE6-4342-B048-85BDC9FD1C3A}</a:tableStyleId>
              </a:tblPr>
              <a:tblGrid>
                <a:gridCol w="494189"/>
                <a:gridCol w="404336"/>
              </a:tblGrid>
              <a:tr h="365125">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50</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290" marR="91290"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marL="91290" marR="91290"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6" name="表格 35"/>
          <p:cNvGraphicFramePr>
            <a:graphicFrameLocks noGrp="1"/>
          </p:cNvGraphicFramePr>
          <p:nvPr/>
        </p:nvGraphicFramePr>
        <p:xfrm>
          <a:off x="6181725" y="1995488"/>
          <a:ext cx="900113" cy="366713"/>
        </p:xfrm>
        <a:graphic>
          <a:graphicData uri="http://schemas.openxmlformats.org/drawingml/2006/table">
            <a:tbl>
              <a:tblPr firstRow="1" bandRow="1">
                <a:tableStyleId>{5C22544A-7EE6-4342-B048-85BDC9FD1C3A}</a:tableStyleId>
              </a:tblPr>
              <a:tblGrid>
                <a:gridCol w="495062"/>
                <a:gridCol w="405051"/>
              </a:tblGrid>
              <a:tr h="366712">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22</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7" name="表格 36"/>
          <p:cNvGraphicFramePr>
            <a:graphicFrameLocks noGrp="1"/>
          </p:cNvGraphicFramePr>
          <p:nvPr/>
        </p:nvGraphicFramePr>
        <p:xfrm>
          <a:off x="4856163" y="1990725"/>
          <a:ext cx="900113" cy="366713"/>
        </p:xfrm>
        <a:graphic>
          <a:graphicData uri="http://schemas.openxmlformats.org/drawingml/2006/table">
            <a:tbl>
              <a:tblPr firstRow="1" bandRow="1">
                <a:tableStyleId>{5C22544A-7EE6-4342-B048-85BDC9FD1C3A}</a:tableStyleId>
              </a:tblPr>
              <a:tblGrid>
                <a:gridCol w="495062"/>
                <a:gridCol w="405050"/>
              </a:tblGrid>
              <a:tr h="366713">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12</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8" name="表格 37"/>
          <p:cNvGraphicFramePr>
            <a:graphicFrameLocks noGrp="1"/>
          </p:cNvGraphicFramePr>
          <p:nvPr/>
        </p:nvGraphicFramePr>
        <p:xfrm>
          <a:off x="3529013" y="2005013"/>
          <a:ext cx="900113" cy="366713"/>
        </p:xfrm>
        <a:graphic>
          <a:graphicData uri="http://schemas.openxmlformats.org/drawingml/2006/table">
            <a:tbl>
              <a:tblPr firstRow="1" bandRow="1">
                <a:tableStyleId>{5C22544A-7EE6-4342-B048-85BDC9FD1C3A}</a:tableStyleId>
              </a:tblPr>
              <a:tblGrid>
                <a:gridCol w="495062"/>
                <a:gridCol w="405050"/>
              </a:tblGrid>
              <a:tr h="366712">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8</a:t>
                      </a:r>
                      <a:endParaRPr lang="zh-CN" altLang="en-US" sz="1800" b="0" baseline="-2500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91451" marR="9145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9" name="直接箭头连接符 38"/>
          <p:cNvCxnSpPr>
            <a:endCxn id="33" idx="1"/>
          </p:cNvCxnSpPr>
          <p:nvPr/>
        </p:nvCxnSpPr>
        <p:spPr>
          <a:xfrm>
            <a:off x="1922463" y="2146300"/>
            <a:ext cx="436563" cy="1270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8" idx="1"/>
          </p:cNvCxnSpPr>
          <p:nvPr/>
        </p:nvCxnSpPr>
        <p:spPr>
          <a:xfrm flipV="1">
            <a:off x="3130550" y="2189163"/>
            <a:ext cx="398463"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37" idx="1"/>
          </p:cNvCxnSpPr>
          <p:nvPr/>
        </p:nvCxnSpPr>
        <p:spPr>
          <a:xfrm>
            <a:off x="4316413" y="2173288"/>
            <a:ext cx="539750"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5584825" y="2189163"/>
            <a:ext cx="585788"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5" idx="1"/>
          </p:cNvCxnSpPr>
          <p:nvPr/>
        </p:nvCxnSpPr>
        <p:spPr>
          <a:xfrm>
            <a:off x="6996113" y="2190750"/>
            <a:ext cx="579438" cy="0"/>
          </a:xfrm>
          <a:prstGeom prst="straightConnector1">
            <a:avLst/>
          </a:prstGeom>
          <a:ln w="190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14338" y="2146300"/>
            <a:ext cx="7651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807" name="文本框 44"/>
          <p:cNvSpPr txBox="1"/>
          <p:nvPr/>
        </p:nvSpPr>
        <p:spPr>
          <a:xfrm>
            <a:off x="311150" y="1790700"/>
            <a:ext cx="498475" cy="400050"/>
          </a:xfrm>
          <a:prstGeom prst="rect">
            <a:avLst/>
          </a:prstGeom>
          <a:noFill/>
          <a:ln w="19050">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Lb</a:t>
            </a:r>
            <a:endParaRPr lang="zh-CN" altLang="en-US" sz="2000" dirty="0">
              <a:latin typeface="Times New Roman" panose="02020603050405020304" pitchFamily="18" charset="0"/>
              <a:ea typeface="仿宋" panose="02010609060101010101" pitchFamily="49" charset="-122"/>
            </a:endParaRPr>
          </a:p>
        </p:txBody>
      </p:sp>
      <p:cxnSp>
        <p:nvCxnSpPr>
          <p:cNvPr id="29808" name="直接箭头连接符 46"/>
          <p:cNvCxnSpPr/>
          <p:nvPr/>
        </p:nvCxnSpPr>
        <p:spPr>
          <a:xfrm>
            <a:off x="2268538" y="836613"/>
            <a:ext cx="287337" cy="288925"/>
          </a:xfrm>
          <a:prstGeom prst="straightConnector1">
            <a:avLst/>
          </a:prstGeom>
          <a:ln w="28575" cap="flat" cmpd="sng">
            <a:solidFill>
              <a:schemeClr val="tx2"/>
            </a:solidFill>
            <a:prstDash val="solid"/>
            <a:headEnd type="none" w="med" len="med"/>
            <a:tailEnd type="triangle" w="med" len="med"/>
          </a:ln>
        </p:spPr>
      </p:cxnSp>
      <p:sp>
        <p:nvSpPr>
          <p:cNvPr id="29809" name="文本框 49"/>
          <p:cNvSpPr txBox="1"/>
          <p:nvPr/>
        </p:nvSpPr>
        <p:spPr>
          <a:xfrm>
            <a:off x="2012950" y="460375"/>
            <a:ext cx="509588" cy="461963"/>
          </a:xfrm>
          <a:prstGeom prst="rect">
            <a:avLst/>
          </a:prstGeom>
          <a:noFill/>
          <a:ln w="9525">
            <a:noFill/>
          </a:ln>
        </p:spPr>
        <p:txBody>
          <a:bodyPr wrap="none">
            <a:spAutoFit/>
          </a:bodyPr>
          <a:p>
            <a:r>
              <a:rPr lang="en-US" altLang="zh-CN" dirty="0">
                <a:latin typeface="Times New Roman" panose="02020603050405020304" pitchFamily="18" charset="0"/>
              </a:rPr>
              <a:t>pa</a:t>
            </a:r>
            <a:endParaRPr lang="zh-CN" altLang="en-US" dirty="0">
              <a:latin typeface="Times New Roman" panose="02020603050405020304" pitchFamily="18" charset="0"/>
            </a:endParaRPr>
          </a:p>
        </p:txBody>
      </p:sp>
      <p:cxnSp>
        <p:nvCxnSpPr>
          <p:cNvPr id="29810" name="直接箭头连接符 50"/>
          <p:cNvCxnSpPr/>
          <p:nvPr/>
        </p:nvCxnSpPr>
        <p:spPr>
          <a:xfrm flipV="1">
            <a:off x="2087563" y="2386013"/>
            <a:ext cx="468312" cy="322262"/>
          </a:xfrm>
          <a:prstGeom prst="straightConnector1">
            <a:avLst/>
          </a:prstGeom>
          <a:ln w="28575" cap="flat" cmpd="sng">
            <a:solidFill>
              <a:schemeClr val="tx2"/>
            </a:solidFill>
            <a:prstDash val="solid"/>
            <a:headEnd type="none" w="med" len="med"/>
            <a:tailEnd type="triangle" w="med" len="med"/>
          </a:ln>
        </p:spPr>
      </p:cxnSp>
      <p:sp>
        <p:nvSpPr>
          <p:cNvPr id="29811" name="文本框 51"/>
          <p:cNvSpPr txBox="1"/>
          <p:nvPr/>
        </p:nvSpPr>
        <p:spPr>
          <a:xfrm>
            <a:off x="1660525" y="2535238"/>
            <a:ext cx="528638" cy="461962"/>
          </a:xfrm>
          <a:prstGeom prst="rect">
            <a:avLst/>
          </a:prstGeom>
          <a:noFill/>
          <a:ln w="9525">
            <a:noFill/>
          </a:ln>
        </p:spPr>
        <p:txBody>
          <a:bodyPr wrap="none">
            <a:spAutoFit/>
          </a:bodyPr>
          <a:p>
            <a:r>
              <a:rPr lang="en-US" altLang="zh-CN" dirty="0">
                <a:latin typeface="Times New Roman" panose="02020603050405020304" pitchFamily="18" charset="0"/>
              </a:rPr>
              <a:t>pb</a:t>
            </a:r>
            <a:endParaRPr lang="zh-CN" altLang="en-US" dirty="0">
              <a:latin typeface="Times New Roman" panose="02020603050405020304" pitchFamily="18" charset="0"/>
            </a:endParaRPr>
          </a:p>
        </p:txBody>
      </p:sp>
      <p:cxnSp>
        <p:nvCxnSpPr>
          <p:cNvPr id="29812" name="直接箭头连接符 53"/>
          <p:cNvCxnSpPr/>
          <p:nvPr/>
        </p:nvCxnSpPr>
        <p:spPr>
          <a:xfrm>
            <a:off x="1220788" y="952500"/>
            <a:ext cx="288925" cy="288925"/>
          </a:xfrm>
          <a:prstGeom prst="straightConnector1">
            <a:avLst/>
          </a:prstGeom>
          <a:ln w="28575" cap="flat" cmpd="sng">
            <a:solidFill>
              <a:srgbClr val="FF0000"/>
            </a:solidFill>
            <a:prstDash val="solid"/>
            <a:headEnd type="none" w="med" len="med"/>
            <a:tailEnd type="triangle" w="med" len="med"/>
          </a:ln>
        </p:spPr>
      </p:cxnSp>
      <p:sp>
        <p:nvSpPr>
          <p:cNvPr id="29813" name="文本框 54"/>
          <p:cNvSpPr txBox="1"/>
          <p:nvPr/>
        </p:nvSpPr>
        <p:spPr>
          <a:xfrm>
            <a:off x="965200" y="576263"/>
            <a:ext cx="511175" cy="461962"/>
          </a:xfrm>
          <a:prstGeom prst="rect">
            <a:avLst/>
          </a:prstGeom>
          <a:noFill/>
          <a:ln w="9525">
            <a:noFill/>
          </a:ln>
        </p:spPr>
        <p:txBody>
          <a:bodyPr wrap="none">
            <a:spAutoFit/>
          </a:bodyPr>
          <a:p>
            <a:r>
              <a:rPr lang="en-US" altLang="zh-CN" dirty="0">
                <a:solidFill>
                  <a:srgbClr val="FF0000"/>
                </a:solidFill>
                <a:latin typeface="Times New Roman" panose="02020603050405020304" pitchFamily="18" charset="0"/>
              </a:rPr>
              <a:t>pc</a:t>
            </a:r>
            <a:endParaRPr lang="zh-CN" altLang="en-US" dirty="0">
              <a:solidFill>
                <a:srgbClr val="FF0000"/>
              </a:solidFill>
              <a:latin typeface="Times New Roman" panose="02020603050405020304" pitchFamily="18" charset="0"/>
            </a:endParaRPr>
          </a:p>
        </p:txBody>
      </p:sp>
      <p:sp>
        <p:nvSpPr>
          <p:cNvPr id="29814" name="矩形 11"/>
          <p:cNvSpPr/>
          <p:nvPr/>
        </p:nvSpPr>
        <p:spPr>
          <a:xfrm>
            <a:off x="841375" y="3351213"/>
            <a:ext cx="6864350" cy="3046412"/>
          </a:xfrm>
          <a:prstGeom prst="rect">
            <a:avLst/>
          </a:prstGeom>
          <a:noFill/>
          <a:ln w="9525">
            <a:noFill/>
          </a:ln>
        </p:spPr>
        <p:txBody>
          <a:bodyPr>
            <a:spAutoFit/>
          </a:bodyPr>
          <a:p>
            <a:r>
              <a:rPr lang="en-US" altLang="zh-CN" b="0" dirty="0">
                <a:latin typeface="Times New Roman" panose="02020603050405020304" pitchFamily="18" charset="0"/>
              </a:rPr>
              <a:t>pa=La-&gt;next; pb=Lb-&gt;next;</a:t>
            </a:r>
            <a:endParaRPr lang="en-US" altLang="zh-CN" b="0" dirty="0">
              <a:latin typeface="Times New Roman" panose="02020603050405020304" pitchFamily="18" charset="0"/>
            </a:endParaRPr>
          </a:p>
          <a:p>
            <a:r>
              <a:rPr lang="en-US" altLang="zh-CN" b="0" dirty="0">
                <a:latin typeface="Times New Roman" panose="02020603050405020304" pitchFamily="18" charset="0"/>
              </a:rPr>
              <a:t>     Lc=pc=La;</a:t>
            </a:r>
            <a:endParaRPr lang="en-US" altLang="zh-CN" b="0" dirty="0">
              <a:latin typeface="Times New Roman" panose="02020603050405020304" pitchFamily="18" charset="0"/>
            </a:endParaRPr>
          </a:p>
          <a:p>
            <a:r>
              <a:rPr lang="en-US" altLang="zh-CN" b="0" dirty="0">
                <a:latin typeface="Times New Roman" panose="02020603050405020304" pitchFamily="18" charset="0"/>
              </a:rPr>
              <a:t>     while(pa&amp;&amp;pb)</a:t>
            </a:r>
            <a:endParaRPr lang="en-US" altLang="zh-CN" b="0" dirty="0">
              <a:latin typeface="Times New Roman" panose="02020603050405020304" pitchFamily="18" charset="0"/>
            </a:endParaRPr>
          </a:p>
          <a:p>
            <a:r>
              <a:rPr lang="en-US" altLang="zh-CN" b="0" dirty="0">
                <a:latin typeface="Times New Roman" panose="02020603050405020304" pitchFamily="18" charset="0"/>
              </a:rPr>
              <a:t>       if(pa-&gt;data &lt;= pb-&gt;data)</a:t>
            </a:r>
            <a:endParaRPr lang="en-US" altLang="zh-CN" b="0" dirty="0">
              <a:latin typeface="Times New Roman" panose="02020603050405020304" pitchFamily="18" charset="0"/>
            </a:endParaRPr>
          </a:p>
          <a:p>
            <a:r>
              <a:rPr lang="en-US" altLang="zh-CN" b="0" dirty="0">
                <a:latin typeface="Times New Roman" panose="02020603050405020304" pitchFamily="18" charset="0"/>
              </a:rPr>
              <a:t>         {    pc-&gt;next=pa; pc=pa; pa=pa-&gt;next; }</a:t>
            </a:r>
            <a:endParaRPr lang="en-US" altLang="zh-CN" b="0" dirty="0">
              <a:latin typeface="Times New Roman" panose="02020603050405020304" pitchFamily="18" charset="0"/>
            </a:endParaRPr>
          </a:p>
          <a:p>
            <a:r>
              <a:rPr lang="en-US" altLang="zh-CN" b="0" dirty="0">
                <a:latin typeface="Times New Roman" panose="02020603050405020304" pitchFamily="18" charset="0"/>
              </a:rPr>
              <a:t>         else</a:t>
            </a:r>
            <a:endParaRPr lang="en-US" altLang="zh-CN" b="0" dirty="0">
              <a:latin typeface="Times New Roman" panose="02020603050405020304" pitchFamily="18" charset="0"/>
            </a:endParaRPr>
          </a:p>
          <a:p>
            <a:r>
              <a:rPr lang="en-US" altLang="zh-CN" b="0" dirty="0">
                <a:latin typeface="Times New Roman" panose="02020603050405020304" pitchFamily="18" charset="0"/>
              </a:rPr>
              <a:t>         {    pc-&gt;next=pb; pc=pb; pb=pb-&gt;next;  }</a:t>
            </a:r>
            <a:endParaRPr lang="en-US" altLang="zh-CN" b="0" dirty="0">
              <a:latin typeface="Times New Roman" panose="02020603050405020304" pitchFamily="18" charset="0"/>
            </a:endParaRPr>
          </a:p>
          <a:p>
            <a:r>
              <a:rPr lang="en-US" altLang="zh-CN" b="0" dirty="0">
                <a:latin typeface="Times New Roman" panose="02020603050405020304" pitchFamily="18" charset="0"/>
              </a:rPr>
              <a:t>       pc-&gt;next = pa ? pa : pb ;</a:t>
            </a:r>
            <a:endParaRPr lang="zh-CN" altLang="en-US"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313" y="4005263"/>
            <a:ext cx="8461375" cy="1879600"/>
          </a:xfrm>
          <a:prstGeom prst="rect">
            <a:avLst/>
          </a:prstGeom>
          <a:noFill/>
        </p:spPr>
        <p:txBody>
          <a:bodyPr>
            <a:spAutoFit/>
          </a:bodyPr>
          <a:lstStyle/>
          <a:p>
            <a:pPr marR="0" defTabSz="914400">
              <a:lnSpc>
                <a:spcPct val="150000"/>
              </a:lnSpc>
              <a:buClrTx/>
              <a:buSzTx/>
              <a:buFontTx/>
              <a:buNone/>
              <a:defRPr/>
            </a:pPr>
            <a:r>
              <a:rPr kumimoji="1" lang="zh-CN" altLang="en-US" sz="2000" b="0" kern="1200" cap="none" spc="0" normalizeH="0" baseline="0" noProof="0" dirty="0">
                <a:latin typeface="+mn-lt"/>
                <a:ea typeface="黑体" panose="02010609060101010101" pitchFamily="49" charset="-122"/>
                <a:cs typeface="+mn-cs"/>
              </a:rPr>
              <a:t>思考题：</a:t>
            </a:r>
            <a:endParaRPr kumimoji="1" lang="en-US" altLang="zh-CN" sz="2000" b="0" kern="1200" cap="none" spc="0" normalizeH="0" baseline="0" noProof="0" dirty="0">
              <a:latin typeface="+mn-lt"/>
              <a:ea typeface="黑体" panose="02010609060101010101" pitchFamily="49" charset="-122"/>
              <a:cs typeface="+mn-cs"/>
            </a:endParaRPr>
          </a:p>
          <a:p>
            <a:pPr marR="0" defTabSz="914400">
              <a:lnSpc>
                <a:spcPct val="150000"/>
              </a:lnSpc>
              <a:buClrTx/>
              <a:buSzTx/>
              <a:buFontTx/>
              <a:buNone/>
              <a:defRPr/>
            </a:pPr>
            <a:r>
              <a:rPr kumimoji="1" lang="zh-CN" altLang="en-US" sz="2000" b="0" kern="1200" cap="none" spc="0" normalizeH="0" baseline="0" noProof="0" dirty="0">
                <a:latin typeface="+mn-lt"/>
                <a:ea typeface="黑体" panose="02010609060101010101" pitchFamily="49" charset="-122"/>
                <a:cs typeface="+mn-cs"/>
              </a:rPr>
              <a:t>        已知单链线性表</a:t>
            </a:r>
            <a:r>
              <a:rPr kumimoji="1" lang="en-US" altLang="zh-CN" sz="2000" b="0" kern="1200" cap="none" spc="0" normalizeH="0" baseline="0" noProof="0" dirty="0">
                <a:latin typeface="+mn-lt"/>
                <a:ea typeface="黑体" panose="02010609060101010101" pitchFamily="49" charset="-122"/>
                <a:cs typeface="+mn-cs"/>
              </a:rPr>
              <a:t>La</a:t>
            </a:r>
            <a:r>
              <a:rPr kumimoji="1" lang="zh-CN" altLang="en-US" sz="2000" b="0" kern="1200" cap="none" spc="0" normalizeH="0" baseline="0" noProof="0" dirty="0">
                <a:latin typeface="+mn-lt"/>
                <a:ea typeface="黑体" panose="02010609060101010101" pitchFamily="49" charset="-122"/>
                <a:cs typeface="+mn-cs"/>
              </a:rPr>
              <a:t>和</a:t>
            </a:r>
            <a:r>
              <a:rPr kumimoji="1" lang="en-US" altLang="zh-CN" sz="2000" b="0" kern="1200" cap="none" spc="0" normalizeH="0" baseline="0" noProof="0" dirty="0" err="1">
                <a:latin typeface="+mn-lt"/>
                <a:ea typeface="黑体" panose="02010609060101010101" pitchFamily="49" charset="-122"/>
                <a:cs typeface="+mn-cs"/>
              </a:rPr>
              <a:t>Lb</a:t>
            </a:r>
            <a:r>
              <a:rPr kumimoji="1" lang="zh-CN" altLang="en-US" sz="2000" b="0" kern="1200" cap="none" spc="0" normalizeH="0" baseline="0" noProof="0" dirty="0">
                <a:latin typeface="+mn-lt"/>
                <a:ea typeface="黑体" panose="02010609060101010101" pitchFamily="49" charset="-122"/>
                <a:cs typeface="+mn-cs"/>
              </a:rPr>
              <a:t>的元素按值非递减排列，设计算法归并</a:t>
            </a:r>
            <a:r>
              <a:rPr kumimoji="1" lang="en-US" altLang="zh-CN" sz="2000" b="0" kern="1200" cap="none" spc="0" normalizeH="0" baseline="0" noProof="0" dirty="0">
                <a:latin typeface="+mn-lt"/>
                <a:ea typeface="黑体" panose="02010609060101010101" pitchFamily="49" charset="-122"/>
                <a:cs typeface="+mn-cs"/>
              </a:rPr>
              <a:t>La</a:t>
            </a:r>
            <a:r>
              <a:rPr kumimoji="1" lang="zh-CN" altLang="en-US" sz="2000" b="0" kern="1200" cap="none" spc="0" normalizeH="0" baseline="0" noProof="0" dirty="0">
                <a:latin typeface="+mn-lt"/>
                <a:ea typeface="黑体" panose="02010609060101010101" pitchFamily="49" charset="-122"/>
                <a:cs typeface="+mn-cs"/>
              </a:rPr>
              <a:t>和</a:t>
            </a:r>
            <a:r>
              <a:rPr kumimoji="1" lang="en-US" altLang="zh-CN" sz="2000" b="0" kern="1200" cap="none" spc="0" normalizeH="0" baseline="0" noProof="0" dirty="0" err="1">
                <a:latin typeface="+mn-lt"/>
                <a:ea typeface="黑体" panose="02010609060101010101" pitchFamily="49" charset="-122"/>
                <a:cs typeface="+mn-cs"/>
              </a:rPr>
              <a:t>Lb</a:t>
            </a:r>
            <a:r>
              <a:rPr kumimoji="1" lang="zh-CN" altLang="en-US" sz="2000" b="0" kern="1200" cap="none" spc="0" normalizeH="0" baseline="0" noProof="0" dirty="0">
                <a:latin typeface="+mn-lt"/>
                <a:ea typeface="黑体" panose="02010609060101010101" pitchFamily="49" charset="-122"/>
                <a:cs typeface="+mn-cs"/>
              </a:rPr>
              <a:t>得到新的单链线性表</a:t>
            </a:r>
            <a:r>
              <a:rPr kumimoji="1" lang="en-US" altLang="zh-CN" sz="2000" b="0" kern="1200" cap="none" spc="0" normalizeH="0" baseline="0" noProof="0" dirty="0" err="1">
                <a:latin typeface="+mn-lt"/>
                <a:ea typeface="黑体" panose="02010609060101010101" pitchFamily="49" charset="-122"/>
                <a:cs typeface="+mn-cs"/>
              </a:rPr>
              <a:t>Lc</a:t>
            </a:r>
            <a:r>
              <a:rPr kumimoji="1" lang="zh-CN" altLang="en-US" sz="2000" b="0" kern="1200" cap="none" spc="0" normalizeH="0" baseline="0" noProof="0" dirty="0">
                <a:latin typeface="+mn-lt"/>
                <a:ea typeface="黑体" panose="02010609060101010101" pitchFamily="49" charset="-122"/>
                <a:cs typeface="+mn-cs"/>
              </a:rPr>
              <a:t>，使</a:t>
            </a:r>
            <a:r>
              <a:rPr kumimoji="1" lang="en-US" altLang="zh-CN" sz="2000" b="0" kern="1200" cap="none" spc="0" normalizeH="0" baseline="0" noProof="0" dirty="0" err="1">
                <a:latin typeface="+mn-lt"/>
                <a:ea typeface="黑体" panose="02010609060101010101" pitchFamily="49" charset="-122"/>
                <a:cs typeface="+mn-cs"/>
              </a:rPr>
              <a:t>Lc</a:t>
            </a:r>
            <a:r>
              <a:rPr kumimoji="1" lang="zh-CN" altLang="en-US" sz="2000" b="0" kern="1200" cap="none" spc="0" normalizeH="0" baseline="0" noProof="0" dirty="0">
                <a:latin typeface="+mn-lt"/>
                <a:ea typeface="黑体" panose="02010609060101010101" pitchFamily="49" charset="-122"/>
                <a:cs typeface="+mn-cs"/>
              </a:rPr>
              <a:t>的元素</a:t>
            </a:r>
            <a:r>
              <a:rPr kumimoji="1" lang="zh-CN" altLang="en-US" sz="2000" b="0" kern="1200" cap="none" spc="0" normalizeH="0" baseline="0" noProof="0" dirty="0">
                <a:solidFill>
                  <a:srgbClr val="FF0000"/>
                </a:solidFill>
                <a:latin typeface="+mn-lt"/>
                <a:ea typeface="黑体" panose="02010609060101010101" pitchFamily="49" charset="-122"/>
                <a:cs typeface="+mn-cs"/>
              </a:rPr>
              <a:t>按非递增排列</a:t>
            </a:r>
            <a:r>
              <a:rPr kumimoji="1" lang="zh-CN" altLang="en-US" sz="2000" b="0" kern="1200" cap="none" spc="0" normalizeH="0" baseline="0" noProof="0" dirty="0">
                <a:latin typeface="+mn-lt"/>
                <a:ea typeface="黑体" panose="02010609060101010101" pitchFamily="49" charset="-122"/>
                <a:cs typeface="+mn-cs"/>
              </a:rPr>
              <a:t>。要求算法空间复杂度为</a:t>
            </a:r>
            <a:r>
              <a:rPr kumimoji="1" lang="en-US" altLang="zh-CN" sz="2000" b="0" kern="1200" cap="none" spc="0" normalizeH="0" baseline="0" noProof="0" dirty="0">
                <a:latin typeface="+mn-lt"/>
                <a:ea typeface="黑体" panose="02010609060101010101" pitchFamily="49" charset="-122"/>
                <a:cs typeface="+mn-cs"/>
              </a:rPr>
              <a:t>O(1)</a:t>
            </a:r>
            <a:r>
              <a:rPr kumimoji="1" lang="zh-CN" altLang="en-US" sz="2000" b="0" kern="1200" cap="none" spc="0" normalizeH="0" baseline="0" noProof="0" dirty="0">
                <a:latin typeface="+mn-lt"/>
                <a:ea typeface="黑体" panose="02010609060101010101" pitchFamily="49" charset="-122"/>
                <a:cs typeface="+mn-cs"/>
              </a:rPr>
              <a:t>。</a:t>
            </a:r>
            <a:endParaRPr kumimoji="1" lang="en-US" altLang="zh-CN" sz="2000" b="0" kern="1200" cap="none" spc="0" normalizeH="0" baseline="0" noProof="0" dirty="0">
              <a:latin typeface="+mn-lt"/>
              <a:ea typeface="黑体" panose="02010609060101010101" pitchFamily="49" charset="-122"/>
              <a:cs typeface="+mn-cs"/>
            </a:endParaRPr>
          </a:p>
        </p:txBody>
      </p:sp>
      <p:sp>
        <p:nvSpPr>
          <p:cNvPr id="3" name="文本框 2"/>
          <p:cNvSpPr txBox="1"/>
          <p:nvPr/>
        </p:nvSpPr>
        <p:spPr>
          <a:xfrm>
            <a:off x="341313" y="614363"/>
            <a:ext cx="8623300" cy="2803525"/>
          </a:xfrm>
          <a:prstGeom prst="rect">
            <a:avLst/>
          </a:prstGeom>
          <a:noFill/>
        </p:spPr>
        <p:txBody>
          <a:bodyPr>
            <a:spAutoFit/>
          </a:bodyPr>
          <a:lstStyle/>
          <a:p>
            <a:pPr marR="0" defTabSz="914400">
              <a:lnSpc>
                <a:spcPct val="150000"/>
              </a:lnSpc>
              <a:buClrTx/>
              <a:buSzTx/>
              <a:buFontTx/>
              <a:buNone/>
              <a:defRPr/>
            </a:pPr>
            <a:r>
              <a:rPr kumimoji="1" lang="zh-CN" altLang="en-US" sz="2000" b="0" kern="1200" cap="none" spc="0" normalizeH="0" baseline="0" noProof="0" dirty="0">
                <a:latin typeface="+mn-lt"/>
                <a:ea typeface="黑体" panose="02010609060101010101" pitchFamily="49" charset="-122"/>
                <a:cs typeface="+mn-cs"/>
              </a:rPr>
              <a:t>合并算法总结：</a:t>
            </a:r>
            <a:endParaRPr kumimoji="1" lang="en-US" altLang="zh-CN" sz="2000" b="0" kern="1200" cap="none" spc="0" normalizeH="0" baseline="0" noProof="0" dirty="0">
              <a:latin typeface="+mn-lt"/>
              <a:ea typeface="黑体" panose="02010609060101010101" pitchFamily="49" charset="-122"/>
              <a:cs typeface="+mn-cs"/>
            </a:endParaRPr>
          </a:p>
          <a:p>
            <a:pPr marR="0" defTabSz="914400">
              <a:lnSpc>
                <a:spcPct val="150000"/>
              </a:lnSpc>
              <a:buClrTx/>
              <a:buSzTx/>
              <a:buFontTx/>
              <a:buNone/>
              <a:defRPr/>
            </a:pPr>
            <a:r>
              <a:rPr kumimoji="1" lang="zh-CN" altLang="en-US" sz="2000" b="0" kern="1200" cap="none" spc="0" normalizeH="0" baseline="0" noProof="0" dirty="0">
                <a:latin typeface="+mn-lt"/>
                <a:ea typeface="黑体" panose="02010609060101010101" pitchFamily="49" charset="-122"/>
                <a:cs typeface="+mn-cs"/>
              </a:rPr>
              <a:t>两个有序的线性链表合并成一个新的有序的线性链表</a:t>
            </a:r>
            <a:endParaRPr kumimoji="1" lang="en-US" altLang="zh-CN" sz="2000" b="0" kern="1200" cap="none" spc="0" normalizeH="0" baseline="0" noProof="0" dirty="0">
              <a:latin typeface="+mn-lt"/>
              <a:ea typeface="黑体" panose="02010609060101010101" pitchFamily="49" charset="-122"/>
              <a:cs typeface="+mn-cs"/>
            </a:endParaRPr>
          </a:p>
          <a:p>
            <a:pPr marL="457200" marR="0" indent="-457200" defTabSz="914400">
              <a:lnSpc>
                <a:spcPct val="150000"/>
              </a:lnSpc>
              <a:buClrTx/>
              <a:buSzTx/>
              <a:buFont typeface="+mj-ea"/>
              <a:buAutoNum type="circleNumDbPlain"/>
              <a:defRPr/>
            </a:pPr>
            <a:r>
              <a:rPr kumimoji="1" lang="zh-CN" altLang="en-US" sz="2000" b="0" kern="1200" cap="none" spc="0" normalizeH="0" baseline="0" noProof="0" dirty="0">
                <a:latin typeface="+mn-lt"/>
                <a:ea typeface="黑体" panose="02010609060101010101" pitchFamily="49" charset="-122"/>
                <a:cs typeface="+mn-cs"/>
              </a:rPr>
              <a:t>顺序存储的合并算法时间复杂度为</a:t>
            </a:r>
            <a:r>
              <a:rPr kumimoji="1" lang="en-US" altLang="zh-CN" sz="2000" b="0" kern="1200" cap="none" spc="0" normalizeH="0" baseline="0" noProof="0" dirty="0">
                <a:latin typeface="+mn-lt"/>
                <a:ea typeface="黑体" panose="02010609060101010101" pitchFamily="49" charset="-122"/>
                <a:cs typeface="+mn-cs"/>
              </a:rPr>
              <a:t>O(</a:t>
            </a:r>
            <a:r>
              <a:rPr kumimoji="1" lang="en-US" altLang="zh-CN" sz="2000" b="0" kern="1200" cap="none" spc="0" normalizeH="0" baseline="0" noProof="0" dirty="0" err="1">
                <a:latin typeface="+mn-lt"/>
                <a:ea typeface="黑体" panose="02010609060101010101" pitchFamily="49" charset="-122"/>
                <a:cs typeface="+mn-cs"/>
              </a:rPr>
              <a:t>m+n</a:t>
            </a:r>
            <a:r>
              <a:rPr kumimoji="1" lang="en-US" altLang="zh-CN" sz="2000" b="0" kern="1200" cap="none" spc="0" normalizeH="0" baseline="0" noProof="0" dirty="0">
                <a:latin typeface="+mn-lt"/>
                <a:ea typeface="黑体" panose="02010609060101010101" pitchFamily="49" charset="-122"/>
                <a:cs typeface="+mn-cs"/>
              </a:rPr>
              <a:t>)</a:t>
            </a:r>
            <a:r>
              <a:rPr kumimoji="1" lang="zh-CN" altLang="en-US" sz="2000" b="0" kern="1200" cap="none" spc="0" normalizeH="0" baseline="0" noProof="0" dirty="0">
                <a:latin typeface="+mn-lt"/>
                <a:ea typeface="黑体" panose="02010609060101010101" pitchFamily="49" charset="-122"/>
                <a:cs typeface="+mn-cs"/>
              </a:rPr>
              <a:t>或</a:t>
            </a:r>
            <a:r>
              <a:rPr kumimoji="1" lang="en-US" altLang="zh-CN" sz="2000" b="0" kern="1200" cap="none" spc="0" normalizeH="0" baseline="0" noProof="0" dirty="0">
                <a:latin typeface="+mn-lt"/>
                <a:ea typeface="黑体" panose="02010609060101010101" pitchFamily="49" charset="-122"/>
                <a:cs typeface="+mn-cs"/>
              </a:rPr>
              <a:t>O(max(</a:t>
            </a:r>
            <a:r>
              <a:rPr kumimoji="1" lang="en-US" altLang="zh-CN" sz="2000" b="0" kern="1200" cap="none" spc="0" normalizeH="0" baseline="0" noProof="0" dirty="0" err="1">
                <a:latin typeface="+mn-lt"/>
                <a:ea typeface="黑体" panose="02010609060101010101" pitchFamily="49" charset="-122"/>
                <a:cs typeface="+mn-cs"/>
              </a:rPr>
              <a:t>m,n</a:t>
            </a:r>
            <a:r>
              <a:rPr kumimoji="1" lang="en-US" altLang="zh-CN" sz="2000" b="0" kern="1200" cap="none" spc="0" normalizeH="0" baseline="0" noProof="0" dirty="0">
                <a:latin typeface="+mn-lt"/>
                <a:ea typeface="黑体" panose="02010609060101010101" pitchFamily="49" charset="-122"/>
                <a:cs typeface="+mn-cs"/>
              </a:rPr>
              <a:t>))</a:t>
            </a:r>
            <a:r>
              <a:rPr kumimoji="1" lang="zh-CN" altLang="en-US" sz="2000" b="0" kern="1200" cap="none" spc="0" normalizeH="0" baseline="0" noProof="0" dirty="0">
                <a:latin typeface="+mn-lt"/>
                <a:ea typeface="黑体" panose="02010609060101010101" pitchFamily="49" charset="-122"/>
                <a:cs typeface="+mn-cs"/>
              </a:rPr>
              <a:t>，空间复杂度为</a:t>
            </a:r>
            <a:r>
              <a:rPr kumimoji="1" lang="en-US" altLang="zh-CN" sz="2000" b="0" kern="1200" cap="none" spc="0" normalizeH="0" baseline="0" noProof="0" dirty="0">
                <a:latin typeface="+mn-lt"/>
                <a:ea typeface="黑体" panose="02010609060101010101" pitchFamily="49" charset="-122"/>
                <a:cs typeface="+mn-cs"/>
              </a:rPr>
              <a:t>O(</a:t>
            </a:r>
            <a:r>
              <a:rPr kumimoji="1" lang="en-US" altLang="zh-CN" sz="2000" b="0" kern="1200" cap="none" spc="0" normalizeH="0" baseline="0" noProof="0" dirty="0" err="1">
                <a:latin typeface="+mn-lt"/>
                <a:ea typeface="黑体" panose="02010609060101010101" pitchFamily="49" charset="-122"/>
                <a:cs typeface="+mn-cs"/>
              </a:rPr>
              <a:t>m+n</a:t>
            </a:r>
            <a:r>
              <a:rPr kumimoji="1" lang="en-US" altLang="zh-CN" sz="2000" b="0" kern="1200" cap="none" spc="0" normalizeH="0" baseline="0" noProof="0" dirty="0">
                <a:latin typeface="+mn-lt"/>
                <a:ea typeface="黑体" panose="02010609060101010101" pitchFamily="49" charset="-122"/>
                <a:cs typeface="+mn-cs"/>
              </a:rPr>
              <a:t>);</a:t>
            </a:r>
            <a:endParaRPr kumimoji="1" lang="en-US" altLang="zh-CN" sz="2000" b="0" kern="1200" cap="none" spc="0" normalizeH="0" baseline="0" noProof="0" dirty="0">
              <a:latin typeface="+mn-lt"/>
              <a:ea typeface="黑体" panose="02010609060101010101" pitchFamily="49" charset="-122"/>
              <a:cs typeface="+mn-cs"/>
            </a:endParaRPr>
          </a:p>
          <a:p>
            <a:pPr marL="457200" marR="0" indent="-457200" defTabSz="914400">
              <a:lnSpc>
                <a:spcPct val="150000"/>
              </a:lnSpc>
              <a:buClrTx/>
              <a:buSzTx/>
              <a:buFont typeface="+mj-ea"/>
              <a:buAutoNum type="circleNumDbPlain"/>
              <a:defRPr/>
            </a:pPr>
            <a:r>
              <a:rPr kumimoji="1" lang="zh-CN" altLang="en-US" sz="2000" b="0" kern="1200" cap="none" spc="0" normalizeH="0" baseline="0" noProof="0" dirty="0">
                <a:latin typeface="+mn-lt"/>
                <a:ea typeface="黑体" panose="02010609060101010101" pitchFamily="49" charset="-122"/>
                <a:cs typeface="+mn-cs"/>
              </a:rPr>
              <a:t>链式存储的合并算法时间复杂度同顺序存储，但空间复杂度为</a:t>
            </a:r>
            <a:r>
              <a:rPr kumimoji="1" lang="en-US" altLang="zh-CN" sz="2000" b="0" kern="1200" cap="none" spc="0" normalizeH="0" baseline="0" noProof="0" dirty="0">
                <a:latin typeface="+mn-lt"/>
                <a:ea typeface="黑体" panose="02010609060101010101" pitchFamily="49" charset="-122"/>
                <a:cs typeface="+mn-cs"/>
              </a:rPr>
              <a:t>O(1)</a:t>
            </a:r>
            <a:r>
              <a:rPr kumimoji="1" lang="zh-CN" altLang="en-US" sz="2000" b="0" kern="1200" cap="none" spc="0" normalizeH="0" baseline="0" noProof="0" dirty="0">
                <a:latin typeface="+mn-lt"/>
                <a:ea typeface="黑体" panose="02010609060101010101" pitchFamily="49" charset="-122"/>
                <a:cs typeface="+mn-cs"/>
              </a:rPr>
              <a:t>；</a:t>
            </a:r>
            <a:endParaRPr kumimoji="1" lang="en-US" altLang="zh-CN" sz="2000" b="0" kern="1200" cap="none" spc="0" normalizeH="0" baseline="0" noProof="0" dirty="0">
              <a:latin typeface="+mn-lt"/>
              <a:ea typeface="黑体" panose="02010609060101010101" pitchFamily="49" charset="-122"/>
              <a:cs typeface="+mn-cs"/>
            </a:endParaRPr>
          </a:p>
          <a:p>
            <a:pPr marL="457200" marR="0" indent="-457200" defTabSz="914400">
              <a:lnSpc>
                <a:spcPct val="150000"/>
              </a:lnSpc>
              <a:buClrTx/>
              <a:buSzTx/>
              <a:buFont typeface="+mj-ea"/>
              <a:buAutoNum type="circleNumDbPlain"/>
              <a:defRPr/>
            </a:pPr>
            <a:r>
              <a:rPr kumimoji="1" lang="zh-CN" altLang="en-US" sz="2000" b="0" kern="1200" cap="none" spc="0" normalizeH="0" baseline="0" noProof="0" dirty="0">
                <a:latin typeface="+mn-lt"/>
                <a:ea typeface="黑体" panose="02010609060101010101" pitchFamily="49" charset="-122"/>
                <a:cs typeface="+mn-cs"/>
              </a:rPr>
              <a:t>合并算法是内部排序的一种方法，但对外部排序来讲，这是唯一方法。</a:t>
            </a:r>
            <a:endParaRPr kumimoji="1" lang="zh-CN" altLang="en-US" sz="2000" b="0" kern="1200" cap="none" spc="0" normalizeH="0" baseline="0" noProof="0" dirty="0">
              <a:latin typeface="+mn-lt"/>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4"/>
          <p:cNvSpPr txBox="1"/>
          <p:nvPr/>
        </p:nvSpPr>
        <p:spPr>
          <a:xfrm>
            <a:off x="323850" y="603250"/>
            <a:ext cx="7767638" cy="461963"/>
          </a:xfrm>
          <a:prstGeom prst="rect">
            <a:avLst/>
          </a:prstGeom>
          <a:noFill/>
          <a:ln w="9525">
            <a:noFill/>
          </a:ln>
        </p:spPr>
        <p:txBody>
          <a:bodyPr wrap="none">
            <a:spAutoFit/>
          </a:bodyPr>
          <a:p>
            <a:pPr eaLnBrk="1" hangingPunct="1"/>
            <a:r>
              <a:rPr lang="en-US" altLang="zh-CN" dirty="0">
                <a:solidFill>
                  <a:srgbClr val="0000CC"/>
                </a:solidFill>
                <a:latin typeface="宋体" panose="02010600030101010101" pitchFamily="2" charset="-122"/>
              </a:rPr>
              <a:t>【</a:t>
            </a:r>
            <a:r>
              <a:rPr lang="zh-CN" altLang="en-US" dirty="0">
                <a:solidFill>
                  <a:srgbClr val="0000CC"/>
                </a:solidFill>
                <a:latin typeface="宋体" panose="02010600030101010101" pitchFamily="2" charset="-122"/>
              </a:rPr>
              <a:t>例</a:t>
            </a:r>
            <a:r>
              <a:rPr lang="en-US" altLang="zh-CN" dirty="0">
                <a:solidFill>
                  <a:srgbClr val="0000CC"/>
                </a:solidFill>
                <a:latin typeface="宋体" panose="02010600030101010101" pitchFamily="2" charset="-122"/>
              </a:rPr>
              <a:t>2-3】</a:t>
            </a:r>
            <a:r>
              <a:rPr lang="zh-CN" altLang="en-US" dirty="0">
                <a:solidFill>
                  <a:srgbClr val="000000"/>
                </a:solidFill>
                <a:latin typeface="宋体" panose="02010600030101010101" pitchFamily="2" charset="-122"/>
              </a:rPr>
              <a:t>线性表的遍历与元素个数统计（带表头结构）</a:t>
            </a:r>
            <a:endParaRPr lang="zh-CN" altLang="en-US" dirty="0">
              <a:solidFill>
                <a:srgbClr val="000000"/>
              </a:solidFill>
              <a:latin typeface="宋体" panose="02010600030101010101" pitchFamily="2" charset="-122"/>
            </a:endParaRPr>
          </a:p>
        </p:txBody>
      </p:sp>
      <p:sp>
        <p:nvSpPr>
          <p:cNvPr id="31747" name="文本框 5"/>
          <p:cNvSpPr txBox="1"/>
          <p:nvPr/>
        </p:nvSpPr>
        <p:spPr>
          <a:xfrm>
            <a:off x="419100" y="1217613"/>
            <a:ext cx="8305800" cy="1200150"/>
          </a:xfrm>
          <a:prstGeom prst="rect">
            <a:avLst/>
          </a:prstGeom>
          <a:noFill/>
          <a:ln w="9525">
            <a:noFill/>
          </a:ln>
        </p:spPr>
        <p:txBody>
          <a:bodyPr>
            <a:spAutoFit/>
          </a:bodyPr>
          <a:p>
            <a:pPr eaLnBrk="1" hangingPunct="1"/>
            <a:r>
              <a:rPr lang="zh-CN" altLang="en-US" dirty="0">
                <a:solidFill>
                  <a:srgbClr val="0000CC"/>
                </a:solidFill>
                <a:latin typeface="宋体" panose="02010600030101010101" pitchFamily="2" charset="-122"/>
              </a:rPr>
              <a:t>遍历：</a:t>
            </a:r>
            <a:r>
              <a:rPr lang="zh-CN" altLang="en-US" dirty="0">
                <a:solidFill>
                  <a:srgbClr val="000000"/>
                </a:solidFill>
                <a:latin typeface="宋体" panose="02010600030101010101" pitchFamily="2" charset="-122"/>
              </a:rPr>
              <a:t>按照一定的原则或顺序，依次访问线性表中的每一个</a:t>
            </a:r>
            <a:endParaRPr lang="en-US" altLang="zh-CN" dirty="0">
              <a:solidFill>
                <a:srgbClr val="000000"/>
              </a:solidFill>
              <a:latin typeface="宋体" panose="02010600030101010101" pitchFamily="2" charset="-122"/>
            </a:endParaRPr>
          </a:p>
          <a:p>
            <a:pPr eaLnBrk="1" hangingPunct="1"/>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元素，且每个元素只能被访问一次。</a:t>
            </a:r>
            <a:endParaRPr lang="en-US" altLang="zh-CN" dirty="0">
              <a:solidFill>
                <a:srgbClr val="000000"/>
              </a:solidFill>
              <a:latin typeface="宋体" panose="02010600030101010101" pitchFamily="2" charset="-122"/>
            </a:endParaRPr>
          </a:p>
          <a:p>
            <a:pPr eaLnBrk="1" hangingPunct="1"/>
            <a:r>
              <a:rPr lang="zh-CN" altLang="en-US" dirty="0">
                <a:solidFill>
                  <a:srgbClr val="0000CC"/>
                </a:solidFill>
                <a:latin typeface="宋体" panose="02010600030101010101" pitchFamily="2" charset="-122"/>
              </a:rPr>
              <a:t>原则或顺序：</a:t>
            </a:r>
            <a:r>
              <a:rPr lang="zh-CN" altLang="en-US" dirty="0">
                <a:solidFill>
                  <a:srgbClr val="000000"/>
                </a:solidFill>
                <a:latin typeface="宋体" panose="02010600030101010101" pitchFamily="2" charset="-122"/>
              </a:rPr>
              <a:t>从前向后。</a:t>
            </a:r>
            <a:endParaRPr lang="zh-CN" altLang="en-US" dirty="0">
              <a:solidFill>
                <a:srgbClr val="000000"/>
              </a:solidFill>
              <a:latin typeface="宋体" panose="02010600030101010101" pitchFamily="2" charset="-122"/>
            </a:endParaRPr>
          </a:p>
        </p:txBody>
      </p:sp>
      <p:sp>
        <p:nvSpPr>
          <p:cNvPr id="7" name="文本框 6"/>
          <p:cNvSpPr txBox="1"/>
          <p:nvPr/>
        </p:nvSpPr>
        <p:spPr>
          <a:xfrm>
            <a:off x="1171575" y="2601913"/>
            <a:ext cx="2879725" cy="3786188"/>
          </a:xfrm>
          <a:prstGeom prst="rect">
            <a:avLst/>
          </a:prstGeom>
          <a:noFill/>
          <a:ln>
            <a:solidFill>
              <a:srgbClr val="ED7D31"/>
            </a:solidFill>
          </a:ln>
        </p:spPr>
        <p:txBody>
          <a:bodyPr>
            <a:spAutoFit/>
          </a:bodyPr>
          <a:lstStyle/>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int List</a:t>
            </a:r>
            <a:r>
              <a:rPr kumimoji="0" lang="zh-CN" altLang="en-US"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LIST header)</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Position p;</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int n=0;</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p=header-&gt;next;</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while(p)</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  visit(p-&gt;data);</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n++;</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p=p-&gt;next;</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return(n);</a:t>
            </a:r>
            <a:endPar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marR="0" defTabSz="914400" eaLnBrk="1" fontAlgn="auto" hangingPunct="1">
              <a:spcBef>
                <a:spcPts val="0"/>
              </a:spcBef>
              <a:spcAft>
                <a:spcPts val="0"/>
              </a:spcAft>
              <a:buClrTx/>
              <a:buSzTx/>
              <a:buFontTx/>
              <a:buNone/>
              <a:defRPr/>
            </a:pPr>
            <a:r>
              <a:rPr kumimoji="0" lang="en-US" altLang="zh-CN"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a:t>
            </a:r>
            <a:endParaRPr kumimoji="0" lang="zh-CN" altLang="en-US" sz="2000" kern="0" cap="none" spc="0" normalizeH="0" baseline="0" noProof="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31749" name="文本框 7"/>
          <p:cNvSpPr txBox="1"/>
          <p:nvPr/>
        </p:nvSpPr>
        <p:spPr>
          <a:xfrm>
            <a:off x="4310063" y="2601913"/>
            <a:ext cx="4519612" cy="1200150"/>
          </a:xfrm>
          <a:prstGeom prst="rect">
            <a:avLst/>
          </a:prstGeom>
          <a:noFill/>
          <a:ln w="9525">
            <a:noFill/>
          </a:ln>
        </p:spPr>
        <p:txBody>
          <a:bodyPr wrap="none">
            <a:spAutoFit/>
          </a:bodyPr>
          <a:p>
            <a:pPr eaLnBrk="1" hangingPunct="1"/>
            <a:r>
              <a:rPr lang="zh-CN" altLang="en-US" dirty="0">
                <a:solidFill>
                  <a:srgbClr val="0000CC"/>
                </a:solidFill>
                <a:latin typeface="宋体" panose="02010600030101010101" pitchFamily="2" charset="-122"/>
              </a:rPr>
              <a:t>问题：</a:t>
            </a:r>
            <a:endParaRPr lang="en-US" altLang="zh-CN" dirty="0">
              <a:solidFill>
                <a:srgbClr val="0000CC"/>
              </a:solidFill>
              <a:latin typeface="宋体" panose="02010600030101010101" pitchFamily="2" charset="-122"/>
            </a:endParaRPr>
          </a:p>
          <a:p>
            <a:pPr eaLnBrk="1" hangingPunct="1"/>
            <a:r>
              <a:rPr lang="zh-CN" altLang="en-US" dirty="0">
                <a:solidFill>
                  <a:srgbClr val="000000"/>
                </a:solidFill>
                <a:latin typeface="宋体" panose="02010600030101010101" pitchFamily="2" charset="-122"/>
              </a:rPr>
              <a:t>    如何实现按逆序输出链表中</a:t>
            </a:r>
            <a:endParaRPr lang="en-US" altLang="zh-CN" dirty="0">
              <a:solidFill>
                <a:srgbClr val="000000"/>
              </a:solidFill>
              <a:latin typeface="宋体" panose="02010600030101010101" pitchFamily="2" charset="-122"/>
            </a:endParaRPr>
          </a:p>
          <a:p>
            <a:pPr eaLnBrk="1" hangingPunct="1"/>
            <a:r>
              <a:rPr lang="zh-CN" altLang="en-US" dirty="0">
                <a:solidFill>
                  <a:srgbClr val="000000"/>
                </a:solidFill>
                <a:latin typeface="宋体" panose="02010600030101010101" pitchFamily="2" charset="-122"/>
              </a:rPr>
              <a:t>的每一个元素？</a:t>
            </a:r>
            <a:endParaRPr lang="zh-CN" altLang="en-US" dirty="0">
              <a:solidFill>
                <a:srgbClr val="000000"/>
              </a:solidFill>
              <a:latin typeface="宋体" panose="02010600030101010101" pitchFamily="2" charset="-122"/>
            </a:endParaRPr>
          </a:p>
        </p:txBody>
      </p:sp>
      <p:pic>
        <p:nvPicPr>
          <p:cNvPr id="31750" name="图片 2"/>
          <p:cNvPicPr>
            <a:picLocks noChangeAspect="1"/>
          </p:cNvPicPr>
          <p:nvPr/>
        </p:nvPicPr>
        <p:blipFill>
          <a:blip r:embed="rId1"/>
          <a:stretch>
            <a:fillRect/>
          </a:stretch>
        </p:blipFill>
        <p:spPr>
          <a:xfrm>
            <a:off x="5168900" y="4114800"/>
            <a:ext cx="2800350" cy="1982788"/>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1"/>
          <p:cNvSpPr txBox="1"/>
          <p:nvPr/>
        </p:nvSpPr>
        <p:spPr>
          <a:xfrm>
            <a:off x="98425" y="598488"/>
            <a:ext cx="8694738" cy="830262"/>
          </a:xfrm>
          <a:prstGeom prst="rect">
            <a:avLst/>
          </a:prstGeom>
          <a:noFill/>
          <a:ln w="9525">
            <a:noFill/>
          </a:ln>
        </p:spPr>
        <p:txBody>
          <a:bodyPr wrap="none">
            <a:spAutoFit/>
          </a:bodyPr>
          <a:p>
            <a:r>
              <a:rPr lang="en-US" altLang="zh-CN" dirty="0">
                <a:solidFill>
                  <a:srgbClr val="0000CC"/>
                </a:solidFill>
                <a:latin typeface="宋体" panose="02010600030101010101" pitchFamily="2" charset="-122"/>
              </a:rPr>
              <a:t>【</a:t>
            </a:r>
            <a:r>
              <a:rPr lang="zh-CN" altLang="en-US" dirty="0">
                <a:solidFill>
                  <a:srgbClr val="0000CC"/>
                </a:solidFill>
                <a:latin typeface="宋体" panose="02010600030101010101" pitchFamily="2" charset="-122"/>
              </a:rPr>
              <a:t>例</a:t>
            </a:r>
            <a:r>
              <a:rPr lang="en-US" altLang="zh-CN" dirty="0">
                <a:solidFill>
                  <a:srgbClr val="0000CC"/>
                </a:solidFill>
                <a:latin typeface="宋体" panose="02010600030101010101" pitchFamily="2" charset="-122"/>
              </a:rPr>
              <a:t>2-4】</a:t>
            </a:r>
            <a:r>
              <a:rPr lang="zh-CN" altLang="en-US" dirty="0">
                <a:latin typeface="宋体" panose="02010600030101010101" pitchFamily="2" charset="-122"/>
              </a:rPr>
              <a:t>线性表的反向，即线性表的最后一个元素变成第一个</a:t>
            </a:r>
            <a:endParaRPr lang="en-US" altLang="zh-CN" dirty="0">
              <a:latin typeface="宋体" panose="02010600030101010101" pitchFamily="2" charset="-122"/>
            </a:endParaRPr>
          </a:p>
          <a:p>
            <a:r>
              <a:rPr lang="en-US" altLang="zh-CN" dirty="0">
                <a:latin typeface="宋体" panose="02010600030101010101" pitchFamily="2" charset="-122"/>
              </a:rPr>
              <a:t>       </a:t>
            </a:r>
            <a:r>
              <a:rPr lang="zh-CN" altLang="en-US" dirty="0">
                <a:latin typeface="宋体" panose="02010600030101010101" pitchFamily="2" charset="-122"/>
              </a:rPr>
              <a:t>元素，而第一个元素变成最后一个元素。</a:t>
            </a:r>
            <a:endParaRPr lang="zh-CN" altLang="en-US" dirty="0">
              <a:latin typeface="宋体" panose="02010600030101010101" pitchFamily="2" charset="-122"/>
            </a:endParaRPr>
          </a:p>
        </p:txBody>
      </p:sp>
      <p:sp>
        <p:nvSpPr>
          <p:cNvPr id="37" name="箭头: 下 36"/>
          <p:cNvSpPr/>
          <p:nvPr/>
        </p:nvSpPr>
        <p:spPr>
          <a:xfrm>
            <a:off x="4302125" y="2349500"/>
            <a:ext cx="269875" cy="244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57" name="文本框 56"/>
          <p:cNvSpPr txBox="1"/>
          <p:nvPr/>
        </p:nvSpPr>
        <p:spPr>
          <a:xfrm>
            <a:off x="3003550" y="4648200"/>
            <a:ext cx="4017963"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P=head-&gt;next;  head-&gt;next=NULL</a:t>
            </a:r>
            <a:endParaRPr lang="zh-CN" altLang="en-US" sz="2000" dirty="0">
              <a:latin typeface="Times New Roman" panose="02020603050405020304" pitchFamily="18" charset="0"/>
              <a:ea typeface="仿宋" panose="02010609060101010101" pitchFamily="49" charset="-122"/>
            </a:endParaRPr>
          </a:p>
        </p:txBody>
      </p:sp>
      <p:sp>
        <p:nvSpPr>
          <p:cNvPr id="76" name="文本框 75"/>
          <p:cNvSpPr txBox="1"/>
          <p:nvPr/>
        </p:nvSpPr>
        <p:spPr>
          <a:xfrm>
            <a:off x="3003550" y="6043613"/>
            <a:ext cx="6091238"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q=p-&gt;next; P-&gt;next=head-&gt;next;  head-&gt;next=p; p=q;</a:t>
            </a:r>
            <a:endParaRPr lang="zh-CN" altLang="en-US" sz="2000" dirty="0">
              <a:latin typeface="Times New Roman" panose="02020603050405020304" pitchFamily="18" charset="0"/>
              <a:ea typeface="仿宋" panose="02010609060101010101" pitchFamily="49" charset="-122"/>
            </a:endParaRPr>
          </a:p>
        </p:txBody>
      </p:sp>
      <p:pic>
        <p:nvPicPr>
          <p:cNvPr id="32774" name="图片 76"/>
          <p:cNvPicPr>
            <a:picLocks noChangeAspect="1"/>
          </p:cNvPicPr>
          <p:nvPr/>
        </p:nvPicPr>
        <p:blipFill>
          <a:blip r:embed="rId1"/>
          <a:stretch>
            <a:fillRect/>
          </a:stretch>
        </p:blipFill>
        <p:spPr>
          <a:xfrm>
            <a:off x="217488" y="1538288"/>
            <a:ext cx="8585200" cy="701675"/>
          </a:xfrm>
          <a:prstGeom prst="rect">
            <a:avLst/>
          </a:prstGeom>
          <a:noFill/>
          <a:ln w="9525">
            <a:noFill/>
          </a:ln>
        </p:spPr>
      </p:pic>
      <p:pic>
        <p:nvPicPr>
          <p:cNvPr id="32775" name="图片 77"/>
          <p:cNvPicPr>
            <a:picLocks noChangeAspect="1"/>
          </p:cNvPicPr>
          <p:nvPr/>
        </p:nvPicPr>
        <p:blipFill>
          <a:blip r:embed="rId2"/>
          <a:stretch>
            <a:fillRect/>
          </a:stretch>
        </p:blipFill>
        <p:spPr>
          <a:xfrm>
            <a:off x="228600" y="2484438"/>
            <a:ext cx="8583613" cy="695325"/>
          </a:xfrm>
          <a:prstGeom prst="rect">
            <a:avLst/>
          </a:prstGeom>
          <a:noFill/>
          <a:ln w="9525">
            <a:noFill/>
          </a:ln>
        </p:spPr>
      </p:pic>
      <p:pic>
        <p:nvPicPr>
          <p:cNvPr id="79" name="图片 78"/>
          <p:cNvPicPr>
            <a:picLocks noChangeAspect="1"/>
          </p:cNvPicPr>
          <p:nvPr/>
        </p:nvPicPr>
        <p:blipFill>
          <a:blip r:embed="rId3"/>
          <a:stretch>
            <a:fillRect/>
          </a:stretch>
        </p:blipFill>
        <p:spPr>
          <a:xfrm>
            <a:off x="217488" y="3925888"/>
            <a:ext cx="8585200" cy="987425"/>
          </a:xfrm>
          <a:prstGeom prst="rect">
            <a:avLst/>
          </a:prstGeom>
          <a:noFill/>
          <a:ln w="9525">
            <a:noFill/>
          </a:ln>
        </p:spPr>
      </p:pic>
      <p:pic>
        <p:nvPicPr>
          <p:cNvPr id="80" name="图片 79"/>
          <p:cNvPicPr>
            <a:picLocks noChangeAspect="1"/>
          </p:cNvPicPr>
          <p:nvPr/>
        </p:nvPicPr>
        <p:blipFill>
          <a:blip r:embed="rId4"/>
          <a:stretch>
            <a:fillRect/>
          </a:stretch>
        </p:blipFill>
        <p:spPr>
          <a:xfrm>
            <a:off x="206375" y="5176838"/>
            <a:ext cx="8585200" cy="1041400"/>
          </a:xfrm>
          <a:prstGeom prst="rect">
            <a:avLst/>
          </a:prstGeom>
          <a:noFill/>
          <a:ln w="9525">
            <a:noFill/>
          </a:ln>
        </p:spPr>
      </p:pic>
      <p:sp>
        <p:nvSpPr>
          <p:cNvPr id="3" name="文本框 2"/>
          <p:cNvSpPr txBox="1"/>
          <p:nvPr/>
        </p:nvSpPr>
        <p:spPr>
          <a:xfrm>
            <a:off x="476250" y="3152775"/>
            <a:ext cx="954088" cy="400050"/>
          </a:xfrm>
          <a:prstGeom prst="rect">
            <a:avLst/>
          </a:prstGeom>
          <a:noFill/>
          <a:ln w="9525">
            <a:noFill/>
          </a:ln>
        </p:spPr>
        <p:txBody>
          <a:bodyPr wrap="none">
            <a:spAutoFit/>
          </a:bodyPr>
          <a:p>
            <a:r>
              <a:rPr lang="zh-CN" altLang="en-US" sz="2000" dirty="0">
                <a:latin typeface="仿宋" panose="02010609060101010101" pitchFamily="49" charset="-122"/>
                <a:ea typeface="仿宋" panose="02010609060101010101" pitchFamily="49" charset="-122"/>
              </a:rPr>
              <a:t>分析：</a:t>
            </a:r>
            <a:endParaRPr lang="zh-CN" altLang="en-US" sz="2000" dirty="0">
              <a:latin typeface="仿宋" panose="02010609060101010101" pitchFamily="49" charset="-122"/>
              <a:ea typeface="仿宋" panose="02010609060101010101" pitchFamily="49" charset="-122"/>
            </a:endParaRPr>
          </a:p>
        </p:txBody>
      </p:sp>
      <p:sp>
        <p:nvSpPr>
          <p:cNvPr id="4" name="文本框 3"/>
          <p:cNvSpPr txBox="1"/>
          <p:nvPr/>
        </p:nvSpPr>
        <p:spPr>
          <a:xfrm>
            <a:off x="387350" y="3648075"/>
            <a:ext cx="1082675" cy="400050"/>
          </a:xfrm>
          <a:prstGeom prst="rect">
            <a:avLst/>
          </a:prstGeom>
          <a:noFill/>
          <a:ln w="9525">
            <a:noFill/>
          </a:ln>
        </p:spPr>
        <p:txBody>
          <a:bodyPr wrap="none">
            <a:spAutoFit/>
          </a:bodyPr>
          <a:p>
            <a:r>
              <a:rPr lang="zh-CN" altLang="en-US" sz="2000" dirty="0">
                <a:latin typeface="仿宋" panose="02010609060101010101" pitchFamily="49" charset="-122"/>
                <a:ea typeface="仿宋" panose="02010609060101010101" pitchFamily="49" charset="-122"/>
              </a:rPr>
              <a:t>第</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步：</a:t>
            </a:r>
            <a:endParaRPr lang="zh-CN" altLang="en-US" sz="2000" dirty="0">
              <a:latin typeface="仿宋" panose="02010609060101010101" pitchFamily="49" charset="-122"/>
              <a:ea typeface="仿宋" panose="02010609060101010101" pitchFamily="49" charset="-122"/>
            </a:endParaRPr>
          </a:p>
        </p:txBody>
      </p:sp>
      <p:sp>
        <p:nvSpPr>
          <p:cNvPr id="12" name="文本框 11"/>
          <p:cNvSpPr txBox="1"/>
          <p:nvPr/>
        </p:nvSpPr>
        <p:spPr>
          <a:xfrm>
            <a:off x="349250" y="4848225"/>
            <a:ext cx="1081088" cy="400050"/>
          </a:xfrm>
          <a:prstGeom prst="rect">
            <a:avLst/>
          </a:prstGeom>
          <a:noFill/>
          <a:ln w="9525">
            <a:noFill/>
          </a:ln>
        </p:spPr>
        <p:txBody>
          <a:bodyPr wrap="none">
            <a:spAutoFit/>
          </a:bodyPr>
          <a:p>
            <a:r>
              <a:rPr lang="zh-CN" altLang="en-US" sz="2000" dirty="0">
                <a:latin typeface="仿宋" panose="02010609060101010101" pitchFamily="49" charset="-122"/>
                <a:ea typeface="仿宋" panose="02010609060101010101" pitchFamily="49" charset="-122"/>
              </a:rPr>
              <a:t>第</a:t>
            </a:r>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步：</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76" grpId="0"/>
      <p:bldP spid="3" grpId="0"/>
      <p:bldP spid="4"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p:nvPr/>
        </p:nvSpPr>
        <p:spPr>
          <a:xfrm>
            <a:off x="304800" y="639763"/>
            <a:ext cx="4554538" cy="525462"/>
          </a:xfrm>
          <a:prstGeom prst="rect">
            <a:avLst/>
          </a:prstGeom>
          <a:noFill/>
          <a:ln w="9525">
            <a:noFill/>
          </a:ln>
        </p:spPr>
        <p:txBody>
          <a:bodyPr lIns="90000" tIns="46800" rIns="90000" bIns="46800">
            <a:spAutoFit/>
          </a:bodyPr>
          <a:p>
            <a:pPr eaLnBrk="1" hangingPunct="1"/>
            <a:r>
              <a:rPr lang="en-US" altLang="zh-CN" sz="2800" dirty="0">
                <a:solidFill>
                  <a:srgbClr val="C00000"/>
                </a:solidFill>
                <a:latin typeface="Times New Roman" panose="02020603050405020304" pitchFamily="18" charset="0"/>
              </a:rPr>
              <a:t>2.1   </a:t>
            </a:r>
            <a:r>
              <a:rPr lang="zh-CN" altLang="en-US" sz="2800" dirty="0">
                <a:solidFill>
                  <a:srgbClr val="C00000"/>
                </a:solidFill>
                <a:latin typeface="Times New Roman" panose="02020603050405020304" pitchFamily="18" charset="0"/>
              </a:rPr>
              <a:t>抽象数据型线性表</a:t>
            </a:r>
            <a:endParaRPr lang="zh-CN" altLang="en-US" sz="2800" dirty="0">
              <a:solidFill>
                <a:srgbClr val="C00000"/>
              </a:solidFill>
              <a:latin typeface="Times New Roman" panose="02020603050405020304" pitchFamily="18" charset="0"/>
            </a:endParaRPr>
          </a:p>
        </p:txBody>
      </p:sp>
      <p:sp>
        <p:nvSpPr>
          <p:cNvPr id="33795" name="Text Box 3"/>
          <p:cNvSpPr txBox="1"/>
          <p:nvPr/>
        </p:nvSpPr>
        <p:spPr>
          <a:xfrm>
            <a:off x="152400" y="1295400"/>
            <a:ext cx="9004300" cy="1201738"/>
          </a:xfrm>
          <a:prstGeom prst="rect">
            <a:avLst/>
          </a:prstGeom>
          <a:noFill/>
          <a:ln w="9525">
            <a:noFill/>
          </a:ln>
        </p:spPr>
        <p:txBody>
          <a:bodyPr wrap="none" lIns="90000" tIns="46800" rIns="90000" bIns="46800">
            <a:spAutoFit/>
          </a:bodyPr>
          <a:p>
            <a:pPr eaLnBrk="1" hangingPunct="1"/>
            <a:r>
              <a:rPr lang="en-US" altLang="zh-CN" dirty="0">
                <a:latin typeface="宋体" panose="02010600030101010101" pitchFamily="2" charset="-122"/>
              </a:rPr>
              <a:t>【</a:t>
            </a:r>
            <a:r>
              <a:rPr lang="zh-CN" altLang="en-US" dirty="0">
                <a:latin typeface="宋体" panose="02010600030101010101" pitchFamily="2" charset="-122"/>
              </a:rPr>
              <a:t>定义</a:t>
            </a:r>
            <a:r>
              <a:rPr lang="en-US" altLang="zh-CN" dirty="0">
                <a:latin typeface="宋体" panose="02010600030101010101" pitchFamily="2" charset="-122"/>
              </a:rPr>
              <a:t>】</a:t>
            </a:r>
            <a:r>
              <a:rPr lang="zh-CN" altLang="en-US" dirty="0">
                <a:latin typeface="宋体" panose="02010600030101010101" pitchFamily="2" charset="-122"/>
              </a:rPr>
              <a:t>线性表是由</a:t>
            </a:r>
            <a:r>
              <a:rPr lang="en-US" altLang="zh-CN" dirty="0">
                <a:latin typeface="宋体" panose="02010600030101010101" pitchFamily="2" charset="-122"/>
              </a:rPr>
              <a:t>n(n≥0)</a:t>
            </a:r>
            <a:r>
              <a:rPr lang="zh-CN" altLang="en-US" dirty="0">
                <a:latin typeface="宋体" panose="02010600030101010101" pitchFamily="2" charset="-122"/>
              </a:rPr>
              <a:t>个相同类型的元素组成的有序集合。</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记为：</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dirty="0">
                <a:latin typeface="宋体" panose="02010600030101010101" pitchFamily="2" charset="-122"/>
              </a:rPr>
              <a:t>( a</a:t>
            </a:r>
            <a:r>
              <a:rPr lang="en-US" altLang="zh-CN" baseline="-25000" dirty="0">
                <a:latin typeface="宋体" panose="02010600030101010101" pitchFamily="2" charset="-122"/>
              </a:rPr>
              <a:t>1</a:t>
            </a:r>
            <a:r>
              <a:rPr lang="en-US" altLang="zh-CN" dirty="0">
                <a:latin typeface="宋体" panose="02010600030101010101" pitchFamily="2" charset="-122"/>
              </a:rPr>
              <a:t>,a</a:t>
            </a:r>
            <a:r>
              <a:rPr lang="en-US" altLang="zh-CN" baseline="-25000" dirty="0">
                <a:latin typeface="宋体" panose="02010600030101010101" pitchFamily="2" charset="-122"/>
              </a:rPr>
              <a:t>2</a:t>
            </a:r>
            <a:r>
              <a:rPr lang="en-US" altLang="zh-CN" dirty="0">
                <a:latin typeface="宋体" panose="02010600030101010101" pitchFamily="2" charset="-122"/>
              </a:rPr>
              <a:t>,a</a:t>
            </a:r>
            <a:r>
              <a:rPr lang="en-US" altLang="zh-CN" baseline="-25000" dirty="0">
                <a:latin typeface="宋体" panose="02010600030101010101" pitchFamily="2" charset="-122"/>
              </a:rPr>
              <a:t>3</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a:t>
            </a:r>
            <a:r>
              <a:rPr lang="en-US" altLang="zh-CN" baseline="-25000" dirty="0">
                <a:latin typeface="宋体" panose="02010600030101010101" pitchFamily="2" charset="-122"/>
              </a:rPr>
              <a:t>i-1</a:t>
            </a:r>
            <a:r>
              <a:rPr lang="en-US" altLang="zh-CN" dirty="0">
                <a:latin typeface="宋体" panose="02010600030101010101" pitchFamily="2" charset="-122"/>
              </a:rPr>
              <a:t>,a</a:t>
            </a:r>
            <a:r>
              <a:rPr lang="en-US" altLang="zh-CN" baseline="-25000" dirty="0">
                <a:latin typeface="宋体" panose="02010600030101010101" pitchFamily="2" charset="-122"/>
              </a:rPr>
              <a:t>i</a:t>
            </a:r>
            <a:r>
              <a:rPr lang="en-US" altLang="zh-CN" dirty="0">
                <a:latin typeface="宋体" panose="02010600030101010101" pitchFamily="2" charset="-122"/>
              </a:rPr>
              <a:t>,a</a:t>
            </a:r>
            <a:r>
              <a:rPr lang="en-US" altLang="zh-CN" baseline="-25000" dirty="0">
                <a:latin typeface="宋体" panose="02010600030101010101" pitchFamily="2" charset="-122"/>
              </a:rPr>
              <a:t>i+1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 a</a:t>
            </a:r>
            <a:r>
              <a:rPr lang="en-US" altLang="zh-CN" baseline="-25000" dirty="0">
                <a:latin typeface="宋体" panose="02010600030101010101" pitchFamily="2" charset="-122"/>
              </a:rPr>
              <a:t>n </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33796" name="Text Box 4"/>
          <p:cNvSpPr txBox="1"/>
          <p:nvPr/>
        </p:nvSpPr>
        <p:spPr>
          <a:xfrm>
            <a:off x="250825" y="2708275"/>
            <a:ext cx="8666163" cy="3714750"/>
          </a:xfrm>
          <a:prstGeom prst="rect">
            <a:avLst/>
          </a:prstGeom>
          <a:noFill/>
          <a:ln w="9525">
            <a:noFill/>
          </a:ln>
        </p:spPr>
        <p:txBody>
          <a:bodyPr wrap="none" lIns="90000" tIns="46800" rIns="90000" bIns="46800">
            <a:spAutoFit/>
          </a:bodyPr>
          <a:p>
            <a:pPr eaLnBrk="1" hangingPunct="1">
              <a:lnSpc>
                <a:spcPct val="140000"/>
              </a:lnSpc>
            </a:pPr>
            <a:r>
              <a:rPr lang="zh-CN" altLang="en-US" dirty="0">
                <a:solidFill>
                  <a:srgbClr val="0000CC"/>
                </a:solidFill>
                <a:latin typeface="Times New Roman" panose="02020603050405020304" pitchFamily="18" charset="0"/>
              </a:rPr>
              <a:t>其中：</a:t>
            </a:r>
            <a:r>
              <a:rPr lang="zh-CN" altLang="en-US" dirty="0">
                <a:latin typeface="Times New Roman" panose="02020603050405020304" pitchFamily="18" charset="0"/>
              </a:rPr>
              <a:t>① </a:t>
            </a:r>
            <a:r>
              <a:rPr lang="en-US" altLang="zh-CN" dirty="0">
                <a:latin typeface="Times New Roman" panose="02020603050405020304" pitchFamily="18" charset="0"/>
              </a:rPr>
              <a:t>n</a:t>
            </a:r>
            <a:r>
              <a:rPr lang="zh-CN" altLang="en-US" dirty="0">
                <a:latin typeface="Times New Roman" panose="02020603050405020304" pitchFamily="18" charset="0"/>
              </a:rPr>
              <a:t>为线性表中元素个数，称为线性表的长度；</a:t>
            </a:r>
            <a:endParaRPr lang="zh-CN" altLang="en-US"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                 当</a:t>
            </a:r>
            <a:r>
              <a:rPr lang="en-US" altLang="zh-CN" dirty="0">
                <a:latin typeface="Times New Roman" panose="02020603050405020304" pitchFamily="18" charset="0"/>
              </a:rPr>
              <a:t>n=0</a:t>
            </a:r>
            <a:r>
              <a:rPr lang="zh-CN" altLang="en-US" dirty="0">
                <a:latin typeface="Times New Roman" panose="02020603050405020304" pitchFamily="18" charset="0"/>
              </a:rPr>
              <a:t>时，为空表，记为（ ）；</a:t>
            </a:r>
            <a:endParaRPr lang="zh-CN" altLang="en-US"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            ② </a:t>
            </a:r>
            <a:r>
              <a:rPr lang="en-US" altLang="zh-CN" dirty="0">
                <a:latin typeface="Times New Roman" panose="02020603050405020304" pitchFamily="18" charset="0"/>
              </a:rPr>
              <a:t>a</a:t>
            </a:r>
            <a:r>
              <a:rPr lang="en-US" altLang="zh-CN" baseline="-25000" dirty="0">
                <a:latin typeface="Times New Roman" panose="02020603050405020304" pitchFamily="18" charset="0"/>
              </a:rPr>
              <a:t>i</a:t>
            </a:r>
            <a:r>
              <a:rPr lang="zh-CN" altLang="en-US" dirty="0">
                <a:latin typeface="Times New Roman" panose="02020603050405020304" pitchFamily="18" charset="0"/>
              </a:rPr>
              <a:t>为线性表中的元素，类型定义为</a:t>
            </a:r>
            <a:r>
              <a:rPr lang="en-US" altLang="zh-CN" dirty="0">
                <a:latin typeface="Times New Roman" panose="02020603050405020304" pitchFamily="18" charset="0"/>
              </a:rPr>
              <a:t>ElementType</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40000"/>
              </a:lnSpc>
            </a:pPr>
            <a:r>
              <a:rPr lang="en-US" altLang="zh-CN" dirty="0">
                <a:latin typeface="Times New Roman" panose="02020603050405020304" pitchFamily="18" charset="0"/>
              </a:rPr>
              <a:t>            ③ a</a:t>
            </a:r>
            <a:r>
              <a:rPr lang="en-US" altLang="zh-CN" baseline="-25000" dirty="0">
                <a:latin typeface="Times New Roman" panose="02020603050405020304" pitchFamily="18" charset="0"/>
              </a:rPr>
              <a:t>1</a:t>
            </a:r>
            <a:r>
              <a:rPr lang="zh-CN" altLang="en-US" dirty="0">
                <a:latin typeface="Times New Roman" panose="02020603050405020304" pitchFamily="18" charset="0"/>
              </a:rPr>
              <a:t>为表中第</a:t>
            </a:r>
            <a:r>
              <a:rPr lang="en-US" altLang="zh-CN" dirty="0">
                <a:latin typeface="Times New Roman" panose="02020603050405020304" pitchFamily="18" charset="0"/>
              </a:rPr>
              <a:t>1</a:t>
            </a:r>
            <a:r>
              <a:rPr lang="zh-CN" altLang="en-US" dirty="0">
                <a:latin typeface="Times New Roman" panose="02020603050405020304" pitchFamily="18" charset="0"/>
              </a:rPr>
              <a:t>个元素，无前驱元素；</a:t>
            </a:r>
            <a:r>
              <a:rPr lang="en-US" altLang="zh-CN" dirty="0">
                <a:latin typeface="Times New Roman" panose="02020603050405020304" pitchFamily="18" charset="0"/>
              </a:rPr>
              <a:t>a</a:t>
            </a:r>
            <a:r>
              <a:rPr lang="en-US" altLang="zh-CN" baseline="-25000" dirty="0">
                <a:latin typeface="Times New Roman" panose="02020603050405020304" pitchFamily="18" charset="0"/>
              </a:rPr>
              <a:t>n</a:t>
            </a:r>
            <a:r>
              <a:rPr lang="zh-CN" altLang="en-US" dirty="0">
                <a:latin typeface="Times New Roman" panose="02020603050405020304" pitchFamily="18" charset="0"/>
              </a:rPr>
              <a:t>为表中最后一个</a:t>
            </a:r>
            <a:endParaRPr lang="zh-CN" altLang="en-US"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                 元素，无后继元素；对于</a:t>
            </a: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r>
              <a:rPr lang="en-US" altLang="zh-CN" dirty="0">
                <a:latin typeface="Times New Roman" panose="02020603050405020304" pitchFamily="18" charset="0"/>
              </a:rPr>
              <a:t>,a</a:t>
            </a:r>
            <a:r>
              <a:rPr lang="en-US" altLang="zh-CN" baseline="-25000" dirty="0">
                <a:latin typeface="Times New Roman" panose="02020603050405020304" pitchFamily="18" charset="0"/>
              </a:rPr>
              <a:t>i</a:t>
            </a: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r>
              <a:rPr lang="en-US" altLang="zh-CN" dirty="0">
                <a:latin typeface="Times New Roman" panose="02020603050405020304" pitchFamily="18" charset="0"/>
              </a:rPr>
              <a:t>…(1&lt;i&lt;n)</a:t>
            </a:r>
            <a:r>
              <a:rPr lang="zh-CN" altLang="en-US" dirty="0">
                <a:latin typeface="Times New Roman" panose="02020603050405020304" pitchFamily="18" charset="0"/>
              </a:rPr>
              <a:t>，称</a:t>
            </a: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endParaRPr lang="en-US" altLang="zh-CN" baseline="-25000" dirty="0">
              <a:latin typeface="Times New Roman" panose="02020603050405020304" pitchFamily="18" charset="0"/>
            </a:endParaRPr>
          </a:p>
          <a:p>
            <a:pPr eaLnBrk="1" hangingPunct="1">
              <a:lnSpc>
                <a:spcPct val="140000"/>
              </a:lnSpc>
            </a:pPr>
            <a:r>
              <a:rPr lang="en-US" altLang="zh-CN" baseline="-25000" dirty="0">
                <a:latin typeface="Times New Roman" panose="02020603050405020304" pitchFamily="18" charset="0"/>
              </a:rPr>
              <a:t>                         </a:t>
            </a:r>
            <a:r>
              <a:rPr lang="zh-CN" altLang="en-US" dirty="0">
                <a:latin typeface="Times New Roman" panose="02020603050405020304" pitchFamily="18" charset="0"/>
              </a:rPr>
              <a:t>为</a:t>
            </a:r>
            <a:r>
              <a:rPr lang="en-US" altLang="zh-CN" dirty="0">
                <a:latin typeface="Times New Roman" panose="02020603050405020304" pitchFamily="18" charset="0"/>
              </a:rPr>
              <a:t>a</a:t>
            </a:r>
            <a:r>
              <a:rPr lang="en-US" altLang="zh-CN" baseline="-25000" dirty="0">
                <a:latin typeface="Times New Roman" panose="02020603050405020304" pitchFamily="18" charset="0"/>
              </a:rPr>
              <a:t>i</a:t>
            </a:r>
            <a:r>
              <a:rPr lang="zh-CN" altLang="en-US" dirty="0">
                <a:latin typeface="Times New Roman" panose="02020603050405020304" pitchFamily="18" charset="0"/>
              </a:rPr>
              <a:t>的直接前驱，</a:t>
            </a:r>
            <a:r>
              <a:rPr lang="en-US" altLang="zh-CN" dirty="0">
                <a:latin typeface="Times New Roman" panose="02020603050405020304" pitchFamily="18" charset="0"/>
              </a:rPr>
              <a:t>a</a:t>
            </a:r>
            <a:r>
              <a:rPr lang="en-US" altLang="zh-CN" baseline="-25000" dirty="0">
                <a:latin typeface="Times New Roman" panose="02020603050405020304" pitchFamily="18" charset="0"/>
              </a:rPr>
              <a:t>i+1</a:t>
            </a:r>
            <a:r>
              <a:rPr lang="zh-CN" altLang="en-US" dirty="0">
                <a:latin typeface="Times New Roman" panose="02020603050405020304" pitchFamily="18" charset="0"/>
              </a:rPr>
              <a:t>为</a:t>
            </a:r>
            <a:r>
              <a:rPr lang="en-US" altLang="zh-CN" dirty="0">
                <a:latin typeface="Times New Roman" panose="02020603050405020304" pitchFamily="18" charset="0"/>
              </a:rPr>
              <a:t>a</a:t>
            </a:r>
            <a:r>
              <a:rPr lang="en-US" altLang="zh-CN" baseline="-25000" dirty="0">
                <a:latin typeface="Times New Roman" panose="02020603050405020304" pitchFamily="18" charset="0"/>
              </a:rPr>
              <a:t>i</a:t>
            </a:r>
            <a:r>
              <a:rPr lang="zh-CN" altLang="en-US" dirty="0">
                <a:latin typeface="Times New Roman" panose="02020603050405020304" pitchFamily="18" charset="0"/>
              </a:rPr>
              <a:t>的直接后继；</a:t>
            </a:r>
            <a:endParaRPr lang="zh-CN" altLang="en-US" dirty="0">
              <a:latin typeface="Times New Roman" panose="02020603050405020304" pitchFamily="18" charset="0"/>
            </a:endParaRPr>
          </a:p>
          <a:p>
            <a:pPr eaLnBrk="1" hangingPunct="1">
              <a:lnSpc>
                <a:spcPct val="140000"/>
              </a:lnSpc>
            </a:pPr>
            <a:r>
              <a:rPr lang="zh-CN" altLang="en-US" dirty="0">
                <a:latin typeface="Times New Roman" panose="02020603050405020304" pitchFamily="18" charset="0"/>
              </a:rPr>
              <a:t>            ④ 线性表是有限的，也是有序的。</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6">
                                            <p:txEl>
                                              <p:charRg st="0" end="26"/>
                                            </p:txEl>
                                          </p:spTgt>
                                        </p:tgtEl>
                                        <p:attrNameLst>
                                          <p:attrName>style.visibility</p:attrName>
                                        </p:attrNameLst>
                                      </p:cBhvr>
                                      <p:to>
                                        <p:strVal val="visible"/>
                                      </p:to>
                                    </p:set>
                                    <p:anim calcmode="lin" valueType="num">
                                      <p:cBhvr additive="base">
                                        <p:cTn id="13" dur="500" fill="hold"/>
                                        <p:tgtEl>
                                          <p:spTgt spid="33796">
                                            <p:txEl>
                                              <p:charRg st="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charRg st="0" end="26"/>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3796">
                                            <p:txEl>
                                              <p:charRg st="26" end="60"/>
                                            </p:txEl>
                                          </p:spTgt>
                                        </p:tgtEl>
                                        <p:attrNameLst>
                                          <p:attrName>style.visibility</p:attrName>
                                        </p:attrNameLst>
                                      </p:cBhvr>
                                      <p:to>
                                        <p:strVal val="visible"/>
                                      </p:to>
                                    </p:set>
                                    <p:anim calcmode="lin" valueType="num">
                                      <p:cBhvr additive="base">
                                        <p:cTn id="18" dur="500" fill="hold"/>
                                        <p:tgtEl>
                                          <p:spTgt spid="33796">
                                            <p:txEl>
                                              <p:charRg st="26" end="6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796">
                                            <p:txEl>
                                              <p:charRg st="26" end="6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796">
                                            <p:txEl>
                                              <p:charRg st="60" end="103"/>
                                            </p:txEl>
                                          </p:spTgt>
                                        </p:tgtEl>
                                        <p:attrNameLst>
                                          <p:attrName>style.visibility</p:attrName>
                                        </p:attrNameLst>
                                      </p:cBhvr>
                                      <p:to>
                                        <p:strVal val="visible"/>
                                      </p:to>
                                    </p:set>
                                    <p:anim calcmode="lin" valueType="num">
                                      <p:cBhvr additive="base">
                                        <p:cTn id="24" dur="500" fill="hold"/>
                                        <p:tgtEl>
                                          <p:spTgt spid="33796">
                                            <p:txEl>
                                              <p:charRg st="60" end="10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3796">
                                            <p:txEl>
                                              <p:charRg st="60" end="10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796">
                                            <p:txEl>
                                              <p:charRg st="103" end="144"/>
                                            </p:txEl>
                                          </p:spTgt>
                                        </p:tgtEl>
                                        <p:attrNameLst>
                                          <p:attrName>style.visibility</p:attrName>
                                        </p:attrNameLst>
                                      </p:cBhvr>
                                      <p:to>
                                        <p:strVal val="visible"/>
                                      </p:to>
                                    </p:set>
                                    <p:anim calcmode="lin" valueType="num">
                                      <p:cBhvr additive="base">
                                        <p:cTn id="30" dur="500" fill="hold"/>
                                        <p:tgtEl>
                                          <p:spTgt spid="33796">
                                            <p:txEl>
                                              <p:charRg st="103" end="14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3796">
                                            <p:txEl>
                                              <p:charRg st="103" end="14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33796">
                                            <p:txEl>
                                              <p:charRg st="144" end="200"/>
                                            </p:txEl>
                                          </p:spTgt>
                                        </p:tgtEl>
                                        <p:attrNameLst>
                                          <p:attrName>style.visibility</p:attrName>
                                        </p:attrNameLst>
                                      </p:cBhvr>
                                      <p:to>
                                        <p:strVal val="visible"/>
                                      </p:to>
                                    </p:set>
                                    <p:anim calcmode="lin" valueType="num">
                                      <p:cBhvr additive="base">
                                        <p:cTn id="35" dur="500" fill="hold"/>
                                        <p:tgtEl>
                                          <p:spTgt spid="33796">
                                            <p:txEl>
                                              <p:charRg st="144" end="20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6">
                                            <p:txEl>
                                              <p:charRg st="144" end="20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33796">
                                            <p:txEl>
                                              <p:charRg st="200" end="248"/>
                                            </p:txEl>
                                          </p:spTgt>
                                        </p:tgtEl>
                                        <p:attrNameLst>
                                          <p:attrName>style.visibility</p:attrName>
                                        </p:attrNameLst>
                                      </p:cBhvr>
                                      <p:to>
                                        <p:strVal val="visible"/>
                                      </p:to>
                                    </p:set>
                                    <p:anim calcmode="lin" valueType="num">
                                      <p:cBhvr additive="base">
                                        <p:cTn id="40" dur="500" fill="hold"/>
                                        <p:tgtEl>
                                          <p:spTgt spid="33796">
                                            <p:txEl>
                                              <p:charRg st="200" end="24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3796">
                                            <p:txEl>
                                              <p:charRg st="200" end="24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3796">
                                            <p:txEl>
                                              <p:charRg st="248" end="277"/>
                                            </p:txEl>
                                          </p:spTgt>
                                        </p:tgtEl>
                                        <p:attrNameLst>
                                          <p:attrName>style.visibility</p:attrName>
                                        </p:attrNameLst>
                                      </p:cBhvr>
                                      <p:to>
                                        <p:strVal val="visible"/>
                                      </p:to>
                                    </p:set>
                                    <p:anim calcmode="lin" valueType="num">
                                      <p:cBhvr additive="base">
                                        <p:cTn id="46" dur="500" fill="hold"/>
                                        <p:tgtEl>
                                          <p:spTgt spid="33796">
                                            <p:txEl>
                                              <p:charRg st="248" end="27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3796">
                                            <p:txEl>
                                              <p:charRg st="248" end="2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19"/>
          <p:cNvSpPr txBox="1"/>
          <p:nvPr/>
        </p:nvSpPr>
        <p:spPr>
          <a:xfrm>
            <a:off x="3003550" y="1544638"/>
            <a:ext cx="5732463"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q=p-&gt;next; P-&gt;next=head-&gt;next;  head-&gt;next=p; p=q;</a:t>
            </a:r>
            <a:endParaRPr lang="zh-CN" altLang="en-US" sz="2000" dirty="0">
              <a:latin typeface="Times New Roman" panose="02020603050405020304" pitchFamily="18" charset="0"/>
              <a:ea typeface="仿宋" panose="02010609060101010101" pitchFamily="49" charset="-122"/>
            </a:endParaRPr>
          </a:p>
        </p:txBody>
      </p:sp>
      <p:sp>
        <p:nvSpPr>
          <p:cNvPr id="39" name="文本框 38"/>
          <p:cNvSpPr txBox="1"/>
          <p:nvPr/>
        </p:nvSpPr>
        <p:spPr>
          <a:xfrm>
            <a:off x="3003550" y="2938463"/>
            <a:ext cx="5732463"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q=p-&gt;next; </a:t>
            </a:r>
            <a:r>
              <a:rPr lang="en-US" altLang="zh-CN" sz="2000" dirty="0">
                <a:solidFill>
                  <a:srgbClr val="FF0000"/>
                </a:solidFill>
                <a:latin typeface="Times New Roman" panose="02020603050405020304" pitchFamily="18" charset="0"/>
                <a:ea typeface="仿宋" panose="02010609060101010101" pitchFamily="49" charset="-122"/>
              </a:rPr>
              <a:t>P-&gt;next=head-&gt;next;  head-&gt;next=p; </a:t>
            </a:r>
            <a:r>
              <a:rPr lang="en-US" altLang="zh-CN" sz="2000" dirty="0">
                <a:latin typeface="Times New Roman" panose="02020603050405020304" pitchFamily="18" charset="0"/>
                <a:ea typeface="仿宋" panose="02010609060101010101" pitchFamily="49" charset="-122"/>
              </a:rPr>
              <a:t>p=q;</a:t>
            </a:r>
            <a:endParaRPr lang="zh-CN" altLang="en-US" sz="2000" dirty="0">
              <a:latin typeface="Times New Roman" panose="02020603050405020304" pitchFamily="18" charset="0"/>
              <a:ea typeface="仿宋" panose="02010609060101010101" pitchFamily="49" charset="-122"/>
            </a:endParaRPr>
          </a:p>
        </p:txBody>
      </p:sp>
      <p:sp>
        <p:nvSpPr>
          <p:cNvPr id="68" name="箭头: 下 67"/>
          <p:cNvSpPr/>
          <p:nvPr/>
        </p:nvSpPr>
        <p:spPr>
          <a:xfrm>
            <a:off x="2071688" y="3138488"/>
            <a:ext cx="160338" cy="244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1152525" y="5683250"/>
            <a:ext cx="6965950" cy="400050"/>
          </a:xfrm>
          <a:prstGeom prst="rect">
            <a:avLst/>
          </a:prstGeom>
          <a:noFill/>
          <a:ln w="9525">
            <a:noFill/>
          </a:ln>
        </p:spPr>
        <p:txBody>
          <a:bodyPr wrap="none">
            <a:spAutoFit/>
          </a:bodyPr>
          <a:p>
            <a:pPr>
              <a:buNone/>
            </a:pPr>
            <a:r>
              <a:rPr lang="en-US" altLang="zh-CN" sz="2000" dirty="0">
                <a:latin typeface="Times New Roman" panose="02020603050405020304" pitchFamily="18" charset="0"/>
                <a:ea typeface="仿宋" panose="02010609060101010101" pitchFamily="49" charset="-122"/>
              </a:rPr>
              <a:t>While(p) {q=p-&gt;next; P-&gt;next=head-&gt;next;  head-&gt;next=p; p=q;}</a:t>
            </a:r>
            <a:endParaRPr lang="zh-CN" altLang="en-US" sz="2000" dirty="0">
              <a:latin typeface="Times New Roman" panose="02020603050405020304" pitchFamily="18" charset="0"/>
              <a:ea typeface="仿宋" panose="02010609060101010101" pitchFamily="49" charset="-122"/>
            </a:endParaRPr>
          </a:p>
        </p:txBody>
      </p:sp>
      <p:sp>
        <p:nvSpPr>
          <p:cNvPr id="70" name="文本框 69"/>
          <p:cNvSpPr txBox="1"/>
          <p:nvPr/>
        </p:nvSpPr>
        <p:spPr>
          <a:xfrm>
            <a:off x="479425" y="4498975"/>
            <a:ext cx="8458200" cy="1014413"/>
          </a:xfrm>
          <a:prstGeom prst="rect">
            <a:avLst/>
          </a:prstGeom>
          <a:noFill/>
          <a:ln w="9525">
            <a:noFill/>
          </a:ln>
        </p:spPr>
        <p:txBody>
          <a:bodyPr>
            <a:spAutoFit/>
          </a:bodyPr>
          <a:p>
            <a:pPr>
              <a:buNone/>
            </a:pPr>
            <a:r>
              <a:rPr lang="zh-CN" altLang="en-US" sz="2000" dirty="0">
                <a:latin typeface="Times New Roman" panose="02020603050405020304" pitchFamily="18" charset="0"/>
                <a:ea typeface="仿宋" panose="02010609060101010101" pitchFamily="49" charset="-122"/>
              </a:rPr>
              <a:t>重复上述操作，把链表</a:t>
            </a:r>
            <a:r>
              <a:rPr lang="en-US" altLang="zh-CN" sz="2000" dirty="0">
                <a:latin typeface="Times New Roman" panose="02020603050405020304" pitchFamily="18" charset="0"/>
                <a:ea typeface="仿宋" panose="02010609060101010101" pitchFamily="49" charset="-122"/>
              </a:rPr>
              <a:t>p</a:t>
            </a:r>
            <a:r>
              <a:rPr lang="zh-CN" altLang="en-US" sz="2000" dirty="0">
                <a:latin typeface="Times New Roman" panose="02020603050405020304" pitchFamily="18" charset="0"/>
                <a:ea typeface="仿宋" panose="02010609060101010101" pitchFamily="49" charset="-122"/>
              </a:rPr>
              <a:t>的每一个结点依次插入到</a:t>
            </a:r>
            <a:r>
              <a:rPr lang="en-US" altLang="zh-CN" sz="2000" dirty="0">
                <a:latin typeface="Times New Roman" panose="02020603050405020304" pitchFamily="18" charset="0"/>
                <a:ea typeface="仿宋" panose="02010609060101010101" pitchFamily="49" charset="-122"/>
              </a:rPr>
              <a:t>header</a:t>
            </a:r>
            <a:r>
              <a:rPr lang="zh-CN" altLang="en-US" sz="2000" dirty="0">
                <a:latin typeface="Times New Roman" panose="02020603050405020304" pitchFamily="18" charset="0"/>
                <a:ea typeface="仿宋" panose="02010609060101010101" pitchFamily="49" charset="-122"/>
              </a:rPr>
              <a:t>的头节点之后，每次都形成一个新的第一个节点</a:t>
            </a:r>
            <a:r>
              <a:rPr lang="en-US" altLang="zh-CN" sz="2000" dirty="0">
                <a:latin typeface="Times New Roman" panose="02020603050405020304" pitchFamily="18" charset="0"/>
                <a:ea typeface="仿宋" panose="02010609060101010101" pitchFamily="49" charset="-122"/>
              </a:rPr>
              <a:t>……</a:t>
            </a:r>
            <a:r>
              <a:rPr lang="zh-CN" altLang="en-US" sz="2000" dirty="0">
                <a:latin typeface="Times New Roman" panose="02020603050405020304" pitchFamily="18" charset="0"/>
                <a:ea typeface="仿宋" panose="02010609060101010101" pitchFamily="49" charset="-122"/>
              </a:rPr>
              <a:t>，直到</a:t>
            </a:r>
            <a:r>
              <a:rPr lang="en-US" altLang="zh-CN" sz="2000" dirty="0">
                <a:latin typeface="Times New Roman" panose="02020603050405020304" pitchFamily="18" charset="0"/>
                <a:ea typeface="仿宋" panose="02010609060101010101" pitchFamily="49" charset="-122"/>
              </a:rPr>
              <a:t>p=NULL</a:t>
            </a:r>
            <a:r>
              <a:rPr lang="zh-CN" altLang="en-US" sz="2000" dirty="0">
                <a:latin typeface="Times New Roman" panose="02020603050405020304" pitchFamily="18" charset="0"/>
                <a:ea typeface="仿宋" panose="02010609060101010101" pitchFamily="49" charset="-122"/>
              </a:rPr>
              <a:t>为止。这个过程可以用下面循环完成：</a:t>
            </a:r>
            <a:endParaRPr lang="zh-CN" altLang="en-US" sz="2000" dirty="0">
              <a:latin typeface="Times New Roman" panose="02020603050405020304" pitchFamily="18" charset="0"/>
              <a:ea typeface="仿宋" panose="02010609060101010101" pitchFamily="49" charset="-122"/>
            </a:endParaRPr>
          </a:p>
        </p:txBody>
      </p:sp>
      <p:pic>
        <p:nvPicPr>
          <p:cNvPr id="33799" name="图片 70"/>
          <p:cNvPicPr>
            <a:picLocks noChangeAspect="1"/>
          </p:cNvPicPr>
          <p:nvPr/>
        </p:nvPicPr>
        <p:blipFill>
          <a:blip r:embed="rId1"/>
          <a:stretch>
            <a:fillRect/>
          </a:stretch>
        </p:blipFill>
        <p:spPr>
          <a:xfrm>
            <a:off x="217488" y="676275"/>
            <a:ext cx="8585200" cy="1042988"/>
          </a:xfrm>
          <a:prstGeom prst="rect">
            <a:avLst/>
          </a:prstGeom>
          <a:noFill/>
          <a:ln w="9525">
            <a:noFill/>
          </a:ln>
        </p:spPr>
      </p:pic>
      <p:pic>
        <p:nvPicPr>
          <p:cNvPr id="72" name="图片 71"/>
          <p:cNvPicPr>
            <a:picLocks noChangeAspect="1"/>
          </p:cNvPicPr>
          <p:nvPr/>
        </p:nvPicPr>
        <p:blipFill>
          <a:blip r:embed="rId2"/>
          <a:stretch>
            <a:fillRect/>
          </a:stretch>
        </p:blipFill>
        <p:spPr>
          <a:xfrm>
            <a:off x="206375" y="1989138"/>
            <a:ext cx="8585200" cy="1036637"/>
          </a:xfrm>
          <a:prstGeom prst="rect">
            <a:avLst/>
          </a:prstGeom>
          <a:noFill/>
          <a:ln w="9525">
            <a:noFill/>
          </a:ln>
        </p:spPr>
      </p:pic>
      <p:sp>
        <p:nvSpPr>
          <p:cNvPr id="74" name="文本框 73"/>
          <p:cNvSpPr txBox="1"/>
          <p:nvPr/>
        </p:nvSpPr>
        <p:spPr>
          <a:xfrm>
            <a:off x="5938838" y="2605088"/>
            <a:ext cx="2943225" cy="3786188"/>
          </a:xfrm>
          <a:prstGeom prst="rect">
            <a:avLst/>
          </a:prstGeom>
          <a:solidFill>
            <a:schemeClr val="accent1">
              <a:lumMod val="20000"/>
              <a:lumOff val="80000"/>
            </a:schemeClr>
          </a:solidFill>
          <a:ln>
            <a:solidFill>
              <a:schemeClr val="accent2"/>
            </a:solidFill>
          </a:ln>
        </p:spPr>
        <p:txBody>
          <a:bodyPr wrap="none">
            <a:spAutoFit/>
          </a:bodyPr>
          <a:lstStyle/>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Void Revers1(LIST &amp;L)</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Position </a:t>
            </a:r>
            <a:r>
              <a:rPr kumimoji="1" lang="en-US" altLang="zh-CN" sz="2000" kern="1200" cap="none" spc="0" normalizeH="0" baseline="0" noProof="0" dirty="0" err="1">
                <a:latin typeface="Times New Roman" panose="02020603050405020304" pitchFamily="18" charset="0"/>
                <a:ea typeface="仿宋" panose="02010609060101010101" pitchFamily="49" charset="-122"/>
                <a:cs typeface="Times New Roman" panose="02020603050405020304" pitchFamily="18" charset="0"/>
              </a:rPr>
              <a:t>p,q</a:t>
            </a: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p=head-&gt;next;</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head-&gt;next=NULL;</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While(p) </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   q=p-&gt;next; </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P-&gt;next=head-&gt;next; </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head-&gt;next=p;</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p=q;</a:t>
            </a:r>
            <a:endPar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a:t>
            </a:r>
            <a:endParaRPr kumimoji="1" lang="zh-CN" altLang="en-US"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a:p>
            <a:pPr marR="0" defTabSz="914400">
              <a:buClrTx/>
              <a:buSzTx/>
              <a:buFontTx/>
              <a:buNone/>
              <a:defRPr/>
            </a:pPr>
            <a:r>
              <a:rPr kumimoji="1" lang="en-US" altLang="zh-CN"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rPr>
              <a:t>}// O(n)</a:t>
            </a:r>
            <a:endParaRPr kumimoji="1" lang="zh-CN" altLang="en-US" sz="2000" kern="1200" cap="none" spc="0" normalizeH="0" baseline="0" noProof="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195263" y="3430588"/>
            <a:ext cx="4017962" cy="695325"/>
          </a:xfrm>
          <a:prstGeom prst="rect">
            <a:avLst/>
          </a:prstGeom>
          <a:noFill/>
          <a:ln w="9525">
            <a:noFill/>
          </a:ln>
        </p:spPr>
      </p:pic>
      <p:sp>
        <p:nvSpPr>
          <p:cNvPr id="12" name="文本框 11"/>
          <p:cNvSpPr txBox="1"/>
          <p:nvPr/>
        </p:nvSpPr>
        <p:spPr>
          <a:xfrm>
            <a:off x="400050" y="1544638"/>
            <a:ext cx="1082675" cy="400050"/>
          </a:xfrm>
          <a:prstGeom prst="rect">
            <a:avLst/>
          </a:prstGeom>
          <a:noFill/>
          <a:ln w="9525">
            <a:noFill/>
          </a:ln>
        </p:spPr>
        <p:txBody>
          <a:bodyPr wrap="none">
            <a:spAutoFit/>
          </a:bodyPr>
          <a:p>
            <a:r>
              <a:rPr lang="zh-CN" altLang="en-US" sz="2000" dirty="0">
                <a:latin typeface="仿宋" panose="02010609060101010101" pitchFamily="49" charset="-122"/>
                <a:ea typeface="仿宋" panose="02010609060101010101" pitchFamily="49" charset="-122"/>
              </a:rPr>
              <a:t>第</a:t>
            </a:r>
            <a:r>
              <a:rPr lang="en-US" altLang="zh-CN" sz="2000" dirty="0">
                <a:latin typeface="仿宋" panose="02010609060101010101" pitchFamily="49" charset="-122"/>
                <a:ea typeface="仿宋" panose="02010609060101010101" pitchFamily="49" charset="-122"/>
              </a:rPr>
              <a:t>3</a:t>
            </a:r>
            <a:r>
              <a:rPr lang="zh-CN" altLang="en-US" sz="2000" dirty="0">
                <a:latin typeface="仿宋" panose="02010609060101010101" pitchFamily="49" charset="-122"/>
                <a:ea typeface="仿宋" panose="02010609060101010101" pitchFamily="49" charset="-122"/>
              </a:rPr>
              <a:t>步：</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8" grpId="0" animBg="1"/>
      <p:bldP spid="69" grpId="0"/>
      <p:bldP spid="70" grpId="0"/>
      <p:bldP spid="74"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 name="图片 87"/>
          <p:cNvPicPr>
            <a:picLocks noChangeAspect="1"/>
          </p:cNvPicPr>
          <p:nvPr/>
        </p:nvPicPr>
        <p:blipFill>
          <a:blip r:embed="rId1"/>
          <a:stretch>
            <a:fillRect/>
          </a:stretch>
        </p:blipFill>
        <p:spPr>
          <a:xfrm>
            <a:off x="747713" y="1389063"/>
            <a:ext cx="7486650" cy="4856162"/>
          </a:xfrm>
          <a:prstGeom prst="rect">
            <a:avLst/>
          </a:prstGeom>
          <a:noFill/>
          <a:ln w="9525">
            <a:noFill/>
          </a:ln>
        </p:spPr>
      </p:pic>
      <p:sp>
        <p:nvSpPr>
          <p:cNvPr id="34819" name="文本框 88"/>
          <p:cNvSpPr txBox="1"/>
          <p:nvPr/>
        </p:nvSpPr>
        <p:spPr>
          <a:xfrm>
            <a:off x="611188" y="757238"/>
            <a:ext cx="3744912" cy="461962"/>
          </a:xfrm>
          <a:prstGeom prst="rect">
            <a:avLst/>
          </a:prstGeom>
          <a:noFill/>
          <a:ln w="9525">
            <a:noFill/>
          </a:ln>
        </p:spPr>
        <p:txBody>
          <a:bodyPr wrap="none">
            <a:spAutoFit/>
          </a:bodyPr>
          <a:p>
            <a:r>
              <a:rPr lang="en-US" altLang="zh-CN" dirty="0">
                <a:solidFill>
                  <a:srgbClr val="0000CC"/>
                </a:solidFill>
                <a:latin typeface="宋体" panose="02010600030101010101" pitchFamily="2" charset="-122"/>
              </a:rPr>
              <a:t>【</a:t>
            </a:r>
            <a:r>
              <a:rPr lang="zh-CN" altLang="en-US" dirty="0">
                <a:solidFill>
                  <a:srgbClr val="0000CC"/>
                </a:solidFill>
                <a:latin typeface="宋体" panose="02010600030101010101" pitchFamily="2" charset="-122"/>
              </a:rPr>
              <a:t>例</a:t>
            </a:r>
            <a:r>
              <a:rPr lang="en-US" altLang="zh-CN" dirty="0">
                <a:solidFill>
                  <a:srgbClr val="0000CC"/>
                </a:solidFill>
                <a:latin typeface="宋体" panose="02010600030101010101" pitchFamily="2" charset="-122"/>
              </a:rPr>
              <a:t>2-5】</a:t>
            </a:r>
            <a:r>
              <a:rPr lang="zh-CN" altLang="en-US" dirty="0">
                <a:latin typeface="宋体" panose="02010600030101010101" pitchFamily="2" charset="-122"/>
              </a:rPr>
              <a:t>按逆序遍历链表</a:t>
            </a:r>
            <a:endParaRPr lang="zh-CN" altLang="en-US" dirty="0">
              <a:latin typeface="宋体" panose="02010600030101010101" pitchFamily="2" charset="-122"/>
            </a:endParaRPr>
          </a:p>
        </p:txBody>
      </p:sp>
      <p:sp>
        <p:nvSpPr>
          <p:cNvPr id="90" name="文本框 89"/>
          <p:cNvSpPr txBox="1"/>
          <p:nvPr/>
        </p:nvSpPr>
        <p:spPr>
          <a:xfrm>
            <a:off x="4751388" y="5229225"/>
            <a:ext cx="3903662" cy="1016000"/>
          </a:xfrm>
          <a:prstGeom prst="rect">
            <a:avLst/>
          </a:prstGeom>
          <a:noFill/>
          <a:ln w="9525">
            <a:noFill/>
          </a:ln>
        </p:spPr>
        <p:txBody>
          <a:bodyPr wrap="none">
            <a:spAutoFit/>
          </a:bodyPr>
          <a:p>
            <a:r>
              <a:rPr lang="zh-CN" altLang="en-US" sz="2000" dirty="0">
                <a:latin typeface="仿宋" panose="02010609060101010101" pitchFamily="49" charset="-122"/>
                <a:ea typeface="仿宋" panose="02010609060101010101" pitchFamily="49" charset="-122"/>
              </a:rPr>
              <a:t>实现逆序遍历移动指针的次数为</a:t>
            </a:r>
            <a:r>
              <a:rPr lang="en-US" altLang="zh-CN" sz="2000" dirty="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  1+2+3+……+n=n(n+1)/2</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逆序输出的时间复杂度为</a:t>
            </a:r>
            <a:r>
              <a:rPr lang="en-US" altLang="zh-CN" sz="2000" dirty="0">
                <a:latin typeface="仿宋" panose="02010609060101010101" pitchFamily="49" charset="-122"/>
                <a:ea typeface="仿宋" panose="02010609060101010101" pitchFamily="49" charset="-122"/>
              </a:rPr>
              <a:t>O(n</a:t>
            </a:r>
            <a:r>
              <a:rPr lang="en-US" altLang="zh-CN" sz="2000" baseline="30000" dirty="0">
                <a:latin typeface="仿宋" panose="02010609060101010101" pitchFamily="49" charset="-122"/>
                <a:ea typeface="仿宋" panose="02010609060101010101" pitchFamily="49" charset="-122"/>
              </a:rPr>
              <a:t>2</a:t>
            </a:r>
            <a:r>
              <a:rPr lang="en-US" altLang="zh-CN" sz="2000" dirty="0">
                <a:latin typeface="仿宋" panose="02010609060101010101" pitchFamily="49" charset="-122"/>
                <a:ea typeface="仿宋" panose="02010609060101010101" pitchFamily="49" charset="-122"/>
              </a:rPr>
              <a:t>)</a:t>
            </a:r>
            <a:endParaRPr lang="zh-CN" altLang="en-US" sz="2000" dirty="0">
              <a:latin typeface="仿宋" panose="02010609060101010101" pitchFamily="49" charset="-122"/>
              <a:ea typeface="仿宋" panose="02010609060101010101" pitchFamily="49" charset="-122"/>
            </a:endParaRPr>
          </a:p>
        </p:txBody>
      </p:sp>
      <p:sp>
        <p:nvSpPr>
          <p:cNvPr id="5" name="文本框 4"/>
          <p:cNvSpPr txBox="1"/>
          <p:nvPr/>
        </p:nvSpPr>
        <p:spPr>
          <a:xfrm>
            <a:off x="4813300" y="3860800"/>
            <a:ext cx="3841750" cy="2554288"/>
          </a:xfrm>
          <a:prstGeom prst="rect">
            <a:avLst/>
          </a:prstGeom>
          <a:solidFill>
            <a:schemeClr val="accent1">
              <a:lumMod val="20000"/>
              <a:lumOff val="80000"/>
            </a:schemeClr>
          </a:solidFill>
          <a:ln>
            <a:solidFill>
              <a:schemeClr val="accent4"/>
            </a:solidFill>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Void ReversList</a:t>
            </a:r>
            <a:r>
              <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LIST p</a:t>
            </a:r>
            <a:r>
              <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    if(p-&gt;next)</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       ReversList(p-next);</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    visit(p-&gt;data);</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}O(?)</a:t>
            </a: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调用：</a:t>
            </a:r>
            <a:r>
              <a:rPr kumimoji="1"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rPr>
              <a:t>ReversList(header-&gt;next);</a:t>
            </a: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4"/>
          <p:cNvSpPr txBox="1"/>
          <p:nvPr/>
        </p:nvSpPr>
        <p:spPr>
          <a:xfrm>
            <a:off x="323850" y="860425"/>
            <a:ext cx="4192588" cy="463550"/>
          </a:xfrm>
          <a:prstGeom prst="rect">
            <a:avLst/>
          </a:prstGeom>
          <a:noFill/>
          <a:ln w="28575">
            <a:noFill/>
          </a:ln>
        </p:spPr>
        <p:txBody>
          <a:bodyPr lIns="90000" tIns="46800" rIns="90000" bIns="46800">
            <a:spAutoFit/>
          </a:bodyPr>
          <a:p>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例</a:t>
            </a:r>
            <a:r>
              <a:rPr lang="en-US" altLang="zh-CN" dirty="0">
                <a:solidFill>
                  <a:srgbClr val="0000CC"/>
                </a:solidFill>
                <a:latin typeface="Times New Roman" panose="02020603050405020304" pitchFamily="18" charset="0"/>
              </a:rPr>
              <a:t>2-6】</a:t>
            </a:r>
            <a:r>
              <a:rPr lang="zh-CN" altLang="en-US" dirty="0">
                <a:latin typeface="Times New Roman" panose="02020603050405020304" pitchFamily="18" charset="0"/>
              </a:rPr>
              <a:t>建立有序链表</a:t>
            </a:r>
            <a:endParaRPr lang="zh-CN" altLang="en-US" dirty="0">
              <a:latin typeface="Times New Roman" panose="02020603050405020304" pitchFamily="18" charset="0"/>
            </a:endParaRPr>
          </a:p>
        </p:txBody>
      </p:sp>
      <p:grpSp>
        <p:nvGrpSpPr>
          <p:cNvPr id="102406" name="Group 6"/>
          <p:cNvGrpSpPr/>
          <p:nvPr/>
        </p:nvGrpSpPr>
        <p:grpSpPr>
          <a:xfrm>
            <a:off x="2335213" y="1355725"/>
            <a:ext cx="4954587" cy="1063625"/>
            <a:chOff x="1152" y="2240"/>
            <a:chExt cx="3121" cy="670"/>
          </a:xfrm>
        </p:grpSpPr>
        <p:grpSp>
          <p:nvGrpSpPr>
            <p:cNvPr id="35928" name="Group 7"/>
            <p:cNvGrpSpPr/>
            <p:nvPr/>
          </p:nvGrpSpPr>
          <p:grpSpPr>
            <a:xfrm>
              <a:off x="1152" y="2240"/>
              <a:ext cx="792" cy="452"/>
              <a:chOff x="1104" y="2128"/>
              <a:chExt cx="792" cy="452"/>
            </a:xfrm>
          </p:grpSpPr>
          <p:grpSp>
            <p:nvGrpSpPr>
              <p:cNvPr id="35947" name="Group 8"/>
              <p:cNvGrpSpPr/>
              <p:nvPr/>
            </p:nvGrpSpPr>
            <p:grpSpPr>
              <a:xfrm>
                <a:off x="1470" y="2287"/>
                <a:ext cx="365" cy="198"/>
                <a:chOff x="2340" y="3624"/>
                <a:chExt cx="720" cy="312"/>
              </a:xfrm>
            </p:grpSpPr>
            <p:sp>
              <p:nvSpPr>
                <p:cNvPr id="35951" name="Text Box 9"/>
                <p:cNvSpPr txBox="1"/>
                <p:nvPr/>
              </p:nvSpPr>
              <p:spPr>
                <a:xfrm>
                  <a:off x="2340" y="3624"/>
                  <a:ext cx="720" cy="312"/>
                </a:xfrm>
                <a:prstGeom prst="rect">
                  <a:avLst/>
                </a:prstGeom>
                <a:solidFill>
                  <a:srgbClr val="C0C0C0"/>
                </a:solid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52" name="Line 10"/>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948" name="Line 11"/>
              <p:cNvSpPr/>
              <p:nvPr/>
            </p:nvSpPr>
            <p:spPr>
              <a:xfrm>
                <a:off x="1287" y="2373"/>
                <a:ext cx="183" cy="0"/>
              </a:xfrm>
              <a:prstGeom prst="line">
                <a:avLst/>
              </a:prstGeom>
              <a:ln w="9525" cap="flat" cmpd="sng">
                <a:solidFill>
                  <a:schemeClr val="tx1"/>
                </a:solidFill>
                <a:prstDash val="solid"/>
                <a:headEnd type="none" w="med" len="med"/>
                <a:tailEnd type="triangle" w="sm" len="sm"/>
              </a:ln>
            </p:spPr>
          </p:sp>
          <p:sp>
            <p:nvSpPr>
              <p:cNvPr id="35949" name="Text Box 12"/>
              <p:cNvSpPr txBox="1"/>
              <p:nvPr/>
            </p:nvSpPr>
            <p:spPr>
              <a:xfrm>
                <a:off x="1104" y="2128"/>
                <a:ext cx="457" cy="297"/>
              </a:xfrm>
              <a:prstGeom prst="rect">
                <a:avLst/>
              </a:prstGeom>
              <a:noFill/>
              <a:ln w="9525">
                <a:noFill/>
              </a:ln>
            </p:spPr>
            <p:txBody>
              <a:bodyPr/>
              <a:p>
                <a:pPr algn="just"/>
                <a:r>
                  <a:rPr lang="en-US" altLang="zh-CN" sz="1800" dirty="0">
                    <a:latin typeface="Times New Roman" panose="02020603050405020304" pitchFamily="18" charset="0"/>
                  </a:rPr>
                  <a:t>head</a:t>
                </a:r>
                <a:endParaRPr lang="en-US" altLang="zh-CN" sz="1800" dirty="0">
                  <a:latin typeface="Times New Roman" panose="02020603050405020304" pitchFamily="18" charset="0"/>
                </a:endParaRPr>
              </a:p>
            </p:txBody>
          </p:sp>
          <p:sp>
            <p:nvSpPr>
              <p:cNvPr id="35950" name="Text Box 13"/>
              <p:cNvSpPr txBox="1"/>
              <p:nvPr/>
            </p:nvSpPr>
            <p:spPr>
              <a:xfrm>
                <a:off x="1668" y="2288"/>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pSp>
          <p:nvGrpSpPr>
            <p:cNvPr id="35929" name="Group 14"/>
            <p:cNvGrpSpPr/>
            <p:nvPr/>
          </p:nvGrpSpPr>
          <p:grpSpPr>
            <a:xfrm>
              <a:off x="3290" y="2399"/>
              <a:ext cx="365" cy="198"/>
              <a:chOff x="2340" y="3624"/>
              <a:chExt cx="720" cy="312"/>
            </a:xfrm>
          </p:grpSpPr>
          <p:sp>
            <p:nvSpPr>
              <p:cNvPr id="35945" name="Text Box 15"/>
              <p:cNvSpPr txBox="1"/>
              <p:nvPr/>
            </p:nvSpPr>
            <p:spPr>
              <a:xfrm>
                <a:off x="2340" y="3624"/>
                <a:ext cx="720" cy="312"/>
              </a:xfrm>
              <a:prstGeom prst="rect">
                <a:avLst/>
              </a:prstGeom>
              <a:solidFill>
                <a:srgbClr val="C0C0C0"/>
              </a:solid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46" name="Line 16"/>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930" name="Line 17"/>
            <p:cNvSpPr/>
            <p:nvPr/>
          </p:nvSpPr>
          <p:spPr>
            <a:xfrm>
              <a:off x="3588" y="2500"/>
              <a:ext cx="183" cy="0"/>
            </a:xfrm>
            <a:prstGeom prst="line">
              <a:avLst/>
            </a:prstGeom>
            <a:ln w="9525" cap="flat" cmpd="sng">
              <a:solidFill>
                <a:schemeClr val="tx1"/>
              </a:solidFill>
              <a:prstDash val="solid"/>
              <a:headEnd type="none" w="med" len="med"/>
              <a:tailEnd type="triangle" w="sm" len="sm"/>
            </a:ln>
          </p:spPr>
        </p:sp>
        <p:grpSp>
          <p:nvGrpSpPr>
            <p:cNvPr id="35931" name="Group 18"/>
            <p:cNvGrpSpPr/>
            <p:nvPr/>
          </p:nvGrpSpPr>
          <p:grpSpPr>
            <a:xfrm>
              <a:off x="3771" y="2399"/>
              <a:ext cx="365" cy="198"/>
              <a:chOff x="2340" y="3624"/>
              <a:chExt cx="720" cy="312"/>
            </a:xfrm>
          </p:grpSpPr>
          <p:sp>
            <p:nvSpPr>
              <p:cNvPr id="35943" name="Text Box 19"/>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44" name="Line 20"/>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932" name="Line 21"/>
            <p:cNvSpPr/>
            <p:nvPr/>
          </p:nvSpPr>
          <p:spPr>
            <a:xfrm>
              <a:off x="3107" y="2485"/>
              <a:ext cx="183" cy="0"/>
            </a:xfrm>
            <a:prstGeom prst="line">
              <a:avLst/>
            </a:prstGeom>
            <a:ln w="9525" cap="flat" cmpd="sng">
              <a:solidFill>
                <a:schemeClr val="tx1"/>
              </a:solidFill>
              <a:prstDash val="solid"/>
              <a:headEnd type="none" w="med" len="med"/>
              <a:tailEnd type="triangle" w="sm" len="sm"/>
            </a:ln>
          </p:spPr>
        </p:sp>
        <p:sp>
          <p:nvSpPr>
            <p:cNvPr id="35933" name="Text Box 22"/>
            <p:cNvSpPr txBox="1"/>
            <p:nvPr/>
          </p:nvSpPr>
          <p:spPr>
            <a:xfrm>
              <a:off x="2924" y="2240"/>
              <a:ext cx="457" cy="297"/>
            </a:xfrm>
            <a:prstGeom prst="rect">
              <a:avLst/>
            </a:prstGeom>
            <a:noFill/>
            <a:ln w="9525">
              <a:noFill/>
            </a:ln>
          </p:spPr>
          <p:txBody>
            <a:bodyPr/>
            <a:p>
              <a:pPr algn="just"/>
              <a:r>
                <a:rPr lang="en-US" altLang="zh-CN" sz="1800" dirty="0">
                  <a:latin typeface="Times New Roman" panose="02020603050405020304" pitchFamily="18" charset="0"/>
                </a:rPr>
                <a:t>head</a:t>
              </a:r>
              <a:endParaRPr lang="en-US" altLang="zh-CN" sz="1800" dirty="0">
                <a:latin typeface="Times New Roman" panose="02020603050405020304" pitchFamily="18" charset="0"/>
              </a:endParaRPr>
            </a:p>
          </p:txBody>
        </p:sp>
        <p:sp>
          <p:nvSpPr>
            <p:cNvPr id="35934" name="Text Box 23"/>
            <p:cNvSpPr txBox="1"/>
            <p:nvPr/>
          </p:nvSpPr>
          <p:spPr>
            <a:xfrm>
              <a:off x="3972" y="2400"/>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935" name="Text Box 24"/>
            <p:cNvSpPr txBox="1"/>
            <p:nvPr/>
          </p:nvSpPr>
          <p:spPr>
            <a:xfrm>
              <a:off x="3792" y="2384"/>
              <a:ext cx="195" cy="253"/>
            </a:xfrm>
            <a:prstGeom prst="rect">
              <a:avLst/>
            </a:prstGeom>
            <a:noFill/>
            <a:ln w="9525">
              <a:noFill/>
            </a:ln>
          </p:spPr>
          <p:txBody>
            <a:bodyPr wrap="none" lIns="90000" tIns="46800" rIns="90000" bIns="46800">
              <a:spAutoFit/>
            </a:bodyPr>
            <a:p>
              <a:pPr eaLnBrk="1" hangingPunct="1"/>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936" name="Line 25"/>
            <p:cNvSpPr/>
            <p:nvPr/>
          </p:nvSpPr>
          <p:spPr>
            <a:xfrm flipH="1" flipV="1">
              <a:off x="1632" y="2592"/>
              <a:ext cx="192" cy="240"/>
            </a:xfrm>
            <a:prstGeom prst="line">
              <a:avLst/>
            </a:prstGeom>
            <a:ln w="9525" cap="flat" cmpd="sng">
              <a:solidFill>
                <a:schemeClr val="tx1"/>
              </a:solidFill>
              <a:prstDash val="solid"/>
              <a:headEnd type="none" w="med" len="med"/>
              <a:tailEnd type="triangle" w="sm" len="lg"/>
            </a:ln>
          </p:spPr>
        </p:sp>
        <p:sp>
          <p:nvSpPr>
            <p:cNvPr id="35937" name="Text Box 26"/>
            <p:cNvSpPr txBox="1"/>
            <p:nvPr/>
          </p:nvSpPr>
          <p:spPr>
            <a:xfrm>
              <a:off x="1756" y="2618"/>
              <a:ext cx="23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35938" name="Line 27"/>
            <p:cNvSpPr/>
            <p:nvPr/>
          </p:nvSpPr>
          <p:spPr>
            <a:xfrm flipH="1" flipV="1">
              <a:off x="3921" y="2592"/>
              <a:ext cx="192" cy="240"/>
            </a:xfrm>
            <a:prstGeom prst="line">
              <a:avLst/>
            </a:prstGeom>
            <a:ln w="9525" cap="flat" cmpd="sng">
              <a:solidFill>
                <a:schemeClr val="tx1"/>
              </a:solidFill>
              <a:prstDash val="solid"/>
              <a:headEnd type="none" w="med" len="med"/>
              <a:tailEnd type="triangle" w="sm" len="lg"/>
            </a:ln>
          </p:spPr>
        </p:sp>
        <p:sp>
          <p:nvSpPr>
            <p:cNvPr id="35939" name="Text Box 28"/>
            <p:cNvSpPr txBox="1"/>
            <p:nvPr/>
          </p:nvSpPr>
          <p:spPr>
            <a:xfrm>
              <a:off x="4050" y="2618"/>
              <a:ext cx="22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35940" name="Line 29"/>
            <p:cNvSpPr/>
            <p:nvPr/>
          </p:nvSpPr>
          <p:spPr>
            <a:xfrm flipH="1" flipV="1">
              <a:off x="3456" y="2592"/>
              <a:ext cx="192" cy="240"/>
            </a:xfrm>
            <a:prstGeom prst="line">
              <a:avLst/>
            </a:prstGeom>
            <a:ln w="9525" cap="flat" cmpd="sng">
              <a:solidFill>
                <a:schemeClr val="tx1"/>
              </a:solidFill>
              <a:prstDash val="solid"/>
              <a:headEnd type="none" w="med" len="med"/>
              <a:tailEnd type="triangle" w="sm" len="lg"/>
            </a:ln>
          </p:spPr>
        </p:sp>
        <p:sp>
          <p:nvSpPr>
            <p:cNvPr id="35941" name="Text Box 30"/>
            <p:cNvSpPr txBox="1"/>
            <p:nvPr/>
          </p:nvSpPr>
          <p:spPr>
            <a:xfrm>
              <a:off x="3580" y="2618"/>
              <a:ext cx="23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35942" name="AutoShape 31"/>
            <p:cNvSpPr/>
            <p:nvPr/>
          </p:nvSpPr>
          <p:spPr>
            <a:xfrm>
              <a:off x="2263" y="2351"/>
              <a:ext cx="459" cy="342"/>
            </a:xfrm>
            <a:prstGeom prst="rightArrow">
              <a:avLst>
                <a:gd name="adj1" fmla="val 50000"/>
                <a:gd name="adj2" fmla="val 46631"/>
              </a:avLst>
            </a:prstGeom>
            <a:solidFill>
              <a:srgbClr val="FFFFFF"/>
            </a:solidFill>
            <a:ln w="9525" cap="flat" cmpd="sng">
              <a:solidFill>
                <a:schemeClr val="tx1"/>
              </a:solidFill>
              <a:prstDash val="solid"/>
              <a:miter/>
              <a:headEnd type="none" w="med" len="med"/>
              <a:tailEnd type="none" w="sm" len="lg"/>
            </a:ln>
          </p:spPr>
          <p:txBody>
            <a:bodyPr lIns="90000" tIns="46800" rIns="90000" bIns="46800" anchor="ctr" anchorCtr="0">
              <a:spAutoFit/>
            </a:bodyPr>
            <a:p>
              <a:endParaRPr lang="zh-CN" altLang="en-US" dirty="0">
                <a:latin typeface="Times New Roman" panose="02020603050405020304" pitchFamily="18" charset="0"/>
              </a:endParaRPr>
            </a:p>
          </p:txBody>
        </p:sp>
      </p:grpSp>
      <p:grpSp>
        <p:nvGrpSpPr>
          <p:cNvPr id="102432" name="Group 32"/>
          <p:cNvGrpSpPr/>
          <p:nvPr/>
        </p:nvGrpSpPr>
        <p:grpSpPr>
          <a:xfrm>
            <a:off x="1116013" y="2489200"/>
            <a:ext cx="7429500" cy="1149350"/>
            <a:chOff x="384" y="2640"/>
            <a:chExt cx="4680" cy="724"/>
          </a:xfrm>
        </p:grpSpPr>
        <p:grpSp>
          <p:nvGrpSpPr>
            <p:cNvPr id="35884" name="Group 33"/>
            <p:cNvGrpSpPr/>
            <p:nvPr/>
          </p:nvGrpSpPr>
          <p:grpSpPr>
            <a:xfrm>
              <a:off x="750" y="2799"/>
              <a:ext cx="365" cy="198"/>
              <a:chOff x="2340" y="3624"/>
              <a:chExt cx="720" cy="312"/>
            </a:xfrm>
          </p:grpSpPr>
          <p:sp>
            <p:nvSpPr>
              <p:cNvPr id="35926" name="Text Box 34"/>
              <p:cNvSpPr txBox="1"/>
              <p:nvPr/>
            </p:nvSpPr>
            <p:spPr>
              <a:xfrm>
                <a:off x="2340" y="3624"/>
                <a:ext cx="720" cy="312"/>
              </a:xfrm>
              <a:prstGeom prst="rect">
                <a:avLst/>
              </a:prstGeom>
              <a:solidFill>
                <a:srgbClr val="C0C0C0"/>
              </a:solid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27" name="Line 35"/>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85" name="Line 36"/>
            <p:cNvSpPr/>
            <p:nvPr/>
          </p:nvSpPr>
          <p:spPr>
            <a:xfrm>
              <a:off x="1062" y="2900"/>
              <a:ext cx="182" cy="0"/>
            </a:xfrm>
            <a:prstGeom prst="line">
              <a:avLst/>
            </a:prstGeom>
            <a:ln w="9525" cap="flat" cmpd="sng">
              <a:solidFill>
                <a:schemeClr val="tx1"/>
              </a:solidFill>
              <a:prstDash val="solid"/>
              <a:headEnd type="none" w="med" len="med"/>
              <a:tailEnd type="triangle" w="sm" len="sm"/>
            </a:ln>
          </p:spPr>
        </p:sp>
        <p:grpSp>
          <p:nvGrpSpPr>
            <p:cNvPr id="35886" name="Group 37"/>
            <p:cNvGrpSpPr/>
            <p:nvPr/>
          </p:nvGrpSpPr>
          <p:grpSpPr>
            <a:xfrm>
              <a:off x="1244" y="2799"/>
              <a:ext cx="365" cy="198"/>
              <a:chOff x="2340" y="3624"/>
              <a:chExt cx="720" cy="312"/>
            </a:xfrm>
          </p:grpSpPr>
          <p:sp>
            <p:nvSpPr>
              <p:cNvPr id="35924" name="Text Box 38"/>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600" dirty="0">
                  <a:latin typeface="Times New Roman" panose="02020603050405020304" pitchFamily="18" charset="0"/>
                </a:endParaRPr>
              </a:p>
            </p:txBody>
          </p:sp>
          <p:sp>
            <p:nvSpPr>
              <p:cNvPr id="35925" name="Line 39"/>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87" name="Line 40"/>
            <p:cNvSpPr/>
            <p:nvPr/>
          </p:nvSpPr>
          <p:spPr>
            <a:xfrm>
              <a:off x="2084" y="2900"/>
              <a:ext cx="183" cy="0"/>
            </a:xfrm>
            <a:prstGeom prst="line">
              <a:avLst/>
            </a:prstGeom>
            <a:ln w="9525" cap="flat" cmpd="sng">
              <a:solidFill>
                <a:schemeClr val="tx1"/>
              </a:solidFill>
              <a:prstDash val="solid"/>
              <a:headEnd type="none" w="med" len="med"/>
              <a:tailEnd type="triangle" w="sm" len="sm"/>
            </a:ln>
          </p:spPr>
        </p:sp>
        <p:grpSp>
          <p:nvGrpSpPr>
            <p:cNvPr id="35888" name="Group 41"/>
            <p:cNvGrpSpPr/>
            <p:nvPr/>
          </p:nvGrpSpPr>
          <p:grpSpPr>
            <a:xfrm>
              <a:off x="2267" y="2799"/>
              <a:ext cx="365" cy="198"/>
              <a:chOff x="2340" y="3624"/>
              <a:chExt cx="720" cy="312"/>
            </a:xfrm>
          </p:grpSpPr>
          <p:sp>
            <p:nvSpPr>
              <p:cNvPr id="35922" name="Text Box 42"/>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23" name="Line 43"/>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89" name="Line 44"/>
            <p:cNvSpPr/>
            <p:nvPr/>
          </p:nvSpPr>
          <p:spPr>
            <a:xfrm>
              <a:off x="2579" y="2904"/>
              <a:ext cx="589" cy="0"/>
            </a:xfrm>
            <a:prstGeom prst="line">
              <a:avLst/>
            </a:prstGeom>
            <a:ln w="9525" cap="flat" cmpd="sng">
              <a:solidFill>
                <a:schemeClr val="tx1"/>
              </a:solidFill>
              <a:prstDash val="solid"/>
              <a:headEnd type="none" w="med" len="med"/>
              <a:tailEnd type="triangle" w="sm" len="sm"/>
            </a:ln>
          </p:spPr>
        </p:sp>
        <p:grpSp>
          <p:nvGrpSpPr>
            <p:cNvPr id="35890" name="Group 45"/>
            <p:cNvGrpSpPr/>
            <p:nvPr/>
          </p:nvGrpSpPr>
          <p:grpSpPr>
            <a:xfrm>
              <a:off x="3160" y="2799"/>
              <a:ext cx="365" cy="198"/>
              <a:chOff x="2340" y="3624"/>
              <a:chExt cx="720" cy="312"/>
            </a:xfrm>
          </p:grpSpPr>
          <p:sp>
            <p:nvSpPr>
              <p:cNvPr id="35920" name="Text Box 46"/>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21" name="Line 47"/>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91" name="Line 48"/>
            <p:cNvSpPr/>
            <p:nvPr/>
          </p:nvSpPr>
          <p:spPr>
            <a:xfrm>
              <a:off x="3471" y="2900"/>
              <a:ext cx="183" cy="0"/>
            </a:xfrm>
            <a:prstGeom prst="line">
              <a:avLst/>
            </a:prstGeom>
            <a:ln w="9525" cap="flat" cmpd="sng">
              <a:solidFill>
                <a:schemeClr val="tx1"/>
              </a:solidFill>
              <a:prstDash val="solid"/>
              <a:headEnd type="none" w="med" len="med"/>
              <a:tailEnd type="triangle" w="sm" len="sm"/>
            </a:ln>
          </p:spPr>
        </p:sp>
        <p:grpSp>
          <p:nvGrpSpPr>
            <p:cNvPr id="35892" name="Group 49"/>
            <p:cNvGrpSpPr/>
            <p:nvPr/>
          </p:nvGrpSpPr>
          <p:grpSpPr>
            <a:xfrm>
              <a:off x="4140" y="2799"/>
              <a:ext cx="365" cy="198"/>
              <a:chOff x="2340" y="3624"/>
              <a:chExt cx="720" cy="312"/>
            </a:xfrm>
          </p:grpSpPr>
          <p:sp>
            <p:nvSpPr>
              <p:cNvPr id="35918" name="Text Box 50"/>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19" name="Line 51"/>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93" name="Line 52"/>
            <p:cNvSpPr/>
            <p:nvPr/>
          </p:nvSpPr>
          <p:spPr>
            <a:xfrm>
              <a:off x="4452" y="2900"/>
              <a:ext cx="183" cy="0"/>
            </a:xfrm>
            <a:prstGeom prst="line">
              <a:avLst/>
            </a:prstGeom>
            <a:ln w="9525" cap="flat" cmpd="sng">
              <a:solidFill>
                <a:schemeClr val="tx1"/>
              </a:solidFill>
              <a:prstDash val="solid"/>
              <a:headEnd type="none" w="med" len="med"/>
              <a:tailEnd type="triangle" w="sm" len="sm"/>
            </a:ln>
          </p:spPr>
        </p:sp>
        <p:grpSp>
          <p:nvGrpSpPr>
            <p:cNvPr id="35894" name="Group 53"/>
            <p:cNvGrpSpPr/>
            <p:nvPr/>
          </p:nvGrpSpPr>
          <p:grpSpPr>
            <a:xfrm>
              <a:off x="4635" y="2799"/>
              <a:ext cx="365" cy="198"/>
              <a:chOff x="2340" y="3624"/>
              <a:chExt cx="720" cy="312"/>
            </a:xfrm>
          </p:grpSpPr>
          <p:sp>
            <p:nvSpPr>
              <p:cNvPr id="35916" name="Text Box 54"/>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17" name="Line 55"/>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95" name="Line 56"/>
            <p:cNvSpPr/>
            <p:nvPr/>
          </p:nvSpPr>
          <p:spPr>
            <a:xfrm>
              <a:off x="567" y="2885"/>
              <a:ext cx="183" cy="0"/>
            </a:xfrm>
            <a:prstGeom prst="line">
              <a:avLst/>
            </a:prstGeom>
            <a:ln w="9525" cap="flat" cmpd="sng">
              <a:solidFill>
                <a:schemeClr val="tx1"/>
              </a:solidFill>
              <a:prstDash val="solid"/>
              <a:headEnd type="none" w="med" len="med"/>
              <a:tailEnd type="triangle" w="sm" len="sm"/>
            </a:ln>
          </p:spPr>
        </p:sp>
        <p:sp>
          <p:nvSpPr>
            <p:cNvPr id="35896" name="Line 57"/>
            <p:cNvSpPr/>
            <p:nvPr/>
          </p:nvSpPr>
          <p:spPr>
            <a:xfrm>
              <a:off x="3950" y="2898"/>
              <a:ext cx="183" cy="0"/>
            </a:xfrm>
            <a:prstGeom prst="line">
              <a:avLst/>
            </a:prstGeom>
            <a:ln w="9525" cap="flat" cmpd="sng">
              <a:solidFill>
                <a:schemeClr val="tx1"/>
              </a:solidFill>
              <a:prstDash val="solid"/>
              <a:headEnd type="none" w="med" len="med"/>
              <a:tailEnd type="triangle" w="sm" len="sm"/>
            </a:ln>
          </p:spPr>
        </p:sp>
        <p:sp>
          <p:nvSpPr>
            <p:cNvPr id="35897" name="Text Box 58"/>
            <p:cNvSpPr txBox="1"/>
            <p:nvPr/>
          </p:nvSpPr>
          <p:spPr>
            <a:xfrm>
              <a:off x="3662" y="2825"/>
              <a:ext cx="365" cy="295"/>
            </a:xfrm>
            <a:prstGeom prst="rect">
              <a:avLst/>
            </a:prstGeom>
            <a:noFill/>
            <a:ln w="9525">
              <a:noFill/>
            </a:ln>
          </p:spPr>
          <p:txBody>
            <a:bodyPr/>
            <a:p>
              <a:pPr algn="just"/>
              <a:r>
                <a:rPr lang="en-US" altLang="zh-CN" sz="1000" dirty="0">
                  <a:latin typeface="Times New Roman" panose="02020603050405020304" pitchFamily="18" charset="0"/>
                </a:rPr>
                <a:t>……</a:t>
              </a:r>
              <a:endParaRPr lang="en-US" altLang="zh-CN" sz="1000" dirty="0">
                <a:latin typeface="Times New Roman" panose="02020603050405020304" pitchFamily="18" charset="0"/>
              </a:endParaRPr>
            </a:p>
          </p:txBody>
        </p:sp>
        <p:sp>
          <p:nvSpPr>
            <p:cNvPr id="35898" name="Text Box 59"/>
            <p:cNvSpPr txBox="1"/>
            <p:nvPr/>
          </p:nvSpPr>
          <p:spPr>
            <a:xfrm>
              <a:off x="384" y="2640"/>
              <a:ext cx="457" cy="297"/>
            </a:xfrm>
            <a:prstGeom prst="rect">
              <a:avLst/>
            </a:prstGeom>
            <a:noFill/>
            <a:ln w="9525">
              <a:noFill/>
            </a:ln>
          </p:spPr>
          <p:txBody>
            <a:bodyPr/>
            <a:p>
              <a:pPr algn="just"/>
              <a:r>
                <a:rPr lang="en-US" altLang="zh-CN" sz="1800" dirty="0">
                  <a:latin typeface="Times New Roman" panose="02020603050405020304" pitchFamily="18" charset="0"/>
                </a:rPr>
                <a:t>head</a:t>
              </a:r>
              <a:endParaRPr lang="en-US" altLang="zh-CN" sz="1800" dirty="0">
                <a:latin typeface="Times New Roman" panose="02020603050405020304" pitchFamily="18" charset="0"/>
              </a:endParaRPr>
            </a:p>
          </p:txBody>
        </p:sp>
        <p:sp>
          <p:nvSpPr>
            <p:cNvPr id="35899" name="Text Box 60"/>
            <p:cNvSpPr txBox="1"/>
            <p:nvPr/>
          </p:nvSpPr>
          <p:spPr>
            <a:xfrm>
              <a:off x="4836" y="2800"/>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35900" name="Group 61"/>
            <p:cNvGrpSpPr/>
            <p:nvPr/>
          </p:nvGrpSpPr>
          <p:grpSpPr>
            <a:xfrm>
              <a:off x="2707" y="3072"/>
              <a:ext cx="365" cy="198"/>
              <a:chOff x="2340" y="3624"/>
              <a:chExt cx="720" cy="312"/>
            </a:xfrm>
          </p:grpSpPr>
          <p:sp>
            <p:nvSpPr>
              <p:cNvPr id="35914" name="Text Box 62"/>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915" name="Line 63"/>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901" name="Line 64"/>
            <p:cNvSpPr/>
            <p:nvPr/>
          </p:nvSpPr>
          <p:spPr>
            <a:xfrm>
              <a:off x="1544" y="2904"/>
              <a:ext cx="183" cy="0"/>
            </a:xfrm>
            <a:prstGeom prst="line">
              <a:avLst/>
            </a:prstGeom>
            <a:ln w="9525" cap="flat" cmpd="sng">
              <a:solidFill>
                <a:schemeClr val="tx1"/>
              </a:solidFill>
              <a:prstDash val="solid"/>
              <a:headEnd type="none" w="med" len="med"/>
              <a:tailEnd type="triangle" w="sm" len="sm"/>
            </a:ln>
          </p:spPr>
        </p:sp>
        <p:sp>
          <p:nvSpPr>
            <p:cNvPr id="35902" name="Text Box 65"/>
            <p:cNvSpPr txBox="1"/>
            <p:nvPr/>
          </p:nvSpPr>
          <p:spPr>
            <a:xfrm>
              <a:off x="2908" y="3072"/>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903" name="Text Box 66"/>
            <p:cNvSpPr txBox="1"/>
            <p:nvPr/>
          </p:nvSpPr>
          <p:spPr>
            <a:xfrm>
              <a:off x="1784" y="2808"/>
              <a:ext cx="365" cy="295"/>
            </a:xfrm>
            <a:prstGeom prst="rect">
              <a:avLst/>
            </a:prstGeom>
            <a:noFill/>
            <a:ln w="9525">
              <a:noFill/>
            </a:ln>
          </p:spPr>
          <p:txBody>
            <a:bodyPr/>
            <a:p>
              <a:pPr algn="just"/>
              <a:r>
                <a:rPr lang="en-US" altLang="zh-CN" sz="1000" dirty="0">
                  <a:latin typeface="Times New Roman" panose="02020603050405020304" pitchFamily="18" charset="0"/>
                </a:rPr>
                <a:t>……</a:t>
              </a:r>
              <a:endParaRPr lang="en-US" altLang="zh-CN" sz="1000" dirty="0">
                <a:latin typeface="Times New Roman" panose="02020603050405020304" pitchFamily="18" charset="0"/>
              </a:endParaRPr>
            </a:p>
          </p:txBody>
        </p:sp>
        <p:sp>
          <p:nvSpPr>
            <p:cNvPr id="35904" name="Line 67"/>
            <p:cNvSpPr/>
            <p:nvPr/>
          </p:nvSpPr>
          <p:spPr>
            <a:xfrm flipH="1" flipV="1">
              <a:off x="2400" y="3024"/>
              <a:ext cx="192" cy="240"/>
            </a:xfrm>
            <a:prstGeom prst="line">
              <a:avLst/>
            </a:prstGeom>
            <a:ln w="9525" cap="flat" cmpd="sng">
              <a:solidFill>
                <a:schemeClr val="tx1"/>
              </a:solidFill>
              <a:prstDash val="solid"/>
              <a:headEnd type="none" w="med" len="med"/>
              <a:tailEnd type="triangle" w="sm" len="lg"/>
            </a:ln>
          </p:spPr>
        </p:sp>
        <p:sp>
          <p:nvSpPr>
            <p:cNvPr id="35905" name="Text Box 68"/>
            <p:cNvSpPr txBox="1"/>
            <p:nvPr/>
          </p:nvSpPr>
          <p:spPr>
            <a:xfrm>
              <a:off x="2328" y="3072"/>
              <a:ext cx="22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35906" name="Line 69"/>
            <p:cNvSpPr/>
            <p:nvPr/>
          </p:nvSpPr>
          <p:spPr>
            <a:xfrm flipH="1" flipV="1">
              <a:off x="3072" y="3168"/>
              <a:ext cx="240" cy="96"/>
            </a:xfrm>
            <a:prstGeom prst="line">
              <a:avLst/>
            </a:prstGeom>
            <a:ln w="9525" cap="flat" cmpd="sng">
              <a:solidFill>
                <a:schemeClr val="tx1"/>
              </a:solidFill>
              <a:prstDash val="solid"/>
              <a:headEnd type="none" w="med" len="med"/>
              <a:tailEnd type="triangle" w="sm" len="lg"/>
            </a:ln>
          </p:spPr>
        </p:sp>
        <p:sp>
          <p:nvSpPr>
            <p:cNvPr id="35907" name="Text Box 70"/>
            <p:cNvSpPr txBox="1"/>
            <p:nvPr/>
          </p:nvSpPr>
          <p:spPr>
            <a:xfrm>
              <a:off x="3249" y="3024"/>
              <a:ext cx="22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35908" name="Text Box 71"/>
            <p:cNvSpPr txBox="1"/>
            <p:nvPr/>
          </p:nvSpPr>
          <p:spPr>
            <a:xfrm>
              <a:off x="1261" y="2785"/>
              <a:ext cx="195"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909" name="Text Box 72"/>
            <p:cNvSpPr txBox="1"/>
            <p:nvPr/>
          </p:nvSpPr>
          <p:spPr>
            <a:xfrm>
              <a:off x="2261" y="2784"/>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21</a:t>
              </a:r>
              <a:endParaRPr lang="en-US" altLang="zh-CN" sz="2000" dirty="0">
                <a:latin typeface="Times New Roman" panose="02020603050405020304" pitchFamily="18" charset="0"/>
              </a:endParaRPr>
            </a:p>
          </p:txBody>
        </p:sp>
        <p:sp>
          <p:nvSpPr>
            <p:cNvPr id="35910" name="Text Box 73"/>
            <p:cNvSpPr txBox="1"/>
            <p:nvPr/>
          </p:nvSpPr>
          <p:spPr>
            <a:xfrm>
              <a:off x="3125" y="2784"/>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25</a:t>
              </a:r>
              <a:endParaRPr lang="en-US" altLang="zh-CN" sz="2000" dirty="0">
                <a:latin typeface="Times New Roman" panose="02020603050405020304" pitchFamily="18" charset="0"/>
              </a:endParaRPr>
            </a:p>
          </p:txBody>
        </p:sp>
        <p:sp>
          <p:nvSpPr>
            <p:cNvPr id="35911" name="Text Box 74"/>
            <p:cNvSpPr txBox="1"/>
            <p:nvPr/>
          </p:nvSpPr>
          <p:spPr>
            <a:xfrm>
              <a:off x="4125" y="2784"/>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42</a:t>
              </a:r>
              <a:endParaRPr lang="en-US" altLang="zh-CN" sz="2000" dirty="0">
                <a:latin typeface="Times New Roman" panose="02020603050405020304" pitchFamily="18" charset="0"/>
              </a:endParaRPr>
            </a:p>
          </p:txBody>
        </p:sp>
        <p:sp>
          <p:nvSpPr>
            <p:cNvPr id="35912" name="Text Box 75"/>
            <p:cNvSpPr txBox="1"/>
            <p:nvPr/>
          </p:nvSpPr>
          <p:spPr>
            <a:xfrm>
              <a:off x="4613" y="2784"/>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50</a:t>
              </a:r>
              <a:endParaRPr lang="en-US" altLang="zh-CN" sz="2000" dirty="0">
                <a:latin typeface="Times New Roman" panose="02020603050405020304" pitchFamily="18" charset="0"/>
              </a:endParaRPr>
            </a:p>
          </p:txBody>
        </p:sp>
        <p:sp>
          <p:nvSpPr>
            <p:cNvPr id="35913" name="Text Box 76"/>
            <p:cNvSpPr txBox="1"/>
            <p:nvPr/>
          </p:nvSpPr>
          <p:spPr>
            <a:xfrm>
              <a:off x="2663" y="3062"/>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23</a:t>
              </a:r>
              <a:endParaRPr lang="en-US" altLang="zh-CN" sz="2000" dirty="0">
                <a:latin typeface="Times New Roman" panose="02020603050405020304" pitchFamily="18" charset="0"/>
              </a:endParaRPr>
            </a:p>
          </p:txBody>
        </p:sp>
      </p:grpSp>
      <p:grpSp>
        <p:nvGrpSpPr>
          <p:cNvPr id="102477" name="Group 77"/>
          <p:cNvGrpSpPr/>
          <p:nvPr/>
        </p:nvGrpSpPr>
        <p:grpSpPr>
          <a:xfrm>
            <a:off x="1116013" y="3708400"/>
            <a:ext cx="6640512" cy="1149350"/>
            <a:chOff x="480" y="3312"/>
            <a:chExt cx="4183" cy="724"/>
          </a:xfrm>
        </p:grpSpPr>
        <p:grpSp>
          <p:nvGrpSpPr>
            <p:cNvPr id="35847" name="Group 78"/>
            <p:cNvGrpSpPr/>
            <p:nvPr/>
          </p:nvGrpSpPr>
          <p:grpSpPr>
            <a:xfrm>
              <a:off x="846" y="3471"/>
              <a:ext cx="365" cy="198"/>
              <a:chOff x="2340" y="3624"/>
              <a:chExt cx="720" cy="312"/>
            </a:xfrm>
          </p:grpSpPr>
          <p:sp>
            <p:nvSpPr>
              <p:cNvPr id="35882" name="Text Box 79"/>
              <p:cNvSpPr txBox="1"/>
              <p:nvPr/>
            </p:nvSpPr>
            <p:spPr>
              <a:xfrm>
                <a:off x="2340" y="3624"/>
                <a:ext cx="720" cy="312"/>
              </a:xfrm>
              <a:prstGeom prst="rect">
                <a:avLst/>
              </a:prstGeom>
              <a:solidFill>
                <a:srgbClr val="C0C0C0"/>
              </a:solid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883" name="Line 80"/>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48" name="Line 81"/>
            <p:cNvSpPr/>
            <p:nvPr/>
          </p:nvSpPr>
          <p:spPr>
            <a:xfrm>
              <a:off x="1158" y="3572"/>
              <a:ext cx="182" cy="0"/>
            </a:xfrm>
            <a:prstGeom prst="line">
              <a:avLst/>
            </a:prstGeom>
            <a:ln w="9525" cap="flat" cmpd="sng">
              <a:solidFill>
                <a:schemeClr val="tx1"/>
              </a:solidFill>
              <a:prstDash val="solid"/>
              <a:headEnd type="none" w="med" len="med"/>
              <a:tailEnd type="triangle" w="sm" len="sm"/>
            </a:ln>
          </p:spPr>
        </p:sp>
        <p:grpSp>
          <p:nvGrpSpPr>
            <p:cNvPr id="35849" name="Group 82"/>
            <p:cNvGrpSpPr/>
            <p:nvPr/>
          </p:nvGrpSpPr>
          <p:grpSpPr>
            <a:xfrm>
              <a:off x="1340" y="3471"/>
              <a:ext cx="365" cy="198"/>
              <a:chOff x="2340" y="3624"/>
              <a:chExt cx="720" cy="312"/>
            </a:xfrm>
          </p:grpSpPr>
          <p:sp>
            <p:nvSpPr>
              <p:cNvPr id="35880" name="Text Box 83"/>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600" dirty="0">
                  <a:latin typeface="Times New Roman" panose="02020603050405020304" pitchFamily="18" charset="0"/>
                </a:endParaRPr>
              </a:p>
            </p:txBody>
          </p:sp>
          <p:sp>
            <p:nvSpPr>
              <p:cNvPr id="35881" name="Line 84"/>
              <p:cNvSpPr/>
              <p:nvPr/>
            </p:nvSpPr>
            <p:spPr>
              <a:xfrm>
                <a:off x="2775" y="3624"/>
                <a:ext cx="0" cy="312"/>
              </a:xfrm>
              <a:prstGeom prst="line">
                <a:avLst/>
              </a:prstGeom>
              <a:ln w="9525" cap="flat" cmpd="sng">
                <a:solidFill>
                  <a:schemeClr val="tx1"/>
                </a:solidFill>
                <a:prstDash val="solid"/>
                <a:headEnd type="none" w="med" len="med"/>
                <a:tailEnd type="none" w="med" len="med"/>
              </a:ln>
            </p:spPr>
          </p:sp>
        </p:grpSp>
        <p:grpSp>
          <p:nvGrpSpPr>
            <p:cNvPr id="35850" name="Group 85"/>
            <p:cNvGrpSpPr/>
            <p:nvPr/>
          </p:nvGrpSpPr>
          <p:grpSpPr>
            <a:xfrm>
              <a:off x="1832" y="3471"/>
              <a:ext cx="365" cy="198"/>
              <a:chOff x="2340" y="3624"/>
              <a:chExt cx="720" cy="312"/>
            </a:xfrm>
          </p:grpSpPr>
          <p:sp>
            <p:nvSpPr>
              <p:cNvPr id="35878" name="Text Box 86"/>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879" name="Line 87"/>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51" name="Line 88"/>
            <p:cNvSpPr/>
            <p:nvPr/>
          </p:nvSpPr>
          <p:spPr>
            <a:xfrm>
              <a:off x="2143" y="3572"/>
              <a:ext cx="183" cy="0"/>
            </a:xfrm>
            <a:prstGeom prst="line">
              <a:avLst/>
            </a:prstGeom>
            <a:ln w="9525" cap="flat" cmpd="sng">
              <a:solidFill>
                <a:schemeClr val="tx1"/>
              </a:solidFill>
              <a:prstDash val="solid"/>
              <a:headEnd type="none" w="med" len="med"/>
              <a:tailEnd type="triangle" w="sm" len="sm"/>
            </a:ln>
          </p:spPr>
        </p:sp>
        <p:grpSp>
          <p:nvGrpSpPr>
            <p:cNvPr id="35852" name="Group 89"/>
            <p:cNvGrpSpPr/>
            <p:nvPr/>
          </p:nvGrpSpPr>
          <p:grpSpPr>
            <a:xfrm>
              <a:off x="2812" y="3471"/>
              <a:ext cx="365" cy="198"/>
              <a:chOff x="2340" y="3624"/>
              <a:chExt cx="720" cy="312"/>
            </a:xfrm>
          </p:grpSpPr>
          <p:sp>
            <p:nvSpPr>
              <p:cNvPr id="35876" name="Text Box 90"/>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877" name="Line 91"/>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53" name="Line 92"/>
            <p:cNvSpPr/>
            <p:nvPr/>
          </p:nvSpPr>
          <p:spPr>
            <a:xfrm>
              <a:off x="3124" y="3572"/>
              <a:ext cx="183" cy="0"/>
            </a:xfrm>
            <a:prstGeom prst="line">
              <a:avLst/>
            </a:prstGeom>
            <a:ln w="9525" cap="flat" cmpd="sng">
              <a:solidFill>
                <a:schemeClr val="tx1"/>
              </a:solidFill>
              <a:prstDash val="solid"/>
              <a:headEnd type="none" w="med" len="med"/>
              <a:tailEnd type="triangle" w="sm" len="sm"/>
            </a:ln>
          </p:spPr>
        </p:sp>
        <p:grpSp>
          <p:nvGrpSpPr>
            <p:cNvPr id="35854" name="Group 93"/>
            <p:cNvGrpSpPr/>
            <p:nvPr/>
          </p:nvGrpSpPr>
          <p:grpSpPr>
            <a:xfrm>
              <a:off x="3307" y="3471"/>
              <a:ext cx="365" cy="198"/>
              <a:chOff x="2340" y="3624"/>
              <a:chExt cx="720" cy="312"/>
            </a:xfrm>
          </p:grpSpPr>
          <p:sp>
            <p:nvSpPr>
              <p:cNvPr id="35874" name="Text Box 94"/>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875" name="Line 95"/>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55" name="Line 96"/>
            <p:cNvSpPr/>
            <p:nvPr/>
          </p:nvSpPr>
          <p:spPr>
            <a:xfrm>
              <a:off x="663" y="3557"/>
              <a:ext cx="183" cy="0"/>
            </a:xfrm>
            <a:prstGeom prst="line">
              <a:avLst/>
            </a:prstGeom>
            <a:ln w="9525" cap="flat" cmpd="sng">
              <a:solidFill>
                <a:schemeClr val="tx1"/>
              </a:solidFill>
              <a:prstDash val="solid"/>
              <a:headEnd type="none" w="med" len="med"/>
              <a:tailEnd type="triangle" w="sm" len="sm"/>
            </a:ln>
          </p:spPr>
        </p:sp>
        <p:sp>
          <p:nvSpPr>
            <p:cNvPr id="35856" name="Line 97"/>
            <p:cNvSpPr/>
            <p:nvPr/>
          </p:nvSpPr>
          <p:spPr>
            <a:xfrm>
              <a:off x="2622" y="3570"/>
              <a:ext cx="183" cy="0"/>
            </a:xfrm>
            <a:prstGeom prst="line">
              <a:avLst/>
            </a:prstGeom>
            <a:ln w="9525" cap="flat" cmpd="sng">
              <a:solidFill>
                <a:schemeClr val="tx1"/>
              </a:solidFill>
              <a:prstDash val="solid"/>
              <a:headEnd type="none" w="med" len="med"/>
              <a:tailEnd type="triangle" w="sm" len="sm"/>
            </a:ln>
          </p:spPr>
        </p:sp>
        <p:sp>
          <p:nvSpPr>
            <p:cNvPr id="35857" name="Text Box 98"/>
            <p:cNvSpPr txBox="1"/>
            <p:nvPr/>
          </p:nvSpPr>
          <p:spPr>
            <a:xfrm>
              <a:off x="2342" y="3481"/>
              <a:ext cx="365" cy="295"/>
            </a:xfrm>
            <a:prstGeom prst="rect">
              <a:avLst/>
            </a:prstGeom>
            <a:noFill/>
            <a:ln w="9525">
              <a:noFill/>
            </a:ln>
          </p:spPr>
          <p:txBody>
            <a:bodyPr/>
            <a:p>
              <a:pPr algn="just"/>
              <a:r>
                <a:rPr lang="en-US" altLang="zh-CN" sz="1000" dirty="0">
                  <a:latin typeface="Times New Roman" panose="02020603050405020304" pitchFamily="18" charset="0"/>
                </a:rPr>
                <a:t>……</a:t>
              </a:r>
              <a:endParaRPr lang="en-US" altLang="zh-CN" sz="1000" dirty="0">
                <a:latin typeface="Times New Roman" panose="02020603050405020304" pitchFamily="18" charset="0"/>
              </a:endParaRPr>
            </a:p>
          </p:txBody>
        </p:sp>
        <p:sp>
          <p:nvSpPr>
            <p:cNvPr id="35858" name="Text Box 99"/>
            <p:cNvSpPr txBox="1"/>
            <p:nvPr/>
          </p:nvSpPr>
          <p:spPr>
            <a:xfrm>
              <a:off x="480" y="3312"/>
              <a:ext cx="457" cy="297"/>
            </a:xfrm>
            <a:prstGeom prst="rect">
              <a:avLst/>
            </a:prstGeom>
            <a:noFill/>
            <a:ln w="9525">
              <a:noFill/>
            </a:ln>
          </p:spPr>
          <p:txBody>
            <a:bodyPr/>
            <a:p>
              <a:pPr algn="just"/>
              <a:r>
                <a:rPr lang="en-US" altLang="zh-CN" sz="1800" dirty="0">
                  <a:latin typeface="Times New Roman" panose="02020603050405020304" pitchFamily="18" charset="0"/>
                </a:rPr>
                <a:t>head</a:t>
              </a:r>
              <a:endParaRPr lang="en-US" altLang="zh-CN" sz="1800" dirty="0">
                <a:latin typeface="Times New Roman" panose="02020603050405020304" pitchFamily="18" charset="0"/>
              </a:endParaRPr>
            </a:p>
          </p:txBody>
        </p:sp>
        <p:sp>
          <p:nvSpPr>
            <p:cNvPr id="35859" name="Text Box 100"/>
            <p:cNvSpPr txBox="1"/>
            <p:nvPr/>
          </p:nvSpPr>
          <p:spPr>
            <a:xfrm>
              <a:off x="3508" y="3472"/>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35860" name="Group 101"/>
            <p:cNvGrpSpPr/>
            <p:nvPr/>
          </p:nvGrpSpPr>
          <p:grpSpPr>
            <a:xfrm>
              <a:off x="3898" y="3472"/>
              <a:ext cx="365" cy="198"/>
              <a:chOff x="2340" y="3624"/>
              <a:chExt cx="720" cy="312"/>
            </a:xfrm>
          </p:grpSpPr>
          <p:sp>
            <p:nvSpPr>
              <p:cNvPr id="35872" name="Text Box 102"/>
              <p:cNvSpPr txBox="1"/>
              <p:nvPr/>
            </p:nvSpPr>
            <p:spPr>
              <a:xfrm>
                <a:off x="2340" y="3624"/>
                <a:ext cx="720" cy="312"/>
              </a:xfrm>
              <a:prstGeom prst="rect">
                <a:avLst/>
              </a:prstGeom>
              <a:noFill/>
              <a:ln w="9525" cap="flat" cmpd="sng">
                <a:solidFill>
                  <a:schemeClr val="tx1"/>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35873" name="Line 103"/>
              <p:cNvSpPr/>
              <p:nvPr/>
            </p:nvSpPr>
            <p:spPr>
              <a:xfrm>
                <a:off x="2775" y="3624"/>
                <a:ext cx="0" cy="312"/>
              </a:xfrm>
              <a:prstGeom prst="line">
                <a:avLst/>
              </a:prstGeom>
              <a:ln w="9525" cap="flat" cmpd="sng">
                <a:solidFill>
                  <a:schemeClr val="tx1"/>
                </a:solidFill>
                <a:prstDash val="solid"/>
                <a:headEnd type="none" w="med" len="med"/>
                <a:tailEnd type="none" w="med" len="med"/>
              </a:ln>
            </p:spPr>
          </p:sp>
        </p:grpSp>
        <p:sp>
          <p:nvSpPr>
            <p:cNvPr id="35861" name="Line 104"/>
            <p:cNvSpPr/>
            <p:nvPr/>
          </p:nvSpPr>
          <p:spPr>
            <a:xfrm>
              <a:off x="1640" y="3576"/>
              <a:ext cx="183" cy="0"/>
            </a:xfrm>
            <a:prstGeom prst="line">
              <a:avLst/>
            </a:prstGeom>
            <a:ln w="9525" cap="flat" cmpd="sng">
              <a:solidFill>
                <a:schemeClr val="tx1"/>
              </a:solidFill>
              <a:prstDash val="solid"/>
              <a:headEnd type="none" w="med" len="med"/>
              <a:tailEnd type="triangle" w="sm" len="sm"/>
            </a:ln>
          </p:spPr>
        </p:sp>
        <p:sp>
          <p:nvSpPr>
            <p:cNvPr id="35862" name="Text Box 105"/>
            <p:cNvSpPr txBox="1"/>
            <p:nvPr/>
          </p:nvSpPr>
          <p:spPr>
            <a:xfrm>
              <a:off x="4100" y="3472"/>
              <a:ext cx="228" cy="292"/>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63" name="Line 106"/>
            <p:cNvSpPr/>
            <p:nvPr/>
          </p:nvSpPr>
          <p:spPr>
            <a:xfrm flipH="1" flipV="1">
              <a:off x="3447" y="3696"/>
              <a:ext cx="192" cy="240"/>
            </a:xfrm>
            <a:prstGeom prst="line">
              <a:avLst/>
            </a:prstGeom>
            <a:ln w="9525" cap="flat" cmpd="sng">
              <a:solidFill>
                <a:schemeClr val="tx1"/>
              </a:solidFill>
              <a:prstDash val="solid"/>
              <a:headEnd type="none" w="med" len="med"/>
              <a:tailEnd type="triangle" w="sm" len="lg"/>
            </a:ln>
          </p:spPr>
        </p:sp>
        <p:sp>
          <p:nvSpPr>
            <p:cNvPr id="35864" name="Text Box 107"/>
            <p:cNvSpPr txBox="1"/>
            <p:nvPr/>
          </p:nvSpPr>
          <p:spPr>
            <a:xfrm>
              <a:off x="3384" y="3744"/>
              <a:ext cx="22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p</a:t>
              </a:r>
              <a:endParaRPr lang="en-US" altLang="zh-CN" dirty="0">
                <a:latin typeface="Times New Roman" panose="02020603050405020304" pitchFamily="18" charset="0"/>
              </a:endParaRPr>
            </a:p>
          </p:txBody>
        </p:sp>
        <p:sp>
          <p:nvSpPr>
            <p:cNvPr id="35865" name="Line 108"/>
            <p:cNvSpPr/>
            <p:nvPr/>
          </p:nvSpPr>
          <p:spPr>
            <a:xfrm flipH="1" flipV="1">
              <a:off x="4263" y="3568"/>
              <a:ext cx="240" cy="96"/>
            </a:xfrm>
            <a:prstGeom prst="line">
              <a:avLst/>
            </a:prstGeom>
            <a:ln w="9525" cap="flat" cmpd="sng">
              <a:solidFill>
                <a:schemeClr val="tx1"/>
              </a:solidFill>
              <a:prstDash val="solid"/>
              <a:headEnd type="none" w="med" len="med"/>
              <a:tailEnd type="triangle" w="sm" len="lg"/>
            </a:ln>
          </p:spPr>
        </p:sp>
        <p:sp>
          <p:nvSpPr>
            <p:cNvPr id="35866" name="Text Box 109"/>
            <p:cNvSpPr txBox="1"/>
            <p:nvPr/>
          </p:nvSpPr>
          <p:spPr>
            <a:xfrm>
              <a:off x="4440" y="3424"/>
              <a:ext cx="223" cy="292"/>
            </a:xfrm>
            <a:prstGeom prst="rect">
              <a:avLst/>
            </a:prstGeom>
            <a:noFill/>
            <a:ln w="9525">
              <a:noFill/>
            </a:ln>
          </p:spPr>
          <p:txBody>
            <a:bodyPr wrap="none" lIns="90000" tIns="46800" rIns="90000" bIns="46800">
              <a:spAutoFit/>
            </a:bodyPr>
            <a:p>
              <a:pPr algn="ctr" eaLnBrk="1" hangingPunct="1"/>
              <a:r>
                <a:rPr lang="en-US" altLang="zh-CN" dirty="0">
                  <a:latin typeface="Times New Roman" panose="02020603050405020304" pitchFamily="18" charset="0"/>
                </a:rPr>
                <a:t>q</a:t>
              </a:r>
              <a:endParaRPr lang="en-US" altLang="zh-CN" dirty="0">
                <a:latin typeface="Times New Roman" panose="02020603050405020304" pitchFamily="18" charset="0"/>
              </a:endParaRPr>
            </a:p>
          </p:txBody>
        </p:sp>
        <p:sp>
          <p:nvSpPr>
            <p:cNvPr id="35867" name="Text Box 110"/>
            <p:cNvSpPr txBox="1"/>
            <p:nvPr/>
          </p:nvSpPr>
          <p:spPr>
            <a:xfrm>
              <a:off x="1357" y="3457"/>
              <a:ext cx="195"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35868" name="Text Box 111"/>
            <p:cNvSpPr txBox="1"/>
            <p:nvPr/>
          </p:nvSpPr>
          <p:spPr>
            <a:xfrm>
              <a:off x="1797" y="3456"/>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25</a:t>
              </a:r>
              <a:endParaRPr lang="en-US" altLang="zh-CN" sz="2000" dirty="0">
                <a:latin typeface="Times New Roman" panose="02020603050405020304" pitchFamily="18" charset="0"/>
              </a:endParaRPr>
            </a:p>
          </p:txBody>
        </p:sp>
        <p:sp>
          <p:nvSpPr>
            <p:cNvPr id="35869" name="Text Box 112"/>
            <p:cNvSpPr txBox="1"/>
            <p:nvPr/>
          </p:nvSpPr>
          <p:spPr>
            <a:xfrm>
              <a:off x="2797" y="3456"/>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42</a:t>
              </a:r>
              <a:endParaRPr lang="en-US" altLang="zh-CN" sz="2000" dirty="0">
                <a:latin typeface="Times New Roman" panose="02020603050405020304" pitchFamily="18" charset="0"/>
              </a:endParaRPr>
            </a:p>
          </p:txBody>
        </p:sp>
        <p:sp>
          <p:nvSpPr>
            <p:cNvPr id="35870" name="Text Box 113"/>
            <p:cNvSpPr txBox="1"/>
            <p:nvPr/>
          </p:nvSpPr>
          <p:spPr>
            <a:xfrm>
              <a:off x="3285" y="3456"/>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50</a:t>
              </a:r>
              <a:endParaRPr lang="en-US" altLang="zh-CN" sz="2000" dirty="0">
                <a:latin typeface="Times New Roman" panose="02020603050405020304" pitchFamily="18" charset="0"/>
              </a:endParaRPr>
            </a:p>
          </p:txBody>
        </p:sp>
        <p:sp>
          <p:nvSpPr>
            <p:cNvPr id="35871" name="Text Box 114"/>
            <p:cNvSpPr txBox="1"/>
            <p:nvPr/>
          </p:nvSpPr>
          <p:spPr>
            <a:xfrm>
              <a:off x="3887" y="3454"/>
              <a:ext cx="276" cy="253"/>
            </a:xfrm>
            <a:prstGeom prst="rect">
              <a:avLst/>
            </a:prstGeom>
            <a:noFill/>
            <a:ln w="9525">
              <a:noFill/>
            </a:ln>
          </p:spPr>
          <p:txBody>
            <a:bodyPr wrap="none" lIns="90000" tIns="46800" rIns="90000" bIns="46800">
              <a:spAutoFit/>
            </a:bodyPr>
            <a:p>
              <a:pPr algn="ctr" eaLnBrk="1" hangingPunct="1"/>
              <a:r>
                <a:rPr lang="en-US" altLang="zh-CN" sz="2000" dirty="0">
                  <a:latin typeface="Times New Roman" panose="02020603050405020304" pitchFamily="18" charset="0"/>
                </a:rPr>
                <a:t>63</a:t>
              </a:r>
              <a:endParaRPr lang="en-US" altLang="zh-CN" sz="2000" dirty="0">
                <a:latin typeface="Times New Roman" panose="02020603050405020304" pitchFamily="18" charset="0"/>
              </a:endParaRPr>
            </a:p>
          </p:txBody>
        </p:sp>
      </p:grpSp>
      <p:sp>
        <p:nvSpPr>
          <p:cNvPr id="102515" name="Text Box 115"/>
          <p:cNvSpPr txBox="1"/>
          <p:nvPr/>
        </p:nvSpPr>
        <p:spPr>
          <a:xfrm>
            <a:off x="1724025" y="5002213"/>
            <a:ext cx="6553200" cy="1325562"/>
          </a:xfrm>
          <a:prstGeom prst="rect">
            <a:avLst/>
          </a:prstGeom>
          <a:noFill/>
          <a:ln w="9525">
            <a:noFill/>
          </a:ln>
        </p:spPr>
        <p:txBody>
          <a:bodyPr lIns="90000" tIns="46800" rIns="90000" bIns="46800">
            <a:spAutoFit/>
          </a:bodyPr>
          <a:p>
            <a:r>
              <a:rPr lang="en-US" altLang="zh-CN" sz="2000" dirty="0">
                <a:latin typeface="Times New Roman" panose="02020603050405020304" pitchFamily="18" charset="0"/>
              </a:rPr>
              <a:t>P=head;</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while((p-&gt;next!=Null)&amp;&amp;(p-&gt;next-&gt;data&lt;=x))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p=p-&gt;next;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Insert(x, p, &amp;L )</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24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4"/>
          <p:cNvSpPr txBox="1"/>
          <p:nvPr/>
        </p:nvSpPr>
        <p:spPr>
          <a:xfrm>
            <a:off x="827088" y="981075"/>
            <a:ext cx="6840537" cy="5387975"/>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建立有序链表算法：</a:t>
            </a:r>
            <a:endParaRPr lang="zh-CN" altLang="en-US" dirty="0">
              <a:solidFill>
                <a:srgbClr val="0000CC"/>
              </a:solidFill>
              <a:latin typeface="Times New Roman" panose="02020603050405020304" pitchFamily="18" charset="0"/>
            </a:endParaRPr>
          </a:p>
          <a:p>
            <a:pPr eaLnBrk="1" hangingPunct="1"/>
            <a:r>
              <a:rPr lang="en-US" altLang="zh-CN" sz="2000" dirty="0">
                <a:latin typeface="Times New Roman" panose="02020603050405020304" pitchFamily="18" charset="0"/>
              </a:rPr>
              <a:t>NODE *Create_Link()</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NODE  *head,*p;</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int  x;</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head=(NODE *)malloc(sizeof(NODE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head-&gt;next=Null;                                      //</a:t>
            </a:r>
            <a:r>
              <a:rPr lang="zh-CN" altLang="en-US" sz="2000" dirty="0">
                <a:latin typeface="Times New Roman" panose="02020603050405020304" pitchFamily="18" charset="0"/>
              </a:rPr>
              <a:t>表头结点</a:t>
            </a:r>
            <a:endParaRPr lang="zh-CN" altLang="en-US" sz="2000" dirty="0">
              <a:latin typeface="Times New Roman" panose="02020603050405020304" pitchFamily="18" charset="0"/>
            </a:endParaRPr>
          </a:p>
          <a:p>
            <a:pPr eaLnBrk="1" hangingPunct="1"/>
            <a:r>
              <a:rPr lang="en-US" altLang="zh-CN" sz="2000" dirty="0">
                <a:latin typeface="Times New Roman" panose="02020603050405020304" pitchFamily="18" charset="0"/>
              </a:rPr>
              <a:t>       scanf("%d",&amp;x);</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while(x!=-999)</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  p=head;</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while((p-&gt;next!=Null)&amp;&amp;(p-&gt;next-&gt;data&lt;=x))</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p=p-&gt;next;</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ListInsert(&amp;L,p,x)                              //</a:t>
            </a:r>
            <a:r>
              <a:rPr lang="zh-CN" altLang="en-US" sz="2000" dirty="0">
                <a:latin typeface="Times New Roman" panose="02020603050405020304" pitchFamily="18" charset="0"/>
              </a:rPr>
              <a:t>插入</a:t>
            </a:r>
            <a:endParaRPr lang="zh-CN" altLang="en-US" sz="2000" dirty="0">
              <a:latin typeface="Times New Roman" panose="02020603050405020304" pitchFamily="18" charset="0"/>
            </a:endParaRPr>
          </a:p>
          <a:p>
            <a:pPr eaLnBrk="1" hangingPunct="1"/>
            <a:r>
              <a:rPr lang="en-US" altLang="zh-CN" sz="2000" dirty="0">
                <a:latin typeface="Times New Roman" panose="02020603050405020304" pitchFamily="18" charset="0"/>
              </a:rPr>
              <a:t>                   scanf("%d",&amp;x);</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        return(head);</a:t>
            </a:r>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3" name="文本框 2"/>
          <p:cNvSpPr txBox="1"/>
          <p:nvPr/>
        </p:nvSpPr>
        <p:spPr>
          <a:xfrm>
            <a:off x="5148263" y="620713"/>
            <a:ext cx="3336925" cy="1570038"/>
          </a:xfrm>
          <a:prstGeom prst="rect">
            <a:avLst/>
          </a:prstGeom>
          <a:noFill/>
          <a:ln>
            <a:solidFill>
              <a:schemeClr val="accent1"/>
            </a:solidFill>
          </a:ln>
        </p:spPr>
        <p:txBody>
          <a:bodyPr wrap="none">
            <a:spAutoFit/>
          </a:bodyPr>
          <a:lstStyle/>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typedef  struct NODE {</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int   data</a:t>
            </a:r>
            <a:r>
              <a:rPr kumimoji="1" lang="zh-CN" altLang="en-US"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lt"/>
                <a:ea typeface="黑体" panose="02010609060101010101" pitchFamily="49" charset="-122"/>
                <a:cs typeface="+mn-cs"/>
              </a:rPr>
              <a:t>;</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struct NODE  *next ;</a:t>
            </a:r>
            <a:endParaRPr kumimoji="1" lang="en-US" altLang="zh-CN" b="0" kern="1200" cap="none" spc="0" normalizeH="0" baseline="0" noProof="0" dirty="0">
              <a:latin typeface="+mn-lt"/>
              <a:ea typeface="黑体" panose="02010609060101010101" pitchFamily="49" charset="-122"/>
              <a:cs typeface="+mn-cs"/>
            </a:endParaRPr>
          </a:p>
          <a:p>
            <a:pPr marR="0" defTabSz="914400">
              <a:buClrTx/>
              <a:buSzTx/>
              <a:buFontTx/>
              <a:buNone/>
              <a:defRPr/>
            </a:pPr>
            <a:r>
              <a:rPr kumimoji="1" lang="en-US" altLang="zh-CN" b="0" kern="1200" cap="none" spc="0" normalizeH="0" baseline="0" noProof="0" dirty="0">
                <a:latin typeface="+mn-lt"/>
                <a:ea typeface="黑体" panose="02010609060101010101" pitchFamily="49" charset="-122"/>
                <a:cs typeface="+mn-cs"/>
              </a:rPr>
              <a:t>} ;</a:t>
            </a:r>
            <a:endParaRPr kumimoji="1" lang="zh-CN" altLang="en-US" b="0" kern="1200" cap="none" spc="0" normalizeH="0" baseline="0" noProof="0" dirty="0">
              <a:latin typeface="+mn-lt"/>
              <a:ea typeface="黑体" panose="02010609060101010101" pitchFamily="49"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8" name="Text Box 4"/>
          <p:cNvSpPr txBox="1"/>
          <p:nvPr/>
        </p:nvSpPr>
        <p:spPr>
          <a:xfrm>
            <a:off x="1201738" y="1120775"/>
            <a:ext cx="6772275" cy="587375"/>
          </a:xfrm>
          <a:prstGeom prst="rect">
            <a:avLst/>
          </a:prstGeom>
          <a:noFill/>
          <a:ln w="9525">
            <a:noFill/>
          </a:ln>
        </p:spPr>
        <p:txBody>
          <a:bodyPr wrap="none" lIns="90000" tIns="46800" rIns="90000" bIns="46800">
            <a:spAutoFit/>
          </a:bodyPr>
          <a:p>
            <a:pPr eaLnBrk="1" hangingPunct="1"/>
            <a:r>
              <a:rPr lang="zh-CN" altLang="en-US" sz="3200" dirty="0">
                <a:solidFill>
                  <a:srgbClr val="C00000"/>
                </a:solidFill>
                <a:latin typeface="Times New Roman" panose="02020603050405020304" pitchFamily="18" charset="0"/>
              </a:rPr>
              <a:t>线性表 静态存储 与 动态存储的 比较</a:t>
            </a:r>
            <a:endParaRPr lang="zh-CN" altLang="en-US" sz="3200" dirty="0">
              <a:solidFill>
                <a:srgbClr val="C00000"/>
              </a:solidFill>
              <a:latin typeface="Times New Roman" panose="02020603050405020304" pitchFamily="18" charset="0"/>
            </a:endParaRPr>
          </a:p>
        </p:txBody>
      </p:sp>
      <p:sp>
        <p:nvSpPr>
          <p:cNvPr id="123909" name="Text Box 5"/>
          <p:cNvSpPr txBox="1"/>
          <p:nvPr/>
        </p:nvSpPr>
        <p:spPr>
          <a:xfrm>
            <a:off x="3692525" y="2038350"/>
            <a:ext cx="2038350" cy="4054475"/>
          </a:xfrm>
          <a:prstGeom prst="rect">
            <a:avLst/>
          </a:prstGeom>
          <a:solidFill>
            <a:schemeClr val="folHlink"/>
          </a:solidFill>
          <a:ln w="19050" cap="flat" cmpd="sng">
            <a:solidFill>
              <a:schemeClr val="tx1"/>
            </a:solidFill>
            <a:prstDash val="solid"/>
            <a:miter/>
            <a:headEnd type="none" w="med" len="med"/>
            <a:tailEnd type="none" w="med" len="med"/>
          </a:ln>
        </p:spPr>
        <p:txBody>
          <a:bodyPr wrap="none" lIns="90000" tIns="46800" rIns="90000" bIns="46800">
            <a:spAutoFit/>
          </a:bodyPr>
          <a:p>
            <a:pPr algn="ctr" eaLnBrk="1" hangingPunct="1">
              <a:lnSpc>
                <a:spcPct val="180000"/>
              </a:lnSpc>
            </a:pPr>
            <a:r>
              <a:rPr lang="zh-CN" altLang="en-US" u="sng" dirty="0">
                <a:solidFill>
                  <a:schemeClr val="accent2"/>
                </a:solidFill>
                <a:latin typeface="Times New Roman" panose="02020603050405020304" pitchFamily="18" charset="0"/>
              </a:rPr>
              <a:t>比较参数</a:t>
            </a:r>
            <a:endParaRPr lang="zh-CN" altLang="en-US" u="sng" dirty="0">
              <a:solidFill>
                <a:schemeClr val="accent2"/>
              </a:solidFill>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←表的容量→</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←存取操作→</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←时间→</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←空间→</a:t>
            </a:r>
            <a:endParaRPr lang="zh-CN" altLang="en-US" dirty="0">
              <a:latin typeface="Times New Roman" panose="02020603050405020304" pitchFamily="18" charset="0"/>
            </a:endParaRPr>
          </a:p>
          <a:p>
            <a:pPr algn="ctr" eaLnBrk="1" hangingPunct="1">
              <a:lnSpc>
                <a:spcPct val="18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23910" name="Text Box 6"/>
          <p:cNvSpPr txBox="1"/>
          <p:nvPr/>
        </p:nvSpPr>
        <p:spPr>
          <a:xfrm>
            <a:off x="5872163" y="2038350"/>
            <a:ext cx="2947987" cy="4044950"/>
          </a:xfrm>
          <a:prstGeom prst="rect">
            <a:avLst/>
          </a:prstGeom>
          <a:noFill/>
          <a:ln w="9525" cap="flat" cmpd="sng">
            <a:solidFill>
              <a:schemeClr val="tx1"/>
            </a:solidFill>
            <a:prstDash val="sysDot"/>
            <a:miter/>
            <a:headEnd type="none" w="med" len="med"/>
            <a:tailEnd type="none" w="med" len="med"/>
          </a:ln>
        </p:spPr>
        <p:txBody>
          <a:bodyPr wrap="none" lIns="90000" tIns="46800" rIns="90000" bIns="46800">
            <a:spAutoFit/>
          </a:bodyPr>
          <a:p>
            <a:pPr algn="ctr" eaLnBrk="1" hangingPunct="1">
              <a:lnSpc>
                <a:spcPct val="180000"/>
              </a:lnSpc>
            </a:pPr>
            <a:r>
              <a:rPr lang="zh-CN" altLang="en-US" u="sng" dirty="0">
                <a:solidFill>
                  <a:srgbClr val="0000CC"/>
                </a:solidFill>
                <a:latin typeface="Times New Roman" panose="02020603050405020304" pitchFamily="18" charset="0"/>
              </a:rPr>
              <a:t>链式存储</a:t>
            </a:r>
            <a:endParaRPr lang="zh-CN" altLang="en-US" u="sng" dirty="0">
              <a:solidFill>
                <a:srgbClr val="0000CC"/>
              </a:solidFill>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灵活，易扩充</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顺序存取</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访问元素费时间</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实际长度，节省空间</a:t>
            </a:r>
            <a:endParaRPr lang="zh-CN" altLang="en-US" dirty="0">
              <a:latin typeface="Times New Roman" panose="02020603050405020304" pitchFamily="18" charset="0"/>
            </a:endParaRPr>
          </a:p>
          <a:p>
            <a:pPr algn="ctr" eaLnBrk="1" hangingPunct="1">
              <a:lnSpc>
                <a:spcPct val="18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23911" name="Text Box 7"/>
          <p:cNvSpPr txBox="1"/>
          <p:nvPr/>
        </p:nvSpPr>
        <p:spPr>
          <a:xfrm>
            <a:off x="269875" y="2038350"/>
            <a:ext cx="3254375" cy="4044950"/>
          </a:xfrm>
          <a:prstGeom prst="rect">
            <a:avLst/>
          </a:prstGeom>
          <a:noFill/>
          <a:ln w="9525" cap="flat" cmpd="sng">
            <a:solidFill>
              <a:schemeClr val="tx1"/>
            </a:solidFill>
            <a:prstDash val="sysDot"/>
            <a:miter/>
            <a:headEnd type="none" w="med" len="med"/>
            <a:tailEnd type="none" w="med" len="med"/>
          </a:ln>
        </p:spPr>
        <p:txBody>
          <a:bodyPr wrap="none" lIns="90000" tIns="46800" rIns="90000" bIns="46800">
            <a:spAutoFit/>
          </a:bodyPr>
          <a:p>
            <a:pPr algn="ctr" eaLnBrk="1" hangingPunct="1">
              <a:lnSpc>
                <a:spcPct val="180000"/>
              </a:lnSpc>
            </a:pPr>
            <a:r>
              <a:rPr lang="zh-CN" altLang="en-US" u="sng" dirty="0">
                <a:solidFill>
                  <a:srgbClr val="0000CC"/>
                </a:solidFill>
                <a:latin typeface="Times New Roman" panose="02020603050405020304" pitchFamily="18" charset="0"/>
              </a:rPr>
              <a:t>顺序存储</a:t>
            </a:r>
            <a:endParaRPr lang="zh-CN" altLang="en-US" u="sng" dirty="0">
              <a:solidFill>
                <a:srgbClr val="0000CC"/>
              </a:solidFill>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固定，不易扩充</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随机存取</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插入删除费时间</a:t>
            </a:r>
            <a:endParaRPr lang="zh-CN" altLang="en-US" dirty="0">
              <a:latin typeface="Times New Roman" panose="02020603050405020304" pitchFamily="18" charset="0"/>
            </a:endParaRPr>
          </a:p>
          <a:p>
            <a:pPr algn="ctr" eaLnBrk="1" hangingPunct="1">
              <a:lnSpc>
                <a:spcPct val="180000"/>
              </a:lnSpc>
            </a:pPr>
            <a:r>
              <a:rPr lang="zh-CN" altLang="en-US" dirty="0">
                <a:latin typeface="Times New Roman" panose="02020603050405020304" pitchFamily="18" charset="0"/>
              </a:rPr>
              <a:t>估算表长度，浪费空间</a:t>
            </a:r>
            <a:endParaRPr lang="zh-CN" altLang="en-US" dirty="0">
              <a:latin typeface="Times New Roman" panose="02020603050405020304" pitchFamily="18" charset="0"/>
            </a:endParaRPr>
          </a:p>
          <a:p>
            <a:pPr algn="ctr" eaLnBrk="1" hangingPunct="1">
              <a:lnSpc>
                <a:spcPct val="180000"/>
              </a:lnSpc>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0-#ppt_w/2"/>
                                          </p:val>
                                        </p:tav>
                                        <p:tav tm="100000">
                                          <p:val>
                                            <p:strVal val="#ppt_x"/>
                                          </p:val>
                                        </p:tav>
                                      </p:tavLst>
                                    </p:anim>
                                    <p:anim calcmode="lin" valueType="num">
                                      <p:cBhvr additive="base">
                                        <p:cTn id="8"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3909"/>
                                        </p:tgtEl>
                                        <p:attrNameLst>
                                          <p:attrName>style.visibility</p:attrName>
                                        </p:attrNameLst>
                                      </p:cBhvr>
                                      <p:to>
                                        <p:strVal val="visible"/>
                                      </p:to>
                                    </p:set>
                                    <p:animEffect transition="in" filter="blinds(horizontal)">
                                      <p:cBhvr>
                                        <p:cTn id="13" dur="500"/>
                                        <p:tgtEl>
                                          <p:spTgt spid="12390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3911"/>
                                        </p:tgtEl>
                                        <p:attrNameLst>
                                          <p:attrName>style.visibility</p:attrName>
                                        </p:attrNameLst>
                                      </p:cBhvr>
                                      <p:to>
                                        <p:strVal val="visible"/>
                                      </p:to>
                                    </p:set>
                                    <p:anim calcmode="lin" valueType="num">
                                      <p:cBhvr additive="base">
                                        <p:cTn id="18" dur="500" fill="hold"/>
                                        <p:tgtEl>
                                          <p:spTgt spid="123911"/>
                                        </p:tgtEl>
                                        <p:attrNameLst>
                                          <p:attrName>ppt_x</p:attrName>
                                        </p:attrNameLst>
                                      </p:cBhvr>
                                      <p:tavLst>
                                        <p:tav tm="0">
                                          <p:val>
                                            <p:strVal val="0-#ppt_w/2"/>
                                          </p:val>
                                        </p:tav>
                                        <p:tav tm="100000">
                                          <p:val>
                                            <p:strVal val="#ppt_x"/>
                                          </p:val>
                                        </p:tav>
                                      </p:tavLst>
                                    </p:anim>
                                    <p:anim calcmode="lin" valueType="num">
                                      <p:cBhvr additive="base">
                                        <p:cTn id="19" dur="500" fill="hold"/>
                                        <p:tgtEl>
                                          <p:spTgt spid="12391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23910"/>
                                        </p:tgtEl>
                                        <p:attrNameLst>
                                          <p:attrName>style.visibility</p:attrName>
                                        </p:attrNameLst>
                                      </p:cBhvr>
                                      <p:to>
                                        <p:strVal val="visible"/>
                                      </p:to>
                                    </p:set>
                                    <p:anim calcmode="lin" valueType="num">
                                      <p:cBhvr additive="base">
                                        <p:cTn id="23" dur="500" fill="hold"/>
                                        <p:tgtEl>
                                          <p:spTgt spid="123910"/>
                                        </p:tgtEl>
                                        <p:attrNameLst>
                                          <p:attrName>ppt_x</p:attrName>
                                        </p:attrNameLst>
                                      </p:cBhvr>
                                      <p:tavLst>
                                        <p:tav tm="0">
                                          <p:val>
                                            <p:strVal val="1+#ppt_w/2"/>
                                          </p:val>
                                        </p:tav>
                                        <p:tav tm="100000">
                                          <p:val>
                                            <p:strVal val="#ppt_x"/>
                                          </p:val>
                                        </p:tav>
                                      </p:tavLst>
                                    </p:anim>
                                    <p:anim calcmode="lin" valueType="num">
                                      <p:cBhvr additive="base">
                                        <p:cTn id="24"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09" grpId="0" animBg="1"/>
      <p:bldP spid="123910" grpId="0" animBg="1"/>
      <p:bldP spid="1239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1"/>
          <p:cNvSpPr txBox="1"/>
          <p:nvPr/>
        </p:nvSpPr>
        <p:spPr>
          <a:xfrm>
            <a:off x="395288" y="877888"/>
            <a:ext cx="1422400" cy="461962"/>
          </a:xfrm>
          <a:prstGeom prst="rect">
            <a:avLst/>
          </a:prstGeom>
          <a:noFill/>
          <a:ln w="9525">
            <a:noFill/>
          </a:ln>
        </p:spPr>
        <p:txBody>
          <a:bodyPr wrap="none">
            <a:spAutoFit/>
          </a:bodyPr>
          <a:p>
            <a:r>
              <a:rPr lang="zh-CN" altLang="en-US" dirty="0">
                <a:solidFill>
                  <a:srgbClr val="0000CC"/>
                </a:solidFill>
                <a:latin typeface="Times New Roman" panose="02020603050405020304" pitchFamily="18" charset="0"/>
              </a:rPr>
              <a:t>思考题：</a:t>
            </a:r>
            <a:endParaRPr lang="zh-CN" altLang="en-US" dirty="0">
              <a:solidFill>
                <a:srgbClr val="0000CC"/>
              </a:solidFill>
              <a:latin typeface="Times New Roman" panose="02020603050405020304" pitchFamily="18" charset="0"/>
            </a:endParaRPr>
          </a:p>
        </p:txBody>
      </p:sp>
      <p:sp>
        <p:nvSpPr>
          <p:cNvPr id="38915" name="文本框 3"/>
          <p:cNvSpPr txBox="1"/>
          <p:nvPr/>
        </p:nvSpPr>
        <p:spPr>
          <a:xfrm>
            <a:off x="395288" y="1430338"/>
            <a:ext cx="6867525" cy="769937"/>
          </a:xfrm>
          <a:prstGeom prst="rect">
            <a:avLst/>
          </a:prstGeom>
          <a:solidFill>
            <a:schemeClr val="bg1"/>
          </a:solidFill>
          <a:ln w="9525">
            <a:noFill/>
          </a:ln>
        </p:spPr>
        <p:txBody>
          <a:bodyPr>
            <a:spAutoFit/>
          </a:bodyPr>
          <a:p>
            <a:r>
              <a:rPr lang="en-US" altLang="zh-CN" dirty="0">
                <a:solidFill>
                  <a:srgbClr val="0000CC"/>
                </a:solidFill>
                <a:latin typeface="Times New Roman" panose="02020603050405020304" pitchFamily="18" charset="0"/>
              </a:rPr>
              <a:t>1</a:t>
            </a:r>
            <a:r>
              <a:rPr lang="zh-CN" altLang="en-US" dirty="0">
                <a:solidFill>
                  <a:srgbClr val="0000CC"/>
                </a:solidFill>
                <a:latin typeface="Times New Roman" panose="02020603050405020304" pitchFamily="18" charset="0"/>
              </a:rPr>
              <a:t>、单向链表环的问题</a:t>
            </a:r>
            <a:endParaRPr lang="en-US" altLang="zh-CN" dirty="0">
              <a:solidFill>
                <a:srgbClr val="0000CC"/>
              </a:solidFill>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如何判断一个单向链表是否有环？找到环的入口结点。</a:t>
            </a:r>
            <a:endParaRPr lang="en-US" altLang="zh-CN" sz="2000" dirty="0">
              <a:latin typeface="Times New Roman" panose="02020603050405020304" pitchFamily="18" charset="0"/>
            </a:endParaRPr>
          </a:p>
        </p:txBody>
      </p:sp>
      <p:pic>
        <p:nvPicPr>
          <p:cNvPr id="38916" name="图片 204"/>
          <p:cNvPicPr>
            <a:picLocks noChangeAspect="1"/>
          </p:cNvPicPr>
          <p:nvPr/>
        </p:nvPicPr>
        <p:blipFill>
          <a:blip r:embed="rId1"/>
          <a:stretch>
            <a:fillRect/>
          </a:stretch>
        </p:blipFill>
        <p:spPr>
          <a:xfrm>
            <a:off x="4992688" y="2200275"/>
            <a:ext cx="3836987" cy="1971675"/>
          </a:xfrm>
          <a:prstGeom prst="rect">
            <a:avLst/>
          </a:prstGeom>
          <a:noFill/>
          <a:ln w="9525">
            <a:noFill/>
          </a:ln>
        </p:spPr>
      </p:pic>
      <p:sp>
        <p:nvSpPr>
          <p:cNvPr id="38917" name="矩形 205"/>
          <p:cNvSpPr/>
          <p:nvPr/>
        </p:nvSpPr>
        <p:spPr>
          <a:xfrm>
            <a:off x="406400" y="2455863"/>
            <a:ext cx="4572000" cy="461962"/>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、线性链表，求倒数第</a:t>
            </a:r>
            <a:r>
              <a:rPr lang="en-US" altLang="zh-CN" dirty="0">
                <a:solidFill>
                  <a:srgbClr val="0000CC"/>
                </a:solidFill>
                <a:latin typeface="Times New Roman" panose="02020603050405020304" pitchFamily="18" charset="0"/>
              </a:rPr>
              <a:t>K</a:t>
            </a:r>
            <a:r>
              <a:rPr lang="zh-CN" altLang="en-US" dirty="0">
                <a:solidFill>
                  <a:srgbClr val="0000CC"/>
                </a:solidFill>
                <a:latin typeface="Times New Roman" panose="02020603050405020304" pitchFamily="18" charset="0"/>
              </a:rPr>
              <a:t>个数</a:t>
            </a:r>
            <a:endParaRPr lang="zh-CN" altLang="en-US" dirty="0">
              <a:solidFill>
                <a:srgbClr val="0000CC"/>
              </a:solidFill>
              <a:latin typeface="Times New Roman" panose="02020603050405020304" pitchFamily="18" charset="0"/>
            </a:endParaRPr>
          </a:p>
        </p:txBody>
      </p:sp>
      <p:sp>
        <p:nvSpPr>
          <p:cNvPr id="38918" name="矩形 206"/>
          <p:cNvSpPr/>
          <p:nvPr/>
        </p:nvSpPr>
        <p:spPr>
          <a:xfrm>
            <a:off x="395288" y="3173413"/>
            <a:ext cx="5976937" cy="460375"/>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3</a:t>
            </a:r>
            <a:r>
              <a:rPr lang="zh-CN" altLang="en-US" dirty="0">
                <a:solidFill>
                  <a:srgbClr val="0000CC"/>
                </a:solidFill>
                <a:latin typeface="Times New Roman" panose="02020603050405020304" pitchFamily="18" charset="0"/>
              </a:rPr>
              <a:t>、线性链表，求中间位置的元素</a:t>
            </a:r>
            <a:endParaRPr lang="zh-CN" altLang="en-US" dirty="0">
              <a:solidFill>
                <a:srgbClr val="0000CC"/>
              </a:solidFill>
              <a:latin typeface="Times New Roman" panose="02020603050405020304" pitchFamily="18" charset="0"/>
            </a:endParaRPr>
          </a:p>
        </p:txBody>
      </p:sp>
      <p:pic>
        <p:nvPicPr>
          <p:cNvPr id="38919" name="图片 3"/>
          <p:cNvPicPr>
            <a:picLocks noChangeAspect="1"/>
          </p:cNvPicPr>
          <p:nvPr/>
        </p:nvPicPr>
        <p:blipFill>
          <a:blip r:embed="rId2"/>
          <a:stretch>
            <a:fillRect/>
          </a:stretch>
        </p:blipFill>
        <p:spPr>
          <a:xfrm>
            <a:off x="406400" y="4941888"/>
            <a:ext cx="7562850" cy="1295400"/>
          </a:xfrm>
          <a:prstGeom prst="rect">
            <a:avLst/>
          </a:prstGeom>
          <a:noFill/>
          <a:ln w="9525">
            <a:noFill/>
          </a:ln>
        </p:spPr>
      </p:pic>
      <p:sp>
        <p:nvSpPr>
          <p:cNvPr id="38920" name="矩形 5"/>
          <p:cNvSpPr/>
          <p:nvPr/>
        </p:nvSpPr>
        <p:spPr>
          <a:xfrm>
            <a:off x="406400" y="3929063"/>
            <a:ext cx="6435725" cy="768350"/>
          </a:xfrm>
          <a:prstGeom prst="rect">
            <a:avLst/>
          </a:prstGeom>
          <a:noFill/>
          <a:ln w="9525">
            <a:noFill/>
          </a:ln>
        </p:spPr>
        <p:txBody>
          <a:bodyPr>
            <a:spAutoFit/>
          </a:bodyPr>
          <a:p>
            <a:r>
              <a:rPr lang="en-US" altLang="zh-CN" dirty="0">
                <a:solidFill>
                  <a:srgbClr val="0000CC"/>
                </a:solidFill>
                <a:latin typeface="Times New Roman" panose="02020603050405020304" pitchFamily="18" charset="0"/>
              </a:rPr>
              <a:t>4</a:t>
            </a:r>
            <a:r>
              <a:rPr lang="zh-CN" altLang="en-US" dirty="0">
                <a:solidFill>
                  <a:srgbClr val="0000CC"/>
                </a:solidFill>
                <a:latin typeface="Times New Roman" panose="02020603050405020304" pitchFamily="18" charset="0"/>
              </a:rPr>
              <a:t>、单向链表交叉问题</a:t>
            </a:r>
            <a:endParaRPr lang="en-US" altLang="zh-CN" dirty="0">
              <a:solidFill>
                <a:srgbClr val="0000CC"/>
              </a:solidFill>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如何判断两个单向链表是否交叉？找到交叉结点。</a:t>
            </a:r>
            <a:endParaRPr lang="zh-CN" altLang="en-US" sz="2000" dirty="0">
              <a:latin typeface="Times New Roman" panose="02020603050405020304" pitchFamily="18" charset="0"/>
            </a:endParaRPr>
          </a:p>
        </p:txBody>
      </p:sp>
      <p:sp>
        <p:nvSpPr>
          <p:cNvPr id="2" name="矩形 1"/>
          <p:cNvSpPr/>
          <p:nvPr/>
        </p:nvSpPr>
        <p:spPr>
          <a:xfrm>
            <a:off x="5364163" y="4724400"/>
            <a:ext cx="2879725" cy="892175"/>
          </a:xfrm>
          <a:prstGeom prst="rect">
            <a:avLst/>
          </a:prstGeom>
          <a:solidFill>
            <a:schemeClr val="bg1"/>
          </a:solidFill>
          <a:ln w="28575">
            <a:noFill/>
          </a:ln>
        </p:spPr>
        <p:txBody>
          <a:bodyPr wrap="none" lIns="90000" tIns="46800" rIns="90000" bIns="46800">
            <a:spAutoFit/>
          </a:bodyPr>
          <a:p>
            <a:pPr algn="ctr" eaLnBrk="1" hangingPunct="1"/>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2"/>
          <p:cNvSpPr/>
          <p:nvPr/>
        </p:nvSpPr>
        <p:spPr>
          <a:xfrm>
            <a:off x="468313" y="922338"/>
            <a:ext cx="8426450" cy="4460875"/>
          </a:xfrm>
          <a:prstGeom prst="rect">
            <a:avLst/>
          </a:prstGeom>
          <a:noFill/>
          <a:ln w="9525">
            <a:noFill/>
          </a:ln>
        </p:spPr>
        <p:txBody>
          <a:bodyPr>
            <a:spAutoFit/>
          </a:bodyPr>
          <a:p>
            <a:pPr>
              <a:lnSpc>
                <a:spcPct val="150000"/>
              </a:lnSpc>
              <a:buNone/>
            </a:pPr>
            <a:r>
              <a:rPr lang="zh-CN" altLang="en-US" dirty="0">
                <a:solidFill>
                  <a:srgbClr val="0000CC"/>
                </a:solidFill>
                <a:latin typeface="&amp;quot"/>
              </a:rPr>
              <a:t>一分为二看</a:t>
            </a:r>
            <a:r>
              <a:rPr lang="zh-CN" altLang="zh-CN" dirty="0">
                <a:solidFill>
                  <a:srgbClr val="0000CC"/>
                </a:solidFill>
                <a:latin typeface="&amp;quot"/>
              </a:rPr>
              <a:t>链表</a:t>
            </a:r>
            <a:r>
              <a:rPr lang="en-US" altLang="zh-CN" dirty="0">
                <a:solidFill>
                  <a:srgbClr val="0000CC"/>
                </a:solidFill>
                <a:latin typeface="&amp;quot"/>
              </a:rPr>
              <a:t> ……</a:t>
            </a:r>
            <a:endParaRPr lang="en-US" altLang="zh-CN" dirty="0">
              <a:solidFill>
                <a:srgbClr val="0000CC"/>
              </a:solidFill>
              <a:latin typeface="&amp;quot"/>
            </a:endParaRPr>
          </a:p>
          <a:p>
            <a:pPr>
              <a:lnSpc>
                <a:spcPct val="150000"/>
              </a:lnSpc>
              <a:buNone/>
            </a:pPr>
            <a:r>
              <a:rPr lang="zh-CN" altLang="en-US" dirty="0">
                <a:solidFill>
                  <a:srgbClr val="0000CC"/>
                </a:solidFill>
                <a:latin typeface="&amp;quot"/>
              </a:rPr>
              <a:t>链表存在的三个问题：</a:t>
            </a:r>
            <a:endParaRPr lang="en-US" altLang="zh-CN" dirty="0">
              <a:solidFill>
                <a:srgbClr val="0000CC"/>
              </a:solidFill>
              <a:latin typeface="&amp;quot"/>
            </a:endParaRPr>
          </a:p>
          <a:p>
            <a:pPr>
              <a:lnSpc>
                <a:spcPct val="150000"/>
              </a:lnSpc>
              <a:buFont typeface="Times New Roman" panose="02020603050405020304" pitchFamily="18" charset="0"/>
              <a:buAutoNum type="arabicPeriod"/>
            </a:pPr>
            <a:r>
              <a:rPr lang="zh-CN" altLang="en-US" dirty="0">
                <a:latin typeface="&amp;quot"/>
              </a:rPr>
              <a:t>首先，</a:t>
            </a:r>
            <a:r>
              <a:rPr lang="zh-CN" altLang="zh-CN" dirty="0">
                <a:latin typeface="&amp;quot"/>
              </a:rPr>
              <a:t>每创建一个</a:t>
            </a:r>
            <a:r>
              <a:rPr lang="zh-CN" altLang="en-US" dirty="0">
                <a:latin typeface="&amp;quot"/>
              </a:rPr>
              <a:t>结</a:t>
            </a:r>
            <a:r>
              <a:rPr lang="zh-CN" altLang="zh-CN" dirty="0">
                <a:latin typeface="&amp;quot"/>
              </a:rPr>
              <a:t>点，都要进行一</a:t>
            </a:r>
            <a:r>
              <a:rPr lang="zh-CN" altLang="en-US" dirty="0">
                <a:latin typeface="&amp;quot"/>
              </a:rPr>
              <a:t>次</a:t>
            </a:r>
            <a:r>
              <a:rPr lang="zh-CN" altLang="zh-CN" dirty="0">
                <a:latin typeface="&amp;quot"/>
              </a:rPr>
              <a:t>系统调用分配一块空间，这会浪费一</a:t>
            </a:r>
            <a:r>
              <a:rPr lang="zh-CN" altLang="en-US" dirty="0">
                <a:latin typeface="&amp;quot"/>
              </a:rPr>
              <a:t>、定</a:t>
            </a:r>
            <a:r>
              <a:rPr lang="zh-CN" altLang="zh-CN" dirty="0">
                <a:latin typeface="&amp;quot"/>
              </a:rPr>
              <a:t>时间；</a:t>
            </a:r>
            <a:endParaRPr lang="en-US" altLang="zh-CN" dirty="0">
              <a:latin typeface="&amp;quot"/>
            </a:endParaRPr>
          </a:p>
          <a:p>
            <a:pPr>
              <a:lnSpc>
                <a:spcPct val="150000"/>
              </a:lnSpc>
              <a:buFont typeface="Times New Roman" panose="02020603050405020304" pitchFamily="18" charset="0"/>
              <a:buAutoNum type="arabicPeriod"/>
            </a:pPr>
            <a:r>
              <a:rPr lang="zh-CN" altLang="zh-CN" dirty="0">
                <a:latin typeface="&amp;quot"/>
              </a:rPr>
              <a:t>其次，由于创建</a:t>
            </a:r>
            <a:r>
              <a:rPr lang="zh-CN" altLang="en-US" dirty="0">
                <a:latin typeface="&amp;quot"/>
              </a:rPr>
              <a:t>结</a:t>
            </a:r>
            <a:r>
              <a:rPr lang="zh-CN" altLang="zh-CN" dirty="0">
                <a:latin typeface="&amp;quot"/>
              </a:rPr>
              <a:t>点的时间不固定，会导致</a:t>
            </a:r>
            <a:r>
              <a:rPr lang="zh-CN" altLang="en-US" dirty="0">
                <a:latin typeface="&amp;quot"/>
              </a:rPr>
              <a:t>结</a:t>
            </a:r>
            <a:r>
              <a:rPr lang="zh-CN" altLang="zh-CN" dirty="0">
                <a:latin typeface="&amp;quot"/>
              </a:rPr>
              <a:t>点分配的空间不连续，容易形成离散的内存碎片；</a:t>
            </a:r>
            <a:endParaRPr lang="en-US" altLang="zh-CN" dirty="0">
              <a:latin typeface="&amp;quot"/>
            </a:endParaRPr>
          </a:p>
          <a:p>
            <a:pPr>
              <a:lnSpc>
                <a:spcPct val="150000"/>
              </a:lnSpc>
              <a:buFont typeface="Times New Roman" panose="02020603050405020304" pitchFamily="18" charset="0"/>
              <a:buAutoNum type="arabicPeriod"/>
            </a:pPr>
            <a:r>
              <a:rPr lang="zh-CN" altLang="zh-CN" dirty="0">
                <a:latin typeface="&amp;quot"/>
              </a:rPr>
              <a:t>最后，由于内存不连续，所以链表的局部访问性较差，容易出现</a:t>
            </a:r>
            <a:r>
              <a:rPr lang="en-US" altLang="zh-CN" dirty="0">
                <a:latin typeface="&amp;quot"/>
              </a:rPr>
              <a:t>cache</a:t>
            </a:r>
            <a:r>
              <a:rPr lang="zh-CN" altLang="en-US" dirty="0">
                <a:latin typeface="&amp;quot"/>
              </a:rPr>
              <a:t>（高速缓冲存储器）</a:t>
            </a:r>
            <a:r>
              <a:rPr lang="zh-CN" altLang="zh-CN" dirty="0">
                <a:latin typeface="&amp;quot"/>
              </a:rPr>
              <a:t>缺失。</a:t>
            </a:r>
            <a:r>
              <a:rPr lang="en-US" altLang="zh-CN" dirty="0">
                <a:latin typeface="&amp;quot"/>
              </a:rPr>
              <a:t> </a:t>
            </a:r>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矩形 2"/>
          <p:cNvSpPr/>
          <p:nvPr/>
        </p:nvSpPr>
        <p:spPr>
          <a:xfrm>
            <a:off x="539750" y="981075"/>
            <a:ext cx="8280400" cy="4460875"/>
          </a:xfrm>
          <a:prstGeom prst="rect">
            <a:avLst/>
          </a:prstGeom>
          <a:noFill/>
          <a:ln w="9525">
            <a:noFill/>
          </a:ln>
        </p:spPr>
        <p:txBody>
          <a:bodyPr>
            <a:spAutoFit/>
          </a:bodyPr>
          <a:p>
            <a:pPr>
              <a:lnSpc>
                <a:spcPct val="150000"/>
              </a:lnSpc>
            </a:pPr>
            <a:r>
              <a:rPr lang="zh-CN" altLang="en-US" dirty="0">
                <a:solidFill>
                  <a:srgbClr val="0000CC"/>
                </a:solidFill>
                <a:latin typeface="&amp;quot"/>
              </a:rPr>
              <a:t>对链表的改进</a:t>
            </a:r>
            <a:r>
              <a:rPr lang="en-US" altLang="zh-CN" dirty="0">
                <a:solidFill>
                  <a:srgbClr val="0000CC"/>
                </a:solidFill>
                <a:latin typeface="&amp;quot"/>
              </a:rPr>
              <a:t>——</a:t>
            </a:r>
            <a:r>
              <a:rPr lang="zh-CN" altLang="zh-CN" dirty="0">
                <a:solidFill>
                  <a:srgbClr val="0000CC"/>
                </a:solidFill>
                <a:latin typeface="&amp;quot"/>
              </a:rPr>
              <a:t>内存池</a:t>
            </a:r>
            <a:r>
              <a:rPr lang="zh-CN" altLang="en-US" dirty="0">
                <a:solidFill>
                  <a:srgbClr val="0000CC"/>
                </a:solidFill>
                <a:latin typeface="&amp;quot"/>
              </a:rPr>
              <a:t>：</a:t>
            </a:r>
            <a:endParaRPr lang="en-US" altLang="zh-CN" dirty="0">
              <a:solidFill>
                <a:srgbClr val="0000CC"/>
              </a:solidFill>
              <a:latin typeface="&amp;quot"/>
            </a:endParaRPr>
          </a:p>
          <a:p>
            <a:pPr>
              <a:lnSpc>
                <a:spcPct val="150000"/>
              </a:lnSpc>
              <a:buFont typeface="Arial" panose="020B0604020202020204" pitchFamily="34" charset="0"/>
              <a:buChar char="•"/>
            </a:pPr>
            <a:r>
              <a:rPr lang="zh-CN" altLang="zh-CN" dirty="0">
                <a:latin typeface="&amp;quot"/>
              </a:rPr>
              <a:t>单线程</a:t>
            </a:r>
            <a:r>
              <a:rPr lang="zh-CN" altLang="en-US" dirty="0">
                <a:latin typeface="&amp;quot"/>
              </a:rPr>
              <a:t>，</a:t>
            </a:r>
            <a:r>
              <a:rPr lang="zh-CN" altLang="zh-CN" dirty="0">
                <a:latin typeface="&amp;quot"/>
              </a:rPr>
              <a:t>只支持固定块大小的内存池</a:t>
            </a:r>
            <a:r>
              <a:rPr lang="zh-CN" altLang="en-US" dirty="0">
                <a:latin typeface="&amp;quot"/>
              </a:rPr>
              <a:t>；</a:t>
            </a:r>
            <a:endParaRPr lang="en-US" altLang="zh-CN" dirty="0">
              <a:latin typeface="&amp;quot"/>
            </a:endParaRPr>
          </a:p>
          <a:p>
            <a:pPr>
              <a:lnSpc>
                <a:spcPct val="150000"/>
              </a:lnSpc>
              <a:buFont typeface="Arial" panose="020B0604020202020204" pitchFamily="34" charset="0"/>
              <a:buChar char="•"/>
            </a:pPr>
            <a:r>
              <a:rPr lang="zh-CN" altLang="zh-CN" dirty="0">
                <a:latin typeface="&amp;quot"/>
              </a:rPr>
              <a:t>分配</a:t>
            </a:r>
            <a:r>
              <a:rPr lang="en-US" altLang="zh-CN" dirty="0">
                <a:latin typeface="&amp;quot"/>
              </a:rPr>
              <a:t>N</a:t>
            </a:r>
            <a:r>
              <a:rPr lang="zh-CN" altLang="zh-CN" dirty="0">
                <a:latin typeface="&amp;quot"/>
              </a:rPr>
              <a:t>块固定大小的连续内存</a:t>
            </a:r>
            <a:r>
              <a:rPr lang="zh-CN" altLang="en-US" dirty="0">
                <a:latin typeface="&amp;quot"/>
              </a:rPr>
              <a:t>（</a:t>
            </a:r>
            <a:r>
              <a:rPr lang="en-US" altLang="zh-CN" dirty="0">
                <a:latin typeface="&amp;quot"/>
              </a:rPr>
              <a:t>N</a:t>
            </a:r>
            <a:r>
              <a:rPr lang="zh-CN" altLang="zh-CN" dirty="0">
                <a:latin typeface="&amp;quot"/>
              </a:rPr>
              <a:t>块需要根据需求设定</a:t>
            </a:r>
            <a:r>
              <a:rPr lang="zh-CN" altLang="en-US" dirty="0">
                <a:latin typeface="&amp;quot"/>
              </a:rPr>
              <a:t>）；</a:t>
            </a:r>
            <a:endParaRPr lang="en-US" altLang="zh-CN" dirty="0">
              <a:latin typeface="&amp;quot"/>
            </a:endParaRPr>
          </a:p>
          <a:p>
            <a:pPr>
              <a:lnSpc>
                <a:spcPct val="150000"/>
              </a:lnSpc>
              <a:buFont typeface="Arial" panose="020B0604020202020204" pitchFamily="34" charset="0"/>
              <a:buChar char="•"/>
            </a:pPr>
            <a:r>
              <a:rPr lang="zh-CN" altLang="zh-CN" dirty="0">
                <a:latin typeface="&amp;quot"/>
              </a:rPr>
              <a:t>每需要一个节点就从内存池中</a:t>
            </a:r>
            <a:r>
              <a:rPr lang="zh-CN" altLang="en-US" dirty="0">
                <a:latin typeface="&amp;quot"/>
              </a:rPr>
              <a:t>申请</a:t>
            </a:r>
            <a:r>
              <a:rPr lang="en-US" altLang="zh-CN" dirty="0">
                <a:latin typeface="&amp;quot"/>
              </a:rPr>
              <a:t>(get)</a:t>
            </a:r>
            <a:r>
              <a:rPr lang="zh-CN" altLang="zh-CN" dirty="0">
                <a:latin typeface="&amp;quot"/>
              </a:rPr>
              <a:t>一块空闲的块，用完之后再回收</a:t>
            </a:r>
            <a:r>
              <a:rPr lang="en-US" altLang="zh-CN" dirty="0">
                <a:latin typeface="&amp;quot"/>
              </a:rPr>
              <a:t>(free)</a:t>
            </a:r>
            <a:r>
              <a:rPr lang="zh-CN" altLang="zh-CN" dirty="0">
                <a:latin typeface="&amp;quot"/>
              </a:rPr>
              <a:t>到内存池中。</a:t>
            </a:r>
            <a:r>
              <a:rPr lang="en-US" altLang="zh-CN" dirty="0">
                <a:latin typeface="&amp;quot"/>
              </a:rPr>
              <a:t> </a:t>
            </a:r>
            <a:br>
              <a:rPr lang="en-US" altLang="zh-CN" dirty="0">
                <a:latin typeface="&amp;quot"/>
              </a:rPr>
            </a:br>
            <a:endParaRPr lang="en-US" altLang="zh-CN" dirty="0">
              <a:latin typeface="&amp;quot"/>
            </a:endParaRPr>
          </a:p>
          <a:p>
            <a:pPr>
              <a:lnSpc>
                <a:spcPct val="150000"/>
              </a:lnSpc>
            </a:pPr>
            <a:r>
              <a:rPr lang="zh-CN" altLang="zh-CN" dirty="0">
                <a:latin typeface="&amp;quot"/>
              </a:rPr>
              <a:t>内存池可以解决链表三个问题中的前两个，不能解决后一个，但是如果内存池较小可以缓解</a:t>
            </a:r>
            <a:r>
              <a:rPr lang="en-US" altLang="zh-CN" dirty="0">
                <a:latin typeface="&amp;quot"/>
              </a:rPr>
              <a:t>cache</a:t>
            </a:r>
            <a:r>
              <a:rPr lang="zh-CN" altLang="zh-CN" dirty="0">
                <a:latin typeface="&amp;quot"/>
              </a:rPr>
              <a:t>缺失的问题</a:t>
            </a:r>
            <a:r>
              <a:rPr lang="zh-CN" altLang="en-US" dirty="0">
                <a:latin typeface="&amp;quot"/>
              </a:rPr>
              <a:t>。</a:t>
            </a:r>
            <a:endParaRPr lang="zh-CN" altLang="en-US" dirty="0">
              <a:latin typeface="Times New Roman" panose="02020603050405020304" pitchFamily="18" charset="0"/>
            </a:endParaRPr>
          </a:p>
        </p:txBody>
      </p:sp>
      <p:sp>
        <p:nvSpPr>
          <p:cNvPr id="2" name="爆炸形: 14 pt  1"/>
          <p:cNvSpPr/>
          <p:nvPr/>
        </p:nvSpPr>
        <p:spPr bwMode="auto">
          <a:xfrm rot="21014097">
            <a:off x="4337050" y="757238"/>
            <a:ext cx="3649663" cy="835025"/>
          </a:xfrm>
          <a:prstGeom prst="irregularSeal2">
            <a:avLst/>
          </a:prstGeom>
          <a:solidFill>
            <a:schemeClr val="accent5">
              <a:lumMod val="40000"/>
              <a:lumOff val="60000"/>
            </a:schemeClr>
          </a:solidFill>
          <a:ln w="28575" cap="flat" cmpd="sng" algn="ctr">
            <a:solidFill>
              <a:srgbClr val="FF0000"/>
            </a:solidFill>
            <a:prstDash val="solid"/>
            <a:round/>
            <a:headEnd type="none" w="med" len="med"/>
            <a:tailEnd type="triangle" w="med" len="med"/>
          </a:ln>
          <a:effec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类似静态链表</a:t>
            </a:r>
            <a:endParaRPr kumimoji="1"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000000"/>
                                          </p:val>
                                        </p:tav>
                                        <p:tav tm="100000">
                                          <p:val>
                                            <p:fltVal val="1.000000"/>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Text Box 3"/>
          <p:cNvSpPr txBox="1"/>
          <p:nvPr/>
        </p:nvSpPr>
        <p:spPr>
          <a:xfrm>
            <a:off x="941388" y="1135063"/>
            <a:ext cx="6599237" cy="1571625"/>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线性表  </a:t>
            </a:r>
            <a:r>
              <a:rPr lang="en-US" altLang="zh-CN" dirty="0">
                <a:latin typeface="Times New Roman" panose="02020603050405020304" pitchFamily="18" charset="0"/>
              </a:rPr>
              <a:t>LIST = ( D ,  R)</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D = { a</a:t>
            </a:r>
            <a:r>
              <a:rPr lang="en-US" altLang="zh-CN" baseline="-25000" dirty="0">
                <a:latin typeface="Times New Roman" panose="02020603050405020304" pitchFamily="18" charset="0"/>
              </a:rPr>
              <a:t>i</a:t>
            </a:r>
            <a:r>
              <a:rPr lang="en-US" altLang="zh-CN" dirty="0">
                <a:latin typeface="Times New Roman" panose="02020603050405020304" pitchFamily="18" charset="0"/>
              </a:rPr>
              <a:t> | a</a:t>
            </a:r>
            <a:r>
              <a:rPr lang="en-US" altLang="zh-CN" baseline="-25000" dirty="0">
                <a:latin typeface="Times New Roman" panose="02020603050405020304" pitchFamily="18" charset="0"/>
              </a:rPr>
              <a:t>i</a:t>
            </a:r>
            <a:r>
              <a:rPr lang="en-US" altLang="zh-CN" dirty="0">
                <a:latin typeface="Times New Roman" panose="02020603050405020304" pitchFamily="18" charset="0"/>
              </a:rPr>
              <a:t> </a:t>
            </a:r>
            <a:r>
              <a:rPr lang="en-US" altLang="zh-CN" sz="2000" dirty="0">
                <a:latin typeface="Times New Roman" panose="02020603050405020304" pitchFamily="18" charset="0"/>
              </a:rPr>
              <a:t>∈</a:t>
            </a:r>
            <a:r>
              <a:rPr lang="en-US" altLang="zh-CN" dirty="0">
                <a:latin typeface="Times New Roman" panose="02020603050405020304" pitchFamily="18" charset="0"/>
              </a:rPr>
              <a:t>Elementset , i = 1, 2, …, n, n </a:t>
            </a:r>
            <a:r>
              <a:rPr lang="en-US" altLang="zh-CN" sz="1800" dirty="0">
                <a:latin typeface="Times New Roman" panose="02020603050405020304" pitchFamily="18" charset="0"/>
              </a:rPr>
              <a:t>≥</a:t>
            </a:r>
            <a:r>
              <a:rPr lang="en-US" altLang="zh-CN" dirty="0">
                <a:latin typeface="Times New Roman" panose="02020603050405020304" pitchFamily="18" charset="0"/>
              </a:rPr>
              <a:t> 0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R = { H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H = { &lt;a</a:t>
            </a:r>
            <a:r>
              <a:rPr lang="en-US" altLang="zh-CN" baseline="-25000" dirty="0">
                <a:latin typeface="Times New Roman" panose="02020603050405020304" pitchFamily="18" charset="0"/>
              </a:rPr>
              <a:t>i-1</a:t>
            </a:r>
            <a:r>
              <a:rPr lang="en-US" altLang="zh-CN" dirty="0">
                <a:latin typeface="Times New Roman" panose="02020603050405020304" pitchFamily="18" charset="0"/>
              </a:rPr>
              <a:t>, a</a:t>
            </a:r>
            <a:r>
              <a:rPr lang="en-US" altLang="zh-CN" baseline="-25000" dirty="0">
                <a:latin typeface="Times New Roman" panose="02020603050405020304" pitchFamily="18" charset="0"/>
              </a:rPr>
              <a:t>i</a:t>
            </a:r>
            <a:r>
              <a:rPr lang="en-US" altLang="zh-CN" dirty="0">
                <a:latin typeface="Times New Roman" panose="02020603050405020304" pitchFamily="18" charset="0"/>
              </a:rPr>
              <a:t>&gt; | a</a:t>
            </a:r>
            <a:r>
              <a:rPr lang="en-US" altLang="zh-CN" baseline="-25000" dirty="0">
                <a:latin typeface="Times New Roman" panose="02020603050405020304" pitchFamily="18" charset="0"/>
              </a:rPr>
              <a:t>i-1</a:t>
            </a:r>
            <a:r>
              <a:rPr lang="en-US" altLang="zh-CN" dirty="0">
                <a:latin typeface="Times New Roman" panose="02020603050405020304" pitchFamily="18" charset="0"/>
              </a:rPr>
              <a:t>, a</a:t>
            </a:r>
            <a:r>
              <a:rPr lang="en-US" altLang="zh-CN" baseline="-25000" dirty="0">
                <a:latin typeface="Times New Roman" panose="02020603050405020304" pitchFamily="18" charset="0"/>
              </a:rPr>
              <a:t>i</a:t>
            </a:r>
            <a:r>
              <a:rPr lang="en-US" altLang="zh-CN" dirty="0">
                <a:latin typeface="Times New Roman" panose="02020603050405020304" pitchFamily="18" charset="0"/>
              </a:rPr>
              <a:t> </a:t>
            </a:r>
            <a:r>
              <a:rPr lang="en-US" altLang="zh-CN" sz="2000" dirty="0">
                <a:latin typeface="Times New Roman" panose="02020603050405020304" pitchFamily="18" charset="0"/>
              </a:rPr>
              <a:t>∈ D ,  i = 2 , … , n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20" name="Text Box 4"/>
          <p:cNvSpPr txBox="1"/>
          <p:nvPr/>
        </p:nvSpPr>
        <p:spPr>
          <a:xfrm>
            <a:off x="233363" y="2852738"/>
            <a:ext cx="8677275" cy="3751262"/>
          </a:xfrm>
          <a:prstGeom prst="rect">
            <a:avLst/>
          </a:prstGeom>
          <a:noFill/>
          <a:ln w="9525">
            <a:noFill/>
          </a:ln>
        </p:spPr>
        <p:txBody>
          <a:bodyPr lIns="90000" tIns="46800" rIns="90000" bIns="46800">
            <a:spAutoFit/>
          </a:bodyPr>
          <a:p>
            <a:pPr eaLnBrk="1" hangingPunct="1">
              <a:lnSpc>
                <a:spcPct val="110000"/>
              </a:lnSpc>
            </a:pPr>
            <a:r>
              <a:rPr lang="en-US" altLang="zh-CN" dirty="0">
                <a:solidFill>
                  <a:srgbClr val="0000CC"/>
                </a:solidFill>
                <a:latin typeface="Times New Roman" panose="02020603050405020304" pitchFamily="18" charset="0"/>
              </a:rPr>
              <a:t>          ADT</a:t>
            </a:r>
            <a:r>
              <a:rPr lang="zh-CN" altLang="en-US" dirty="0">
                <a:solidFill>
                  <a:srgbClr val="0000CC"/>
                </a:solidFill>
                <a:latin typeface="Times New Roman" panose="02020603050405020304" pitchFamily="18" charset="0"/>
              </a:rPr>
              <a:t>操作：</a:t>
            </a:r>
            <a:endParaRPr lang="en-US" altLang="zh-CN" dirty="0">
              <a:solidFill>
                <a:srgbClr val="0000CC"/>
              </a:solidFill>
              <a:latin typeface="Times New Roman" panose="02020603050405020304" pitchFamily="18" charset="0"/>
            </a:endParaRPr>
          </a:p>
          <a:p>
            <a:pPr eaLnBrk="1" hangingPunct="1">
              <a:lnSpc>
                <a:spcPct val="110000"/>
              </a:lnSpc>
            </a:pPr>
            <a:r>
              <a:rPr lang="en-US" altLang="zh-CN" dirty="0">
                <a:solidFill>
                  <a:srgbClr val="0000CC"/>
                </a:solidFill>
                <a:latin typeface="Times New Roman" panose="02020603050405020304" pitchFamily="18" charset="0"/>
              </a:rPr>
              <a:t>            </a:t>
            </a:r>
            <a:r>
              <a:rPr lang="zh-CN" altLang="en-US" dirty="0">
                <a:latin typeface="Times New Roman" panose="02020603050405020304" pitchFamily="18" charset="0"/>
              </a:rPr>
              <a:t>设</a:t>
            </a:r>
            <a:r>
              <a:rPr lang="en-US" altLang="zh-CN" dirty="0">
                <a:latin typeface="Times New Roman" panose="02020603050405020304" pitchFamily="18" charset="0"/>
              </a:rPr>
              <a:t>L</a:t>
            </a:r>
            <a:r>
              <a:rPr lang="zh-CN" altLang="en-US" dirty="0">
                <a:latin typeface="Times New Roman" panose="02020603050405020304" pitchFamily="18" charset="0"/>
              </a:rPr>
              <a:t>的型为</a:t>
            </a:r>
            <a:r>
              <a:rPr lang="en-US" altLang="zh-CN" dirty="0">
                <a:latin typeface="Times New Roman" panose="02020603050405020304" pitchFamily="18" charset="0"/>
              </a:rPr>
              <a:t>LIST</a:t>
            </a:r>
            <a:r>
              <a:rPr lang="zh-CN" altLang="en-US" dirty="0">
                <a:latin typeface="Times New Roman" panose="02020603050405020304" pitchFamily="18" charset="0"/>
              </a:rPr>
              <a:t>线性表实例，</a:t>
            </a:r>
            <a:r>
              <a:rPr lang="en-US" altLang="zh-CN" dirty="0">
                <a:latin typeface="Times New Roman" panose="02020603050405020304" pitchFamily="18" charset="0"/>
              </a:rPr>
              <a:t>e</a:t>
            </a:r>
            <a:r>
              <a:rPr lang="zh-CN" altLang="en-US" dirty="0">
                <a:latin typeface="Times New Roman" panose="02020603050405020304" pitchFamily="18" charset="0"/>
              </a:rPr>
              <a:t> 的型为</a:t>
            </a:r>
            <a:r>
              <a:rPr lang="en-US" altLang="zh-CN" dirty="0">
                <a:latin typeface="Times New Roman" panose="02020603050405020304" pitchFamily="18" charset="0"/>
              </a:rPr>
              <a:t>ElementType</a:t>
            </a:r>
            <a:endParaRPr lang="en-US" altLang="zh-CN" dirty="0">
              <a:latin typeface="Times New Roman" panose="02020603050405020304" pitchFamily="18" charset="0"/>
            </a:endParaRPr>
          </a:p>
          <a:p>
            <a:pPr eaLnBrk="1" hangingPunct="1">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的元素实例，</a:t>
            </a:r>
            <a:r>
              <a:rPr lang="en-US" altLang="zh-CN" dirty="0">
                <a:latin typeface="Times New Roman" panose="02020603050405020304" pitchFamily="18" charset="0"/>
              </a:rPr>
              <a:t>p </a:t>
            </a:r>
            <a:r>
              <a:rPr lang="zh-CN" altLang="en-US" dirty="0">
                <a:latin typeface="Times New Roman" panose="02020603050405020304" pitchFamily="18" charset="0"/>
              </a:rPr>
              <a:t>为位置变量。所有操作描述为：</a:t>
            </a:r>
            <a:endParaRPr lang="zh-CN" altLang="en-US" dirty="0">
              <a:latin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rPr>
              <a:t>               ①  </a:t>
            </a:r>
            <a:r>
              <a:rPr lang="en-US" altLang="zh-CN" sz="2000" dirty="0">
                <a:latin typeface="Times New Roman" panose="02020603050405020304" pitchFamily="18" charset="0"/>
              </a:rPr>
              <a:t>ListInsert(L, p, e)</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②  LocateElem(L,e, Compare())</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③  GetElem( L,p,&amp;e)</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④  ListDelete(&amp;L,p,&amp;e)</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⑤  PriorElem( L,cur_e,</a:t>
            </a:r>
            <a:r>
              <a:rPr lang="zh-CN" altLang="en-US" sz="2000" dirty="0">
                <a:latin typeface="Times New Roman" panose="02020603050405020304" pitchFamily="18" charset="0"/>
              </a:rPr>
              <a:t> </a:t>
            </a:r>
            <a:r>
              <a:rPr lang="en-US" altLang="zh-CN" sz="2000" dirty="0">
                <a:latin typeface="Times New Roman" panose="02020603050405020304" pitchFamily="18" charset="0"/>
              </a:rPr>
              <a:t>&amp;pre.e),  NextElem( L,cur_e,&amp;next_e)</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⑥  ClearList(&amp;L)</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rPr>
              <a:t>               ⑦  ListrFirst( L) </a:t>
            </a:r>
            <a:r>
              <a:rPr lang="zh-CN" altLang="en-US" sz="2000" dirty="0">
                <a:latin typeface="Times New Roman" panose="02020603050405020304" pitchFamily="18" charset="0"/>
              </a:rPr>
              <a:t>；</a:t>
            </a:r>
            <a:r>
              <a:rPr lang="en-US" altLang="zh-CN" sz="2000" dirty="0">
                <a:latin typeface="Times New Roman" panose="02020603050405020304" pitchFamily="18" charset="0"/>
              </a:rPr>
              <a:t>   ⑧ListEnd(L)</a:t>
            </a:r>
            <a:r>
              <a:rPr lang="zh-CN" altLang="en-US" sz="2000" dirty="0">
                <a:latin typeface="Times New Roman" panose="02020603050405020304" pitchFamily="18" charset="0"/>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34821" name="Text Box 5"/>
          <p:cNvSpPr txBox="1"/>
          <p:nvPr/>
        </p:nvSpPr>
        <p:spPr>
          <a:xfrm>
            <a:off x="941388" y="620713"/>
            <a:ext cx="1689100" cy="463550"/>
          </a:xfrm>
          <a:prstGeom prst="rect">
            <a:avLst/>
          </a:prstGeom>
          <a:noFill/>
          <a:ln w="9525">
            <a:noFill/>
          </a:ln>
        </p:spPr>
        <p:txBody>
          <a:bodyPr lIns="90000" tIns="46800" rIns="90000" bIns="46800">
            <a:spAutoFit/>
          </a:bodyPr>
          <a:p>
            <a:pPr eaLnBrk="1" hangingPunct="1"/>
            <a:r>
              <a:rPr lang="zh-CN" altLang="en-US" dirty="0">
                <a:solidFill>
                  <a:srgbClr val="0000CC"/>
                </a:solidFill>
                <a:latin typeface="Times New Roman" panose="02020603050405020304" pitchFamily="18" charset="0"/>
              </a:rPr>
              <a:t>数学模型</a:t>
            </a:r>
            <a:endParaRPr lang="zh-CN" altLang="en-US" dirty="0">
              <a:solidFill>
                <a:srgbClr val="00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0-#ppt_w/2"/>
                                          </p:val>
                                        </p:tav>
                                        <p:tav tm="100000">
                                          <p:val>
                                            <p:strVal val="#ppt_x"/>
                                          </p:val>
                                        </p:tav>
                                      </p:tavLst>
                                    </p:anim>
                                    <p:anim calcmode="lin" valueType="num">
                                      <p:cBhvr additive="base">
                                        <p:cTn id="8" dur="500" fill="hold"/>
                                        <p:tgtEl>
                                          <p:spTgt spid="348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4821"/>
                                        </p:tgtEl>
                                        <p:attrNameLst>
                                          <p:attrName>style.visibility</p:attrName>
                                        </p:attrNameLst>
                                      </p:cBhvr>
                                      <p:to>
                                        <p:strVal val="visible"/>
                                      </p:to>
                                    </p:set>
                                    <p:anim calcmode="lin" valueType="num">
                                      <p:cBhvr>
                                        <p:cTn id="12" dur="500" fill="hold"/>
                                        <p:tgtEl>
                                          <p:spTgt spid="34821"/>
                                        </p:tgtEl>
                                        <p:attrNameLst>
                                          <p:attrName>ppt_w</p:attrName>
                                        </p:attrNameLst>
                                      </p:cBhvr>
                                      <p:tavLst>
                                        <p:tav tm="0">
                                          <p:val>
                                            <p:fltVal val="0.000000"/>
                                          </p:val>
                                        </p:tav>
                                        <p:tav tm="100000">
                                          <p:val>
                                            <p:strVal val="#ppt_w"/>
                                          </p:val>
                                        </p:tav>
                                      </p:tavLst>
                                    </p:anim>
                                    <p:anim calcmode="lin" valueType="num">
                                      <p:cBhvr>
                                        <p:cTn id="13" dur="500" fill="hold"/>
                                        <p:tgtEl>
                                          <p:spTgt spid="34821"/>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820">
                                            <p:txEl>
                                              <p:charRg st="0" end="17"/>
                                            </p:txEl>
                                          </p:spTgt>
                                        </p:tgtEl>
                                        <p:attrNameLst>
                                          <p:attrName>style.visibility</p:attrName>
                                        </p:attrNameLst>
                                      </p:cBhvr>
                                      <p:to>
                                        <p:strVal val="visible"/>
                                      </p:to>
                                    </p:set>
                                    <p:anim calcmode="lin" valueType="num">
                                      <p:cBhvr additive="base">
                                        <p:cTn id="18" dur="500" fill="hold"/>
                                        <p:tgtEl>
                                          <p:spTgt spid="34820">
                                            <p:txEl>
                                              <p:charRg st="0" end="1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820">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4820">
                                            <p:txEl>
                                              <p:charRg st="17" end="61"/>
                                            </p:txEl>
                                          </p:spTgt>
                                        </p:tgtEl>
                                        <p:attrNameLst>
                                          <p:attrName>style.visibility</p:attrName>
                                        </p:attrNameLst>
                                      </p:cBhvr>
                                      <p:to>
                                        <p:strVal val="visible"/>
                                      </p:to>
                                    </p:set>
                                    <p:anim calcmode="lin" valueType="num">
                                      <p:cBhvr additive="base">
                                        <p:cTn id="24" dur="500" fill="hold"/>
                                        <p:tgtEl>
                                          <p:spTgt spid="34820">
                                            <p:txEl>
                                              <p:charRg st="17" end="6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820">
                                            <p:txEl>
                                              <p:charRg st="17" end="61"/>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820">
                                            <p:txEl>
                                              <p:charRg st="61" end="96"/>
                                            </p:txEl>
                                          </p:spTgt>
                                        </p:tgtEl>
                                        <p:attrNameLst>
                                          <p:attrName>style.visibility</p:attrName>
                                        </p:attrNameLst>
                                      </p:cBhvr>
                                      <p:to>
                                        <p:strVal val="visible"/>
                                      </p:to>
                                    </p:set>
                                    <p:anim calcmode="lin" valueType="num">
                                      <p:cBhvr additive="base">
                                        <p:cTn id="29" dur="500" fill="hold"/>
                                        <p:tgtEl>
                                          <p:spTgt spid="34820">
                                            <p:txEl>
                                              <p:charRg st="61" end="9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20">
                                            <p:txEl>
                                              <p:charRg st="61" end="9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34820">
                                            <p:txEl>
                                              <p:charRg st="96" end="135"/>
                                            </p:txEl>
                                          </p:spTgt>
                                        </p:tgtEl>
                                        <p:attrNameLst>
                                          <p:attrName>style.visibility</p:attrName>
                                        </p:attrNameLst>
                                      </p:cBhvr>
                                      <p:to>
                                        <p:strVal val="visible"/>
                                      </p:to>
                                    </p:set>
                                    <p:anim calcmode="lin" valueType="num">
                                      <p:cBhvr additive="base">
                                        <p:cTn id="34" dur="500" fill="hold"/>
                                        <p:tgtEl>
                                          <p:spTgt spid="34820">
                                            <p:txEl>
                                              <p:charRg st="96" end="13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4820">
                                            <p:txEl>
                                              <p:charRg st="96" end="13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34820">
                                            <p:txEl>
                                              <p:charRg st="135" end="181"/>
                                            </p:txEl>
                                          </p:spTgt>
                                        </p:tgtEl>
                                        <p:attrNameLst>
                                          <p:attrName>style.visibility</p:attrName>
                                        </p:attrNameLst>
                                      </p:cBhvr>
                                      <p:to>
                                        <p:strVal val="visible"/>
                                      </p:to>
                                    </p:set>
                                    <p:anim calcmode="lin" valueType="num">
                                      <p:cBhvr additive="base">
                                        <p:cTn id="39" dur="500" fill="hold"/>
                                        <p:tgtEl>
                                          <p:spTgt spid="34820">
                                            <p:txEl>
                                              <p:charRg st="135" end="18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20">
                                            <p:txEl>
                                              <p:charRg st="135" end="181"/>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000"/>
                            </p:stCondLst>
                            <p:childTnLst>
                              <p:par>
                                <p:cTn id="42" presetID="2" presetClass="entr" presetSubtype="4" fill="hold" grpId="0" nodeType="afterEffect">
                                  <p:stCondLst>
                                    <p:cond delay="0"/>
                                  </p:stCondLst>
                                  <p:childTnLst>
                                    <p:set>
                                      <p:cBhvr>
                                        <p:cTn id="43" dur="1" fill="hold">
                                          <p:stCondLst>
                                            <p:cond delay="0"/>
                                          </p:stCondLst>
                                        </p:cTn>
                                        <p:tgtEl>
                                          <p:spTgt spid="34820">
                                            <p:txEl>
                                              <p:charRg st="181" end="217"/>
                                            </p:txEl>
                                          </p:spTgt>
                                        </p:tgtEl>
                                        <p:attrNameLst>
                                          <p:attrName>style.visibility</p:attrName>
                                        </p:attrNameLst>
                                      </p:cBhvr>
                                      <p:to>
                                        <p:strVal val="visible"/>
                                      </p:to>
                                    </p:set>
                                    <p:anim calcmode="lin" valueType="num">
                                      <p:cBhvr additive="base">
                                        <p:cTn id="44" dur="500" fill="hold"/>
                                        <p:tgtEl>
                                          <p:spTgt spid="34820">
                                            <p:txEl>
                                              <p:charRg st="181" end="21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4820">
                                            <p:txEl>
                                              <p:charRg st="181" end="21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500"/>
                            </p:stCondLst>
                            <p:childTnLst>
                              <p:par>
                                <p:cTn id="47" presetID="2" presetClass="entr" presetSubtype="4" fill="hold" grpId="0" nodeType="afterEffect">
                                  <p:stCondLst>
                                    <p:cond delay="0"/>
                                  </p:stCondLst>
                                  <p:childTnLst>
                                    <p:set>
                                      <p:cBhvr>
                                        <p:cTn id="48" dur="1" fill="hold">
                                          <p:stCondLst>
                                            <p:cond delay="0"/>
                                          </p:stCondLst>
                                        </p:cTn>
                                        <p:tgtEl>
                                          <p:spTgt spid="34820">
                                            <p:txEl>
                                              <p:charRg st="217" end="256"/>
                                            </p:txEl>
                                          </p:spTgt>
                                        </p:tgtEl>
                                        <p:attrNameLst>
                                          <p:attrName>style.visibility</p:attrName>
                                        </p:attrNameLst>
                                      </p:cBhvr>
                                      <p:to>
                                        <p:strVal val="visible"/>
                                      </p:to>
                                    </p:set>
                                    <p:anim calcmode="lin" valueType="num">
                                      <p:cBhvr additive="base">
                                        <p:cTn id="49" dur="500" fill="hold"/>
                                        <p:tgtEl>
                                          <p:spTgt spid="34820">
                                            <p:txEl>
                                              <p:charRg st="217" end="25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20">
                                            <p:txEl>
                                              <p:charRg st="217" end="256"/>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2" presetClass="entr" presetSubtype="4" fill="hold" grpId="0" nodeType="afterEffect">
                                  <p:stCondLst>
                                    <p:cond delay="0"/>
                                  </p:stCondLst>
                                  <p:childTnLst>
                                    <p:set>
                                      <p:cBhvr>
                                        <p:cTn id="53" dur="1" fill="hold">
                                          <p:stCondLst>
                                            <p:cond delay="0"/>
                                          </p:stCondLst>
                                        </p:cTn>
                                        <p:tgtEl>
                                          <p:spTgt spid="34820">
                                            <p:txEl>
                                              <p:charRg st="256" end="332"/>
                                            </p:txEl>
                                          </p:spTgt>
                                        </p:tgtEl>
                                        <p:attrNameLst>
                                          <p:attrName>style.visibility</p:attrName>
                                        </p:attrNameLst>
                                      </p:cBhvr>
                                      <p:to>
                                        <p:strVal val="visible"/>
                                      </p:to>
                                    </p:set>
                                    <p:anim calcmode="lin" valueType="num">
                                      <p:cBhvr additive="base">
                                        <p:cTn id="54" dur="500" fill="hold"/>
                                        <p:tgtEl>
                                          <p:spTgt spid="34820">
                                            <p:txEl>
                                              <p:charRg st="256" end="33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4820">
                                            <p:txEl>
                                              <p:charRg st="256" end="332"/>
                                            </p:txEl>
                                          </p:spTgt>
                                        </p:tgtEl>
                                        <p:attrNameLst>
                                          <p:attrName>ppt_y</p:attrName>
                                        </p:attrNameLst>
                                      </p:cBhvr>
                                      <p:tavLst>
                                        <p:tav tm="0">
                                          <p:val>
                                            <p:strVal val="1+#ppt_h/2"/>
                                          </p:val>
                                        </p:tav>
                                        <p:tav tm="100000">
                                          <p:val>
                                            <p:strVal val="#ppt_y"/>
                                          </p:val>
                                        </p:tav>
                                      </p:tavLst>
                                    </p:anim>
                                  </p:childTnLst>
                                </p:cTn>
                              </p:par>
                            </p:childTnLst>
                          </p:cTn>
                        </p:par>
                        <p:par>
                          <p:cTn id="56" fill="hold">
                            <p:stCondLst>
                              <p:cond delay="3500"/>
                            </p:stCondLst>
                            <p:childTnLst>
                              <p:par>
                                <p:cTn id="57" presetID="2" presetClass="entr" presetSubtype="4" fill="hold" grpId="0" nodeType="afterEffect">
                                  <p:stCondLst>
                                    <p:cond delay="0"/>
                                  </p:stCondLst>
                                  <p:childTnLst>
                                    <p:set>
                                      <p:cBhvr>
                                        <p:cTn id="58" dur="1" fill="hold">
                                          <p:stCondLst>
                                            <p:cond delay="0"/>
                                          </p:stCondLst>
                                        </p:cTn>
                                        <p:tgtEl>
                                          <p:spTgt spid="34820">
                                            <p:txEl>
                                              <p:charRg st="332" end="365"/>
                                            </p:txEl>
                                          </p:spTgt>
                                        </p:tgtEl>
                                        <p:attrNameLst>
                                          <p:attrName>style.visibility</p:attrName>
                                        </p:attrNameLst>
                                      </p:cBhvr>
                                      <p:to>
                                        <p:strVal val="visible"/>
                                      </p:to>
                                    </p:set>
                                    <p:anim calcmode="lin" valueType="num">
                                      <p:cBhvr additive="base">
                                        <p:cTn id="59" dur="500" fill="hold"/>
                                        <p:tgtEl>
                                          <p:spTgt spid="34820">
                                            <p:txEl>
                                              <p:charRg st="332" end="36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820">
                                            <p:txEl>
                                              <p:charRg st="332" end="365"/>
                                            </p:txEl>
                                          </p:spTgt>
                                        </p:tgtEl>
                                        <p:attrNameLst>
                                          <p:attrName>ppt_y</p:attrName>
                                        </p:attrNameLst>
                                      </p:cBhvr>
                                      <p:tavLst>
                                        <p:tav tm="0">
                                          <p:val>
                                            <p:strVal val="1+#ppt_h/2"/>
                                          </p:val>
                                        </p:tav>
                                        <p:tav tm="100000">
                                          <p:val>
                                            <p:strVal val="#ppt_y"/>
                                          </p:val>
                                        </p:tav>
                                      </p:tavLst>
                                    </p:anim>
                                  </p:childTnLst>
                                </p:cTn>
                              </p:par>
                            </p:childTnLst>
                          </p:cTn>
                        </p:par>
                        <p:par>
                          <p:cTn id="61" fill="hold">
                            <p:stCondLst>
                              <p:cond delay="4000"/>
                            </p:stCondLst>
                            <p:childTnLst>
                              <p:par>
                                <p:cTn id="62" presetID="2" presetClass="entr" presetSubtype="4" fill="hold" grpId="0" nodeType="afterEffect">
                                  <p:stCondLst>
                                    <p:cond delay="0"/>
                                  </p:stCondLst>
                                  <p:childTnLst>
                                    <p:set>
                                      <p:cBhvr>
                                        <p:cTn id="63" dur="1" fill="hold">
                                          <p:stCondLst>
                                            <p:cond delay="0"/>
                                          </p:stCondLst>
                                        </p:cTn>
                                        <p:tgtEl>
                                          <p:spTgt spid="34820">
                                            <p:txEl>
                                              <p:charRg st="365" end="420"/>
                                            </p:txEl>
                                          </p:spTgt>
                                        </p:tgtEl>
                                        <p:attrNameLst>
                                          <p:attrName>style.visibility</p:attrName>
                                        </p:attrNameLst>
                                      </p:cBhvr>
                                      <p:to>
                                        <p:strVal val="visible"/>
                                      </p:to>
                                    </p:set>
                                    <p:anim calcmode="lin" valueType="num">
                                      <p:cBhvr additive="base">
                                        <p:cTn id="64" dur="500" fill="hold"/>
                                        <p:tgtEl>
                                          <p:spTgt spid="34820">
                                            <p:txEl>
                                              <p:charRg st="365" end="42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4820">
                                            <p:txEl>
                                              <p:charRg st="365" end="4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uiExpand="1" build="p"/>
      <p:bldP spid="348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2" descr="图片包含 文字&#10;&#10;描述已自动生成"/>
          <p:cNvPicPr>
            <a:picLocks noChangeAspect="1"/>
          </p:cNvPicPr>
          <p:nvPr/>
        </p:nvPicPr>
        <p:blipFill>
          <a:blip r:embed="rId1"/>
          <a:stretch>
            <a:fillRect/>
          </a:stretch>
        </p:blipFill>
        <p:spPr>
          <a:xfrm>
            <a:off x="107950" y="549275"/>
            <a:ext cx="5232400" cy="5948363"/>
          </a:xfrm>
          <a:prstGeom prst="rect">
            <a:avLst/>
          </a:prstGeom>
          <a:noFill/>
          <a:ln w="9525">
            <a:noFill/>
          </a:ln>
        </p:spPr>
      </p:pic>
      <p:pic>
        <p:nvPicPr>
          <p:cNvPr id="5" name="图片 4" descr="手机屏幕截图&#10;&#10;描述已自动生成"/>
          <p:cNvPicPr>
            <a:picLocks noChangeAspect="1"/>
          </p:cNvPicPr>
          <p:nvPr/>
        </p:nvPicPr>
        <p:blipFill>
          <a:blip r:embed="rId2"/>
          <a:stretch>
            <a:fillRect/>
          </a:stretch>
        </p:blipFill>
        <p:spPr>
          <a:xfrm>
            <a:off x="3779838" y="549275"/>
            <a:ext cx="4967287" cy="10175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3"/>
          <p:cNvSpPr txBox="1"/>
          <p:nvPr/>
        </p:nvSpPr>
        <p:spPr>
          <a:xfrm>
            <a:off x="296863" y="738188"/>
            <a:ext cx="8550275" cy="5381625"/>
          </a:xfrm>
          <a:prstGeom prst="rect">
            <a:avLst/>
          </a:prstGeom>
          <a:noFill/>
          <a:ln w="9525">
            <a:noFill/>
          </a:ln>
        </p:spPr>
        <p:txBody>
          <a:bodyPr lIns="90000" tIns="46800" rIns="90000" bIns="46800">
            <a:spAutoFit/>
          </a:bodyPr>
          <a:p>
            <a:pPr eaLnBrk="1" hangingPunct="1">
              <a:lnSpc>
                <a:spcPct val="120000"/>
              </a:lnSpc>
            </a:pPr>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例</a:t>
            </a:r>
            <a:r>
              <a:rPr lang="en-US" altLang="zh-CN" dirty="0">
                <a:solidFill>
                  <a:srgbClr val="0000CC"/>
                </a:solidFill>
                <a:latin typeface="Times New Roman" panose="02020603050405020304" pitchFamily="18" charset="0"/>
              </a:rPr>
              <a:t>2-1】</a:t>
            </a:r>
            <a:r>
              <a:rPr lang="zh-CN" altLang="en-US" dirty="0">
                <a:latin typeface="Times New Roman" panose="02020603050405020304" pitchFamily="18" charset="0"/>
              </a:rPr>
              <a:t>设计函数 </a:t>
            </a:r>
            <a:r>
              <a:rPr lang="en-US" altLang="zh-CN" dirty="0">
                <a:latin typeface="Times New Roman" panose="02020603050405020304" pitchFamily="18" charset="0"/>
              </a:rPr>
              <a:t>Deleval</a:t>
            </a:r>
            <a:r>
              <a:rPr lang="zh-CN" altLang="en-US" dirty="0">
                <a:latin typeface="Times New Roman" panose="02020603050405020304" pitchFamily="18" charset="0"/>
              </a:rPr>
              <a:t>（</a:t>
            </a:r>
            <a:r>
              <a:rPr lang="en-US" altLang="zh-CN" dirty="0">
                <a:latin typeface="Times New Roman" panose="02020603050405020304" pitchFamily="18" charset="0"/>
              </a:rPr>
              <a:t>LIST  &amp;L, ElementType  d) </a:t>
            </a:r>
            <a:r>
              <a:rPr lang="zh-CN" altLang="en-US" dirty="0">
                <a:latin typeface="Times New Roman" panose="02020603050405020304" pitchFamily="18" charset="0"/>
              </a:rPr>
              <a:t>，其功能为删除 </a:t>
            </a:r>
            <a:r>
              <a:rPr lang="en-US" altLang="zh-CN" dirty="0">
                <a:latin typeface="Times New Roman" panose="02020603050405020304" pitchFamily="18" charset="0"/>
              </a:rPr>
              <a:t>L </a:t>
            </a:r>
            <a:r>
              <a:rPr lang="zh-CN" altLang="en-US" dirty="0">
                <a:latin typeface="Times New Roman" panose="02020603050405020304" pitchFamily="18" charset="0"/>
              </a:rPr>
              <a:t>中所有值为  </a:t>
            </a:r>
            <a:r>
              <a:rPr lang="en-US" altLang="zh-CN" dirty="0">
                <a:latin typeface="Times New Roman" panose="02020603050405020304" pitchFamily="18" charset="0"/>
              </a:rPr>
              <a:t>d  </a:t>
            </a:r>
            <a:r>
              <a:rPr lang="zh-CN" altLang="en-US" dirty="0">
                <a:latin typeface="Times New Roman" panose="02020603050405020304" pitchFamily="18" charset="0"/>
              </a:rPr>
              <a:t>的元素。</a:t>
            </a:r>
            <a:endParaRPr lang="zh-CN" altLang="en-US" dirty="0">
              <a:latin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Void Deleval( LIST  &amp;L,  ElementType  d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Position  p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p = ListFirst( L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while ( P  != ListEnd( L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 </a:t>
            </a:r>
            <a:r>
              <a:rPr lang="zh-CN" altLang="en-US" sz="2000" dirty="0">
                <a:latin typeface="Times New Roman" panose="02020603050405020304" pitchFamily="18" charset="0"/>
              </a:rPr>
              <a:t>   </a:t>
            </a:r>
            <a:r>
              <a:rPr lang="en-US" altLang="zh-CN" sz="2000" dirty="0">
                <a:latin typeface="Times New Roman" panose="02020603050405020304" pitchFamily="18" charset="0"/>
              </a:rPr>
              <a:t>GetElem(L,</a:t>
            </a:r>
            <a:r>
              <a:rPr lang="zh-CN" altLang="en-US" sz="2000" dirty="0">
                <a:latin typeface="Times New Roman" panose="02020603050405020304" pitchFamily="18" charset="0"/>
              </a:rPr>
              <a:t> </a:t>
            </a:r>
            <a:r>
              <a:rPr lang="en-US" altLang="zh-CN" sz="2000" dirty="0">
                <a:latin typeface="Times New Roman" panose="02020603050405020304" pitchFamily="18" charset="0"/>
              </a:rPr>
              <a:t>p,&amp;e)</a:t>
            </a:r>
            <a:endParaRPr lang="en-US" altLang="zh-CN" sz="2000" dirty="0">
              <a:latin typeface="Times New Roman" panose="02020603050405020304" pitchFamily="18" charset="0"/>
            </a:endParaRPr>
          </a:p>
          <a:p>
            <a:pPr eaLnBrk="1" hangingPunct="1">
              <a:lnSpc>
                <a:spcPct val="120000"/>
              </a:lnSpc>
            </a:pPr>
            <a:r>
              <a:rPr lang="zh-CN" altLang="en-US" sz="2000" dirty="0">
                <a:latin typeface="Times New Roman" panose="02020603050405020304" pitchFamily="18" charset="0"/>
              </a:rPr>
              <a:t>                           </a:t>
            </a:r>
            <a:r>
              <a:rPr lang="en-US" altLang="zh-CN" sz="2000" dirty="0">
                <a:latin typeface="Times New Roman" panose="02020603050405020304" pitchFamily="18" charset="0"/>
              </a:rPr>
              <a:t> if ( compare( e,d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ListDelete(&amp;L,p, &amp;e )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else</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NextList( L ,p,p)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pic>
        <p:nvPicPr>
          <p:cNvPr id="9219" name="图片 4"/>
          <p:cNvPicPr>
            <a:picLocks noChangeAspect="1"/>
          </p:cNvPicPr>
          <p:nvPr/>
        </p:nvPicPr>
        <p:blipFill>
          <a:blip r:embed="rId1"/>
          <a:stretch>
            <a:fillRect/>
          </a:stretch>
        </p:blipFill>
        <p:spPr>
          <a:xfrm>
            <a:off x="5364163" y="4508500"/>
            <a:ext cx="3244850" cy="16827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282575" y="692150"/>
            <a:ext cx="3835400" cy="523875"/>
          </a:xfrm>
          <a:prstGeom prst="rect">
            <a:avLst/>
          </a:prstGeom>
          <a:noFill/>
          <a:ln w="9525">
            <a:noFill/>
          </a:ln>
        </p:spPr>
        <p:txBody>
          <a:bodyPr lIns="90000" tIns="46800" rIns="90000" bIns="46800">
            <a:spAutoFit/>
          </a:bodyPr>
          <a:p>
            <a:pPr eaLnBrk="1" hangingPunct="1"/>
            <a:r>
              <a:rPr lang="en-US" altLang="zh-CN" sz="2800" dirty="0">
                <a:solidFill>
                  <a:srgbClr val="C00000"/>
                </a:solidFill>
                <a:latin typeface="Times New Roman" panose="02020603050405020304" pitchFamily="18" charset="0"/>
              </a:rPr>
              <a:t>2.2   </a:t>
            </a:r>
            <a:r>
              <a:rPr lang="zh-CN" altLang="en-US" sz="2800" dirty="0">
                <a:solidFill>
                  <a:srgbClr val="C00000"/>
                </a:solidFill>
                <a:latin typeface="Times New Roman" panose="02020603050405020304" pitchFamily="18" charset="0"/>
              </a:rPr>
              <a:t>线性表的实现</a:t>
            </a:r>
            <a:endParaRPr lang="zh-CN" altLang="en-US" sz="2800" dirty="0">
              <a:solidFill>
                <a:srgbClr val="C00000"/>
              </a:solidFill>
              <a:latin typeface="Times New Roman" panose="02020603050405020304" pitchFamily="18" charset="0"/>
            </a:endParaRPr>
          </a:p>
        </p:txBody>
      </p:sp>
      <p:sp>
        <p:nvSpPr>
          <p:cNvPr id="36867" name="Text Box 3"/>
          <p:cNvSpPr txBox="1"/>
          <p:nvPr/>
        </p:nvSpPr>
        <p:spPr>
          <a:xfrm>
            <a:off x="215900" y="1368425"/>
            <a:ext cx="8748713" cy="1041400"/>
          </a:xfrm>
          <a:prstGeom prst="rect">
            <a:avLst/>
          </a:prstGeom>
          <a:noFill/>
          <a:ln w="9525">
            <a:noFill/>
          </a:ln>
        </p:spPr>
        <p:txBody>
          <a:bodyPr lIns="90000" tIns="46800" rIns="90000" bIns="46800">
            <a:spAutoFit/>
          </a:bodyPr>
          <a:p>
            <a:pPr eaLnBrk="1" hangingPunct="1">
              <a:lnSpc>
                <a:spcPct val="130000"/>
              </a:lnSpc>
            </a:pPr>
            <a:r>
              <a:rPr lang="zh-CN" altLang="en-US" dirty="0">
                <a:latin typeface="Times New Roman" panose="02020603050405020304" pitchFamily="18" charset="0"/>
              </a:rPr>
              <a:t>问题：确定数据结构（存储结构）实现</a:t>
            </a:r>
            <a:r>
              <a:rPr lang="zh-CN" altLang="en-US" dirty="0">
                <a:solidFill>
                  <a:srgbClr val="FF3300"/>
                </a:solidFill>
                <a:latin typeface="Times New Roman" panose="02020603050405020304" pitchFamily="18" charset="0"/>
              </a:rPr>
              <a:t>型</a:t>
            </a:r>
            <a:r>
              <a:rPr lang="en-US" altLang="zh-CN" dirty="0">
                <a:latin typeface="Times New Roman" panose="02020603050405020304" pitchFamily="18" charset="0"/>
              </a:rPr>
              <a:t>LIST</a:t>
            </a:r>
            <a:r>
              <a:rPr lang="zh-CN" altLang="en-US" dirty="0">
                <a:latin typeface="Times New Roman" panose="02020603050405020304" pitchFamily="18" charset="0"/>
              </a:rPr>
              <a:t>，并在此基础上</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实现各个基本操作。</a:t>
            </a:r>
            <a:endParaRPr lang="zh-CN" altLang="en-US" dirty="0">
              <a:latin typeface="Times New Roman" panose="02020603050405020304" pitchFamily="18" charset="0"/>
            </a:endParaRPr>
          </a:p>
        </p:txBody>
      </p:sp>
      <p:sp>
        <p:nvSpPr>
          <p:cNvPr id="36869" name="Text Box 5"/>
          <p:cNvSpPr txBox="1"/>
          <p:nvPr/>
        </p:nvSpPr>
        <p:spPr>
          <a:xfrm>
            <a:off x="215900" y="2409825"/>
            <a:ext cx="8701088" cy="1990725"/>
          </a:xfrm>
          <a:prstGeom prst="rect">
            <a:avLst/>
          </a:prstGeom>
          <a:noFill/>
          <a:ln w="9525">
            <a:noFill/>
          </a:ln>
        </p:spPr>
        <p:txBody>
          <a:bodyPr lIns="90000" tIns="46800" rIns="90000" bIns="46800">
            <a:spAutoFit/>
          </a:bodyPr>
          <a:p>
            <a:pPr eaLnBrk="1" hangingPunct="1">
              <a:lnSpc>
                <a:spcPct val="130000"/>
              </a:lnSpc>
            </a:pPr>
            <a:r>
              <a:rPr lang="zh-CN" altLang="en-US" dirty="0">
                <a:latin typeface="Times New Roman" panose="02020603050405020304" pitchFamily="18" charset="0"/>
              </a:rPr>
              <a:t>存储结构的三种方式：</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①   连续的存储空间（数组）                      →  </a:t>
            </a:r>
            <a:r>
              <a:rPr lang="zh-CN" altLang="en-US" dirty="0">
                <a:solidFill>
                  <a:srgbClr val="FF3300"/>
                </a:solidFill>
                <a:latin typeface="Times New Roman" panose="02020603050405020304" pitchFamily="18" charset="0"/>
              </a:rPr>
              <a:t>静态存储</a:t>
            </a:r>
            <a:endParaRPr lang="zh-CN" altLang="en-US" dirty="0">
              <a:solidFill>
                <a:srgbClr val="FF3300"/>
              </a:solidFill>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②   非连续存储空间</a:t>
            </a:r>
            <a:r>
              <a:rPr lang="en-US" altLang="zh-CN" dirty="0">
                <a:latin typeface="Times New Roman" panose="02020603050405020304" pitchFamily="18" charset="0"/>
              </a:rPr>
              <a:t>——</a:t>
            </a:r>
            <a:r>
              <a:rPr lang="zh-CN" altLang="en-US" dirty="0">
                <a:latin typeface="Times New Roman" panose="02020603050405020304" pitchFamily="18" charset="0"/>
              </a:rPr>
              <a:t>指针（链表）      →  </a:t>
            </a:r>
            <a:r>
              <a:rPr lang="zh-CN" altLang="en-US" dirty="0">
                <a:solidFill>
                  <a:srgbClr val="FF3300"/>
                </a:solidFill>
                <a:latin typeface="Times New Roman" panose="02020603050405020304" pitchFamily="18" charset="0"/>
              </a:rPr>
              <a:t>动态存储</a:t>
            </a:r>
            <a:endParaRPr lang="zh-CN" altLang="en-US" dirty="0">
              <a:solidFill>
                <a:srgbClr val="FF3300"/>
              </a:solidFill>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③   游标（连续存储空间</a:t>
            </a:r>
            <a:r>
              <a:rPr lang="en-US" altLang="zh-CN" dirty="0">
                <a:latin typeface="Times New Roman" panose="02020603050405020304" pitchFamily="18" charset="0"/>
              </a:rPr>
              <a:t>+</a:t>
            </a:r>
            <a:r>
              <a:rPr lang="zh-CN" altLang="en-US" dirty="0">
                <a:latin typeface="Times New Roman" panose="02020603050405020304" pitchFamily="18" charset="0"/>
              </a:rPr>
              <a:t>动态管理思想）→  </a:t>
            </a:r>
            <a:r>
              <a:rPr lang="zh-CN" altLang="en-US" dirty="0">
                <a:solidFill>
                  <a:srgbClr val="FF3300"/>
                </a:solidFill>
                <a:latin typeface="Times New Roman" panose="02020603050405020304" pitchFamily="18" charset="0"/>
              </a:rPr>
              <a:t>静态链表</a:t>
            </a:r>
            <a:endParaRPr lang="zh-CN" altLang="en-US" dirty="0">
              <a:solidFill>
                <a:srgbClr val="FF3300"/>
              </a:solidFill>
              <a:latin typeface="Times New Roman" panose="02020603050405020304" pitchFamily="18" charset="0"/>
            </a:endParaRPr>
          </a:p>
        </p:txBody>
      </p:sp>
      <p:sp>
        <p:nvSpPr>
          <p:cNvPr id="36870" name="Rectangle 6"/>
          <p:cNvSpPr/>
          <p:nvPr/>
        </p:nvSpPr>
        <p:spPr>
          <a:xfrm>
            <a:off x="309563" y="4503738"/>
            <a:ext cx="3375025" cy="463550"/>
          </a:xfrm>
          <a:prstGeom prst="rect">
            <a:avLst/>
          </a:prstGeom>
          <a:noFill/>
          <a:ln w="9525">
            <a:noFill/>
          </a:ln>
        </p:spPr>
        <p:txBody>
          <a:bodyPr lIns="90000" tIns="46800" rIns="90000" bIns="46800">
            <a:spAutoFit/>
          </a:bodyPr>
          <a:p>
            <a:pPr eaLnBrk="1" hangingPunct="1"/>
            <a:r>
              <a:rPr lang="en-US" altLang="zh-CN" dirty="0">
                <a:solidFill>
                  <a:srgbClr val="FF0000"/>
                </a:solidFill>
                <a:latin typeface="Times New Roman" panose="02020603050405020304" pitchFamily="18" charset="0"/>
              </a:rPr>
              <a:t>2.2.1   </a:t>
            </a:r>
            <a:r>
              <a:rPr lang="zh-CN" altLang="en-US" dirty="0">
                <a:solidFill>
                  <a:srgbClr val="FF0000"/>
                </a:solidFill>
                <a:latin typeface="Times New Roman" panose="02020603050405020304" pitchFamily="18" charset="0"/>
              </a:rPr>
              <a:t>指针和游标</a:t>
            </a:r>
            <a:endParaRPr lang="zh-CN" altLang="en-US" dirty="0">
              <a:solidFill>
                <a:srgbClr val="FF0000"/>
              </a:solidFill>
              <a:latin typeface="Times New Roman" panose="02020603050405020304" pitchFamily="18" charset="0"/>
            </a:endParaRPr>
          </a:p>
        </p:txBody>
      </p:sp>
      <p:sp>
        <p:nvSpPr>
          <p:cNvPr id="36871" name="Text Box 7"/>
          <p:cNvSpPr txBox="1"/>
          <p:nvPr/>
        </p:nvSpPr>
        <p:spPr>
          <a:xfrm>
            <a:off x="1008063" y="4967288"/>
            <a:ext cx="7881937" cy="1535112"/>
          </a:xfrm>
          <a:prstGeom prst="rect">
            <a:avLst/>
          </a:prstGeom>
          <a:noFill/>
          <a:ln w="9525">
            <a:noFill/>
          </a:ln>
        </p:spPr>
        <p:txBody>
          <a:bodyPr lIns="90000" tIns="46800" rIns="90000" bIns="46800">
            <a:spAutoFit/>
          </a:bodyPr>
          <a:p>
            <a:pPr eaLnBrk="1" hangingPunct="1">
              <a:lnSpc>
                <a:spcPct val="130000"/>
              </a:lnSpc>
            </a:pPr>
            <a:r>
              <a:rPr lang="zh-CN" altLang="en-US" dirty="0">
                <a:latin typeface="Times New Roman" panose="02020603050405020304" pitchFamily="18" charset="0"/>
              </a:rPr>
              <a:t>指针：地址量，其值为另一存储空间的地址；</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游标：整型量，其值为数组的下标，用以表示指定元素</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            的“地址” 或 “位置”。</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6869">
                                            <p:txEl>
                                              <p:charRg st="0" end="11"/>
                                            </p:txEl>
                                          </p:spTgt>
                                        </p:tgtEl>
                                        <p:attrNameLst>
                                          <p:attrName>style.visibility</p:attrName>
                                        </p:attrNameLst>
                                      </p:cBhvr>
                                      <p:to>
                                        <p:strVal val="visible"/>
                                      </p:to>
                                    </p:set>
                                    <p:animEffect transition="in" filter="wipe(left)">
                                      <p:cBhvr>
                                        <p:cTn id="11" dur="500"/>
                                        <p:tgtEl>
                                          <p:spTgt spid="36869">
                                            <p:txEl>
                                              <p:charRg st="0" end="1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6869">
                                            <p:txEl>
                                              <p:charRg st="11" end="68"/>
                                            </p:txEl>
                                          </p:spTgt>
                                        </p:tgtEl>
                                        <p:attrNameLst>
                                          <p:attrName>style.visibility</p:attrName>
                                        </p:attrNameLst>
                                      </p:cBhvr>
                                      <p:to>
                                        <p:strVal val="visible"/>
                                      </p:to>
                                    </p:set>
                                    <p:animEffect transition="in" filter="wipe(left)">
                                      <p:cBhvr>
                                        <p:cTn id="15" dur="500"/>
                                        <p:tgtEl>
                                          <p:spTgt spid="36869">
                                            <p:txEl>
                                              <p:charRg st="11" end="68"/>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6869">
                                            <p:txEl>
                                              <p:charRg st="68" end="113"/>
                                            </p:txEl>
                                          </p:spTgt>
                                        </p:tgtEl>
                                        <p:attrNameLst>
                                          <p:attrName>style.visibility</p:attrName>
                                        </p:attrNameLst>
                                      </p:cBhvr>
                                      <p:to>
                                        <p:strVal val="visible"/>
                                      </p:to>
                                    </p:set>
                                    <p:animEffect transition="in" filter="wipe(left)">
                                      <p:cBhvr>
                                        <p:cTn id="19" dur="500"/>
                                        <p:tgtEl>
                                          <p:spTgt spid="36869">
                                            <p:txEl>
                                              <p:charRg st="68" end="113"/>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6869">
                                            <p:txEl>
                                              <p:charRg st="113" end="154"/>
                                            </p:txEl>
                                          </p:spTgt>
                                        </p:tgtEl>
                                        <p:attrNameLst>
                                          <p:attrName>style.visibility</p:attrName>
                                        </p:attrNameLst>
                                      </p:cBhvr>
                                      <p:to>
                                        <p:strVal val="visible"/>
                                      </p:to>
                                    </p:set>
                                    <p:animEffect transition="in" filter="wipe(left)">
                                      <p:cBhvr>
                                        <p:cTn id="23" dur="500"/>
                                        <p:tgtEl>
                                          <p:spTgt spid="36869">
                                            <p:txEl>
                                              <p:charRg st="113" end="15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870"/>
                                        </p:tgtEl>
                                        <p:attrNameLst>
                                          <p:attrName>style.visibility</p:attrName>
                                        </p:attrNameLst>
                                      </p:cBhvr>
                                      <p:to>
                                        <p:strVal val="visible"/>
                                      </p:to>
                                    </p:set>
                                    <p:anim calcmode="lin" valueType="num">
                                      <p:cBhvr additive="base">
                                        <p:cTn id="28" dur="500" fill="hold"/>
                                        <p:tgtEl>
                                          <p:spTgt spid="36870"/>
                                        </p:tgtEl>
                                        <p:attrNameLst>
                                          <p:attrName>ppt_x</p:attrName>
                                        </p:attrNameLst>
                                      </p:cBhvr>
                                      <p:tavLst>
                                        <p:tav tm="0">
                                          <p:val>
                                            <p:strVal val="0-#ppt_w/2"/>
                                          </p:val>
                                        </p:tav>
                                        <p:tav tm="100000">
                                          <p:val>
                                            <p:strVal val="#ppt_x"/>
                                          </p:val>
                                        </p:tav>
                                      </p:tavLst>
                                    </p:anim>
                                    <p:anim calcmode="lin" valueType="num">
                                      <p:cBhvr additive="base">
                                        <p:cTn id="29"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6871"/>
                                        </p:tgtEl>
                                        <p:attrNameLst>
                                          <p:attrName>style.visibility</p:attrName>
                                        </p:attrNameLst>
                                      </p:cBhvr>
                                      <p:to>
                                        <p:strVal val="visible"/>
                                      </p:to>
                                    </p:set>
                                    <p:anim calcmode="lin" valueType="num">
                                      <p:cBhvr additive="base">
                                        <p:cTn id="34" dur="500" fill="hold"/>
                                        <p:tgtEl>
                                          <p:spTgt spid="36871"/>
                                        </p:tgtEl>
                                        <p:attrNameLst>
                                          <p:attrName>ppt_x</p:attrName>
                                        </p:attrNameLst>
                                      </p:cBhvr>
                                      <p:tavLst>
                                        <p:tav tm="0">
                                          <p:val>
                                            <p:strVal val="#ppt_x"/>
                                          </p:val>
                                        </p:tav>
                                        <p:tav tm="100000">
                                          <p:val>
                                            <p:strVal val="#ppt_x"/>
                                          </p:val>
                                        </p:tav>
                                      </p:tavLst>
                                    </p:anim>
                                    <p:anim calcmode="lin" valueType="num">
                                      <p:cBhvr additive="base">
                                        <p:cTn id="35" dur="500" fill="hold"/>
                                        <p:tgtEl>
                                          <p:spTgt spid="36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9" grpId="0" uiExpand="1" build="p"/>
      <p:bldP spid="36870" grpId="0"/>
      <p:bldP spid="368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307975" y="671513"/>
            <a:ext cx="6040438" cy="463550"/>
          </a:xfrm>
          <a:prstGeom prst="rect">
            <a:avLst/>
          </a:prstGeom>
          <a:noFill/>
          <a:ln w="9525">
            <a:noFill/>
          </a:ln>
        </p:spPr>
        <p:txBody>
          <a:bodyPr lIns="90000" tIns="46800" rIns="90000" bIns="46800">
            <a:spAutoFit/>
          </a:bodyPr>
          <a:p>
            <a:pPr eaLnBrk="1" hangingPunct="1"/>
            <a:r>
              <a:rPr lang="en-US" altLang="zh-CN" dirty="0">
                <a:solidFill>
                  <a:srgbClr val="C00000"/>
                </a:solidFill>
                <a:latin typeface="Times New Roman" panose="02020603050405020304" pitchFamily="18" charset="0"/>
              </a:rPr>
              <a:t>2.2.2   </a:t>
            </a:r>
            <a:r>
              <a:rPr lang="zh-CN" altLang="en-US" dirty="0">
                <a:solidFill>
                  <a:srgbClr val="C00000"/>
                </a:solidFill>
                <a:latin typeface="Times New Roman" panose="02020603050405020304" pitchFamily="18" charset="0"/>
              </a:rPr>
              <a:t>线性表的数组实现</a:t>
            </a:r>
            <a:endParaRPr lang="zh-CN" altLang="en-US" dirty="0">
              <a:solidFill>
                <a:srgbClr val="C00000"/>
              </a:solidFill>
              <a:latin typeface="Times New Roman" panose="02020603050405020304" pitchFamily="18" charset="0"/>
            </a:endParaRPr>
          </a:p>
        </p:txBody>
      </p:sp>
      <p:grpSp>
        <p:nvGrpSpPr>
          <p:cNvPr id="11267" name="Group 637"/>
          <p:cNvGrpSpPr/>
          <p:nvPr/>
        </p:nvGrpSpPr>
        <p:grpSpPr>
          <a:xfrm>
            <a:off x="155575" y="1339850"/>
            <a:ext cx="5110163" cy="5264150"/>
            <a:chOff x="48" y="672"/>
            <a:chExt cx="3219" cy="3316"/>
          </a:xfrm>
        </p:grpSpPr>
        <p:sp>
          <p:nvSpPr>
            <p:cNvPr id="11269" name="Text Box 603"/>
            <p:cNvSpPr txBox="1"/>
            <p:nvPr/>
          </p:nvSpPr>
          <p:spPr>
            <a:xfrm>
              <a:off x="1152" y="720"/>
              <a:ext cx="1247" cy="227"/>
            </a:xfrm>
            <a:prstGeom prst="rect">
              <a:avLst/>
            </a:prstGeom>
            <a:noFill/>
            <a:ln w="9525" cap="flat" cmpd="sng">
              <a:solidFill>
                <a:schemeClr val="tx1"/>
              </a:solidFill>
              <a:prstDash val="solid"/>
              <a:miter/>
              <a:headEnd type="none" w="med" len="med"/>
              <a:tailEnd type="none" w="med" len="med"/>
            </a:ln>
          </p:spPr>
          <p:txBody>
            <a:bodyPr lIns="90000" tIns="0" rIns="90000" bIns="46800"/>
            <a:p>
              <a:pPr algn="ct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1270" name="Text Box 604"/>
            <p:cNvSpPr txBox="1"/>
            <p:nvPr/>
          </p:nvSpPr>
          <p:spPr>
            <a:xfrm>
              <a:off x="1152" y="947"/>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1</a:t>
              </a:r>
              <a:r>
                <a:rPr lang="zh-CN" altLang="en-US" dirty="0">
                  <a:latin typeface="Times New Roman" panose="02020603050405020304" pitchFamily="18" charset="0"/>
                </a:rPr>
                <a:t>个元素</a:t>
              </a:r>
              <a:endParaRPr lang="zh-CN" altLang="en-US" dirty="0">
                <a:latin typeface="Times New Roman" panose="02020603050405020304" pitchFamily="18" charset="0"/>
              </a:endParaRPr>
            </a:p>
          </p:txBody>
        </p:sp>
        <p:sp>
          <p:nvSpPr>
            <p:cNvPr id="11271" name="Text Box 605"/>
            <p:cNvSpPr txBox="1"/>
            <p:nvPr/>
          </p:nvSpPr>
          <p:spPr>
            <a:xfrm>
              <a:off x="1152" y="1170"/>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个元素</a:t>
              </a:r>
              <a:endParaRPr lang="zh-CN" altLang="en-US" dirty="0">
                <a:latin typeface="Times New Roman" panose="02020603050405020304" pitchFamily="18" charset="0"/>
              </a:endParaRPr>
            </a:p>
          </p:txBody>
        </p:sp>
        <p:sp>
          <p:nvSpPr>
            <p:cNvPr id="11272" name="Text Box 606"/>
            <p:cNvSpPr txBox="1"/>
            <p:nvPr/>
          </p:nvSpPr>
          <p:spPr>
            <a:xfrm>
              <a:off x="1152" y="1857"/>
              <a:ext cx="1247" cy="227"/>
            </a:xfrm>
            <a:prstGeom prst="rect">
              <a:avLst/>
            </a:prstGeom>
            <a:noFill/>
            <a:ln w="9525" cap="flat" cmpd="sng">
              <a:solidFill>
                <a:schemeClr val="tx1"/>
              </a:solidFill>
              <a:prstDash val="solid"/>
              <a:miter/>
              <a:headEnd type="none" w="med" len="med"/>
              <a:tailEnd type="none" w="med" len="med"/>
            </a:ln>
          </p:spPr>
          <p:txBody>
            <a:bodyPr lIns="90000" tIns="0" rIns="90000" bIns="46800"/>
            <a:p>
              <a:pPr algn="ct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1273" name="Text Box 607"/>
            <p:cNvSpPr txBox="1"/>
            <p:nvPr/>
          </p:nvSpPr>
          <p:spPr>
            <a:xfrm>
              <a:off x="1152" y="2084"/>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274" name="Text Box 608"/>
            <p:cNvSpPr txBox="1"/>
            <p:nvPr/>
          </p:nvSpPr>
          <p:spPr>
            <a:xfrm>
              <a:off x="1152" y="2317"/>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endParaRPr lang="zh-CN" altLang="zh-CN" dirty="0">
                <a:latin typeface="Times New Roman" panose="02020603050405020304" pitchFamily="18" charset="0"/>
              </a:endParaRPr>
            </a:p>
          </p:txBody>
        </p:sp>
        <p:sp>
          <p:nvSpPr>
            <p:cNvPr id="11275" name="Text Box 609"/>
            <p:cNvSpPr txBox="1"/>
            <p:nvPr/>
          </p:nvSpPr>
          <p:spPr>
            <a:xfrm>
              <a:off x="1152" y="2544"/>
              <a:ext cx="1247" cy="240"/>
            </a:xfrm>
            <a:prstGeom prst="rect">
              <a:avLst/>
            </a:prstGeom>
            <a:noFill/>
            <a:ln w="9525" cap="flat" cmpd="sng">
              <a:solidFill>
                <a:schemeClr val="tx1"/>
              </a:solidFill>
              <a:prstDash val="solid"/>
              <a:miter/>
              <a:headEnd type="none" w="med" len="med"/>
              <a:tailEnd type="none" w="med" len="med"/>
            </a:ln>
          </p:spPr>
          <p:txBody>
            <a:bodyPr lIns="0" tIns="0" rIns="90000" bIns="46800"/>
            <a:p>
              <a:pPr algn="ct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最后</a:t>
              </a:r>
              <a:r>
                <a:rPr lang="en-US" altLang="zh-CN" dirty="0">
                  <a:latin typeface="Times New Roman" panose="02020603050405020304" pitchFamily="18" charset="0"/>
                </a:rPr>
                <a:t>1</a:t>
              </a:r>
              <a:r>
                <a:rPr lang="zh-CN" altLang="en-US" dirty="0">
                  <a:latin typeface="Times New Roman" panose="02020603050405020304" pitchFamily="18" charset="0"/>
                </a:rPr>
                <a:t>个元素</a:t>
              </a:r>
              <a:endParaRPr lang="zh-CN" altLang="en-US" dirty="0">
                <a:latin typeface="Times New Roman" panose="02020603050405020304" pitchFamily="18" charset="0"/>
              </a:endParaRPr>
            </a:p>
          </p:txBody>
        </p:sp>
        <p:sp>
          <p:nvSpPr>
            <p:cNvPr id="11276" name="Text Box 611"/>
            <p:cNvSpPr txBox="1"/>
            <p:nvPr/>
          </p:nvSpPr>
          <p:spPr>
            <a:xfrm>
              <a:off x="1152" y="2784"/>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277" name="Text Box 612"/>
            <p:cNvSpPr txBox="1"/>
            <p:nvPr/>
          </p:nvSpPr>
          <p:spPr>
            <a:xfrm>
              <a:off x="1152" y="3014"/>
              <a:ext cx="1247" cy="227"/>
            </a:xfrm>
            <a:prstGeom prst="rect">
              <a:avLst/>
            </a:prstGeom>
            <a:noFill/>
            <a:ln w="9525" cap="flat" cmpd="sng">
              <a:solidFill>
                <a:schemeClr val="tx1"/>
              </a:solidFill>
              <a:prstDash val="solid"/>
              <a:miter/>
              <a:headEnd type="none" w="med" len="med"/>
              <a:tailEnd type="none" w="med" len="med"/>
            </a:ln>
          </p:spPr>
          <p:txBody>
            <a:bodyPr wrap="none" lIns="90000" tIns="0" rIns="90000" bIns="46800"/>
            <a:p>
              <a:pPr algn="ctr" eaLnBrk="1" hangingPunct="1"/>
              <a:endParaRPr lang="zh-CN" altLang="zh-CN" dirty="0">
                <a:latin typeface="Times New Roman" panose="02020603050405020304" pitchFamily="18" charset="0"/>
              </a:endParaRPr>
            </a:p>
          </p:txBody>
        </p:sp>
        <p:sp>
          <p:nvSpPr>
            <p:cNvPr id="11278" name="Text Box 613"/>
            <p:cNvSpPr txBox="1"/>
            <p:nvPr/>
          </p:nvSpPr>
          <p:spPr>
            <a:xfrm>
              <a:off x="960" y="672"/>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1279" name="Text Box 614"/>
            <p:cNvSpPr txBox="1"/>
            <p:nvPr/>
          </p:nvSpPr>
          <p:spPr>
            <a:xfrm>
              <a:off x="960" y="914"/>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1280" name="Text Box 615"/>
            <p:cNvSpPr txBox="1"/>
            <p:nvPr/>
          </p:nvSpPr>
          <p:spPr>
            <a:xfrm>
              <a:off x="960" y="1146"/>
              <a:ext cx="210"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1281" name="Text Box 616"/>
            <p:cNvSpPr txBox="1"/>
            <p:nvPr/>
          </p:nvSpPr>
          <p:spPr>
            <a:xfrm>
              <a:off x="48" y="2954"/>
              <a:ext cx="1138"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maxlength-1</a:t>
              </a:r>
              <a:endParaRPr lang="en-US" altLang="zh-CN" dirty="0">
                <a:latin typeface="Times New Roman" panose="02020603050405020304" pitchFamily="18" charset="0"/>
              </a:endParaRPr>
            </a:p>
          </p:txBody>
        </p:sp>
        <p:sp>
          <p:nvSpPr>
            <p:cNvPr id="11282" name="Rectangle 618"/>
            <p:cNvSpPr/>
            <p:nvPr/>
          </p:nvSpPr>
          <p:spPr>
            <a:xfrm>
              <a:off x="624" y="2592"/>
              <a:ext cx="336" cy="192"/>
            </a:xfrm>
            <a:prstGeom prst="rect">
              <a:avLst/>
            </a:prstGeom>
            <a:noFill/>
            <a:ln w="9525">
              <a:noFill/>
            </a:ln>
          </p:spPr>
          <p:txBody>
            <a:bodyPr wrap="none"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1283" name="Line 619"/>
            <p:cNvSpPr/>
            <p:nvPr/>
          </p:nvSpPr>
          <p:spPr>
            <a:xfrm>
              <a:off x="768" y="2688"/>
              <a:ext cx="384" cy="0"/>
            </a:xfrm>
            <a:prstGeom prst="line">
              <a:avLst/>
            </a:prstGeom>
            <a:ln w="9525" cap="flat" cmpd="sng">
              <a:solidFill>
                <a:schemeClr val="tx1"/>
              </a:solidFill>
              <a:prstDash val="solid"/>
              <a:headEnd type="none" w="med" len="med"/>
              <a:tailEnd type="triangle" w="med" len="med"/>
            </a:ln>
          </p:spPr>
        </p:sp>
        <p:sp>
          <p:nvSpPr>
            <p:cNvPr id="11284" name="Text Box 620"/>
            <p:cNvSpPr txBox="1"/>
            <p:nvPr/>
          </p:nvSpPr>
          <p:spPr>
            <a:xfrm>
              <a:off x="240" y="2522"/>
              <a:ext cx="402" cy="288"/>
            </a:xfrm>
            <a:prstGeom prst="rect">
              <a:avLst/>
            </a:prstGeom>
            <a:noFill/>
            <a:ln w="9525">
              <a:noFill/>
            </a:ln>
          </p:spPr>
          <p:txBody>
            <a:bodyPr wrap="none" lIns="90000" tIns="46800" rIns="90000" bIns="46800">
              <a:spAutoFit/>
            </a:bodyPr>
            <a:p>
              <a:pPr eaLnBrk="1" hangingPunct="1"/>
              <a:r>
                <a:rPr lang="en-US" altLang="zh-CN" dirty="0">
                  <a:solidFill>
                    <a:schemeClr val="accent2"/>
                  </a:solidFill>
                  <a:latin typeface="Times New Roman" panose="02020603050405020304" pitchFamily="18" charset="0"/>
                </a:rPr>
                <a:t>last</a:t>
              </a:r>
              <a:endParaRPr lang="en-US" altLang="zh-CN" dirty="0">
                <a:solidFill>
                  <a:schemeClr val="accent2"/>
                </a:solidFill>
                <a:latin typeface="Times New Roman" panose="02020603050405020304" pitchFamily="18" charset="0"/>
              </a:endParaRPr>
            </a:p>
          </p:txBody>
        </p:sp>
        <p:sp>
          <p:nvSpPr>
            <p:cNvPr id="11285" name="AutoShape 621"/>
            <p:cNvSpPr/>
            <p:nvPr/>
          </p:nvSpPr>
          <p:spPr>
            <a:xfrm>
              <a:off x="2448" y="960"/>
              <a:ext cx="96" cy="1824"/>
            </a:xfrm>
            <a:prstGeom prst="rightBrace">
              <a:avLst>
                <a:gd name="adj1" fmla="val 158333"/>
                <a:gd name="adj2" fmla="val 50000"/>
              </a:avLst>
            </a:prstGeom>
            <a:noFill/>
            <a:ln w="9525" cap="flat" cmpd="sng">
              <a:solidFill>
                <a:srgbClr val="0000CC"/>
              </a:solidFill>
              <a:prstDash val="solid"/>
              <a:headEnd type="none" w="med" len="med"/>
              <a:tailEnd type="none" w="med" len="med"/>
            </a:ln>
          </p:spPr>
          <p:txBody>
            <a:bodyPr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1286" name="AutoShape 622"/>
            <p:cNvSpPr/>
            <p:nvPr/>
          </p:nvSpPr>
          <p:spPr>
            <a:xfrm>
              <a:off x="2448" y="2784"/>
              <a:ext cx="96" cy="480"/>
            </a:xfrm>
            <a:prstGeom prst="rightBrace">
              <a:avLst>
                <a:gd name="adj1" fmla="val 41666"/>
                <a:gd name="adj2" fmla="val 50000"/>
              </a:avLst>
            </a:prstGeom>
            <a:noFill/>
            <a:ln w="9525" cap="flat" cmpd="sng">
              <a:solidFill>
                <a:schemeClr val="tx1"/>
              </a:solidFill>
              <a:prstDash val="solid"/>
              <a:headEnd type="none" w="med" len="med"/>
              <a:tailEnd type="none" w="med" len="med"/>
            </a:ln>
          </p:spPr>
          <p:txBody>
            <a:bodyPr lIns="90000" tIns="46800" rIns="90000" bIns="46800" anchor="ctr" anchorCtr="0">
              <a:spAutoFit/>
            </a:bodyPr>
            <a:p>
              <a:pPr algn="ctr" eaLnBrk="1" hangingPunct="1"/>
              <a:endParaRPr lang="zh-CN" altLang="en-US" dirty="0">
                <a:latin typeface="Times New Roman" panose="02020603050405020304" pitchFamily="18" charset="0"/>
              </a:endParaRPr>
            </a:p>
          </p:txBody>
        </p:sp>
        <p:sp>
          <p:nvSpPr>
            <p:cNvPr id="11287" name="Text Box 623"/>
            <p:cNvSpPr txBox="1"/>
            <p:nvPr/>
          </p:nvSpPr>
          <p:spPr>
            <a:xfrm>
              <a:off x="2583" y="1728"/>
              <a:ext cx="306" cy="288"/>
            </a:xfrm>
            <a:prstGeom prst="rect">
              <a:avLst/>
            </a:prstGeom>
            <a:noFill/>
            <a:ln w="9525">
              <a:noFill/>
            </a:ln>
          </p:spPr>
          <p:txBody>
            <a:bodyPr wrap="none" lIns="90000" tIns="46800" rIns="90000" bIns="46800">
              <a:spAutoFit/>
            </a:bodyPr>
            <a:p>
              <a:pPr eaLnBrk="1" hangingPunct="1"/>
              <a:r>
                <a:rPr lang="zh-CN" altLang="en-US" dirty="0">
                  <a:solidFill>
                    <a:schemeClr val="accent2"/>
                  </a:solidFill>
                  <a:latin typeface="Times New Roman" panose="02020603050405020304" pitchFamily="18" charset="0"/>
                </a:rPr>
                <a:t>表</a:t>
              </a:r>
              <a:endParaRPr lang="zh-CN" altLang="en-US" dirty="0">
                <a:solidFill>
                  <a:schemeClr val="accent2"/>
                </a:solidFill>
                <a:latin typeface="Times New Roman" panose="02020603050405020304" pitchFamily="18" charset="0"/>
              </a:endParaRPr>
            </a:p>
          </p:txBody>
        </p:sp>
        <p:sp>
          <p:nvSpPr>
            <p:cNvPr id="11288" name="Text Box 624"/>
            <p:cNvSpPr txBox="1"/>
            <p:nvPr/>
          </p:nvSpPr>
          <p:spPr>
            <a:xfrm>
              <a:off x="2574" y="2880"/>
              <a:ext cx="693" cy="288"/>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空单元</a:t>
              </a:r>
              <a:endParaRPr lang="zh-CN" altLang="en-US" dirty="0">
                <a:latin typeface="Times New Roman" panose="02020603050405020304" pitchFamily="18" charset="0"/>
              </a:endParaRPr>
            </a:p>
          </p:txBody>
        </p:sp>
        <p:sp>
          <p:nvSpPr>
            <p:cNvPr id="11289" name="Text Box 625"/>
            <p:cNvSpPr txBox="1"/>
            <p:nvPr/>
          </p:nvSpPr>
          <p:spPr>
            <a:xfrm>
              <a:off x="672" y="3696"/>
              <a:ext cx="1674" cy="292"/>
            </a:xfrm>
            <a:prstGeom prst="rect">
              <a:avLst/>
            </a:prstGeom>
            <a:noFill/>
            <a:ln w="9525">
              <a:noFill/>
            </a:ln>
          </p:spPr>
          <p:txBody>
            <a:bodyPr wrap="none" lIns="90000" tIns="46800" rIns="90000" bIns="46800">
              <a:spAutoFit/>
            </a:bodyPr>
            <a:p>
              <a:pPr eaLnBrk="1" hangingPunct="1"/>
              <a:r>
                <a:rPr lang="zh-CN" altLang="en-US" dirty="0">
                  <a:latin typeface="Times New Roman" panose="02020603050405020304" pitchFamily="18" charset="0"/>
                </a:rPr>
                <a:t>线性表的数组实现</a:t>
              </a:r>
              <a:endParaRPr lang="zh-CN" altLang="en-US" dirty="0">
                <a:latin typeface="Times New Roman" panose="02020603050405020304" pitchFamily="18" charset="0"/>
              </a:endParaRPr>
            </a:p>
          </p:txBody>
        </p:sp>
        <p:sp>
          <p:nvSpPr>
            <p:cNvPr id="11290" name="Line 626"/>
            <p:cNvSpPr/>
            <p:nvPr/>
          </p:nvSpPr>
          <p:spPr>
            <a:xfrm>
              <a:off x="480" y="3216"/>
              <a:ext cx="0" cy="240"/>
            </a:xfrm>
            <a:prstGeom prst="line">
              <a:avLst/>
            </a:prstGeom>
            <a:ln w="9525" cap="flat" cmpd="sng">
              <a:solidFill>
                <a:schemeClr val="tx1"/>
              </a:solidFill>
              <a:prstDash val="solid"/>
              <a:headEnd type="none" w="med" len="med"/>
              <a:tailEnd type="none" w="med" len="med"/>
            </a:ln>
          </p:spPr>
        </p:sp>
        <p:sp>
          <p:nvSpPr>
            <p:cNvPr id="11291" name="Line 627"/>
            <p:cNvSpPr/>
            <p:nvPr/>
          </p:nvSpPr>
          <p:spPr>
            <a:xfrm>
              <a:off x="480" y="3456"/>
              <a:ext cx="240" cy="0"/>
            </a:xfrm>
            <a:prstGeom prst="line">
              <a:avLst/>
            </a:prstGeom>
            <a:ln w="9525" cap="flat" cmpd="sng">
              <a:solidFill>
                <a:schemeClr val="tx1"/>
              </a:solidFill>
              <a:prstDash val="solid"/>
              <a:headEnd type="none" w="med" len="med"/>
              <a:tailEnd type="triangle" w="med" len="med"/>
            </a:ln>
          </p:spPr>
        </p:sp>
        <p:sp>
          <p:nvSpPr>
            <p:cNvPr id="11292" name="Text Box 628"/>
            <p:cNvSpPr txBox="1"/>
            <p:nvPr/>
          </p:nvSpPr>
          <p:spPr>
            <a:xfrm>
              <a:off x="711" y="3325"/>
              <a:ext cx="1272" cy="288"/>
            </a:xfrm>
            <a:prstGeom prst="rect">
              <a:avLst/>
            </a:prstGeom>
            <a:noFill/>
            <a:ln w="9525">
              <a:noFill/>
            </a:ln>
          </p:spPr>
          <p:txBody>
            <a:bodyPr wrap="none" lIns="90000" tIns="46800" rIns="90000" bIns="46800">
              <a:spAutoFit/>
            </a:bodyPr>
            <a:p>
              <a:pPr eaLnBrk="1" hangingPunct="1"/>
              <a:r>
                <a:rPr lang="zh-CN" altLang="en-US" i="1" dirty="0">
                  <a:latin typeface="Times New Roman" panose="02020603050405020304" pitchFamily="18" charset="0"/>
                </a:rPr>
                <a:t>表的最大长度</a:t>
              </a:r>
              <a:endParaRPr lang="zh-CN" altLang="en-US" i="1" dirty="0">
                <a:latin typeface="Times New Roman" panose="02020603050405020304" pitchFamily="18" charset="0"/>
              </a:endParaRPr>
            </a:p>
          </p:txBody>
        </p:sp>
        <p:sp>
          <p:nvSpPr>
            <p:cNvPr id="11293" name="Text Box 629"/>
            <p:cNvSpPr txBox="1"/>
            <p:nvPr/>
          </p:nvSpPr>
          <p:spPr>
            <a:xfrm>
              <a:off x="1152" y="1395"/>
              <a:ext cx="1247" cy="227"/>
            </a:xfrm>
            <a:prstGeom prst="rect">
              <a:avLst/>
            </a:prstGeom>
            <a:noFill/>
            <a:ln w="9525" cap="flat" cmpd="sng">
              <a:solidFill>
                <a:schemeClr val="tx1"/>
              </a:solidFill>
              <a:prstDash val="solid"/>
              <a:miter/>
              <a:headEnd type="none" w="med" len="med"/>
              <a:tailEnd type="none" w="med" len="med"/>
            </a:ln>
          </p:spPr>
          <p:txBody>
            <a:bodyPr lIns="90000" tIns="0" rIns="90000" bIns="46800"/>
            <a:p>
              <a:pPr algn="ct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1294" name="Text Box 630"/>
            <p:cNvSpPr txBox="1"/>
            <p:nvPr/>
          </p:nvSpPr>
          <p:spPr>
            <a:xfrm>
              <a:off x="1152" y="1625"/>
              <a:ext cx="1247" cy="227"/>
            </a:xfrm>
            <a:prstGeom prst="rect">
              <a:avLst/>
            </a:prstGeom>
            <a:noFill/>
            <a:ln w="9525" cap="flat" cmpd="sng">
              <a:solidFill>
                <a:schemeClr val="tx1"/>
              </a:solidFill>
              <a:prstDash val="solid"/>
              <a:miter/>
              <a:headEnd type="none" w="med" len="med"/>
              <a:tailEnd type="none" w="med" len="med"/>
            </a:ln>
          </p:spPr>
          <p:txBody>
            <a:bodyPr lIns="90000" tIns="0" rIns="90000" bIns="46800"/>
            <a:p>
              <a:pPr algn="ctr" eaLnBrk="1" hangingPunct="1"/>
              <a:r>
                <a:rPr lang="en-US" altLang="zh-CN" dirty="0">
                  <a:latin typeface="Times New Roman" panose="02020603050405020304" pitchFamily="18" charset="0"/>
                </a:rPr>
                <a:t>……</a:t>
              </a:r>
              <a:endParaRPr lang="en-US" altLang="zh-CN" dirty="0">
                <a:latin typeface="Times New Roman" panose="02020603050405020304" pitchFamily="18" charset="0"/>
              </a:endParaRPr>
            </a:p>
            <a:p>
              <a:pPr algn="ctr" eaLnBrk="1" hangingPunct="1"/>
              <a:r>
                <a:rPr lang="zh-CN" altLang="en-US" dirty="0">
                  <a:latin typeface="Times New Roman" panose="02020603050405020304" pitchFamily="18" charset="0"/>
                </a:rPr>
                <a:t>第 </a:t>
              </a:r>
              <a:r>
                <a:rPr lang="en-US" altLang="zh-CN" dirty="0">
                  <a:latin typeface="Times New Roman" panose="02020603050405020304" pitchFamily="18" charset="0"/>
                </a:rPr>
                <a:t>i </a:t>
              </a:r>
              <a:r>
                <a:rPr lang="zh-CN" altLang="en-US" dirty="0">
                  <a:latin typeface="Times New Roman" panose="02020603050405020304" pitchFamily="18" charset="0"/>
                </a:rPr>
                <a:t>个元素</a:t>
              </a:r>
              <a:endParaRPr lang="zh-CN" altLang="en-US" dirty="0">
                <a:latin typeface="Times New Roman" panose="02020603050405020304" pitchFamily="18" charset="0"/>
              </a:endParaRPr>
            </a:p>
            <a:p>
              <a:pPr algn="ctr" eaLnBrk="1" hangingPunct="1"/>
              <a:endParaRPr lang="en-US" altLang="zh-CN" dirty="0">
                <a:latin typeface="Times New Roman" panose="02020603050405020304" pitchFamily="18" charset="0"/>
              </a:endParaRPr>
            </a:p>
          </p:txBody>
        </p:sp>
        <p:sp>
          <p:nvSpPr>
            <p:cNvPr id="11295" name="Text Box 631"/>
            <p:cNvSpPr txBox="1"/>
            <p:nvPr/>
          </p:nvSpPr>
          <p:spPr>
            <a:xfrm>
              <a:off x="144" y="1850"/>
              <a:ext cx="937" cy="288"/>
            </a:xfrm>
            <a:prstGeom prst="rect">
              <a:avLst/>
            </a:prstGeom>
            <a:noFill/>
            <a:ln w="9525">
              <a:noFill/>
            </a:ln>
          </p:spPr>
          <p:txBody>
            <a:bodyPr wrap="none" lIns="90000" tIns="46800" rIns="90000" bIns="46800">
              <a:spAutoFit/>
            </a:bodyPr>
            <a:p>
              <a:pPr eaLnBrk="1" hangingPunct="1"/>
              <a:r>
                <a:rPr lang="en-US" altLang="zh-CN" dirty="0">
                  <a:latin typeface="Times New Roman" panose="02020603050405020304" pitchFamily="18" charset="0"/>
                </a:rPr>
                <a:t>1</a:t>
              </a:r>
              <a:r>
                <a:rPr lang="en-US" altLang="zh-CN" sz="1600" dirty="0">
                  <a:latin typeface="Times New Roman" panose="02020603050405020304" pitchFamily="18" charset="0"/>
                </a:rPr>
                <a:t>≤ </a:t>
              </a:r>
              <a:r>
                <a:rPr lang="en-US" altLang="zh-CN" dirty="0">
                  <a:latin typeface="Times New Roman" panose="02020603050405020304" pitchFamily="18" charset="0"/>
                </a:rPr>
                <a:t>i </a:t>
              </a:r>
              <a:r>
                <a:rPr lang="en-US" altLang="zh-CN" sz="1600" dirty="0">
                  <a:latin typeface="Times New Roman" panose="02020603050405020304" pitchFamily="18" charset="0"/>
                </a:rPr>
                <a:t>≤</a:t>
              </a:r>
              <a:r>
                <a:rPr lang="en-US" altLang="zh-CN" dirty="0">
                  <a:latin typeface="Times New Roman" panose="02020603050405020304" pitchFamily="18" charset="0"/>
                </a:rPr>
                <a:t> last</a:t>
              </a:r>
              <a:endParaRPr lang="en-US" altLang="zh-CN" dirty="0">
                <a:latin typeface="Times New Roman" panose="02020603050405020304" pitchFamily="18" charset="0"/>
              </a:endParaRPr>
            </a:p>
          </p:txBody>
        </p:sp>
      </p:grpSp>
      <p:sp>
        <p:nvSpPr>
          <p:cNvPr id="11268" name="Text Box 635"/>
          <p:cNvSpPr txBox="1"/>
          <p:nvPr/>
        </p:nvSpPr>
        <p:spPr>
          <a:xfrm>
            <a:off x="5159375" y="1376363"/>
            <a:ext cx="3829050" cy="4525962"/>
          </a:xfrm>
          <a:prstGeom prst="rect">
            <a:avLst/>
          </a:prstGeom>
          <a:noFill/>
          <a:ln w="9525">
            <a:noFill/>
          </a:ln>
        </p:spPr>
        <p:txBody>
          <a:bodyPr lIns="90000" tIns="46800" rIns="90000" bIns="46800">
            <a:spAutoFit/>
          </a:bodyPr>
          <a:p>
            <a:pPr eaLnBrk="1" hangingPunct="1"/>
            <a:r>
              <a:rPr lang="zh-CN" altLang="en-US" dirty="0">
                <a:latin typeface="Times New Roman" panose="02020603050405020304" pitchFamily="18" charset="0"/>
              </a:rPr>
              <a:t>类型定义：</a:t>
            </a:r>
            <a:endParaRPr lang="zh-CN" altLang="en-US" dirty="0">
              <a:latin typeface="Times New Roman" panose="02020603050405020304" pitchFamily="18" charset="0"/>
            </a:endParaRPr>
          </a:p>
          <a:p>
            <a:pPr eaLnBrk="1" hangingPunct="1"/>
            <a:r>
              <a:rPr lang="en-US" altLang="zh-CN" i="1" dirty="0">
                <a:latin typeface="Times New Roman" panose="02020603050405020304" pitchFamily="18" charset="0"/>
              </a:rPr>
              <a:t># define  maxlength  100</a:t>
            </a:r>
            <a:endParaRPr lang="en-US" altLang="zh-CN" i="1" dirty="0">
              <a:latin typeface="Times New Roman" panose="02020603050405020304" pitchFamily="18" charset="0"/>
            </a:endParaRPr>
          </a:p>
          <a:p>
            <a:pPr eaLnBrk="1" hangingPunct="1"/>
            <a:r>
              <a:rPr lang="en-US" altLang="zh-CN" dirty="0">
                <a:latin typeface="Times New Roman" panose="02020603050405020304" pitchFamily="18" charset="0"/>
              </a:rPr>
              <a:t>Typedef struct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ElementType          </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data[maxlength];</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int  last;</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 LIST;</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位置类型：</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         </a:t>
            </a:r>
            <a:r>
              <a:rPr lang="en-US" altLang="zh-CN" dirty="0">
                <a:latin typeface="Times New Roman" panose="02020603050405020304" pitchFamily="18" charset="0"/>
              </a:rPr>
              <a:t>typedef  int  Position;</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线性表 </a:t>
            </a:r>
            <a:r>
              <a:rPr lang="en-US" altLang="zh-CN" dirty="0">
                <a:latin typeface="Times New Roman" panose="02020603050405020304" pitchFamily="18" charset="0"/>
              </a:rPr>
              <a:t>L:   LIST  L;</a:t>
            </a:r>
            <a:endParaRPr lang="en-US" altLang="zh-CN"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0113" y="620713"/>
            <a:ext cx="6626225" cy="1133475"/>
          </a:xfrm>
          <a:prstGeom prst="rect">
            <a:avLst/>
          </a:prstGeom>
          <a:noFill/>
          <a:ln>
            <a:solidFill>
              <a:schemeClr val="accent1"/>
            </a:solidFill>
          </a:ln>
        </p:spPr>
        <p:txBody>
          <a:bodyPr>
            <a:spAutoFit/>
          </a:bodyPr>
          <a:lstStyle/>
          <a:p>
            <a:pPr marR="0" defTabSz="914400">
              <a:lnSpc>
                <a:spcPct val="150000"/>
              </a:lnSpc>
              <a:buClrTx/>
              <a:buSzTx/>
              <a:buFontTx/>
              <a:buNone/>
              <a:defRPr/>
            </a:pPr>
            <a:r>
              <a:rPr kumimoji="1" lang="zh-CN" altLang="en-US" b="0" kern="1200" cap="none" spc="0" normalizeH="0" baseline="0" noProof="0" dirty="0">
                <a:latin typeface="+mn-lt"/>
                <a:ea typeface="黑体" panose="02010609060101010101" pitchFamily="49" charset="-122"/>
                <a:cs typeface="+mn-cs"/>
              </a:rPr>
              <a:t>线性表的第</a:t>
            </a:r>
            <a:r>
              <a:rPr kumimoji="1" lang="en-US" altLang="zh-CN" b="0" kern="1200" cap="none" spc="0" normalizeH="0" baseline="0" noProof="0" dirty="0" err="1">
                <a:latin typeface="+mn-lt"/>
                <a:ea typeface="黑体" panose="02010609060101010101" pitchFamily="49" charset="-122"/>
                <a:cs typeface="+mn-cs"/>
              </a:rPr>
              <a:t>i</a:t>
            </a:r>
            <a:r>
              <a:rPr kumimoji="1" lang="zh-CN" altLang="en-US" b="0" kern="1200" cap="none" spc="0" normalizeH="0" baseline="0" noProof="0" dirty="0">
                <a:latin typeface="+mn-lt"/>
                <a:ea typeface="黑体" panose="02010609060101010101" pitchFamily="49" charset="-122"/>
                <a:cs typeface="+mn-cs"/>
              </a:rPr>
              <a:t>个数据元素</a:t>
            </a:r>
            <a:r>
              <a:rPr kumimoji="1" lang="en-US" altLang="zh-CN" b="0" kern="1200" cap="none" spc="0" normalizeH="0" baseline="0" noProof="0" dirty="0">
                <a:latin typeface="+mn-lt"/>
                <a:ea typeface="黑体" panose="02010609060101010101" pitchFamily="49" charset="-122"/>
                <a:cs typeface="+mn-cs"/>
              </a:rPr>
              <a:t>ai</a:t>
            </a:r>
            <a:r>
              <a:rPr kumimoji="1" lang="zh-CN" altLang="en-US" b="0" kern="1200" cap="none" spc="0" normalizeH="0" baseline="0" noProof="0" dirty="0">
                <a:latin typeface="+mn-lt"/>
                <a:ea typeface="黑体" panose="02010609060101010101" pitchFamily="49" charset="-122"/>
                <a:cs typeface="+mn-cs"/>
              </a:rPr>
              <a:t>的存储位置为</a:t>
            </a:r>
            <a:r>
              <a:rPr kumimoji="1" lang="en-US" altLang="zh-CN" b="0" kern="1200" cap="none" spc="0" normalizeH="0" baseline="0" noProof="0" dirty="0">
                <a:latin typeface="+mn-lt"/>
                <a:ea typeface="黑体" panose="02010609060101010101" pitchFamily="49" charset="-122"/>
                <a:cs typeface="+mn-cs"/>
              </a:rPr>
              <a:t>:</a:t>
            </a:r>
            <a:endParaRPr kumimoji="1" lang="en-US" altLang="zh-CN" b="0" kern="1200" cap="none" spc="0" normalizeH="0" baseline="0" noProof="0" dirty="0">
              <a:latin typeface="+mn-lt"/>
              <a:ea typeface="黑体" panose="02010609060101010101" pitchFamily="49" charset="-122"/>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                  LOC(a</a:t>
            </a:r>
            <a:r>
              <a:rPr kumimoji="1" lang="en-US" altLang="zh-CN" b="0" i="1" kern="1200" cap="none" spc="0" normalizeH="0" baseline="-25000" noProof="0" dirty="0">
                <a:latin typeface="+mn-lt"/>
                <a:ea typeface="黑体" panose="02010609060101010101" pitchFamily="49" charset="-122"/>
                <a:cs typeface="+mn-cs"/>
              </a:rPr>
              <a:t>i</a:t>
            </a:r>
            <a:r>
              <a:rPr kumimoji="1" lang="en-US" altLang="zh-CN" b="0" kern="1200" cap="none" spc="0" normalizeH="0" baseline="0" noProof="0" dirty="0">
                <a:latin typeface="+mn-lt"/>
                <a:ea typeface="黑体" panose="02010609060101010101" pitchFamily="49" charset="-122"/>
                <a:cs typeface="+mn-cs"/>
              </a:rPr>
              <a:t>)=LOC(a</a:t>
            </a:r>
            <a:r>
              <a:rPr kumimoji="1" lang="en-US" altLang="zh-CN" b="0" i="1" kern="1200" cap="none" spc="0" normalizeH="0" baseline="-25000" noProof="0" dirty="0">
                <a:latin typeface="+mn-lt"/>
                <a:ea typeface="黑体" panose="02010609060101010101" pitchFamily="49" charset="-122"/>
                <a:cs typeface="+mn-cs"/>
              </a:rPr>
              <a:t>1</a:t>
            </a:r>
            <a:r>
              <a:rPr kumimoji="1" lang="en-US" altLang="zh-CN" b="0" kern="1200" cap="none" spc="0" normalizeH="0" baseline="0" noProof="0" dirty="0">
                <a:latin typeface="+mn-lt"/>
                <a:ea typeface="黑体" panose="02010609060101010101" pitchFamily="49" charset="-122"/>
                <a:cs typeface="+mn-cs"/>
              </a:rPr>
              <a:t>)+(</a:t>
            </a:r>
            <a:r>
              <a:rPr kumimoji="1" lang="en-US" altLang="zh-CN" b="0" i="1" kern="1200" cap="none" spc="0" normalizeH="0" baseline="0" noProof="0" dirty="0">
                <a:latin typeface="+mn-lt"/>
                <a:ea typeface="黑体" panose="02010609060101010101" pitchFamily="49" charset="-122"/>
                <a:cs typeface="+mn-cs"/>
              </a:rPr>
              <a:t>i-1</a:t>
            </a:r>
            <a:r>
              <a:rPr kumimoji="1" lang="en-US" altLang="zh-CN" b="0" kern="1200" cap="none" spc="0" normalizeH="0" baseline="0" noProof="0" dirty="0">
                <a:latin typeface="+mn-lt"/>
                <a:ea typeface="黑体" panose="02010609060101010101" pitchFamily="49" charset="-122"/>
                <a:cs typeface="+mn-cs"/>
              </a:rPr>
              <a:t>)*</a:t>
            </a:r>
            <a:r>
              <a:rPr kumimoji="1" lang="en-US" altLang="zh-CN" b="0" i="1" kern="1200" cap="none" spc="0" normalizeH="0" baseline="0" noProof="0" dirty="0">
                <a:latin typeface="+mn-lt"/>
                <a:ea typeface="黑体" panose="02010609060101010101" pitchFamily="49" charset="-122"/>
                <a:cs typeface="+mn-cs"/>
              </a:rPr>
              <a:t>l</a:t>
            </a:r>
            <a:endParaRPr kumimoji="1" lang="zh-CN" altLang="en-US" b="0" i="1" kern="1200" cap="none" spc="0" normalizeH="0" baseline="0" noProof="0" dirty="0">
              <a:latin typeface="+mn-lt"/>
              <a:ea typeface="黑体" panose="02010609060101010101" pitchFamily="49" charset="-122"/>
              <a:cs typeface="+mn-cs"/>
            </a:endParaRPr>
          </a:p>
        </p:txBody>
      </p:sp>
      <p:sp>
        <p:nvSpPr>
          <p:cNvPr id="3" name="文本框 2"/>
          <p:cNvSpPr txBox="1"/>
          <p:nvPr/>
        </p:nvSpPr>
        <p:spPr>
          <a:xfrm>
            <a:off x="690563" y="1916113"/>
            <a:ext cx="7762875" cy="4459288"/>
          </a:xfrm>
          <a:prstGeom prst="rect">
            <a:avLst/>
          </a:prstGeom>
          <a:noFill/>
        </p:spPr>
        <p:txBody>
          <a:bodyPr>
            <a:spAutoFit/>
          </a:bodyPr>
          <a:lstStyle/>
          <a:p>
            <a:pPr marR="0" defTabSz="914400">
              <a:lnSpc>
                <a:spcPct val="150000"/>
              </a:lnSpc>
              <a:buClrTx/>
              <a:buSzTx/>
              <a:buFontTx/>
              <a:buNone/>
              <a:defRPr/>
            </a:pPr>
            <a:r>
              <a:rPr kumimoji="1" lang="zh-CN" altLang="en-US" b="0" kern="1200" cap="none" spc="0" normalizeH="0" baseline="0" noProof="0" dirty="0">
                <a:latin typeface="+mn-lt"/>
                <a:ea typeface="黑体" panose="02010609060101010101" pitchFamily="49" charset="-122"/>
                <a:cs typeface="+mn-cs"/>
              </a:rPr>
              <a:t>线性表动态分配实现的顺序存储结构：</a:t>
            </a:r>
            <a:endParaRPr kumimoji="1" lang="en-US" altLang="zh-CN" b="0" kern="1200" cap="none" spc="0" normalizeH="0" baseline="0" noProof="0" dirty="0">
              <a:latin typeface="+mn-lt"/>
              <a:ea typeface="黑体" panose="02010609060101010101" pitchFamily="49" charset="-122"/>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#define LIST_INIT_SIZE        100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初始分配空间</a:t>
            </a:r>
            <a:endParaRPr kumimoji="1" lang="en-US" altLang="zh-CN" b="0" kern="1200" cap="none" spc="0" normalizeH="0" baseline="0" noProof="0" dirty="0">
              <a:latin typeface="+mn-ea"/>
              <a:ea typeface="+mn-ea"/>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#define LISTINCREMENET   10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分配增量</a:t>
            </a:r>
            <a:endParaRPr kumimoji="1" lang="en-US" altLang="zh-CN" b="0" kern="1200" cap="none" spc="0" normalizeH="0" baseline="0" noProof="0" dirty="0">
              <a:latin typeface="+mn-ea"/>
              <a:ea typeface="+mn-ea"/>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typedef struct{</a:t>
            </a:r>
            <a:endParaRPr kumimoji="1" lang="en-US" altLang="zh-CN" b="0" kern="1200" cap="none" spc="0" normalizeH="0" baseline="0" noProof="0" dirty="0">
              <a:latin typeface="+mn-lt"/>
              <a:ea typeface="黑体" panose="02010609060101010101" pitchFamily="49" charset="-122"/>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ElemType</a:t>
            </a: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err="1">
                <a:latin typeface="+mn-lt"/>
                <a:ea typeface="黑体" panose="02010609060101010101" pitchFamily="49" charset="-122"/>
                <a:cs typeface="+mn-cs"/>
              </a:rPr>
              <a:t>elem</a:t>
            </a: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元素空间</a:t>
            </a:r>
            <a:endParaRPr kumimoji="1" lang="en-US" altLang="zh-CN" b="0" kern="1200" cap="none" spc="0" normalizeH="0" baseline="0" noProof="0" dirty="0">
              <a:latin typeface="+mn-ea"/>
              <a:ea typeface="+mn-ea"/>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     int  length;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表的长度</a:t>
            </a:r>
            <a:endParaRPr kumimoji="1" lang="en-US" altLang="zh-CN" b="0" kern="1200" cap="none" spc="0" normalizeH="0" baseline="0" noProof="0" dirty="0">
              <a:latin typeface="+mn-ea"/>
              <a:ea typeface="+mn-ea"/>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     int </a:t>
            </a:r>
            <a:r>
              <a:rPr kumimoji="1" lang="en-US" altLang="zh-CN" b="0" kern="1200" cap="none" spc="0" normalizeH="0" baseline="0" noProof="0" dirty="0" err="1">
                <a:latin typeface="+mn-lt"/>
                <a:ea typeface="黑体" panose="02010609060101010101" pitchFamily="49" charset="-122"/>
                <a:cs typeface="+mn-cs"/>
              </a:rPr>
              <a:t>listsize</a:t>
            </a:r>
            <a:r>
              <a:rPr kumimoji="1" lang="en-US" altLang="zh-CN" b="0" kern="1200" cap="none" spc="0" normalizeH="0" baseline="0" noProof="0" dirty="0">
                <a:latin typeface="+mn-lt"/>
                <a:ea typeface="黑体" panose="02010609060101010101" pitchFamily="49" charset="-122"/>
                <a:cs typeface="+mn-cs"/>
              </a:rPr>
              <a:t>;                                          </a:t>
            </a:r>
            <a:r>
              <a:rPr kumimoji="1" lang="en-US" altLang="zh-CN" b="0" kern="1200" cap="none" spc="0" normalizeH="0" baseline="0" noProof="0" dirty="0">
                <a:latin typeface="+mn-ea"/>
                <a:ea typeface="+mn-ea"/>
                <a:cs typeface="+mn-cs"/>
              </a:rPr>
              <a:t>//</a:t>
            </a:r>
            <a:r>
              <a:rPr kumimoji="1" lang="zh-CN" altLang="en-US" b="0" kern="1200" cap="none" spc="0" normalizeH="0" baseline="0" noProof="0" dirty="0">
                <a:latin typeface="+mn-ea"/>
                <a:ea typeface="+mn-ea"/>
                <a:cs typeface="+mn-cs"/>
              </a:rPr>
              <a:t>当前容量</a:t>
            </a:r>
            <a:endParaRPr kumimoji="1" lang="en-US" altLang="zh-CN" b="0" kern="1200" cap="none" spc="0" normalizeH="0" baseline="0" noProof="0" dirty="0">
              <a:latin typeface="+mn-ea"/>
              <a:ea typeface="+mn-ea"/>
              <a:cs typeface="+mn-cs"/>
            </a:endParaRPr>
          </a:p>
          <a:p>
            <a:pPr marR="0" defTabSz="914400">
              <a:lnSpc>
                <a:spcPct val="150000"/>
              </a:lnSpc>
              <a:buClrTx/>
              <a:buSzTx/>
              <a:buFontTx/>
              <a:buNone/>
              <a:defRPr/>
            </a:pPr>
            <a:r>
              <a:rPr kumimoji="1" lang="en-US" altLang="zh-CN" b="0" kern="1200" cap="none" spc="0" normalizeH="0" baseline="0" noProof="0" dirty="0">
                <a:latin typeface="+mn-lt"/>
                <a:ea typeface="黑体" panose="02010609060101010101" pitchFamily="49" charset="-122"/>
                <a:cs typeface="+mn-cs"/>
              </a:rPr>
              <a:t>}</a:t>
            </a:r>
            <a:r>
              <a:rPr kumimoji="1" lang="en-US" altLang="zh-CN" b="0" kern="1200" cap="none" spc="0" normalizeH="0" baseline="0" noProof="0" dirty="0" err="1">
                <a:latin typeface="+mn-lt"/>
                <a:ea typeface="黑体" panose="02010609060101010101" pitchFamily="49" charset="-122"/>
                <a:cs typeface="+mn-cs"/>
              </a:rPr>
              <a:t>AqList</a:t>
            </a:r>
            <a:r>
              <a:rPr kumimoji="1" lang="en-US" altLang="zh-CN" b="0" kern="1200" cap="none" spc="0" normalizeH="0" baseline="0" noProof="0" dirty="0">
                <a:latin typeface="+mn-lt"/>
                <a:ea typeface="黑体" panose="02010609060101010101" pitchFamily="49" charset="-122"/>
                <a:cs typeface="+mn-cs"/>
              </a:rPr>
              <a:t> ;</a:t>
            </a:r>
            <a:endParaRPr kumimoji="1" lang="zh-CN" altLang="en-US" b="0" kern="1200" cap="none" spc="0" normalizeH="0" baseline="0" noProof="0" dirty="0">
              <a:latin typeface="+mn-lt"/>
              <a:ea typeface="黑体" panose="02010609060101010101" pitchFamily="49" charset="-122"/>
              <a:cs typeface="+mn-cs"/>
            </a:endParaRPr>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11172</Words>
  <Application>WPS 演示</Application>
  <PresentationFormat>全屏显示(4:3)</PresentationFormat>
  <Paragraphs>874</Paragraphs>
  <Slides>37</Slides>
  <Notes>0</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宋体</vt:lpstr>
      <vt:lpstr>Wingdings</vt:lpstr>
      <vt:lpstr>Times New Roman</vt:lpstr>
      <vt:lpstr>华文楷体</vt:lpstr>
      <vt:lpstr>黑体</vt:lpstr>
      <vt:lpstr>微软雅黑</vt:lpstr>
      <vt:lpstr>Arial Unicode MS</vt:lpstr>
      <vt:lpstr>仿宋</vt:lpstr>
      <vt:lpstr>&amp;quot</vt:lpstr>
      <vt:lpstr>Segoe Print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969</cp:revision>
  <cp:lastPrinted>2018-01-07T00:56:00Z</cp:lastPrinted>
  <dcterms:created xsi:type="dcterms:W3CDTF">2001-07-24T13:58:00Z</dcterms:created>
  <dcterms:modified xsi:type="dcterms:W3CDTF">2024-08-13T18:36:41Z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9C37E1E953F749A0A9911FF1F6DE750D_12</vt:lpwstr>
  </property>
  <property fmtid="{D5CDD505-2E9C-101B-9397-08002B2CF9AE}" pid="3" name="KSOProductBuildVer">
    <vt:lpwstr>2052-12.1.0.17827</vt:lpwstr>
  </property>
</Properties>
</file>