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handoutMasterIdLst>
    <p:handoutMasterId r:id="rId47"/>
  </p:handoutMasterIdLst>
  <p:sldIdLst>
    <p:sldId id="423" r:id="rId3"/>
    <p:sldId id="295" r:id="rId4"/>
    <p:sldId id="296" r:id="rId5"/>
    <p:sldId id="424" r:id="rId6"/>
    <p:sldId id="297" r:id="rId7"/>
    <p:sldId id="298" r:id="rId8"/>
    <p:sldId id="299" r:id="rId9"/>
    <p:sldId id="300" r:id="rId10"/>
    <p:sldId id="301" r:id="rId11"/>
    <p:sldId id="302" r:id="rId12"/>
    <p:sldId id="346" r:id="rId13"/>
    <p:sldId id="303" r:id="rId14"/>
    <p:sldId id="305" r:id="rId15"/>
    <p:sldId id="409" r:id="rId16"/>
    <p:sldId id="347" r:id="rId17"/>
    <p:sldId id="336" r:id="rId18"/>
    <p:sldId id="384" r:id="rId19"/>
    <p:sldId id="385" r:id="rId20"/>
    <p:sldId id="386" r:id="rId21"/>
    <p:sldId id="387" r:id="rId22"/>
    <p:sldId id="309" r:id="rId23"/>
    <p:sldId id="310" r:id="rId24"/>
    <p:sldId id="311" r:id="rId25"/>
    <p:sldId id="312" r:id="rId26"/>
    <p:sldId id="313" r:id="rId27"/>
    <p:sldId id="314" r:id="rId28"/>
    <p:sldId id="388" r:id="rId29"/>
    <p:sldId id="389" r:id="rId30"/>
    <p:sldId id="390" r:id="rId31"/>
    <p:sldId id="391" r:id="rId32"/>
    <p:sldId id="410" r:id="rId33"/>
    <p:sldId id="411" r:id="rId34"/>
    <p:sldId id="392" r:id="rId35"/>
    <p:sldId id="393" r:id="rId36"/>
    <p:sldId id="394" r:id="rId37"/>
    <p:sldId id="395" r:id="rId38"/>
    <p:sldId id="396" r:id="rId39"/>
    <p:sldId id="397" r:id="rId40"/>
    <p:sldId id="398" r:id="rId41"/>
    <p:sldId id="399" r:id="rId42"/>
    <p:sldId id="400" r:id="rId43"/>
    <p:sldId id="401" r:id="rId44"/>
    <p:sldId id="402" r:id="rId45"/>
  </p:sldIdLst>
  <p:sldSz cx="9144000" cy="6858000" type="screen4x3"/>
  <p:notesSz cx="7099300" cy="10234930"/>
  <p:custDataLst>
    <p:tags r:id="rId52"/>
  </p:custDataLst>
  <p:defaultTextStyle>
    <a:defPPr>
      <a:defRPr lang="zh-CN"/>
    </a:defPPr>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24" userDrawn="1">
          <p15:clr>
            <a:srgbClr val="A4A3A4"/>
          </p15:clr>
        </p15:guide>
        <p15:guide id="2" pos="294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44"/>
    <p:restoredTop sz="93715"/>
  </p:normalViewPr>
  <p:slideViewPr>
    <p:cSldViewPr showGuides="1">
      <p:cViewPr varScale="1">
        <p:scale>
          <a:sx n="102" d="100"/>
          <a:sy n="102" d="100"/>
        </p:scale>
        <p:origin x="898" y="101"/>
      </p:cViewPr>
      <p:guideLst>
        <p:guide orient="horz" pos="2124"/>
        <p:guide pos="294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72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tags" Target="tags/tag6.xml"/><Relationship Id="rId51" Type="http://schemas.openxmlformats.org/officeDocument/2006/relationships/commentAuthors" Target="commentAuthors.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notesMaster" Target="notesMasters/notesMaster1.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8-04T17:00:21.026" idx="1">
    <p:pos x="98" y="1735"/>
    <p:text>您提供的代码片段是环形队列操作的基本形式。环形队列是一种使用固定大小数组实现的队列，它允许在队列的两端进行插入和删除操作。下面是对您提供的代码片段的解释：
1. **插入元素**：
   - `Q.rear` 表示队列的尾指针，指向最后一个元素的下一个位置。
   - `maxlength` 是队列的最大容量。
   - 当插入一个新元素时，尾指针 `Q.rear` 向前移动一个位置，使用 `Q.rear + 1` 来表示。
   - 然后使用 `% maxlength` 来实现循环，确保当 `Q.rear` 达到数组的末尾时，它将循环回数组的开始位置。
2. **删除元素**：
   - `Q.front` 表示队列的头指针，指向队列的第一个元素。
   - 当删除一个元素时，头指针 `Q.front` 向前移动一个位置，使用 `Q.front + 1` 来表示。
   - 同样使用 `% maxlength` 来确保当 `Q.front` 达到数组的末尾时，它将循环回数组的开始位置。
这种循环使用数组的方式可以避免数组越界，并且可以高效地使用内存。环形队列在很多场景下都非常有用，比如在计算机科学中的缓冲区管理、任务调度等。
请注意，这些操作通常需要与队列的初始化和检查队列是否为空或已满的逻辑一起使用，以确保队列的正确操作。例如：
```c
// 初始化队列
Q.front = 0;
Q.rear = 0;
maxlength = 10; // 假设队列的最大长度是10
// 检查队列是否已满
if ((Q.rear + 1) % maxlength == Q.front) {
    printf("Queue is full\n");
    return;
}
// 插入元素
Q.rear = (Q.rear + 1) % maxlength;
// ... 插入元素的代码 ...
// 检查队列是否为空
if (Q.front == Q.rear) {
    printf("Queue is empty\n");
    return;
}
// 删除元素
Q.front = (Q.front + 1) % maxlength;
// ... 删除元素的代码 ...
```
请根据您的具体需求和编程语言调整上述代码。
</p:text>
  </p:cm>
  <p:cm authorId="1" dt="2024-08-04T17:16:21.343" idx="2">
    <p:pos x="98" y="2994"/>
    <p:text>您给出的两个条件是判断循环队列是否为空或已满的标准。
1. **队空**的条件：`(Q.rear + 1) % maxlength == Q.front`
   这个条件说明队列的尾指针`rear`如果向前移动一个位置（即`Q.rear + 1`），并且这个位置经过模运算`%`后与队列的头指针`front`相同，那么队列就是空的。模运算确保了即使队列的容量`maxlength`很大，计算结果也会正确地映射到队列的实际大小范围内。
2. **队满**的条件：`(Q.rear + 1) % maxlength == Q.front`
   这个条件与队空的条件几乎相同，只是没有括号，这表明如果尾指针`rear`向前移动一个位置后，经过模运算与头指针`front`相同，那么队列就是满的。
这两个条件是循环队列中非常重要的概念，因为它们允许队列在逻辑上表现为一个固定大小的数组，但实际上可以循环使用数组的元素，从而避免了数组的浪费和动态扩展的开销。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4-08-04T17:17:47.678" idx="3">
    <p:pos x="2644" y="1368"/>
    <p:text>您提供的代码片段 `Q.front = (Q.front + 1) % n;` 是循环队列中用于更新队列头部指针（`front`）的常见操作。这里的 `n` 代表队列的最大容量。下面是这个操作的详细解释：
- `Q.front` 是队列头部的索引，表示队列的第一个元素的位置。
- `Q.front + 1` 表示将头部指针向前移动一个位置。
- `% n` 是模运算，它确保即使头部指针移动超出了数组的索引范围，它也会被正确地映射回数组的有效范围内。这是因为循环队列是使用固定大小的数组实现的，当队列的头部或尾部指针到达数组的末端时，它们会“循环”回到数组的开始位置。
这种模运算的使用是循环队列能够高效地利用数组空间并避免数组越界的关键。通过这种方式，即使队列的元素数量超过了数组的实际大小，队列也能继续正常工作，因为数组的元素会被重新使用。
例如，如果队列的最大容量是 `n`，当 `Q.front` 已经指向数组的最后一个元素（索引为 `n-1`），执行这个操作后，`Q.front` 将被设置为数组的第一个位置（索引为 0），从而实现循环的效果。
</p:text>
  </p:cm>
  <p:cm authorId="1" dt="2024-08-04T17:18:41.581" idx="4">
    <p:pos x="2630" y="1671"/>
    <p:text>代码片段 `Q.rear = (Q.rear + 1) % n;` 用于更新循环队列的尾部指针（`rear`）。这里是具体解释：
- `Q.rear` 是队列尾部的索引，表示队列最后一个元素之后的位置。
- `Q.rear + 1` 表示将尾部指针向前移动一个位置，准备插入新的元素。
- `% n` 是模运算，确保尾部指针在移动时，如果超出了数组的索引范围，会“循环”回到数组的开始位置。
这种操作保证了即使队列的尾部指针移动到了数组的末端，它也会正确地回到数组的起始位置，从而允许队列在数组的边界内循环使用空间。这是循环队列能够高效利用存储空间的关键特性之一。
例如，如果队列的最大容量是 `n`，并且 `Q.rear` 已经指向数组的最后一个元素（索引为 `n-1`），执行这个操作后，`Q.rear` 将被设置为数组的第一个位置（索引为 0），从而为新的元素腾出空间。如果队列此时是满的，这个操作将会导致队列的头部元素被覆盖，因为循环队列是先进先出（FIFO）的数据结构。如果队列不是满的，这个操作将为新元素的插入准备好空间。
</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4-08-04T18:01:21.445" idx="5">
    <p:pos x="2996" y="1930"/>
    <p:text>您提供的 `MakeNull` 函数是一个初始化循环队列的操作，它将队列设置为一个空的状态。以下是函数的解释和可能的改进：
- `QUEUE &amp;Q`：函数接收一个队列 `Q` 的引用，这意味着函数将直接修改传入的队列对象。
- `Q.front = 0;`：将队列的头部指针 `front` 设置为 0。这通常表示队列的开始位置。
- `Q.rear = maxlength – 1;`：将队列的尾部指针 `rear` 设置为 `maxlength - 1`。这里假设 `maxlength` 是队列的最大容量，即数组的长度减 1。这样做的原因是在循环队列中，通常尾部指针放在最后一个元素的后面，这样插入新元素时只需要将 `rear` 向前移动一位。
然而，这里有一个潜在的问题。通常在循环队列的实现中，当队列为空时，`front` 和 `rear` 应该指向同一个位置。如果 `rear` 被设置为 `maxlength - 1`，而 `front` 是 0，这实际上表示队列已经包含了 `maxlength` 个元素，即队列是满的，而不是空的。
为了正确地将队列初始化为一个空的状态，`MakeNull` 函数应该将 `front` 和 `rear` 都设置为相同的值，通常是 0 或者数组的最后一个索引，取决于你的实现方式。例如：
```c
Void MakeNull(QUEUE &amp;Q) {
    Q.front = 0;
    Q.rear = 0; // 或者如果maxlength是数组长度，也可以是 Q.rear = maxlength - 1;
}
```
这样，`front` 和 `rear` 都指向数组的开始位置，表示队列为空，且没有元素可以出队或入队。如果 `maxlength` 代表数组的长度，那么 `Q.rear` 应该设置为 `maxlength - 1`，前提是你的实现方式允许队列在 `front` 和 `rear` 相遇时表示队列为空。
</p:text>
  </p:cm>
  <p:cm authorId="1" dt="2024-08-04T18:09:54.452" idx="6">
    <p:pos x="133" y="2822"/>
    <p:text>您提供的 `Empty` 函数用于检查循环队列 `Q` 是否为空。下面是对函数的分析和可能的改进：
1. **函数声明**：
   - `boolean Empty(QUEUE Q);` 表示 `Empty` 函数接收一个队列 `Q` 作为参数，并返回一个布尔值，表示队列是否为空。
2. **参数类型**：
   - `QUEUE Q;` 应该是函数参数的声明，但在函数内部再次声明 `QUEUE Q;` 是不正确的，这会导致编译错误。正确的做法是将参数声明放在函数声明中，例如 `boolean Empty(QUEUE Q);`。
3. **检查逻辑**：
   - `if (Addone(Q.rear) == Q.front)` 这一行使用了 `Addone` 函数，但根据上下文，这个函数的作用似乎是为了将 `rear` 指针向前移动一个位置。然而，通常我们不需要调用额外的函数来实现这一操作，直接使用模运算即可。正确的检查队列是否为空的条件是 `Q.rear == Q.front`。
4. **返回值**：
   - 如果队列确实为空，返回 `TRUE`（或 `true`，取决于使用的编程语言）。
   - 如果队列不为空，返回 `FALSE`（或 `false`）。
根据上述分析，下面是改进后的 `Empty` 函数：
```c
boolean Empty(QUEUE Q) {
    // 检查队列是否为空，即front和rear指针是否相同
    if (Q.rear == Q.front) {
        return true; // 队列为空
    } else {
        return false; // 队列不为空
    }
}
```
请注意，这里我们直接比较 `Q.rear` 和 `Q.front` 是否相等来判断队列是否为空，而不是使用 `Addone` 函数。如果 `Addone` 函数有特定的用途或逻辑，那么需要根据实际情况调整函数的实现。此外，确保函数参数的声明是正确的，避免在函数内部重复声明参数。
</p:text>
  </p:cm>
  <p:cm authorId="1" dt="2024-08-04T18:11:51.957" idx="7">
    <p:pos x="2972" y="2908"/>
    <p:text>您提供的 `Front` 函数用于获取循环队列 `Q` 的前端元素。以下是对函数的分析和一些建议：
1. **函数声明**：
   - `ElementType Front(QUEUE Q)` 表示 `Front` 函数接收一个队列 `Q` 作为参数，并返回队列前端的元素。`ElementType` 应该是队列存储元素的数据类型。
2. **空队列检查**：
   - `if (Empty(Q))` 调用 `Empty` 函数来检查队列是否为空。如果队列为空，函数将返回一个特定的值来表示没有元素可以返回。这个特定的值被称为 `Null`，但通常在编程中使用 `NULL` 或者其他语言特定的空值表示。
3. **返回前端元素**：
   - `else return (Q.data[Q.front]);` 如果队列不为空，函数将返回队列数组 `Q.data` 中 `Q.front` 指针指向的元素。
4. **语法问题**：
   - 函数的结束使用了分号 `;`，这在大多数编程语言中是不正确的使用方式。在函数声明的末尾不需要分号。
5. **数据访问**：
   - 假设 `Q.data` 是一个数组，存储队列中的元素，并且 `Q.front` 是指向队列前端元素的索引。
6. **空值表示**：
   - `return Null;` 应该根据所使用的编程语言来确定正确的空值表示。例如，在 C/C++ 中，如果 `ElementType` 是指针类型，可以使用 `NULL`；如果是其他类型，可能需要使用语言特定的空值或异常处理机制。
根据上述分析，下面是改进后的 `Front` 函数：
```c
ElementType Front(QUEUE Q) {
    if (Empty(Q)) {
        // 根据ElementType的实际类型，返回适当的空值或抛出异常
        // 例如，如果ElementType是指针类型，可以使用 return NULL;
        // 如果不是指针类型，可能需要特殊处理或返回一个特定的值
        return NULL; // 假设ElementType是指针类型
    } else {
        return Q.data[Q.front];
    }
}
```
请注意，您需要根据实际的数据类型和编程语言来调整 `NULL` 的使用，以及可能需要的异常处理。如果 `ElementType` 不是指针类型，您可能需要返回一个特定的值或使用其他机制来处理空队列的情况。
</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24-08-04T18:13:13.971" idx="8">
    <p:pos x="432" y="537"/>
    <p:text>您提供的 `EnQueue` 函数用于将元素 `x` 插入到循环队列 `Q` 中。下面是对函数的分析和一些建议：
1. **队列满的检查**：
   - `if (Addone(Addone(Q.rear)) == Q.front)` 这一行检查队列是否已满。这里使用了 `Addone` 函数两次，第一次将 `rear` 向前移动一个位置，第二次再次移动，相当于在当前 `rear` 的位置插入一个元素后的位置。如果这个位置等于 `front`，队列就满了。
2. **错误处理**：
   - `error("队列满")` 当队列满时，调用 `error` 函数来处理错误。这可能是打印错误信息或者抛出异常，具体取决于 `error` 函数的实现。
3. **插入元素**：
   - `Q.rear = Addone(Q.rear);` 将 `rear` 指针向前移动一个位置，为新元素腾出空间。
   - `Q.datas[Q.rear] = x;` 将新元素 `x` 插入到 `rear` 指针指向的位置。
4. **语法和命名问题**：
   - `Q.datas` 应该是数组的名称，但通常数组名称应该是小写字母开头，例如 `Q.data`。
   - `Void` 应该是 `void`，在 C/C++ 中表示函数没有返回值。
   - `ElementType x` 应该是 `ElementType x,` 当它作为参数列表的一部分时，后面应该有逗号。
   - 函数的结束使用了大括号 `}`，这是正确的，但是在函数声明的末尾不需要分号。
5. **`Addone` 函数的实现**：
   - 假设 `Addone` 函数是用于将队列指针向前移动一个位置的辅助函数。它应该正确实现模运算，以确保循环队列的循环特性。
根据上述分析，下面是改进后的 `EnQueue` 函数：
```c
void EnQueue(ElementType x, QUEUE Q) {
    if ((Q.rear + 1) % Q.maxlength == Q.front) {
        error("队列满");
    } else {
        Q.rear = (Q.rear + 1) % Q.maxlength;
        Q.data[Q.rear] = x; // 假设Q.data是存储队列元素的数组
    }
}
```
请注意，这里直接使用模运算 `% Q.maxlength` 来实现 `Addone` 函数的功能，而不是调用一个单独的函数。这样做简化了代码并提高了效率。同时，确保数组名称和函数返回类型使用正确的大小写。如果 `Q.maxlength` 是队列的最大长度，那么这个实现是正确的。如果 `Q.maxlength` 不是队列的最大长度，您需要根据实际情况调整代码。
</p:text>
  </p:cm>
  <p:cm authorId="1" dt="2024-08-04T18:17:14.687" idx="9">
    <p:pos x="472" y="2182"/>
    <p:text>您提供的 `DeQueue` 函数用于从循环队列 `Q` 中删除前端元素。以下是对函数的分析和一些建议：
1. **函数声明**：
   - `Void DeQueue(QUEUE Q);` 表示 `DeQueue` 函数接收一个队列 `Q` 作为参数，并且不返回任何值。在 C/C++ 中，`Void` 应写为小写 `void`。
2. **空队列检查**：
   - `if (Empty(Q))` 调用 `Empty` 函数来检查队列是否为空。如果队列为空，函数将调用 `error` 函数来处理错误。
3. **删除元素**：
   - `else Q.front = Addone(Q.front);` 如果队列不为空，使用 `Addone` 函数将 `front` 指针向前移动一个位置，从而删除队列前端的元素。
4. **语法问题**：
   - 函数声明的末尾有一个分号 `;`，这是不正确的。在大多数编程语言中，函数声明的末尾不应该有分号。
   - `error(“空队列”);` 中的引号应使用英文引号，即 `error("空队列");`。
5. **`Addone` 函数的实现**：
   - 假设 `Addone` 函数是用于将队列指针向前移动一个位置的辅助函数。它应该正确实现模运算，以确保循环队列的循环特性。
6. **错误处理**：
   - `error("空队列");` 调用 `error` 函数来处理错误。这可能是打印错误信息或者抛出异常，具体取决于 `error` 函数的实现。
根据上述分析，下面是改进后的 `DeQueue` 函数：
```c
void DeQueue(QUEUE Q) {
    if (Empty(Q)) {
        error("空队列");
    } else {
        Q.front = (Q.front + 1) % Q.maxlength; // 假设Q.maxlength是队列的最大容量
    }
}
```
请注意，这里直接使用模运算 `% Q.maxlength` 来实现 `Addone` 函数的功能，而不是调用一个单独的函数。这样做简化了代码并提高了效率。同时，确保函数返回类型使用正确的大小写，并且函数声明的末尾不应该有分号。如果 `Q.maxlength` 不是队列的最大容量，您需要根据实际情况调整代码。
</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24-08-04T19:11:03.727" idx="10">
    <p:pos x="0" y="402"/>
    <p:text>您提供的代码是一个用于多项式加法的函数 `PolyAdd`。多项式通常以链表形式存储，每个节点（`PolyNode`）包含一个系数 (`coef`) 和一个指数 (`exp`)。函数 `PolyAdd` 接收两个多项式 `a` 和 `b`，返回它们的和。以下是对代码的分析和一些建议：
1. **变量声明**：
   - `PolyPointer p, q, d, c;` 声明了四个指针变量，用于遍历和构建结果多项式。
   - `int y;` 用于存储加法的中间结果。
2. **初始化**：
   - `p = a-&gt;link; q = b-&gt;link;` 初始化 `p` 和 `q` 指向多项式 `a` 和 `b` 的第一个节点。
   - `c = new PolyNode; d = c;` 分配一个新节点 `c` 并初始化 `d` 指向它，`d` 用于构建结果链表。
3. **加法逻辑**：
   - 使用 `while` 循环和 `switch` 语句来比较 `p` 和 `q` 的指数，并相应地进行加法操作。
4. **比较和连接**：
   - `Compare(p-&gt;exp, q-&gt;exp)` 函数比较两个节点指数的大小。
   - `Attch(y, p-&gt;exp, d)` 函数用于将新节点链接到 `d` 的后面。
5. **处理剩余节点**：
   - 在第一个 `while` 循环结束后，处理 `p` 或 `q` 中剩余的节点，将它们添加到结果链表。
6. **结束链表**：
   - `d-&gt;link = NULL;` 将结果链表的最后一个节点的 `link` 设置为 `NULL`。
7. **内存管理**：
   - `delete p;` 释放临时节点 `p` 的内存。但这里可能存在错误，因为 `p` 被重复使用，应该删除的是 `c` 的初始节点。
8. **返回结果**：
   - `return c;` 返回结果多项式。
9. **潜在问题**：
   - `switch` 语句中使用的比较操作符是 `‘=‘`、`‘&gt;’` 和 `‘&lt;‘`，这些应该是单引号 `'` 内的等号 `=`、大于号 `&gt;` 和小于号 `&lt;`。
   - `if (y)` 检查可能不正确，因为 `y` 可能是 0，这在数学上是有效的多项式系数。
   - 应该在循环结束后删除 `c` 的初始节点，而不是 `p`。
10. **代码改进**：
    - 修正 `switch` 语句中的比较操作符。
    - 确保正确处理 `y == 0` 的情况。
    - 修正内存管理，确保不会重复删除同一个节点。
改进后的代码片段可能如下所示：
```c
PolyPointer PolyAdd(PolyPointer a, PolyPointer b) {
    PolyPointer p = a-&gt;link, q = b-&gt;link;
    PolyPointer c = new PolyNode, d = c;
    int y;
    while (p != NULL &amp;&amp; q != NULL) {
        switch (Compare(p-&gt;exp, q-&gt;exp)) {
            case '=':
                y = p-&gt;coef + q-&gt;coef;
                if (y != 0) d = Attach(y, p-&gt;exp, d); // 检查 y 是否为 0
                p = p-&gt;link; q = q-&gt;link;
                break;
            case '&gt;':
                d = Attach(p-&gt;coef, p-&gt;exp, d);
                p = p-&gt;link;
                break;
            case '&lt;':
                d = Attach(q-&gt;coef, q-&gt;exp, d);
                q = q-&gt;link;
                break;
        }
    }
    while (p != NULL) {
        d = Attach(p-&gt;coef, p-&gt;exp, d);
        p = p-&gt;link;
    }
    while (q != NULL) {
        d = Attach(q-&gt;coef, q-&gt;exp, d);
        q = q-&gt;link;
    }
    d-&gt;link = NULL;
    PolyPointer temp = c; // 保存初始节点的指针
    c = c-&gt;link; // 移动到链表的第一个有效节点
    delete temp; // 删除初始节点
    return c;
}
```
请注意，这里假设 `Attach` 函数正确实现，并且 `Compare` 函数返回正确的比较结果。此外，代码中可能还有其他需要根据实际情况调整的地方。
</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24-08-10T18:13:42.217" idx="11">
    <p:pos x="12" y="427"/>
    <p:text>这段代码是用于计算字符串模式串 `T` 的 `next` 数组的值的 C++ 函数。`next` 数组是一种在字符串搜索算法中常用的数据结构，特别是在 KMP（Knuth-Morris-Pratt）字符串搜索算法中。`next` 数组的目的是帮助在模式串不匹配时快速跳过一些字符。
下面是这段代码的逐行解释：
1. `void GetNext(const char *T, int next[])`: 函数声明，接收两个参数，一个是模式串 `T` 的指针，另一个是用于存储 `next` 数组的整数数组 `next[]`。
2. `int j = 0, k = -1;`: 初始化两个变量 `j` 和 `k`。`j` 用于遍历模式串 `T`，`k` 用于追踪当前已知的相同前缀和后缀的最大长度。
3. `next[0] = -1;`: 初始化 `next` 数组的第一个元素为 `-1`，表示如果模式串从第一个字符开始就不匹配，应该将搜索窗口左移至字符串的开始位置。
4. `while (T[j] != '\0')`: 循环直到模式串 `T` 的末尾。
5. `if (k == -1 || T[j] == T[k])`: 如果 `k` 为 `-1` 或者当前字符 `T[j]` 与 `k` 位置的字符 `T[k]` 相等，说明找到了一个新的匹配。
6. `++j; ++k;`: 移动 `j` 和 `k` 指针到下一个字符。
7. `if (T[j] != T[k])`: 如果当前字符不匹配，更新 `next` 数组的值。
8. `next[j] = k;`: 将 `next[j]` 设置为 `k`，表示如果从 `j` 位置开始不匹配，可以跳到 `k` 位置重新开始匹配。
9. `else`: 如果当前字符匹配，即 `T[j] == T[k]`。
10. `next[j] = next[k];`: 更新 `next[j]` 为 `next[k]` 的值，表示如果从 `j` 位置开始不匹配，可以跳到 `next[k]` 位置重新开始匹配。
11. `k = next[k];`: 如果当前字符不匹配，更新 `k` 的值为 `next[k]`，表示 `k` 应该跳到 `next[k]` 位置。
12. `}`: 循环和条件判断的结束。
这个函数是 KMP 算法中的关键部分，用于在搜索过程中快速定位到可能的匹配位置，从而提高搜索效率。
</p:text>
  </p:cm>
  <p:cm authorId="1" dt="2024-08-10T18:16:31.563" idx="13">
    <p:pos x="2757" y="474"/>
    <p:text>这段代码是一个KMP字符串搜索算法的实现。KMP算法是一种高效的字符串搜索算法，它通过预处理模式串（pattern），构建一个部分匹配表（也称为"next"数组），以避免在搜索过程中的无用比较。
下面是对这段代码的简要解释：
1. 函数 `KMP` 接收三个参数：`s` 是主串，`t` 是模式串，`next` 是预处理得到的"next"数组。
2. 函数开始时，检查输入是否为空指针或空串，如果是，则返回 `-1`。
3. 使用 `while` 循环来遍历主串 `s` 和模式串 `t`。
4. 如果当前字符 `s[i]` 和模式串的当前字符 `t[j]` 相等，则两个索引 `i` 和 `j` 都加一，继续比较下一个字符。
5. 如果字符不匹配：
   - 计算 `index` 的新值，等于当前 `index` 加上 `j` 减去 `next[j]` 的值。这是为了处理部分匹配的情况。
   - 如果 `next[j]` 不是 `-1`，说明模式串的前 `j` 个字符中存在一个长度为 `next[j]` 的相同前缀和后缀，将模式串右移，`j` 指向 `next[j]`。
   - 如果 `next[j]` 是 `-1`，说明没有部分匹配，模式串需要整体右移，`j` 重置为 `0`，`i` 加一。
6. 当模式串 `t` 完全匹配主串 `s` 中的某个子串时，返回当前匹配的索引 `index`。
7. 如果模式串 `t` 完全遍历完毕而没有找到匹配，返回 `-1`。
注意，代码中存在一些错误和不明确的地方：
- `return((t[j]=='\0') ? Index : -1);` 应该使用 `index` 而不是 `Index`。
- 变量 `index` 应该在循环开始前初始化为 `0`。
- 函数的返回类型 `int` 应该声明为 `int` 而不是 `int`。
修正后的代码如下：
```c
int KMP(char *s, char *t, int next[]) {
    int index = 0, i = 0, j = 0;
    if (!s || !t || t[0] == '\0' || s[0] == '\0')
        return -1; // 空指针或空串，返回-1
    while (s[i] != '\0' &amp;&amp; t[j] != '\0') {
        if (s[i] == t[j]) {
            ++i; ++j; // 继续比较后继字符
        } else {
            index += j - next[j]; // 处理部分匹配
            if (next[j] != -1)
                j = next[j]; // 模式串右移
            else {
                j = 0;
                ++i;
            }
        }
    }
    return (t[j] == '\0') ? index : -1; // 匹配成功返回索引，失败返回-1
}
```
这段代码实现了KMP算法的核心逻辑，但请注意，实际使用中还需要一个额外的函数来构建 "next" 数组。
</p:text>
  </p:cm>
</p:cmLst>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42" name="Rectangle 2"/>
          <p:cNvSpPr>
            <a:spLocks noGrp="1" noChangeArrowheads="1"/>
          </p:cNvSpPr>
          <p:nvPr>
            <p:ph type="hdr" sz="quarter"/>
          </p:nvPr>
        </p:nvSpPr>
        <p:spPr bwMode="auto">
          <a:xfrm>
            <a:off x="0" y="0"/>
            <a:ext cx="3076575" cy="512763"/>
          </a:xfrm>
          <a:prstGeom prst="rect">
            <a:avLst/>
          </a:prstGeom>
          <a:noFill/>
          <a:ln>
            <a:noFill/>
          </a:ln>
          <a:effectLst/>
        </p:spPr>
        <p:txBody>
          <a:bodyPr vert="horz" wrap="square" lIns="99048" tIns="49524" rIns="99048" bIns="49524" numCol="1" anchor="t" anchorCtr="0" compatLnSpc="1"/>
          <a:lstStyle>
            <a:lvl1pPr eaLnBrk="1" hangingPunct="1">
              <a:defRPr sz="1300" b="0">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数据结构与算法</a:t>
            </a:r>
            <a:r>
              <a:rPr kumimoji="1" lang="en-US" altLang="zh-CN"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a:t>
            </a:r>
            <a:r>
              <a:rPr kumimoji="1" lang="zh-CN" altLang="en-US"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第</a:t>
            </a:r>
            <a:r>
              <a:rPr kumimoji="1" lang="en-US" altLang="zh-CN"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2</a:t>
            </a:r>
            <a:r>
              <a:rPr kumimoji="1" lang="zh-CN" altLang="en-US"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章</a:t>
            </a:r>
            <a:endParaRPr kumimoji="1" lang="en-US" altLang="zh-CN"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10243" name="Rectangle 3"/>
          <p:cNvSpPr>
            <a:spLocks noGrp="1" noChangeArrowheads="1"/>
          </p:cNvSpPr>
          <p:nvPr>
            <p:ph type="dt" sz="quarter" idx="1"/>
          </p:nvPr>
        </p:nvSpPr>
        <p:spPr bwMode="auto">
          <a:xfrm>
            <a:off x="4022725" y="0"/>
            <a:ext cx="3076575" cy="512763"/>
          </a:xfrm>
          <a:prstGeom prst="rect">
            <a:avLst/>
          </a:prstGeom>
          <a:noFill/>
          <a:ln>
            <a:noFill/>
          </a:ln>
          <a:effectLst/>
        </p:spPr>
        <p:txBody>
          <a:bodyPr vert="horz" wrap="square" lIns="99048" tIns="49524" rIns="99048" bIns="49524" numCol="1" anchor="t" anchorCtr="0" compatLnSpc="1"/>
          <a:lstStyle>
            <a:lvl1pPr algn="r" eaLnBrk="1" hangingPunct="1">
              <a:defRPr sz="1300" b="0">
                <a:solidFill>
                  <a:schemeClr val="bg1"/>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10244" name="Rectangle 4"/>
          <p:cNvSpPr>
            <a:spLocks noGrp="1" noChangeArrowheads="1"/>
          </p:cNvSpPr>
          <p:nvPr>
            <p:ph type="ftr" sz="quarter" idx="2"/>
          </p:nvPr>
        </p:nvSpPr>
        <p:spPr bwMode="auto">
          <a:xfrm>
            <a:off x="0" y="9721850"/>
            <a:ext cx="3076575" cy="512763"/>
          </a:xfrm>
          <a:prstGeom prst="rect">
            <a:avLst/>
          </a:prstGeom>
          <a:noFill/>
          <a:ln>
            <a:noFill/>
          </a:ln>
          <a:effectLst/>
        </p:spPr>
        <p:txBody>
          <a:bodyPr vert="horz" wrap="square" lIns="99048" tIns="49524" rIns="99048" bIns="49524" numCol="1" anchor="b" anchorCtr="0" compatLnSpc="1"/>
          <a:lstStyle>
            <a:lvl1pPr eaLnBrk="1" hangingPunct="1">
              <a:defRPr sz="1300" b="0">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a:t>
            </a:r>
            <a:r>
              <a:rPr kumimoji="1" lang="zh-CN" altLang="en-US"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计算机科学与技术学院</a:t>
            </a:r>
            <a:endParaRPr kumimoji="1" lang="en-US" altLang="zh-CN"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10245" name="Rectangle 5"/>
          <p:cNvSpPr>
            <a:spLocks noGrp="1" noChangeArrowheads="1"/>
          </p:cNvSpPr>
          <p:nvPr>
            <p:ph type="sldNum" sz="quarter" idx="3"/>
          </p:nvPr>
        </p:nvSpPr>
        <p:spPr bwMode="auto">
          <a:xfrm>
            <a:off x="4022725" y="9721850"/>
            <a:ext cx="3076575" cy="512763"/>
          </a:xfrm>
          <a:prstGeom prst="rect">
            <a:avLst/>
          </a:prstGeom>
          <a:noFill/>
          <a:ln>
            <a:noFill/>
          </a:ln>
          <a:effectLst/>
        </p:spPr>
        <p:txBody>
          <a:bodyPr vert="horz" wrap="square" lIns="99048" tIns="49524" rIns="99048" bIns="49524" numCol="1" anchor="b" anchorCtr="0" compatLnSpc="1"/>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362" name="Rectangle 2"/>
          <p:cNvSpPr>
            <a:spLocks noGrp="1" noChangeArrowheads="1"/>
          </p:cNvSpPr>
          <p:nvPr>
            <p:ph type="hdr" sz="quarter"/>
          </p:nvPr>
        </p:nvSpPr>
        <p:spPr bwMode="auto">
          <a:xfrm>
            <a:off x="0" y="0"/>
            <a:ext cx="3076575" cy="512763"/>
          </a:xfrm>
          <a:prstGeom prst="rect">
            <a:avLst/>
          </a:prstGeom>
          <a:noFill/>
          <a:ln>
            <a:noFill/>
          </a:ln>
          <a:effectLst/>
        </p:spPr>
        <p:txBody>
          <a:bodyPr vert="horz" wrap="square" lIns="99048" tIns="49524" rIns="99048" bIns="49524" numCol="1" anchor="t" anchorCtr="0" compatLnSpc="1"/>
          <a:lstStyle>
            <a:lvl1pPr eaLnBrk="1" hangingPunct="1">
              <a:defRPr sz="1300" b="0">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数据结构与算法</a:t>
            </a:r>
            <a:r>
              <a:rPr kumimoji="1" lang="en-US" altLang="zh-CN"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a:t>
            </a:r>
            <a:r>
              <a:rPr kumimoji="1" lang="zh-CN" altLang="en-US"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第</a:t>
            </a:r>
            <a:r>
              <a:rPr kumimoji="1" lang="en-US" altLang="zh-CN"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2</a:t>
            </a:r>
            <a:r>
              <a:rPr kumimoji="1" lang="zh-CN" altLang="en-US"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章</a:t>
            </a:r>
            <a:endParaRPr kumimoji="1" lang="en-US" altLang="zh-CN"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15363" name="Rectangle 3"/>
          <p:cNvSpPr>
            <a:spLocks noGrp="1" noChangeArrowheads="1"/>
          </p:cNvSpPr>
          <p:nvPr>
            <p:ph type="dt" idx="1"/>
          </p:nvPr>
        </p:nvSpPr>
        <p:spPr bwMode="auto">
          <a:xfrm>
            <a:off x="4022725" y="0"/>
            <a:ext cx="3076575" cy="512763"/>
          </a:xfrm>
          <a:prstGeom prst="rect">
            <a:avLst/>
          </a:prstGeom>
          <a:noFill/>
          <a:ln>
            <a:noFill/>
          </a:ln>
          <a:effectLst/>
        </p:spPr>
        <p:txBody>
          <a:bodyPr vert="horz" wrap="square" lIns="99048" tIns="49524" rIns="99048" bIns="49524" numCol="1" anchor="t" anchorCtr="0" compatLnSpc="1"/>
          <a:lstStyle>
            <a:lvl1pPr algn="r" eaLnBrk="1" hangingPunct="1">
              <a:defRPr sz="1300" b="0">
                <a:solidFill>
                  <a:schemeClr val="bg1"/>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2052" name="Rectangle 4"/>
          <p:cNvSpPr>
            <a:spLocks noTextEdit="1"/>
          </p:cNvSpPr>
          <p:nvPr>
            <p:ph type="sldImg" idx="2"/>
          </p:nvPr>
        </p:nvSpPr>
        <p:spPr>
          <a:xfrm>
            <a:off x="990600" y="766763"/>
            <a:ext cx="5118100" cy="3838575"/>
          </a:xfrm>
          <a:prstGeom prst="rect">
            <a:avLst/>
          </a:prstGeom>
          <a:noFill/>
          <a:ln w="9525" cap="flat" cmpd="sng">
            <a:solidFill>
              <a:srgbClr val="000000"/>
            </a:solidFill>
            <a:prstDash val="solid"/>
            <a:miter/>
            <a:headEnd type="none" w="med" len="med"/>
            <a:tailEnd type="none" w="med" len="med"/>
          </a:ln>
        </p:spPr>
      </p:sp>
      <p:sp>
        <p:nvSpPr>
          <p:cNvPr id="15365" name="Rectangle 5"/>
          <p:cNvSpPr>
            <a:spLocks noGrp="1" noChangeArrowheads="1"/>
          </p:cNvSpPr>
          <p:nvPr>
            <p:ph type="body" sz="quarter" idx="3"/>
          </p:nvPr>
        </p:nvSpPr>
        <p:spPr bwMode="auto">
          <a:xfrm>
            <a:off x="947738" y="4860925"/>
            <a:ext cx="5203825" cy="4606925"/>
          </a:xfrm>
          <a:prstGeom prst="rect">
            <a:avLst/>
          </a:prstGeom>
          <a:noFill/>
          <a:ln>
            <a:noFill/>
          </a:ln>
          <a:effec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366" name="Rectangle 6"/>
          <p:cNvSpPr>
            <a:spLocks noGrp="1" noChangeArrowheads="1"/>
          </p:cNvSpPr>
          <p:nvPr>
            <p:ph type="ftr" sz="quarter" idx="4"/>
          </p:nvPr>
        </p:nvSpPr>
        <p:spPr bwMode="auto">
          <a:xfrm>
            <a:off x="0" y="9721850"/>
            <a:ext cx="3076575" cy="512763"/>
          </a:xfrm>
          <a:prstGeom prst="rect">
            <a:avLst/>
          </a:prstGeom>
          <a:noFill/>
          <a:ln>
            <a:noFill/>
          </a:ln>
          <a:effectLst/>
        </p:spPr>
        <p:txBody>
          <a:bodyPr vert="horz" wrap="square" lIns="99048" tIns="49524" rIns="99048" bIns="49524" numCol="1" anchor="b" anchorCtr="0" compatLnSpc="1"/>
          <a:lstStyle>
            <a:lvl1pPr eaLnBrk="1" hangingPunct="1">
              <a:defRPr sz="1300" b="0">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a:t>
            </a:r>
            <a:r>
              <a:rPr kumimoji="1" lang="zh-CN" altLang="en-US"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计算机科学与技术学院</a:t>
            </a:r>
            <a:endParaRPr kumimoji="1" lang="en-US" altLang="zh-CN"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15367" name="Rectangle 7"/>
          <p:cNvSpPr>
            <a:spLocks noGrp="1" noChangeArrowheads="1"/>
          </p:cNvSpPr>
          <p:nvPr>
            <p:ph type="sldNum" sz="quarter" idx="5"/>
          </p:nvPr>
        </p:nvSpPr>
        <p:spPr bwMode="auto">
          <a:xfrm>
            <a:off x="4022725" y="9721850"/>
            <a:ext cx="3076575" cy="512763"/>
          </a:xfrm>
          <a:prstGeom prst="rect">
            <a:avLst/>
          </a:prstGeom>
          <a:noFill/>
          <a:ln>
            <a:noFill/>
          </a:ln>
          <a:effectLst/>
        </p:spPr>
        <p:txBody>
          <a:bodyPr vert="horz" wrap="square" lIns="99048" tIns="49524" rIns="99048" bIns="49524" numCol="1" anchor="b" anchorCtr="0" compatLnSpc="1"/>
          <a:p>
            <a:pPr lvl="0" algn="r" eaLnBrk="1" hangingPunct="1"/>
            <a:fld id="{9A0DB2DC-4C9A-4742-B13C-FB6460FD3503}" type="slidenum">
              <a:rPr lang="en-US" altLang="zh-CN" sz="1300" b="0" dirty="0">
                <a:solidFill>
                  <a:schemeClr val="bg1"/>
                </a:solidFill>
              </a:rPr>
            </a:fld>
            <a:endParaRPr lang="en-US" altLang="zh-CN" sz="1300" b="0" dirty="0">
              <a:solidFill>
                <a:schemeClr val="bg1"/>
              </a:solidFill>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 name="TextBox 10"/>
          <p:cNvSpPr txBox="1">
            <a:spLocks noChangeArrowheads="1"/>
          </p:cNvSpPr>
          <p:nvPr/>
        </p:nvSpPr>
        <p:spPr bwMode="auto">
          <a:xfrm>
            <a:off x="3635375" y="44450"/>
            <a:ext cx="1870075" cy="400050"/>
          </a:xfrm>
          <a:prstGeom prst="rect">
            <a:avLst/>
          </a:prstGeom>
          <a:noFill/>
          <a:ln>
            <a:noFill/>
          </a:ln>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000" b="1" i="0" u="none" strike="noStrike" kern="1200" cap="none" spc="0" normalizeH="0" baseline="0" noProof="0">
                <a:ln>
                  <a:noFill/>
                </a:ln>
                <a:solidFill>
                  <a:schemeClr val="tx1"/>
                </a:solidFill>
                <a:effectLst/>
                <a:uLnTx/>
                <a:uFillTx/>
                <a:latin typeface="华文楷体" panose="02010600040101010101" pitchFamily="2" charset="-122"/>
                <a:ea typeface="华文楷体" panose="02010600040101010101" pitchFamily="2" charset="-122"/>
                <a:cs typeface="+mn-cs"/>
              </a:rPr>
              <a:t>第</a:t>
            </a:r>
            <a:r>
              <a:rPr kumimoji="1" lang="en-US" altLang="zh-CN" sz="2000" b="1" i="0" u="none" strike="noStrike" kern="1200" cap="none" spc="0" normalizeH="0" baseline="0" noProof="0">
                <a:ln>
                  <a:noFill/>
                </a:ln>
                <a:solidFill>
                  <a:schemeClr val="tx1"/>
                </a:solidFill>
                <a:effectLst/>
                <a:uLnTx/>
                <a:uFillTx/>
                <a:latin typeface="华文楷体" panose="02010600040101010101" pitchFamily="2" charset="-122"/>
                <a:ea typeface="华文楷体" panose="02010600040101010101" pitchFamily="2" charset="-122"/>
                <a:cs typeface="+mn-cs"/>
              </a:rPr>
              <a:t>2</a:t>
            </a:r>
            <a:r>
              <a:rPr kumimoji="1" lang="zh-CN" altLang="en-US" sz="2000" b="1" i="0" u="none" strike="noStrike" kern="1200" cap="none" spc="0" normalizeH="0" baseline="0" noProof="0">
                <a:ln>
                  <a:noFill/>
                </a:ln>
                <a:solidFill>
                  <a:schemeClr val="tx1"/>
                </a:solidFill>
                <a:effectLst/>
                <a:uLnTx/>
                <a:uFillTx/>
                <a:latin typeface="华文楷体" panose="02010600040101010101" pitchFamily="2" charset="-122"/>
                <a:ea typeface="华文楷体" panose="02010600040101010101" pitchFamily="2" charset="-122"/>
                <a:cs typeface="+mn-cs"/>
              </a:rPr>
              <a:t>章  线性表</a:t>
            </a:r>
            <a:endParaRPr kumimoji="1" lang="zh-CN" altLang="en-US" sz="2000" b="1" i="0" u="none" strike="noStrike" kern="1200" cap="none" spc="0" normalizeH="0" baseline="0" noProof="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9" name="文本框 1"/>
          <p:cNvSpPr txBox="1">
            <a:spLocks noChangeArrowheads="1"/>
          </p:cNvSpPr>
          <p:nvPr/>
        </p:nvSpPr>
        <p:spPr bwMode="auto">
          <a:xfrm>
            <a:off x="1588" y="65088"/>
            <a:ext cx="1870075" cy="368300"/>
          </a:xfrm>
          <a:prstGeom prst="rect">
            <a:avLst/>
          </a:prstGeom>
          <a:noFill/>
          <a:ln>
            <a:noFill/>
          </a:ln>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rgbClr val="0000CC"/>
                </a:solidFill>
                <a:effectLst/>
                <a:uLnTx/>
                <a:uFillTx/>
                <a:latin typeface="华文楷体" panose="02010600040101010101" pitchFamily="2" charset="-122"/>
                <a:ea typeface="华文楷体" panose="02010600040101010101" pitchFamily="2" charset="-122"/>
                <a:cs typeface="+mn-cs"/>
              </a:rPr>
              <a:t>数据结构与算法 </a:t>
            </a:r>
            <a:endParaRPr kumimoji="1" lang="zh-CN" altLang="en-US" sz="1800" b="1" i="0" u="none" strike="noStrike" kern="1200" cap="none" spc="0" normalizeH="0" baseline="0" noProof="0">
              <a:ln>
                <a:noFill/>
              </a:ln>
              <a:solidFill>
                <a:srgbClr val="0000CC"/>
              </a:solidFill>
              <a:effectLst/>
              <a:uLnTx/>
              <a:uFillTx/>
              <a:latin typeface="华文楷体" panose="02010600040101010101" pitchFamily="2" charset="-122"/>
              <a:ea typeface="华文楷体" panose="02010600040101010101" pitchFamily="2" charset="-122"/>
              <a:cs typeface="+mn-cs"/>
            </a:endParaRPr>
          </a:p>
        </p:txBody>
      </p:sp>
      <p:cxnSp>
        <p:nvCxnSpPr>
          <p:cNvPr id="10" name="直接连接符 9"/>
          <p:cNvCxnSpPr/>
          <p:nvPr/>
        </p:nvCxnSpPr>
        <p:spPr bwMode="auto">
          <a:xfrm>
            <a:off x="1588" y="6584950"/>
            <a:ext cx="8675688" cy="0"/>
          </a:xfrm>
          <a:prstGeom prst="line">
            <a:avLst/>
          </a:prstGeom>
          <a:ln w="28575" cap="flat" cmpd="sng" algn="ctr">
            <a:solidFill>
              <a:srgbClr val="C00000"/>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椭圆 10"/>
          <p:cNvSpPr/>
          <p:nvPr/>
        </p:nvSpPr>
        <p:spPr bwMode="auto">
          <a:xfrm>
            <a:off x="8101013" y="6380163"/>
            <a:ext cx="1041400" cy="433388"/>
          </a:xfrm>
          <a:prstGeom prst="ellipse">
            <a:avLst/>
          </a:prstGeom>
          <a:solidFill>
            <a:schemeClr val="bg1"/>
          </a:solidFill>
          <a:ln w="28575" cap="flat" cmpd="sng" algn="ctr">
            <a:noFill/>
            <a:prstDash val="solid"/>
            <a:round/>
            <a:headEnd type="none" w="med" len="med"/>
            <a:tailEnd type="none" w="med" len="med"/>
          </a:ln>
          <a:effectLst/>
        </p:spPr>
        <p:txBody>
          <a:bodyPr lIns="36000" tIns="0" rIns="36000" bIns="0">
            <a:spAutoFit/>
          </a:bodyPr>
          <a:p>
            <a:pPr lvl="0" eaLnBrk="1" hangingPunct="1"/>
            <a:r>
              <a:rPr lang="en-US" altLang="zh-CN" sz="2000" dirty="0">
                <a:latin typeface="Times New Roman" panose="02020603050405020304" pitchFamily="18" charset="0"/>
              </a:rPr>
              <a:t>2-</a:t>
            </a:r>
            <a:fld id="{9A0DB2DC-4C9A-4742-B13C-FB6460FD3503}" type="slidenum">
              <a:rPr lang="zh-CN" altLang="en-US" sz="2000" dirty="0">
                <a:latin typeface="Times New Roman" panose="02020603050405020304" pitchFamily="18" charset="0"/>
              </a:rPr>
            </a:fld>
            <a:endParaRPr lang="zh-CN" altLang="en-US" sz="2000" dirty="0">
              <a:latin typeface="Times New Roman" panose="02020603050405020304" pitchFamily="18" charset="0"/>
            </a:endParaRPr>
          </a:p>
        </p:txBody>
      </p:sp>
      <p:sp>
        <p:nvSpPr>
          <p:cNvPr id="12" name="文本框 15"/>
          <p:cNvSpPr txBox="1">
            <a:spLocks noChangeArrowheads="1"/>
          </p:cNvSpPr>
          <p:nvPr/>
        </p:nvSpPr>
        <p:spPr bwMode="auto">
          <a:xfrm>
            <a:off x="2843213" y="6597650"/>
            <a:ext cx="3257550" cy="307975"/>
          </a:xfrm>
          <a:prstGeom prst="rect">
            <a:avLst/>
          </a:prstGeom>
          <a:noFill/>
          <a:ln>
            <a:noFill/>
          </a:ln>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1400" b="1" i="0" u="none" strike="noStrike" kern="1200" cap="none" spc="0" normalizeH="0" baseline="0" noProof="0">
                <a:ln>
                  <a:noFill/>
                </a:ln>
                <a:solidFill>
                  <a:schemeClr val="bg2"/>
                </a:solidFill>
                <a:effectLst/>
                <a:uLnTx/>
                <a:uFillTx/>
                <a:latin typeface="华文楷体" panose="02010600040101010101" pitchFamily="2" charset="-122"/>
                <a:ea typeface="华文楷体" panose="02010600040101010101" pitchFamily="2" charset="-122"/>
                <a:cs typeface="+mn-cs"/>
              </a:rPr>
              <a:t>计算机科学与技术学院（</a:t>
            </a:r>
            <a:r>
              <a:rPr kumimoji="1" lang="en-US" altLang="zh-CN" sz="1400" b="1" i="0" u="none" strike="noStrike" kern="1200" cap="none" spc="0" normalizeH="0" baseline="0" noProof="0">
                <a:ln>
                  <a:noFill/>
                </a:ln>
                <a:solidFill>
                  <a:schemeClr val="bg2"/>
                </a:solidFill>
                <a:effectLst/>
                <a:uLnTx/>
                <a:uFillTx/>
                <a:latin typeface="华文楷体" panose="02010600040101010101" pitchFamily="2" charset="-122"/>
                <a:ea typeface="华文楷体" panose="02010600040101010101" pitchFamily="2" charset="-122"/>
                <a:cs typeface="+mn-cs"/>
              </a:rPr>
              <a:t>2020</a:t>
            </a:r>
            <a:r>
              <a:rPr kumimoji="1" lang="zh-CN" altLang="en-US" sz="1400" b="1" i="0" u="none" strike="noStrike" kern="1200" cap="none" spc="0" normalizeH="0" baseline="0" noProof="0">
                <a:ln>
                  <a:noFill/>
                </a:ln>
                <a:solidFill>
                  <a:schemeClr val="bg2"/>
                </a:solidFill>
                <a:effectLst/>
                <a:uLnTx/>
                <a:uFillTx/>
                <a:latin typeface="华文楷体" panose="02010600040101010101" pitchFamily="2" charset="-122"/>
                <a:ea typeface="华文楷体" panose="02010600040101010101" pitchFamily="2" charset="-122"/>
                <a:cs typeface="+mn-cs"/>
              </a:rPr>
              <a:t>春</a:t>
            </a:r>
            <a:r>
              <a:rPr kumimoji="1" lang="en-US" altLang="zh-CN" sz="1400" b="1" i="0" u="none" strike="noStrike" kern="1200" cap="none" spc="0" normalizeH="0" baseline="0" noProof="0">
                <a:ln>
                  <a:noFill/>
                </a:ln>
                <a:solidFill>
                  <a:schemeClr val="bg2"/>
                </a:solidFill>
                <a:effectLst/>
                <a:uLnTx/>
                <a:uFillTx/>
                <a:latin typeface="华文楷体" panose="02010600040101010101" pitchFamily="2" charset="-122"/>
                <a:ea typeface="华文楷体" panose="02010600040101010101" pitchFamily="2" charset="-122"/>
                <a:cs typeface="+mn-cs"/>
              </a:rPr>
              <a:t>•</a:t>
            </a:r>
            <a:r>
              <a:rPr kumimoji="1" lang="zh-CN" altLang="en-US" sz="1400" b="1" i="0" u="none" strike="noStrike" kern="1200" cap="none" spc="0" normalizeH="0" baseline="0" noProof="0">
                <a:ln>
                  <a:noFill/>
                </a:ln>
                <a:solidFill>
                  <a:schemeClr val="bg2"/>
                </a:solidFill>
                <a:effectLst/>
                <a:uLnTx/>
                <a:uFillTx/>
                <a:latin typeface="华文楷体" panose="02010600040101010101" pitchFamily="2" charset="-122"/>
                <a:ea typeface="华文楷体" panose="02010600040101010101" pitchFamily="2" charset="-122"/>
                <a:cs typeface="+mn-cs"/>
              </a:rPr>
              <a:t>深圳）</a:t>
            </a:r>
            <a:endParaRPr kumimoji="1" lang="zh-CN" altLang="en-US" sz="1400" b="1" i="0" u="none" strike="noStrike" kern="1200" cap="none" spc="0" normalizeH="0" baseline="0" noProof="0">
              <a:ln>
                <a:noFill/>
              </a:ln>
              <a:solidFill>
                <a:schemeClr val="bg2"/>
              </a:solidFill>
              <a:effectLst/>
              <a:uLnTx/>
              <a:uFillTx/>
              <a:latin typeface="华文楷体" panose="02010600040101010101" pitchFamily="2" charset="-122"/>
              <a:ea typeface="华文楷体" panose="02010600040101010101" pitchFamily="2" charset="-122"/>
              <a:cs typeface="+mn-cs"/>
            </a:endParaRPr>
          </a:p>
        </p:txBody>
      </p:sp>
      <p:pic>
        <p:nvPicPr>
          <p:cNvPr id="1031" name="图片 12"/>
          <p:cNvPicPr>
            <a:picLocks noChangeAspect="1"/>
          </p:cNvPicPr>
          <p:nvPr userDrawn="1"/>
        </p:nvPicPr>
        <p:blipFill>
          <a:blip r:embed="rId4"/>
          <a:stretch>
            <a:fillRect/>
          </a:stretch>
        </p:blipFill>
        <p:spPr>
          <a:xfrm>
            <a:off x="7392988" y="6350"/>
            <a:ext cx="1749425" cy="403225"/>
          </a:xfrm>
          <a:prstGeom prst="rect">
            <a:avLst/>
          </a:prstGeom>
          <a:noFill/>
          <a:ln w="9525">
            <a:noFill/>
          </a:ln>
        </p:spPr>
      </p:pic>
      <p:cxnSp>
        <p:nvCxnSpPr>
          <p:cNvPr id="19" name="直接连接符 18"/>
          <p:cNvCxnSpPr/>
          <p:nvPr/>
        </p:nvCxnSpPr>
        <p:spPr bwMode="auto">
          <a:xfrm flipV="1">
            <a:off x="1588" y="392113"/>
            <a:ext cx="8713788" cy="17463"/>
          </a:xfrm>
          <a:prstGeom prst="line">
            <a:avLst/>
          </a:prstGeom>
          <a:ln w="28575" cap="flat" cmpd="sng" algn="ctr">
            <a:solidFill>
              <a:srgbClr val="C00000"/>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9" Type="http://schemas.openxmlformats.org/officeDocument/2006/relationships/image" Target="../media/image11.wmf"/><Relationship Id="rId8" Type="http://schemas.openxmlformats.org/officeDocument/2006/relationships/oleObject" Target="../embeddings/oleObject2.bin"/><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image" Target="../media/image10.wmf"/><Relationship Id="rId4" Type="http://schemas.openxmlformats.org/officeDocument/2006/relationships/oleObject" Target="../embeddings/oleObject1.bin"/><Relationship Id="rId3" Type="http://schemas.openxmlformats.org/officeDocument/2006/relationships/tags" Target="../tags/tag3.xml"/><Relationship Id="rId2" Type="http://schemas.openxmlformats.org/officeDocument/2006/relationships/tags" Target="../tags/tag2.xml"/><Relationship Id="rId11" Type="http://schemas.openxmlformats.org/officeDocument/2006/relationships/vmlDrawing" Target="../drawings/vmlDrawing1.vml"/><Relationship Id="rId10" Type="http://schemas.openxmlformats.org/officeDocument/2006/relationships/slideLayout" Target="../slideLayouts/slideLayout1.xml"/><Relationship Id="rId1" Type="http://schemas.openxmlformats.org/officeDocument/2006/relationships/tags" Target="../tags/tag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文本框 1"/>
          <p:cNvSpPr txBox="1"/>
          <p:nvPr/>
        </p:nvSpPr>
        <p:spPr>
          <a:xfrm>
            <a:off x="3136900" y="2133600"/>
            <a:ext cx="2871788" cy="769938"/>
          </a:xfrm>
          <a:prstGeom prst="rect">
            <a:avLst/>
          </a:prstGeom>
          <a:noFill/>
          <a:ln w="9525">
            <a:noFill/>
          </a:ln>
        </p:spPr>
        <p:txBody>
          <a:bodyPr wrap="none">
            <a:spAutoFit/>
          </a:bodyPr>
          <a:p>
            <a:r>
              <a:rPr lang="zh-CN" altLang="en-US" sz="4400" dirty="0">
                <a:latin typeface="Times New Roman" panose="02020603050405020304" pitchFamily="18" charset="0"/>
              </a:rPr>
              <a:t>第 三 部 分</a:t>
            </a:r>
            <a:endParaRPr lang="zh-CN" altLang="en-US" sz="4400" dirty="0">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ext Box 3"/>
          <p:cNvSpPr txBox="1"/>
          <p:nvPr/>
        </p:nvSpPr>
        <p:spPr>
          <a:xfrm>
            <a:off x="179388" y="752475"/>
            <a:ext cx="8691562" cy="1571625"/>
          </a:xfrm>
          <a:prstGeom prst="rect">
            <a:avLst/>
          </a:prstGeom>
          <a:noFill/>
          <a:ln w="9525">
            <a:noFill/>
          </a:ln>
        </p:spPr>
        <p:txBody>
          <a:bodyPr lIns="90000" tIns="46800" rIns="90000" bIns="46800">
            <a:spAutoFit/>
          </a:bodyPr>
          <a:p>
            <a:pPr eaLnBrk="1" hangingPunct="1"/>
            <a:r>
              <a:rPr lang="en-US" altLang="zh-CN" dirty="0">
                <a:latin typeface="Times New Roman" panose="02020603050405020304" pitchFamily="18" charset="0"/>
              </a:rPr>
              <a:t>        </a:t>
            </a:r>
            <a:r>
              <a:rPr lang="zh-CN" altLang="en-US" dirty="0">
                <a:latin typeface="Times New Roman" panose="02020603050405020304" pitchFamily="18" charset="0"/>
              </a:rPr>
              <a:t>解决假溢出的方法有多种；一是通过不断移动元素位置，</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每当有元素出队列时，后面的元素前移一个位置，使队头元</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素始终占据队列的第一个位置。</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        第二种方法是采用循环队列。</a:t>
            </a:r>
            <a:endParaRPr lang="zh-CN" altLang="en-US" dirty="0">
              <a:latin typeface="Times New Roman" panose="02020603050405020304" pitchFamily="18" charset="0"/>
            </a:endParaRPr>
          </a:p>
        </p:txBody>
      </p:sp>
      <p:sp>
        <p:nvSpPr>
          <p:cNvPr id="81963" name="AutoShape 43"/>
          <p:cNvSpPr/>
          <p:nvPr/>
        </p:nvSpPr>
        <p:spPr>
          <a:xfrm>
            <a:off x="1398588" y="4632325"/>
            <a:ext cx="1600200" cy="762000"/>
          </a:xfrm>
          <a:prstGeom prst="cloudCallout">
            <a:avLst>
              <a:gd name="adj1" fmla="val -43750"/>
              <a:gd name="adj2" fmla="val 70000"/>
            </a:avLst>
          </a:prstGeom>
          <a:noFill/>
          <a:ln w="9525" cap="flat" cmpd="sng">
            <a:solidFill>
              <a:srgbClr val="FF3300"/>
            </a:solidFill>
            <a:prstDash val="solid"/>
            <a:headEnd type="none" w="med" len="med"/>
            <a:tailEnd type="none" w="med" len="med"/>
          </a:ln>
        </p:spPr>
        <p:txBody>
          <a:bodyPr lIns="90000" tIns="46800" rIns="90000" bIns="46800"/>
          <a:p>
            <a:pPr algn="ctr" eaLnBrk="1" hangingPunct="1"/>
            <a:r>
              <a:rPr lang="en-US" altLang="zh-CN" sz="4000" dirty="0">
                <a:solidFill>
                  <a:srgbClr val="FF3300"/>
                </a:solidFill>
                <a:latin typeface="Times New Roman" panose="02020603050405020304" pitchFamily="18" charset="0"/>
              </a:rPr>
              <a:t>?</a:t>
            </a:r>
            <a:endParaRPr lang="en-US" altLang="zh-CN" sz="4000" dirty="0">
              <a:solidFill>
                <a:srgbClr val="FF3300"/>
              </a:solidFill>
              <a:latin typeface="Times New Roman" panose="02020603050405020304" pitchFamily="18" charset="0"/>
            </a:endParaRPr>
          </a:p>
        </p:txBody>
      </p:sp>
      <p:grpSp>
        <p:nvGrpSpPr>
          <p:cNvPr id="81964" name="Group 44"/>
          <p:cNvGrpSpPr/>
          <p:nvPr/>
        </p:nvGrpSpPr>
        <p:grpSpPr>
          <a:xfrm>
            <a:off x="331788" y="2747963"/>
            <a:ext cx="8718550" cy="3489325"/>
            <a:chOff x="192" y="1686"/>
            <a:chExt cx="5492" cy="2198"/>
          </a:xfrm>
        </p:grpSpPr>
        <p:grpSp>
          <p:nvGrpSpPr>
            <p:cNvPr id="13317" name="Group 40"/>
            <p:cNvGrpSpPr/>
            <p:nvPr/>
          </p:nvGrpSpPr>
          <p:grpSpPr>
            <a:xfrm>
              <a:off x="2606" y="1686"/>
              <a:ext cx="3078" cy="2148"/>
              <a:chOff x="2640" y="1718"/>
              <a:chExt cx="3078" cy="2148"/>
            </a:xfrm>
          </p:grpSpPr>
          <p:grpSp>
            <p:nvGrpSpPr>
              <p:cNvPr id="13320" name="Group 38"/>
              <p:cNvGrpSpPr/>
              <p:nvPr/>
            </p:nvGrpSpPr>
            <p:grpSpPr>
              <a:xfrm>
                <a:off x="2640" y="1718"/>
                <a:ext cx="3078" cy="2148"/>
                <a:chOff x="2640" y="1718"/>
                <a:chExt cx="3078" cy="2148"/>
              </a:xfrm>
            </p:grpSpPr>
            <p:sp>
              <p:nvSpPr>
                <p:cNvPr id="13322" name="Oval 4"/>
                <p:cNvSpPr/>
                <p:nvPr/>
              </p:nvSpPr>
              <p:spPr>
                <a:xfrm>
                  <a:off x="3465" y="1824"/>
                  <a:ext cx="1802" cy="1680"/>
                </a:xfrm>
                <a:prstGeom prst="ellipse">
                  <a:avLst/>
                </a:prstGeom>
                <a:noFill/>
                <a:ln w="9525"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endParaRPr lang="zh-CN" altLang="en-US" dirty="0">
                    <a:latin typeface="Times New Roman" panose="02020603050405020304" pitchFamily="18" charset="0"/>
                  </a:endParaRPr>
                </a:p>
              </p:txBody>
            </p:sp>
            <p:sp>
              <p:nvSpPr>
                <p:cNvPr id="13323" name="Oval 5"/>
                <p:cNvSpPr/>
                <p:nvPr/>
              </p:nvSpPr>
              <p:spPr>
                <a:xfrm>
                  <a:off x="3930" y="2271"/>
                  <a:ext cx="864" cy="816"/>
                </a:xfrm>
                <a:prstGeom prst="ellipse">
                  <a:avLst/>
                </a:prstGeom>
                <a:noFill/>
                <a:ln w="9525"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endParaRPr lang="zh-CN" altLang="en-US" dirty="0">
                    <a:latin typeface="Times New Roman" panose="02020603050405020304" pitchFamily="18" charset="0"/>
                  </a:endParaRPr>
                </a:p>
              </p:txBody>
            </p:sp>
            <p:sp>
              <p:nvSpPr>
                <p:cNvPr id="13324" name="Line 6"/>
                <p:cNvSpPr/>
                <p:nvPr/>
              </p:nvSpPr>
              <p:spPr>
                <a:xfrm flipH="1">
                  <a:off x="4569" y="1920"/>
                  <a:ext cx="192" cy="384"/>
                </a:xfrm>
                <a:prstGeom prst="line">
                  <a:avLst/>
                </a:prstGeom>
                <a:ln w="9525" cap="flat" cmpd="sng">
                  <a:solidFill>
                    <a:schemeClr val="tx1"/>
                  </a:solidFill>
                  <a:prstDash val="solid"/>
                  <a:headEnd type="none" w="med" len="med"/>
                  <a:tailEnd type="none" w="med" len="med"/>
                </a:ln>
              </p:spPr>
            </p:sp>
            <p:sp>
              <p:nvSpPr>
                <p:cNvPr id="13325" name="Line 7"/>
                <p:cNvSpPr/>
                <p:nvPr/>
              </p:nvSpPr>
              <p:spPr>
                <a:xfrm flipH="1">
                  <a:off x="4702" y="2123"/>
                  <a:ext cx="336" cy="336"/>
                </a:xfrm>
                <a:prstGeom prst="line">
                  <a:avLst/>
                </a:prstGeom>
                <a:ln w="9525" cap="flat" cmpd="sng">
                  <a:solidFill>
                    <a:schemeClr val="tx1"/>
                  </a:solidFill>
                  <a:prstDash val="solid"/>
                  <a:headEnd type="none" w="med" len="med"/>
                  <a:tailEnd type="none" w="med" len="med"/>
                </a:ln>
              </p:spPr>
            </p:sp>
            <p:sp>
              <p:nvSpPr>
                <p:cNvPr id="13326" name="Line 9"/>
                <p:cNvSpPr/>
                <p:nvPr/>
              </p:nvSpPr>
              <p:spPr>
                <a:xfrm flipH="1">
                  <a:off x="4761" y="2448"/>
                  <a:ext cx="432" cy="192"/>
                </a:xfrm>
                <a:prstGeom prst="line">
                  <a:avLst/>
                </a:prstGeom>
                <a:ln w="9525" cap="flat" cmpd="sng">
                  <a:solidFill>
                    <a:schemeClr val="tx1"/>
                  </a:solidFill>
                  <a:prstDash val="solid"/>
                  <a:headEnd type="none" w="med" len="med"/>
                  <a:tailEnd type="none" w="med" len="med"/>
                </a:ln>
              </p:spPr>
            </p:sp>
            <p:sp>
              <p:nvSpPr>
                <p:cNvPr id="13327" name="Line 10"/>
                <p:cNvSpPr/>
                <p:nvPr/>
              </p:nvSpPr>
              <p:spPr>
                <a:xfrm flipV="1">
                  <a:off x="4761" y="2784"/>
                  <a:ext cx="480" cy="48"/>
                </a:xfrm>
                <a:prstGeom prst="line">
                  <a:avLst/>
                </a:prstGeom>
                <a:ln w="9525" cap="flat" cmpd="sng">
                  <a:solidFill>
                    <a:schemeClr val="tx1"/>
                  </a:solidFill>
                  <a:prstDash val="solid"/>
                  <a:headEnd type="none" w="med" len="med"/>
                  <a:tailEnd type="none" w="med" len="med"/>
                </a:ln>
              </p:spPr>
            </p:sp>
            <p:sp>
              <p:nvSpPr>
                <p:cNvPr id="13328" name="Line 11"/>
                <p:cNvSpPr/>
                <p:nvPr/>
              </p:nvSpPr>
              <p:spPr>
                <a:xfrm>
                  <a:off x="4569" y="3024"/>
                  <a:ext cx="336" cy="288"/>
                </a:xfrm>
                <a:prstGeom prst="line">
                  <a:avLst/>
                </a:prstGeom>
                <a:ln w="9525" cap="flat" cmpd="sng">
                  <a:solidFill>
                    <a:schemeClr val="tx1"/>
                  </a:solidFill>
                  <a:prstDash val="solid"/>
                  <a:headEnd type="none" w="med" len="med"/>
                  <a:tailEnd type="none" w="med" len="med"/>
                </a:ln>
              </p:spPr>
            </p:sp>
            <p:sp>
              <p:nvSpPr>
                <p:cNvPr id="13329" name="Line 12"/>
                <p:cNvSpPr/>
                <p:nvPr/>
              </p:nvSpPr>
              <p:spPr>
                <a:xfrm>
                  <a:off x="4425" y="3072"/>
                  <a:ext cx="96" cy="432"/>
                </a:xfrm>
                <a:prstGeom prst="line">
                  <a:avLst/>
                </a:prstGeom>
                <a:ln w="9525" cap="flat" cmpd="sng">
                  <a:solidFill>
                    <a:schemeClr val="tx1"/>
                  </a:solidFill>
                  <a:prstDash val="solid"/>
                  <a:headEnd type="none" w="med" len="med"/>
                  <a:tailEnd type="none" w="med" len="med"/>
                </a:ln>
              </p:spPr>
            </p:sp>
            <p:sp>
              <p:nvSpPr>
                <p:cNvPr id="13330" name="Line 13"/>
                <p:cNvSpPr/>
                <p:nvPr/>
              </p:nvSpPr>
              <p:spPr>
                <a:xfrm flipH="1">
                  <a:off x="3657" y="2928"/>
                  <a:ext cx="336" cy="288"/>
                </a:xfrm>
                <a:prstGeom prst="line">
                  <a:avLst/>
                </a:prstGeom>
                <a:ln w="9525" cap="flat" cmpd="sng">
                  <a:solidFill>
                    <a:schemeClr val="tx1"/>
                  </a:solidFill>
                  <a:prstDash val="solid"/>
                  <a:headEnd type="none" w="med" len="med"/>
                  <a:tailEnd type="none" w="med" len="med"/>
                </a:ln>
              </p:spPr>
            </p:sp>
            <p:sp>
              <p:nvSpPr>
                <p:cNvPr id="13331" name="Line 14"/>
                <p:cNvSpPr/>
                <p:nvPr/>
              </p:nvSpPr>
              <p:spPr>
                <a:xfrm flipH="1">
                  <a:off x="3465" y="2736"/>
                  <a:ext cx="480" cy="144"/>
                </a:xfrm>
                <a:prstGeom prst="line">
                  <a:avLst/>
                </a:prstGeom>
                <a:ln w="9525" cap="flat" cmpd="sng">
                  <a:solidFill>
                    <a:schemeClr val="tx1"/>
                  </a:solidFill>
                  <a:prstDash val="solid"/>
                  <a:headEnd type="none" w="med" len="med"/>
                  <a:tailEnd type="none" w="med" len="med"/>
                </a:ln>
              </p:spPr>
            </p:sp>
            <p:sp>
              <p:nvSpPr>
                <p:cNvPr id="13332" name="Line 15"/>
                <p:cNvSpPr/>
                <p:nvPr/>
              </p:nvSpPr>
              <p:spPr>
                <a:xfrm flipH="1" flipV="1">
                  <a:off x="3465" y="2496"/>
                  <a:ext cx="480" cy="48"/>
                </a:xfrm>
                <a:prstGeom prst="line">
                  <a:avLst/>
                </a:prstGeom>
                <a:ln w="9525" cap="flat" cmpd="sng">
                  <a:solidFill>
                    <a:schemeClr val="tx1"/>
                  </a:solidFill>
                  <a:prstDash val="solid"/>
                  <a:headEnd type="none" w="med" len="med"/>
                  <a:tailEnd type="none" w="med" len="med"/>
                </a:ln>
              </p:spPr>
            </p:sp>
            <p:sp>
              <p:nvSpPr>
                <p:cNvPr id="13333" name="Text Box 16"/>
                <p:cNvSpPr txBox="1"/>
                <p:nvPr/>
              </p:nvSpPr>
              <p:spPr>
                <a:xfrm>
                  <a:off x="3744" y="2042"/>
                  <a:ext cx="498"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3334" name="Rectangle 17"/>
                <p:cNvSpPr/>
                <p:nvPr/>
              </p:nvSpPr>
              <p:spPr>
                <a:xfrm>
                  <a:off x="2697" y="2736"/>
                  <a:ext cx="384" cy="192"/>
                </a:xfrm>
                <a:prstGeom prst="rect">
                  <a:avLst/>
                </a:prstGeom>
                <a:noFill/>
                <a:ln w="9525">
                  <a:noFill/>
                </a:ln>
              </p:spPr>
              <p:txBody>
                <a:bodyPr wrap="none" lIns="90000" tIns="46800" rIns="90000" bIns="46800" anchor="ctr" anchorCtr="0">
                  <a:spAutoFit/>
                </a:bodyPr>
                <a:p>
                  <a:pPr algn="ctr" eaLnBrk="1" hangingPunct="1"/>
                  <a:endParaRPr lang="zh-CN" altLang="en-US" dirty="0">
                    <a:latin typeface="Times New Roman" panose="02020603050405020304" pitchFamily="18" charset="0"/>
                  </a:endParaRPr>
                </a:p>
              </p:txBody>
            </p:sp>
            <p:sp>
              <p:nvSpPr>
                <p:cNvPr id="13335" name="Line 18"/>
                <p:cNvSpPr/>
                <p:nvPr/>
              </p:nvSpPr>
              <p:spPr>
                <a:xfrm flipV="1">
                  <a:off x="2889" y="2688"/>
                  <a:ext cx="576" cy="144"/>
                </a:xfrm>
                <a:prstGeom prst="line">
                  <a:avLst/>
                </a:prstGeom>
                <a:ln w="9525" cap="flat" cmpd="sng">
                  <a:solidFill>
                    <a:schemeClr val="tx1"/>
                  </a:solidFill>
                  <a:prstDash val="solid"/>
                  <a:headEnd type="none" w="med" len="med"/>
                  <a:tailEnd type="triangle" w="med" len="med"/>
                </a:ln>
              </p:spPr>
            </p:sp>
            <p:sp>
              <p:nvSpPr>
                <p:cNvPr id="13336" name="Rectangle 19"/>
                <p:cNvSpPr/>
                <p:nvPr/>
              </p:nvSpPr>
              <p:spPr>
                <a:xfrm>
                  <a:off x="5049" y="3456"/>
                  <a:ext cx="384" cy="144"/>
                </a:xfrm>
                <a:prstGeom prst="rect">
                  <a:avLst/>
                </a:prstGeom>
                <a:noFill/>
                <a:ln w="9525">
                  <a:noFill/>
                </a:ln>
              </p:spPr>
              <p:txBody>
                <a:bodyPr wrap="none" lIns="90000" tIns="46800" rIns="90000" bIns="46800" anchor="ctr" anchorCtr="0">
                  <a:spAutoFit/>
                </a:bodyPr>
                <a:p>
                  <a:pPr algn="ctr" eaLnBrk="1" hangingPunct="1"/>
                  <a:endParaRPr lang="zh-CN" altLang="en-US" dirty="0">
                    <a:latin typeface="Times New Roman" panose="02020603050405020304" pitchFamily="18" charset="0"/>
                  </a:endParaRPr>
                </a:p>
              </p:txBody>
            </p:sp>
            <p:sp>
              <p:nvSpPr>
                <p:cNvPr id="13337" name="Line 20"/>
                <p:cNvSpPr/>
                <p:nvPr/>
              </p:nvSpPr>
              <p:spPr>
                <a:xfrm flipH="1" flipV="1">
                  <a:off x="4761" y="3456"/>
                  <a:ext cx="432" cy="96"/>
                </a:xfrm>
                <a:prstGeom prst="line">
                  <a:avLst/>
                </a:prstGeom>
                <a:ln w="9525" cap="flat" cmpd="sng">
                  <a:solidFill>
                    <a:schemeClr val="tx1"/>
                  </a:solidFill>
                  <a:prstDash val="solid"/>
                  <a:headEnd type="none" w="med" len="med"/>
                  <a:tailEnd type="triangle" w="med" len="med"/>
                </a:ln>
              </p:spPr>
            </p:sp>
            <p:sp>
              <p:nvSpPr>
                <p:cNvPr id="13338" name="Line 22"/>
                <p:cNvSpPr/>
                <p:nvPr/>
              </p:nvSpPr>
              <p:spPr>
                <a:xfrm flipH="1">
                  <a:off x="3465" y="2496"/>
                  <a:ext cx="144" cy="96"/>
                </a:xfrm>
                <a:prstGeom prst="line">
                  <a:avLst/>
                </a:prstGeom>
                <a:ln w="9525" cap="flat" cmpd="sng">
                  <a:solidFill>
                    <a:schemeClr val="tx1"/>
                  </a:solidFill>
                  <a:prstDash val="solid"/>
                  <a:headEnd type="none" w="med" len="med"/>
                  <a:tailEnd type="none" w="med" len="med"/>
                </a:ln>
              </p:spPr>
            </p:sp>
            <p:sp>
              <p:nvSpPr>
                <p:cNvPr id="13339" name="Line 23"/>
                <p:cNvSpPr/>
                <p:nvPr/>
              </p:nvSpPr>
              <p:spPr>
                <a:xfrm flipH="1">
                  <a:off x="3465" y="2496"/>
                  <a:ext cx="240" cy="192"/>
                </a:xfrm>
                <a:prstGeom prst="line">
                  <a:avLst/>
                </a:prstGeom>
                <a:ln w="9525" cap="flat" cmpd="sng">
                  <a:solidFill>
                    <a:schemeClr val="tx1"/>
                  </a:solidFill>
                  <a:prstDash val="solid"/>
                  <a:headEnd type="none" w="med" len="med"/>
                  <a:tailEnd type="none" w="med" len="med"/>
                </a:ln>
              </p:spPr>
            </p:sp>
            <p:sp>
              <p:nvSpPr>
                <p:cNvPr id="13340" name="Line 24"/>
                <p:cNvSpPr/>
                <p:nvPr/>
              </p:nvSpPr>
              <p:spPr>
                <a:xfrm flipH="1">
                  <a:off x="3465" y="2544"/>
                  <a:ext cx="336" cy="288"/>
                </a:xfrm>
                <a:prstGeom prst="line">
                  <a:avLst/>
                </a:prstGeom>
                <a:ln w="9525" cap="flat" cmpd="sng">
                  <a:solidFill>
                    <a:schemeClr val="tx1"/>
                  </a:solidFill>
                  <a:prstDash val="solid"/>
                  <a:headEnd type="none" w="med" len="med"/>
                  <a:tailEnd type="none" w="med" len="med"/>
                </a:ln>
              </p:spPr>
            </p:sp>
            <p:sp>
              <p:nvSpPr>
                <p:cNvPr id="13341" name="Line 25"/>
                <p:cNvSpPr/>
                <p:nvPr/>
              </p:nvSpPr>
              <p:spPr>
                <a:xfrm flipH="1">
                  <a:off x="3561" y="2544"/>
                  <a:ext cx="288" cy="336"/>
                </a:xfrm>
                <a:prstGeom prst="line">
                  <a:avLst/>
                </a:prstGeom>
                <a:ln w="9525" cap="flat" cmpd="sng">
                  <a:solidFill>
                    <a:schemeClr val="tx1"/>
                  </a:solidFill>
                  <a:prstDash val="solid"/>
                  <a:headEnd type="none" w="med" len="med"/>
                  <a:tailEnd type="none" w="med" len="med"/>
                </a:ln>
              </p:spPr>
            </p:sp>
            <p:sp>
              <p:nvSpPr>
                <p:cNvPr id="13342" name="Line 26"/>
                <p:cNvSpPr/>
                <p:nvPr/>
              </p:nvSpPr>
              <p:spPr>
                <a:xfrm flipH="1">
                  <a:off x="3753" y="2544"/>
                  <a:ext cx="144" cy="288"/>
                </a:xfrm>
                <a:prstGeom prst="line">
                  <a:avLst/>
                </a:prstGeom>
                <a:ln w="9525" cap="flat" cmpd="sng">
                  <a:solidFill>
                    <a:schemeClr val="tx1"/>
                  </a:solidFill>
                  <a:prstDash val="solid"/>
                  <a:headEnd type="none" w="med" len="med"/>
                  <a:tailEnd type="none" w="med" len="med"/>
                </a:ln>
              </p:spPr>
            </p:sp>
            <p:sp>
              <p:nvSpPr>
                <p:cNvPr id="13343" name="Line 27"/>
                <p:cNvSpPr/>
                <p:nvPr/>
              </p:nvSpPr>
              <p:spPr>
                <a:xfrm flipV="1">
                  <a:off x="4473" y="3072"/>
                  <a:ext cx="192" cy="96"/>
                </a:xfrm>
                <a:prstGeom prst="line">
                  <a:avLst/>
                </a:prstGeom>
                <a:ln w="9525" cap="flat" cmpd="sng">
                  <a:solidFill>
                    <a:schemeClr val="tx1"/>
                  </a:solidFill>
                  <a:prstDash val="solid"/>
                  <a:headEnd type="none" w="med" len="med"/>
                  <a:tailEnd type="none" w="med" len="med"/>
                </a:ln>
              </p:spPr>
            </p:sp>
            <p:sp>
              <p:nvSpPr>
                <p:cNvPr id="13344" name="Line 28"/>
                <p:cNvSpPr/>
                <p:nvPr/>
              </p:nvSpPr>
              <p:spPr>
                <a:xfrm flipV="1">
                  <a:off x="4473" y="3168"/>
                  <a:ext cx="240" cy="96"/>
                </a:xfrm>
                <a:prstGeom prst="line">
                  <a:avLst/>
                </a:prstGeom>
                <a:ln w="9525" cap="flat" cmpd="sng">
                  <a:solidFill>
                    <a:schemeClr val="tx1"/>
                  </a:solidFill>
                  <a:prstDash val="solid"/>
                  <a:headEnd type="none" w="med" len="med"/>
                  <a:tailEnd type="none" w="med" len="med"/>
                </a:ln>
              </p:spPr>
            </p:sp>
            <p:sp>
              <p:nvSpPr>
                <p:cNvPr id="13345" name="Line 29"/>
                <p:cNvSpPr/>
                <p:nvPr/>
              </p:nvSpPr>
              <p:spPr>
                <a:xfrm flipV="1">
                  <a:off x="4521" y="3216"/>
                  <a:ext cx="288" cy="144"/>
                </a:xfrm>
                <a:prstGeom prst="line">
                  <a:avLst/>
                </a:prstGeom>
                <a:ln w="9525" cap="flat" cmpd="sng">
                  <a:solidFill>
                    <a:schemeClr val="tx1"/>
                  </a:solidFill>
                  <a:prstDash val="solid"/>
                  <a:headEnd type="none" w="med" len="med"/>
                  <a:tailEnd type="none" w="med" len="med"/>
                </a:ln>
              </p:spPr>
            </p:sp>
            <p:sp>
              <p:nvSpPr>
                <p:cNvPr id="13346" name="Line 30"/>
                <p:cNvSpPr/>
                <p:nvPr/>
              </p:nvSpPr>
              <p:spPr>
                <a:xfrm flipH="1">
                  <a:off x="4521" y="3264"/>
                  <a:ext cx="336" cy="192"/>
                </a:xfrm>
                <a:prstGeom prst="line">
                  <a:avLst/>
                </a:prstGeom>
                <a:ln w="9525" cap="flat" cmpd="sng">
                  <a:solidFill>
                    <a:schemeClr val="tx1"/>
                  </a:solidFill>
                  <a:prstDash val="solid"/>
                  <a:headEnd type="none" w="med" len="med"/>
                  <a:tailEnd type="none" w="med" len="med"/>
                </a:ln>
              </p:spPr>
            </p:sp>
            <p:sp>
              <p:nvSpPr>
                <p:cNvPr id="13347" name="Text Box 31"/>
                <p:cNvSpPr txBox="1"/>
                <p:nvPr/>
              </p:nvSpPr>
              <p:spPr>
                <a:xfrm>
                  <a:off x="2640" y="2954"/>
                  <a:ext cx="662"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Q.rear</a:t>
                  </a:r>
                  <a:endParaRPr lang="en-US" altLang="zh-CN" dirty="0">
                    <a:latin typeface="Times New Roman" panose="02020603050405020304" pitchFamily="18" charset="0"/>
                  </a:endParaRPr>
                </a:p>
              </p:txBody>
            </p:sp>
            <p:sp>
              <p:nvSpPr>
                <p:cNvPr id="13348" name="Text Box 32"/>
                <p:cNvSpPr txBox="1"/>
                <p:nvPr/>
              </p:nvSpPr>
              <p:spPr>
                <a:xfrm>
                  <a:off x="4800" y="3578"/>
                  <a:ext cx="727"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Q.front</a:t>
                  </a:r>
                  <a:endParaRPr lang="en-US" altLang="zh-CN" dirty="0">
                    <a:latin typeface="Times New Roman" panose="02020603050405020304" pitchFamily="18" charset="0"/>
                  </a:endParaRPr>
                </a:p>
              </p:txBody>
            </p:sp>
            <p:sp>
              <p:nvSpPr>
                <p:cNvPr id="13349" name="Text Box 33"/>
                <p:cNvSpPr txBox="1"/>
                <p:nvPr/>
              </p:nvSpPr>
              <p:spPr>
                <a:xfrm>
                  <a:off x="5136" y="2042"/>
                  <a:ext cx="210"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13350" name="Text Box 34"/>
                <p:cNvSpPr txBox="1"/>
                <p:nvPr/>
              </p:nvSpPr>
              <p:spPr>
                <a:xfrm>
                  <a:off x="5280" y="2474"/>
                  <a:ext cx="210"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13351" name="Text Box 36"/>
                <p:cNvSpPr txBox="1"/>
                <p:nvPr/>
              </p:nvSpPr>
              <p:spPr>
                <a:xfrm>
                  <a:off x="4752" y="1718"/>
                  <a:ext cx="966" cy="2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rPr>
                    <a:t>maxlength-1</a:t>
                  </a:r>
                  <a:endParaRPr lang="en-US" altLang="zh-CN" sz="2000" dirty="0">
                    <a:latin typeface="Times New Roman" panose="02020603050405020304" pitchFamily="18" charset="0"/>
                  </a:endParaRPr>
                </a:p>
              </p:txBody>
            </p:sp>
            <p:sp>
              <p:nvSpPr>
                <p:cNvPr id="13352" name="Text Box 37"/>
                <p:cNvSpPr txBox="1"/>
                <p:nvPr/>
              </p:nvSpPr>
              <p:spPr>
                <a:xfrm>
                  <a:off x="3303" y="3482"/>
                  <a:ext cx="649" cy="288"/>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队列</a:t>
                  </a:r>
                  <a:r>
                    <a:rPr lang="en-US" altLang="zh-CN" dirty="0">
                      <a:latin typeface="Times New Roman" panose="02020603050405020304" pitchFamily="18" charset="0"/>
                    </a:rPr>
                    <a:t>Q</a:t>
                  </a:r>
                  <a:endParaRPr lang="en-US" altLang="zh-CN" dirty="0">
                    <a:latin typeface="Times New Roman" panose="02020603050405020304" pitchFamily="18" charset="0"/>
                  </a:endParaRPr>
                </a:p>
              </p:txBody>
            </p:sp>
          </p:grpSp>
          <p:sp>
            <p:nvSpPr>
              <p:cNvPr id="13321" name="Text Box 39"/>
              <p:cNvSpPr txBox="1"/>
              <p:nvPr/>
            </p:nvSpPr>
            <p:spPr>
              <a:xfrm>
                <a:off x="3822" y="3024"/>
                <a:ext cx="402"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sp>
          <p:nvSpPr>
            <p:cNvPr id="13318" name="Text Box 41"/>
            <p:cNvSpPr txBox="1"/>
            <p:nvPr/>
          </p:nvSpPr>
          <p:spPr>
            <a:xfrm>
              <a:off x="192" y="1696"/>
              <a:ext cx="3008" cy="978"/>
            </a:xfrm>
            <a:prstGeom prst="rect">
              <a:avLst/>
            </a:prstGeom>
            <a:noFill/>
            <a:ln w="9525">
              <a:noFill/>
            </a:ln>
          </p:spPr>
          <p:txBody>
            <a:bodyPr wrap="none" lIns="90000" tIns="46800" rIns="90000" bIns="46800">
              <a:spAutoFit/>
            </a:bodyPr>
            <a:p>
              <a:pPr eaLnBrk="1" hangingPunct="1"/>
              <a:r>
                <a:rPr lang="zh-CN" altLang="en-US" dirty="0">
                  <a:solidFill>
                    <a:srgbClr val="0000CC"/>
                  </a:solidFill>
                  <a:latin typeface="Times New Roman" panose="02020603050405020304" pitchFamily="18" charset="0"/>
                </a:rPr>
                <a:t>插入元素：</a:t>
              </a:r>
              <a:endParaRPr lang="zh-CN" altLang="en-US" dirty="0">
                <a:solidFill>
                  <a:srgbClr val="0000CC"/>
                </a:solidFill>
                <a:latin typeface="Times New Roman" panose="02020603050405020304" pitchFamily="18" charset="0"/>
              </a:endParaRPr>
            </a:p>
            <a:p>
              <a:pPr eaLnBrk="1" hangingPunct="1"/>
              <a:r>
                <a:rPr lang="zh-CN" altLang="en-US" dirty="0">
                  <a:latin typeface="Times New Roman" panose="02020603050405020304" pitchFamily="18" charset="0"/>
                </a:rPr>
                <a:t>     </a:t>
              </a:r>
              <a:r>
                <a:rPr lang="en-US" altLang="zh-CN" sz="2000" dirty="0">
                  <a:latin typeface="Times New Roman" panose="02020603050405020304" pitchFamily="18" charset="0"/>
                </a:rPr>
                <a:t>Q.rear = (Q.rear + 1</a:t>
              </a:r>
              <a:r>
                <a:rPr lang="zh-CN" altLang="en-US" sz="2000" dirty="0">
                  <a:latin typeface="Times New Roman" panose="02020603050405020304" pitchFamily="18" charset="0"/>
                </a:rPr>
                <a:t>） </a:t>
              </a:r>
              <a:r>
                <a:rPr lang="en-US" altLang="zh-CN" sz="2000" dirty="0">
                  <a:latin typeface="Times New Roman" panose="02020603050405020304" pitchFamily="18" charset="0"/>
                </a:rPr>
                <a:t>%  maxlength</a:t>
              </a:r>
              <a:endParaRPr lang="en-US" altLang="zh-CN" sz="2000" dirty="0">
                <a:latin typeface="Times New Roman" panose="02020603050405020304" pitchFamily="18" charset="0"/>
              </a:endParaRPr>
            </a:p>
            <a:p>
              <a:pPr eaLnBrk="1" hangingPunct="1"/>
              <a:r>
                <a:rPr lang="zh-CN" altLang="en-US" dirty="0">
                  <a:solidFill>
                    <a:srgbClr val="0000CC"/>
                  </a:solidFill>
                  <a:latin typeface="Times New Roman" panose="02020603050405020304" pitchFamily="18" charset="0"/>
                </a:rPr>
                <a:t>删除元素：</a:t>
              </a:r>
              <a:endParaRPr lang="zh-CN" altLang="en-US" dirty="0">
                <a:solidFill>
                  <a:srgbClr val="0000CC"/>
                </a:solidFill>
                <a:latin typeface="Times New Roman" panose="02020603050405020304" pitchFamily="18" charset="0"/>
              </a:endParaRPr>
            </a:p>
            <a:p>
              <a:pPr eaLnBrk="1" hangingPunct="1"/>
              <a:r>
                <a:rPr lang="zh-CN" altLang="en-US" dirty="0">
                  <a:latin typeface="Times New Roman" panose="02020603050405020304" pitchFamily="18" charset="0"/>
                </a:rPr>
                <a:t>     </a:t>
              </a:r>
              <a:r>
                <a:rPr lang="en-US" altLang="zh-CN" sz="2000" dirty="0">
                  <a:latin typeface="Times New Roman" panose="02020603050405020304" pitchFamily="18" charset="0"/>
                </a:rPr>
                <a:t>Q.front = (Q.front + 1</a:t>
              </a:r>
              <a:r>
                <a:rPr lang="zh-CN" altLang="en-US" sz="2000" dirty="0">
                  <a:latin typeface="Times New Roman" panose="02020603050405020304" pitchFamily="18" charset="0"/>
                </a:rPr>
                <a:t>） </a:t>
              </a:r>
              <a:r>
                <a:rPr lang="en-US" altLang="zh-CN" sz="2000" dirty="0">
                  <a:latin typeface="Times New Roman" panose="02020603050405020304" pitchFamily="18" charset="0"/>
                </a:rPr>
                <a:t>%  maxlength</a:t>
              </a:r>
              <a:endParaRPr lang="en-US" altLang="zh-CN" sz="2000" dirty="0">
                <a:latin typeface="Times New Roman" panose="02020603050405020304" pitchFamily="18" charset="0"/>
              </a:endParaRPr>
            </a:p>
          </p:txBody>
        </p:sp>
        <p:sp>
          <p:nvSpPr>
            <p:cNvPr id="13319" name="Text Box 42"/>
            <p:cNvSpPr txBox="1"/>
            <p:nvPr/>
          </p:nvSpPr>
          <p:spPr>
            <a:xfrm>
              <a:off x="197" y="2944"/>
              <a:ext cx="2870" cy="940"/>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队空：</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   </a:t>
              </a:r>
              <a:r>
                <a:rPr lang="en-US" altLang="zh-CN" sz="2000" dirty="0">
                  <a:latin typeface="Times New Roman" panose="02020603050405020304" pitchFamily="18" charset="0"/>
                </a:rPr>
                <a:t>(Q.rear + 1</a:t>
              </a:r>
              <a:r>
                <a:rPr lang="zh-CN" altLang="en-US" sz="2000" dirty="0">
                  <a:latin typeface="Times New Roman" panose="02020603050405020304" pitchFamily="18" charset="0"/>
                </a:rPr>
                <a:t>）</a:t>
              </a:r>
              <a:r>
                <a:rPr lang="en-US" altLang="zh-CN" sz="2000" dirty="0">
                  <a:latin typeface="Times New Roman" panose="02020603050405020304" pitchFamily="18" charset="0"/>
                </a:rPr>
                <a:t>% maxlength == Q.front</a:t>
              </a:r>
              <a:endParaRPr lang="en-US" altLang="zh-CN" sz="2000" dirty="0">
                <a:latin typeface="Times New Roman" panose="02020603050405020304" pitchFamily="18" charset="0"/>
              </a:endParaRPr>
            </a:p>
            <a:p>
              <a:pPr eaLnBrk="1" hangingPunct="1"/>
              <a:r>
                <a:rPr lang="zh-CN" altLang="en-US" dirty="0">
                  <a:latin typeface="Times New Roman" panose="02020603050405020304" pitchFamily="18" charset="0"/>
                </a:rPr>
                <a:t>队满：</a:t>
              </a:r>
              <a:endParaRPr lang="zh-CN" altLang="en-US" dirty="0">
                <a:latin typeface="Times New Roman" panose="02020603050405020304" pitchFamily="18" charset="0"/>
              </a:endParaRPr>
            </a:p>
            <a:p>
              <a:pPr eaLnBrk="1" hangingPunct="1"/>
              <a:r>
                <a:rPr lang="zh-CN" altLang="en-US" sz="2000" dirty="0">
                  <a:latin typeface="Times New Roman" panose="02020603050405020304" pitchFamily="18" charset="0"/>
                </a:rPr>
                <a:t>   </a:t>
              </a:r>
              <a:r>
                <a:rPr lang="en-US" altLang="zh-CN" sz="2000" dirty="0">
                  <a:latin typeface="Times New Roman" panose="02020603050405020304" pitchFamily="18" charset="0"/>
                </a:rPr>
                <a:t>(Q.rear + 1 )  % maxlength == Q.front</a:t>
              </a:r>
              <a:endParaRPr lang="en-US" altLang="zh-CN" sz="2000"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64"/>
                                        </p:tgtEl>
                                        <p:attrNameLst>
                                          <p:attrName>style.visibility</p:attrName>
                                        </p:attrNameLst>
                                      </p:cBhvr>
                                      <p:to>
                                        <p:strVal val="visible"/>
                                      </p:to>
                                    </p:set>
                                    <p:animEffect transition="in" filter="blinds(horizontal)">
                                      <p:cBhvr>
                                        <p:cTn id="7" dur="500"/>
                                        <p:tgtEl>
                                          <p:spTgt spid="819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63"/>
                                        </p:tgtEl>
                                        <p:attrNameLst>
                                          <p:attrName>style.visibility</p:attrName>
                                        </p:attrNameLst>
                                      </p:cBhvr>
                                      <p:to>
                                        <p:strVal val="visible"/>
                                      </p:to>
                                    </p:set>
                                    <p:animEffect transition="in" filter="blinds(horizontal)">
                                      <p:cBhvr>
                                        <p:cTn id="12" dur="500"/>
                                        <p:tgtEl>
                                          <p:spTgt spid="81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8" name="Picture 4"/>
          <p:cNvPicPr>
            <a:picLocks noChangeAspect="1"/>
          </p:cNvPicPr>
          <p:nvPr/>
        </p:nvPicPr>
        <p:blipFill>
          <a:blip r:embed="rId1"/>
          <a:stretch>
            <a:fillRect/>
          </a:stretch>
        </p:blipFill>
        <p:spPr>
          <a:xfrm>
            <a:off x="0" y="3355975"/>
            <a:ext cx="9144000" cy="3192463"/>
          </a:xfrm>
          <a:prstGeom prst="rect">
            <a:avLst/>
          </a:prstGeom>
          <a:noFill/>
          <a:ln w="9525">
            <a:noFill/>
          </a:ln>
        </p:spPr>
      </p:pic>
      <p:grpSp>
        <p:nvGrpSpPr>
          <p:cNvPr id="14339" name="Group 46"/>
          <p:cNvGrpSpPr/>
          <p:nvPr/>
        </p:nvGrpSpPr>
        <p:grpSpPr>
          <a:xfrm>
            <a:off x="1093788" y="620713"/>
            <a:ext cx="3302000" cy="2913062"/>
            <a:chOff x="1111" y="346"/>
            <a:chExt cx="2080" cy="1835"/>
          </a:xfrm>
        </p:grpSpPr>
        <p:sp>
          <p:nvSpPr>
            <p:cNvPr id="14342" name="Oval 5"/>
            <p:cNvSpPr/>
            <p:nvPr/>
          </p:nvSpPr>
          <p:spPr>
            <a:xfrm>
              <a:off x="1111" y="346"/>
              <a:ext cx="1724" cy="1633"/>
            </a:xfrm>
            <a:prstGeom prst="ellipse">
              <a:avLst/>
            </a:prstGeom>
            <a:solidFill>
              <a:srgbClr val="FFFFFF"/>
            </a:solidFill>
            <a:ln w="28575" cap="flat" cmpd="sng">
              <a:solidFill>
                <a:schemeClr val="tx2"/>
              </a:solidFill>
              <a:prstDash val="solid"/>
              <a:headEnd type="none" w="med" len="med"/>
              <a:tailEnd type="none" w="med" len="med"/>
            </a:ln>
          </p:spPr>
          <p:txBody>
            <a:bodyPr wrap="none" lIns="90000" tIns="46800" rIns="90000" bIns="46800" anchor="ctr" anchorCtr="0">
              <a:spAutoFit/>
            </a:bodyPr>
            <a:p>
              <a:pPr algn="ctr" eaLnBrk="1" hangingPunct="1"/>
              <a:endParaRPr lang="zh-CN" altLang="en-US" dirty="0">
                <a:latin typeface="Times New Roman" panose="02020603050405020304" pitchFamily="18" charset="0"/>
              </a:endParaRPr>
            </a:p>
          </p:txBody>
        </p:sp>
        <p:sp>
          <p:nvSpPr>
            <p:cNvPr id="14343" name="Line 15"/>
            <p:cNvSpPr/>
            <p:nvPr/>
          </p:nvSpPr>
          <p:spPr>
            <a:xfrm flipV="1">
              <a:off x="1338" y="572"/>
              <a:ext cx="1224" cy="1134"/>
            </a:xfrm>
            <a:prstGeom prst="line">
              <a:avLst/>
            </a:prstGeom>
            <a:ln w="28575" cap="flat" cmpd="sng">
              <a:solidFill>
                <a:schemeClr val="tx2"/>
              </a:solidFill>
              <a:prstDash val="solid"/>
              <a:headEnd type="none" w="med" len="med"/>
              <a:tailEnd type="none" w="med" len="med"/>
            </a:ln>
          </p:spPr>
        </p:sp>
        <p:sp>
          <p:nvSpPr>
            <p:cNvPr id="14344" name="Line 16"/>
            <p:cNvSpPr/>
            <p:nvPr/>
          </p:nvSpPr>
          <p:spPr>
            <a:xfrm>
              <a:off x="1429" y="527"/>
              <a:ext cx="1133" cy="1225"/>
            </a:xfrm>
            <a:prstGeom prst="line">
              <a:avLst/>
            </a:prstGeom>
            <a:ln w="28575" cap="flat" cmpd="sng">
              <a:solidFill>
                <a:schemeClr val="tx2"/>
              </a:solidFill>
              <a:prstDash val="solid"/>
              <a:headEnd type="none" w="med" len="med"/>
              <a:tailEnd type="none" w="med" len="med"/>
            </a:ln>
          </p:spPr>
        </p:sp>
        <p:sp>
          <p:nvSpPr>
            <p:cNvPr id="14345" name="Line 17"/>
            <p:cNvSpPr/>
            <p:nvPr/>
          </p:nvSpPr>
          <p:spPr>
            <a:xfrm>
              <a:off x="1111" y="1117"/>
              <a:ext cx="1724" cy="0"/>
            </a:xfrm>
            <a:prstGeom prst="line">
              <a:avLst/>
            </a:prstGeom>
            <a:ln w="28575" cap="flat" cmpd="sng">
              <a:solidFill>
                <a:schemeClr val="tx2"/>
              </a:solidFill>
              <a:prstDash val="solid"/>
              <a:headEnd type="none" w="med" len="med"/>
              <a:tailEnd type="none" w="med" len="med"/>
            </a:ln>
          </p:spPr>
        </p:sp>
        <p:sp>
          <p:nvSpPr>
            <p:cNvPr id="14346" name="Line 18"/>
            <p:cNvSpPr/>
            <p:nvPr/>
          </p:nvSpPr>
          <p:spPr>
            <a:xfrm>
              <a:off x="1973" y="346"/>
              <a:ext cx="0" cy="1633"/>
            </a:xfrm>
            <a:prstGeom prst="line">
              <a:avLst/>
            </a:prstGeom>
            <a:ln w="28575" cap="flat" cmpd="sng">
              <a:solidFill>
                <a:schemeClr val="tx2"/>
              </a:solidFill>
              <a:prstDash val="solid"/>
              <a:headEnd type="none" w="med" len="med"/>
              <a:tailEnd type="none" w="med" len="med"/>
            </a:ln>
          </p:spPr>
        </p:sp>
        <p:sp>
          <p:nvSpPr>
            <p:cNvPr id="14347" name="Line 19"/>
            <p:cNvSpPr/>
            <p:nvPr/>
          </p:nvSpPr>
          <p:spPr>
            <a:xfrm>
              <a:off x="1202" y="799"/>
              <a:ext cx="1587" cy="681"/>
            </a:xfrm>
            <a:prstGeom prst="line">
              <a:avLst/>
            </a:prstGeom>
            <a:ln w="28575" cap="flat" cmpd="sng">
              <a:solidFill>
                <a:schemeClr val="tx2"/>
              </a:solidFill>
              <a:prstDash val="solid"/>
              <a:headEnd type="none" w="med" len="med"/>
              <a:tailEnd type="none" w="med" len="med"/>
            </a:ln>
          </p:spPr>
        </p:sp>
        <p:sp>
          <p:nvSpPr>
            <p:cNvPr id="14348" name="Line 20"/>
            <p:cNvSpPr/>
            <p:nvPr/>
          </p:nvSpPr>
          <p:spPr>
            <a:xfrm flipH="1">
              <a:off x="1610" y="391"/>
              <a:ext cx="680" cy="1497"/>
            </a:xfrm>
            <a:prstGeom prst="line">
              <a:avLst/>
            </a:prstGeom>
            <a:ln w="28575" cap="flat" cmpd="sng">
              <a:solidFill>
                <a:schemeClr val="tx2"/>
              </a:solidFill>
              <a:prstDash val="solid"/>
              <a:headEnd type="none" w="med" len="med"/>
              <a:tailEnd type="none" w="med" len="med"/>
            </a:ln>
          </p:spPr>
        </p:sp>
        <p:sp>
          <p:nvSpPr>
            <p:cNvPr id="14349" name="Line 21"/>
            <p:cNvSpPr/>
            <p:nvPr/>
          </p:nvSpPr>
          <p:spPr>
            <a:xfrm>
              <a:off x="1655" y="391"/>
              <a:ext cx="635" cy="1542"/>
            </a:xfrm>
            <a:prstGeom prst="line">
              <a:avLst/>
            </a:prstGeom>
            <a:ln w="28575" cap="flat" cmpd="sng">
              <a:solidFill>
                <a:schemeClr val="tx2"/>
              </a:solidFill>
              <a:prstDash val="solid"/>
              <a:headEnd type="none" w="med" len="med"/>
              <a:tailEnd type="none" w="med" len="med"/>
            </a:ln>
          </p:spPr>
        </p:sp>
        <p:sp>
          <p:nvSpPr>
            <p:cNvPr id="14350" name="Line 22"/>
            <p:cNvSpPr/>
            <p:nvPr/>
          </p:nvSpPr>
          <p:spPr>
            <a:xfrm flipV="1">
              <a:off x="1156" y="799"/>
              <a:ext cx="1588" cy="635"/>
            </a:xfrm>
            <a:prstGeom prst="line">
              <a:avLst/>
            </a:prstGeom>
            <a:ln w="28575" cap="flat" cmpd="sng">
              <a:solidFill>
                <a:schemeClr val="tx2"/>
              </a:solidFill>
              <a:prstDash val="solid"/>
              <a:headEnd type="none" w="med" len="med"/>
              <a:tailEnd type="none" w="med" len="med"/>
            </a:ln>
          </p:spPr>
        </p:sp>
        <p:sp>
          <p:nvSpPr>
            <p:cNvPr id="14351" name="Oval 7"/>
            <p:cNvSpPr/>
            <p:nvPr/>
          </p:nvSpPr>
          <p:spPr>
            <a:xfrm>
              <a:off x="1338" y="572"/>
              <a:ext cx="1270" cy="1225"/>
            </a:xfrm>
            <a:prstGeom prst="ellipse">
              <a:avLst/>
            </a:prstGeom>
            <a:solidFill>
              <a:srgbClr val="FFFFFF"/>
            </a:solidFill>
            <a:ln w="28575" cap="flat" cmpd="sng">
              <a:solidFill>
                <a:schemeClr val="tx2"/>
              </a:solidFill>
              <a:prstDash val="solid"/>
              <a:headEnd type="none" w="med" len="med"/>
              <a:tailEnd type="none" w="med" len="med"/>
            </a:ln>
          </p:spPr>
          <p:txBody>
            <a:bodyPr lIns="90000" tIns="46800" rIns="90000" bIns="46800" anchor="ctr" anchorCtr="0">
              <a:spAutoFit/>
            </a:bodyPr>
            <a:p>
              <a:pPr algn="ctr" eaLnBrk="1" hangingPunct="1"/>
              <a:endParaRPr lang="zh-CN" altLang="en-US" dirty="0">
                <a:latin typeface="Times New Roman" panose="02020603050405020304" pitchFamily="18" charset="0"/>
              </a:endParaRPr>
            </a:p>
          </p:txBody>
        </p:sp>
        <p:sp>
          <p:nvSpPr>
            <p:cNvPr id="14352" name="Text Box 26"/>
            <p:cNvSpPr txBox="1"/>
            <p:nvPr/>
          </p:nvSpPr>
          <p:spPr>
            <a:xfrm>
              <a:off x="2336" y="799"/>
              <a:ext cx="181" cy="134"/>
            </a:xfrm>
            <a:prstGeom prst="rect">
              <a:avLst/>
            </a:prstGeom>
            <a:noFill/>
            <a:ln w="28575">
              <a:noFill/>
            </a:ln>
          </p:spPr>
          <p:txBody>
            <a:bodyPr lIns="0" tIns="0" rIns="0" bIns="0">
              <a:spAutoFit/>
            </a:bodyPr>
            <a:p>
              <a:pPr algn="ctr" eaLnBrk="1" hangingPunct="1">
                <a:spcBef>
                  <a:spcPct val="50000"/>
                </a:spcBef>
              </a:pPr>
              <a:r>
                <a:rPr lang="en-US" altLang="zh-CN" sz="1400" dirty="0">
                  <a:latin typeface="Times New Roman" panose="02020603050405020304" pitchFamily="18" charset="0"/>
                </a:rPr>
                <a:t>0</a:t>
              </a:r>
              <a:endParaRPr lang="en-US" altLang="zh-CN" sz="1400" dirty="0">
                <a:latin typeface="Times New Roman" panose="02020603050405020304" pitchFamily="18" charset="0"/>
              </a:endParaRPr>
            </a:p>
          </p:txBody>
        </p:sp>
        <p:sp>
          <p:nvSpPr>
            <p:cNvPr id="14353" name="Text Box 27"/>
            <p:cNvSpPr txBox="1"/>
            <p:nvPr/>
          </p:nvSpPr>
          <p:spPr>
            <a:xfrm>
              <a:off x="2426" y="935"/>
              <a:ext cx="181" cy="134"/>
            </a:xfrm>
            <a:prstGeom prst="rect">
              <a:avLst/>
            </a:prstGeom>
            <a:noFill/>
            <a:ln w="28575">
              <a:noFill/>
            </a:ln>
          </p:spPr>
          <p:txBody>
            <a:bodyPr lIns="0" tIns="0" rIns="0" bIns="0">
              <a:spAutoFit/>
            </a:bodyPr>
            <a:p>
              <a:pPr algn="ctr" eaLnBrk="1" hangingPunct="1">
                <a:spcBef>
                  <a:spcPct val="50000"/>
                </a:spcBef>
              </a:pPr>
              <a:r>
                <a:rPr lang="en-US" altLang="zh-CN" sz="1400" dirty="0">
                  <a:latin typeface="Times New Roman" panose="02020603050405020304" pitchFamily="18" charset="0"/>
                </a:rPr>
                <a:t>1</a:t>
              </a:r>
              <a:endParaRPr lang="en-US" altLang="zh-CN" sz="1400" dirty="0">
                <a:latin typeface="Times New Roman" panose="02020603050405020304" pitchFamily="18" charset="0"/>
              </a:endParaRPr>
            </a:p>
          </p:txBody>
        </p:sp>
        <p:sp>
          <p:nvSpPr>
            <p:cNvPr id="14354" name="Text Box 28"/>
            <p:cNvSpPr txBox="1"/>
            <p:nvPr/>
          </p:nvSpPr>
          <p:spPr>
            <a:xfrm>
              <a:off x="2426" y="1162"/>
              <a:ext cx="181" cy="134"/>
            </a:xfrm>
            <a:prstGeom prst="rect">
              <a:avLst/>
            </a:prstGeom>
            <a:noFill/>
            <a:ln w="28575">
              <a:noFill/>
            </a:ln>
          </p:spPr>
          <p:txBody>
            <a:bodyPr lIns="0" tIns="0" rIns="0" bIns="0">
              <a:spAutoFit/>
            </a:bodyPr>
            <a:p>
              <a:pPr algn="ctr" eaLnBrk="1" hangingPunct="1">
                <a:spcBef>
                  <a:spcPct val="50000"/>
                </a:spcBef>
              </a:pPr>
              <a:r>
                <a:rPr lang="en-US" altLang="zh-CN" sz="1400" dirty="0">
                  <a:latin typeface="Times New Roman" panose="02020603050405020304" pitchFamily="18" charset="0"/>
                </a:rPr>
                <a:t>2</a:t>
              </a:r>
              <a:endParaRPr lang="en-US" altLang="zh-CN" sz="1400" dirty="0">
                <a:latin typeface="Times New Roman" panose="02020603050405020304" pitchFamily="18" charset="0"/>
              </a:endParaRPr>
            </a:p>
          </p:txBody>
        </p:sp>
        <p:sp>
          <p:nvSpPr>
            <p:cNvPr id="14355" name="Text Box 29"/>
            <p:cNvSpPr txBox="1"/>
            <p:nvPr/>
          </p:nvSpPr>
          <p:spPr>
            <a:xfrm>
              <a:off x="2336" y="1389"/>
              <a:ext cx="181" cy="134"/>
            </a:xfrm>
            <a:prstGeom prst="rect">
              <a:avLst/>
            </a:prstGeom>
            <a:noFill/>
            <a:ln w="28575">
              <a:noFill/>
            </a:ln>
          </p:spPr>
          <p:txBody>
            <a:bodyPr lIns="0" tIns="0" rIns="0" bIns="0">
              <a:spAutoFit/>
            </a:bodyPr>
            <a:p>
              <a:pPr algn="ctr" eaLnBrk="1" hangingPunct="1">
                <a:spcBef>
                  <a:spcPct val="50000"/>
                </a:spcBef>
              </a:pPr>
              <a:r>
                <a:rPr lang="en-US" altLang="zh-CN" sz="1400" dirty="0">
                  <a:latin typeface="Times New Roman" panose="02020603050405020304" pitchFamily="18" charset="0"/>
                </a:rPr>
                <a:t>3</a:t>
              </a:r>
              <a:endParaRPr lang="en-US" altLang="zh-CN" sz="1400" dirty="0">
                <a:latin typeface="Times New Roman" panose="02020603050405020304" pitchFamily="18" charset="0"/>
              </a:endParaRPr>
            </a:p>
          </p:txBody>
        </p:sp>
        <p:sp>
          <p:nvSpPr>
            <p:cNvPr id="14356" name="Text Box 30"/>
            <p:cNvSpPr txBox="1"/>
            <p:nvPr/>
          </p:nvSpPr>
          <p:spPr>
            <a:xfrm>
              <a:off x="2200" y="1570"/>
              <a:ext cx="181" cy="134"/>
            </a:xfrm>
            <a:prstGeom prst="rect">
              <a:avLst/>
            </a:prstGeom>
            <a:noFill/>
            <a:ln w="28575">
              <a:noFill/>
            </a:ln>
          </p:spPr>
          <p:txBody>
            <a:bodyPr lIns="0" tIns="0" rIns="0" bIns="0">
              <a:spAutoFit/>
            </a:bodyPr>
            <a:p>
              <a:pPr algn="ctr" eaLnBrk="1" hangingPunct="1">
                <a:spcBef>
                  <a:spcPct val="50000"/>
                </a:spcBef>
              </a:pPr>
              <a:r>
                <a:rPr lang="en-US" altLang="zh-CN" sz="1400" dirty="0">
                  <a:latin typeface="Times New Roman" panose="02020603050405020304" pitchFamily="18" charset="0"/>
                </a:rPr>
                <a:t>4</a:t>
              </a:r>
              <a:endParaRPr lang="en-US" altLang="zh-CN" sz="1400" dirty="0">
                <a:latin typeface="Times New Roman" panose="02020603050405020304" pitchFamily="18" charset="0"/>
              </a:endParaRPr>
            </a:p>
          </p:txBody>
        </p:sp>
        <p:sp>
          <p:nvSpPr>
            <p:cNvPr id="14357" name="Text Box 31"/>
            <p:cNvSpPr txBox="1"/>
            <p:nvPr/>
          </p:nvSpPr>
          <p:spPr>
            <a:xfrm>
              <a:off x="1973" y="1661"/>
              <a:ext cx="181" cy="134"/>
            </a:xfrm>
            <a:prstGeom prst="rect">
              <a:avLst/>
            </a:prstGeom>
            <a:noFill/>
            <a:ln w="28575">
              <a:noFill/>
            </a:ln>
          </p:spPr>
          <p:txBody>
            <a:bodyPr lIns="0" tIns="0" rIns="0" bIns="0">
              <a:spAutoFit/>
            </a:bodyPr>
            <a:p>
              <a:pPr algn="ctr" eaLnBrk="1" hangingPunct="1">
                <a:spcBef>
                  <a:spcPct val="50000"/>
                </a:spcBef>
              </a:pPr>
              <a:r>
                <a:rPr lang="en-US" altLang="zh-CN" sz="1400" dirty="0">
                  <a:latin typeface="Times New Roman" panose="02020603050405020304" pitchFamily="18" charset="0"/>
                </a:rPr>
                <a:t>5</a:t>
              </a:r>
              <a:endParaRPr lang="en-US" altLang="zh-CN" sz="1400" dirty="0">
                <a:latin typeface="Times New Roman" panose="02020603050405020304" pitchFamily="18" charset="0"/>
              </a:endParaRPr>
            </a:p>
          </p:txBody>
        </p:sp>
        <p:sp>
          <p:nvSpPr>
            <p:cNvPr id="14358" name="Text Box 32"/>
            <p:cNvSpPr txBox="1"/>
            <p:nvPr/>
          </p:nvSpPr>
          <p:spPr>
            <a:xfrm rot="2400000">
              <a:off x="1519" y="1434"/>
              <a:ext cx="181" cy="134"/>
            </a:xfrm>
            <a:prstGeom prst="rect">
              <a:avLst/>
            </a:prstGeom>
            <a:noFill/>
            <a:ln w="28575">
              <a:noFill/>
            </a:ln>
          </p:spPr>
          <p:txBody>
            <a:bodyPr lIns="0" tIns="0" rIns="0" bIns="0">
              <a:spAutoFit/>
            </a:bodyPr>
            <a:p>
              <a:pPr algn="ctr" eaLnBrk="1" hangingPunct="1">
                <a:spcBef>
                  <a:spcPct val="50000"/>
                </a:spcBef>
              </a:pPr>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4359" name="Text Box 33"/>
            <p:cNvSpPr txBox="1"/>
            <p:nvPr/>
          </p:nvSpPr>
          <p:spPr>
            <a:xfrm>
              <a:off x="2154" y="663"/>
              <a:ext cx="181" cy="134"/>
            </a:xfrm>
            <a:prstGeom prst="rect">
              <a:avLst/>
            </a:prstGeom>
            <a:noFill/>
            <a:ln w="28575">
              <a:noFill/>
            </a:ln>
          </p:spPr>
          <p:txBody>
            <a:bodyPr lIns="0" tIns="0" rIns="0" bIns="0">
              <a:spAutoFit/>
            </a:bodyPr>
            <a:p>
              <a:pPr algn="ctr" eaLnBrk="1" hangingPunct="1">
                <a:spcBef>
                  <a:spcPct val="50000"/>
                </a:spcBef>
              </a:pPr>
              <a:r>
                <a:rPr lang="en-US" altLang="zh-CN" sz="1400" dirty="0">
                  <a:latin typeface="Times New Roman" panose="02020603050405020304" pitchFamily="18" charset="0"/>
                </a:rPr>
                <a:t>n-1</a:t>
              </a:r>
              <a:endParaRPr lang="en-US" altLang="zh-CN" sz="1400" dirty="0">
                <a:latin typeface="Times New Roman" panose="02020603050405020304" pitchFamily="18" charset="0"/>
              </a:endParaRPr>
            </a:p>
          </p:txBody>
        </p:sp>
        <p:sp>
          <p:nvSpPr>
            <p:cNvPr id="14360" name="Text Box 34"/>
            <p:cNvSpPr txBox="1"/>
            <p:nvPr/>
          </p:nvSpPr>
          <p:spPr>
            <a:xfrm>
              <a:off x="1973" y="618"/>
              <a:ext cx="181" cy="134"/>
            </a:xfrm>
            <a:prstGeom prst="rect">
              <a:avLst/>
            </a:prstGeom>
            <a:noFill/>
            <a:ln w="28575">
              <a:noFill/>
            </a:ln>
          </p:spPr>
          <p:txBody>
            <a:bodyPr lIns="0" tIns="0" rIns="0" bIns="0">
              <a:spAutoFit/>
            </a:bodyPr>
            <a:p>
              <a:pPr algn="ctr" eaLnBrk="1" hangingPunct="1">
                <a:spcBef>
                  <a:spcPct val="50000"/>
                </a:spcBef>
              </a:pPr>
              <a:r>
                <a:rPr lang="en-US" altLang="zh-CN" sz="1400" dirty="0">
                  <a:latin typeface="Times New Roman" panose="02020603050405020304" pitchFamily="18" charset="0"/>
                </a:rPr>
                <a:t>n-2</a:t>
              </a:r>
              <a:endParaRPr lang="en-US" altLang="zh-CN" sz="1400" dirty="0">
                <a:latin typeface="Times New Roman" panose="02020603050405020304" pitchFamily="18" charset="0"/>
              </a:endParaRPr>
            </a:p>
          </p:txBody>
        </p:sp>
        <p:sp>
          <p:nvSpPr>
            <p:cNvPr id="14361" name="Text Box 35"/>
            <p:cNvSpPr txBox="1"/>
            <p:nvPr/>
          </p:nvSpPr>
          <p:spPr>
            <a:xfrm>
              <a:off x="1338" y="1162"/>
              <a:ext cx="181" cy="134"/>
            </a:xfrm>
            <a:prstGeom prst="rect">
              <a:avLst/>
            </a:prstGeom>
            <a:noFill/>
            <a:ln w="28575">
              <a:noFill/>
            </a:ln>
          </p:spPr>
          <p:txBody>
            <a:bodyPr lIns="0" tIns="0" rIns="0" bIns="0">
              <a:spAutoFit/>
            </a:bodyPr>
            <a:p>
              <a:pPr algn="ctr" eaLnBrk="1" hangingPunct="1">
                <a:spcBef>
                  <a:spcPct val="50000"/>
                </a:spcBef>
              </a:pPr>
              <a:r>
                <a:rPr lang="en-US" altLang="zh-CN" sz="1400" i="1" dirty="0">
                  <a:latin typeface="Times New Roman" panose="02020603050405020304" pitchFamily="18" charset="0"/>
                </a:rPr>
                <a:t>i</a:t>
              </a:r>
              <a:endParaRPr lang="en-US" altLang="zh-CN" sz="1400" i="1" dirty="0">
                <a:latin typeface="Times New Roman" panose="02020603050405020304" pitchFamily="18" charset="0"/>
              </a:endParaRPr>
            </a:p>
          </p:txBody>
        </p:sp>
        <p:sp>
          <p:nvSpPr>
            <p:cNvPr id="14362" name="Text Box 36"/>
            <p:cNvSpPr txBox="1"/>
            <p:nvPr/>
          </p:nvSpPr>
          <p:spPr>
            <a:xfrm rot="7200000">
              <a:off x="1495" y="822"/>
              <a:ext cx="181" cy="134"/>
            </a:xfrm>
            <a:prstGeom prst="rect">
              <a:avLst/>
            </a:prstGeom>
            <a:noFill/>
            <a:ln w="28575">
              <a:noFill/>
            </a:ln>
          </p:spPr>
          <p:txBody>
            <a:bodyPr lIns="0" tIns="0" rIns="0" bIns="0">
              <a:spAutoFit/>
            </a:bodyPr>
            <a:p>
              <a:pPr algn="ctr" eaLnBrk="1" hangingPunct="1">
                <a:spcBef>
                  <a:spcPct val="50000"/>
                </a:spcBef>
              </a:pPr>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14363" name="Line 37"/>
            <p:cNvSpPr/>
            <p:nvPr/>
          </p:nvSpPr>
          <p:spPr>
            <a:xfrm flipH="1">
              <a:off x="2653" y="527"/>
              <a:ext cx="226" cy="136"/>
            </a:xfrm>
            <a:prstGeom prst="line">
              <a:avLst/>
            </a:prstGeom>
            <a:ln w="28575" cap="flat" cmpd="sng">
              <a:solidFill>
                <a:schemeClr val="tx2"/>
              </a:solidFill>
              <a:prstDash val="solid"/>
              <a:headEnd type="none" w="med" len="med"/>
              <a:tailEnd type="triangle" w="med" len="med"/>
            </a:ln>
          </p:spPr>
        </p:sp>
        <p:sp>
          <p:nvSpPr>
            <p:cNvPr id="14364" name="Line 38"/>
            <p:cNvSpPr/>
            <p:nvPr/>
          </p:nvSpPr>
          <p:spPr>
            <a:xfrm flipH="1" flipV="1">
              <a:off x="2154" y="1979"/>
              <a:ext cx="46" cy="181"/>
            </a:xfrm>
            <a:prstGeom prst="line">
              <a:avLst/>
            </a:prstGeom>
            <a:ln w="28575" cap="flat" cmpd="sng">
              <a:solidFill>
                <a:schemeClr val="tx2"/>
              </a:solidFill>
              <a:prstDash val="solid"/>
              <a:headEnd type="none" w="med" len="med"/>
              <a:tailEnd type="triangle" w="med" len="med"/>
            </a:ln>
          </p:spPr>
        </p:sp>
        <p:sp>
          <p:nvSpPr>
            <p:cNvPr id="14365" name="Text Box 39"/>
            <p:cNvSpPr txBox="1"/>
            <p:nvPr/>
          </p:nvSpPr>
          <p:spPr>
            <a:xfrm>
              <a:off x="2835" y="482"/>
              <a:ext cx="356" cy="192"/>
            </a:xfrm>
            <a:prstGeom prst="rect">
              <a:avLst/>
            </a:prstGeom>
            <a:noFill/>
            <a:ln w="28575">
              <a:noFill/>
            </a:ln>
          </p:spPr>
          <p:txBody>
            <a:bodyPr wrap="none" lIns="90000" tIns="46800" rIns="90000" bIns="46800">
              <a:spAutoFit/>
            </a:bodyPr>
            <a:p>
              <a:pPr algn="ctr" eaLnBrk="1" hangingPunct="1"/>
              <a:r>
                <a:rPr lang="en-US" altLang="zh-CN" sz="1400" dirty="0">
                  <a:latin typeface="Times New Roman" panose="02020603050405020304" pitchFamily="18" charset="0"/>
                </a:rPr>
                <a:t>front</a:t>
              </a:r>
              <a:endParaRPr lang="en-US" altLang="zh-CN" sz="1400" dirty="0">
                <a:latin typeface="Times New Roman" panose="02020603050405020304" pitchFamily="18" charset="0"/>
              </a:endParaRPr>
            </a:p>
          </p:txBody>
        </p:sp>
        <p:sp>
          <p:nvSpPr>
            <p:cNvPr id="14366" name="Text Box 40"/>
            <p:cNvSpPr txBox="1"/>
            <p:nvPr/>
          </p:nvSpPr>
          <p:spPr>
            <a:xfrm>
              <a:off x="2164" y="1989"/>
              <a:ext cx="320" cy="192"/>
            </a:xfrm>
            <a:prstGeom prst="rect">
              <a:avLst/>
            </a:prstGeom>
            <a:noFill/>
            <a:ln w="28575">
              <a:noFill/>
            </a:ln>
          </p:spPr>
          <p:txBody>
            <a:bodyPr wrap="none" lIns="90000" tIns="46800" rIns="90000" bIns="46800">
              <a:spAutoFit/>
            </a:bodyPr>
            <a:p>
              <a:pPr algn="ctr" eaLnBrk="1" hangingPunct="1"/>
              <a:r>
                <a:rPr lang="en-US" altLang="zh-CN" sz="1400" dirty="0">
                  <a:latin typeface="Times New Roman" panose="02020603050405020304" pitchFamily="18" charset="0"/>
                </a:rPr>
                <a:t>rear</a:t>
              </a:r>
              <a:endParaRPr lang="en-US" altLang="zh-CN" sz="1400" dirty="0">
                <a:latin typeface="Times New Roman" panose="02020603050405020304" pitchFamily="18" charset="0"/>
              </a:endParaRPr>
            </a:p>
          </p:txBody>
        </p:sp>
        <p:sp>
          <p:nvSpPr>
            <p:cNvPr id="14367" name="Text Box 41"/>
            <p:cNvSpPr txBox="1"/>
            <p:nvPr/>
          </p:nvSpPr>
          <p:spPr>
            <a:xfrm>
              <a:off x="2472" y="618"/>
              <a:ext cx="206" cy="192"/>
            </a:xfrm>
            <a:prstGeom prst="rect">
              <a:avLst/>
            </a:prstGeom>
            <a:noFill/>
            <a:ln w="28575">
              <a:noFill/>
            </a:ln>
          </p:spPr>
          <p:txBody>
            <a:bodyPr wrap="none" lIns="90000" tIns="46800" rIns="90000" bIns="46800">
              <a:spAutoFit/>
            </a:bodyPr>
            <a:p>
              <a:pPr algn="ctr" eaLnBrk="1" hangingPunct="1"/>
              <a:r>
                <a:rPr lang="en-US" altLang="zh-CN" sz="1400" i="1" dirty="0">
                  <a:latin typeface="Times New Roman" panose="02020603050405020304" pitchFamily="18" charset="0"/>
                </a:rPr>
                <a:t>a</a:t>
              </a:r>
              <a:r>
                <a:rPr lang="en-US" altLang="zh-CN" sz="1400" i="1" baseline="-25000" dirty="0">
                  <a:latin typeface="Times New Roman" panose="02020603050405020304" pitchFamily="18" charset="0"/>
                </a:rPr>
                <a:t>1</a:t>
              </a:r>
              <a:endParaRPr lang="en-US" altLang="zh-CN" sz="1400" i="1" baseline="-25000" dirty="0">
                <a:latin typeface="Times New Roman" panose="02020603050405020304" pitchFamily="18" charset="0"/>
              </a:endParaRPr>
            </a:p>
          </p:txBody>
        </p:sp>
        <p:sp>
          <p:nvSpPr>
            <p:cNvPr id="14368" name="Text Box 42"/>
            <p:cNvSpPr txBox="1"/>
            <p:nvPr/>
          </p:nvSpPr>
          <p:spPr>
            <a:xfrm>
              <a:off x="2608" y="890"/>
              <a:ext cx="206" cy="192"/>
            </a:xfrm>
            <a:prstGeom prst="rect">
              <a:avLst/>
            </a:prstGeom>
            <a:noFill/>
            <a:ln w="28575">
              <a:noFill/>
            </a:ln>
          </p:spPr>
          <p:txBody>
            <a:bodyPr wrap="none" lIns="90000" tIns="46800" rIns="90000" bIns="46800">
              <a:spAutoFit/>
            </a:bodyPr>
            <a:p>
              <a:pPr algn="ctr" eaLnBrk="1" hangingPunct="1"/>
              <a:r>
                <a:rPr lang="en-US" altLang="zh-CN" sz="1400" i="1" dirty="0">
                  <a:latin typeface="Times New Roman" panose="02020603050405020304" pitchFamily="18" charset="0"/>
                </a:rPr>
                <a:t>a</a:t>
              </a:r>
              <a:r>
                <a:rPr lang="en-US" altLang="zh-CN" sz="1400" i="1" baseline="-25000" dirty="0">
                  <a:latin typeface="Times New Roman" panose="02020603050405020304" pitchFamily="18" charset="0"/>
                </a:rPr>
                <a:t>2</a:t>
              </a:r>
              <a:endParaRPr lang="en-US" altLang="zh-CN" sz="1400" i="1" baseline="-25000" dirty="0">
                <a:latin typeface="Times New Roman" panose="02020603050405020304" pitchFamily="18" charset="0"/>
              </a:endParaRPr>
            </a:p>
          </p:txBody>
        </p:sp>
        <p:sp>
          <p:nvSpPr>
            <p:cNvPr id="14369" name="Text Box 43"/>
            <p:cNvSpPr txBox="1"/>
            <p:nvPr/>
          </p:nvSpPr>
          <p:spPr>
            <a:xfrm>
              <a:off x="2608" y="1162"/>
              <a:ext cx="206" cy="192"/>
            </a:xfrm>
            <a:prstGeom prst="rect">
              <a:avLst/>
            </a:prstGeom>
            <a:noFill/>
            <a:ln w="28575">
              <a:noFill/>
            </a:ln>
          </p:spPr>
          <p:txBody>
            <a:bodyPr wrap="none" lIns="90000" tIns="46800" rIns="90000" bIns="46800">
              <a:spAutoFit/>
            </a:bodyPr>
            <a:p>
              <a:pPr algn="ctr" eaLnBrk="1" hangingPunct="1"/>
              <a:r>
                <a:rPr lang="en-US" altLang="zh-CN" sz="1400" i="1" dirty="0">
                  <a:latin typeface="Times New Roman" panose="02020603050405020304" pitchFamily="18" charset="0"/>
                </a:rPr>
                <a:t>a</a:t>
              </a:r>
              <a:r>
                <a:rPr lang="en-US" altLang="zh-CN" sz="1400" i="1" baseline="-25000" dirty="0">
                  <a:latin typeface="Times New Roman" panose="02020603050405020304" pitchFamily="18" charset="0"/>
                </a:rPr>
                <a:t>3</a:t>
              </a:r>
              <a:endParaRPr lang="en-US" altLang="zh-CN" sz="1400" i="1" baseline="-25000" dirty="0">
                <a:latin typeface="Times New Roman" panose="02020603050405020304" pitchFamily="18" charset="0"/>
              </a:endParaRPr>
            </a:p>
          </p:txBody>
        </p:sp>
        <p:sp>
          <p:nvSpPr>
            <p:cNvPr id="14370" name="Text Box 44"/>
            <p:cNvSpPr txBox="1"/>
            <p:nvPr/>
          </p:nvSpPr>
          <p:spPr>
            <a:xfrm>
              <a:off x="2492" y="1439"/>
              <a:ext cx="206" cy="192"/>
            </a:xfrm>
            <a:prstGeom prst="rect">
              <a:avLst/>
            </a:prstGeom>
            <a:noFill/>
            <a:ln w="28575">
              <a:noFill/>
            </a:ln>
          </p:spPr>
          <p:txBody>
            <a:bodyPr wrap="none" lIns="90000" tIns="46800" rIns="90000" bIns="46800">
              <a:spAutoFit/>
            </a:bodyPr>
            <a:p>
              <a:pPr algn="ctr" eaLnBrk="1" hangingPunct="1"/>
              <a:r>
                <a:rPr lang="en-US" altLang="zh-CN" sz="1400" i="1" dirty="0">
                  <a:latin typeface="Times New Roman" panose="02020603050405020304" pitchFamily="18" charset="0"/>
                </a:rPr>
                <a:t>a</a:t>
              </a:r>
              <a:r>
                <a:rPr lang="en-US" altLang="zh-CN" sz="1400" i="1" baseline="-25000" dirty="0">
                  <a:latin typeface="Times New Roman" panose="02020603050405020304" pitchFamily="18" charset="0"/>
                </a:rPr>
                <a:t>4</a:t>
              </a:r>
              <a:endParaRPr lang="en-US" altLang="zh-CN" sz="1400" i="1" baseline="-25000" dirty="0">
                <a:latin typeface="Times New Roman" panose="02020603050405020304" pitchFamily="18" charset="0"/>
              </a:endParaRPr>
            </a:p>
          </p:txBody>
        </p:sp>
        <p:sp>
          <p:nvSpPr>
            <p:cNvPr id="14371" name="Text Box 45"/>
            <p:cNvSpPr txBox="1"/>
            <p:nvPr/>
          </p:nvSpPr>
          <p:spPr>
            <a:xfrm>
              <a:off x="2290" y="1661"/>
              <a:ext cx="206" cy="192"/>
            </a:xfrm>
            <a:prstGeom prst="rect">
              <a:avLst/>
            </a:prstGeom>
            <a:noFill/>
            <a:ln w="28575">
              <a:noFill/>
            </a:ln>
          </p:spPr>
          <p:txBody>
            <a:bodyPr wrap="none" lIns="90000" tIns="46800" rIns="90000" bIns="46800">
              <a:spAutoFit/>
            </a:bodyPr>
            <a:p>
              <a:pPr algn="ctr" eaLnBrk="1" hangingPunct="1"/>
              <a:r>
                <a:rPr lang="en-US" altLang="zh-CN" sz="1400" i="1" dirty="0">
                  <a:latin typeface="Times New Roman" panose="02020603050405020304" pitchFamily="18" charset="0"/>
                </a:rPr>
                <a:t>a</a:t>
              </a:r>
              <a:r>
                <a:rPr lang="en-US" altLang="zh-CN" sz="1400" i="1" baseline="-25000" dirty="0">
                  <a:latin typeface="Times New Roman" panose="02020603050405020304" pitchFamily="18" charset="0"/>
                </a:rPr>
                <a:t>5</a:t>
              </a:r>
              <a:endParaRPr lang="en-US" altLang="zh-CN" sz="1400" i="1" baseline="-25000" dirty="0">
                <a:latin typeface="Times New Roman" panose="02020603050405020304" pitchFamily="18" charset="0"/>
              </a:endParaRPr>
            </a:p>
          </p:txBody>
        </p:sp>
      </p:grpSp>
      <p:sp>
        <p:nvSpPr>
          <p:cNvPr id="14340" name="Rectangle 47"/>
          <p:cNvSpPr/>
          <p:nvPr/>
        </p:nvSpPr>
        <p:spPr>
          <a:xfrm>
            <a:off x="4333875" y="2636838"/>
            <a:ext cx="2622550" cy="336550"/>
          </a:xfrm>
          <a:prstGeom prst="rect">
            <a:avLst/>
          </a:prstGeom>
          <a:noFill/>
          <a:ln w="28575">
            <a:noFill/>
          </a:ln>
        </p:spPr>
        <p:txBody>
          <a:bodyPr wrap="none" lIns="90000" tIns="46800" rIns="90000" bIns="46800">
            <a:spAutoFit/>
          </a:bodyPr>
          <a:p>
            <a:pPr algn="ctr" eaLnBrk="1" hangingPunct="1"/>
            <a:r>
              <a:rPr lang="en-US" altLang="zh-CN" sz="1600" dirty="0">
                <a:latin typeface="Times New Roman" panose="02020603050405020304" pitchFamily="18" charset="0"/>
              </a:rPr>
              <a:t>Q.rear = (Q.rear + 1</a:t>
            </a:r>
            <a:r>
              <a:rPr lang="zh-CN" altLang="en-US" sz="1600" dirty="0">
                <a:latin typeface="Times New Roman" panose="02020603050405020304" pitchFamily="18" charset="0"/>
              </a:rPr>
              <a:t>） </a:t>
            </a:r>
            <a:r>
              <a:rPr lang="en-US" altLang="zh-CN" sz="1600" dirty="0">
                <a:latin typeface="Times New Roman" panose="02020603050405020304" pitchFamily="18" charset="0"/>
              </a:rPr>
              <a:t>%  n</a:t>
            </a:r>
            <a:endParaRPr lang="zh-CN" altLang="en-US" sz="1600" dirty="0">
              <a:latin typeface="Times New Roman" panose="02020603050405020304" pitchFamily="18" charset="0"/>
            </a:endParaRPr>
          </a:p>
        </p:txBody>
      </p:sp>
      <p:sp>
        <p:nvSpPr>
          <p:cNvPr id="14341" name="Rectangle 48"/>
          <p:cNvSpPr/>
          <p:nvPr/>
        </p:nvSpPr>
        <p:spPr>
          <a:xfrm>
            <a:off x="4333875" y="2132013"/>
            <a:ext cx="2759075" cy="336550"/>
          </a:xfrm>
          <a:prstGeom prst="rect">
            <a:avLst/>
          </a:prstGeom>
          <a:noFill/>
          <a:ln w="28575">
            <a:noFill/>
          </a:ln>
        </p:spPr>
        <p:txBody>
          <a:bodyPr wrap="none" lIns="90000" tIns="46800" rIns="90000" bIns="46800">
            <a:spAutoFit/>
          </a:bodyPr>
          <a:p>
            <a:pPr algn="ctr" eaLnBrk="1" hangingPunct="1"/>
            <a:r>
              <a:rPr lang="en-US" altLang="zh-CN" sz="1600" dirty="0">
                <a:latin typeface="Times New Roman" panose="02020603050405020304" pitchFamily="18" charset="0"/>
              </a:rPr>
              <a:t>Q.front = (Q.front + 1</a:t>
            </a:r>
            <a:r>
              <a:rPr lang="zh-CN" altLang="en-US" sz="1600" dirty="0">
                <a:latin typeface="Times New Roman" panose="02020603050405020304" pitchFamily="18" charset="0"/>
              </a:rPr>
              <a:t>） </a:t>
            </a:r>
            <a:r>
              <a:rPr lang="en-US" altLang="zh-CN" sz="1600" dirty="0">
                <a:latin typeface="Times New Roman" panose="02020603050405020304" pitchFamily="18" charset="0"/>
              </a:rPr>
              <a:t>%  n</a:t>
            </a:r>
            <a:endParaRPr lang="en-US" altLang="zh-CN" sz="1600" dirty="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ext Box 3"/>
          <p:cNvSpPr txBox="1"/>
          <p:nvPr/>
        </p:nvSpPr>
        <p:spPr>
          <a:xfrm>
            <a:off x="234950" y="736600"/>
            <a:ext cx="8008938" cy="457200"/>
          </a:xfrm>
          <a:prstGeom prst="rect">
            <a:avLst/>
          </a:prstGeom>
          <a:noFill/>
          <a:ln w="9525">
            <a:noFill/>
          </a:ln>
        </p:spPr>
        <p:txBody>
          <a:bodyPr lIns="90000" tIns="46800" rIns="90000" bIns="46800">
            <a:spAutoFit/>
          </a:bodyPr>
          <a:p>
            <a:pPr eaLnBrk="1" hangingPunct="1"/>
            <a:r>
              <a:rPr lang="zh-CN" altLang="en-US" dirty="0">
                <a:solidFill>
                  <a:srgbClr val="0000CC"/>
                </a:solidFill>
                <a:latin typeface="Times New Roman" panose="02020603050405020304" pitchFamily="18" charset="0"/>
              </a:rPr>
              <a:t>问题：如何解决循环队列中队空与队满状态相同？</a:t>
            </a:r>
            <a:endParaRPr lang="zh-CN" altLang="en-US" dirty="0">
              <a:solidFill>
                <a:srgbClr val="0000CC"/>
              </a:solidFill>
              <a:latin typeface="Times New Roman" panose="02020603050405020304" pitchFamily="18" charset="0"/>
            </a:endParaRPr>
          </a:p>
        </p:txBody>
      </p:sp>
      <p:sp>
        <p:nvSpPr>
          <p:cNvPr id="15363" name="Text Box 4"/>
          <p:cNvSpPr txBox="1"/>
          <p:nvPr/>
        </p:nvSpPr>
        <p:spPr>
          <a:xfrm>
            <a:off x="677863" y="1214438"/>
            <a:ext cx="8070850" cy="822325"/>
          </a:xfrm>
          <a:prstGeom prst="rect">
            <a:avLst/>
          </a:prstGeom>
          <a:noFill/>
          <a:ln w="9525">
            <a:noFill/>
          </a:ln>
        </p:spPr>
        <p:txBody>
          <a:bodyPr lIns="90000" tIns="46800" rIns="90000" bIns="46800">
            <a:spAutoFit/>
          </a:bodyPr>
          <a:p>
            <a:pPr eaLnBrk="1" hangingPunct="1"/>
            <a:r>
              <a:rPr lang="zh-CN" altLang="en-US" dirty="0">
                <a:solidFill>
                  <a:srgbClr val="0000CC"/>
                </a:solidFill>
                <a:latin typeface="Times New Roman" panose="02020603050405020304" pitchFamily="18" charset="0"/>
              </a:rPr>
              <a:t>方法一：</a:t>
            </a:r>
            <a:r>
              <a:rPr lang="zh-CN" altLang="en-US" dirty="0">
                <a:latin typeface="Times New Roman" panose="02020603050405020304" pitchFamily="18" charset="0"/>
              </a:rPr>
              <a:t>约定队列头指针在队列尾指针的下一位置上；</a:t>
            </a:r>
            <a:endParaRPr lang="zh-CN" altLang="en-US" dirty="0">
              <a:latin typeface="Times New Roman" panose="02020603050405020304" pitchFamily="18" charset="0"/>
            </a:endParaRPr>
          </a:p>
          <a:p>
            <a:pPr eaLnBrk="1" hangingPunct="1"/>
            <a:r>
              <a:rPr lang="zh-CN" altLang="en-US" dirty="0">
                <a:solidFill>
                  <a:srgbClr val="0000CC"/>
                </a:solidFill>
                <a:latin typeface="Times New Roman" panose="02020603050405020304" pitchFamily="18" charset="0"/>
              </a:rPr>
              <a:t>方法二：</a:t>
            </a:r>
            <a:r>
              <a:rPr lang="zh-CN" altLang="en-US" dirty="0">
                <a:latin typeface="Times New Roman" panose="02020603050405020304" pitchFamily="18" charset="0"/>
              </a:rPr>
              <a:t>另设一个标志位用以区别队空与队满两种状态；</a:t>
            </a:r>
            <a:endParaRPr lang="zh-CN" altLang="en-US" dirty="0">
              <a:latin typeface="Times New Roman" panose="02020603050405020304" pitchFamily="18" charset="0"/>
            </a:endParaRPr>
          </a:p>
        </p:txBody>
      </p:sp>
      <p:sp>
        <p:nvSpPr>
          <p:cNvPr id="15364" name="Text Box 5"/>
          <p:cNvSpPr txBox="1"/>
          <p:nvPr/>
        </p:nvSpPr>
        <p:spPr>
          <a:xfrm>
            <a:off x="296863" y="2032000"/>
            <a:ext cx="4822825" cy="463550"/>
          </a:xfrm>
          <a:prstGeom prst="rect">
            <a:avLst/>
          </a:prstGeom>
          <a:noFill/>
          <a:ln w="9525">
            <a:noFill/>
          </a:ln>
        </p:spPr>
        <p:txBody>
          <a:bodyPr wrap="none" lIns="90000" tIns="46800" rIns="90000" bIns="46800">
            <a:spAutoFit/>
          </a:bodyPr>
          <a:p>
            <a:pPr eaLnBrk="1" hangingPunct="1"/>
            <a:r>
              <a:rPr lang="zh-CN" altLang="en-US" dirty="0">
                <a:solidFill>
                  <a:srgbClr val="0000CC"/>
                </a:solidFill>
                <a:latin typeface="Times New Roman" panose="02020603050405020304" pitchFamily="18" charset="0"/>
              </a:rPr>
              <a:t>结论：两种方法的代价是相同的。</a:t>
            </a:r>
            <a:endParaRPr lang="zh-CN" altLang="en-US" dirty="0">
              <a:solidFill>
                <a:srgbClr val="0000CC"/>
              </a:solidFill>
              <a:latin typeface="Times New Roman" panose="02020603050405020304" pitchFamily="18" charset="0"/>
            </a:endParaRPr>
          </a:p>
        </p:txBody>
      </p:sp>
      <p:sp>
        <p:nvSpPr>
          <p:cNvPr id="15365" name="Text Box 6"/>
          <p:cNvSpPr txBox="1"/>
          <p:nvPr/>
        </p:nvSpPr>
        <p:spPr>
          <a:xfrm>
            <a:off x="4702175" y="3014663"/>
            <a:ext cx="4333875" cy="1325562"/>
          </a:xfrm>
          <a:prstGeom prst="rect">
            <a:avLst/>
          </a:prstGeom>
          <a:noFill/>
          <a:ln w="9525" cap="flat" cmpd="sng">
            <a:solidFill>
              <a:schemeClr val="accent2"/>
            </a:solidFill>
            <a:prstDash val="solid"/>
            <a:miter/>
            <a:headEnd type="none" w="med" len="med"/>
            <a:tailEnd type="none" w="med" len="med"/>
          </a:ln>
        </p:spPr>
        <p:txBody>
          <a:bodyPr lIns="90000" tIns="46800" rIns="90000" bIns="46800">
            <a:spAutoFit/>
          </a:bodyPr>
          <a:p>
            <a:pPr eaLnBrk="1" hangingPunct="1"/>
            <a:r>
              <a:rPr lang="en-US" altLang="zh-CN" sz="2000" dirty="0">
                <a:latin typeface="Times New Roman" panose="02020603050405020304" pitchFamily="18" charset="0"/>
              </a:rPr>
              <a:t>① Void  MakeNull ( QUEUE  &amp;Q)</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  Q.front = 0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Q.rear = maxlength – 1;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15366" name="矩形 1"/>
          <p:cNvSpPr/>
          <p:nvPr/>
        </p:nvSpPr>
        <p:spPr>
          <a:xfrm>
            <a:off x="234950" y="2668588"/>
            <a:ext cx="4192588" cy="1692275"/>
          </a:xfrm>
          <a:prstGeom prst="rect">
            <a:avLst/>
          </a:prstGeom>
          <a:noFill/>
          <a:ln w="9525" cap="flat" cmpd="sng">
            <a:solidFill>
              <a:schemeClr val="accent2"/>
            </a:solidFill>
            <a:prstDash val="solid"/>
            <a:miter/>
            <a:headEnd type="none" w="med" len="med"/>
            <a:tailEnd type="none" w="med" len="med"/>
          </a:ln>
        </p:spPr>
        <p:txBody>
          <a:bodyPr>
            <a:spAutoFit/>
          </a:bodyPr>
          <a:p>
            <a:pPr eaLnBrk="1" hangingPunct="1"/>
            <a:r>
              <a:rPr lang="en-US" altLang="zh-CN" sz="2000" dirty="0">
                <a:solidFill>
                  <a:srgbClr val="0000CC"/>
                </a:solidFill>
                <a:latin typeface="Times New Roman" panose="02020603050405020304" pitchFamily="18" charset="0"/>
              </a:rPr>
              <a:t>ADT</a:t>
            </a:r>
            <a:r>
              <a:rPr lang="zh-CN" altLang="en-US" sz="2000" dirty="0">
                <a:solidFill>
                  <a:srgbClr val="0000CC"/>
                </a:solidFill>
                <a:latin typeface="Times New Roman" panose="02020603050405020304" pitchFamily="18" charset="0"/>
              </a:rPr>
              <a:t>操作：</a:t>
            </a:r>
            <a:endParaRPr lang="en-US" altLang="zh-CN" sz="2000" dirty="0">
              <a:solidFill>
                <a:srgbClr val="0000CC"/>
              </a:solidFill>
              <a:latin typeface="Times New Roman" panose="02020603050405020304" pitchFamily="18" charset="0"/>
            </a:endParaRPr>
          </a:p>
          <a:p>
            <a:pPr eaLnBrk="1" hangingPunct="1"/>
            <a:r>
              <a:rPr lang="en-US" altLang="zh-CN" sz="2000" dirty="0">
                <a:solidFill>
                  <a:srgbClr val="0000CC"/>
                </a:solidFill>
                <a:latin typeface="Times New Roman" panose="02020603050405020304" pitchFamily="18" charset="0"/>
              </a:rPr>
              <a:t>   </a:t>
            </a:r>
            <a:r>
              <a:rPr lang="zh-CN" altLang="en-US" sz="2000" dirty="0">
                <a:latin typeface="Times New Roman" panose="02020603050405020304" pitchFamily="18" charset="0"/>
              </a:rPr>
              <a:t> </a:t>
            </a:r>
            <a:r>
              <a:rPr lang="en-US" altLang="zh-CN" sz="2000" dirty="0">
                <a:latin typeface="Times New Roman" panose="02020603050405020304" pitchFamily="18" charset="0"/>
              </a:rPr>
              <a:t>int  Addone( int i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return ( ( i + 1)% maxlength )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p:txBody>
      </p:sp>
      <p:sp>
        <p:nvSpPr>
          <p:cNvPr id="15367" name="Text Box 3"/>
          <p:cNvSpPr txBox="1"/>
          <p:nvPr/>
        </p:nvSpPr>
        <p:spPr>
          <a:xfrm>
            <a:off x="4679950" y="4508500"/>
            <a:ext cx="4356100" cy="1941513"/>
          </a:xfrm>
          <a:prstGeom prst="rect">
            <a:avLst/>
          </a:prstGeom>
          <a:noFill/>
          <a:ln w="9525" cap="flat" cmpd="sng">
            <a:solidFill>
              <a:schemeClr val="accent2"/>
            </a:solidFill>
            <a:prstDash val="solid"/>
            <a:miter/>
            <a:headEnd type="none" w="med" len="med"/>
            <a:tailEnd type="none" w="med" len="med"/>
          </a:ln>
        </p:spPr>
        <p:txBody>
          <a:bodyPr lIns="90000" tIns="46800" rIns="90000" bIns="46800">
            <a:spAutoFit/>
          </a:bodyPr>
          <a:p>
            <a:pPr eaLnBrk="1" hangingPunct="1"/>
            <a:r>
              <a:rPr lang="zh-CN" altLang="en-US" sz="2000" dirty="0">
                <a:solidFill>
                  <a:srgbClr val="0000CC"/>
                </a:solidFill>
                <a:latin typeface="Times New Roman" panose="02020603050405020304" pitchFamily="18" charset="0"/>
              </a:rPr>
              <a:t> </a:t>
            </a:r>
            <a:r>
              <a:rPr lang="zh-CN" altLang="en-US" sz="2000" dirty="0">
                <a:latin typeface="Times New Roman" panose="02020603050405020304" pitchFamily="18" charset="0"/>
              </a:rPr>
              <a:t>③  </a:t>
            </a:r>
            <a:r>
              <a:rPr lang="en-US" altLang="zh-CN" sz="2000" dirty="0">
                <a:latin typeface="Times New Roman" panose="02020603050405020304" pitchFamily="18" charset="0"/>
              </a:rPr>
              <a:t>ElementType  Front( QUEUE  Q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 if  ( Empty( Q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return  Null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else</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return  (Q.data[ Q. front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p:txBody>
      </p:sp>
      <p:sp>
        <p:nvSpPr>
          <p:cNvPr id="15368" name="Text Box 7"/>
          <p:cNvSpPr txBox="1"/>
          <p:nvPr/>
        </p:nvSpPr>
        <p:spPr>
          <a:xfrm>
            <a:off x="231775" y="4511675"/>
            <a:ext cx="4248150" cy="1941513"/>
          </a:xfrm>
          <a:prstGeom prst="rect">
            <a:avLst/>
          </a:prstGeom>
          <a:noFill/>
          <a:ln w="9525" cap="flat" cmpd="sng">
            <a:solidFill>
              <a:schemeClr val="accent2"/>
            </a:solidFill>
            <a:prstDash val="solid"/>
            <a:miter/>
            <a:headEnd type="none" w="med" len="med"/>
            <a:tailEnd type="none" w="med" len="med"/>
          </a:ln>
        </p:spPr>
        <p:txBody>
          <a:bodyPr lIns="90000" tIns="46800" rIns="90000" bIns="46800">
            <a:spAutoFit/>
          </a:bodyPr>
          <a:p>
            <a:pPr eaLnBrk="1" hangingPunct="1"/>
            <a:r>
              <a:rPr lang="en-US" altLang="zh-CN" sz="2000" dirty="0">
                <a:latin typeface="Times New Roman" panose="02020603050405020304" pitchFamily="18" charset="0"/>
              </a:rPr>
              <a:t> ② boolean Empty( Q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QUEUE  Q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  if ( Addone(Q.rear) ==Q.front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return  TRUE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else          return  FALSE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4"/>
          <p:cNvSpPr/>
          <p:nvPr/>
        </p:nvSpPr>
        <p:spPr>
          <a:xfrm>
            <a:off x="684213" y="3429000"/>
            <a:ext cx="7920037" cy="2971800"/>
          </a:xfrm>
          <a:prstGeom prst="rect">
            <a:avLst/>
          </a:prstGeom>
          <a:noFill/>
          <a:ln w="9525" cap="flat" cmpd="sng">
            <a:solidFill>
              <a:schemeClr val="accent2"/>
            </a:solidFill>
            <a:prstDash val="solid"/>
            <a:miter/>
            <a:headEnd type="none" w="med" len="med"/>
            <a:tailEnd type="none" w="med" len="med"/>
          </a:ln>
        </p:spPr>
        <p:txBody>
          <a:bodyPr lIns="90000" tIns="46800" rIns="90000" bIns="46800">
            <a:spAutoFit/>
          </a:bodyPr>
          <a:p>
            <a:pPr eaLnBrk="1" hangingPunct="1">
              <a:lnSpc>
                <a:spcPts val="2700"/>
              </a:lnSpc>
              <a:spcBef>
                <a:spcPct val="50000"/>
              </a:spcBef>
            </a:pPr>
            <a:r>
              <a:rPr lang="en-US" altLang="zh-CN" sz="2000" dirty="0">
                <a:latin typeface="Times New Roman" panose="02020603050405020304" pitchFamily="18" charset="0"/>
              </a:rPr>
              <a:t>⑤  Void  DeQueue (   QUEUE   Q  ) ;</a:t>
            </a:r>
            <a:endParaRPr lang="en-US" altLang="zh-CN" sz="2000" dirty="0">
              <a:latin typeface="Times New Roman" panose="02020603050405020304" pitchFamily="18" charset="0"/>
            </a:endParaRPr>
          </a:p>
          <a:p>
            <a:pPr eaLnBrk="1" hangingPunct="1">
              <a:lnSpc>
                <a:spcPts val="2700"/>
              </a:lnSpc>
              <a:spcBef>
                <a:spcPct val="50000"/>
              </a:spcBef>
            </a:pPr>
            <a:r>
              <a:rPr lang="en-US" altLang="zh-CN" sz="2000" dirty="0">
                <a:latin typeface="Times New Roman" panose="02020603050405020304" pitchFamily="18" charset="0"/>
              </a:rPr>
              <a:t>       {     if (  Empty ( Q ) )</a:t>
            </a:r>
            <a:endParaRPr lang="en-US" altLang="zh-CN" sz="2000" dirty="0">
              <a:latin typeface="Times New Roman" panose="02020603050405020304" pitchFamily="18" charset="0"/>
            </a:endParaRPr>
          </a:p>
          <a:p>
            <a:pPr eaLnBrk="1" hangingPunct="1">
              <a:lnSpc>
                <a:spcPts val="2700"/>
              </a:lnSpc>
              <a:spcBef>
                <a:spcPct val="50000"/>
              </a:spcBef>
            </a:pPr>
            <a:r>
              <a:rPr lang="en-US" altLang="zh-CN" sz="2000" dirty="0">
                <a:latin typeface="Times New Roman" panose="02020603050405020304" pitchFamily="18" charset="0"/>
              </a:rPr>
              <a:t>                    error  ( “</a:t>
            </a:r>
            <a:r>
              <a:rPr lang="zh-CN" altLang="en-US" sz="2000" dirty="0">
                <a:latin typeface="Times New Roman" panose="02020603050405020304" pitchFamily="18" charset="0"/>
              </a:rPr>
              <a:t>空队列” </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lnSpc>
                <a:spcPts val="2700"/>
              </a:lnSpc>
              <a:spcBef>
                <a:spcPct val="50000"/>
              </a:spcBef>
            </a:pPr>
            <a:r>
              <a:rPr lang="en-US" altLang="zh-CN" sz="2000" dirty="0">
                <a:latin typeface="Times New Roman" panose="02020603050405020304" pitchFamily="18" charset="0"/>
              </a:rPr>
              <a:t>              else  </a:t>
            </a:r>
            <a:endParaRPr lang="en-US" altLang="zh-CN" sz="2000" dirty="0">
              <a:latin typeface="Times New Roman" panose="02020603050405020304" pitchFamily="18" charset="0"/>
            </a:endParaRPr>
          </a:p>
          <a:p>
            <a:pPr eaLnBrk="1" hangingPunct="1">
              <a:lnSpc>
                <a:spcPts val="2700"/>
              </a:lnSpc>
              <a:spcBef>
                <a:spcPct val="50000"/>
              </a:spcBef>
            </a:pPr>
            <a:r>
              <a:rPr lang="en-US" altLang="zh-CN" sz="2000" dirty="0">
                <a:latin typeface="Times New Roman" panose="02020603050405020304" pitchFamily="18" charset="0"/>
              </a:rPr>
              <a:t>                    Q.front = Addone ( Q.front ) ;</a:t>
            </a:r>
            <a:endParaRPr lang="en-US" altLang="zh-CN" sz="2000" dirty="0">
              <a:latin typeface="Times New Roman" panose="02020603050405020304" pitchFamily="18" charset="0"/>
            </a:endParaRPr>
          </a:p>
          <a:p>
            <a:pPr eaLnBrk="1" hangingPunct="1">
              <a:lnSpc>
                <a:spcPts val="2700"/>
              </a:lnSpc>
              <a:spcBef>
                <a:spcPct val="50000"/>
              </a:spcBef>
            </a:pPr>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p:txBody>
      </p:sp>
      <p:sp>
        <p:nvSpPr>
          <p:cNvPr id="16387" name="矩形 2"/>
          <p:cNvSpPr/>
          <p:nvPr/>
        </p:nvSpPr>
        <p:spPr>
          <a:xfrm>
            <a:off x="692150" y="769938"/>
            <a:ext cx="7912100" cy="2516187"/>
          </a:xfrm>
          <a:prstGeom prst="rect">
            <a:avLst/>
          </a:prstGeom>
          <a:noFill/>
          <a:ln w="9525" cap="flat" cmpd="sng">
            <a:solidFill>
              <a:schemeClr val="accent2"/>
            </a:solidFill>
            <a:prstDash val="solid"/>
            <a:miter/>
            <a:headEnd type="none" w="med" len="med"/>
            <a:tailEnd type="none" w="med" len="med"/>
          </a:ln>
        </p:spPr>
        <p:txBody>
          <a:bodyPr>
            <a:spAutoFit/>
          </a:bodyPr>
          <a:p>
            <a:pPr eaLnBrk="1" hangingPunct="1">
              <a:lnSpc>
                <a:spcPts val="2700"/>
              </a:lnSpc>
            </a:pPr>
            <a:r>
              <a:rPr lang="en-US" altLang="zh-CN" sz="2000" dirty="0">
                <a:latin typeface="Times New Roman" panose="02020603050405020304" pitchFamily="18" charset="0"/>
              </a:rPr>
              <a:t> ④  Void  EnQueue ( ElementType x, QUEUE Q )</a:t>
            </a:r>
            <a:endParaRPr lang="en-US" altLang="zh-CN" sz="2000" dirty="0">
              <a:latin typeface="Times New Roman" panose="02020603050405020304" pitchFamily="18" charset="0"/>
            </a:endParaRPr>
          </a:p>
          <a:p>
            <a:pPr eaLnBrk="1" hangingPunct="1">
              <a:lnSpc>
                <a:spcPts val="2700"/>
              </a:lnSpc>
            </a:pPr>
            <a:r>
              <a:rPr lang="en-US" altLang="zh-CN" sz="2000" dirty="0">
                <a:latin typeface="Times New Roman" panose="02020603050405020304" pitchFamily="18" charset="0"/>
              </a:rPr>
              <a:t>       {   if ( Addone ( Addone( Q.rear ) ) ==Q.front )</a:t>
            </a:r>
            <a:endParaRPr lang="en-US" altLang="zh-CN" sz="2000" dirty="0">
              <a:latin typeface="Times New Roman" panose="02020603050405020304" pitchFamily="18" charset="0"/>
            </a:endParaRPr>
          </a:p>
          <a:p>
            <a:pPr eaLnBrk="1" hangingPunct="1">
              <a:lnSpc>
                <a:spcPts val="2700"/>
              </a:lnSpc>
            </a:pPr>
            <a:r>
              <a:rPr lang="en-US" altLang="zh-CN" sz="2000" dirty="0">
                <a:latin typeface="Times New Roman" panose="02020603050405020304" pitchFamily="18" charset="0"/>
              </a:rPr>
              <a:t>                  error  ( “</a:t>
            </a:r>
            <a:r>
              <a:rPr lang="zh-CN" altLang="en-US" sz="2000" dirty="0">
                <a:latin typeface="Times New Roman" panose="02020603050405020304" pitchFamily="18" charset="0"/>
              </a:rPr>
              <a:t>队列满” </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lnSpc>
                <a:spcPts val="2700"/>
              </a:lnSpc>
            </a:pPr>
            <a:r>
              <a:rPr lang="en-US" altLang="zh-CN" sz="2000" dirty="0">
                <a:latin typeface="Times New Roman" panose="02020603050405020304" pitchFamily="18" charset="0"/>
              </a:rPr>
              <a:t>           else  { </a:t>
            </a:r>
            <a:endParaRPr lang="en-US" altLang="zh-CN" sz="2000" dirty="0">
              <a:latin typeface="Times New Roman" panose="02020603050405020304" pitchFamily="18" charset="0"/>
            </a:endParaRPr>
          </a:p>
          <a:p>
            <a:pPr eaLnBrk="1" hangingPunct="1">
              <a:lnSpc>
                <a:spcPts val="2700"/>
              </a:lnSpc>
            </a:pPr>
            <a:r>
              <a:rPr lang="en-US" altLang="zh-CN" sz="2000" dirty="0">
                <a:latin typeface="Times New Roman" panose="02020603050405020304" pitchFamily="18" charset="0"/>
              </a:rPr>
              <a:t>                          Q.rear = Addone ( Q.rear ) ;</a:t>
            </a:r>
            <a:endParaRPr lang="en-US" altLang="zh-CN" sz="2000" dirty="0">
              <a:latin typeface="Times New Roman" panose="02020603050405020304" pitchFamily="18" charset="0"/>
            </a:endParaRPr>
          </a:p>
          <a:p>
            <a:pPr eaLnBrk="1" hangingPunct="1">
              <a:lnSpc>
                <a:spcPts val="2700"/>
              </a:lnSpc>
            </a:pPr>
            <a:r>
              <a:rPr lang="en-US" altLang="zh-CN" sz="2000" dirty="0">
                <a:latin typeface="Times New Roman" panose="02020603050405020304" pitchFamily="18" charset="0"/>
              </a:rPr>
              <a:t>                          Q.datas[ Q.rear ] = x ;                      }</a:t>
            </a:r>
            <a:endParaRPr lang="en-US" altLang="zh-CN" sz="2000" dirty="0">
              <a:latin typeface="Times New Roman" panose="02020603050405020304" pitchFamily="18" charset="0"/>
            </a:endParaRPr>
          </a:p>
          <a:p>
            <a:pPr eaLnBrk="1" hangingPunct="1">
              <a:lnSpc>
                <a:spcPts val="2700"/>
              </a:lnSpc>
            </a:pPr>
            <a:r>
              <a:rPr lang="en-US" altLang="zh-CN" sz="2000" dirty="0">
                <a:latin typeface="Times New Roman" panose="02020603050405020304" pitchFamily="18" charset="0"/>
              </a:rPr>
              <a:t>        }   </a:t>
            </a:r>
            <a:endParaRPr lang="zh-CN" altLang="en-US" sz="2000" dirty="0">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矩形 2"/>
          <p:cNvSpPr/>
          <p:nvPr/>
        </p:nvSpPr>
        <p:spPr>
          <a:xfrm>
            <a:off x="517525" y="1381125"/>
            <a:ext cx="8280400" cy="1200150"/>
          </a:xfrm>
          <a:prstGeom prst="rect">
            <a:avLst/>
          </a:prstGeom>
          <a:noFill/>
          <a:ln w="9525">
            <a:noFill/>
          </a:ln>
        </p:spPr>
        <p:txBody>
          <a:bodyPr>
            <a:spAutoFit/>
          </a:bodyPr>
          <a:p>
            <a:r>
              <a:rPr lang="en-US" altLang="zh-CN" dirty="0">
                <a:solidFill>
                  <a:srgbClr val="0000CC"/>
                </a:solidFill>
                <a:latin typeface="Times New Roman" panose="02020603050405020304" pitchFamily="18" charset="0"/>
              </a:rPr>
              <a:t>1</a:t>
            </a:r>
            <a:r>
              <a:rPr lang="zh-CN" altLang="en-US" dirty="0">
                <a:solidFill>
                  <a:srgbClr val="0000CC"/>
                </a:solidFill>
                <a:latin typeface="Times New Roman" panose="02020603050405020304" pitchFamily="18" charset="0"/>
              </a:rPr>
              <a:t>、约瑟夫出圈问题</a:t>
            </a:r>
            <a:endParaRPr lang="en-US" altLang="zh-CN" dirty="0">
              <a:solidFill>
                <a:srgbClr val="0000CC"/>
              </a:solidFill>
              <a:latin typeface="Times New Roman" panose="02020603050405020304" pitchFamily="18" charset="0"/>
            </a:endParaRPr>
          </a:p>
          <a:p>
            <a:r>
              <a:rPr lang="en-US" altLang="zh-CN" dirty="0">
                <a:latin typeface="Times New Roman" panose="02020603050405020304" pitchFamily="18" charset="0"/>
              </a:rPr>
              <a:t>         n</a:t>
            </a:r>
            <a:r>
              <a:rPr lang="zh-CN" altLang="en-US" dirty="0">
                <a:latin typeface="Times New Roman" panose="02020603050405020304" pitchFamily="18" charset="0"/>
              </a:rPr>
              <a:t>个人围成一圈，从第一个人开始报数， 报到</a:t>
            </a:r>
            <a:r>
              <a:rPr lang="en-US" altLang="zh-CN" dirty="0">
                <a:latin typeface="Times New Roman" panose="02020603050405020304" pitchFamily="18" charset="0"/>
              </a:rPr>
              <a:t>m</a:t>
            </a:r>
            <a:r>
              <a:rPr lang="zh-CN" altLang="en-US" dirty="0">
                <a:latin typeface="Times New Roman" panose="02020603050405020304" pitchFamily="18" charset="0"/>
              </a:rPr>
              <a:t>的人出圈，剩下人继续开始从</a:t>
            </a:r>
            <a:r>
              <a:rPr lang="en-US" altLang="zh-CN" dirty="0">
                <a:latin typeface="Times New Roman" panose="02020603050405020304" pitchFamily="18" charset="0"/>
              </a:rPr>
              <a:t>1</a:t>
            </a:r>
            <a:r>
              <a:rPr lang="zh-CN" altLang="en-US" dirty="0">
                <a:latin typeface="Times New Roman" panose="02020603050405020304" pitchFamily="18" charset="0"/>
              </a:rPr>
              <a:t>报数，直到所有的人都出圈为止。 </a:t>
            </a:r>
            <a:endParaRPr lang="en-US" altLang="zh-CN" dirty="0">
              <a:latin typeface="Times New Roman" panose="02020603050405020304" pitchFamily="18" charset="0"/>
            </a:endParaRPr>
          </a:p>
        </p:txBody>
      </p:sp>
      <p:sp>
        <p:nvSpPr>
          <p:cNvPr id="17411" name="矩形 6"/>
          <p:cNvSpPr/>
          <p:nvPr/>
        </p:nvSpPr>
        <p:spPr>
          <a:xfrm>
            <a:off x="517525" y="2852738"/>
            <a:ext cx="4702175" cy="3416300"/>
          </a:xfrm>
          <a:prstGeom prst="rect">
            <a:avLst/>
          </a:prstGeom>
          <a:noFill/>
          <a:ln w="9525">
            <a:noFill/>
          </a:ln>
        </p:spPr>
        <p:txBody>
          <a:bodyPr>
            <a:spAutoFit/>
          </a:bodyPr>
          <a:p>
            <a:pPr algn="just"/>
            <a:r>
              <a:rPr lang="en-US" altLang="zh-CN" dirty="0">
                <a:solidFill>
                  <a:srgbClr val="0000CC"/>
                </a:solidFill>
                <a:latin typeface="Times New Roman" panose="02020603050405020304" pitchFamily="18" charset="0"/>
              </a:rPr>
              <a:t>2</a:t>
            </a:r>
            <a:r>
              <a:rPr lang="zh-CN" altLang="en-US" dirty="0">
                <a:solidFill>
                  <a:srgbClr val="0000CC"/>
                </a:solidFill>
                <a:latin typeface="Times New Roman" panose="02020603050405020304" pitchFamily="18" charset="0"/>
              </a:rPr>
              <a:t>、舞伴问题</a:t>
            </a:r>
            <a:endParaRPr lang="en-US" altLang="zh-CN" dirty="0">
              <a:solidFill>
                <a:srgbClr val="0000CC"/>
              </a:solidFill>
              <a:latin typeface="Times New Roman" panose="02020603050405020304" pitchFamily="18" charset="0"/>
            </a:endParaRPr>
          </a:p>
          <a:p>
            <a:pPr algn="just"/>
            <a:r>
              <a:rPr lang="zh-CN" altLang="en-US" dirty="0">
                <a:latin typeface="Times New Roman" panose="02020603050405020304" pitchFamily="18" charset="0"/>
              </a:rPr>
              <a:t>        假设在周末舞会上，男士们和女士们进入舞厅时，各自排成一队。跳舞开始时，依次从男队和女队的队头上各出一人配成舞伴。若两队初始人数不相同，则较长的那一队中未配对者等待下一轮舞曲。现要求写算法模拟上述舞伴配对问题。</a:t>
            </a:r>
            <a:endParaRPr lang="zh-CN" altLang="en-US" dirty="0">
              <a:latin typeface="Times New Roman" panose="02020603050405020304" pitchFamily="18" charset="0"/>
            </a:endParaRPr>
          </a:p>
        </p:txBody>
      </p:sp>
      <p:sp>
        <p:nvSpPr>
          <p:cNvPr id="17412" name="文本框 3"/>
          <p:cNvSpPr txBox="1"/>
          <p:nvPr/>
        </p:nvSpPr>
        <p:spPr>
          <a:xfrm>
            <a:off x="517525" y="757238"/>
            <a:ext cx="1422400" cy="461962"/>
          </a:xfrm>
          <a:prstGeom prst="rect">
            <a:avLst/>
          </a:prstGeom>
          <a:noFill/>
          <a:ln w="9525">
            <a:noFill/>
          </a:ln>
        </p:spPr>
        <p:txBody>
          <a:bodyPr wrap="none">
            <a:spAutoFit/>
          </a:bodyPr>
          <a:p>
            <a:r>
              <a:rPr lang="zh-CN" altLang="en-US" dirty="0">
                <a:solidFill>
                  <a:srgbClr val="0000CC"/>
                </a:solidFill>
                <a:latin typeface="Times New Roman" panose="02020603050405020304" pitchFamily="18" charset="0"/>
              </a:rPr>
              <a:t>思考题：</a:t>
            </a:r>
            <a:endParaRPr lang="zh-CN" altLang="en-US" dirty="0">
              <a:solidFill>
                <a:srgbClr val="0000CC"/>
              </a:solidFill>
              <a:latin typeface="Times New Roman" panose="02020603050405020304" pitchFamily="18" charset="0"/>
            </a:endParaRPr>
          </a:p>
        </p:txBody>
      </p:sp>
      <p:pic>
        <p:nvPicPr>
          <p:cNvPr id="17413" name="图片 2"/>
          <p:cNvPicPr>
            <a:picLocks noChangeAspect="1"/>
          </p:cNvPicPr>
          <p:nvPr/>
        </p:nvPicPr>
        <p:blipFill>
          <a:blip r:embed="rId1"/>
          <a:stretch>
            <a:fillRect/>
          </a:stretch>
        </p:blipFill>
        <p:spPr>
          <a:xfrm>
            <a:off x="5724525" y="3494088"/>
            <a:ext cx="2541588" cy="2144712"/>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4"/>
          <p:cNvSpPr/>
          <p:nvPr/>
        </p:nvSpPr>
        <p:spPr>
          <a:xfrm>
            <a:off x="539750" y="841375"/>
            <a:ext cx="4392613" cy="463550"/>
          </a:xfrm>
          <a:prstGeom prst="rect">
            <a:avLst/>
          </a:prstGeom>
          <a:noFill/>
          <a:ln w="9525">
            <a:noFill/>
          </a:ln>
        </p:spPr>
        <p:txBody>
          <a:bodyPr lIns="90000" tIns="46800" rIns="90000" bIns="46800">
            <a:spAutoFit/>
          </a:bodyPr>
          <a:p>
            <a:pPr eaLnBrk="1" hangingPunct="1"/>
            <a:r>
              <a:rPr lang="zh-CN" altLang="en-US" dirty="0">
                <a:solidFill>
                  <a:srgbClr val="FF3300"/>
                </a:solidFill>
                <a:latin typeface="Times New Roman" panose="02020603050405020304" pitchFamily="18" charset="0"/>
              </a:rPr>
              <a:t>例：多项式的代数运算</a:t>
            </a:r>
            <a:endParaRPr lang="zh-CN" altLang="en-US" dirty="0">
              <a:solidFill>
                <a:srgbClr val="FF3300"/>
              </a:solidFill>
              <a:latin typeface="Times New Roman" panose="02020603050405020304" pitchFamily="18" charset="0"/>
            </a:endParaRPr>
          </a:p>
        </p:txBody>
      </p:sp>
      <p:grpSp>
        <p:nvGrpSpPr>
          <p:cNvPr id="18435" name="Group 21"/>
          <p:cNvGrpSpPr/>
          <p:nvPr/>
        </p:nvGrpSpPr>
        <p:grpSpPr>
          <a:xfrm>
            <a:off x="4787900" y="620713"/>
            <a:ext cx="3762375" cy="1169987"/>
            <a:chOff x="1202" y="1060"/>
            <a:chExt cx="2370" cy="737"/>
          </a:xfrm>
        </p:grpSpPr>
        <p:sp>
          <p:nvSpPr>
            <p:cNvPr id="18595" name="Text Box 18"/>
            <p:cNvSpPr txBox="1"/>
            <p:nvPr/>
          </p:nvSpPr>
          <p:spPr>
            <a:xfrm>
              <a:off x="1202" y="1207"/>
              <a:ext cx="2370" cy="404"/>
            </a:xfrm>
            <a:prstGeom prst="rect">
              <a:avLst/>
            </a:prstGeom>
            <a:noFill/>
            <a:ln w="9525">
              <a:noFill/>
            </a:ln>
          </p:spPr>
          <p:txBody>
            <a:bodyPr lIns="90000" tIns="46800" rIns="90000" bIns="46800">
              <a:spAutoFit/>
            </a:bodyPr>
            <a:p>
              <a:pPr eaLnBrk="1" hangingPunct="1"/>
              <a:r>
                <a:rPr lang="en-US" altLang="zh-CN" sz="3600" i="1" dirty="0">
                  <a:latin typeface="Times New Roman" panose="02020603050405020304" pitchFamily="18" charset="0"/>
                </a:rPr>
                <a:t>P(x)</a:t>
              </a:r>
              <a:r>
                <a:rPr lang="en-US" altLang="zh-CN" sz="3600" dirty="0">
                  <a:latin typeface="Times New Roman" panose="02020603050405020304" pitchFamily="18" charset="0"/>
                </a:rPr>
                <a:t> = </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a</a:t>
              </a:r>
              <a:r>
                <a:rPr lang="en-US" altLang="zh-CN" sz="3600" i="1" baseline="-25000" dirty="0">
                  <a:latin typeface="Times New Roman" panose="02020603050405020304" pitchFamily="18" charset="0"/>
                  <a:cs typeface="Times New Roman" panose="02020603050405020304" pitchFamily="18" charset="0"/>
                </a:rPr>
                <a:t>i  </a:t>
              </a:r>
              <a:r>
                <a:rPr lang="en-US" altLang="zh-CN" sz="3600" i="1" dirty="0">
                  <a:latin typeface="Times New Roman" panose="02020603050405020304" pitchFamily="18" charset="0"/>
                  <a:cs typeface="Times New Roman" panose="02020603050405020304" pitchFamily="18" charset="0"/>
                </a:rPr>
                <a:t>x </a:t>
              </a:r>
              <a:r>
                <a:rPr lang="en-US" altLang="zh-CN" sz="3600" i="1" baseline="30000" dirty="0">
                  <a:latin typeface="Times New Roman" panose="02020603050405020304" pitchFamily="18" charset="0"/>
                  <a:cs typeface="Times New Roman" panose="02020603050405020304" pitchFamily="18" charset="0"/>
                </a:rPr>
                <a:t>i</a:t>
              </a:r>
              <a:endParaRPr lang="en-US" altLang="zh-CN" sz="3600" i="1" baseline="30000" dirty="0">
                <a:latin typeface="Times New Roman" panose="02020603050405020304" pitchFamily="18" charset="0"/>
                <a:ea typeface="Times New Roman" panose="02020603050405020304" pitchFamily="18" charset="0"/>
              </a:endParaRPr>
            </a:p>
          </p:txBody>
        </p:sp>
        <p:sp>
          <p:nvSpPr>
            <p:cNvPr id="18596" name="Text Box 19"/>
            <p:cNvSpPr txBox="1"/>
            <p:nvPr/>
          </p:nvSpPr>
          <p:spPr>
            <a:xfrm>
              <a:off x="1973" y="1509"/>
              <a:ext cx="543"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i=n-1</a:t>
              </a:r>
              <a:endParaRPr lang="en-US" altLang="zh-CN" dirty="0">
                <a:latin typeface="Times New Roman" panose="02020603050405020304" pitchFamily="18" charset="0"/>
              </a:endParaRPr>
            </a:p>
          </p:txBody>
        </p:sp>
        <p:sp>
          <p:nvSpPr>
            <p:cNvPr id="18597" name="Text Box 20"/>
            <p:cNvSpPr txBox="1"/>
            <p:nvPr/>
          </p:nvSpPr>
          <p:spPr>
            <a:xfrm>
              <a:off x="2064" y="1060"/>
              <a:ext cx="210"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grpSp>
      <p:sp>
        <p:nvSpPr>
          <p:cNvPr id="81924" name="Text Box 9"/>
          <p:cNvSpPr txBox="1"/>
          <p:nvPr/>
        </p:nvSpPr>
        <p:spPr>
          <a:xfrm>
            <a:off x="395288" y="2133600"/>
            <a:ext cx="2808287" cy="463550"/>
          </a:xfrm>
          <a:prstGeom prst="rect">
            <a:avLst/>
          </a:prstGeom>
          <a:noFill/>
          <a:ln w="28575">
            <a:noFill/>
          </a:ln>
        </p:spPr>
        <p:txBody>
          <a:bodyPr lIns="90000" tIns="46800" rIns="90000" bIns="46800">
            <a:spAutoFit/>
          </a:bodyPr>
          <a:p>
            <a:pPr eaLnBrk="1" hangingPunct="1"/>
            <a:r>
              <a:rPr lang="zh-CN" altLang="en-US" dirty="0">
                <a:solidFill>
                  <a:srgbClr val="0000CC"/>
                </a:solidFill>
                <a:latin typeface="Times New Roman" panose="02020603050405020304" pitchFamily="18" charset="0"/>
              </a:rPr>
              <a:t>方案</a:t>
            </a:r>
            <a:r>
              <a:rPr lang="en-US" altLang="zh-CN" dirty="0">
                <a:solidFill>
                  <a:srgbClr val="0000CC"/>
                </a:solidFill>
                <a:latin typeface="Times New Roman" panose="02020603050405020304" pitchFamily="18" charset="0"/>
              </a:rPr>
              <a:t>1</a:t>
            </a:r>
            <a:r>
              <a:rPr lang="zh-CN" altLang="en-US" dirty="0">
                <a:solidFill>
                  <a:srgbClr val="0000CC"/>
                </a:solidFill>
                <a:latin typeface="Times New Roman" panose="02020603050405020304" pitchFamily="18" charset="0"/>
              </a:rPr>
              <a:t>：数组一</a:t>
            </a:r>
            <a:endParaRPr lang="en-US" altLang="zh-CN" dirty="0">
              <a:solidFill>
                <a:srgbClr val="0000CC"/>
              </a:solidFill>
              <a:latin typeface="Times New Roman" panose="02020603050405020304" pitchFamily="18" charset="0"/>
            </a:endParaRPr>
          </a:p>
        </p:txBody>
      </p:sp>
      <p:sp>
        <p:nvSpPr>
          <p:cNvPr id="81925" name="Text Box 10"/>
          <p:cNvSpPr txBox="1"/>
          <p:nvPr/>
        </p:nvSpPr>
        <p:spPr>
          <a:xfrm>
            <a:off x="4500563" y="2133600"/>
            <a:ext cx="2808287" cy="463550"/>
          </a:xfrm>
          <a:prstGeom prst="rect">
            <a:avLst/>
          </a:prstGeom>
          <a:noFill/>
          <a:ln w="28575">
            <a:noFill/>
          </a:ln>
        </p:spPr>
        <p:txBody>
          <a:bodyPr lIns="90000" tIns="46800" rIns="90000" bIns="46800">
            <a:spAutoFit/>
          </a:bodyPr>
          <a:p>
            <a:pPr eaLnBrk="1" hangingPunct="1"/>
            <a:r>
              <a:rPr lang="zh-CN" altLang="en-US" dirty="0">
                <a:solidFill>
                  <a:srgbClr val="0000CC"/>
                </a:solidFill>
                <a:latin typeface="Times New Roman" panose="02020603050405020304" pitchFamily="18" charset="0"/>
              </a:rPr>
              <a:t>方案</a:t>
            </a:r>
            <a:r>
              <a:rPr lang="en-US" altLang="zh-CN" dirty="0">
                <a:solidFill>
                  <a:srgbClr val="0000CC"/>
                </a:solidFill>
                <a:latin typeface="Times New Roman" panose="02020603050405020304" pitchFamily="18" charset="0"/>
              </a:rPr>
              <a:t>2</a:t>
            </a:r>
            <a:r>
              <a:rPr lang="zh-CN" altLang="en-US" dirty="0">
                <a:solidFill>
                  <a:srgbClr val="0000CC"/>
                </a:solidFill>
                <a:latin typeface="Times New Roman" panose="02020603050405020304" pitchFamily="18" charset="0"/>
              </a:rPr>
              <a:t>：数组二</a:t>
            </a:r>
            <a:endParaRPr lang="zh-CN" altLang="en-US" dirty="0">
              <a:solidFill>
                <a:srgbClr val="0000CC"/>
              </a:solidFill>
              <a:latin typeface="Times New Roman" panose="02020603050405020304" pitchFamily="18" charset="0"/>
            </a:endParaRPr>
          </a:p>
        </p:txBody>
      </p:sp>
      <p:graphicFrame>
        <p:nvGraphicFramePr>
          <p:cNvPr id="97859" name="Group 579"/>
          <p:cNvGraphicFramePr>
            <a:graphicFrameLocks noGrp="1"/>
          </p:cNvGraphicFramePr>
          <p:nvPr>
            <p:ph sz="half" idx="4294967295"/>
          </p:nvPr>
        </p:nvGraphicFramePr>
        <p:xfrm>
          <a:off x="179388" y="2852738"/>
          <a:ext cx="1223963" cy="2698752"/>
        </p:xfrm>
        <a:graphic>
          <a:graphicData uri="http://schemas.openxmlformats.org/drawingml/2006/table">
            <a:tbl>
              <a:tblPr/>
              <a:tblGrid>
                <a:gridCol w="666750"/>
                <a:gridCol w="557212"/>
              </a:tblGrid>
              <a:tr h="33734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n-1</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53" marB="46753"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n-1</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53" marB="467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34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53" marB="46753"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53" marB="467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34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53" marB="46753"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i</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53" marB="467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34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53" marB="46753"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53" marB="467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34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53" marB="46753"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53" marB="467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34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53" marB="46753"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53" marB="467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34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53" marB="46753"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53" marB="467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34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53" marB="46753"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46753" marB="467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7854" name="Group 574"/>
          <p:cNvGraphicFramePr>
            <a:graphicFrameLocks noGrp="1"/>
          </p:cNvGraphicFramePr>
          <p:nvPr>
            <p:ph sz="half" idx="4294967295"/>
          </p:nvPr>
        </p:nvGraphicFramePr>
        <p:xfrm>
          <a:off x="4643438" y="2852738"/>
          <a:ext cx="1455738" cy="2762253"/>
        </p:xfrm>
        <a:graphic>
          <a:graphicData uri="http://schemas.openxmlformats.org/drawingml/2006/table">
            <a:tbl>
              <a:tblPr/>
              <a:tblGrid>
                <a:gridCol w="762000"/>
                <a:gridCol w="693737"/>
              </a:tblGrid>
              <a:tr h="306917">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coef</a:t>
                      </a:r>
                      <a:r>
                        <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n-1</a:t>
                      </a:r>
                      <a:endPar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exp</a:t>
                      </a:r>
                      <a:r>
                        <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n-1</a:t>
                      </a:r>
                      <a:endPar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917">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coef</a:t>
                      </a:r>
                      <a:r>
                        <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n-2</a:t>
                      </a:r>
                      <a:endPar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exp</a:t>
                      </a:r>
                      <a:r>
                        <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n-2</a:t>
                      </a:r>
                      <a:endPar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917">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917">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coef</a:t>
                      </a:r>
                      <a:r>
                        <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i</a:t>
                      </a:r>
                      <a:endPar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exp</a:t>
                      </a:r>
                      <a:r>
                        <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i</a:t>
                      </a:r>
                      <a:endPar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917">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917">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coef</a:t>
                      </a:r>
                      <a:r>
                        <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exp</a:t>
                      </a:r>
                      <a:r>
                        <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917">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coef</a:t>
                      </a:r>
                      <a:r>
                        <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exp</a:t>
                      </a:r>
                      <a:r>
                        <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917">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coef</a:t>
                      </a:r>
                      <a:r>
                        <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exp</a:t>
                      </a:r>
                      <a:r>
                        <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917">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81996" name="Text Box 1027"/>
          <p:cNvSpPr txBox="1"/>
          <p:nvPr/>
        </p:nvSpPr>
        <p:spPr>
          <a:xfrm>
            <a:off x="250825" y="5878513"/>
            <a:ext cx="2519363" cy="396875"/>
          </a:xfrm>
          <a:prstGeom prst="rect">
            <a:avLst/>
          </a:prstGeom>
          <a:noFill/>
          <a:ln w="9525">
            <a:noFill/>
          </a:ln>
        </p:spPr>
        <p:txBody>
          <a:bodyPr lIns="90000" tIns="46800" rIns="90000" bIns="46800">
            <a:spAutoFit/>
          </a:bodyPr>
          <a:p>
            <a:pPr eaLnBrk="1" hangingPunct="1"/>
            <a:r>
              <a:rPr lang="en-US" altLang="zh-CN" sz="2000" dirty="0">
                <a:latin typeface="Times New Roman" panose="02020603050405020304" pitchFamily="18" charset="0"/>
              </a:rPr>
              <a:t>P(x)=3x</a:t>
            </a:r>
            <a:r>
              <a:rPr lang="en-US" altLang="zh-CN" sz="2000" baseline="30000" dirty="0">
                <a:latin typeface="Times New Roman" panose="02020603050405020304" pitchFamily="18" charset="0"/>
              </a:rPr>
              <a:t>14</a:t>
            </a:r>
            <a:r>
              <a:rPr lang="en-US" altLang="zh-CN" sz="2000" dirty="0">
                <a:latin typeface="Times New Roman" panose="02020603050405020304" pitchFamily="18" charset="0"/>
              </a:rPr>
              <a:t>+2x</a:t>
            </a:r>
            <a:r>
              <a:rPr lang="en-US" altLang="zh-CN" sz="2000" baseline="30000" dirty="0">
                <a:latin typeface="Times New Roman" panose="02020603050405020304" pitchFamily="18" charset="0"/>
              </a:rPr>
              <a:t>8</a:t>
            </a:r>
            <a:r>
              <a:rPr lang="en-US" altLang="zh-CN" sz="2000" dirty="0">
                <a:latin typeface="Times New Roman" panose="02020603050405020304" pitchFamily="18" charset="0"/>
              </a:rPr>
              <a:t>+1</a:t>
            </a:r>
            <a:endParaRPr lang="zh-CN" altLang="en-US" sz="2000" dirty="0">
              <a:latin typeface="Times New Roman" panose="02020603050405020304" pitchFamily="18" charset="0"/>
            </a:endParaRPr>
          </a:p>
        </p:txBody>
      </p:sp>
      <p:sp>
        <p:nvSpPr>
          <p:cNvPr id="81997" name="Text Box 1027"/>
          <p:cNvSpPr txBox="1"/>
          <p:nvPr/>
        </p:nvSpPr>
        <p:spPr>
          <a:xfrm>
            <a:off x="6227763" y="4365625"/>
            <a:ext cx="2447925" cy="396875"/>
          </a:xfrm>
          <a:prstGeom prst="rect">
            <a:avLst/>
          </a:prstGeom>
          <a:noFill/>
          <a:ln w="9525">
            <a:noFill/>
          </a:ln>
        </p:spPr>
        <p:txBody>
          <a:bodyPr lIns="90000" tIns="46800" rIns="90000" bIns="46800">
            <a:spAutoFit/>
          </a:bodyPr>
          <a:p>
            <a:pPr eaLnBrk="1" hangingPunct="1"/>
            <a:r>
              <a:rPr lang="en-US" altLang="zh-CN" sz="2000" dirty="0">
                <a:latin typeface="Times New Roman" panose="02020603050405020304" pitchFamily="18" charset="0"/>
              </a:rPr>
              <a:t>P(x)=3x</a:t>
            </a:r>
            <a:r>
              <a:rPr lang="en-US" altLang="zh-CN" sz="2000" baseline="30000" dirty="0">
                <a:latin typeface="Times New Roman" panose="02020603050405020304" pitchFamily="18" charset="0"/>
              </a:rPr>
              <a:t>14</a:t>
            </a:r>
            <a:r>
              <a:rPr lang="en-US" altLang="zh-CN" sz="2000" dirty="0">
                <a:latin typeface="Times New Roman" panose="02020603050405020304" pitchFamily="18" charset="0"/>
              </a:rPr>
              <a:t>+2x</a:t>
            </a:r>
            <a:r>
              <a:rPr lang="en-US" altLang="zh-CN" sz="2000" baseline="30000" dirty="0">
                <a:latin typeface="Times New Roman" panose="02020603050405020304" pitchFamily="18" charset="0"/>
              </a:rPr>
              <a:t>8</a:t>
            </a:r>
            <a:r>
              <a:rPr lang="en-US" altLang="zh-CN" sz="2000" dirty="0">
                <a:latin typeface="Times New Roman" panose="02020603050405020304" pitchFamily="18" charset="0"/>
              </a:rPr>
              <a:t>+1</a:t>
            </a:r>
            <a:endParaRPr lang="zh-CN" altLang="en-US" sz="2000" dirty="0">
              <a:latin typeface="Times New Roman" panose="02020603050405020304" pitchFamily="18" charset="0"/>
            </a:endParaRPr>
          </a:p>
        </p:txBody>
      </p:sp>
      <p:graphicFrame>
        <p:nvGraphicFramePr>
          <p:cNvPr id="98146" name="Group 866"/>
          <p:cNvGraphicFramePr>
            <a:graphicFrameLocks noGrp="1"/>
          </p:cNvGraphicFramePr>
          <p:nvPr/>
        </p:nvGraphicFramePr>
        <p:xfrm>
          <a:off x="2555875" y="3357563"/>
          <a:ext cx="936625" cy="3200400"/>
        </p:xfrm>
        <a:graphic>
          <a:graphicData uri="http://schemas.openxmlformats.org/drawingml/2006/table">
            <a:tbl>
              <a:tblPr/>
              <a:tblGrid>
                <a:gridCol w="468313"/>
                <a:gridCol w="468312"/>
              </a:tblGrid>
              <a:tr h="0">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endPar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a:t>
                      </a:r>
                      <a:endPar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endPar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endPar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endPar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endPar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2</a:t>
                      </a:r>
                      <a:endPar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8239" name="Group 959"/>
          <p:cNvGraphicFramePr>
            <a:graphicFrameLocks noGrp="1"/>
          </p:cNvGraphicFramePr>
          <p:nvPr/>
        </p:nvGraphicFramePr>
        <p:xfrm>
          <a:off x="7380288" y="4941888"/>
          <a:ext cx="1008063" cy="1227138"/>
        </p:xfrm>
        <a:graphic>
          <a:graphicData uri="http://schemas.openxmlformats.org/drawingml/2006/table">
            <a:tbl>
              <a:tblPr/>
              <a:tblGrid>
                <a:gridCol w="412750"/>
                <a:gridCol w="595312"/>
              </a:tblGrid>
              <a:tr h="30678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13" marB="46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13" marB="46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78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13" marB="46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13" marB="46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78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13" marB="46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13" marB="46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78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13" marB="46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13" marB="46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82081" name="Text Box 960"/>
          <p:cNvSpPr txBox="1"/>
          <p:nvPr/>
        </p:nvSpPr>
        <p:spPr>
          <a:xfrm>
            <a:off x="1724025" y="2781300"/>
            <a:ext cx="1643063" cy="366713"/>
          </a:xfrm>
          <a:prstGeom prst="rect">
            <a:avLst/>
          </a:prstGeom>
          <a:noFill/>
          <a:ln w="28575">
            <a:noFill/>
          </a:ln>
        </p:spPr>
        <p:txBody>
          <a:bodyPr wrap="none" lIns="90000" tIns="46800" rIns="90000" bIns="46800">
            <a:spAutoFit/>
          </a:bodyPr>
          <a:p>
            <a:pPr algn="ctr" eaLnBrk="1" hangingPunct="1"/>
            <a:r>
              <a:rPr lang="en-US" altLang="zh-CN" sz="1800" dirty="0">
                <a:latin typeface="Times New Roman" panose="02020603050405020304" pitchFamily="18" charset="0"/>
              </a:rPr>
              <a:t>coeftype  p[N};</a:t>
            </a:r>
            <a:endParaRPr lang="en-US" altLang="zh-CN" sz="1800" dirty="0">
              <a:latin typeface="Times New Roman" panose="02020603050405020304" pitchFamily="18" charset="0"/>
            </a:endParaRPr>
          </a:p>
        </p:txBody>
      </p:sp>
      <p:sp>
        <p:nvSpPr>
          <p:cNvPr id="82082" name="Text Box 961"/>
          <p:cNvSpPr txBox="1"/>
          <p:nvPr/>
        </p:nvSpPr>
        <p:spPr>
          <a:xfrm>
            <a:off x="6300788" y="2852738"/>
            <a:ext cx="2149475" cy="1190625"/>
          </a:xfrm>
          <a:prstGeom prst="rect">
            <a:avLst/>
          </a:prstGeom>
          <a:noFill/>
          <a:ln w="28575">
            <a:noFill/>
          </a:ln>
        </p:spPr>
        <p:txBody>
          <a:bodyPr wrap="none" lIns="90000" tIns="46800" rIns="90000" bIns="46800">
            <a:spAutoFit/>
          </a:bodyPr>
          <a:p>
            <a:pPr eaLnBrk="1" hangingPunct="1"/>
            <a:r>
              <a:rPr lang="en-US" altLang="zh-CN" sz="1800" dirty="0">
                <a:latin typeface="Times New Roman" panose="02020603050405020304" pitchFamily="18" charset="0"/>
              </a:rPr>
              <a:t>Struct {</a:t>
            </a:r>
            <a:endParaRPr lang="en-US" altLang="zh-CN" sz="1800" dirty="0">
              <a:latin typeface="Times New Roman" panose="02020603050405020304" pitchFamily="18" charset="0"/>
            </a:endParaRPr>
          </a:p>
          <a:p>
            <a:pPr eaLnBrk="1" hangingPunct="1"/>
            <a:r>
              <a:rPr lang="en-US" altLang="zh-CN" sz="1800" dirty="0">
                <a:latin typeface="Times New Roman" panose="02020603050405020304" pitchFamily="18" charset="0"/>
              </a:rPr>
              <a:t>          coeftype  coef;</a:t>
            </a:r>
            <a:endParaRPr lang="en-US" altLang="zh-CN" sz="1800" dirty="0">
              <a:latin typeface="Times New Roman" panose="02020603050405020304" pitchFamily="18" charset="0"/>
            </a:endParaRPr>
          </a:p>
          <a:p>
            <a:pPr eaLnBrk="1" hangingPunct="1"/>
            <a:r>
              <a:rPr lang="en-US" altLang="zh-CN" sz="1800" dirty="0">
                <a:latin typeface="Times New Roman" panose="02020603050405020304" pitchFamily="18" charset="0"/>
              </a:rPr>
              <a:t>          exptype exp;</a:t>
            </a:r>
            <a:endParaRPr lang="en-US" altLang="zh-CN" sz="1800" dirty="0">
              <a:latin typeface="Times New Roman" panose="02020603050405020304" pitchFamily="18" charset="0"/>
            </a:endParaRPr>
          </a:p>
          <a:p>
            <a:pPr eaLnBrk="1" hangingPunct="1"/>
            <a:r>
              <a:rPr lang="en-US" altLang="zh-CN" sz="1800" dirty="0">
                <a:latin typeface="Times New Roman" panose="02020603050405020304" pitchFamily="18" charset="0"/>
              </a:rPr>
              <a:t>}  p[N]</a:t>
            </a:r>
            <a:endParaRPr lang="en-US" altLang="zh-CN" sz="1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8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9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08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8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1925"/>
                                        </p:tgtEl>
                                        <p:attrNameLst>
                                          <p:attrName>style.visibility</p:attrName>
                                        </p:attrNameLst>
                                      </p:cBhvr>
                                      <p:to>
                                        <p:strVal val="visible"/>
                                      </p:to>
                                    </p:set>
                                    <p:animEffect transition="in" filter="fade">
                                      <p:cBhvr>
                                        <p:cTn id="19" dur="500"/>
                                        <p:tgtEl>
                                          <p:spTgt spid="81925"/>
                                        </p:tgtEl>
                                      </p:cBhvr>
                                    </p:animEffect>
                                  </p:childTnLst>
                                </p:cTn>
                              </p:par>
                              <p:par>
                                <p:cTn id="20" presetID="10" presetClass="entr" presetSubtype="0" fill="hold" nodeType="withEffect">
                                  <p:stCondLst>
                                    <p:cond delay="0"/>
                                  </p:stCondLst>
                                  <p:childTnLst>
                                    <p:set>
                                      <p:cBhvr>
                                        <p:cTn id="21" dur="1" fill="hold">
                                          <p:stCondLst>
                                            <p:cond delay="0"/>
                                          </p:stCondLst>
                                        </p:cTn>
                                        <p:tgtEl>
                                          <p:spTgt spid="97854"/>
                                        </p:tgtEl>
                                        <p:attrNameLst>
                                          <p:attrName>style.visibility</p:attrName>
                                        </p:attrNameLst>
                                      </p:cBhvr>
                                      <p:to>
                                        <p:strVal val="visible"/>
                                      </p:to>
                                    </p:set>
                                    <p:animEffect transition="in" filter="fade">
                                      <p:cBhvr>
                                        <p:cTn id="22" dur="500"/>
                                        <p:tgtEl>
                                          <p:spTgt spid="9785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2082"/>
                                        </p:tgtEl>
                                        <p:attrNameLst>
                                          <p:attrName>style.visibility</p:attrName>
                                        </p:attrNameLst>
                                      </p:cBhvr>
                                      <p:to>
                                        <p:strVal val="visible"/>
                                      </p:to>
                                    </p:set>
                                    <p:animEffect transition="in" filter="fade">
                                      <p:cBhvr>
                                        <p:cTn id="25" dur="500"/>
                                        <p:tgtEl>
                                          <p:spTgt spid="8208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1997"/>
                                        </p:tgtEl>
                                        <p:attrNameLst>
                                          <p:attrName>style.visibility</p:attrName>
                                        </p:attrNameLst>
                                      </p:cBhvr>
                                      <p:to>
                                        <p:strVal val="visible"/>
                                      </p:to>
                                    </p:set>
                                    <p:animEffect transition="in" filter="fade">
                                      <p:cBhvr>
                                        <p:cTn id="28" dur="500"/>
                                        <p:tgtEl>
                                          <p:spTgt spid="81997"/>
                                        </p:tgtEl>
                                      </p:cBhvr>
                                    </p:animEffect>
                                  </p:childTnLst>
                                </p:cTn>
                              </p:par>
                              <p:par>
                                <p:cTn id="29" presetID="10" presetClass="entr" presetSubtype="0" fill="hold" nodeType="withEffect">
                                  <p:stCondLst>
                                    <p:cond delay="0"/>
                                  </p:stCondLst>
                                  <p:childTnLst>
                                    <p:set>
                                      <p:cBhvr>
                                        <p:cTn id="30" dur="1" fill="hold">
                                          <p:stCondLst>
                                            <p:cond delay="0"/>
                                          </p:stCondLst>
                                        </p:cTn>
                                        <p:tgtEl>
                                          <p:spTgt spid="98239"/>
                                        </p:tgtEl>
                                        <p:attrNameLst>
                                          <p:attrName>style.visibility</p:attrName>
                                        </p:attrNameLst>
                                      </p:cBhvr>
                                      <p:to>
                                        <p:strVal val="visible"/>
                                      </p:to>
                                    </p:set>
                                    <p:animEffect transition="in" filter="fade">
                                      <p:cBhvr>
                                        <p:cTn id="31" dur="500"/>
                                        <p:tgtEl>
                                          <p:spTgt spid="98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p:bldP spid="81925" grpId="0"/>
      <p:bldP spid="81996" grpId="0"/>
      <p:bldP spid="81997" grpId="0"/>
      <p:bldP spid="82081" grpId="0"/>
      <p:bldP spid="8208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2910" name="Group 30"/>
          <p:cNvGrpSpPr/>
          <p:nvPr/>
        </p:nvGrpSpPr>
        <p:grpSpPr>
          <a:xfrm>
            <a:off x="4710113" y="3332163"/>
            <a:ext cx="3476625" cy="2206625"/>
            <a:chOff x="3185" y="2341"/>
            <a:chExt cx="2190" cy="1390"/>
          </a:xfrm>
        </p:grpSpPr>
        <p:sp>
          <p:nvSpPr>
            <p:cNvPr id="19470" name="Text Box 5"/>
            <p:cNvSpPr txBox="1"/>
            <p:nvPr/>
          </p:nvSpPr>
          <p:spPr>
            <a:xfrm>
              <a:off x="3364" y="2341"/>
              <a:ext cx="1769" cy="288"/>
            </a:xfrm>
            <a:prstGeom prst="rect">
              <a:avLst/>
            </a:prstGeom>
            <a:noFill/>
            <a:ln w="9525">
              <a:noFill/>
            </a:ln>
          </p:spPr>
          <p:txBody>
            <a:bodyPr lIns="90000" tIns="46800" rIns="90000" bIns="46800">
              <a:spAutoFit/>
            </a:bodyPr>
            <a:p>
              <a:pPr algn="r" eaLnBrk="1" hangingPunct="1"/>
              <a:r>
                <a:rPr lang="zh-CN" altLang="en-US" dirty="0">
                  <a:latin typeface="Times New Roman" panose="02020603050405020304" pitchFamily="18" charset="0"/>
                </a:rPr>
                <a:t>结点结构</a:t>
              </a:r>
              <a:endParaRPr lang="zh-CN" altLang="en-US" dirty="0">
                <a:latin typeface="Times New Roman" panose="02020603050405020304" pitchFamily="18" charset="0"/>
              </a:endParaRPr>
            </a:p>
          </p:txBody>
        </p:sp>
        <p:sp>
          <p:nvSpPr>
            <p:cNvPr id="19471" name="Text Box 7"/>
            <p:cNvSpPr txBox="1"/>
            <p:nvPr/>
          </p:nvSpPr>
          <p:spPr>
            <a:xfrm>
              <a:off x="3471" y="2976"/>
              <a:ext cx="450" cy="294"/>
            </a:xfrm>
            <a:prstGeom prst="rect">
              <a:avLst/>
            </a:prstGeom>
            <a:solidFill>
              <a:srgbClr val="99CCFF"/>
            </a:solidFill>
            <a:ln w="9525" cap="flat" cmpd="sng">
              <a:solidFill>
                <a:schemeClr val="tx1"/>
              </a:solidFill>
              <a:prstDash val="solid"/>
              <a:miter/>
              <a:headEnd type="none" w="med" len="med"/>
              <a:tailEnd type="none" w="med" len="med"/>
            </a:ln>
          </p:spPr>
          <p:txBody>
            <a:bodyPr wrap="none" lIns="90000" tIns="46800" rIns="90000" bIns="46800">
              <a:spAutoFit/>
            </a:bodyPr>
            <a:p>
              <a:pPr algn="r" eaLnBrk="1" hangingPunct="1"/>
              <a:r>
                <a:rPr lang="en-US" altLang="zh-CN" dirty="0">
                  <a:solidFill>
                    <a:schemeClr val="tx2"/>
                  </a:solidFill>
                  <a:latin typeface="Times New Roman" panose="02020603050405020304" pitchFamily="18" charset="0"/>
                </a:rPr>
                <a:t>coef</a:t>
              </a:r>
              <a:endParaRPr lang="en-US" altLang="zh-CN" dirty="0">
                <a:solidFill>
                  <a:schemeClr val="tx2"/>
                </a:solidFill>
                <a:latin typeface="Times New Roman" panose="02020603050405020304" pitchFamily="18" charset="0"/>
              </a:endParaRPr>
            </a:p>
          </p:txBody>
        </p:sp>
        <p:sp>
          <p:nvSpPr>
            <p:cNvPr id="19472" name="Text Box 8"/>
            <p:cNvSpPr txBox="1"/>
            <p:nvPr/>
          </p:nvSpPr>
          <p:spPr>
            <a:xfrm>
              <a:off x="3919" y="2976"/>
              <a:ext cx="408" cy="294"/>
            </a:xfrm>
            <a:prstGeom prst="rect">
              <a:avLst/>
            </a:prstGeom>
            <a:solidFill>
              <a:srgbClr val="99CCFF"/>
            </a:solidFill>
            <a:ln w="9525" cap="flat" cmpd="sng">
              <a:solidFill>
                <a:schemeClr val="tx1"/>
              </a:solidFill>
              <a:prstDash val="solid"/>
              <a:miter/>
              <a:headEnd type="none" w="med" len="med"/>
              <a:tailEnd type="none" w="med" len="med"/>
            </a:ln>
          </p:spPr>
          <p:txBody>
            <a:bodyPr wrap="none" lIns="90000" tIns="46800" rIns="90000" bIns="46800">
              <a:spAutoFit/>
            </a:bodyPr>
            <a:p>
              <a:pPr algn="r" eaLnBrk="1" hangingPunct="1"/>
              <a:r>
                <a:rPr lang="en-US" altLang="zh-CN" dirty="0">
                  <a:solidFill>
                    <a:schemeClr val="tx2"/>
                  </a:solidFill>
                  <a:latin typeface="Times New Roman" panose="02020603050405020304" pitchFamily="18" charset="0"/>
                </a:rPr>
                <a:t>exp</a:t>
              </a:r>
              <a:endParaRPr lang="en-US" altLang="zh-CN" dirty="0">
                <a:solidFill>
                  <a:schemeClr val="tx2"/>
                </a:solidFill>
                <a:latin typeface="Times New Roman" panose="02020603050405020304" pitchFamily="18" charset="0"/>
              </a:endParaRPr>
            </a:p>
          </p:txBody>
        </p:sp>
        <p:sp>
          <p:nvSpPr>
            <p:cNvPr id="19473" name="Text Box 9"/>
            <p:cNvSpPr txBox="1"/>
            <p:nvPr/>
          </p:nvSpPr>
          <p:spPr>
            <a:xfrm>
              <a:off x="4327" y="2976"/>
              <a:ext cx="641" cy="294"/>
            </a:xfrm>
            <a:prstGeom prst="rect">
              <a:avLst/>
            </a:prstGeom>
            <a:solidFill>
              <a:srgbClr val="99CCFF"/>
            </a:solidFill>
            <a:ln w="9525" cap="flat" cmpd="sng">
              <a:solidFill>
                <a:schemeClr val="tx1"/>
              </a:solidFill>
              <a:prstDash val="solid"/>
              <a:miter/>
              <a:headEnd type="none" w="med" len="med"/>
              <a:tailEnd type="none" w="med" len="med"/>
            </a:ln>
          </p:spPr>
          <p:txBody>
            <a:bodyPr lIns="90000" tIns="46800" rIns="90000" bIns="46800">
              <a:spAutoFit/>
            </a:bodyPr>
            <a:p>
              <a:pPr eaLnBrk="1" hangingPunct="1"/>
              <a:r>
                <a:rPr lang="en-US" altLang="zh-CN" dirty="0">
                  <a:solidFill>
                    <a:schemeClr val="tx2"/>
                  </a:solidFill>
                  <a:latin typeface="Times New Roman" panose="02020603050405020304" pitchFamily="18" charset="0"/>
                </a:rPr>
                <a:t>link</a:t>
              </a:r>
              <a:endParaRPr lang="en-US" altLang="zh-CN" dirty="0">
                <a:solidFill>
                  <a:schemeClr val="tx2"/>
                </a:solidFill>
                <a:latin typeface="Times New Roman" panose="02020603050405020304" pitchFamily="18" charset="0"/>
              </a:endParaRPr>
            </a:p>
          </p:txBody>
        </p:sp>
        <p:sp>
          <p:nvSpPr>
            <p:cNvPr id="19474" name="Line 10"/>
            <p:cNvSpPr/>
            <p:nvPr/>
          </p:nvSpPr>
          <p:spPr>
            <a:xfrm>
              <a:off x="4760" y="3118"/>
              <a:ext cx="432" cy="0"/>
            </a:xfrm>
            <a:prstGeom prst="line">
              <a:avLst/>
            </a:prstGeom>
            <a:ln w="19050" cap="flat" cmpd="sng">
              <a:solidFill>
                <a:schemeClr val="tx1"/>
              </a:solidFill>
              <a:prstDash val="solid"/>
              <a:headEnd type="oval" w="med" len="med"/>
              <a:tailEnd type="triangle" w="med" len="med"/>
            </a:ln>
          </p:spPr>
        </p:sp>
        <p:sp>
          <p:nvSpPr>
            <p:cNvPr id="19475" name="Text Box 11"/>
            <p:cNvSpPr txBox="1"/>
            <p:nvPr/>
          </p:nvSpPr>
          <p:spPr>
            <a:xfrm>
              <a:off x="3185" y="3443"/>
              <a:ext cx="498" cy="288"/>
            </a:xfrm>
            <a:prstGeom prst="rect">
              <a:avLst/>
            </a:prstGeom>
            <a:noFill/>
            <a:ln w="9525">
              <a:noFill/>
            </a:ln>
          </p:spPr>
          <p:txBody>
            <a:bodyPr wrap="none" lIns="90000" tIns="46800" rIns="90000" bIns="46800">
              <a:spAutoFit/>
            </a:bodyPr>
            <a:p>
              <a:pPr algn="r" eaLnBrk="1" hangingPunct="1"/>
              <a:r>
                <a:rPr lang="zh-CN" altLang="en-US" dirty="0">
                  <a:latin typeface="Times New Roman" panose="02020603050405020304" pitchFamily="18" charset="0"/>
                </a:rPr>
                <a:t>系数</a:t>
              </a:r>
              <a:endParaRPr lang="zh-CN" altLang="en-US" dirty="0">
                <a:latin typeface="Times New Roman" panose="02020603050405020304" pitchFamily="18" charset="0"/>
              </a:endParaRPr>
            </a:p>
          </p:txBody>
        </p:sp>
        <p:sp>
          <p:nvSpPr>
            <p:cNvPr id="19476" name="Text Box 12"/>
            <p:cNvSpPr txBox="1"/>
            <p:nvPr/>
          </p:nvSpPr>
          <p:spPr>
            <a:xfrm>
              <a:off x="3857" y="3430"/>
              <a:ext cx="498" cy="288"/>
            </a:xfrm>
            <a:prstGeom prst="rect">
              <a:avLst/>
            </a:prstGeom>
            <a:noFill/>
            <a:ln w="9525">
              <a:noFill/>
            </a:ln>
          </p:spPr>
          <p:txBody>
            <a:bodyPr wrap="none" lIns="90000" tIns="46800" rIns="90000" bIns="46800">
              <a:spAutoFit/>
            </a:bodyPr>
            <a:p>
              <a:pPr algn="r" eaLnBrk="1" hangingPunct="1"/>
              <a:r>
                <a:rPr lang="zh-CN" altLang="en-US" dirty="0">
                  <a:latin typeface="Times New Roman" panose="02020603050405020304" pitchFamily="18" charset="0"/>
                </a:rPr>
                <a:t>指数</a:t>
              </a:r>
              <a:endParaRPr lang="zh-CN" altLang="en-US" dirty="0">
                <a:latin typeface="Times New Roman" panose="02020603050405020304" pitchFamily="18" charset="0"/>
              </a:endParaRPr>
            </a:p>
          </p:txBody>
        </p:sp>
        <p:sp>
          <p:nvSpPr>
            <p:cNvPr id="19477" name="Text Box 13"/>
            <p:cNvSpPr txBox="1"/>
            <p:nvPr/>
          </p:nvSpPr>
          <p:spPr>
            <a:xfrm>
              <a:off x="4301" y="3430"/>
              <a:ext cx="1074" cy="288"/>
            </a:xfrm>
            <a:prstGeom prst="rect">
              <a:avLst/>
            </a:prstGeom>
            <a:noFill/>
            <a:ln w="9525">
              <a:noFill/>
            </a:ln>
          </p:spPr>
          <p:txBody>
            <a:bodyPr wrap="none" lIns="90000" tIns="46800" rIns="90000" bIns="46800">
              <a:spAutoFit/>
            </a:bodyPr>
            <a:p>
              <a:pPr algn="r" eaLnBrk="1" hangingPunct="1"/>
              <a:r>
                <a:rPr lang="zh-CN" altLang="en-US" dirty="0">
                  <a:latin typeface="Times New Roman" panose="02020603050405020304" pitchFamily="18" charset="0"/>
                </a:rPr>
                <a:t>下一项地址</a:t>
              </a:r>
              <a:endParaRPr lang="zh-CN" altLang="en-US" dirty="0">
                <a:latin typeface="Times New Roman" panose="02020603050405020304" pitchFamily="18" charset="0"/>
              </a:endParaRPr>
            </a:p>
          </p:txBody>
        </p:sp>
        <p:sp>
          <p:nvSpPr>
            <p:cNvPr id="19478" name="Line 14"/>
            <p:cNvSpPr/>
            <p:nvPr/>
          </p:nvSpPr>
          <p:spPr>
            <a:xfrm flipV="1">
              <a:off x="3432" y="3286"/>
              <a:ext cx="192" cy="192"/>
            </a:xfrm>
            <a:prstGeom prst="line">
              <a:avLst/>
            </a:prstGeom>
            <a:ln w="9525" cap="flat" cmpd="sng">
              <a:solidFill>
                <a:schemeClr val="tx1"/>
              </a:solidFill>
              <a:prstDash val="solid"/>
              <a:headEnd type="none" w="med" len="med"/>
              <a:tailEnd type="triangle" w="med" len="med"/>
            </a:ln>
          </p:spPr>
        </p:sp>
        <p:sp>
          <p:nvSpPr>
            <p:cNvPr id="19479" name="Line 15"/>
            <p:cNvSpPr/>
            <p:nvPr/>
          </p:nvSpPr>
          <p:spPr>
            <a:xfrm flipV="1">
              <a:off x="4104" y="3286"/>
              <a:ext cx="0" cy="192"/>
            </a:xfrm>
            <a:prstGeom prst="line">
              <a:avLst/>
            </a:prstGeom>
            <a:ln w="9525" cap="flat" cmpd="sng">
              <a:solidFill>
                <a:schemeClr val="tx1"/>
              </a:solidFill>
              <a:prstDash val="solid"/>
              <a:headEnd type="none" w="med" len="med"/>
              <a:tailEnd type="triangle" w="med" len="med"/>
            </a:ln>
          </p:spPr>
        </p:sp>
        <p:sp>
          <p:nvSpPr>
            <p:cNvPr id="19480" name="Line 16"/>
            <p:cNvSpPr/>
            <p:nvPr/>
          </p:nvSpPr>
          <p:spPr>
            <a:xfrm flipH="1" flipV="1">
              <a:off x="4632" y="3286"/>
              <a:ext cx="192" cy="192"/>
            </a:xfrm>
            <a:prstGeom prst="line">
              <a:avLst/>
            </a:prstGeom>
            <a:ln w="9525" cap="flat" cmpd="sng">
              <a:solidFill>
                <a:schemeClr val="tx1"/>
              </a:solidFill>
              <a:prstDash val="solid"/>
              <a:headEnd type="none" w="med" len="med"/>
              <a:tailEnd type="triangle" w="med" len="med"/>
            </a:ln>
          </p:spPr>
        </p:sp>
      </p:grpSp>
      <p:sp>
        <p:nvSpPr>
          <p:cNvPr id="122897" name="Text Box 17"/>
          <p:cNvSpPr txBox="1"/>
          <p:nvPr/>
        </p:nvSpPr>
        <p:spPr>
          <a:xfrm>
            <a:off x="827088" y="2900363"/>
            <a:ext cx="4024312" cy="3049587"/>
          </a:xfrm>
          <a:prstGeom prst="rect">
            <a:avLst/>
          </a:prstGeom>
          <a:noFill/>
          <a:ln w="9525">
            <a:noFill/>
          </a:ln>
        </p:spPr>
        <p:txBody>
          <a:bodyPr lIns="90000" tIns="46800" rIns="90000" bIns="46800">
            <a:spAutoFit/>
          </a:bodyPr>
          <a:p>
            <a:pPr eaLnBrk="1" hangingPunct="1"/>
            <a:r>
              <a:rPr lang="zh-CN" altLang="en-US" dirty="0">
                <a:latin typeface="Times New Roman" panose="02020603050405020304" pitchFamily="18" charset="0"/>
              </a:rPr>
              <a:t>结点类型：</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      </a:t>
            </a:r>
            <a:r>
              <a:rPr lang="en-US" altLang="zh-CN" dirty="0">
                <a:latin typeface="Times New Roman" panose="02020603050405020304" pitchFamily="18" charset="0"/>
              </a:rPr>
              <a:t>struct  PolyNode  {</a:t>
            </a:r>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           int   coef </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           </a:t>
            </a:r>
            <a:r>
              <a:rPr lang="en-US" altLang="zh-CN" dirty="0">
                <a:latin typeface="Times New Roman" panose="02020603050405020304" pitchFamily="18" charset="0"/>
              </a:rPr>
              <a:t>int   exp </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           </a:t>
            </a:r>
            <a:r>
              <a:rPr lang="en-US" altLang="zh-CN" dirty="0">
                <a:latin typeface="Times New Roman" panose="02020603050405020304" pitchFamily="18" charset="0"/>
              </a:rPr>
              <a:t>polylink  *link </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      </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typedef  PolyNode *PolyPointer </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grpSp>
        <p:nvGrpSpPr>
          <p:cNvPr id="19460" name="Group 21"/>
          <p:cNvGrpSpPr/>
          <p:nvPr/>
        </p:nvGrpSpPr>
        <p:grpSpPr>
          <a:xfrm>
            <a:off x="3416300" y="1173163"/>
            <a:ext cx="3762375" cy="1169987"/>
            <a:chOff x="1202" y="1060"/>
            <a:chExt cx="2370" cy="737"/>
          </a:xfrm>
        </p:grpSpPr>
        <p:sp>
          <p:nvSpPr>
            <p:cNvPr id="19467" name="Text Box 18"/>
            <p:cNvSpPr txBox="1"/>
            <p:nvPr/>
          </p:nvSpPr>
          <p:spPr>
            <a:xfrm>
              <a:off x="1202" y="1207"/>
              <a:ext cx="2370" cy="442"/>
            </a:xfrm>
            <a:prstGeom prst="rect">
              <a:avLst/>
            </a:prstGeom>
            <a:noFill/>
            <a:ln w="9525">
              <a:noFill/>
            </a:ln>
          </p:spPr>
          <p:txBody>
            <a:bodyPr lIns="90000" tIns="46800" rIns="90000" bIns="46800">
              <a:spAutoFit/>
            </a:bodyPr>
            <a:p>
              <a:pPr eaLnBrk="1" hangingPunct="1"/>
              <a:r>
                <a:rPr lang="en-US" altLang="zh-CN" sz="4000" i="1" dirty="0">
                  <a:latin typeface="Times New Roman" panose="02020603050405020304" pitchFamily="18" charset="0"/>
                </a:rPr>
                <a:t>P(x)</a:t>
              </a:r>
              <a:r>
                <a:rPr lang="en-US" altLang="zh-CN" sz="4000" dirty="0">
                  <a:latin typeface="Times New Roman" panose="02020603050405020304" pitchFamily="18" charset="0"/>
                </a:rPr>
                <a:t> = </a:t>
              </a:r>
              <a:r>
                <a:rPr lang="en-US" altLang="zh-CN" sz="4000" dirty="0">
                  <a:latin typeface="Times New Roman" panose="02020603050405020304" pitchFamily="18" charset="0"/>
                  <a:cs typeface="Times New Roman" panose="02020603050405020304" pitchFamily="18" charset="0"/>
                </a:rPr>
                <a:t>∑</a:t>
              </a:r>
              <a:r>
                <a:rPr lang="en-US" altLang="zh-CN" sz="4000" i="1" dirty="0">
                  <a:latin typeface="Times New Roman" panose="02020603050405020304" pitchFamily="18" charset="0"/>
                  <a:cs typeface="Times New Roman" panose="02020603050405020304" pitchFamily="18" charset="0"/>
                </a:rPr>
                <a:t>a</a:t>
              </a:r>
              <a:r>
                <a:rPr lang="en-US" altLang="zh-CN" sz="4000" i="1" baseline="-25000" dirty="0">
                  <a:latin typeface="Times New Roman" panose="02020603050405020304" pitchFamily="18" charset="0"/>
                  <a:cs typeface="Times New Roman" panose="02020603050405020304" pitchFamily="18" charset="0"/>
                </a:rPr>
                <a:t>i  </a:t>
              </a:r>
              <a:r>
                <a:rPr lang="en-US" altLang="zh-CN" sz="4000" i="1" dirty="0">
                  <a:latin typeface="Times New Roman" panose="02020603050405020304" pitchFamily="18" charset="0"/>
                  <a:cs typeface="Times New Roman" panose="02020603050405020304" pitchFamily="18" charset="0"/>
                </a:rPr>
                <a:t>x </a:t>
              </a:r>
              <a:r>
                <a:rPr lang="en-US" altLang="zh-CN" sz="4000" i="1" baseline="30000" dirty="0">
                  <a:latin typeface="Times New Roman" panose="02020603050405020304" pitchFamily="18" charset="0"/>
                  <a:cs typeface="Times New Roman" panose="02020603050405020304" pitchFamily="18" charset="0"/>
                </a:rPr>
                <a:t>i</a:t>
              </a:r>
              <a:endParaRPr lang="en-US" altLang="zh-CN" sz="4000" i="1" baseline="30000" dirty="0">
                <a:latin typeface="Times New Roman" panose="02020603050405020304" pitchFamily="18" charset="0"/>
                <a:ea typeface="Times New Roman" panose="02020603050405020304" pitchFamily="18" charset="0"/>
              </a:endParaRPr>
            </a:p>
          </p:txBody>
        </p:sp>
        <p:sp>
          <p:nvSpPr>
            <p:cNvPr id="19468" name="Text Box 19"/>
            <p:cNvSpPr txBox="1"/>
            <p:nvPr/>
          </p:nvSpPr>
          <p:spPr>
            <a:xfrm>
              <a:off x="2154" y="1509"/>
              <a:ext cx="383"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i=n</a:t>
              </a:r>
              <a:endParaRPr lang="en-US" altLang="zh-CN" dirty="0">
                <a:latin typeface="Times New Roman" panose="02020603050405020304" pitchFamily="18" charset="0"/>
              </a:endParaRPr>
            </a:p>
          </p:txBody>
        </p:sp>
        <p:sp>
          <p:nvSpPr>
            <p:cNvPr id="19469" name="Text Box 20"/>
            <p:cNvSpPr txBox="1"/>
            <p:nvPr/>
          </p:nvSpPr>
          <p:spPr>
            <a:xfrm>
              <a:off x="2202" y="1060"/>
              <a:ext cx="210"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grpSp>
      <p:grpSp>
        <p:nvGrpSpPr>
          <p:cNvPr id="122908" name="Group 28"/>
          <p:cNvGrpSpPr/>
          <p:nvPr/>
        </p:nvGrpSpPr>
        <p:grpSpPr>
          <a:xfrm>
            <a:off x="5254625" y="1389063"/>
            <a:ext cx="1281113" cy="2951162"/>
            <a:chOff x="3515" y="1117"/>
            <a:chExt cx="807" cy="1859"/>
          </a:xfrm>
        </p:grpSpPr>
        <p:sp>
          <p:nvSpPr>
            <p:cNvPr id="19463" name="Line 24"/>
            <p:cNvSpPr/>
            <p:nvPr/>
          </p:nvSpPr>
          <p:spPr>
            <a:xfrm flipH="1">
              <a:off x="4141" y="1434"/>
              <a:ext cx="0" cy="1542"/>
            </a:xfrm>
            <a:prstGeom prst="line">
              <a:avLst/>
            </a:prstGeom>
            <a:ln w="28575" cap="flat" cmpd="sng">
              <a:solidFill>
                <a:schemeClr val="accent2"/>
              </a:solidFill>
              <a:prstDash val="solid"/>
              <a:headEnd type="oval" w="med" len="med"/>
              <a:tailEnd type="triangle" w="med" len="med"/>
            </a:ln>
          </p:spPr>
        </p:sp>
        <p:sp>
          <p:nvSpPr>
            <p:cNvPr id="19464" name="Oval 25"/>
            <p:cNvSpPr/>
            <p:nvPr/>
          </p:nvSpPr>
          <p:spPr>
            <a:xfrm>
              <a:off x="4005" y="1117"/>
              <a:ext cx="317" cy="317"/>
            </a:xfrm>
            <a:prstGeom prst="ellipse">
              <a:avLst/>
            </a:prstGeom>
            <a:noFill/>
            <a:ln w="28575" cap="flat" cmpd="sng">
              <a:solidFill>
                <a:schemeClr val="accent2"/>
              </a:solidFill>
              <a:prstDash val="solid"/>
              <a:headEnd type="none" w="med" len="med"/>
              <a:tailEnd type="none" w="med" len="med"/>
            </a:ln>
          </p:spPr>
          <p:txBody>
            <a:bodyPr wrap="none" lIns="90000" tIns="46800" rIns="90000" bIns="46800" anchor="ctr" anchorCtr="0">
              <a:spAutoFit/>
            </a:bodyPr>
            <a:p>
              <a:pPr algn="ctr" eaLnBrk="1" hangingPunct="1"/>
              <a:endParaRPr lang="zh-CN" altLang="en-US" dirty="0">
                <a:latin typeface="Times New Roman" panose="02020603050405020304" pitchFamily="18" charset="0"/>
              </a:endParaRPr>
            </a:p>
          </p:txBody>
        </p:sp>
        <p:sp>
          <p:nvSpPr>
            <p:cNvPr id="19465" name="Line 26"/>
            <p:cNvSpPr/>
            <p:nvPr/>
          </p:nvSpPr>
          <p:spPr>
            <a:xfrm flipH="1">
              <a:off x="3651" y="1580"/>
              <a:ext cx="0" cy="1396"/>
            </a:xfrm>
            <a:prstGeom prst="line">
              <a:avLst/>
            </a:prstGeom>
            <a:ln w="28575" cap="flat" cmpd="sng">
              <a:solidFill>
                <a:schemeClr val="accent2"/>
              </a:solidFill>
              <a:prstDash val="solid"/>
              <a:headEnd type="oval" w="med" len="med"/>
              <a:tailEnd type="triangle" w="med" len="med"/>
            </a:ln>
          </p:spPr>
        </p:sp>
        <p:sp>
          <p:nvSpPr>
            <p:cNvPr id="19466" name="Oval 27"/>
            <p:cNvSpPr/>
            <p:nvPr/>
          </p:nvSpPr>
          <p:spPr>
            <a:xfrm>
              <a:off x="3515" y="1263"/>
              <a:ext cx="317" cy="317"/>
            </a:xfrm>
            <a:prstGeom prst="ellipse">
              <a:avLst/>
            </a:prstGeom>
            <a:noFill/>
            <a:ln w="28575" cap="flat" cmpd="sng">
              <a:solidFill>
                <a:schemeClr val="accent2"/>
              </a:solidFill>
              <a:prstDash val="solid"/>
              <a:headEnd type="none" w="med" len="med"/>
              <a:tailEnd type="none" w="med" len="med"/>
            </a:ln>
          </p:spPr>
          <p:txBody>
            <a:bodyPr wrap="none" lIns="90000" tIns="46800" rIns="90000" bIns="46800" anchor="ctr" anchorCtr="0">
              <a:spAutoFit/>
            </a:bodyPr>
            <a:p>
              <a:pPr algn="ctr" eaLnBrk="1" hangingPunct="1"/>
              <a:endParaRPr lang="zh-CN" altLang="en-US" dirty="0">
                <a:latin typeface="Times New Roman" panose="02020603050405020304" pitchFamily="18" charset="0"/>
              </a:endParaRPr>
            </a:p>
          </p:txBody>
        </p:sp>
      </p:grpSp>
      <p:sp>
        <p:nvSpPr>
          <p:cNvPr id="19462" name="Text Box 26"/>
          <p:cNvSpPr txBox="1"/>
          <p:nvPr/>
        </p:nvSpPr>
        <p:spPr>
          <a:xfrm>
            <a:off x="755650" y="884238"/>
            <a:ext cx="2808288" cy="463550"/>
          </a:xfrm>
          <a:prstGeom prst="rect">
            <a:avLst/>
          </a:prstGeom>
          <a:noFill/>
          <a:ln w="28575">
            <a:noFill/>
          </a:ln>
        </p:spPr>
        <p:txBody>
          <a:bodyPr lIns="90000" tIns="46800" rIns="90000" bIns="46800">
            <a:spAutoFit/>
          </a:bodyPr>
          <a:p>
            <a:pPr eaLnBrk="1" hangingPunct="1"/>
            <a:r>
              <a:rPr lang="zh-CN" altLang="en-US" dirty="0">
                <a:solidFill>
                  <a:srgbClr val="0000CC"/>
                </a:solidFill>
                <a:latin typeface="Times New Roman" panose="02020603050405020304" pitchFamily="18" charset="0"/>
              </a:rPr>
              <a:t>方案</a:t>
            </a:r>
            <a:r>
              <a:rPr lang="en-US" altLang="zh-CN" dirty="0">
                <a:solidFill>
                  <a:srgbClr val="0000CC"/>
                </a:solidFill>
                <a:latin typeface="Times New Roman" panose="02020603050405020304" pitchFamily="18" charset="0"/>
              </a:rPr>
              <a:t>3</a:t>
            </a:r>
            <a:r>
              <a:rPr lang="zh-CN" altLang="en-US" dirty="0">
                <a:solidFill>
                  <a:srgbClr val="0000CC"/>
                </a:solidFill>
                <a:latin typeface="Times New Roman" panose="02020603050405020304" pitchFamily="18" charset="0"/>
              </a:rPr>
              <a:t>：链表</a:t>
            </a:r>
            <a:endParaRPr lang="zh-CN" altLang="en-US" dirty="0">
              <a:solidFill>
                <a:srgbClr val="0000CC"/>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10"/>
                                        </p:tgtEl>
                                        <p:attrNameLst>
                                          <p:attrName>style.visibility</p:attrName>
                                        </p:attrNameLst>
                                      </p:cBhvr>
                                      <p:to>
                                        <p:strVal val="visible"/>
                                      </p:to>
                                    </p:set>
                                    <p:animEffect transition="in" filter="blinds(horizontal)">
                                      <p:cBhvr>
                                        <p:cTn id="7" dur="500"/>
                                        <p:tgtEl>
                                          <p:spTgt spid="12291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nodeType="clickEffect">
                                  <p:stCondLst>
                                    <p:cond delay="0"/>
                                  </p:stCondLst>
                                  <p:childTnLst>
                                    <p:set>
                                      <p:cBhvr>
                                        <p:cTn id="11" dur="1" fill="hold">
                                          <p:stCondLst>
                                            <p:cond delay="0"/>
                                          </p:stCondLst>
                                        </p:cTn>
                                        <p:tgtEl>
                                          <p:spTgt spid="122908"/>
                                        </p:tgtEl>
                                        <p:attrNameLst>
                                          <p:attrName>style.visibility</p:attrName>
                                        </p:attrNameLst>
                                      </p:cBhvr>
                                      <p:to>
                                        <p:strVal val="visible"/>
                                      </p:to>
                                    </p:set>
                                    <p:anim calcmode="lin" valueType="num">
                                      <p:cBhvr>
                                        <p:cTn id="12" dur="500" fill="hold"/>
                                        <p:tgtEl>
                                          <p:spTgt spid="122908"/>
                                        </p:tgtEl>
                                        <p:attrNameLst>
                                          <p:attrName>ppt_x</p:attrName>
                                        </p:attrNameLst>
                                      </p:cBhvr>
                                      <p:tavLst>
                                        <p:tav tm="0">
                                          <p:val>
                                            <p:strVal val="#ppt_x"/>
                                          </p:val>
                                        </p:tav>
                                        <p:tav tm="100000">
                                          <p:val>
                                            <p:strVal val="#ppt_x"/>
                                          </p:val>
                                        </p:tav>
                                      </p:tavLst>
                                    </p:anim>
                                    <p:anim calcmode="lin" valueType="num">
                                      <p:cBhvr>
                                        <p:cTn id="13" dur="500" fill="hold"/>
                                        <p:tgtEl>
                                          <p:spTgt spid="122908"/>
                                        </p:tgtEl>
                                        <p:attrNameLst>
                                          <p:attrName>ppt_y</p:attrName>
                                        </p:attrNameLst>
                                      </p:cBhvr>
                                      <p:tavLst>
                                        <p:tav tm="0">
                                          <p:val>
                                            <p:strVal val="#ppt_y-#ppt_h/2"/>
                                          </p:val>
                                        </p:tav>
                                        <p:tav tm="100000">
                                          <p:val>
                                            <p:strVal val="#ppt_y"/>
                                          </p:val>
                                        </p:tav>
                                      </p:tavLst>
                                    </p:anim>
                                    <p:anim calcmode="lin" valueType="num">
                                      <p:cBhvr>
                                        <p:cTn id="14" dur="500" fill="hold"/>
                                        <p:tgtEl>
                                          <p:spTgt spid="122908"/>
                                        </p:tgtEl>
                                        <p:attrNameLst>
                                          <p:attrName>ppt_w</p:attrName>
                                        </p:attrNameLst>
                                      </p:cBhvr>
                                      <p:tavLst>
                                        <p:tav tm="0">
                                          <p:val>
                                            <p:strVal val="#ppt_w"/>
                                          </p:val>
                                        </p:tav>
                                        <p:tav tm="100000">
                                          <p:val>
                                            <p:strVal val="#ppt_w"/>
                                          </p:val>
                                        </p:tav>
                                      </p:tavLst>
                                    </p:anim>
                                    <p:anim calcmode="lin" valueType="num">
                                      <p:cBhvr>
                                        <p:cTn id="15" dur="500" fill="hold"/>
                                        <p:tgtEl>
                                          <p:spTgt spid="122908"/>
                                        </p:tgtEl>
                                        <p:attrNameLst>
                                          <p:attrName>ppt_h</p:attrName>
                                        </p:attrNameLst>
                                      </p:cBhvr>
                                      <p:tavLst>
                                        <p:tav tm="0">
                                          <p:val>
                                            <p:fltVal val="0.00000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2897"/>
                                        </p:tgtEl>
                                        <p:attrNameLst>
                                          <p:attrName>style.visibility</p:attrName>
                                        </p:attrNameLst>
                                      </p:cBhvr>
                                      <p:to>
                                        <p:strVal val="visible"/>
                                      </p:to>
                                    </p:set>
                                    <p:animEffect transition="in" filter="blinds(horizontal)">
                                      <p:cBhvr>
                                        <p:cTn id="20" dur="500"/>
                                        <p:tgtEl>
                                          <p:spTgt spid="122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文本框 3"/>
          <p:cNvSpPr txBox="1"/>
          <p:nvPr/>
        </p:nvSpPr>
        <p:spPr>
          <a:xfrm>
            <a:off x="646113" y="787400"/>
            <a:ext cx="2735262" cy="1014413"/>
          </a:xfrm>
          <a:prstGeom prst="rect">
            <a:avLst/>
          </a:prstGeom>
          <a:noFill/>
          <a:ln w="9525">
            <a:noFill/>
          </a:ln>
        </p:spPr>
        <p:txBody>
          <a:bodyPr wrap="none">
            <a:spAutoFit/>
          </a:bodyPr>
          <a:p>
            <a:pPr>
              <a:buNone/>
            </a:pPr>
            <a:r>
              <a:rPr lang="en-US" altLang="zh-CN" sz="2000" dirty="0">
                <a:latin typeface="Times New Roman" panose="02020603050405020304" pitchFamily="18" charset="0"/>
                <a:ea typeface="仿宋" panose="02010609060101010101" pitchFamily="49" charset="-122"/>
              </a:rPr>
              <a:t>a(x) = </a:t>
            </a:r>
            <a:r>
              <a:rPr lang="en-US" altLang="zh-CN" sz="2000" i="1" dirty="0">
                <a:latin typeface="Times New Roman" panose="02020603050405020304" pitchFamily="18" charset="0"/>
                <a:ea typeface="仿宋" panose="02010609060101010101" pitchFamily="49" charset="-122"/>
              </a:rPr>
              <a:t>3x</a:t>
            </a:r>
            <a:r>
              <a:rPr lang="en-US" altLang="zh-CN" sz="2000" i="1" baseline="30000" dirty="0">
                <a:latin typeface="Times New Roman" panose="02020603050405020304" pitchFamily="18" charset="0"/>
                <a:ea typeface="仿宋" panose="02010609060101010101" pitchFamily="49" charset="-122"/>
              </a:rPr>
              <a:t>14</a:t>
            </a:r>
            <a:r>
              <a:rPr lang="en-US" altLang="zh-CN" sz="2000" i="1" dirty="0">
                <a:latin typeface="Times New Roman" panose="02020603050405020304" pitchFamily="18" charset="0"/>
                <a:ea typeface="仿宋" panose="02010609060101010101" pitchFamily="49" charset="-122"/>
              </a:rPr>
              <a:t> + 2x</a:t>
            </a:r>
            <a:r>
              <a:rPr lang="en-US" altLang="zh-CN" sz="2000" i="1" baseline="30000" dirty="0">
                <a:latin typeface="Times New Roman" panose="02020603050405020304" pitchFamily="18" charset="0"/>
                <a:ea typeface="仿宋" panose="02010609060101010101" pitchFamily="49" charset="-122"/>
              </a:rPr>
              <a:t>8</a:t>
            </a:r>
            <a:r>
              <a:rPr lang="en-US" altLang="zh-CN" sz="2000" i="1" dirty="0">
                <a:latin typeface="Times New Roman" panose="02020603050405020304" pitchFamily="18" charset="0"/>
                <a:ea typeface="仿宋" panose="02010609060101010101" pitchFamily="49" charset="-122"/>
              </a:rPr>
              <a:t> + 1</a:t>
            </a:r>
            <a:endParaRPr lang="en-US" altLang="zh-CN" sz="2000" i="1" dirty="0">
              <a:latin typeface="Times New Roman" panose="02020603050405020304" pitchFamily="18" charset="0"/>
              <a:ea typeface="仿宋" panose="02010609060101010101" pitchFamily="49" charset="-122"/>
            </a:endParaRPr>
          </a:p>
          <a:p>
            <a:pPr>
              <a:buNone/>
            </a:pPr>
            <a:endParaRPr lang="en-US" altLang="zh-CN" sz="2000" dirty="0">
              <a:latin typeface="Times New Roman" panose="02020603050405020304" pitchFamily="18" charset="0"/>
              <a:ea typeface="仿宋" panose="02010609060101010101" pitchFamily="49" charset="-122"/>
            </a:endParaRPr>
          </a:p>
          <a:p>
            <a:pPr>
              <a:buNone/>
            </a:pPr>
            <a:r>
              <a:rPr lang="en-US" altLang="zh-CN" sz="2000" dirty="0">
                <a:latin typeface="Times New Roman" panose="02020603050405020304" pitchFamily="18" charset="0"/>
                <a:ea typeface="仿宋" panose="02010609060101010101" pitchFamily="49" charset="-122"/>
              </a:rPr>
              <a:t>b(x) </a:t>
            </a:r>
            <a:r>
              <a:rPr lang="en-US" altLang="zh-CN" sz="2000" i="1" dirty="0">
                <a:latin typeface="Times New Roman" panose="02020603050405020304" pitchFamily="18" charset="0"/>
                <a:ea typeface="仿宋" panose="02010609060101010101" pitchFamily="49" charset="-122"/>
              </a:rPr>
              <a:t>= 8x</a:t>
            </a:r>
            <a:r>
              <a:rPr lang="en-US" altLang="zh-CN" sz="2000" i="1" baseline="30000" dirty="0">
                <a:latin typeface="Times New Roman" panose="02020603050405020304" pitchFamily="18" charset="0"/>
                <a:ea typeface="仿宋" panose="02010609060101010101" pitchFamily="49" charset="-122"/>
              </a:rPr>
              <a:t>14</a:t>
            </a:r>
            <a:r>
              <a:rPr lang="en-US" altLang="zh-CN" sz="2000" i="1" dirty="0">
                <a:latin typeface="Times New Roman" panose="02020603050405020304" pitchFamily="18" charset="0"/>
                <a:ea typeface="仿宋" panose="02010609060101010101" pitchFamily="49" charset="-122"/>
              </a:rPr>
              <a:t> – 3x</a:t>
            </a:r>
            <a:r>
              <a:rPr lang="en-US" altLang="zh-CN" sz="2000" i="1" baseline="30000" dirty="0">
                <a:latin typeface="Times New Roman" panose="02020603050405020304" pitchFamily="18" charset="0"/>
                <a:ea typeface="仿宋" panose="02010609060101010101" pitchFamily="49" charset="-122"/>
              </a:rPr>
              <a:t>10</a:t>
            </a:r>
            <a:r>
              <a:rPr lang="en-US" altLang="zh-CN" sz="2000" i="1" dirty="0">
                <a:latin typeface="Times New Roman" panose="02020603050405020304" pitchFamily="18" charset="0"/>
                <a:ea typeface="仿宋" panose="02010609060101010101" pitchFamily="49" charset="-122"/>
              </a:rPr>
              <a:t> + 10x</a:t>
            </a:r>
            <a:r>
              <a:rPr lang="en-US" altLang="zh-CN" sz="2000" i="1" baseline="30000" dirty="0">
                <a:latin typeface="Times New Roman" panose="02020603050405020304" pitchFamily="18" charset="0"/>
                <a:ea typeface="仿宋" panose="02010609060101010101" pitchFamily="49" charset="-122"/>
              </a:rPr>
              <a:t>6</a:t>
            </a:r>
            <a:endParaRPr lang="zh-CN" altLang="en-US" sz="2000" i="1" baseline="30000" dirty="0">
              <a:latin typeface="Times New Roman" panose="02020603050405020304" pitchFamily="18" charset="0"/>
              <a:ea typeface="仿宋" panose="02010609060101010101" pitchFamily="49" charset="-122"/>
            </a:endParaRPr>
          </a:p>
        </p:txBody>
      </p:sp>
      <p:graphicFrame>
        <p:nvGraphicFramePr>
          <p:cNvPr id="5" name="表格 4"/>
          <p:cNvGraphicFramePr>
            <a:graphicFrameLocks noGrp="1"/>
          </p:cNvGraphicFramePr>
          <p:nvPr/>
        </p:nvGraphicFramePr>
        <p:xfrm>
          <a:off x="3975100" y="781050"/>
          <a:ext cx="1362075" cy="371475"/>
        </p:xfrm>
        <a:graphic>
          <a:graphicData uri="http://schemas.openxmlformats.org/drawingml/2006/table">
            <a:tbl>
              <a:tblPr firstRow="1" bandRow="1">
                <a:tableStyleId>{5C22544A-7EE6-4342-B048-85BDC9FD1C3A}</a:tableStyleId>
              </a:tblPr>
              <a:tblGrid>
                <a:gridCol w="454025"/>
                <a:gridCol w="454025"/>
                <a:gridCol w="454025"/>
              </a:tblGrid>
              <a:tr h="371475">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3</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91511" marR="91511"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800" b="0" baseline="0" dirty="0">
                          <a:solidFill>
                            <a:schemeClr val="tx1"/>
                          </a:solidFill>
                          <a:latin typeface="Times New Roman" panose="02020603050405020304" pitchFamily="18" charset="0"/>
                          <a:cs typeface="Times New Roman" panose="02020603050405020304" pitchFamily="18" charset="0"/>
                        </a:rPr>
                        <a:t>14</a:t>
                      </a:r>
                      <a:endParaRPr lang="zh-CN" altLang="en-US" sz="1800" b="0" baseline="-25000" dirty="0">
                        <a:solidFill>
                          <a:schemeClr val="tx1"/>
                        </a:solidFill>
                        <a:latin typeface="Times New Roman" panose="02020603050405020304" pitchFamily="18" charset="0"/>
                        <a:cs typeface="Times New Roman" panose="02020603050405020304" pitchFamily="18" charset="0"/>
                      </a:endParaRPr>
                    </a:p>
                  </a:txBody>
                  <a:tcPr marL="91511" marR="91511"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91511" marR="91511"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 name="表格 5"/>
          <p:cNvGraphicFramePr>
            <a:graphicFrameLocks noGrp="1"/>
          </p:cNvGraphicFramePr>
          <p:nvPr/>
        </p:nvGraphicFramePr>
        <p:xfrm>
          <a:off x="5618163" y="787400"/>
          <a:ext cx="1362075" cy="369888"/>
        </p:xfrm>
        <a:graphic>
          <a:graphicData uri="http://schemas.openxmlformats.org/drawingml/2006/table">
            <a:tbl>
              <a:tblPr firstRow="1" bandRow="1">
                <a:tableStyleId>{5C22544A-7EE6-4342-B048-85BDC9FD1C3A}</a:tableStyleId>
              </a:tblPr>
              <a:tblGrid>
                <a:gridCol w="454025"/>
                <a:gridCol w="454025"/>
                <a:gridCol w="454025"/>
              </a:tblGrid>
              <a:tr h="369888">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2</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91511" marR="91511"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800" b="0" baseline="0" dirty="0">
                          <a:solidFill>
                            <a:schemeClr val="tx1"/>
                          </a:solidFill>
                          <a:latin typeface="Times New Roman" panose="02020603050405020304" pitchFamily="18" charset="0"/>
                          <a:cs typeface="Times New Roman" panose="02020603050405020304" pitchFamily="18" charset="0"/>
                        </a:rPr>
                        <a:t>8</a:t>
                      </a:r>
                      <a:endParaRPr lang="zh-CN" altLang="en-US" sz="1800" b="0" baseline="-25000" dirty="0">
                        <a:solidFill>
                          <a:schemeClr val="tx1"/>
                        </a:solidFill>
                        <a:latin typeface="Times New Roman" panose="02020603050405020304" pitchFamily="18" charset="0"/>
                        <a:cs typeface="Times New Roman" panose="02020603050405020304" pitchFamily="18" charset="0"/>
                      </a:endParaRPr>
                    </a:p>
                  </a:txBody>
                  <a:tcPr marL="91511" marR="91511"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91511" marR="91511"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7" name="表格 6"/>
          <p:cNvGraphicFramePr>
            <a:graphicFrameLocks noGrp="1"/>
          </p:cNvGraphicFramePr>
          <p:nvPr/>
        </p:nvGraphicFramePr>
        <p:xfrm>
          <a:off x="7305675" y="795338"/>
          <a:ext cx="1362075" cy="371475"/>
        </p:xfrm>
        <a:graphic>
          <a:graphicData uri="http://schemas.openxmlformats.org/drawingml/2006/table">
            <a:tbl>
              <a:tblPr firstRow="1" bandRow="1">
                <a:tableStyleId>{5C22544A-7EE6-4342-B048-85BDC9FD1C3A}</a:tableStyleId>
              </a:tblPr>
              <a:tblGrid>
                <a:gridCol w="454025"/>
                <a:gridCol w="454025"/>
                <a:gridCol w="454025"/>
              </a:tblGrid>
              <a:tr h="371475">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1</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91511" marR="91511"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800" b="0" baseline="0" dirty="0">
                          <a:solidFill>
                            <a:schemeClr val="tx1"/>
                          </a:solidFill>
                          <a:latin typeface="Times New Roman" panose="02020603050405020304" pitchFamily="18" charset="0"/>
                          <a:cs typeface="Times New Roman" panose="02020603050405020304" pitchFamily="18" charset="0"/>
                        </a:rPr>
                        <a:t>0</a:t>
                      </a:r>
                      <a:endParaRPr lang="zh-CN" altLang="en-US" sz="1800" b="0" baseline="-25000" dirty="0">
                        <a:solidFill>
                          <a:schemeClr val="tx1"/>
                        </a:solidFill>
                        <a:latin typeface="Times New Roman" panose="02020603050405020304" pitchFamily="18" charset="0"/>
                        <a:cs typeface="Times New Roman" panose="02020603050405020304" pitchFamily="18" charset="0"/>
                      </a:endParaRPr>
                    </a:p>
                  </a:txBody>
                  <a:tcPr marL="91511" marR="91511"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91511" marR="91511"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8" name="表格 7"/>
          <p:cNvGraphicFramePr>
            <a:graphicFrameLocks noGrp="1"/>
          </p:cNvGraphicFramePr>
          <p:nvPr/>
        </p:nvGraphicFramePr>
        <p:xfrm>
          <a:off x="3967163" y="1363663"/>
          <a:ext cx="1360488" cy="369888"/>
        </p:xfrm>
        <a:graphic>
          <a:graphicData uri="http://schemas.openxmlformats.org/drawingml/2006/table">
            <a:tbl>
              <a:tblPr firstRow="1" bandRow="1">
                <a:tableStyleId>{5C22544A-7EE6-4342-B048-85BDC9FD1C3A}</a:tableStyleId>
              </a:tblPr>
              <a:tblGrid>
                <a:gridCol w="453496"/>
                <a:gridCol w="453496"/>
                <a:gridCol w="453496"/>
              </a:tblGrid>
              <a:tr h="369887">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8</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91404" marR="91404"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800" b="0" baseline="0" dirty="0">
                          <a:solidFill>
                            <a:schemeClr val="tx1"/>
                          </a:solidFill>
                          <a:latin typeface="Times New Roman" panose="02020603050405020304" pitchFamily="18" charset="0"/>
                          <a:cs typeface="Times New Roman" panose="02020603050405020304" pitchFamily="18" charset="0"/>
                        </a:rPr>
                        <a:t>14</a:t>
                      </a:r>
                      <a:endParaRPr lang="zh-CN" altLang="en-US" sz="1800" b="0" baseline="-25000" dirty="0">
                        <a:solidFill>
                          <a:schemeClr val="tx1"/>
                        </a:solidFill>
                        <a:latin typeface="Times New Roman" panose="02020603050405020304" pitchFamily="18" charset="0"/>
                        <a:cs typeface="Times New Roman" panose="02020603050405020304" pitchFamily="18" charset="0"/>
                      </a:endParaRPr>
                    </a:p>
                  </a:txBody>
                  <a:tcPr marL="91404" marR="91404"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91404" marR="91404" marT="45603" marB="456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9" name="表格 8"/>
          <p:cNvGraphicFramePr>
            <a:graphicFrameLocks noGrp="1"/>
          </p:cNvGraphicFramePr>
          <p:nvPr/>
        </p:nvGraphicFramePr>
        <p:xfrm>
          <a:off x="5618163" y="1365250"/>
          <a:ext cx="1362075" cy="371475"/>
        </p:xfrm>
        <a:graphic>
          <a:graphicData uri="http://schemas.openxmlformats.org/drawingml/2006/table">
            <a:tbl>
              <a:tblPr firstRow="1" bandRow="1">
                <a:tableStyleId>{5C22544A-7EE6-4342-B048-85BDC9FD1C3A}</a:tableStyleId>
              </a:tblPr>
              <a:tblGrid>
                <a:gridCol w="454025"/>
                <a:gridCol w="454025"/>
                <a:gridCol w="454025"/>
              </a:tblGrid>
              <a:tr h="371475">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-3</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91511" marR="91511"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800" b="0" baseline="0" dirty="0">
                          <a:solidFill>
                            <a:schemeClr val="tx1"/>
                          </a:solidFill>
                          <a:latin typeface="Times New Roman" panose="02020603050405020304" pitchFamily="18" charset="0"/>
                          <a:cs typeface="Times New Roman" panose="02020603050405020304" pitchFamily="18" charset="0"/>
                        </a:rPr>
                        <a:t>10</a:t>
                      </a:r>
                      <a:endParaRPr lang="zh-CN" altLang="en-US" sz="1800" b="0" baseline="-25000" dirty="0">
                        <a:solidFill>
                          <a:schemeClr val="tx1"/>
                        </a:solidFill>
                        <a:latin typeface="Times New Roman" panose="02020603050405020304" pitchFamily="18" charset="0"/>
                        <a:cs typeface="Times New Roman" panose="02020603050405020304" pitchFamily="18" charset="0"/>
                      </a:endParaRPr>
                    </a:p>
                  </a:txBody>
                  <a:tcPr marL="91511" marR="91511"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91511" marR="91511"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0" name="表格 9"/>
          <p:cNvGraphicFramePr>
            <a:graphicFrameLocks noGrp="1"/>
          </p:cNvGraphicFramePr>
          <p:nvPr/>
        </p:nvGraphicFramePr>
        <p:xfrm>
          <a:off x="7305675" y="1373188"/>
          <a:ext cx="1362075" cy="371475"/>
        </p:xfrm>
        <a:graphic>
          <a:graphicData uri="http://schemas.openxmlformats.org/drawingml/2006/table">
            <a:tbl>
              <a:tblPr firstRow="1" bandRow="1">
                <a:tableStyleId>{5C22544A-7EE6-4342-B048-85BDC9FD1C3A}</a:tableStyleId>
              </a:tblPr>
              <a:tblGrid>
                <a:gridCol w="454025"/>
                <a:gridCol w="454025"/>
                <a:gridCol w="454025"/>
              </a:tblGrid>
              <a:tr h="371475">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10</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91511" marR="91511"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800" b="0" baseline="0" dirty="0">
                          <a:solidFill>
                            <a:schemeClr val="tx1"/>
                          </a:solidFill>
                          <a:latin typeface="Times New Roman" panose="02020603050405020304" pitchFamily="18" charset="0"/>
                          <a:cs typeface="Times New Roman" panose="02020603050405020304" pitchFamily="18" charset="0"/>
                        </a:rPr>
                        <a:t>6</a:t>
                      </a:r>
                      <a:endParaRPr lang="zh-CN" altLang="en-US" sz="1800" b="0" baseline="0" dirty="0">
                        <a:solidFill>
                          <a:schemeClr val="tx1"/>
                        </a:solidFill>
                        <a:latin typeface="Times New Roman" panose="02020603050405020304" pitchFamily="18" charset="0"/>
                        <a:cs typeface="Times New Roman" panose="02020603050405020304" pitchFamily="18" charset="0"/>
                      </a:endParaRPr>
                    </a:p>
                  </a:txBody>
                  <a:tcPr marL="91511" marR="91511"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91511" marR="91511"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12" name="直接箭头连接符 11"/>
          <p:cNvCxnSpPr>
            <a:endCxn id="5" idx="1"/>
          </p:cNvCxnSpPr>
          <p:nvPr/>
        </p:nvCxnSpPr>
        <p:spPr>
          <a:xfrm>
            <a:off x="3581400" y="966788"/>
            <a:ext cx="3937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581400" y="1536700"/>
            <a:ext cx="3952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224463" y="976313"/>
            <a:ext cx="3937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6911975" y="1535113"/>
            <a:ext cx="3937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6911975" y="981075"/>
            <a:ext cx="3937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5226050" y="1535113"/>
            <a:ext cx="3937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表格 20"/>
          <p:cNvGraphicFramePr>
            <a:graphicFrameLocks noGrp="1"/>
          </p:cNvGraphicFramePr>
          <p:nvPr/>
        </p:nvGraphicFramePr>
        <p:xfrm>
          <a:off x="4776788" y="2651125"/>
          <a:ext cx="1125538" cy="304800"/>
        </p:xfrm>
        <a:graphic>
          <a:graphicData uri="http://schemas.openxmlformats.org/drawingml/2006/table">
            <a:tbl>
              <a:tblPr firstRow="1" bandRow="1">
                <a:tableStyleId>{5C22544A-7EE6-4342-B048-85BDC9FD1C3A}</a:tableStyleId>
              </a:tblPr>
              <a:tblGrid>
                <a:gridCol w="375179"/>
                <a:gridCol w="375179"/>
                <a:gridCol w="375179"/>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3</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14</a:t>
                      </a:r>
                      <a:endParaRPr lang="zh-CN" altLang="en-US" sz="1400" b="0" baseline="-2500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2" name="表格 21"/>
          <p:cNvGraphicFramePr>
            <a:graphicFrameLocks noGrp="1"/>
          </p:cNvGraphicFramePr>
          <p:nvPr/>
        </p:nvGraphicFramePr>
        <p:xfrm>
          <a:off x="6165850" y="2651125"/>
          <a:ext cx="1125538" cy="304800"/>
        </p:xfrm>
        <a:graphic>
          <a:graphicData uri="http://schemas.openxmlformats.org/drawingml/2006/table">
            <a:tbl>
              <a:tblPr firstRow="1" bandRow="1">
                <a:tableStyleId>{5C22544A-7EE6-4342-B048-85BDC9FD1C3A}</a:tableStyleId>
              </a:tblPr>
              <a:tblGrid>
                <a:gridCol w="375179"/>
                <a:gridCol w="375179"/>
                <a:gridCol w="375179"/>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2</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8</a:t>
                      </a:r>
                      <a:endParaRPr lang="zh-CN" altLang="en-US" sz="1400" b="0" baseline="-2500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3" name="表格 22"/>
          <p:cNvGraphicFramePr>
            <a:graphicFrameLocks noGrp="1"/>
          </p:cNvGraphicFramePr>
          <p:nvPr/>
        </p:nvGraphicFramePr>
        <p:xfrm>
          <a:off x="7561263" y="2659063"/>
          <a:ext cx="1125538" cy="304800"/>
        </p:xfrm>
        <a:graphic>
          <a:graphicData uri="http://schemas.openxmlformats.org/drawingml/2006/table">
            <a:tbl>
              <a:tblPr firstRow="1" bandRow="1">
                <a:tableStyleId>{5C22544A-7EE6-4342-B048-85BDC9FD1C3A}</a:tableStyleId>
              </a:tblPr>
              <a:tblGrid>
                <a:gridCol w="375179"/>
                <a:gridCol w="375179"/>
                <a:gridCol w="375179"/>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1</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0</a:t>
                      </a:r>
                      <a:endParaRPr lang="zh-CN" altLang="en-US" sz="1400" b="0" baseline="-2500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4" name="表格 23"/>
          <p:cNvGraphicFramePr>
            <a:graphicFrameLocks noGrp="1"/>
          </p:cNvGraphicFramePr>
          <p:nvPr/>
        </p:nvGraphicFramePr>
        <p:xfrm>
          <a:off x="4783138" y="3194050"/>
          <a:ext cx="1123950" cy="304800"/>
        </p:xfrm>
        <a:graphic>
          <a:graphicData uri="http://schemas.openxmlformats.org/drawingml/2006/table">
            <a:tbl>
              <a:tblPr firstRow="1" bandRow="1">
                <a:tableStyleId>{5C22544A-7EE6-4342-B048-85BDC9FD1C3A}</a:tableStyleId>
              </a:tblPr>
              <a:tblGrid>
                <a:gridCol w="374650"/>
                <a:gridCol w="374650"/>
                <a:gridCol w="374650"/>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8</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14</a:t>
                      </a:r>
                      <a:endParaRPr lang="zh-CN" altLang="en-US" sz="1400" b="0" baseline="-2500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5" name="表格 24"/>
          <p:cNvGraphicFramePr>
            <a:graphicFrameLocks noGrp="1"/>
          </p:cNvGraphicFramePr>
          <p:nvPr/>
        </p:nvGraphicFramePr>
        <p:xfrm>
          <a:off x="6172200" y="3194050"/>
          <a:ext cx="1123950" cy="304800"/>
        </p:xfrm>
        <a:graphic>
          <a:graphicData uri="http://schemas.openxmlformats.org/drawingml/2006/table">
            <a:tbl>
              <a:tblPr firstRow="1" bandRow="1">
                <a:tableStyleId>{5C22544A-7EE6-4342-B048-85BDC9FD1C3A}</a:tableStyleId>
              </a:tblPr>
              <a:tblGrid>
                <a:gridCol w="374650"/>
                <a:gridCol w="374650"/>
                <a:gridCol w="374650"/>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-3</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10</a:t>
                      </a:r>
                      <a:endParaRPr lang="zh-CN" altLang="en-US" sz="1400" b="0" baseline="-2500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6" name="表格 25"/>
          <p:cNvGraphicFramePr>
            <a:graphicFrameLocks noGrp="1"/>
          </p:cNvGraphicFramePr>
          <p:nvPr/>
        </p:nvGraphicFramePr>
        <p:xfrm>
          <a:off x="7567613" y="3201988"/>
          <a:ext cx="1123950" cy="304800"/>
        </p:xfrm>
        <a:graphic>
          <a:graphicData uri="http://schemas.openxmlformats.org/drawingml/2006/table">
            <a:tbl>
              <a:tblPr firstRow="1" bandRow="1">
                <a:tableStyleId>{5C22544A-7EE6-4342-B048-85BDC9FD1C3A}</a:tableStyleId>
              </a:tblPr>
              <a:tblGrid>
                <a:gridCol w="374650"/>
                <a:gridCol w="374650"/>
                <a:gridCol w="374650"/>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10</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6</a:t>
                      </a:r>
                      <a:endParaRPr lang="zh-CN" altLang="en-US" sz="1400" b="0" baseline="-2500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表格 26"/>
          <p:cNvGraphicFramePr>
            <a:graphicFrameLocks noGrp="1"/>
          </p:cNvGraphicFramePr>
          <p:nvPr/>
        </p:nvGraphicFramePr>
        <p:xfrm>
          <a:off x="4776788" y="3735388"/>
          <a:ext cx="1125538" cy="304800"/>
        </p:xfrm>
        <a:graphic>
          <a:graphicData uri="http://schemas.openxmlformats.org/drawingml/2006/table">
            <a:tbl>
              <a:tblPr firstRow="1" bandRow="1">
                <a:tableStyleId>{5C22544A-7EE6-4342-B048-85BDC9FD1C3A}</a:tableStyleId>
              </a:tblPr>
              <a:tblGrid>
                <a:gridCol w="375179"/>
                <a:gridCol w="375179"/>
                <a:gridCol w="375179"/>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11</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14</a:t>
                      </a:r>
                      <a:endParaRPr lang="zh-CN" altLang="en-US" sz="1400" b="0" baseline="-2500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8" name="表格 27"/>
          <p:cNvGraphicFramePr>
            <a:graphicFrameLocks noGrp="1"/>
          </p:cNvGraphicFramePr>
          <p:nvPr/>
        </p:nvGraphicFramePr>
        <p:xfrm>
          <a:off x="4862513" y="4864100"/>
          <a:ext cx="1125538" cy="304800"/>
        </p:xfrm>
        <a:graphic>
          <a:graphicData uri="http://schemas.openxmlformats.org/drawingml/2006/table">
            <a:tbl>
              <a:tblPr firstRow="1" bandRow="1">
                <a:tableStyleId>{5C22544A-7EE6-4342-B048-85BDC9FD1C3A}</a:tableStyleId>
              </a:tblPr>
              <a:tblGrid>
                <a:gridCol w="375179"/>
                <a:gridCol w="375179"/>
                <a:gridCol w="375179"/>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3</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14</a:t>
                      </a:r>
                      <a:endParaRPr lang="zh-CN" altLang="en-US" sz="1400" b="0" baseline="-2500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9" name="表格 28"/>
          <p:cNvGraphicFramePr>
            <a:graphicFrameLocks noGrp="1"/>
          </p:cNvGraphicFramePr>
          <p:nvPr/>
        </p:nvGraphicFramePr>
        <p:xfrm>
          <a:off x="6251575" y="4864100"/>
          <a:ext cx="1125538" cy="304800"/>
        </p:xfrm>
        <a:graphic>
          <a:graphicData uri="http://schemas.openxmlformats.org/drawingml/2006/table">
            <a:tbl>
              <a:tblPr firstRow="1" bandRow="1">
                <a:tableStyleId>{5C22544A-7EE6-4342-B048-85BDC9FD1C3A}</a:tableStyleId>
              </a:tblPr>
              <a:tblGrid>
                <a:gridCol w="375179"/>
                <a:gridCol w="375179"/>
                <a:gridCol w="375179"/>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2</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8</a:t>
                      </a:r>
                      <a:endParaRPr lang="zh-CN" altLang="en-US" sz="1400" b="0" baseline="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0" name="表格 29"/>
          <p:cNvGraphicFramePr>
            <a:graphicFrameLocks noGrp="1"/>
          </p:cNvGraphicFramePr>
          <p:nvPr/>
        </p:nvGraphicFramePr>
        <p:xfrm>
          <a:off x="7648575" y="4872038"/>
          <a:ext cx="1123950" cy="304800"/>
        </p:xfrm>
        <a:graphic>
          <a:graphicData uri="http://schemas.openxmlformats.org/drawingml/2006/table">
            <a:tbl>
              <a:tblPr firstRow="1" bandRow="1">
                <a:tableStyleId>{5C22544A-7EE6-4342-B048-85BDC9FD1C3A}</a:tableStyleId>
              </a:tblPr>
              <a:tblGrid>
                <a:gridCol w="374650"/>
                <a:gridCol w="374650"/>
                <a:gridCol w="374650"/>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1</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0</a:t>
                      </a:r>
                      <a:endParaRPr lang="zh-CN" altLang="en-US" sz="1400" b="0" baseline="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1" name="表格 30"/>
          <p:cNvGraphicFramePr>
            <a:graphicFrameLocks noGrp="1"/>
          </p:cNvGraphicFramePr>
          <p:nvPr/>
        </p:nvGraphicFramePr>
        <p:xfrm>
          <a:off x="4868863" y="5405438"/>
          <a:ext cx="1123950" cy="304800"/>
        </p:xfrm>
        <a:graphic>
          <a:graphicData uri="http://schemas.openxmlformats.org/drawingml/2006/table">
            <a:tbl>
              <a:tblPr firstRow="1" bandRow="1">
                <a:tableStyleId>{5C22544A-7EE6-4342-B048-85BDC9FD1C3A}</a:tableStyleId>
              </a:tblPr>
              <a:tblGrid>
                <a:gridCol w="374650"/>
                <a:gridCol w="374650"/>
                <a:gridCol w="374650"/>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8</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14</a:t>
                      </a:r>
                      <a:endParaRPr lang="zh-CN" altLang="en-US" sz="1400" b="0" baseline="-2500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2" name="表格 31"/>
          <p:cNvGraphicFramePr>
            <a:graphicFrameLocks noGrp="1"/>
          </p:cNvGraphicFramePr>
          <p:nvPr/>
        </p:nvGraphicFramePr>
        <p:xfrm>
          <a:off x="6257925" y="5405438"/>
          <a:ext cx="1123950" cy="304800"/>
        </p:xfrm>
        <a:graphic>
          <a:graphicData uri="http://schemas.openxmlformats.org/drawingml/2006/table">
            <a:tbl>
              <a:tblPr firstRow="1" bandRow="1">
                <a:tableStyleId>{5C22544A-7EE6-4342-B048-85BDC9FD1C3A}</a:tableStyleId>
              </a:tblPr>
              <a:tblGrid>
                <a:gridCol w="374650"/>
                <a:gridCol w="374650"/>
                <a:gridCol w="374650"/>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-3</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10</a:t>
                      </a:r>
                      <a:endParaRPr lang="zh-CN" altLang="en-US" sz="1400" b="0" baseline="-2500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3" name="表格 32"/>
          <p:cNvGraphicFramePr>
            <a:graphicFrameLocks noGrp="1"/>
          </p:cNvGraphicFramePr>
          <p:nvPr/>
        </p:nvGraphicFramePr>
        <p:xfrm>
          <a:off x="7653338" y="5413375"/>
          <a:ext cx="1123950" cy="304800"/>
        </p:xfrm>
        <a:graphic>
          <a:graphicData uri="http://schemas.openxmlformats.org/drawingml/2006/table">
            <a:tbl>
              <a:tblPr firstRow="1" bandRow="1">
                <a:tableStyleId>{5C22544A-7EE6-4342-B048-85BDC9FD1C3A}</a:tableStyleId>
              </a:tblPr>
              <a:tblGrid>
                <a:gridCol w="374650"/>
                <a:gridCol w="374650"/>
                <a:gridCol w="374650"/>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10</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6</a:t>
                      </a:r>
                      <a:endParaRPr lang="zh-CN" altLang="en-US" sz="1400" b="0" baseline="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4" name="表格 33"/>
          <p:cNvGraphicFramePr>
            <a:graphicFrameLocks noGrp="1"/>
          </p:cNvGraphicFramePr>
          <p:nvPr/>
        </p:nvGraphicFramePr>
        <p:xfrm>
          <a:off x="4862513" y="5948363"/>
          <a:ext cx="1125538" cy="304800"/>
        </p:xfrm>
        <a:graphic>
          <a:graphicData uri="http://schemas.openxmlformats.org/drawingml/2006/table">
            <a:tbl>
              <a:tblPr firstRow="1" bandRow="1">
                <a:tableStyleId>{5C22544A-7EE6-4342-B048-85BDC9FD1C3A}</a:tableStyleId>
              </a:tblPr>
              <a:tblGrid>
                <a:gridCol w="375179"/>
                <a:gridCol w="375179"/>
                <a:gridCol w="375179"/>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11</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14</a:t>
                      </a:r>
                      <a:endParaRPr lang="zh-CN" altLang="en-US" sz="1400" b="0" baseline="-2500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42" name="表格 41"/>
          <p:cNvGraphicFramePr>
            <a:graphicFrameLocks noGrp="1"/>
          </p:cNvGraphicFramePr>
          <p:nvPr/>
        </p:nvGraphicFramePr>
        <p:xfrm>
          <a:off x="6251575" y="5926138"/>
          <a:ext cx="1125538" cy="304800"/>
        </p:xfrm>
        <a:graphic>
          <a:graphicData uri="http://schemas.openxmlformats.org/drawingml/2006/table">
            <a:tbl>
              <a:tblPr firstRow="1" bandRow="1">
                <a:tableStyleId>{5C22544A-7EE6-4342-B048-85BDC9FD1C3A}</a:tableStyleId>
              </a:tblPr>
              <a:tblGrid>
                <a:gridCol w="375179"/>
                <a:gridCol w="375179"/>
                <a:gridCol w="375179"/>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-3</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10</a:t>
                      </a:r>
                      <a:endParaRPr lang="zh-CN" altLang="en-US" sz="1400" b="0" baseline="-2500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0699" name="文本框 45"/>
          <p:cNvSpPr txBox="1"/>
          <p:nvPr/>
        </p:nvSpPr>
        <p:spPr>
          <a:xfrm>
            <a:off x="4398963" y="2200275"/>
            <a:ext cx="2419350" cy="400050"/>
          </a:xfrm>
          <a:prstGeom prst="rect">
            <a:avLst/>
          </a:prstGeom>
          <a:noFill/>
          <a:ln w="9525">
            <a:noFill/>
          </a:ln>
        </p:spPr>
        <p:txBody>
          <a:bodyPr wrap="none">
            <a:spAutoFit/>
          </a:bodyPr>
          <a:p>
            <a:pPr>
              <a:buNone/>
            </a:pPr>
            <a:r>
              <a:rPr lang="en-US" altLang="zh-CN" sz="2000" dirty="0">
                <a:latin typeface="Times New Roman" panose="02020603050405020304" pitchFamily="18" charset="0"/>
                <a:ea typeface="仿宋" panose="02010609060101010101" pitchFamily="49" charset="-122"/>
              </a:rPr>
              <a:t>(1) p-&gt;exp == q-&gt;exp</a:t>
            </a:r>
            <a:endParaRPr lang="zh-CN" altLang="en-US" sz="2000" dirty="0">
              <a:latin typeface="Times New Roman" panose="02020603050405020304" pitchFamily="18" charset="0"/>
              <a:ea typeface="仿宋" panose="02010609060101010101" pitchFamily="49" charset="-122"/>
            </a:endParaRPr>
          </a:p>
        </p:txBody>
      </p:sp>
      <p:sp>
        <p:nvSpPr>
          <p:cNvPr id="20700" name="文本框 46"/>
          <p:cNvSpPr txBox="1"/>
          <p:nvPr/>
        </p:nvSpPr>
        <p:spPr>
          <a:xfrm>
            <a:off x="4464050" y="2554288"/>
            <a:ext cx="312738" cy="400050"/>
          </a:xfrm>
          <a:prstGeom prst="rect">
            <a:avLst/>
          </a:prstGeom>
          <a:noFill/>
          <a:ln w="9525">
            <a:noFill/>
          </a:ln>
        </p:spPr>
        <p:txBody>
          <a:bodyPr wrap="none">
            <a:spAutoFit/>
          </a:bodyPr>
          <a:p>
            <a:r>
              <a:rPr lang="en-US" altLang="zh-CN" sz="2000" dirty="0">
                <a:latin typeface="仿宋" panose="02010609060101010101" pitchFamily="49" charset="-122"/>
                <a:ea typeface="仿宋" panose="02010609060101010101" pitchFamily="49" charset="-122"/>
              </a:rPr>
              <a:t>a</a:t>
            </a:r>
            <a:endParaRPr lang="zh-CN" altLang="en-US" sz="2000" dirty="0">
              <a:latin typeface="仿宋" panose="02010609060101010101" pitchFamily="49" charset="-122"/>
              <a:ea typeface="仿宋" panose="02010609060101010101" pitchFamily="49" charset="-122"/>
            </a:endParaRPr>
          </a:p>
        </p:txBody>
      </p:sp>
      <p:sp>
        <p:nvSpPr>
          <p:cNvPr id="20701" name="文本框 47"/>
          <p:cNvSpPr txBox="1"/>
          <p:nvPr/>
        </p:nvSpPr>
        <p:spPr>
          <a:xfrm>
            <a:off x="4491038" y="3106738"/>
            <a:ext cx="312737" cy="400050"/>
          </a:xfrm>
          <a:prstGeom prst="rect">
            <a:avLst/>
          </a:prstGeom>
          <a:noFill/>
          <a:ln w="9525">
            <a:noFill/>
          </a:ln>
        </p:spPr>
        <p:txBody>
          <a:bodyPr wrap="none">
            <a:spAutoFit/>
          </a:bodyPr>
          <a:p>
            <a:r>
              <a:rPr lang="en-US" altLang="zh-CN" sz="2000" dirty="0">
                <a:latin typeface="仿宋" panose="02010609060101010101" pitchFamily="49" charset="-122"/>
                <a:ea typeface="仿宋" panose="02010609060101010101" pitchFamily="49" charset="-122"/>
              </a:rPr>
              <a:t>b</a:t>
            </a:r>
            <a:endParaRPr lang="zh-CN" altLang="en-US" sz="2000" dirty="0">
              <a:latin typeface="仿宋" panose="02010609060101010101" pitchFamily="49" charset="-122"/>
              <a:ea typeface="仿宋" panose="02010609060101010101" pitchFamily="49" charset="-122"/>
            </a:endParaRPr>
          </a:p>
        </p:txBody>
      </p:sp>
      <p:sp>
        <p:nvSpPr>
          <p:cNvPr id="20702" name="文本框 48"/>
          <p:cNvSpPr txBox="1"/>
          <p:nvPr/>
        </p:nvSpPr>
        <p:spPr>
          <a:xfrm>
            <a:off x="4491038" y="3651250"/>
            <a:ext cx="312737" cy="400050"/>
          </a:xfrm>
          <a:prstGeom prst="rect">
            <a:avLst/>
          </a:prstGeom>
          <a:noFill/>
          <a:ln w="9525">
            <a:noFill/>
          </a:ln>
        </p:spPr>
        <p:txBody>
          <a:bodyPr wrap="none">
            <a:spAutoFit/>
          </a:bodyPr>
          <a:p>
            <a:r>
              <a:rPr lang="en-US" altLang="zh-CN" sz="2000" dirty="0">
                <a:latin typeface="仿宋" panose="02010609060101010101" pitchFamily="49" charset="-122"/>
                <a:ea typeface="仿宋" panose="02010609060101010101" pitchFamily="49" charset="-122"/>
              </a:rPr>
              <a:t>c</a:t>
            </a:r>
            <a:endParaRPr lang="zh-CN" altLang="en-US" sz="2000" dirty="0">
              <a:latin typeface="仿宋" panose="02010609060101010101" pitchFamily="49" charset="-122"/>
              <a:ea typeface="仿宋" panose="02010609060101010101" pitchFamily="49" charset="-122"/>
            </a:endParaRPr>
          </a:p>
        </p:txBody>
      </p:sp>
      <p:sp>
        <p:nvSpPr>
          <p:cNvPr id="20703" name="文本框 49"/>
          <p:cNvSpPr txBox="1"/>
          <p:nvPr/>
        </p:nvSpPr>
        <p:spPr>
          <a:xfrm>
            <a:off x="4521200" y="4765675"/>
            <a:ext cx="312738" cy="400050"/>
          </a:xfrm>
          <a:prstGeom prst="rect">
            <a:avLst/>
          </a:prstGeom>
          <a:noFill/>
          <a:ln w="9525">
            <a:noFill/>
          </a:ln>
        </p:spPr>
        <p:txBody>
          <a:bodyPr wrap="none">
            <a:spAutoFit/>
          </a:bodyPr>
          <a:p>
            <a:r>
              <a:rPr lang="en-US" altLang="zh-CN" sz="2000" dirty="0">
                <a:latin typeface="仿宋" panose="02010609060101010101" pitchFamily="49" charset="-122"/>
                <a:ea typeface="仿宋" panose="02010609060101010101" pitchFamily="49" charset="-122"/>
              </a:rPr>
              <a:t>a</a:t>
            </a:r>
            <a:endParaRPr lang="zh-CN" altLang="en-US" sz="2000" dirty="0">
              <a:latin typeface="仿宋" panose="02010609060101010101" pitchFamily="49" charset="-122"/>
              <a:ea typeface="仿宋" panose="02010609060101010101" pitchFamily="49" charset="-122"/>
            </a:endParaRPr>
          </a:p>
        </p:txBody>
      </p:sp>
      <p:sp>
        <p:nvSpPr>
          <p:cNvPr id="20704" name="文本框 50"/>
          <p:cNvSpPr txBox="1"/>
          <p:nvPr/>
        </p:nvSpPr>
        <p:spPr>
          <a:xfrm>
            <a:off x="4548188" y="5318125"/>
            <a:ext cx="312737" cy="400050"/>
          </a:xfrm>
          <a:prstGeom prst="rect">
            <a:avLst/>
          </a:prstGeom>
          <a:noFill/>
          <a:ln w="9525">
            <a:noFill/>
          </a:ln>
        </p:spPr>
        <p:txBody>
          <a:bodyPr wrap="none">
            <a:spAutoFit/>
          </a:bodyPr>
          <a:p>
            <a:r>
              <a:rPr lang="en-US" altLang="zh-CN" sz="2000" dirty="0">
                <a:latin typeface="仿宋" panose="02010609060101010101" pitchFamily="49" charset="-122"/>
                <a:ea typeface="仿宋" panose="02010609060101010101" pitchFamily="49" charset="-122"/>
              </a:rPr>
              <a:t>b</a:t>
            </a:r>
            <a:endParaRPr lang="zh-CN" altLang="en-US" sz="2000" dirty="0">
              <a:latin typeface="仿宋" panose="02010609060101010101" pitchFamily="49" charset="-122"/>
              <a:ea typeface="仿宋" panose="02010609060101010101" pitchFamily="49" charset="-122"/>
            </a:endParaRPr>
          </a:p>
        </p:txBody>
      </p:sp>
      <p:sp>
        <p:nvSpPr>
          <p:cNvPr id="20705" name="文本框 51"/>
          <p:cNvSpPr txBox="1"/>
          <p:nvPr/>
        </p:nvSpPr>
        <p:spPr>
          <a:xfrm>
            <a:off x="4548188" y="5864225"/>
            <a:ext cx="312737" cy="400050"/>
          </a:xfrm>
          <a:prstGeom prst="rect">
            <a:avLst/>
          </a:prstGeom>
          <a:noFill/>
          <a:ln w="9525">
            <a:noFill/>
          </a:ln>
        </p:spPr>
        <p:txBody>
          <a:bodyPr wrap="none">
            <a:spAutoFit/>
          </a:bodyPr>
          <a:p>
            <a:r>
              <a:rPr lang="en-US" altLang="zh-CN" sz="2000" dirty="0">
                <a:latin typeface="仿宋" panose="02010609060101010101" pitchFamily="49" charset="-122"/>
                <a:ea typeface="仿宋" panose="02010609060101010101" pitchFamily="49" charset="-122"/>
              </a:rPr>
              <a:t>c</a:t>
            </a:r>
            <a:endParaRPr lang="zh-CN" altLang="en-US" sz="2000" dirty="0">
              <a:latin typeface="仿宋" panose="02010609060101010101" pitchFamily="49" charset="-122"/>
              <a:ea typeface="仿宋" panose="02010609060101010101" pitchFamily="49" charset="-122"/>
            </a:endParaRPr>
          </a:p>
        </p:txBody>
      </p:sp>
      <p:sp>
        <p:nvSpPr>
          <p:cNvPr id="20706" name="文本框 55"/>
          <p:cNvSpPr txBox="1"/>
          <p:nvPr/>
        </p:nvSpPr>
        <p:spPr>
          <a:xfrm>
            <a:off x="4392613" y="4402138"/>
            <a:ext cx="2360612" cy="708025"/>
          </a:xfrm>
          <a:prstGeom prst="rect">
            <a:avLst/>
          </a:prstGeom>
          <a:noFill/>
          <a:ln w="9525">
            <a:noFill/>
          </a:ln>
        </p:spPr>
        <p:txBody>
          <a:bodyPr wrap="none">
            <a:spAutoFit/>
          </a:bodyPr>
          <a:p>
            <a:pPr>
              <a:buNone/>
            </a:pPr>
            <a:r>
              <a:rPr lang="en-US" altLang="zh-CN" sz="2000" dirty="0">
                <a:latin typeface="仿宋" panose="02010609060101010101" pitchFamily="49" charset="-122"/>
                <a:ea typeface="仿宋" panose="02010609060101010101" pitchFamily="49" charset="-122"/>
              </a:rPr>
              <a:t>(2)</a:t>
            </a:r>
            <a:r>
              <a:rPr lang="en-US" altLang="zh-CN" sz="2000" dirty="0">
                <a:latin typeface="Times New Roman" panose="02020603050405020304" pitchFamily="18" charset="0"/>
                <a:ea typeface="仿宋" panose="02010609060101010101" pitchFamily="49" charset="-122"/>
              </a:rPr>
              <a:t> p-&gt;exp &lt; q-&gt;exp</a:t>
            </a:r>
            <a:endParaRPr lang="zh-CN" altLang="en-US" sz="2000" dirty="0">
              <a:latin typeface="Times New Roman" panose="02020603050405020304" pitchFamily="18" charset="0"/>
              <a:ea typeface="仿宋" panose="02010609060101010101" pitchFamily="49" charset="-122"/>
            </a:endParaRPr>
          </a:p>
          <a:p>
            <a:pPr>
              <a:buNone/>
            </a:pPr>
            <a:endParaRPr lang="zh-CN" altLang="en-US" sz="2000" dirty="0">
              <a:latin typeface="仿宋" panose="02010609060101010101" pitchFamily="49" charset="-122"/>
              <a:ea typeface="仿宋" panose="02010609060101010101" pitchFamily="49" charset="-122"/>
            </a:endParaRPr>
          </a:p>
        </p:txBody>
      </p:sp>
      <p:grpSp>
        <p:nvGrpSpPr>
          <p:cNvPr id="20707" name="组合 62"/>
          <p:cNvGrpSpPr/>
          <p:nvPr/>
        </p:nvGrpSpPr>
        <p:grpSpPr>
          <a:xfrm>
            <a:off x="5116513" y="2862263"/>
            <a:ext cx="287337" cy="338137"/>
            <a:chOff x="905842" y="4800446"/>
            <a:chExt cx="287258" cy="338554"/>
          </a:xfrm>
        </p:grpSpPr>
        <p:cxnSp>
          <p:nvCxnSpPr>
            <p:cNvPr id="60" name="直接箭头连接符 59"/>
            <p:cNvCxnSpPr/>
            <p:nvPr/>
          </p:nvCxnSpPr>
          <p:spPr>
            <a:xfrm flipV="1">
              <a:off x="1126443" y="4902171"/>
              <a:ext cx="0" cy="152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729" name="文本框 61"/>
            <p:cNvSpPr txBox="1"/>
            <p:nvPr/>
          </p:nvSpPr>
          <p:spPr>
            <a:xfrm>
              <a:off x="905842" y="4800446"/>
              <a:ext cx="287258" cy="338554"/>
            </a:xfrm>
            <a:prstGeom prst="rect">
              <a:avLst/>
            </a:prstGeom>
            <a:noFill/>
            <a:ln w="9525">
              <a:noFill/>
            </a:ln>
          </p:spPr>
          <p:txBody>
            <a:bodyPr wrap="none">
              <a:spAutoFit/>
            </a:bodyPr>
            <a:p>
              <a:pPr>
                <a:buNone/>
              </a:pPr>
              <a:r>
                <a:rPr lang="en-US" altLang="zh-CN" sz="1600" dirty="0">
                  <a:latin typeface="Times New Roman" panose="02020603050405020304" pitchFamily="18" charset="0"/>
                  <a:ea typeface="仿宋" panose="02010609060101010101" pitchFamily="49" charset="-122"/>
                </a:rPr>
                <a:t>p</a:t>
              </a:r>
              <a:endParaRPr lang="zh-CN" altLang="en-US" sz="1600" dirty="0">
                <a:latin typeface="Times New Roman" panose="02020603050405020304" pitchFamily="18" charset="0"/>
                <a:ea typeface="仿宋" panose="02010609060101010101" pitchFamily="49" charset="-122"/>
              </a:endParaRPr>
            </a:p>
          </p:txBody>
        </p:sp>
      </p:grpSp>
      <p:grpSp>
        <p:nvGrpSpPr>
          <p:cNvPr id="20708" name="组合 67"/>
          <p:cNvGrpSpPr/>
          <p:nvPr/>
        </p:nvGrpSpPr>
        <p:grpSpPr>
          <a:xfrm>
            <a:off x="6591300" y="5065713"/>
            <a:ext cx="287338" cy="338137"/>
            <a:chOff x="905842" y="4800446"/>
            <a:chExt cx="287258" cy="338554"/>
          </a:xfrm>
        </p:grpSpPr>
        <p:cxnSp>
          <p:nvCxnSpPr>
            <p:cNvPr id="69" name="直接箭头连接符 68"/>
            <p:cNvCxnSpPr/>
            <p:nvPr/>
          </p:nvCxnSpPr>
          <p:spPr>
            <a:xfrm flipV="1">
              <a:off x="1126444" y="4902171"/>
              <a:ext cx="0" cy="152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727" name="文本框 69"/>
            <p:cNvSpPr txBox="1"/>
            <p:nvPr/>
          </p:nvSpPr>
          <p:spPr>
            <a:xfrm>
              <a:off x="905842" y="4800446"/>
              <a:ext cx="287258" cy="338554"/>
            </a:xfrm>
            <a:prstGeom prst="rect">
              <a:avLst/>
            </a:prstGeom>
            <a:noFill/>
            <a:ln w="9525">
              <a:noFill/>
            </a:ln>
          </p:spPr>
          <p:txBody>
            <a:bodyPr wrap="none">
              <a:spAutoFit/>
            </a:bodyPr>
            <a:p>
              <a:pPr>
                <a:buNone/>
              </a:pPr>
              <a:r>
                <a:rPr lang="en-US" altLang="zh-CN" sz="1600" dirty="0">
                  <a:latin typeface="Times New Roman" panose="02020603050405020304" pitchFamily="18" charset="0"/>
                  <a:ea typeface="仿宋" panose="02010609060101010101" pitchFamily="49" charset="-122"/>
                </a:rPr>
                <a:t>p</a:t>
              </a:r>
              <a:endParaRPr lang="zh-CN" altLang="en-US" sz="1600" dirty="0">
                <a:latin typeface="Times New Roman" panose="02020603050405020304" pitchFamily="18" charset="0"/>
                <a:ea typeface="仿宋" panose="02010609060101010101" pitchFamily="49" charset="-122"/>
              </a:endParaRPr>
            </a:p>
          </p:txBody>
        </p:sp>
      </p:grpSp>
      <p:grpSp>
        <p:nvGrpSpPr>
          <p:cNvPr id="20709" name="组合 70"/>
          <p:cNvGrpSpPr/>
          <p:nvPr/>
        </p:nvGrpSpPr>
        <p:grpSpPr>
          <a:xfrm>
            <a:off x="6575425" y="5610225"/>
            <a:ext cx="287338" cy="338138"/>
            <a:chOff x="905842" y="4800446"/>
            <a:chExt cx="287258" cy="338554"/>
          </a:xfrm>
        </p:grpSpPr>
        <p:cxnSp>
          <p:nvCxnSpPr>
            <p:cNvPr id="72" name="直接箭头连接符 71"/>
            <p:cNvCxnSpPr/>
            <p:nvPr/>
          </p:nvCxnSpPr>
          <p:spPr>
            <a:xfrm flipV="1">
              <a:off x="1126444" y="4902171"/>
              <a:ext cx="0" cy="152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725" name="文本框 72"/>
            <p:cNvSpPr txBox="1"/>
            <p:nvPr/>
          </p:nvSpPr>
          <p:spPr>
            <a:xfrm>
              <a:off x="905842" y="4800446"/>
              <a:ext cx="287258" cy="338554"/>
            </a:xfrm>
            <a:prstGeom prst="rect">
              <a:avLst/>
            </a:prstGeom>
            <a:noFill/>
            <a:ln w="9525">
              <a:noFill/>
            </a:ln>
          </p:spPr>
          <p:txBody>
            <a:bodyPr wrap="none">
              <a:spAutoFit/>
            </a:bodyPr>
            <a:p>
              <a:pPr>
                <a:buNone/>
              </a:pPr>
              <a:r>
                <a:rPr lang="en-US" altLang="zh-CN" sz="1600" dirty="0">
                  <a:latin typeface="Times New Roman" panose="02020603050405020304" pitchFamily="18" charset="0"/>
                  <a:ea typeface="仿宋" panose="02010609060101010101" pitchFamily="49" charset="-122"/>
                </a:rPr>
                <a:t>q</a:t>
              </a:r>
              <a:endParaRPr lang="zh-CN" altLang="en-US" sz="1600" dirty="0">
                <a:latin typeface="Times New Roman" panose="02020603050405020304" pitchFamily="18" charset="0"/>
                <a:ea typeface="仿宋" panose="02010609060101010101" pitchFamily="49" charset="-122"/>
              </a:endParaRPr>
            </a:p>
          </p:txBody>
        </p:sp>
      </p:grpSp>
      <p:grpSp>
        <p:nvGrpSpPr>
          <p:cNvPr id="20710" name="组合 79"/>
          <p:cNvGrpSpPr/>
          <p:nvPr/>
        </p:nvGrpSpPr>
        <p:grpSpPr>
          <a:xfrm>
            <a:off x="5121275" y="3405188"/>
            <a:ext cx="287338" cy="338137"/>
            <a:chOff x="905842" y="4800446"/>
            <a:chExt cx="287258" cy="338554"/>
          </a:xfrm>
        </p:grpSpPr>
        <p:cxnSp>
          <p:nvCxnSpPr>
            <p:cNvPr id="81" name="直接箭头连接符 80"/>
            <p:cNvCxnSpPr/>
            <p:nvPr/>
          </p:nvCxnSpPr>
          <p:spPr>
            <a:xfrm flipV="1">
              <a:off x="1126444" y="4902171"/>
              <a:ext cx="0" cy="152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723" name="文本框 81"/>
            <p:cNvSpPr txBox="1"/>
            <p:nvPr/>
          </p:nvSpPr>
          <p:spPr>
            <a:xfrm>
              <a:off x="905842" y="4800446"/>
              <a:ext cx="287258" cy="338554"/>
            </a:xfrm>
            <a:prstGeom prst="rect">
              <a:avLst/>
            </a:prstGeom>
            <a:noFill/>
            <a:ln w="9525">
              <a:noFill/>
            </a:ln>
          </p:spPr>
          <p:txBody>
            <a:bodyPr wrap="none">
              <a:spAutoFit/>
            </a:bodyPr>
            <a:p>
              <a:pPr>
                <a:buNone/>
              </a:pPr>
              <a:r>
                <a:rPr lang="en-US" altLang="zh-CN" sz="1600" dirty="0">
                  <a:latin typeface="Times New Roman" panose="02020603050405020304" pitchFamily="18" charset="0"/>
                  <a:ea typeface="仿宋" panose="02010609060101010101" pitchFamily="49" charset="-122"/>
                </a:rPr>
                <a:t>q</a:t>
              </a:r>
              <a:endParaRPr lang="zh-CN" altLang="en-US" sz="1600" dirty="0">
                <a:latin typeface="Times New Roman" panose="02020603050405020304" pitchFamily="18" charset="0"/>
                <a:ea typeface="仿宋" panose="02010609060101010101" pitchFamily="49" charset="-122"/>
              </a:endParaRPr>
            </a:p>
          </p:txBody>
        </p:sp>
      </p:grpSp>
      <p:cxnSp>
        <p:nvCxnSpPr>
          <p:cNvPr id="83" name="直接箭头连接符 82"/>
          <p:cNvCxnSpPr/>
          <p:nvPr/>
        </p:nvCxnSpPr>
        <p:spPr>
          <a:xfrm>
            <a:off x="5772150" y="2811463"/>
            <a:ext cx="3937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7162800" y="2811463"/>
            <a:ext cx="3937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5783263" y="3346450"/>
            <a:ext cx="3937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7173913" y="3354388"/>
            <a:ext cx="3937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5876925" y="5014913"/>
            <a:ext cx="3937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7265988" y="5014913"/>
            <a:ext cx="3952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5888038" y="5548313"/>
            <a:ext cx="3937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a:off x="7277100" y="5556250"/>
            <a:ext cx="3937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a:off x="5856288" y="6086475"/>
            <a:ext cx="3937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720" name="文本框 97"/>
          <p:cNvSpPr txBox="1"/>
          <p:nvPr/>
        </p:nvSpPr>
        <p:spPr>
          <a:xfrm>
            <a:off x="344488" y="2659063"/>
            <a:ext cx="3805237" cy="708025"/>
          </a:xfrm>
          <a:prstGeom prst="rect">
            <a:avLst/>
          </a:prstGeom>
          <a:noFill/>
          <a:ln w="9525">
            <a:noFill/>
          </a:ln>
        </p:spPr>
        <p:txBody>
          <a:bodyPr wrap="none">
            <a:spAutoFit/>
          </a:bodyPr>
          <a:p>
            <a:pPr>
              <a:buNone/>
            </a:pPr>
            <a:r>
              <a:rPr lang="en-US" altLang="zh-CN" sz="2000" dirty="0">
                <a:latin typeface="Times New Roman" panose="02020603050405020304" pitchFamily="18" charset="0"/>
                <a:ea typeface="仿宋" panose="02010609060101010101" pitchFamily="49" charset="-122"/>
              </a:rPr>
              <a:t>c(x) = a(x) + b(x)</a:t>
            </a:r>
            <a:endParaRPr lang="en-US" altLang="zh-CN" sz="2000" dirty="0">
              <a:latin typeface="Times New Roman" panose="02020603050405020304" pitchFamily="18" charset="0"/>
              <a:ea typeface="仿宋" panose="02010609060101010101" pitchFamily="49" charset="-122"/>
            </a:endParaRPr>
          </a:p>
          <a:p>
            <a:pPr>
              <a:buNone/>
            </a:pPr>
            <a:r>
              <a:rPr lang="en-US" altLang="zh-CN" sz="2000" i="1" dirty="0">
                <a:latin typeface="Times New Roman" panose="02020603050405020304" pitchFamily="18" charset="0"/>
                <a:ea typeface="仿宋" panose="02010609060101010101" pitchFamily="49" charset="-122"/>
              </a:rPr>
              <a:t>       </a:t>
            </a:r>
            <a:r>
              <a:rPr lang="en-US" altLang="zh-CN" sz="2000" dirty="0">
                <a:latin typeface="Times New Roman" panose="02020603050405020304" pitchFamily="18" charset="0"/>
                <a:ea typeface="仿宋" panose="02010609060101010101" pitchFamily="49" charset="-122"/>
              </a:rPr>
              <a:t>=</a:t>
            </a:r>
            <a:r>
              <a:rPr lang="en-US" altLang="zh-CN" sz="2000" i="1" dirty="0">
                <a:latin typeface="Times New Roman" panose="02020603050405020304" pitchFamily="18" charset="0"/>
                <a:ea typeface="仿宋" panose="02010609060101010101" pitchFamily="49" charset="-122"/>
              </a:rPr>
              <a:t>11x</a:t>
            </a:r>
            <a:r>
              <a:rPr lang="en-US" altLang="zh-CN" sz="2000" i="1" baseline="30000" dirty="0">
                <a:latin typeface="Times New Roman" panose="02020603050405020304" pitchFamily="18" charset="0"/>
                <a:ea typeface="仿宋" panose="02010609060101010101" pitchFamily="49" charset="-122"/>
              </a:rPr>
              <a:t>14</a:t>
            </a:r>
            <a:r>
              <a:rPr lang="en-US" altLang="zh-CN" sz="2000" i="1" dirty="0">
                <a:latin typeface="Times New Roman" panose="02020603050405020304" pitchFamily="18" charset="0"/>
                <a:ea typeface="仿宋" panose="02010609060101010101" pitchFamily="49" charset="-122"/>
              </a:rPr>
              <a:t> - 3x</a:t>
            </a:r>
            <a:r>
              <a:rPr lang="en-US" altLang="zh-CN" sz="2000" i="1" baseline="30000" dirty="0">
                <a:latin typeface="Times New Roman" panose="02020603050405020304" pitchFamily="18" charset="0"/>
                <a:ea typeface="仿宋" panose="02010609060101010101" pitchFamily="49" charset="-122"/>
              </a:rPr>
              <a:t>10</a:t>
            </a:r>
            <a:r>
              <a:rPr lang="en-US" altLang="zh-CN" sz="2000" i="1" dirty="0">
                <a:latin typeface="Times New Roman" panose="02020603050405020304" pitchFamily="18" charset="0"/>
                <a:ea typeface="仿宋" panose="02010609060101010101" pitchFamily="49" charset="-122"/>
              </a:rPr>
              <a:t> + 2x</a:t>
            </a:r>
            <a:r>
              <a:rPr lang="en-US" altLang="zh-CN" sz="2000" i="1" baseline="30000" dirty="0">
                <a:latin typeface="Times New Roman" panose="02020603050405020304" pitchFamily="18" charset="0"/>
                <a:ea typeface="仿宋" panose="02010609060101010101" pitchFamily="49" charset="-122"/>
              </a:rPr>
              <a:t>8</a:t>
            </a:r>
            <a:r>
              <a:rPr lang="en-US" altLang="zh-CN" sz="2000" i="1" dirty="0">
                <a:latin typeface="Times New Roman" panose="02020603050405020304" pitchFamily="18" charset="0"/>
                <a:ea typeface="仿宋" panose="02010609060101010101" pitchFamily="49" charset="-122"/>
              </a:rPr>
              <a:t> + 10x</a:t>
            </a:r>
            <a:r>
              <a:rPr lang="en-US" altLang="zh-CN" sz="2000" i="1" baseline="30000" dirty="0">
                <a:latin typeface="Times New Roman" panose="02020603050405020304" pitchFamily="18" charset="0"/>
                <a:ea typeface="仿宋" panose="02010609060101010101" pitchFamily="49" charset="-122"/>
              </a:rPr>
              <a:t>6</a:t>
            </a:r>
            <a:r>
              <a:rPr lang="en-US" altLang="zh-CN" sz="2000" i="1" dirty="0">
                <a:latin typeface="Times New Roman" panose="02020603050405020304" pitchFamily="18" charset="0"/>
                <a:ea typeface="仿宋" panose="02010609060101010101" pitchFamily="49" charset="-122"/>
              </a:rPr>
              <a:t> + 1</a:t>
            </a:r>
            <a:endParaRPr lang="zh-CN" altLang="en-US" sz="2000" i="1" dirty="0">
              <a:latin typeface="Times New Roman" panose="02020603050405020304" pitchFamily="18" charset="0"/>
              <a:ea typeface="仿宋" panose="02010609060101010101" pitchFamily="49" charset="-122"/>
            </a:endParaRPr>
          </a:p>
        </p:txBody>
      </p:sp>
      <p:pic>
        <p:nvPicPr>
          <p:cNvPr id="20721" name="图片 2"/>
          <p:cNvPicPr>
            <a:picLocks noChangeAspect="1"/>
          </p:cNvPicPr>
          <p:nvPr/>
        </p:nvPicPr>
        <p:blipFill>
          <a:blip r:embed="rId1"/>
          <a:stretch>
            <a:fillRect/>
          </a:stretch>
        </p:blipFill>
        <p:spPr>
          <a:xfrm>
            <a:off x="560388" y="3851275"/>
            <a:ext cx="3168650" cy="228600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a:graphicFrameLocks noGrp="1"/>
          </p:cNvGraphicFramePr>
          <p:nvPr/>
        </p:nvGraphicFramePr>
        <p:xfrm>
          <a:off x="1371600" y="3086100"/>
          <a:ext cx="1123950" cy="304800"/>
        </p:xfrm>
        <a:graphic>
          <a:graphicData uri="http://schemas.openxmlformats.org/drawingml/2006/table">
            <a:tbl>
              <a:tblPr firstRow="1" bandRow="1">
                <a:tableStyleId>{5C22544A-7EE6-4342-B048-85BDC9FD1C3A}</a:tableStyleId>
              </a:tblPr>
              <a:tblGrid>
                <a:gridCol w="374650"/>
                <a:gridCol w="374650"/>
                <a:gridCol w="374650"/>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3</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14</a:t>
                      </a:r>
                      <a:endParaRPr lang="zh-CN" altLang="en-US" sz="1400" b="0" baseline="-2500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5" name="表格 4"/>
          <p:cNvGraphicFramePr>
            <a:graphicFrameLocks noGrp="1"/>
          </p:cNvGraphicFramePr>
          <p:nvPr/>
        </p:nvGraphicFramePr>
        <p:xfrm>
          <a:off x="2760663" y="3086100"/>
          <a:ext cx="1125538" cy="304800"/>
        </p:xfrm>
        <a:graphic>
          <a:graphicData uri="http://schemas.openxmlformats.org/drawingml/2006/table">
            <a:tbl>
              <a:tblPr firstRow="1" bandRow="1">
                <a:tableStyleId>{5C22544A-7EE6-4342-B048-85BDC9FD1C3A}</a:tableStyleId>
              </a:tblPr>
              <a:tblGrid>
                <a:gridCol w="375179"/>
                <a:gridCol w="375179"/>
                <a:gridCol w="375179"/>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2</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8</a:t>
                      </a:r>
                      <a:endParaRPr lang="zh-CN" altLang="en-US" sz="1400" b="0" baseline="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 name="表格 5"/>
          <p:cNvGraphicFramePr>
            <a:graphicFrameLocks noGrp="1"/>
          </p:cNvGraphicFramePr>
          <p:nvPr/>
        </p:nvGraphicFramePr>
        <p:xfrm>
          <a:off x="4156075" y="3094038"/>
          <a:ext cx="1125538" cy="304800"/>
        </p:xfrm>
        <a:graphic>
          <a:graphicData uri="http://schemas.openxmlformats.org/drawingml/2006/table">
            <a:tbl>
              <a:tblPr firstRow="1" bandRow="1">
                <a:tableStyleId>{5C22544A-7EE6-4342-B048-85BDC9FD1C3A}</a:tableStyleId>
              </a:tblPr>
              <a:tblGrid>
                <a:gridCol w="375179"/>
                <a:gridCol w="375179"/>
                <a:gridCol w="375179"/>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1</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0</a:t>
                      </a:r>
                      <a:endParaRPr lang="zh-CN" altLang="en-US" sz="1400" b="0" baseline="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7" name="表格 6"/>
          <p:cNvGraphicFramePr>
            <a:graphicFrameLocks noGrp="1"/>
          </p:cNvGraphicFramePr>
          <p:nvPr/>
        </p:nvGraphicFramePr>
        <p:xfrm>
          <a:off x="1376363" y="3627438"/>
          <a:ext cx="1125538" cy="304800"/>
        </p:xfrm>
        <a:graphic>
          <a:graphicData uri="http://schemas.openxmlformats.org/drawingml/2006/table">
            <a:tbl>
              <a:tblPr firstRow="1" bandRow="1">
                <a:tableStyleId>{5C22544A-7EE6-4342-B048-85BDC9FD1C3A}</a:tableStyleId>
              </a:tblPr>
              <a:tblGrid>
                <a:gridCol w="375179"/>
                <a:gridCol w="375179"/>
                <a:gridCol w="375179"/>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8</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14</a:t>
                      </a:r>
                      <a:endParaRPr lang="zh-CN" altLang="en-US" sz="1400" b="0" baseline="-2500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8" name="表格 7"/>
          <p:cNvGraphicFramePr>
            <a:graphicFrameLocks noGrp="1"/>
          </p:cNvGraphicFramePr>
          <p:nvPr/>
        </p:nvGraphicFramePr>
        <p:xfrm>
          <a:off x="2765425" y="3627438"/>
          <a:ext cx="1125538" cy="304800"/>
        </p:xfrm>
        <a:graphic>
          <a:graphicData uri="http://schemas.openxmlformats.org/drawingml/2006/table">
            <a:tbl>
              <a:tblPr firstRow="1" bandRow="1">
                <a:tableStyleId>{5C22544A-7EE6-4342-B048-85BDC9FD1C3A}</a:tableStyleId>
              </a:tblPr>
              <a:tblGrid>
                <a:gridCol w="375179"/>
                <a:gridCol w="375179"/>
                <a:gridCol w="375179"/>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-3</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10</a:t>
                      </a:r>
                      <a:endParaRPr lang="zh-CN" altLang="en-US" sz="1400" b="0" baseline="-2500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9" name="表格 8"/>
          <p:cNvGraphicFramePr>
            <a:graphicFrameLocks noGrp="1"/>
          </p:cNvGraphicFramePr>
          <p:nvPr/>
        </p:nvGraphicFramePr>
        <p:xfrm>
          <a:off x="4160838" y="3635375"/>
          <a:ext cx="1125538" cy="304800"/>
        </p:xfrm>
        <a:graphic>
          <a:graphicData uri="http://schemas.openxmlformats.org/drawingml/2006/table">
            <a:tbl>
              <a:tblPr firstRow="1" bandRow="1">
                <a:tableStyleId>{5C22544A-7EE6-4342-B048-85BDC9FD1C3A}</a:tableStyleId>
              </a:tblPr>
              <a:tblGrid>
                <a:gridCol w="375179"/>
                <a:gridCol w="375179"/>
                <a:gridCol w="375179"/>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10</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6</a:t>
                      </a:r>
                      <a:endParaRPr lang="zh-CN" altLang="en-US" sz="1400" b="0" baseline="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0" name="表格 9"/>
          <p:cNvGraphicFramePr>
            <a:graphicFrameLocks noGrp="1"/>
          </p:cNvGraphicFramePr>
          <p:nvPr/>
        </p:nvGraphicFramePr>
        <p:xfrm>
          <a:off x="1371600" y="4170363"/>
          <a:ext cx="1123950" cy="304800"/>
        </p:xfrm>
        <a:graphic>
          <a:graphicData uri="http://schemas.openxmlformats.org/drawingml/2006/table">
            <a:tbl>
              <a:tblPr firstRow="1" bandRow="1">
                <a:tableStyleId>{5C22544A-7EE6-4342-B048-85BDC9FD1C3A}</a:tableStyleId>
              </a:tblPr>
              <a:tblGrid>
                <a:gridCol w="374650"/>
                <a:gridCol w="374650"/>
                <a:gridCol w="374650"/>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11</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14</a:t>
                      </a:r>
                      <a:endParaRPr lang="zh-CN" altLang="en-US" sz="1400" b="0" baseline="-2500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 name="表格 10"/>
          <p:cNvGraphicFramePr>
            <a:graphicFrameLocks noGrp="1"/>
          </p:cNvGraphicFramePr>
          <p:nvPr/>
        </p:nvGraphicFramePr>
        <p:xfrm>
          <a:off x="2760663" y="4170363"/>
          <a:ext cx="1125538" cy="304800"/>
        </p:xfrm>
        <a:graphic>
          <a:graphicData uri="http://schemas.openxmlformats.org/drawingml/2006/table">
            <a:tbl>
              <a:tblPr firstRow="1" bandRow="1">
                <a:tableStyleId>{5C22544A-7EE6-4342-B048-85BDC9FD1C3A}</a:tableStyleId>
              </a:tblPr>
              <a:tblGrid>
                <a:gridCol w="375179"/>
                <a:gridCol w="375179"/>
                <a:gridCol w="375179"/>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-3</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10</a:t>
                      </a:r>
                      <a:endParaRPr lang="zh-CN" altLang="en-US" sz="1400" b="0" baseline="-2500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 name="表格 11"/>
          <p:cNvGraphicFramePr>
            <a:graphicFrameLocks noGrp="1"/>
          </p:cNvGraphicFramePr>
          <p:nvPr/>
        </p:nvGraphicFramePr>
        <p:xfrm>
          <a:off x="4160838" y="4160838"/>
          <a:ext cx="1125538" cy="304800"/>
        </p:xfrm>
        <a:graphic>
          <a:graphicData uri="http://schemas.openxmlformats.org/drawingml/2006/table">
            <a:tbl>
              <a:tblPr firstRow="1" bandRow="1">
                <a:tableStyleId>{5C22544A-7EE6-4342-B048-85BDC9FD1C3A}</a:tableStyleId>
              </a:tblPr>
              <a:tblGrid>
                <a:gridCol w="375179"/>
                <a:gridCol w="375179"/>
                <a:gridCol w="375179"/>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2</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8</a:t>
                      </a:r>
                      <a:endParaRPr lang="zh-CN" altLang="en-US" sz="1400" b="0" baseline="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596" name="文本框 12"/>
          <p:cNvSpPr txBox="1"/>
          <p:nvPr/>
        </p:nvSpPr>
        <p:spPr>
          <a:xfrm>
            <a:off x="1028700" y="3016250"/>
            <a:ext cx="312738" cy="400050"/>
          </a:xfrm>
          <a:prstGeom prst="rect">
            <a:avLst/>
          </a:prstGeom>
          <a:noFill/>
          <a:ln w="9525">
            <a:noFill/>
          </a:ln>
        </p:spPr>
        <p:txBody>
          <a:bodyPr wrap="none">
            <a:spAutoFit/>
          </a:bodyPr>
          <a:p>
            <a:r>
              <a:rPr lang="en-US" altLang="zh-CN" sz="2000" dirty="0">
                <a:latin typeface="仿宋" panose="02010609060101010101" pitchFamily="49" charset="-122"/>
                <a:ea typeface="仿宋" panose="02010609060101010101" pitchFamily="49" charset="-122"/>
              </a:rPr>
              <a:t>a</a:t>
            </a:r>
            <a:endParaRPr lang="zh-CN" altLang="en-US" sz="2000" dirty="0">
              <a:latin typeface="仿宋" panose="02010609060101010101" pitchFamily="49" charset="-122"/>
              <a:ea typeface="仿宋" panose="02010609060101010101" pitchFamily="49" charset="-122"/>
            </a:endParaRPr>
          </a:p>
        </p:txBody>
      </p:sp>
      <p:sp>
        <p:nvSpPr>
          <p:cNvPr id="21597" name="文本框 13"/>
          <p:cNvSpPr txBox="1"/>
          <p:nvPr/>
        </p:nvSpPr>
        <p:spPr>
          <a:xfrm>
            <a:off x="1055688" y="3568700"/>
            <a:ext cx="312737" cy="400050"/>
          </a:xfrm>
          <a:prstGeom prst="rect">
            <a:avLst/>
          </a:prstGeom>
          <a:noFill/>
          <a:ln w="9525">
            <a:noFill/>
          </a:ln>
        </p:spPr>
        <p:txBody>
          <a:bodyPr wrap="none">
            <a:spAutoFit/>
          </a:bodyPr>
          <a:p>
            <a:r>
              <a:rPr lang="en-US" altLang="zh-CN" sz="2000" dirty="0">
                <a:latin typeface="仿宋" panose="02010609060101010101" pitchFamily="49" charset="-122"/>
                <a:ea typeface="仿宋" panose="02010609060101010101" pitchFamily="49" charset="-122"/>
              </a:rPr>
              <a:t>b</a:t>
            </a:r>
            <a:endParaRPr lang="zh-CN" altLang="en-US" sz="2000" dirty="0">
              <a:latin typeface="仿宋" panose="02010609060101010101" pitchFamily="49" charset="-122"/>
              <a:ea typeface="仿宋" panose="02010609060101010101" pitchFamily="49" charset="-122"/>
            </a:endParaRPr>
          </a:p>
        </p:txBody>
      </p:sp>
      <p:sp>
        <p:nvSpPr>
          <p:cNvPr id="21598" name="文本框 14"/>
          <p:cNvSpPr txBox="1"/>
          <p:nvPr/>
        </p:nvSpPr>
        <p:spPr>
          <a:xfrm>
            <a:off x="1055688" y="4114800"/>
            <a:ext cx="312737" cy="400050"/>
          </a:xfrm>
          <a:prstGeom prst="rect">
            <a:avLst/>
          </a:prstGeom>
          <a:noFill/>
          <a:ln w="9525">
            <a:noFill/>
          </a:ln>
        </p:spPr>
        <p:txBody>
          <a:bodyPr wrap="none">
            <a:spAutoFit/>
          </a:bodyPr>
          <a:p>
            <a:r>
              <a:rPr lang="en-US" altLang="zh-CN" sz="2000" dirty="0">
                <a:latin typeface="仿宋" panose="02010609060101010101" pitchFamily="49" charset="-122"/>
                <a:ea typeface="仿宋" panose="02010609060101010101" pitchFamily="49" charset="-122"/>
              </a:rPr>
              <a:t>c</a:t>
            </a:r>
            <a:endParaRPr lang="zh-CN" altLang="en-US" sz="2000" dirty="0">
              <a:latin typeface="仿宋" panose="02010609060101010101" pitchFamily="49" charset="-122"/>
              <a:ea typeface="仿宋" panose="02010609060101010101" pitchFamily="49" charset="-122"/>
            </a:endParaRPr>
          </a:p>
        </p:txBody>
      </p:sp>
      <p:sp>
        <p:nvSpPr>
          <p:cNvPr id="21599" name="文本框 15"/>
          <p:cNvSpPr txBox="1"/>
          <p:nvPr/>
        </p:nvSpPr>
        <p:spPr>
          <a:xfrm>
            <a:off x="927100" y="2663825"/>
            <a:ext cx="2366963" cy="708025"/>
          </a:xfrm>
          <a:prstGeom prst="rect">
            <a:avLst/>
          </a:prstGeom>
          <a:noFill/>
          <a:ln w="9525">
            <a:noFill/>
          </a:ln>
        </p:spPr>
        <p:txBody>
          <a:bodyPr wrap="none">
            <a:spAutoFit/>
          </a:bodyPr>
          <a:p>
            <a:pPr>
              <a:buNone/>
            </a:pPr>
            <a:r>
              <a:rPr lang="en-US" altLang="zh-CN" sz="2000" dirty="0">
                <a:latin typeface="仿宋" panose="02010609060101010101" pitchFamily="49" charset="-122"/>
                <a:ea typeface="仿宋" panose="02010609060101010101" pitchFamily="49" charset="-122"/>
              </a:rPr>
              <a:t>(4)</a:t>
            </a:r>
            <a:r>
              <a:rPr lang="en-US" altLang="zh-CN" sz="2000" dirty="0">
                <a:latin typeface="Times New Roman" panose="02020603050405020304" pitchFamily="18" charset="0"/>
                <a:ea typeface="仿宋" panose="02010609060101010101" pitchFamily="49" charset="-122"/>
              </a:rPr>
              <a:t> p-&gt;exp &lt; q-&gt;exp</a:t>
            </a:r>
            <a:endParaRPr lang="zh-CN" altLang="en-US" sz="2000" dirty="0">
              <a:latin typeface="Times New Roman" panose="02020603050405020304" pitchFamily="18" charset="0"/>
              <a:ea typeface="仿宋" panose="02010609060101010101" pitchFamily="49" charset="-122"/>
            </a:endParaRPr>
          </a:p>
          <a:p>
            <a:pPr>
              <a:buNone/>
            </a:pPr>
            <a:endParaRPr lang="zh-CN" altLang="en-US" sz="2000" dirty="0">
              <a:latin typeface="仿宋" panose="02010609060101010101" pitchFamily="49" charset="-122"/>
              <a:ea typeface="仿宋" panose="02010609060101010101" pitchFamily="49" charset="-122"/>
            </a:endParaRPr>
          </a:p>
        </p:txBody>
      </p:sp>
      <p:grpSp>
        <p:nvGrpSpPr>
          <p:cNvPr id="21600" name="组合 16"/>
          <p:cNvGrpSpPr/>
          <p:nvPr/>
        </p:nvGrpSpPr>
        <p:grpSpPr>
          <a:xfrm>
            <a:off x="4525963" y="3279775"/>
            <a:ext cx="287337" cy="338138"/>
            <a:chOff x="905842" y="4800446"/>
            <a:chExt cx="287258" cy="338554"/>
          </a:xfrm>
        </p:grpSpPr>
        <p:cxnSp>
          <p:nvCxnSpPr>
            <p:cNvPr id="18" name="直接箭头连接符 17"/>
            <p:cNvCxnSpPr/>
            <p:nvPr/>
          </p:nvCxnSpPr>
          <p:spPr>
            <a:xfrm flipV="1">
              <a:off x="1126443" y="4902171"/>
              <a:ext cx="0" cy="152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854" name="文本框 18"/>
            <p:cNvSpPr txBox="1"/>
            <p:nvPr/>
          </p:nvSpPr>
          <p:spPr>
            <a:xfrm>
              <a:off x="905842" y="4800446"/>
              <a:ext cx="287258" cy="338554"/>
            </a:xfrm>
            <a:prstGeom prst="rect">
              <a:avLst/>
            </a:prstGeom>
            <a:noFill/>
            <a:ln w="9525">
              <a:noFill/>
            </a:ln>
          </p:spPr>
          <p:txBody>
            <a:bodyPr wrap="none">
              <a:spAutoFit/>
            </a:bodyPr>
            <a:p>
              <a:pPr>
                <a:buNone/>
              </a:pPr>
              <a:r>
                <a:rPr lang="en-US" altLang="zh-CN" sz="1600" dirty="0">
                  <a:latin typeface="Times New Roman" panose="02020603050405020304" pitchFamily="18" charset="0"/>
                  <a:ea typeface="仿宋" panose="02010609060101010101" pitchFamily="49" charset="-122"/>
                </a:rPr>
                <a:t>p</a:t>
              </a:r>
              <a:endParaRPr lang="zh-CN" altLang="en-US" sz="1600" dirty="0">
                <a:latin typeface="Times New Roman" panose="02020603050405020304" pitchFamily="18" charset="0"/>
                <a:ea typeface="仿宋" panose="02010609060101010101" pitchFamily="49" charset="-122"/>
              </a:endParaRPr>
            </a:p>
          </p:txBody>
        </p:sp>
      </p:grpSp>
      <p:cxnSp>
        <p:nvCxnSpPr>
          <p:cNvPr id="23" name="直接箭头连接符 22"/>
          <p:cNvCxnSpPr/>
          <p:nvPr/>
        </p:nvCxnSpPr>
        <p:spPr>
          <a:xfrm>
            <a:off x="2363788" y="3216275"/>
            <a:ext cx="3937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3754438" y="3216275"/>
            <a:ext cx="3937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2374900" y="3751263"/>
            <a:ext cx="3937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3763963" y="3759200"/>
            <a:ext cx="3952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2363788" y="4310063"/>
            <a:ext cx="3937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3763963" y="4329113"/>
            <a:ext cx="3952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5562600" y="4159250"/>
          <a:ext cx="1123950" cy="304800"/>
        </p:xfrm>
        <a:graphic>
          <a:graphicData uri="http://schemas.openxmlformats.org/drawingml/2006/table">
            <a:tbl>
              <a:tblPr firstRow="1" bandRow="1">
                <a:tableStyleId>{5C22544A-7EE6-4342-B048-85BDC9FD1C3A}</a:tableStyleId>
              </a:tblPr>
              <a:tblGrid>
                <a:gridCol w="374650"/>
                <a:gridCol w="374650"/>
                <a:gridCol w="374650"/>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10</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6</a:t>
                      </a:r>
                      <a:endParaRPr lang="zh-CN" altLang="en-US" sz="1400" b="0" baseline="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30" name="直接箭头连接符 29"/>
          <p:cNvCxnSpPr/>
          <p:nvPr/>
        </p:nvCxnSpPr>
        <p:spPr>
          <a:xfrm>
            <a:off x="5165725" y="4329113"/>
            <a:ext cx="3937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2" name="表格 31"/>
          <p:cNvGraphicFramePr>
            <a:graphicFrameLocks noGrp="1"/>
          </p:cNvGraphicFramePr>
          <p:nvPr/>
        </p:nvGraphicFramePr>
        <p:xfrm>
          <a:off x="1371600" y="5019675"/>
          <a:ext cx="1123950" cy="304800"/>
        </p:xfrm>
        <a:graphic>
          <a:graphicData uri="http://schemas.openxmlformats.org/drawingml/2006/table">
            <a:tbl>
              <a:tblPr firstRow="1" bandRow="1">
                <a:tableStyleId>{5C22544A-7EE6-4342-B048-85BDC9FD1C3A}</a:tableStyleId>
              </a:tblPr>
              <a:tblGrid>
                <a:gridCol w="374650"/>
                <a:gridCol w="374650"/>
                <a:gridCol w="374650"/>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3</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14</a:t>
                      </a:r>
                      <a:endParaRPr lang="zh-CN" altLang="en-US" sz="1400" b="0" baseline="-2500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3" name="表格 32"/>
          <p:cNvGraphicFramePr>
            <a:graphicFrameLocks noGrp="1"/>
          </p:cNvGraphicFramePr>
          <p:nvPr/>
        </p:nvGraphicFramePr>
        <p:xfrm>
          <a:off x="2760663" y="5019675"/>
          <a:ext cx="1125538" cy="304800"/>
        </p:xfrm>
        <a:graphic>
          <a:graphicData uri="http://schemas.openxmlformats.org/drawingml/2006/table">
            <a:tbl>
              <a:tblPr firstRow="1" bandRow="1">
                <a:tableStyleId>{5C22544A-7EE6-4342-B048-85BDC9FD1C3A}</a:tableStyleId>
              </a:tblPr>
              <a:tblGrid>
                <a:gridCol w="375179"/>
                <a:gridCol w="375179"/>
                <a:gridCol w="375179"/>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2</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8</a:t>
                      </a:r>
                      <a:endParaRPr lang="zh-CN" altLang="en-US" sz="1400" b="0" baseline="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4" name="表格 33"/>
          <p:cNvGraphicFramePr>
            <a:graphicFrameLocks noGrp="1"/>
          </p:cNvGraphicFramePr>
          <p:nvPr/>
        </p:nvGraphicFramePr>
        <p:xfrm>
          <a:off x="4156075" y="5029200"/>
          <a:ext cx="1125538" cy="304800"/>
        </p:xfrm>
        <a:graphic>
          <a:graphicData uri="http://schemas.openxmlformats.org/drawingml/2006/table">
            <a:tbl>
              <a:tblPr firstRow="1" bandRow="1">
                <a:tableStyleId>{5C22544A-7EE6-4342-B048-85BDC9FD1C3A}</a:tableStyleId>
              </a:tblPr>
              <a:tblGrid>
                <a:gridCol w="375179"/>
                <a:gridCol w="375179"/>
                <a:gridCol w="375179"/>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1</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0</a:t>
                      </a:r>
                      <a:endParaRPr lang="zh-CN" altLang="en-US" sz="1400" b="0" baseline="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5" name="表格 34"/>
          <p:cNvGraphicFramePr>
            <a:graphicFrameLocks noGrp="1"/>
          </p:cNvGraphicFramePr>
          <p:nvPr/>
        </p:nvGraphicFramePr>
        <p:xfrm>
          <a:off x="1376363" y="5562600"/>
          <a:ext cx="1125538" cy="304800"/>
        </p:xfrm>
        <a:graphic>
          <a:graphicData uri="http://schemas.openxmlformats.org/drawingml/2006/table">
            <a:tbl>
              <a:tblPr firstRow="1" bandRow="1">
                <a:tableStyleId>{5C22544A-7EE6-4342-B048-85BDC9FD1C3A}</a:tableStyleId>
              </a:tblPr>
              <a:tblGrid>
                <a:gridCol w="375179"/>
                <a:gridCol w="375179"/>
                <a:gridCol w="375179"/>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8</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14</a:t>
                      </a:r>
                      <a:endParaRPr lang="zh-CN" altLang="en-US" sz="1400" b="0" baseline="-2500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6" name="表格 35"/>
          <p:cNvGraphicFramePr>
            <a:graphicFrameLocks noGrp="1"/>
          </p:cNvGraphicFramePr>
          <p:nvPr/>
        </p:nvGraphicFramePr>
        <p:xfrm>
          <a:off x="2765425" y="5562600"/>
          <a:ext cx="1125538" cy="304800"/>
        </p:xfrm>
        <a:graphic>
          <a:graphicData uri="http://schemas.openxmlformats.org/drawingml/2006/table">
            <a:tbl>
              <a:tblPr firstRow="1" bandRow="1">
                <a:tableStyleId>{5C22544A-7EE6-4342-B048-85BDC9FD1C3A}</a:tableStyleId>
              </a:tblPr>
              <a:tblGrid>
                <a:gridCol w="375179"/>
                <a:gridCol w="375179"/>
                <a:gridCol w="375179"/>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-3</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10</a:t>
                      </a:r>
                      <a:endParaRPr lang="zh-CN" altLang="en-US" sz="1400" b="0" baseline="-2500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7" name="表格 36"/>
          <p:cNvGraphicFramePr>
            <a:graphicFrameLocks noGrp="1"/>
          </p:cNvGraphicFramePr>
          <p:nvPr/>
        </p:nvGraphicFramePr>
        <p:xfrm>
          <a:off x="4160838" y="5570538"/>
          <a:ext cx="1125538" cy="304800"/>
        </p:xfrm>
        <a:graphic>
          <a:graphicData uri="http://schemas.openxmlformats.org/drawingml/2006/table">
            <a:tbl>
              <a:tblPr firstRow="1" bandRow="1">
                <a:tableStyleId>{5C22544A-7EE6-4342-B048-85BDC9FD1C3A}</a:tableStyleId>
              </a:tblPr>
              <a:tblGrid>
                <a:gridCol w="375179"/>
                <a:gridCol w="375179"/>
                <a:gridCol w="375179"/>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10</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6</a:t>
                      </a:r>
                      <a:endParaRPr lang="zh-CN" altLang="en-US" sz="1400" b="0" baseline="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8" name="表格 37"/>
          <p:cNvGraphicFramePr>
            <a:graphicFrameLocks noGrp="1"/>
          </p:cNvGraphicFramePr>
          <p:nvPr/>
        </p:nvGraphicFramePr>
        <p:xfrm>
          <a:off x="1371600" y="6103938"/>
          <a:ext cx="1123950" cy="304800"/>
        </p:xfrm>
        <a:graphic>
          <a:graphicData uri="http://schemas.openxmlformats.org/drawingml/2006/table">
            <a:tbl>
              <a:tblPr firstRow="1" bandRow="1">
                <a:tableStyleId>{5C22544A-7EE6-4342-B048-85BDC9FD1C3A}</a:tableStyleId>
              </a:tblPr>
              <a:tblGrid>
                <a:gridCol w="374650"/>
                <a:gridCol w="374650"/>
                <a:gridCol w="374650"/>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11</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14</a:t>
                      </a:r>
                      <a:endParaRPr lang="zh-CN" altLang="en-US" sz="1400" b="0" baseline="-2500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9" name="表格 38"/>
          <p:cNvGraphicFramePr>
            <a:graphicFrameLocks noGrp="1"/>
          </p:cNvGraphicFramePr>
          <p:nvPr/>
        </p:nvGraphicFramePr>
        <p:xfrm>
          <a:off x="2760663" y="6103938"/>
          <a:ext cx="1125538" cy="304800"/>
        </p:xfrm>
        <a:graphic>
          <a:graphicData uri="http://schemas.openxmlformats.org/drawingml/2006/table">
            <a:tbl>
              <a:tblPr firstRow="1" bandRow="1">
                <a:tableStyleId>{5C22544A-7EE6-4342-B048-85BDC9FD1C3A}</a:tableStyleId>
              </a:tblPr>
              <a:tblGrid>
                <a:gridCol w="375179"/>
                <a:gridCol w="375179"/>
                <a:gridCol w="375179"/>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-3</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10</a:t>
                      </a:r>
                      <a:endParaRPr lang="zh-CN" altLang="en-US" sz="1400" b="0" baseline="-2500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40" name="表格 39"/>
          <p:cNvGraphicFramePr>
            <a:graphicFrameLocks noGrp="1"/>
          </p:cNvGraphicFramePr>
          <p:nvPr/>
        </p:nvGraphicFramePr>
        <p:xfrm>
          <a:off x="4160838" y="6096000"/>
          <a:ext cx="1125538" cy="304800"/>
        </p:xfrm>
        <a:graphic>
          <a:graphicData uri="http://schemas.openxmlformats.org/drawingml/2006/table">
            <a:tbl>
              <a:tblPr firstRow="1" bandRow="1">
                <a:tableStyleId>{5C22544A-7EE6-4342-B048-85BDC9FD1C3A}</a:tableStyleId>
              </a:tblPr>
              <a:tblGrid>
                <a:gridCol w="375179"/>
                <a:gridCol w="375179"/>
                <a:gridCol w="375179"/>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2</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8</a:t>
                      </a:r>
                      <a:endParaRPr lang="zh-CN" altLang="en-US" sz="1400" b="0" baseline="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708" name="文本框 40"/>
          <p:cNvSpPr txBox="1"/>
          <p:nvPr/>
        </p:nvSpPr>
        <p:spPr>
          <a:xfrm>
            <a:off x="1028700" y="4951413"/>
            <a:ext cx="312738" cy="400050"/>
          </a:xfrm>
          <a:prstGeom prst="rect">
            <a:avLst/>
          </a:prstGeom>
          <a:noFill/>
          <a:ln w="9525">
            <a:noFill/>
          </a:ln>
        </p:spPr>
        <p:txBody>
          <a:bodyPr wrap="none">
            <a:spAutoFit/>
          </a:bodyPr>
          <a:p>
            <a:r>
              <a:rPr lang="en-US" altLang="zh-CN" sz="2000" dirty="0">
                <a:latin typeface="仿宋" panose="02010609060101010101" pitchFamily="49" charset="-122"/>
                <a:ea typeface="仿宋" panose="02010609060101010101" pitchFamily="49" charset="-122"/>
              </a:rPr>
              <a:t>a</a:t>
            </a:r>
            <a:endParaRPr lang="zh-CN" altLang="en-US" sz="2000" dirty="0">
              <a:latin typeface="仿宋" panose="02010609060101010101" pitchFamily="49" charset="-122"/>
              <a:ea typeface="仿宋" panose="02010609060101010101" pitchFamily="49" charset="-122"/>
            </a:endParaRPr>
          </a:p>
        </p:txBody>
      </p:sp>
      <p:sp>
        <p:nvSpPr>
          <p:cNvPr id="21709" name="文本框 41"/>
          <p:cNvSpPr txBox="1"/>
          <p:nvPr/>
        </p:nvSpPr>
        <p:spPr>
          <a:xfrm>
            <a:off x="1055688" y="5503863"/>
            <a:ext cx="312737" cy="400050"/>
          </a:xfrm>
          <a:prstGeom prst="rect">
            <a:avLst/>
          </a:prstGeom>
          <a:noFill/>
          <a:ln w="9525">
            <a:noFill/>
          </a:ln>
        </p:spPr>
        <p:txBody>
          <a:bodyPr wrap="none">
            <a:spAutoFit/>
          </a:bodyPr>
          <a:p>
            <a:r>
              <a:rPr lang="en-US" altLang="zh-CN" sz="2000" dirty="0">
                <a:latin typeface="仿宋" panose="02010609060101010101" pitchFamily="49" charset="-122"/>
                <a:ea typeface="仿宋" panose="02010609060101010101" pitchFamily="49" charset="-122"/>
              </a:rPr>
              <a:t>b</a:t>
            </a:r>
            <a:endParaRPr lang="zh-CN" altLang="en-US" sz="2000" dirty="0">
              <a:latin typeface="仿宋" panose="02010609060101010101" pitchFamily="49" charset="-122"/>
              <a:ea typeface="仿宋" panose="02010609060101010101" pitchFamily="49" charset="-122"/>
            </a:endParaRPr>
          </a:p>
        </p:txBody>
      </p:sp>
      <p:sp>
        <p:nvSpPr>
          <p:cNvPr id="21710" name="文本框 42"/>
          <p:cNvSpPr txBox="1"/>
          <p:nvPr/>
        </p:nvSpPr>
        <p:spPr>
          <a:xfrm>
            <a:off x="1055688" y="6048375"/>
            <a:ext cx="312737" cy="400050"/>
          </a:xfrm>
          <a:prstGeom prst="rect">
            <a:avLst/>
          </a:prstGeom>
          <a:noFill/>
          <a:ln w="9525">
            <a:noFill/>
          </a:ln>
        </p:spPr>
        <p:txBody>
          <a:bodyPr wrap="none">
            <a:spAutoFit/>
          </a:bodyPr>
          <a:p>
            <a:r>
              <a:rPr lang="en-US" altLang="zh-CN" sz="2000" dirty="0">
                <a:latin typeface="仿宋" panose="02010609060101010101" pitchFamily="49" charset="-122"/>
                <a:ea typeface="仿宋" panose="02010609060101010101" pitchFamily="49" charset="-122"/>
              </a:rPr>
              <a:t>c</a:t>
            </a:r>
            <a:endParaRPr lang="zh-CN" altLang="en-US" sz="2000" dirty="0">
              <a:latin typeface="仿宋" panose="02010609060101010101" pitchFamily="49" charset="-122"/>
              <a:ea typeface="仿宋" panose="02010609060101010101" pitchFamily="49" charset="-122"/>
            </a:endParaRPr>
          </a:p>
        </p:txBody>
      </p:sp>
      <p:sp>
        <p:nvSpPr>
          <p:cNvPr id="21711" name="文本框 43"/>
          <p:cNvSpPr txBox="1"/>
          <p:nvPr/>
        </p:nvSpPr>
        <p:spPr>
          <a:xfrm>
            <a:off x="927100" y="4598988"/>
            <a:ext cx="1520825" cy="708025"/>
          </a:xfrm>
          <a:prstGeom prst="rect">
            <a:avLst/>
          </a:prstGeom>
          <a:noFill/>
          <a:ln w="9525">
            <a:noFill/>
          </a:ln>
        </p:spPr>
        <p:txBody>
          <a:bodyPr wrap="none">
            <a:spAutoFit/>
          </a:bodyPr>
          <a:p>
            <a:pPr>
              <a:buNone/>
            </a:pPr>
            <a:r>
              <a:rPr lang="en-US" altLang="zh-CN" sz="2000" dirty="0">
                <a:latin typeface="仿宋" panose="02010609060101010101" pitchFamily="49" charset="-122"/>
                <a:ea typeface="仿宋" panose="02010609060101010101" pitchFamily="49" charset="-122"/>
              </a:rPr>
              <a:t>(5)</a:t>
            </a:r>
            <a:r>
              <a:rPr lang="en-US" altLang="zh-CN" sz="2000" dirty="0">
                <a:latin typeface="Times New Roman" panose="02020603050405020304" pitchFamily="18" charset="0"/>
                <a:ea typeface="仿宋" panose="02010609060101010101" pitchFamily="49" charset="-122"/>
              </a:rPr>
              <a:t> p != null</a:t>
            </a:r>
            <a:endParaRPr lang="zh-CN" altLang="en-US" sz="2000" dirty="0">
              <a:latin typeface="Times New Roman" panose="02020603050405020304" pitchFamily="18" charset="0"/>
              <a:ea typeface="仿宋" panose="02010609060101010101" pitchFamily="49" charset="-122"/>
            </a:endParaRPr>
          </a:p>
          <a:p>
            <a:pPr>
              <a:buNone/>
            </a:pPr>
            <a:endParaRPr lang="zh-CN" altLang="en-US" sz="2000" dirty="0">
              <a:latin typeface="仿宋" panose="02010609060101010101" pitchFamily="49" charset="-122"/>
              <a:ea typeface="仿宋" panose="02010609060101010101" pitchFamily="49" charset="-122"/>
            </a:endParaRPr>
          </a:p>
        </p:txBody>
      </p:sp>
      <p:cxnSp>
        <p:nvCxnSpPr>
          <p:cNvPr id="48" name="直接箭头连接符 47"/>
          <p:cNvCxnSpPr/>
          <p:nvPr/>
        </p:nvCxnSpPr>
        <p:spPr>
          <a:xfrm>
            <a:off x="2363788" y="5151438"/>
            <a:ext cx="3937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a:off x="3754438" y="5151438"/>
            <a:ext cx="3937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2374900" y="5684838"/>
            <a:ext cx="3937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3763963" y="5694363"/>
            <a:ext cx="3952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2363788" y="6243638"/>
            <a:ext cx="3937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3763963" y="6264275"/>
            <a:ext cx="3952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4" name="表格 53"/>
          <p:cNvGraphicFramePr>
            <a:graphicFrameLocks noGrp="1"/>
          </p:cNvGraphicFramePr>
          <p:nvPr/>
        </p:nvGraphicFramePr>
        <p:xfrm>
          <a:off x="5562600" y="6094413"/>
          <a:ext cx="1123950" cy="304800"/>
        </p:xfrm>
        <a:graphic>
          <a:graphicData uri="http://schemas.openxmlformats.org/drawingml/2006/table">
            <a:tbl>
              <a:tblPr firstRow="1" bandRow="1">
                <a:tableStyleId>{5C22544A-7EE6-4342-B048-85BDC9FD1C3A}</a:tableStyleId>
              </a:tblPr>
              <a:tblGrid>
                <a:gridCol w="374650"/>
                <a:gridCol w="374650"/>
                <a:gridCol w="374650"/>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10</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6</a:t>
                      </a:r>
                      <a:endParaRPr lang="zh-CN" altLang="en-US" sz="1400" b="0" baseline="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55" name="直接箭头连接符 54"/>
          <p:cNvCxnSpPr/>
          <p:nvPr/>
        </p:nvCxnSpPr>
        <p:spPr>
          <a:xfrm>
            <a:off x="5165725" y="6264275"/>
            <a:ext cx="3937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729" name="文本框 55"/>
          <p:cNvSpPr txBox="1"/>
          <p:nvPr/>
        </p:nvSpPr>
        <p:spPr>
          <a:xfrm>
            <a:off x="5472113" y="5689600"/>
            <a:ext cx="533400" cy="338138"/>
          </a:xfrm>
          <a:prstGeom prst="rect">
            <a:avLst/>
          </a:prstGeom>
          <a:noFill/>
          <a:ln w="9525">
            <a:noFill/>
          </a:ln>
        </p:spPr>
        <p:txBody>
          <a:bodyPr wrap="none">
            <a:spAutoFit/>
          </a:bodyPr>
          <a:p>
            <a:pPr>
              <a:buNone/>
            </a:pPr>
            <a:r>
              <a:rPr lang="en-US" altLang="zh-CN" sz="1600" dirty="0">
                <a:latin typeface="Times New Roman" panose="02020603050405020304" pitchFamily="18" charset="0"/>
                <a:ea typeface="仿宋" panose="02010609060101010101" pitchFamily="49" charset="-122"/>
              </a:rPr>
              <a:t>q=^</a:t>
            </a:r>
            <a:endParaRPr lang="zh-CN" altLang="en-US" sz="1600" dirty="0">
              <a:latin typeface="Times New Roman" panose="02020603050405020304" pitchFamily="18" charset="0"/>
              <a:ea typeface="仿宋" panose="02010609060101010101" pitchFamily="49" charset="-122"/>
            </a:endParaRPr>
          </a:p>
        </p:txBody>
      </p:sp>
      <p:graphicFrame>
        <p:nvGraphicFramePr>
          <p:cNvPr id="57" name="表格 56"/>
          <p:cNvGraphicFramePr>
            <a:graphicFrameLocks noGrp="1"/>
          </p:cNvGraphicFramePr>
          <p:nvPr/>
        </p:nvGraphicFramePr>
        <p:xfrm>
          <a:off x="6911975" y="6094413"/>
          <a:ext cx="1125538" cy="304800"/>
        </p:xfrm>
        <a:graphic>
          <a:graphicData uri="http://schemas.openxmlformats.org/drawingml/2006/table">
            <a:tbl>
              <a:tblPr firstRow="1" bandRow="1">
                <a:tableStyleId>{5C22544A-7EE6-4342-B048-85BDC9FD1C3A}</a:tableStyleId>
              </a:tblPr>
              <a:tblGrid>
                <a:gridCol w="375179"/>
                <a:gridCol w="375179"/>
                <a:gridCol w="375179"/>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1</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0</a:t>
                      </a:r>
                      <a:endParaRPr lang="zh-CN" altLang="en-US" sz="1400" b="0" baseline="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58" name="直接箭头连接符 57"/>
          <p:cNvCxnSpPr/>
          <p:nvPr/>
        </p:nvCxnSpPr>
        <p:spPr>
          <a:xfrm>
            <a:off x="6515100" y="6264275"/>
            <a:ext cx="3937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0" name="表格 59"/>
          <p:cNvGraphicFramePr>
            <a:graphicFrameLocks noGrp="1"/>
          </p:cNvGraphicFramePr>
          <p:nvPr/>
        </p:nvGraphicFramePr>
        <p:xfrm>
          <a:off x="1371600" y="1016000"/>
          <a:ext cx="1123950" cy="304800"/>
        </p:xfrm>
        <a:graphic>
          <a:graphicData uri="http://schemas.openxmlformats.org/drawingml/2006/table">
            <a:tbl>
              <a:tblPr firstRow="1" bandRow="1">
                <a:tableStyleId>{5C22544A-7EE6-4342-B048-85BDC9FD1C3A}</a:tableStyleId>
              </a:tblPr>
              <a:tblGrid>
                <a:gridCol w="374650"/>
                <a:gridCol w="374650"/>
                <a:gridCol w="374650"/>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3</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14</a:t>
                      </a:r>
                      <a:endParaRPr lang="zh-CN" altLang="en-US" sz="1400" b="0" baseline="-2500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1" name="表格 60"/>
          <p:cNvGraphicFramePr>
            <a:graphicFrameLocks noGrp="1"/>
          </p:cNvGraphicFramePr>
          <p:nvPr/>
        </p:nvGraphicFramePr>
        <p:xfrm>
          <a:off x="2760663" y="1016000"/>
          <a:ext cx="1125538" cy="304800"/>
        </p:xfrm>
        <a:graphic>
          <a:graphicData uri="http://schemas.openxmlformats.org/drawingml/2006/table">
            <a:tbl>
              <a:tblPr firstRow="1" bandRow="1">
                <a:tableStyleId>{5C22544A-7EE6-4342-B048-85BDC9FD1C3A}</a:tableStyleId>
              </a:tblPr>
              <a:tblGrid>
                <a:gridCol w="375179"/>
                <a:gridCol w="375179"/>
                <a:gridCol w="375179"/>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2</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8</a:t>
                      </a:r>
                      <a:endParaRPr lang="zh-CN" altLang="en-US" sz="1400" b="0" baseline="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2" name="表格 61"/>
          <p:cNvGraphicFramePr>
            <a:graphicFrameLocks noGrp="1"/>
          </p:cNvGraphicFramePr>
          <p:nvPr/>
        </p:nvGraphicFramePr>
        <p:xfrm>
          <a:off x="4156075" y="1023938"/>
          <a:ext cx="1125538" cy="304800"/>
        </p:xfrm>
        <a:graphic>
          <a:graphicData uri="http://schemas.openxmlformats.org/drawingml/2006/table">
            <a:tbl>
              <a:tblPr firstRow="1" bandRow="1">
                <a:tableStyleId>{5C22544A-7EE6-4342-B048-85BDC9FD1C3A}</a:tableStyleId>
              </a:tblPr>
              <a:tblGrid>
                <a:gridCol w="375179"/>
                <a:gridCol w="375179"/>
                <a:gridCol w="375179"/>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1</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0</a:t>
                      </a:r>
                      <a:endParaRPr lang="zh-CN" altLang="en-US" sz="1400" b="0" baseline="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3" name="表格 62"/>
          <p:cNvGraphicFramePr>
            <a:graphicFrameLocks noGrp="1"/>
          </p:cNvGraphicFramePr>
          <p:nvPr/>
        </p:nvGraphicFramePr>
        <p:xfrm>
          <a:off x="1376363" y="1557338"/>
          <a:ext cx="1125538" cy="304800"/>
        </p:xfrm>
        <a:graphic>
          <a:graphicData uri="http://schemas.openxmlformats.org/drawingml/2006/table">
            <a:tbl>
              <a:tblPr firstRow="1" bandRow="1">
                <a:tableStyleId>{5C22544A-7EE6-4342-B048-85BDC9FD1C3A}</a:tableStyleId>
              </a:tblPr>
              <a:tblGrid>
                <a:gridCol w="375179"/>
                <a:gridCol w="375179"/>
                <a:gridCol w="375179"/>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8</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14</a:t>
                      </a:r>
                      <a:endParaRPr lang="zh-CN" altLang="en-US" sz="1400" b="0" baseline="-2500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4" name="表格 63"/>
          <p:cNvGraphicFramePr>
            <a:graphicFrameLocks noGrp="1"/>
          </p:cNvGraphicFramePr>
          <p:nvPr/>
        </p:nvGraphicFramePr>
        <p:xfrm>
          <a:off x="2765425" y="1557338"/>
          <a:ext cx="1125538" cy="304800"/>
        </p:xfrm>
        <a:graphic>
          <a:graphicData uri="http://schemas.openxmlformats.org/drawingml/2006/table">
            <a:tbl>
              <a:tblPr firstRow="1" bandRow="1">
                <a:tableStyleId>{5C22544A-7EE6-4342-B048-85BDC9FD1C3A}</a:tableStyleId>
              </a:tblPr>
              <a:tblGrid>
                <a:gridCol w="375179"/>
                <a:gridCol w="375179"/>
                <a:gridCol w="375179"/>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-3</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10</a:t>
                      </a:r>
                      <a:endParaRPr lang="zh-CN" altLang="en-US" sz="1400" b="0" baseline="-2500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5" name="表格 64"/>
          <p:cNvGraphicFramePr>
            <a:graphicFrameLocks noGrp="1"/>
          </p:cNvGraphicFramePr>
          <p:nvPr/>
        </p:nvGraphicFramePr>
        <p:xfrm>
          <a:off x="4160838" y="1565275"/>
          <a:ext cx="1125538" cy="304800"/>
        </p:xfrm>
        <a:graphic>
          <a:graphicData uri="http://schemas.openxmlformats.org/drawingml/2006/table">
            <a:tbl>
              <a:tblPr firstRow="1" bandRow="1">
                <a:tableStyleId>{5C22544A-7EE6-4342-B048-85BDC9FD1C3A}</a:tableStyleId>
              </a:tblPr>
              <a:tblGrid>
                <a:gridCol w="375179"/>
                <a:gridCol w="375179"/>
                <a:gridCol w="375179"/>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10</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6</a:t>
                      </a:r>
                      <a:endParaRPr lang="zh-CN" altLang="en-US" sz="1400" b="0" baseline="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6" name="表格 65"/>
          <p:cNvGraphicFramePr>
            <a:graphicFrameLocks noGrp="1"/>
          </p:cNvGraphicFramePr>
          <p:nvPr/>
        </p:nvGraphicFramePr>
        <p:xfrm>
          <a:off x="1371600" y="2100263"/>
          <a:ext cx="1123950" cy="304800"/>
        </p:xfrm>
        <a:graphic>
          <a:graphicData uri="http://schemas.openxmlformats.org/drawingml/2006/table">
            <a:tbl>
              <a:tblPr firstRow="1" bandRow="1">
                <a:tableStyleId>{5C22544A-7EE6-4342-B048-85BDC9FD1C3A}</a:tableStyleId>
              </a:tblPr>
              <a:tblGrid>
                <a:gridCol w="374650"/>
                <a:gridCol w="374650"/>
                <a:gridCol w="374650"/>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11</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14</a:t>
                      </a:r>
                      <a:endParaRPr lang="zh-CN" altLang="en-US" sz="1400" b="0" baseline="-2500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355" marR="91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7" name="表格 66"/>
          <p:cNvGraphicFramePr>
            <a:graphicFrameLocks noGrp="1"/>
          </p:cNvGraphicFramePr>
          <p:nvPr/>
        </p:nvGraphicFramePr>
        <p:xfrm>
          <a:off x="2760663" y="2100263"/>
          <a:ext cx="1125538" cy="304800"/>
        </p:xfrm>
        <a:graphic>
          <a:graphicData uri="http://schemas.openxmlformats.org/drawingml/2006/table">
            <a:tbl>
              <a:tblPr firstRow="1" bandRow="1">
                <a:tableStyleId>{5C22544A-7EE6-4342-B048-85BDC9FD1C3A}</a:tableStyleId>
              </a:tblPr>
              <a:tblGrid>
                <a:gridCol w="375179"/>
                <a:gridCol w="375179"/>
                <a:gridCol w="375179"/>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-3</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10</a:t>
                      </a:r>
                      <a:endParaRPr lang="zh-CN" altLang="en-US" sz="1400" b="0" baseline="-2500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8" name="表格 67"/>
          <p:cNvGraphicFramePr>
            <a:graphicFrameLocks noGrp="1"/>
          </p:cNvGraphicFramePr>
          <p:nvPr/>
        </p:nvGraphicFramePr>
        <p:xfrm>
          <a:off x="4160838" y="2090738"/>
          <a:ext cx="1125538" cy="304800"/>
        </p:xfrm>
        <a:graphic>
          <a:graphicData uri="http://schemas.openxmlformats.org/drawingml/2006/table">
            <a:tbl>
              <a:tblPr firstRow="1" bandRow="1">
                <a:tableStyleId>{5C22544A-7EE6-4342-B048-85BDC9FD1C3A}</a:tableStyleId>
              </a:tblPr>
              <a:tblGrid>
                <a:gridCol w="375179"/>
                <a:gridCol w="375179"/>
                <a:gridCol w="375179"/>
              </a:tblGrid>
              <a:tr h="270000">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2</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8</a:t>
                      </a:r>
                      <a:endParaRPr lang="zh-CN" altLang="en-US" sz="1400" b="0" baseline="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831" name="文本框 68"/>
          <p:cNvSpPr txBox="1"/>
          <p:nvPr/>
        </p:nvSpPr>
        <p:spPr>
          <a:xfrm>
            <a:off x="1028700" y="946150"/>
            <a:ext cx="312738" cy="400050"/>
          </a:xfrm>
          <a:prstGeom prst="rect">
            <a:avLst/>
          </a:prstGeom>
          <a:noFill/>
          <a:ln w="9525">
            <a:noFill/>
          </a:ln>
        </p:spPr>
        <p:txBody>
          <a:bodyPr wrap="none">
            <a:spAutoFit/>
          </a:bodyPr>
          <a:p>
            <a:r>
              <a:rPr lang="en-US" altLang="zh-CN" sz="2000" dirty="0">
                <a:latin typeface="仿宋" panose="02010609060101010101" pitchFamily="49" charset="-122"/>
                <a:ea typeface="仿宋" panose="02010609060101010101" pitchFamily="49" charset="-122"/>
              </a:rPr>
              <a:t>a</a:t>
            </a:r>
            <a:endParaRPr lang="zh-CN" altLang="en-US" sz="2000" dirty="0">
              <a:latin typeface="仿宋" panose="02010609060101010101" pitchFamily="49" charset="-122"/>
              <a:ea typeface="仿宋" panose="02010609060101010101" pitchFamily="49" charset="-122"/>
            </a:endParaRPr>
          </a:p>
        </p:txBody>
      </p:sp>
      <p:sp>
        <p:nvSpPr>
          <p:cNvPr id="21832" name="文本框 69"/>
          <p:cNvSpPr txBox="1"/>
          <p:nvPr/>
        </p:nvSpPr>
        <p:spPr>
          <a:xfrm>
            <a:off x="1055688" y="1498600"/>
            <a:ext cx="312737" cy="400050"/>
          </a:xfrm>
          <a:prstGeom prst="rect">
            <a:avLst/>
          </a:prstGeom>
          <a:noFill/>
          <a:ln w="9525">
            <a:noFill/>
          </a:ln>
        </p:spPr>
        <p:txBody>
          <a:bodyPr wrap="none">
            <a:spAutoFit/>
          </a:bodyPr>
          <a:p>
            <a:r>
              <a:rPr lang="en-US" altLang="zh-CN" sz="2000" dirty="0">
                <a:latin typeface="仿宋" panose="02010609060101010101" pitchFamily="49" charset="-122"/>
                <a:ea typeface="仿宋" panose="02010609060101010101" pitchFamily="49" charset="-122"/>
              </a:rPr>
              <a:t>b</a:t>
            </a:r>
            <a:endParaRPr lang="zh-CN" altLang="en-US" sz="2000" dirty="0">
              <a:latin typeface="仿宋" panose="02010609060101010101" pitchFamily="49" charset="-122"/>
              <a:ea typeface="仿宋" panose="02010609060101010101" pitchFamily="49" charset="-122"/>
            </a:endParaRPr>
          </a:p>
        </p:txBody>
      </p:sp>
      <p:sp>
        <p:nvSpPr>
          <p:cNvPr id="21833" name="文本框 70"/>
          <p:cNvSpPr txBox="1"/>
          <p:nvPr/>
        </p:nvSpPr>
        <p:spPr>
          <a:xfrm>
            <a:off x="1055688" y="2044700"/>
            <a:ext cx="312737" cy="400050"/>
          </a:xfrm>
          <a:prstGeom prst="rect">
            <a:avLst/>
          </a:prstGeom>
          <a:noFill/>
          <a:ln w="9525">
            <a:noFill/>
          </a:ln>
        </p:spPr>
        <p:txBody>
          <a:bodyPr wrap="none">
            <a:spAutoFit/>
          </a:bodyPr>
          <a:p>
            <a:r>
              <a:rPr lang="en-US" altLang="zh-CN" sz="2000" dirty="0">
                <a:latin typeface="仿宋" panose="02010609060101010101" pitchFamily="49" charset="-122"/>
                <a:ea typeface="仿宋" panose="02010609060101010101" pitchFamily="49" charset="-122"/>
              </a:rPr>
              <a:t>c</a:t>
            </a:r>
            <a:endParaRPr lang="zh-CN" altLang="en-US" sz="2000" dirty="0">
              <a:latin typeface="仿宋" panose="02010609060101010101" pitchFamily="49" charset="-122"/>
              <a:ea typeface="仿宋" panose="02010609060101010101" pitchFamily="49" charset="-122"/>
            </a:endParaRPr>
          </a:p>
        </p:txBody>
      </p:sp>
      <p:sp>
        <p:nvSpPr>
          <p:cNvPr id="21834" name="文本框 71"/>
          <p:cNvSpPr txBox="1"/>
          <p:nvPr/>
        </p:nvSpPr>
        <p:spPr>
          <a:xfrm>
            <a:off x="927100" y="593725"/>
            <a:ext cx="2362200" cy="708025"/>
          </a:xfrm>
          <a:prstGeom prst="rect">
            <a:avLst/>
          </a:prstGeom>
          <a:noFill/>
          <a:ln w="9525">
            <a:noFill/>
          </a:ln>
        </p:spPr>
        <p:txBody>
          <a:bodyPr wrap="none">
            <a:spAutoFit/>
          </a:bodyPr>
          <a:p>
            <a:pPr>
              <a:buNone/>
            </a:pPr>
            <a:r>
              <a:rPr lang="en-US" altLang="zh-CN" sz="2000" dirty="0">
                <a:latin typeface="仿宋" panose="02010609060101010101" pitchFamily="49" charset="-122"/>
                <a:ea typeface="仿宋" panose="02010609060101010101" pitchFamily="49" charset="-122"/>
              </a:rPr>
              <a:t>(3)</a:t>
            </a:r>
            <a:r>
              <a:rPr lang="en-US" altLang="zh-CN" sz="2000" dirty="0">
                <a:latin typeface="Times New Roman" panose="02020603050405020304" pitchFamily="18" charset="0"/>
                <a:ea typeface="仿宋" panose="02010609060101010101" pitchFamily="49" charset="-122"/>
              </a:rPr>
              <a:t> p-&gt;exp &gt; q-&gt;exp</a:t>
            </a:r>
            <a:endParaRPr lang="zh-CN" altLang="en-US" sz="2000" dirty="0">
              <a:latin typeface="Times New Roman" panose="02020603050405020304" pitchFamily="18" charset="0"/>
              <a:ea typeface="仿宋" panose="02010609060101010101" pitchFamily="49" charset="-122"/>
            </a:endParaRPr>
          </a:p>
          <a:p>
            <a:pPr>
              <a:buNone/>
            </a:pPr>
            <a:endParaRPr lang="zh-CN" altLang="en-US" sz="2000" dirty="0">
              <a:latin typeface="仿宋" panose="02010609060101010101" pitchFamily="49" charset="-122"/>
              <a:ea typeface="仿宋" panose="02010609060101010101" pitchFamily="49" charset="-122"/>
            </a:endParaRPr>
          </a:p>
        </p:txBody>
      </p:sp>
      <p:grpSp>
        <p:nvGrpSpPr>
          <p:cNvPr id="21835" name="组合 72"/>
          <p:cNvGrpSpPr/>
          <p:nvPr/>
        </p:nvGrpSpPr>
        <p:grpSpPr>
          <a:xfrm>
            <a:off x="3117850" y="1209675"/>
            <a:ext cx="287338" cy="338138"/>
            <a:chOff x="905842" y="4800446"/>
            <a:chExt cx="287258" cy="338554"/>
          </a:xfrm>
        </p:grpSpPr>
        <p:cxnSp>
          <p:nvCxnSpPr>
            <p:cNvPr id="74" name="直接箭头连接符 73"/>
            <p:cNvCxnSpPr/>
            <p:nvPr/>
          </p:nvCxnSpPr>
          <p:spPr>
            <a:xfrm flipV="1">
              <a:off x="1126444" y="4902171"/>
              <a:ext cx="0" cy="152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852" name="文本框 74"/>
            <p:cNvSpPr txBox="1"/>
            <p:nvPr/>
          </p:nvSpPr>
          <p:spPr>
            <a:xfrm>
              <a:off x="905842" y="4800446"/>
              <a:ext cx="287258" cy="338554"/>
            </a:xfrm>
            <a:prstGeom prst="rect">
              <a:avLst/>
            </a:prstGeom>
            <a:noFill/>
            <a:ln w="9525">
              <a:noFill/>
            </a:ln>
          </p:spPr>
          <p:txBody>
            <a:bodyPr wrap="none">
              <a:spAutoFit/>
            </a:bodyPr>
            <a:p>
              <a:pPr>
                <a:buNone/>
              </a:pPr>
              <a:r>
                <a:rPr lang="en-US" altLang="zh-CN" sz="1600" dirty="0">
                  <a:latin typeface="Times New Roman" panose="02020603050405020304" pitchFamily="18" charset="0"/>
                  <a:ea typeface="仿宋" panose="02010609060101010101" pitchFamily="49" charset="-122"/>
                </a:rPr>
                <a:t>p</a:t>
              </a:r>
              <a:endParaRPr lang="zh-CN" altLang="en-US" sz="1600" dirty="0">
                <a:latin typeface="Times New Roman" panose="02020603050405020304" pitchFamily="18" charset="0"/>
                <a:ea typeface="仿宋" panose="02010609060101010101" pitchFamily="49" charset="-122"/>
              </a:endParaRPr>
            </a:p>
          </p:txBody>
        </p:sp>
      </p:grpSp>
      <p:grpSp>
        <p:nvGrpSpPr>
          <p:cNvPr id="21836" name="组合 75"/>
          <p:cNvGrpSpPr/>
          <p:nvPr/>
        </p:nvGrpSpPr>
        <p:grpSpPr>
          <a:xfrm>
            <a:off x="4524375" y="1760538"/>
            <a:ext cx="285750" cy="339725"/>
            <a:chOff x="905842" y="4800446"/>
            <a:chExt cx="287258" cy="338554"/>
          </a:xfrm>
        </p:grpSpPr>
        <p:cxnSp>
          <p:nvCxnSpPr>
            <p:cNvPr id="77" name="直接箭头连接符 76"/>
            <p:cNvCxnSpPr/>
            <p:nvPr/>
          </p:nvCxnSpPr>
          <p:spPr>
            <a:xfrm flipV="1">
              <a:off x="1127670" y="4903277"/>
              <a:ext cx="0" cy="151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850" name="文本框 77"/>
            <p:cNvSpPr txBox="1"/>
            <p:nvPr/>
          </p:nvSpPr>
          <p:spPr>
            <a:xfrm>
              <a:off x="905842" y="4800446"/>
              <a:ext cx="287258" cy="338554"/>
            </a:xfrm>
            <a:prstGeom prst="rect">
              <a:avLst/>
            </a:prstGeom>
            <a:noFill/>
            <a:ln w="9525">
              <a:noFill/>
            </a:ln>
          </p:spPr>
          <p:txBody>
            <a:bodyPr wrap="none">
              <a:spAutoFit/>
            </a:bodyPr>
            <a:p>
              <a:pPr>
                <a:buNone/>
              </a:pPr>
              <a:r>
                <a:rPr lang="en-US" altLang="zh-CN" sz="1600" dirty="0">
                  <a:latin typeface="Times New Roman" panose="02020603050405020304" pitchFamily="18" charset="0"/>
                  <a:ea typeface="仿宋" panose="02010609060101010101" pitchFamily="49" charset="-122"/>
                </a:rPr>
                <a:t>q</a:t>
              </a:r>
              <a:endParaRPr lang="zh-CN" altLang="en-US" sz="1600" dirty="0">
                <a:latin typeface="Times New Roman" panose="02020603050405020304" pitchFamily="18" charset="0"/>
                <a:ea typeface="仿宋" panose="02010609060101010101" pitchFamily="49" charset="-122"/>
              </a:endParaRPr>
            </a:p>
          </p:txBody>
        </p:sp>
      </p:grpSp>
      <p:cxnSp>
        <p:nvCxnSpPr>
          <p:cNvPr id="79" name="直接箭头连接符 78"/>
          <p:cNvCxnSpPr/>
          <p:nvPr/>
        </p:nvCxnSpPr>
        <p:spPr>
          <a:xfrm>
            <a:off x="2363788" y="1146175"/>
            <a:ext cx="3937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a:off x="3754438" y="1146175"/>
            <a:ext cx="3937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a:off x="2374900" y="1681163"/>
            <a:ext cx="3937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a:off x="3763963" y="1689100"/>
            <a:ext cx="3952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a:off x="2363788" y="2239963"/>
            <a:ext cx="3937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3763963" y="2260600"/>
            <a:ext cx="3952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1843" name="组合 85"/>
          <p:cNvGrpSpPr/>
          <p:nvPr/>
        </p:nvGrpSpPr>
        <p:grpSpPr>
          <a:xfrm>
            <a:off x="4524375" y="3821113"/>
            <a:ext cx="285750" cy="338137"/>
            <a:chOff x="905842" y="4800446"/>
            <a:chExt cx="287258" cy="338554"/>
          </a:xfrm>
        </p:grpSpPr>
        <p:cxnSp>
          <p:nvCxnSpPr>
            <p:cNvPr id="87" name="直接箭头连接符 86"/>
            <p:cNvCxnSpPr/>
            <p:nvPr/>
          </p:nvCxnSpPr>
          <p:spPr>
            <a:xfrm flipV="1">
              <a:off x="1127670" y="4902171"/>
              <a:ext cx="0" cy="152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848" name="文本框 87"/>
            <p:cNvSpPr txBox="1"/>
            <p:nvPr/>
          </p:nvSpPr>
          <p:spPr>
            <a:xfrm>
              <a:off x="905842" y="4800446"/>
              <a:ext cx="287258" cy="338554"/>
            </a:xfrm>
            <a:prstGeom prst="rect">
              <a:avLst/>
            </a:prstGeom>
            <a:noFill/>
            <a:ln w="9525">
              <a:noFill/>
            </a:ln>
          </p:spPr>
          <p:txBody>
            <a:bodyPr wrap="none">
              <a:spAutoFit/>
            </a:bodyPr>
            <a:p>
              <a:pPr>
                <a:buNone/>
              </a:pPr>
              <a:r>
                <a:rPr lang="en-US" altLang="zh-CN" sz="1600" dirty="0">
                  <a:latin typeface="Times New Roman" panose="02020603050405020304" pitchFamily="18" charset="0"/>
                  <a:ea typeface="仿宋" panose="02010609060101010101" pitchFamily="49" charset="-122"/>
                </a:rPr>
                <a:t>q</a:t>
              </a:r>
              <a:endParaRPr lang="zh-CN" altLang="en-US" sz="1600" dirty="0">
                <a:latin typeface="Times New Roman" panose="02020603050405020304" pitchFamily="18" charset="0"/>
                <a:ea typeface="仿宋" panose="02010609060101010101" pitchFamily="49" charset="-122"/>
              </a:endParaRPr>
            </a:p>
          </p:txBody>
        </p:sp>
      </p:grpSp>
      <p:grpSp>
        <p:nvGrpSpPr>
          <p:cNvPr id="21844" name="组合 88"/>
          <p:cNvGrpSpPr/>
          <p:nvPr/>
        </p:nvGrpSpPr>
        <p:grpSpPr>
          <a:xfrm>
            <a:off x="4524375" y="5224463"/>
            <a:ext cx="285750" cy="338137"/>
            <a:chOff x="905842" y="4800446"/>
            <a:chExt cx="287258" cy="338554"/>
          </a:xfrm>
        </p:grpSpPr>
        <p:cxnSp>
          <p:nvCxnSpPr>
            <p:cNvPr id="90" name="直接箭头连接符 89"/>
            <p:cNvCxnSpPr/>
            <p:nvPr/>
          </p:nvCxnSpPr>
          <p:spPr>
            <a:xfrm flipV="1">
              <a:off x="1127670" y="4902171"/>
              <a:ext cx="0" cy="152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846" name="文本框 90"/>
            <p:cNvSpPr txBox="1"/>
            <p:nvPr/>
          </p:nvSpPr>
          <p:spPr>
            <a:xfrm>
              <a:off x="905842" y="4800446"/>
              <a:ext cx="287258" cy="338554"/>
            </a:xfrm>
            <a:prstGeom prst="rect">
              <a:avLst/>
            </a:prstGeom>
            <a:noFill/>
            <a:ln w="9525">
              <a:noFill/>
            </a:ln>
          </p:spPr>
          <p:txBody>
            <a:bodyPr wrap="none">
              <a:spAutoFit/>
            </a:bodyPr>
            <a:p>
              <a:pPr>
                <a:buNone/>
              </a:pPr>
              <a:r>
                <a:rPr lang="en-US" altLang="zh-CN" sz="1600" dirty="0">
                  <a:latin typeface="Times New Roman" panose="02020603050405020304" pitchFamily="18" charset="0"/>
                  <a:ea typeface="仿宋" panose="02010609060101010101" pitchFamily="49" charset="-122"/>
                </a:rPr>
                <a:t>p</a:t>
              </a:r>
              <a:endParaRPr lang="zh-CN" altLang="en-US" sz="1600" dirty="0">
                <a:latin typeface="Times New Roman" panose="02020603050405020304" pitchFamily="18" charset="0"/>
                <a:ea typeface="仿宋" panose="02010609060101010101" pitchFamily="49" charset="-122"/>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矩形 15"/>
          <p:cNvSpPr/>
          <p:nvPr/>
        </p:nvSpPr>
        <p:spPr>
          <a:xfrm>
            <a:off x="3944938" y="566738"/>
            <a:ext cx="4797425" cy="2862263"/>
          </a:xfrm>
          <a:prstGeom prst="rect">
            <a:avLst/>
          </a:prstGeom>
          <a:ln>
            <a:solidFill>
              <a:srgbClr val="ED7D31"/>
            </a:solidFill>
          </a:ln>
        </p:spPr>
        <p:txBody>
          <a:bodyPr>
            <a:spAutoFit/>
          </a:bodyPr>
          <a:lstStyle/>
          <a:p>
            <a:pPr marL="0" marR="0" lvl="0" indent="0" algn="l" defTabSz="914400" rtl="0" eaLnBrk="1" fontAlgn="auto" latinLnBrk="0" hangingPunct="1">
              <a:lnSpc>
                <a:spcPct val="100000"/>
              </a:lnSpc>
              <a:spcBef>
                <a:spcPts val="0"/>
              </a:spcBef>
              <a:spcAft>
                <a:spcPts val="0"/>
              </a:spcAft>
              <a:buClr>
                <a:srgbClr val="44546A"/>
              </a:buClr>
              <a:buSzTx/>
              <a:buFont typeface="Monotype Sorts" pitchFamily="2" charset="2"/>
              <a:buNone/>
              <a:defRPr/>
            </a:pPr>
            <a:r>
              <a:rPr kumimoji="0" lang="en-US" altLang="zh-CN" sz="2000" b="1" i="0" u="none" strike="noStrike" kern="0" cap="none" spc="0" normalizeH="0" baseline="0" noProof="0" dirty="0" err="1">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PolyPointer</a:t>
            </a: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000" b="1" i="0" u="none" strike="noStrike" kern="0" cap="none" spc="0" normalizeH="0" baseline="0" noProof="0" dirty="0" err="1">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Attch</a:t>
            </a: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 </a:t>
            </a:r>
            <a:r>
              <a:rPr kumimoji="0" lang="en-US" altLang="zh-CN" sz="2000" b="1" i="0" u="none" strike="noStrike" kern="0" cap="none" spc="0" normalizeH="0" baseline="0" noProof="0" dirty="0" err="1">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int</a:t>
            </a: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c , </a:t>
            </a:r>
            <a:r>
              <a:rPr kumimoji="0" lang="en-US" altLang="zh-CN" sz="2000" b="1" i="0" u="none" strike="noStrike" kern="0" cap="none" spc="0" normalizeH="0" baseline="0" noProof="0" dirty="0" err="1">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int</a:t>
            </a: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e , </a:t>
            </a:r>
            <a:r>
              <a:rPr kumimoji="0" lang="en-US" altLang="zh-CN" sz="2000" b="1" i="0" u="none" strike="noStrike" kern="0" cap="none" spc="0" normalizeH="0" baseline="0" noProof="0" dirty="0" err="1">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PolyPointer</a:t>
            </a: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d )</a:t>
            </a:r>
            <a:endPar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44546A"/>
              </a:buClr>
              <a:buSzTx/>
              <a:buFont typeface="Monotype Sorts" pitchFamily="2" charset="2"/>
              <a:buNone/>
              <a:defRPr/>
            </a:pP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000" b="1" i="0" u="none" strike="noStrike" kern="0" cap="none" spc="0" normalizeH="0" baseline="0" noProof="0" dirty="0" err="1">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PolyPointer</a:t>
            </a: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x  ;</a:t>
            </a:r>
            <a:endPar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44546A"/>
              </a:buClr>
              <a:buSzTx/>
              <a:buFont typeface="Monotype Sorts" pitchFamily="2" charset="2"/>
              <a:buNone/>
              <a:defRPr/>
            </a:pP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x = new   </a:t>
            </a:r>
            <a:r>
              <a:rPr kumimoji="0" lang="en-US" altLang="zh-CN" sz="2000" b="1" i="0" u="none" strike="noStrike" kern="0" cap="none" spc="0" normalizeH="0" baseline="0" noProof="0" dirty="0" err="1">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PolyNode</a:t>
            </a: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                     </a:t>
            </a:r>
            <a:endPar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44546A"/>
              </a:buClr>
              <a:buSzTx/>
              <a:buFont typeface="Monotype Sorts" pitchFamily="2" charset="2"/>
              <a:buNone/>
              <a:defRPr/>
            </a:pP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x-&gt;</a:t>
            </a:r>
            <a:r>
              <a:rPr kumimoji="0" lang="en-US" altLang="zh-CN" sz="2000" b="1" i="0" u="none" strike="noStrike" kern="0" cap="none" spc="0" normalizeH="0" baseline="0" noProof="0" dirty="0" err="1">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coef</a:t>
            </a: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 c ;                                  </a:t>
            </a:r>
            <a:endPar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44546A"/>
              </a:buClr>
              <a:buSzTx/>
              <a:buFont typeface="Monotype Sorts" pitchFamily="2" charset="2"/>
              <a:buNone/>
              <a:defRPr/>
            </a:pP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x-&gt;</a:t>
            </a:r>
            <a:r>
              <a:rPr kumimoji="0" lang="en-US" altLang="zh-CN" sz="2000" b="1" i="0" u="none" strike="noStrike" kern="0" cap="none" spc="0" normalizeH="0" baseline="0" noProof="0" dirty="0" err="1">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exp</a:t>
            </a: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 e ;</a:t>
            </a:r>
            <a:endPar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44546A"/>
              </a:buClr>
              <a:buSzTx/>
              <a:buFont typeface="Monotype Sorts" pitchFamily="2" charset="2"/>
              <a:buNone/>
              <a:defRPr/>
            </a:pP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d-&gt;link = x ;</a:t>
            </a:r>
            <a:endPar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44546A"/>
              </a:buClr>
              <a:buSzTx/>
              <a:buFont typeface="Monotype Sorts" pitchFamily="2" charset="2"/>
              <a:buNone/>
              <a:defRPr/>
            </a:pP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return  x ;              </a:t>
            </a:r>
            <a:endPar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44546A"/>
              </a:buClr>
              <a:buSzTx/>
              <a:buFont typeface="Monotype Sorts" pitchFamily="2" charset="2"/>
              <a:buNone/>
              <a:defRPr/>
            </a:pP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endParaRPr kumimoji="0" lang="zh-CN" altLang="en-US"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graphicFrame>
        <p:nvGraphicFramePr>
          <p:cNvPr id="17" name="表格 16"/>
          <p:cNvGraphicFramePr>
            <a:graphicFrameLocks noGrp="1"/>
          </p:cNvGraphicFramePr>
          <p:nvPr/>
        </p:nvGraphicFramePr>
        <p:xfrm>
          <a:off x="992188" y="1635125"/>
          <a:ext cx="1125538" cy="304800"/>
        </p:xfrm>
        <a:graphic>
          <a:graphicData uri="http://schemas.openxmlformats.org/drawingml/2006/table">
            <a:tbl>
              <a:tblPr firstRow="1" bandRow="1"/>
              <a:tblGrid>
                <a:gridCol w="375179"/>
                <a:gridCol w="375179"/>
                <a:gridCol w="375179"/>
              </a:tblGrid>
              <a:tr h="270000">
                <a:tc>
                  <a:txBody>
                    <a:bodyPr/>
                    <a:lstStyle>
                      <a:lvl1pPr marL="0" algn="l" defTabSz="914400" rtl="0" eaLnBrk="1" latinLnBrk="0" hangingPunct="1">
                        <a:defRPr sz="1800" b="1" kern="1200">
                          <a:solidFill>
                            <a:schemeClr val="lt1"/>
                          </a:solidFill>
                          <a:latin typeface="等线" panose="02010600030101010101" pitchFamily="2" charset="-122"/>
                        </a:defRPr>
                      </a:lvl1pPr>
                      <a:lvl2pPr marL="457200" algn="l" defTabSz="914400" rtl="0" eaLnBrk="1" latinLnBrk="0" hangingPunct="1">
                        <a:defRPr sz="1800" b="1" kern="1200">
                          <a:solidFill>
                            <a:schemeClr val="lt1"/>
                          </a:solidFill>
                          <a:latin typeface="等线" panose="02010600030101010101" pitchFamily="2" charset="-122"/>
                        </a:defRPr>
                      </a:lvl2pPr>
                      <a:lvl3pPr marL="914400" algn="l" defTabSz="914400" rtl="0" eaLnBrk="1" latinLnBrk="0" hangingPunct="1">
                        <a:defRPr sz="1800" b="1" kern="1200">
                          <a:solidFill>
                            <a:schemeClr val="lt1"/>
                          </a:solidFill>
                          <a:latin typeface="等线" panose="02010600030101010101" pitchFamily="2" charset="-122"/>
                        </a:defRPr>
                      </a:lvl3pPr>
                      <a:lvl4pPr marL="1371600" algn="l" defTabSz="914400" rtl="0" eaLnBrk="1" latinLnBrk="0" hangingPunct="1">
                        <a:defRPr sz="1800" b="1" kern="1200">
                          <a:solidFill>
                            <a:schemeClr val="lt1"/>
                          </a:solidFill>
                          <a:latin typeface="等线" panose="02010600030101010101" pitchFamily="2" charset="-122"/>
                        </a:defRPr>
                      </a:lvl4pPr>
                      <a:lvl5pPr marL="1828800" algn="l" defTabSz="914400" rtl="0" eaLnBrk="1" latinLnBrk="0" hangingPunct="1">
                        <a:defRPr sz="1800" b="1" kern="1200">
                          <a:solidFill>
                            <a:schemeClr val="lt1"/>
                          </a:solidFill>
                          <a:latin typeface="等线" panose="02010600030101010101" pitchFamily="2" charset="-122"/>
                        </a:defRPr>
                      </a:lvl5pPr>
                      <a:lvl6pPr marL="2286000" algn="l" defTabSz="914400" rtl="0" eaLnBrk="1" latinLnBrk="0" hangingPunct="1">
                        <a:defRPr sz="1800" b="1" kern="1200">
                          <a:solidFill>
                            <a:schemeClr val="lt1"/>
                          </a:solidFill>
                          <a:latin typeface="等线" panose="02010600030101010101" pitchFamily="2" charset="-122"/>
                        </a:defRPr>
                      </a:lvl6pPr>
                      <a:lvl7pPr marL="2743200" algn="l" defTabSz="914400" rtl="0" eaLnBrk="1" latinLnBrk="0" hangingPunct="1">
                        <a:defRPr sz="1800" b="1" kern="1200">
                          <a:solidFill>
                            <a:schemeClr val="lt1"/>
                          </a:solidFill>
                          <a:latin typeface="等线" panose="02010600030101010101" pitchFamily="2" charset="-122"/>
                        </a:defRPr>
                      </a:lvl7pPr>
                      <a:lvl8pPr marL="3200400" algn="l" defTabSz="914400" rtl="0" eaLnBrk="1" latinLnBrk="0" hangingPunct="1">
                        <a:defRPr sz="1800" b="1" kern="1200">
                          <a:solidFill>
                            <a:schemeClr val="lt1"/>
                          </a:solidFill>
                          <a:latin typeface="等线" panose="02010600030101010101" pitchFamily="2" charset="-122"/>
                        </a:defRPr>
                      </a:lvl8pPr>
                      <a:lvl9pPr marL="3657600" algn="l" defTabSz="914400" rtl="0" eaLnBrk="1" latinLnBrk="0" hangingPunct="1">
                        <a:defRPr sz="1800" b="1" kern="1200">
                          <a:solidFill>
                            <a:schemeClr val="lt1"/>
                          </a:solidFill>
                          <a:latin typeface="等线" panose="02010600030101010101" pitchFamily="2" charset="-122"/>
                        </a:defRPr>
                      </a:lvl9p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等线" panose="02010600030101010101" pitchFamily="2" charset="-122"/>
                        </a:defRPr>
                      </a:lvl1pPr>
                      <a:lvl2pPr marL="457200" algn="l" defTabSz="914400" rtl="0" eaLnBrk="1" latinLnBrk="0" hangingPunct="1">
                        <a:defRPr sz="1800" b="1" kern="1200">
                          <a:solidFill>
                            <a:schemeClr val="lt1"/>
                          </a:solidFill>
                          <a:latin typeface="等线" panose="02010600030101010101" pitchFamily="2" charset="-122"/>
                        </a:defRPr>
                      </a:lvl2pPr>
                      <a:lvl3pPr marL="914400" algn="l" defTabSz="914400" rtl="0" eaLnBrk="1" latinLnBrk="0" hangingPunct="1">
                        <a:defRPr sz="1800" b="1" kern="1200">
                          <a:solidFill>
                            <a:schemeClr val="lt1"/>
                          </a:solidFill>
                          <a:latin typeface="等线" panose="02010600030101010101" pitchFamily="2" charset="-122"/>
                        </a:defRPr>
                      </a:lvl3pPr>
                      <a:lvl4pPr marL="1371600" algn="l" defTabSz="914400" rtl="0" eaLnBrk="1" latinLnBrk="0" hangingPunct="1">
                        <a:defRPr sz="1800" b="1" kern="1200">
                          <a:solidFill>
                            <a:schemeClr val="lt1"/>
                          </a:solidFill>
                          <a:latin typeface="等线" panose="02010600030101010101" pitchFamily="2" charset="-122"/>
                        </a:defRPr>
                      </a:lvl4pPr>
                      <a:lvl5pPr marL="1828800" algn="l" defTabSz="914400" rtl="0" eaLnBrk="1" latinLnBrk="0" hangingPunct="1">
                        <a:defRPr sz="1800" b="1" kern="1200">
                          <a:solidFill>
                            <a:schemeClr val="lt1"/>
                          </a:solidFill>
                          <a:latin typeface="等线" panose="02010600030101010101" pitchFamily="2" charset="-122"/>
                        </a:defRPr>
                      </a:lvl5pPr>
                      <a:lvl6pPr marL="2286000" algn="l" defTabSz="914400" rtl="0" eaLnBrk="1" latinLnBrk="0" hangingPunct="1">
                        <a:defRPr sz="1800" b="1" kern="1200">
                          <a:solidFill>
                            <a:schemeClr val="lt1"/>
                          </a:solidFill>
                          <a:latin typeface="等线" panose="02010600030101010101" pitchFamily="2" charset="-122"/>
                        </a:defRPr>
                      </a:lvl6pPr>
                      <a:lvl7pPr marL="2743200" algn="l" defTabSz="914400" rtl="0" eaLnBrk="1" latinLnBrk="0" hangingPunct="1">
                        <a:defRPr sz="1800" b="1" kern="1200">
                          <a:solidFill>
                            <a:schemeClr val="lt1"/>
                          </a:solidFill>
                          <a:latin typeface="等线" panose="02010600030101010101" pitchFamily="2" charset="-122"/>
                        </a:defRPr>
                      </a:lvl7pPr>
                      <a:lvl8pPr marL="3200400" algn="l" defTabSz="914400" rtl="0" eaLnBrk="1" latinLnBrk="0" hangingPunct="1">
                        <a:defRPr sz="1800" b="1" kern="1200">
                          <a:solidFill>
                            <a:schemeClr val="lt1"/>
                          </a:solidFill>
                          <a:latin typeface="等线" panose="02010600030101010101" pitchFamily="2" charset="-122"/>
                        </a:defRPr>
                      </a:lvl8pPr>
                      <a:lvl9pPr marL="3657600" algn="l" defTabSz="914400" rtl="0" eaLnBrk="1" latinLnBrk="0" hangingPunct="1">
                        <a:defRPr sz="1800" b="1" kern="1200">
                          <a:solidFill>
                            <a:schemeClr val="lt1"/>
                          </a:solidFill>
                          <a:latin typeface="等线" panose="02010600030101010101" pitchFamily="2" charset="-122"/>
                        </a:defRPr>
                      </a:lvl9pPr>
                    </a:lstStyle>
                    <a:p>
                      <a:pPr marL="0" marR="0" lvl="0" indent="0" algn="ctr" defTabSz="685800" rtl="0" eaLnBrk="1" fontAlgn="auto" latinLnBrk="0" hangingPunct="1">
                        <a:lnSpc>
                          <a:spcPct val="100000"/>
                        </a:lnSpc>
                        <a:spcBef>
                          <a:spcPts val="0"/>
                        </a:spcBef>
                        <a:spcAft>
                          <a:spcPts val="0"/>
                        </a:spcAft>
                        <a:buClrTx/>
                        <a:buSzTx/>
                        <a:buFontTx/>
                        <a:buNone/>
                        <a:defRPr/>
                      </a:pPr>
                      <a:endParaRPr lang="zh-CN" altLang="en-US" sz="1400" b="0" baseline="-2500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等线" panose="02010600030101010101" pitchFamily="2" charset="-122"/>
                        </a:defRPr>
                      </a:lvl1pPr>
                      <a:lvl2pPr marL="457200" algn="l" defTabSz="914400" rtl="0" eaLnBrk="1" latinLnBrk="0" hangingPunct="1">
                        <a:defRPr sz="1800" b="1" kern="1200">
                          <a:solidFill>
                            <a:schemeClr val="lt1"/>
                          </a:solidFill>
                          <a:latin typeface="等线" panose="02010600030101010101" pitchFamily="2" charset="-122"/>
                        </a:defRPr>
                      </a:lvl2pPr>
                      <a:lvl3pPr marL="914400" algn="l" defTabSz="914400" rtl="0" eaLnBrk="1" latinLnBrk="0" hangingPunct="1">
                        <a:defRPr sz="1800" b="1" kern="1200">
                          <a:solidFill>
                            <a:schemeClr val="lt1"/>
                          </a:solidFill>
                          <a:latin typeface="等线" panose="02010600030101010101" pitchFamily="2" charset="-122"/>
                        </a:defRPr>
                      </a:lvl3pPr>
                      <a:lvl4pPr marL="1371600" algn="l" defTabSz="914400" rtl="0" eaLnBrk="1" latinLnBrk="0" hangingPunct="1">
                        <a:defRPr sz="1800" b="1" kern="1200">
                          <a:solidFill>
                            <a:schemeClr val="lt1"/>
                          </a:solidFill>
                          <a:latin typeface="等线" panose="02010600030101010101" pitchFamily="2" charset="-122"/>
                        </a:defRPr>
                      </a:lvl4pPr>
                      <a:lvl5pPr marL="1828800" algn="l" defTabSz="914400" rtl="0" eaLnBrk="1" latinLnBrk="0" hangingPunct="1">
                        <a:defRPr sz="1800" b="1" kern="1200">
                          <a:solidFill>
                            <a:schemeClr val="lt1"/>
                          </a:solidFill>
                          <a:latin typeface="等线" panose="02010600030101010101" pitchFamily="2" charset="-122"/>
                        </a:defRPr>
                      </a:lvl5pPr>
                      <a:lvl6pPr marL="2286000" algn="l" defTabSz="914400" rtl="0" eaLnBrk="1" latinLnBrk="0" hangingPunct="1">
                        <a:defRPr sz="1800" b="1" kern="1200">
                          <a:solidFill>
                            <a:schemeClr val="lt1"/>
                          </a:solidFill>
                          <a:latin typeface="等线" panose="02010600030101010101" pitchFamily="2" charset="-122"/>
                        </a:defRPr>
                      </a:lvl6pPr>
                      <a:lvl7pPr marL="2743200" algn="l" defTabSz="914400" rtl="0" eaLnBrk="1" latinLnBrk="0" hangingPunct="1">
                        <a:defRPr sz="1800" b="1" kern="1200">
                          <a:solidFill>
                            <a:schemeClr val="lt1"/>
                          </a:solidFill>
                          <a:latin typeface="等线" panose="02010600030101010101" pitchFamily="2" charset="-122"/>
                        </a:defRPr>
                      </a:lvl7pPr>
                      <a:lvl8pPr marL="3200400" algn="l" defTabSz="914400" rtl="0" eaLnBrk="1" latinLnBrk="0" hangingPunct="1">
                        <a:defRPr sz="1800" b="1" kern="1200">
                          <a:solidFill>
                            <a:schemeClr val="lt1"/>
                          </a:solidFill>
                          <a:latin typeface="等线" panose="02010600030101010101" pitchFamily="2" charset="-122"/>
                        </a:defRPr>
                      </a:lvl8pPr>
                      <a:lvl9pPr marL="3657600" algn="l" defTabSz="914400" rtl="0" eaLnBrk="1" latinLnBrk="0" hangingPunct="1">
                        <a:defRPr sz="1800" b="1" kern="1200">
                          <a:solidFill>
                            <a:schemeClr val="lt1"/>
                          </a:solidFill>
                          <a:latin typeface="等线" panose="02010600030101010101" pitchFamily="2" charset="-122"/>
                        </a:defRPr>
                      </a:lvl9p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8" name="表格 17"/>
          <p:cNvGraphicFramePr>
            <a:graphicFrameLocks noGrp="1"/>
          </p:cNvGraphicFramePr>
          <p:nvPr/>
        </p:nvGraphicFramePr>
        <p:xfrm>
          <a:off x="2392363" y="2133600"/>
          <a:ext cx="1125538" cy="304800"/>
        </p:xfrm>
        <a:graphic>
          <a:graphicData uri="http://schemas.openxmlformats.org/drawingml/2006/table">
            <a:tbl>
              <a:tblPr firstRow="1" bandRow="1"/>
              <a:tblGrid>
                <a:gridCol w="375179"/>
                <a:gridCol w="375179"/>
                <a:gridCol w="375179"/>
              </a:tblGrid>
              <a:tr h="270000">
                <a:tc>
                  <a:txBody>
                    <a:bodyPr/>
                    <a:lstStyle>
                      <a:lvl1pPr marL="0" algn="l" defTabSz="914400" rtl="0" eaLnBrk="1" latinLnBrk="0" hangingPunct="1">
                        <a:defRPr sz="1800" b="1" kern="1200">
                          <a:solidFill>
                            <a:schemeClr val="lt1"/>
                          </a:solidFill>
                          <a:latin typeface="等线" panose="02010600030101010101" pitchFamily="2" charset="-122"/>
                        </a:defRPr>
                      </a:lvl1pPr>
                      <a:lvl2pPr marL="457200" algn="l" defTabSz="914400" rtl="0" eaLnBrk="1" latinLnBrk="0" hangingPunct="1">
                        <a:defRPr sz="1800" b="1" kern="1200">
                          <a:solidFill>
                            <a:schemeClr val="lt1"/>
                          </a:solidFill>
                          <a:latin typeface="等线" panose="02010600030101010101" pitchFamily="2" charset="-122"/>
                        </a:defRPr>
                      </a:lvl2pPr>
                      <a:lvl3pPr marL="914400" algn="l" defTabSz="914400" rtl="0" eaLnBrk="1" latinLnBrk="0" hangingPunct="1">
                        <a:defRPr sz="1800" b="1" kern="1200">
                          <a:solidFill>
                            <a:schemeClr val="lt1"/>
                          </a:solidFill>
                          <a:latin typeface="等线" panose="02010600030101010101" pitchFamily="2" charset="-122"/>
                        </a:defRPr>
                      </a:lvl3pPr>
                      <a:lvl4pPr marL="1371600" algn="l" defTabSz="914400" rtl="0" eaLnBrk="1" latinLnBrk="0" hangingPunct="1">
                        <a:defRPr sz="1800" b="1" kern="1200">
                          <a:solidFill>
                            <a:schemeClr val="lt1"/>
                          </a:solidFill>
                          <a:latin typeface="等线" panose="02010600030101010101" pitchFamily="2" charset="-122"/>
                        </a:defRPr>
                      </a:lvl4pPr>
                      <a:lvl5pPr marL="1828800" algn="l" defTabSz="914400" rtl="0" eaLnBrk="1" latinLnBrk="0" hangingPunct="1">
                        <a:defRPr sz="1800" b="1" kern="1200">
                          <a:solidFill>
                            <a:schemeClr val="lt1"/>
                          </a:solidFill>
                          <a:latin typeface="等线" panose="02010600030101010101" pitchFamily="2" charset="-122"/>
                        </a:defRPr>
                      </a:lvl5pPr>
                      <a:lvl6pPr marL="2286000" algn="l" defTabSz="914400" rtl="0" eaLnBrk="1" latinLnBrk="0" hangingPunct="1">
                        <a:defRPr sz="1800" b="1" kern="1200">
                          <a:solidFill>
                            <a:schemeClr val="lt1"/>
                          </a:solidFill>
                          <a:latin typeface="等线" panose="02010600030101010101" pitchFamily="2" charset="-122"/>
                        </a:defRPr>
                      </a:lvl6pPr>
                      <a:lvl7pPr marL="2743200" algn="l" defTabSz="914400" rtl="0" eaLnBrk="1" latinLnBrk="0" hangingPunct="1">
                        <a:defRPr sz="1800" b="1" kern="1200">
                          <a:solidFill>
                            <a:schemeClr val="lt1"/>
                          </a:solidFill>
                          <a:latin typeface="等线" panose="02010600030101010101" pitchFamily="2" charset="-122"/>
                        </a:defRPr>
                      </a:lvl7pPr>
                      <a:lvl8pPr marL="3200400" algn="l" defTabSz="914400" rtl="0" eaLnBrk="1" latinLnBrk="0" hangingPunct="1">
                        <a:defRPr sz="1800" b="1" kern="1200">
                          <a:solidFill>
                            <a:schemeClr val="lt1"/>
                          </a:solidFill>
                          <a:latin typeface="等线" panose="02010600030101010101" pitchFamily="2" charset="-122"/>
                        </a:defRPr>
                      </a:lvl8pPr>
                      <a:lvl9pPr marL="3657600" algn="l" defTabSz="914400" rtl="0" eaLnBrk="1" latinLnBrk="0" hangingPunct="1">
                        <a:defRPr sz="1800" b="1" kern="1200">
                          <a:solidFill>
                            <a:schemeClr val="lt1"/>
                          </a:solidFill>
                          <a:latin typeface="等线" panose="02010600030101010101" pitchFamily="2" charset="-122"/>
                        </a:defRPr>
                      </a:lvl9p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c</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等线" panose="02010600030101010101" pitchFamily="2" charset="-122"/>
                        </a:defRPr>
                      </a:lvl1pPr>
                      <a:lvl2pPr marL="457200" algn="l" defTabSz="914400" rtl="0" eaLnBrk="1" latinLnBrk="0" hangingPunct="1">
                        <a:defRPr sz="1800" b="1" kern="1200">
                          <a:solidFill>
                            <a:schemeClr val="lt1"/>
                          </a:solidFill>
                          <a:latin typeface="等线" panose="02010600030101010101" pitchFamily="2" charset="-122"/>
                        </a:defRPr>
                      </a:lvl2pPr>
                      <a:lvl3pPr marL="914400" algn="l" defTabSz="914400" rtl="0" eaLnBrk="1" latinLnBrk="0" hangingPunct="1">
                        <a:defRPr sz="1800" b="1" kern="1200">
                          <a:solidFill>
                            <a:schemeClr val="lt1"/>
                          </a:solidFill>
                          <a:latin typeface="等线" panose="02010600030101010101" pitchFamily="2" charset="-122"/>
                        </a:defRPr>
                      </a:lvl3pPr>
                      <a:lvl4pPr marL="1371600" algn="l" defTabSz="914400" rtl="0" eaLnBrk="1" latinLnBrk="0" hangingPunct="1">
                        <a:defRPr sz="1800" b="1" kern="1200">
                          <a:solidFill>
                            <a:schemeClr val="lt1"/>
                          </a:solidFill>
                          <a:latin typeface="等线" panose="02010600030101010101" pitchFamily="2" charset="-122"/>
                        </a:defRPr>
                      </a:lvl4pPr>
                      <a:lvl5pPr marL="1828800" algn="l" defTabSz="914400" rtl="0" eaLnBrk="1" latinLnBrk="0" hangingPunct="1">
                        <a:defRPr sz="1800" b="1" kern="1200">
                          <a:solidFill>
                            <a:schemeClr val="lt1"/>
                          </a:solidFill>
                          <a:latin typeface="等线" panose="02010600030101010101" pitchFamily="2" charset="-122"/>
                        </a:defRPr>
                      </a:lvl5pPr>
                      <a:lvl6pPr marL="2286000" algn="l" defTabSz="914400" rtl="0" eaLnBrk="1" latinLnBrk="0" hangingPunct="1">
                        <a:defRPr sz="1800" b="1" kern="1200">
                          <a:solidFill>
                            <a:schemeClr val="lt1"/>
                          </a:solidFill>
                          <a:latin typeface="等线" panose="02010600030101010101" pitchFamily="2" charset="-122"/>
                        </a:defRPr>
                      </a:lvl6pPr>
                      <a:lvl7pPr marL="2743200" algn="l" defTabSz="914400" rtl="0" eaLnBrk="1" latinLnBrk="0" hangingPunct="1">
                        <a:defRPr sz="1800" b="1" kern="1200">
                          <a:solidFill>
                            <a:schemeClr val="lt1"/>
                          </a:solidFill>
                          <a:latin typeface="等线" panose="02010600030101010101" pitchFamily="2" charset="-122"/>
                        </a:defRPr>
                      </a:lvl7pPr>
                      <a:lvl8pPr marL="3200400" algn="l" defTabSz="914400" rtl="0" eaLnBrk="1" latinLnBrk="0" hangingPunct="1">
                        <a:defRPr sz="1800" b="1" kern="1200">
                          <a:solidFill>
                            <a:schemeClr val="lt1"/>
                          </a:solidFill>
                          <a:latin typeface="等线" panose="02010600030101010101" pitchFamily="2" charset="-122"/>
                        </a:defRPr>
                      </a:lvl8pPr>
                      <a:lvl9pPr marL="3657600" algn="l" defTabSz="914400" rtl="0" eaLnBrk="1" latinLnBrk="0" hangingPunct="1">
                        <a:defRPr sz="1800" b="1" kern="1200">
                          <a:solidFill>
                            <a:schemeClr val="lt1"/>
                          </a:solidFill>
                          <a:latin typeface="等线" panose="02010600030101010101" pitchFamily="2" charset="-122"/>
                        </a:defRPr>
                      </a:lvl9p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400" b="0" baseline="0" dirty="0">
                          <a:solidFill>
                            <a:schemeClr val="tx1"/>
                          </a:solidFill>
                          <a:latin typeface="Times New Roman" panose="02020603050405020304" pitchFamily="18" charset="0"/>
                          <a:cs typeface="Times New Roman" panose="02020603050405020304" pitchFamily="18" charset="0"/>
                        </a:rPr>
                        <a:t>e</a:t>
                      </a:r>
                      <a:endParaRPr lang="zh-CN" altLang="en-US" sz="1400" b="0" baseline="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等线" panose="02010600030101010101" pitchFamily="2" charset="-122"/>
                        </a:defRPr>
                      </a:lvl1pPr>
                      <a:lvl2pPr marL="457200" algn="l" defTabSz="914400" rtl="0" eaLnBrk="1" latinLnBrk="0" hangingPunct="1">
                        <a:defRPr sz="1800" b="1" kern="1200">
                          <a:solidFill>
                            <a:schemeClr val="lt1"/>
                          </a:solidFill>
                          <a:latin typeface="等线" panose="02010600030101010101" pitchFamily="2" charset="-122"/>
                        </a:defRPr>
                      </a:lvl2pPr>
                      <a:lvl3pPr marL="914400" algn="l" defTabSz="914400" rtl="0" eaLnBrk="1" latinLnBrk="0" hangingPunct="1">
                        <a:defRPr sz="1800" b="1" kern="1200">
                          <a:solidFill>
                            <a:schemeClr val="lt1"/>
                          </a:solidFill>
                          <a:latin typeface="等线" panose="02010600030101010101" pitchFamily="2" charset="-122"/>
                        </a:defRPr>
                      </a:lvl3pPr>
                      <a:lvl4pPr marL="1371600" algn="l" defTabSz="914400" rtl="0" eaLnBrk="1" latinLnBrk="0" hangingPunct="1">
                        <a:defRPr sz="1800" b="1" kern="1200">
                          <a:solidFill>
                            <a:schemeClr val="lt1"/>
                          </a:solidFill>
                          <a:latin typeface="等线" panose="02010600030101010101" pitchFamily="2" charset="-122"/>
                        </a:defRPr>
                      </a:lvl4pPr>
                      <a:lvl5pPr marL="1828800" algn="l" defTabSz="914400" rtl="0" eaLnBrk="1" latinLnBrk="0" hangingPunct="1">
                        <a:defRPr sz="1800" b="1" kern="1200">
                          <a:solidFill>
                            <a:schemeClr val="lt1"/>
                          </a:solidFill>
                          <a:latin typeface="等线" panose="02010600030101010101" pitchFamily="2" charset="-122"/>
                        </a:defRPr>
                      </a:lvl5pPr>
                      <a:lvl6pPr marL="2286000" algn="l" defTabSz="914400" rtl="0" eaLnBrk="1" latinLnBrk="0" hangingPunct="1">
                        <a:defRPr sz="1800" b="1" kern="1200">
                          <a:solidFill>
                            <a:schemeClr val="lt1"/>
                          </a:solidFill>
                          <a:latin typeface="等线" panose="02010600030101010101" pitchFamily="2" charset="-122"/>
                        </a:defRPr>
                      </a:lvl6pPr>
                      <a:lvl7pPr marL="2743200" algn="l" defTabSz="914400" rtl="0" eaLnBrk="1" latinLnBrk="0" hangingPunct="1">
                        <a:defRPr sz="1800" b="1" kern="1200">
                          <a:solidFill>
                            <a:schemeClr val="lt1"/>
                          </a:solidFill>
                          <a:latin typeface="等线" panose="02010600030101010101" pitchFamily="2" charset="-122"/>
                        </a:defRPr>
                      </a:lvl7pPr>
                      <a:lvl8pPr marL="3200400" algn="l" defTabSz="914400" rtl="0" eaLnBrk="1" latinLnBrk="0" hangingPunct="1">
                        <a:defRPr sz="1800" b="1" kern="1200">
                          <a:solidFill>
                            <a:schemeClr val="lt1"/>
                          </a:solidFill>
                          <a:latin typeface="等线" panose="02010600030101010101" pitchFamily="2" charset="-122"/>
                        </a:defRPr>
                      </a:lvl8pPr>
                      <a:lvl9pPr marL="3657600" algn="l" defTabSz="914400" rtl="0" eaLnBrk="1" latinLnBrk="0" hangingPunct="1">
                        <a:defRPr sz="1800" b="1" kern="1200">
                          <a:solidFill>
                            <a:schemeClr val="lt1"/>
                          </a:solidFill>
                          <a:latin typeface="等线" panose="02010600030101010101" pitchFamily="2" charset="-122"/>
                        </a:defRPr>
                      </a:lvl9pPr>
                    </a:lstStyle>
                    <a:p>
                      <a:pPr algn="ctr"/>
                      <a:r>
                        <a:rPr lang="en-US" altLang="zh-CN" sz="1400" b="0" dirty="0">
                          <a:solidFill>
                            <a:schemeClr val="tx1"/>
                          </a:solidFill>
                          <a:latin typeface="Times New Roman" panose="02020603050405020304" pitchFamily="18" charset="0"/>
                          <a:cs typeface="Times New Roman" panose="02020603050405020304" pitchFamily="18" charset="0"/>
                        </a:rPr>
                        <a:t>^</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L="91484" marR="91484">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22551" name="直接箭头连接符 18"/>
          <p:cNvCxnSpPr/>
          <p:nvPr/>
        </p:nvCxnSpPr>
        <p:spPr>
          <a:xfrm>
            <a:off x="595313" y="1774825"/>
            <a:ext cx="393700" cy="0"/>
          </a:xfrm>
          <a:prstGeom prst="straightConnector1">
            <a:avLst/>
          </a:prstGeom>
          <a:ln w="19050" cap="flat" cmpd="sng">
            <a:solidFill>
              <a:srgbClr val="000000"/>
            </a:solidFill>
            <a:prstDash val="solid"/>
            <a:miter/>
            <a:headEnd type="none" w="med" len="med"/>
            <a:tailEnd type="triangle" w="med" len="med"/>
          </a:ln>
        </p:spPr>
      </p:cxnSp>
      <p:cxnSp>
        <p:nvCxnSpPr>
          <p:cNvPr id="22552" name="直接箭头连接符 19"/>
          <p:cNvCxnSpPr/>
          <p:nvPr/>
        </p:nvCxnSpPr>
        <p:spPr>
          <a:xfrm>
            <a:off x="1995488" y="2303463"/>
            <a:ext cx="395287" cy="0"/>
          </a:xfrm>
          <a:prstGeom prst="straightConnector1">
            <a:avLst/>
          </a:prstGeom>
          <a:ln w="19050" cap="flat" cmpd="sng">
            <a:solidFill>
              <a:srgbClr val="000000"/>
            </a:solidFill>
            <a:prstDash val="solid"/>
            <a:miter/>
            <a:headEnd type="none" w="med" len="med"/>
            <a:tailEnd type="triangle" w="med" len="med"/>
          </a:ln>
        </p:spPr>
      </p:cxnSp>
      <p:sp>
        <p:nvSpPr>
          <p:cNvPr id="22553" name="文本框 20"/>
          <p:cNvSpPr txBox="1"/>
          <p:nvPr/>
        </p:nvSpPr>
        <p:spPr>
          <a:xfrm>
            <a:off x="566738" y="1466850"/>
            <a:ext cx="298450" cy="338138"/>
          </a:xfrm>
          <a:prstGeom prst="rect">
            <a:avLst/>
          </a:prstGeom>
          <a:noFill/>
          <a:ln w="9525">
            <a:noFill/>
          </a:ln>
        </p:spPr>
        <p:txBody>
          <a:bodyPr wrap="none">
            <a:spAutoFit/>
          </a:bodyPr>
          <a:p>
            <a:pPr eaLnBrk="1" hangingPunct="1">
              <a:buNone/>
            </a:pPr>
            <a:r>
              <a:rPr lang="en-US" altLang="zh-CN" sz="1600" dirty="0">
                <a:solidFill>
                  <a:srgbClr val="000000"/>
                </a:solidFill>
                <a:latin typeface="Times New Roman" panose="02020603050405020304" pitchFamily="18" charset="0"/>
                <a:ea typeface="仿宋" panose="02010609060101010101" pitchFamily="49" charset="-122"/>
              </a:rPr>
              <a:t>d</a:t>
            </a:r>
            <a:endParaRPr lang="zh-CN" altLang="en-US" sz="1600" dirty="0">
              <a:solidFill>
                <a:srgbClr val="000000"/>
              </a:solidFill>
              <a:latin typeface="Times New Roman" panose="02020603050405020304" pitchFamily="18" charset="0"/>
              <a:ea typeface="仿宋" panose="02010609060101010101" pitchFamily="49" charset="-122"/>
            </a:endParaRPr>
          </a:p>
        </p:txBody>
      </p:sp>
      <p:cxnSp>
        <p:nvCxnSpPr>
          <p:cNvPr id="22554" name="直接连接符 21"/>
          <p:cNvCxnSpPr/>
          <p:nvPr/>
        </p:nvCxnSpPr>
        <p:spPr>
          <a:xfrm>
            <a:off x="1995488" y="1793875"/>
            <a:ext cx="0" cy="512763"/>
          </a:xfrm>
          <a:prstGeom prst="line">
            <a:avLst/>
          </a:prstGeom>
          <a:ln w="19050" cap="flat" cmpd="sng">
            <a:solidFill>
              <a:srgbClr val="000000"/>
            </a:solidFill>
            <a:prstDash val="solid"/>
            <a:miter/>
            <a:headEnd type="none" w="med" len="med"/>
            <a:tailEnd type="none" w="med" len="med"/>
          </a:ln>
        </p:spPr>
      </p:cxnSp>
      <p:sp>
        <p:nvSpPr>
          <p:cNvPr id="23" name="矩形 22"/>
          <p:cNvSpPr/>
          <p:nvPr/>
        </p:nvSpPr>
        <p:spPr>
          <a:xfrm>
            <a:off x="3944938" y="3409950"/>
            <a:ext cx="4797425" cy="3140075"/>
          </a:xfrm>
          <a:prstGeom prst="rect">
            <a:avLst/>
          </a:prstGeom>
          <a:ln>
            <a:solidFill>
              <a:srgbClr val="ED7D31"/>
            </a:solidFill>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char  Compare ( </a:t>
            </a:r>
            <a:r>
              <a:rPr kumimoji="0" lang="en-US" altLang="zh-CN" sz="1800" b="1" i="0" u="none" strike="noStrike" kern="0" cap="none" spc="0" normalizeH="0" baseline="0" noProof="0" dirty="0" err="1">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int</a:t>
            </a:r>
            <a:r>
              <a:rPr kumimoji="0" lang="en-US" altLang="zh-CN"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x, </a:t>
            </a:r>
            <a:r>
              <a:rPr kumimoji="0" lang="en-US" altLang="zh-CN" sz="1800" b="1" i="0" u="none" strike="noStrike" kern="0" cap="none" spc="0" normalizeH="0" baseline="0" noProof="0" dirty="0" err="1">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int</a:t>
            </a:r>
            <a:r>
              <a:rPr kumimoji="0" lang="en-US" altLang="zh-CN"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y)</a:t>
            </a:r>
            <a:endParaRPr kumimoji="0" lang="en-US" altLang="zh-CN"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en-US" altLang="zh-CN"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char c;</a:t>
            </a:r>
            <a:endParaRPr kumimoji="0" lang="en-US" altLang="zh-CN"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if( x == y ) </a:t>
            </a:r>
            <a:endParaRPr kumimoji="0" lang="en-US" altLang="zh-CN"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c = </a:t>
            </a:r>
            <a:r>
              <a:rPr kumimoji="0" lang="zh-CN" altLang="en-US"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zh-CN" altLang="en-US"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en-US" altLang="zh-CN"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else if( x &gt; y )</a:t>
            </a:r>
            <a:endParaRPr kumimoji="0" lang="en-US" altLang="zh-CN"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c = </a:t>
            </a:r>
            <a:r>
              <a:rPr kumimoji="0" lang="zh-CN" altLang="en-US"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&gt;</a:t>
            </a:r>
            <a:r>
              <a:rPr kumimoji="0" lang="zh-CN" altLang="en-US"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en-US" altLang="zh-CN"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else</a:t>
            </a:r>
            <a:endParaRPr kumimoji="0" lang="en-US" altLang="zh-CN"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c = </a:t>
            </a:r>
            <a:r>
              <a:rPr kumimoji="0" lang="zh-CN" altLang="en-US"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&lt;</a:t>
            </a:r>
            <a:r>
              <a:rPr kumimoji="0" lang="zh-CN" altLang="en-US"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en-US" altLang="zh-CN"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return( c );</a:t>
            </a:r>
            <a:endParaRPr kumimoji="0" lang="en-US" altLang="zh-CN"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endParaRPr kumimoji="0" lang="zh-CN" altLang="en-US" sz="18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22556" name="矩形 23"/>
          <p:cNvSpPr/>
          <p:nvPr/>
        </p:nvSpPr>
        <p:spPr>
          <a:xfrm>
            <a:off x="339725" y="962025"/>
            <a:ext cx="3313113" cy="368300"/>
          </a:xfrm>
          <a:prstGeom prst="rect">
            <a:avLst/>
          </a:prstGeom>
          <a:noFill/>
          <a:ln w="9525">
            <a:noFill/>
          </a:ln>
        </p:spPr>
        <p:txBody>
          <a:bodyPr>
            <a:spAutoFit/>
          </a:bodyPr>
          <a:p>
            <a:pPr eaLnBrk="1" hangingPunct="1">
              <a:buClr>
                <a:srgbClr val="44546A"/>
              </a:buClr>
              <a:buFont typeface="Monotype Sorts"/>
            </a:pPr>
            <a:r>
              <a:rPr lang="en-US" altLang="zh-CN" sz="1800" dirty="0">
                <a:solidFill>
                  <a:srgbClr val="000000"/>
                </a:solidFill>
                <a:latin typeface="Times New Roman" panose="02020603050405020304" pitchFamily="18" charset="0"/>
                <a:ea typeface="等线" panose="02010600030101010101" pitchFamily="2" charset="-122"/>
              </a:rPr>
              <a:t>Attch(int c, int e, PolyPointer  d)</a:t>
            </a:r>
            <a:endParaRPr lang="en-US" altLang="zh-CN" sz="1800" dirty="0">
              <a:solidFill>
                <a:srgbClr val="000000"/>
              </a:solidFill>
              <a:latin typeface="Times New Roman" panose="02020603050405020304" pitchFamily="18" charset="0"/>
              <a:ea typeface="等线" panose="02010600030101010101" pitchFamily="2" charset="-122"/>
            </a:endParaRPr>
          </a:p>
        </p:txBody>
      </p:sp>
      <p:sp>
        <p:nvSpPr>
          <p:cNvPr id="22557" name="矩形 24"/>
          <p:cNvSpPr/>
          <p:nvPr/>
        </p:nvSpPr>
        <p:spPr>
          <a:xfrm>
            <a:off x="60325" y="3819525"/>
            <a:ext cx="2620963" cy="369888"/>
          </a:xfrm>
          <a:prstGeom prst="rect">
            <a:avLst/>
          </a:prstGeom>
          <a:noFill/>
          <a:ln w="9525">
            <a:noFill/>
          </a:ln>
        </p:spPr>
        <p:txBody>
          <a:bodyPr wrap="none">
            <a:spAutoFit/>
          </a:bodyPr>
          <a:p>
            <a:pPr eaLnBrk="1" hangingPunct="1">
              <a:buNone/>
            </a:pPr>
            <a:r>
              <a:rPr lang="en-US" altLang="zh-CN" sz="1800" dirty="0">
                <a:solidFill>
                  <a:srgbClr val="000000"/>
                </a:solidFill>
                <a:latin typeface="Times New Roman" panose="02020603050405020304" pitchFamily="18" charset="0"/>
                <a:ea typeface="等线" panose="02010600030101010101" pitchFamily="2" charset="-122"/>
              </a:rPr>
              <a:t>Compare( int x , int y) = </a:t>
            </a:r>
            <a:endParaRPr lang="en-US" altLang="zh-CN" sz="1800" dirty="0">
              <a:solidFill>
                <a:srgbClr val="000000"/>
              </a:solidFill>
              <a:latin typeface="Times New Roman" panose="02020603050405020304" pitchFamily="18" charset="0"/>
              <a:ea typeface="等线" panose="02010600030101010101" pitchFamily="2" charset="-122"/>
            </a:endParaRPr>
          </a:p>
        </p:txBody>
      </p:sp>
      <p:sp>
        <p:nvSpPr>
          <p:cNvPr id="22558" name="文本框 25"/>
          <p:cNvSpPr txBox="1"/>
          <p:nvPr/>
        </p:nvSpPr>
        <p:spPr>
          <a:xfrm>
            <a:off x="2036763" y="1992313"/>
            <a:ext cx="287337" cy="338137"/>
          </a:xfrm>
          <a:prstGeom prst="rect">
            <a:avLst/>
          </a:prstGeom>
          <a:noFill/>
          <a:ln w="9525">
            <a:noFill/>
          </a:ln>
        </p:spPr>
        <p:txBody>
          <a:bodyPr wrap="none">
            <a:spAutoFit/>
          </a:bodyPr>
          <a:p>
            <a:pPr eaLnBrk="1" hangingPunct="1">
              <a:buNone/>
            </a:pPr>
            <a:r>
              <a:rPr lang="en-US" altLang="zh-CN" sz="1600" dirty="0">
                <a:solidFill>
                  <a:srgbClr val="000000"/>
                </a:solidFill>
                <a:latin typeface="Times New Roman" panose="02020603050405020304" pitchFamily="18" charset="0"/>
                <a:ea typeface="仿宋" panose="02010609060101010101" pitchFamily="49" charset="-122"/>
              </a:rPr>
              <a:t>x</a:t>
            </a:r>
            <a:endParaRPr lang="zh-CN" altLang="en-US" sz="1600" dirty="0">
              <a:solidFill>
                <a:srgbClr val="000000"/>
              </a:solidFill>
              <a:latin typeface="Times New Roman" panose="02020603050405020304" pitchFamily="18" charset="0"/>
              <a:ea typeface="仿宋" panose="02010609060101010101" pitchFamily="49" charset="-122"/>
            </a:endParaRPr>
          </a:p>
        </p:txBody>
      </p:sp>
      <p:sp>
        <p:nvSpPr>
          <p:cNvPr id="22559" name="文本框 26"/>
          <p:cNvSpPr txBox="1"/>
          <p:nvPr/>
        </p:nvSpPr>
        <p:spPr>
          <a:xfrm>
            <a:off x="2536825" y="3497263"/>
            <a:ext cx="1143000" cy="923925"/>
          </a:xfrm>
          <a:prstGeom prst="rect">
            <a:avLst/>
          </a:prstGeom>
          <a:noFill/>
          <a:ln w="9525">
            <a:noFill/>
          </a:ln>
        </p:spPr>
        <p:txBody>
          <a:bodyPr wrap="none">
            <a:spAutoFit/>
          </a:bodyPr>
          <a:p>
            <a:pPr eaLnBrk="1" hangingPunct="1">
              <a:buNone/>
            </a:pPr>
            <a:r>
              <a:rPr lang="zh-CN" altLang="en-US" sz="1800" dirty="0">
                <a:solidFill>
                  <a:srgbClr val="000000"/>
                </a:solidFill>
                <a:latin typeface="Times New Roman" panose="02020603050405020304" pitchFamily="18" charset="0"/>
                <a:ea typeface="等线" panose="02010600030101010101" pitchFamily="2" charset="-122"/>
              </a:rPr>
              <a:t>‘</a:t>
            </a:r>
            <a:r>
              <a:rPr lang="en-US" altLang="zh-CN" sz="1800" dirty="0">
                <a:solidFill>
                  <a:srgbClr val="000000"/>
                </a:solidFill>
                <a:latin typeface="Times New Roman" panose="02020603050405020304" pitchFamily="18" charset="0"/>
                <a:ea typeface="等线" panose="02010600030101010101" pitchFamily="2" charset="-122"/>
              </a:rPr>
              <a:t>=</a:t>
            </a:r>
            <a:r>
              <a:rPr lang="zh-CN" altLang="en-US" sz="1800" dirty="0">
                <a:solidFill>
                  <a:srgbClr val="000000"/>
                </a:solidFill>
                <a:latin typeface="Times New Roman" panose="02020603050405020304" pitchFamily="18" charset="0"/>
                <a:ea typeface="等线" panose="02010600030101010101" pitchFamily="2" charset="-122"/>
              </a:rPr>
              <a:t>’  当</a:t>
            </a:r>
            <a:r>
              <a:rPr lang="en-US" altLang="zh-CN" sz="1800" dirty="0">
                <a:solidFill>
                  <a:srgbClr val="000000"/>
                </a:solidFill>
                <a:latin typeface="Times New Roman" panose="02020603050405020304" pitchFamily="18" charset="0"/>
                <a:ea typeface="等线" panose="02010600030101010101" pitchFamily="2" charset="-122"/>
              </a:rPr>
              <a:t>x=y</a:t>
            </a:r>
            <a:endParaRPr lang="en-US" altLang="zh-CN" sz="1800" dirty="0">
              <a:solidFill>
                <a:srgbClr val="000000"/>
              </a:solidFill>
              <a:latin typeface="Times New Roman" panose="02020603050405020304" pitchFamily="18" charset="0"/>
              <a:ea typeface="等线" panose="02010600030101010101" pitchFamily="2" charset="-122"/>
            </a:endParaRPr>
          </a:p>
          <a:p>
            <a:pPr eaLnBrk="1" hangingPunct="1">
              <a:buNone/>
            </a:pPr>
            <a:r>
              <a:rPr lang="zh-CN" altLang="en-US" sz="1800" dirty="0">
                <a:solidFill>
                  <a:srgbClr val="000000"/>
                </a:solidFill>
                <a:latin typeface="Times New Roman" panose="02020603050405020304" pitchFamily="18" charset="0"/>
                <a:ea typeface="等线" panose="02010600030101010101" pitchFamily="2" charset="-122"/>
              </a:rPr>
              <a:t>‘</a:t>
            </a:r>
            <a:r>
              <a:rPr lang="en-US" altLang="zh-CN" sz="1800" dirty="0">
                <a:solidFill>
                  <a:srgbClr val="000000"/>
                </a:solidFill>
                <a:latin typeface="Times New Roman" panose="02020603050405020304" pitchFamily="18" charset="0"/>
                <a:ea typeface="等线" panose="02010600030101010101" pitchFamily="2" charset="-122"/>
              </a:rPr>
              <a:t>&gt;</a:t>
            </a:r>
            <a:r>
              <a:rPr lang="zh-CN" altLang="en-US" sz="1800" dirty="0">
                <a:solidFill>
                  <a:srgbClr val="000000"/>
                </a:solidFill>
                <a:latin typeface="Times New Roman" panose="02020603050405020304" pitchFamily="18" charset="0"/>
                <a:ea typeface="等线" panose="02010600030101010101" pitchFamily="2" charset="-122"/>
              </a:rPr>
              <a:t>’  当</a:t>
            </a:r>
            <a:r>
              <a:rPr lang="en-US" altLang="zh-CN" sz="1800" dirty="0">
                <a:solidFill>
                  <a:srgbClr val="000000"/>
                </a:solidFill>
                <a:latin typeface="Times New Roman" panose="02020603050405020304" pitchFamily="18" charset="0"/>
                <a:ea typeface="等线" panose="02010600030101010101" pitchFamily="2" charset="-122"/>
              </a:rPr>
              <a:t>x&gt;y</a:t>
            </a:r>
            <a:endParaRPr lang="en-US" altLang="zh-CN" sz="1800" dirty="0">
              <a:solidFill>
                <a:srgbClr val="000000"/>
              </a:solidFill>
              <a:latin typeface="Times New Roman" panose="02020603050405020304" pitchFamily="18" charset="0"/>
              <a:ea typeface="等线" panose="02010600030101010101" pitchFamily="2" charset="-122"/>
            </a:endParaRPr>
          </a:p>
          <a:p>
            <a:pPr eaLnBrk="1" hangingPunct="1">
              <a:buNone/>
            </a:pPr>
            <a:r>
              <a:rPr lang="zh-CN" altLang="en-US" sz="1800" dirty="0">
                <a:solidFill>
                  <a:srgbClr val="000000"/>
                </a:solidFill>
                <a:latin typeface="Times New Roman" panose="02020603050405020304" pitchFamily="18" charset="0"/>
                <a:ea typeface="等线" panose="02010600030101010101" pitchFamily="2" charset="-122"/>
              </a:rPr>
              <a:t>‘</a:t>
            </a:r>
            <a:r>
              <a:rPr lang="en-US" altLang="zh-CN" sz="1800" dirty="0">
                <a:solidFill>
                  <a:srgbClr val="000000"/>
                </a:solidFill>
                <a:latin typeface="Times New Roman" panose="02020603050405020304" pitchFamily="18" charset="0"/>
                <a:ea typeface="等线" panose="02010600030101010101" pitchFamily="2" charset="-122"/>
              </a:rPr>
              <a:t>&lt;</a:t>
            </a:r>
            <a:r>
              <a:rPr lang="zh-CN" altLang="en-US" sz="1800" dirty="0">
                <a:solidFill>
                  <a:srgbClr val="000000"/>
                </a:solidFill>
                <a:latin typeface="Times New Roman" panose="02020603050405020304" pitchFamily="18" charset="0"/>
                <a:ea typeface="等线" panose="02010600030101010101" pitchFamily="2" charset="-122"/>
              </a:rPr>
              <a:t>’  当</a:t>
            </a:r>
            <a:r>
              <a:rPr lang="en-US" altLang="zh-CN" sz="1800" dirty="0">
                <a:solidFill>
                  <a:srgbClr val="000000"/>
                </a:solidFill>
                <a:latin typeface="Times New Roman" panose="02020603050405020304" pitchFamily="18" charset="0"/>
                <a:ea typeface="等线" panose="02010600030101010101" pitchFamily="2" charset="-122"/>
              </a:rPr>
              <a:t>x&lt;y</a:t>
            </a:r>
            <a:endParaRPr lang="en-US" altLang="zh-CN" sz="1800" dirty="0">
              <a:solidFill>
                <a:srgbClr val="000000"/>
              </a:solidFill>
              <a:latin typeface="Times New Roman" panose="02020603050405020304" pitchFamily="18" charset="0"/>
              <a:ea typeface="等线" panose="02010600030101010101" pitchFamily="2" charset="-122"/>
            </a:endParaRPr>
          </a:p>
        </p:txBody>
      </p:sp>
      <p:sp>
        <p:nvSpPr>
          <p:cNvPr id="28" name="左大括号 27"/>
          <p:cNvSpPr/>
          <p:nvPr/>
        </p:nvSpPr>
        <p:spPr>
          <a:xfrm>
            <a:off x="2446338" y="3644900"/>
            <a:ext cx="134938" cy="719138"/>
          </a:xfrm>
          <a:prstGeom prst="leftBrace">
            <a:avLst>
              <a:gd name="adj1" fmla="val 8333"/>
              <a:gd name="adj2" fmla="val 48573"/>
            </a:avLst>
          </a:prstGeom>
          <a:noFill/>
          <a:ln w="12700" cap="flat" cmpd="sng" algn="ctr">
            <a:solidFill>
              <a:sysClr val="windowText" lastClr="000000"/>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pic>
        <p:nvPicPr>
          <p:cNvPr id="22561" name="图片 1"/>
          <p:cNvPicPr>
            <a:picLocks noChangeAspect="1"/>
          </p:cNvPicPr>
          <p:nvPr/>
        </p:nvPicPr>
        <p:blipFill>
          <a:blip r:embed="rId1"/>
          <a:stretch>
            <a:fillRect/>
          </a:stretch>
        </p:blipFill>
        <p:spPr>
          <a:xfrm>
            <a:off x="1023938" y="4605338"/>
            <a:ext cx="1827212" cy="186055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ext Box 3"/>
          <p:cNvSpPr txBox="1"/>
          <p:nvPr/>
        </p:nvSpPr>
        <p:spPr>
          <a:xfrm>
            <a:off x="247650" y="771525"/>
            <a:ext cx="2808288" cy="457200"/>
          </a:xfrm>
          <a:prstGeom prst="rect">
            <a:avLst/>
          </a:prstGeom>
          <a:noFill/>
          <a:ln w="9525">
            <a:noFill/>
          </a:ln>
        </p:spPr>
        <p:txBody>
          <a:bodyPr lIns="90000" tIns="46800" rIns="90000" bIns="46800">
            <a:spAutoFit/>
          </a:bodyPr>
          <a:p>
            <a:pPr eaLnBrk="1" hangingPunct="1"/>
            <a:r>
              <a:rPr lang="en-US" altLang="zh-CN" dirty="0">
                <a:solidFill>
                  <a:srgbClr val="0000CC"/>
                </a:solidFill>
                <a:latin typeface="Times New Roman" panose="02020603050405020304" pitchFamily="18" charset="0"/>
              </a:rPr>
              <a:t>3</a:t>
            </a:r>
            <a:r>
              <a:rPr lang="zh-CN" altLang="en-US" dirty="0">
                <a:solidFill>
                  <a:srgbClr val="0000CC"/>
                </a:solidFill>
                <a:latin typeface="Times New Roman" panose="02020603050405020304" pitchFamily="18" charset="0"/>
              </a:rPr>
              <a:t>、表达式求值</a:t>
            </a:r>
            <a:endParaRPr lang="zh-CN" altLang="en-US" dirty="0">
              <a:solidFill>
                <a:srgbClr val="0000CC"/>
              </a:solidFill>
              <a:latin typeface="Times New Roman" panose="02020603050405020304" pitchFamily="18" charset="0"/>
            </a:endParaRPr>
          </a:p>
        </p:txBody>
      </p:sp>
      <p:grpSp>
        <p:nvGrpSpPr>
          <p:cNvPr id="5123" name="Group 8"/>
          <p:cNvGrpSpPr/>
          <p:nvPr/>
        </p:nvGrpSpPr>
        <p:grpSpPr>
          <a:xfrm>
            <a:off x="3200400" y="1089025"/>
            <a:ext cx="5124450" cy="1201738"/>
            <a:chOff x="1056" y="746"/>
            <a:chExt cx="3228" cy="757"/>
          </a:xfrm>
        </p:grpSpPr>
        <p:sp>
          <p:nvSpPr>
            <p:cNvPr id="5130" name="Text Box 5"/>
            <p:cNvSpPr txBox="1"/>
            <p:nvPr/>
          </p:nvSpPr>
          <p:spPr>
            <a:xfrm>
              <a:off x="1056" y="746"/>
              <a:ext cx="3228" cy="757"/>
            </a:xfrm>
            <a:prstGeom prst="rect">
              <a:avLst/>
            </a:prstGeom>
            <a:noFill/>
            <a:ln w="9525">
              <a:noFill/>
            </a:ln>
          </p:spPr>
          <p:txBody>
            <a:bodyPr wrap="none" lIns="90000" tIns="46800" rIns="90000" bIns="46800">
              <a:spAutoFit/>
            </a:bodyPr>
            <a:p>
              <a:pPr eaLnBrk="1" hangingPunct="1"/>
              <a:r>
                <a:rPr lang="en-US" altLang="zh-CN" dirty="0">
                  <a:solidFill>
                    <a:schemeClr val="accent2"/>
                  </a:solidFill>
                  <a:latin typeface="Times New Roman" panose="02020603050405020304" pitchFamily="18" charset="0"/>
                </a:rPr>
                <a:t>                    </a:t>
              </a:r>
              <a:r>
                <a:rPr lang="zh-CN" altLang="en-US" dirty="0">
                  <a:solidFill>
                    <a:schemeClr val="accent2"/>
                  </a:solidFill>
                  <a:latin typeface="Times New Roman" panose="02020603050405020304" pitchFamily="18" charset="0"/>
                </a:rPr>
                <a:t>前缀表达式（波兰式）</a:t>
              </a:r>
              <a:endParaRPr lang="zh-CN" altLang="en-US" dirty="0">
                <a:solidFill>
                  <a:schemeClr val="accent2"/>
                </a:solidFill>
                <a:latin typeface="Times New Roman" panose="02020603050405020304" pitchFamily="18" charset="0"/>
              </a:endParaRPr>
            </a:p>
            <a:p>
              <a:pPr eaLnBrk="1" hangingPunct="1"/>
              <a:r>
                <a:rPr lang="zh-CN" altLang="en-US" dirty="0">
                  <a:solidFill>
                    <a:schemeClr val="accent2"/>
                  </a:solidFill>
                  <a:latin typeface="Times New Roman" panose="02020603050405020304" pitchFamily="18" charset="0"/>
                </a:rPr>
                <a:t>表达式：    中缀表达式</a:t>
              </a:r>
              <a:endParaRPr lang="zh-CN" altLang="en-US" dirty="0">
                <a:solidFill>
                  <a:schemeClr val="accent2"/>
                </a:solidFill>
                <a:latin typeface="Times New Roman" panose="02020603050405020304" pitchFamily="18" charset="0"/>
              </a:endParaRPr>
            </a:p>
            <a:p>
              <a:pPr eaLnBrk="1" hangingPunct="1"/>
              <a:r>
                <a:rPr lang="zh-CN" altLang="en-US" dirty="0">
                  <a:solidFill>
                    <a:schemeClr val="accent2"/>
                  </a:solidFill>
                  <a:latin typeface="Times New Roman" panose="02020603050405020304" pitchFamily="18" charset="0"/>
                </a:rPr>
                <a:t>                    后缀表达式（</a:t>
              </a:r>
              <a:r>
                <a:rPr lang="zh-CN" altLang="en-US" dirty="0">
                  <a:solidFill>
                    <a:srgbClr val="FF0000"/>
                  </a:solidFill>
                  <a:latin typeface="Times New Roman" panose="02020603050405020304" pitchFamily="18" charset="0"/>
                </a:rPr>
                <a:t>逆波兰式</a:t>
              </a:r>
              <a:r>
                <a:rPr lang="zh-CN" altLang="en-US" dirty="0">
                  <a:solidFill>
                    <a:schemeClr val="accent2"/>
                  </a:solidFill>
                  <a:latin typeface="Times New Roman" panose="02020603050405020304" pitchFamily="18" charset="0"/>
                </a:rPr>
                <a:t>）</a:t>
              </a:r>
              <a:endParaRPr lang="zh-CN" altLang="en-US" dirty="0">
                <a:solidFill>
                  <a:schemeClr val="accent2"/>
                </a:solidFill>
                <a:latin typeface="Times New Roman" panose="02020603050405020304" pitchFamily="18" charset="0"/>
              </a:endParaRPr>
            </a:p>
          </p:txBody>
        </p:sp>
        <p:sp>
          <p:nvSpPr>
            <p:cNvPr id="5131" name="AutoShape 7"/>
            <p:cNvSpPr/>
            <p:nvPr/>
          </p:nvSpPr>
          <p:spPr>
            <a:xfrm>
              <a:off x="1872" y="878"/>
              <a:ext cx="96" cy="480"/>
            </a:xfrm>
            <a:prstGeom prst="leftBrace">
              <a:avLst>
                <a:gd name="adj1" fmla="val 41666"/>
                <a:gd name="adj2" fmla="val 50000"/>
              </a:avLst>
            </a:prstGeom>
            <a:noFill/>
            <a:ln w="28575" cap="flat" cmpd="sng">
              <a:solidFill>
                <a:srgbClr val="0000CC"/>
              </a:solidFill>
              <a:prstDash val="solid"/>
              <a:headEnd type="none" w="med" len="med"/>
              <a:tailEnd type="none" w="med" len="med"/>
            </a:ln>
          </p:spPr>
          <p:txBody>
            <a:bodyPr wrap="none" lIns="90000" tIns="46800" rIns="90000" bIns="46800" anchor="ctr" anchorCtr="0">
              <a:spAutoFit/>
            </a:bodyPr>
            <a:p>
              <a:pPr algn="ctr" eaLnBrk="1" hangingPunct="1"/>
              <a:endParaRPr lang="zh-CN" altLang="en-US" dirty="0">
                <a:latin typeface="Times New Roman" panose="02020603050405020304" pitchFamily="18" charset="0"/>
              </a:endParaRPr>
            </a:p>
          </p:txBody>
        </p:sp>
      </p:grpSp>
      <p:grpSp>
        <p:nvGrpSpPr>
          <p:cNvPr id="5124" name="Group 11"/>
          <p:cNvGrpSpPr/>
          <p:nvPr/>
        </p:nvGrpSpPr>
        <p:grpSpPr>
          <a:xfrm>
            <a:off x="392113" y="2222500"/>
            <a:ext cx="6196012" cy="1201738"/>
            <a:chOff x="519" y="1514"/>
            <a:chExt cx="3903" cy="757"/>
          </a:xfrm>
        </p:grpSpPr>
        <p:sp>
          <p:nvSpPr>
            <p:cNvPr id="5128" name="Text Box 9"/>
            <p:cNvSpPr txBox="1"/>
            <p:nvPr/>
          </p:nvSpPr>
          <p:spPr>
            <a:xfrm>
              <a:off x="519" y="1514"/>
              <a:ext cx="3903" cy="757"/>
            </a:xfrm>
            <a:prstGeom prst="rect">
              <a:avLst/>
            </a:prstGeom>
            <a:noFill/>
            <a:ln w="9525">
              <a:noFill/>
            </a:ln>
          </p:spPr>
          <p:txBody>
            <a:bodyPr wrap="none" lIns="90000" tIns="46800" rIns="90000" bIns="46800">
              <a:spAutoFit/>
            </a:bodyPr>
            <a:p>
              <a:pPr eaLnBrk="1" hangingPunct="1"/>
              <a:r>
                <a:rPr lang="zh-CN" altLang="en-US" dirty="0">
                  <a:solidFill>
                    <a:srgbClr val="0000CC"/>
                  </a:solidFill>
                  <a:latin typeface="Times New Roman" panose="02020603050405020304" pitchFamily="18" charset="0"/>
                </a:rPr>
                <a:t>如：                                       </a:t>
              </a:r>
              <a:r>
                <a:rPr lang="zh-CN" altLang="en-US" dirty="0">
                  <a:latin typeface="Times New Roman" panose="02020603050405020304" pitchFamily="18" charset="0"/>
                </a:rPr>
                <a:t>*</a:t>
              </a:r>
              <a:r>
                <a:rPr lang="en-US" altLang="zh-CN" dirty="0">
                  <a:latin typeface="Times New Roman" panose="02020603050405020304" pitchFamily="18" charset="0"/>
                </a:rPr>
                <a:t>+ab</a:t>
              </a:r>
              <a:r>
                <a:rPr lang="zh-CN" altLang="en-US" dirty="0">
                  <a:latin typeface="Times New Roman" panose="02020603050405020304" pitchFamily="18" charset="0"/>
                </a:rPr>
                <a:t>－</a:t>
              </a:r>
              <a:r>
                <a:rPr lang="en-US" altLang="zh-CN" dirty="0">
                  <a:latin typeface="Times New Roman" panose="02020603050405020304" pitchFamily="18" charset="0"/>
                </a:rPr>
                <a:t>ab</a:t>
              </a:r>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           ( a + b ) * ( a </a:t>
              </a:r>
              <a:r>
                <a:rPr lang="zh-CN" altLang="en-US" dirty="0">
                  <a:latin typeface="Times New Roman" panose="02020603050405020304" pitchFamily="18" charset="0"/>
                </a:rPr>
                <a:t>－ </a:t>
              </a:r>
              <a:r>
                <a:rPr lang="en-US" altLang="zh-CN" dirty="0">
                  <a:latin typeface="Times New Roman" panose="02020603050405020304" pitchFamily="18" charset="0"/>
                </a:rPr>
                <a:t>b)     ( a + b ) * ( a </a:t>
              </a:r>
              <a:r>
                <a:rPr lang="zh-CN" altLang="en-US" dirty="0">
                  <a:latin typeface="Times New Roman" panose="02020603050405020304" pitchFamily="18" charset="0"/>
                </a:rPr>
                <a:t>－ </a:t>
              </a:r>
              <a:r>
                <a:rPr lang="en-US" altLang="zh-CN" dirty="0">
                  <a:latin typeface="Times New Roman" panose="02020603050405020304" pitchFamily="18" charset="0"/>
                </a:rPr>
                <a:t>b)</a:t>
              </a:r>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                                               ab+ab</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5129" name="AutoShape 10"/>
            <p:cNvSpPr/>
            <p:nvPr/>
          </p:nvSpPr>
          <p:spPr>
            <a:xfrm>
              <a:off x="2648" y="1706"/>
              <a:ext cx="96" cy="432"/>
            </a:xfrm>
            <a:prstGeom prst="leftBrace">
              <a:avLst>
                <a:gd name="adj1" fmla="val 37500"/>
                <a:gd name="adj2" fmla="val 50000"/>
              </a:avLst>
            </a:prstGeom>
            <a:noFill/>
            <a:ln w="28575" cap="flat" cmpd="sng">
              <a:solidFill>
                <a:schemeClr val="tx1"/>
              </a:solidFill>
              <a:prstDash val="solid"/>
              <a:headEnd type="none" w="med" len="med"/>
              <a:tailEnd type="none" w="med" len="med"/>
            </a:ln>
          </p:spPr>
          <p:txBody>
            <a:bodyPr wrap="none" lIns="90000" tIns="46800" rIns="90000" bIns="46800" anchor="ctr" anchorCtr="0">
              <a:spAutoFit/>
            </a:bodyPr>
            <a:p>
              <a:pPr algn="ctr" eaLnBrk="1" hangingPunct="1"/>
              <a:endParaRPr lang="zh-CN" altLang="en-US" dirty="0">
                <a:latin typeface="Times New Roman" panose="02020603050405020304" pitchFamily="18" charset="0"/>
              </a:endParaRPr>
            </a:p>
          </p:txBody>
        </p:sp>
      </p:grpSp>
      <p:sp>
        <p:nvSpPr>
          <p:cNvPr id="5125" name="Text Box 12"/>
          <p:cNvSpPr txBox="1"/>
          <p:nvPr/>
        </p:nvSpPr>
        <p:spPr>
          <a:xfrm>
            <a:off x="295275" y="3486150"/>
            <a:ext cx="8453438" cy="1187450"/>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        </a:t>
            </a:r>
            <a:r>
              <a:rPr lang="zh-CN" altLang="en-US" dirty="0">
                <a:latin typeface="Times New Roman" panose="02020603050405020304" pitchFamily="18" charset="0"/>
              </a:rPr>
              <a:t>高级语言中，采用类似自然语言的中缀表达式，但计算机</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对中缀表达式的处理是很困难的，而对后缀或前缀表达式则显</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得非常简单。</a:t>
            </a:r>
            <a:endParaRPr lang="zh-CN" altLang="en-US" dirty="0">
              <a:latin typeface="Times New Roman" panose="02020603050405020304" pitchFamily="18" charset="0"/>
            </a:endParaRPr>
          </a:p>
        </p:txBody>
      </p:sp>
      <p:sp>
        <p:nvSpPr>
          <p:cNvPr id="5126" name="Text Box 13"/>
          <p:cNvSpPr txBox="1"/>
          <p:nvPr/>
        </p:nvSpPr>
        <p:spPr>
          <a:xfrm>
            <a:off x="323850" y="4652963"/>
            <a:ext cx="8066088" cy="1917700"/>
          </a:xfrm>
          <a:prstGeom prst="rect">
            <a:avLst/>
          </a:prstGeom>
          <a:noFill/>
          <a:ln w="9525">
            <a:noFill/>
          </a:ln>
        </p:spPr>
        <p:txBody>
          <a:bodyPr wrap="none" lIns="90000" tIns="46800" rIns="90000" bIns="46800">
            <a:spAutoFit/>
          </a:bodyPr>
          <a:p>
            <a:pPr eaLnBrk="1" hangingPunct="1"/>
            <a:r>
              <a:rPr lang="zh-CN" altLang="en-US" dirty="0">
                <a:solidFill>
                  <a:srgbClr val="0000CC"/>
                </a:solidFill>
                <a:latin typeface="Times New Roman" panose="02020603050405020304" pitchFamily="18" charset="0"/>
              </a:rPr>
              <a:t>后缀表达式的特点：</a:t>
            </a:r>
            <a:endParaRPr lang="zh-CN" altLang="en-US" dirty="0">
              <a:solidFill>
                <a:srgbClr val="0000CC"/>
              </a:solidFill>
              <a:latin typeface="Times New Roman" panose="02020603050405020304" pitchFamily="18" charset="0"/>
            </a:endParaRPr>
          </a:p>
          <a:p>
            <a:pPr eaLnBrk="1" hangingPunct="1"/>
            <a:r>
              <a:rPr lang="zh-CN" altLang="en-US" dirty="0">
                <a:latin typeface="Times New Roman" panose="02020603050405020304" pitchFamily="18" charset="0"/>
              </a:rPr>
              <a:t>         ①  在后缀表达式中，变量（操作数）出现的顺序与中</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               缀表达式顺序相同。</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         ②  后缀表达式中不需要括弧定义计算顺序，而由运算</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              （操作符）的位置来确定运算顺序。</a:t>
            </a:r>
            <a:endParaRPr lang="zh-CN" altLang="en-US" dirty="0">
              <a:latin typeface="Times New Roman" panose="02020603050405020304" pitchFamily="18" charset="0"/>
            </a:endParaRPr>
          </a:p>
        </p:txBody>
      </p:sp>
      <p:sp>
        <p:nvSpPr>
          <p:cNvPr id="73742" name="Rectangle 14"/>
          <p:cNvSpPr/>
          <p:nvPr/>
        </p:nvSpPr>
        <p:spPr>
          <a:xfrm>
            <a:off x="5975350" y="447675"/>
            <a:ext cx="3168650" cy="641350"/>
          </a:xfrm>
          <a:prstGeom prst="rect">
            <a:avLst/>
          </a:prstGeom>
          <a:solidFill>
            <a:srgbClr val="CCFFCC"/>
          </a:solidFill>
          <a:ln w="28575">
            <a:noFill/>
          </a:ln>
        </p:spPr>
        <p:txBody>
          <a:bodyPr lIns="90000" tIns="46800" rIns="90000" bIns="46800" anchor="ctr" anchorCtr="0">
            <a:spAutoFit/>
          </a:bodyPr>
          <a:p>
            <a:pPr eaLnBrk="1" hangingPunct="1"/>
            <a:r>
              <a:rPr lang="zh-CN" altLang="en-US" sz="1800" b="0" dirty="0">
                <a:latin typeface="Times New Roman" panose="02020603050405020304" pitchFamily="18" charset="0"/>
              </a:rPr>
              <a:t>波兰逻辑学家</a:t>
            </a:r>
            <a:r>
              <a:rPr lang="en-US" altLang="zh-CN" sz="1800" b="0" dirty="0">
                <a:latin typeface="Times New Roman" panose="02020603050405020304" pitchFamily="18" charset="0"/>
              </a:rPr>
              <a:t>J.Lukasiewicz</a:t>
            </a:r>
            <a:r>
              <a:rPr lang="zh-CN" altLang="en-US" sz="1800" b="0" dirty="0">
                <a:latin typeface="Times New Roman" panose="02020603050405020304" pitchFamily="18" charset="0"/>
              </a:rPr>
              <a:t>于</a:t>
            </a:r>
            <a:r>
              <a:rPr lang="en-US" altLang="zh-CN" sz="1800" b="0" dirty="0">
                <a:latin typeface="Times New Roman" panose="02020603050405020304" pitchFamily="18" charset="0"/>
              </a:rPr>
              <a:t>1929</a:t>
            </a:r>
            <a:r>
              <a:rPr lang="zh-CN" altLang="en-US" sz="1800" b="0" dirty="0">
                <a:latin typeface="Times New Roman" panose="02020603050405020304" pitchFamily="18" charset="0"/>
              </a:rPr>
              <a:t>年提出的一种表达式。</a:t>
            </a:r>
            <a:endParaRPr lang="zh-CN" altLang="en-US" sz="1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矩形 5"/>
          <p:cNvSpPr/>
          <p:nvPr/>
        </p:nvSpPr>
        <p:spPr>
          <a:xfrm>
            <a:off x="-36195" y="340360"/>
            <a:ext cx="5221605" cy="6240145"/>
          </a:xfrm>
          <a:prstGeom prst="rect">
            <a:avLst/>
          </a:prstGeom>
          <a:noFill/>
          <a:ln w="9525">
            <a:noFill/>
          </a:ln>
        </p:spPr>
        <p:txBody>
          <a:bodyPr>
            <a:noAutofit/>
          </a:bodyPr>
          <a:p>
            <a:pPr eaLnBrk="1" hangingPunct="1">
              <a:lnSpc>
                <a:spcPts val="2400"/>
              </a:lnSpc>
              <a:buClr>
                <a:srgbClr val="44546A"/>
              </a:buClr>
              <a:buFont typeface="Monotype Sorts"/>
            </a:pPr>
            <a:r>
              <a:rPr lang="zh-CN" altLang="en-US" dirty="0">
                <a:solidFill>
                  <a:srgbClr val="0000CC"/>
                </a:solidFill>
                <a:latin typeface="宋体" panose="02010600030101010101" pitchFamily="2" charset="-122"/>
              </a:rPr>
              <a:t>表达式加法算法：</a:t>
            </a:r>
            <a:endParaRPr lang="en-US" altLang="zh-CN" dirty="0">
              <a:solidFill>
                <a:srgbClr val="0000CC"/>
              </a:solidFill>
              <a:latin typeface="宋体" panose="02010600030101010101" pitchFamily="2" charset="-122"/>
            </a:endParaRPr>
          </a:p>
          <a:p>
            <a:pPr eaLnBrk="1" hangingPunct="1">
              <a:lnSpc>
                <a:spcPts val="2400"/>
              </a:lnSpc>
              <a:buClr>
                <a:srgbClr val="44546A"/>
              </a:buClr>
              <a:buFont typeface="Monotype Sorts"/>
            </a:pPr>
            <a:r>
              <a:rPr lang="en-US" altLang="zh-CN" sz="2000" dirty="0">
                <a:solidFill>
                  <a:srgbClr val="000000"/>
                </a:solidFill>
                <a:latin typeface="Times New Roman" panose="02020603050405020304" pitchFamily="18" charset="0"/>
                <a:ea typeface="等线" panose="02010600030101010101" pitchFamily="2" charset="-122"/>
              </a:rPr>
              <a:t>PolyPointer PolyAdd ( PolyPointer a ,                        </a:t>
            </a:r>
            <a:endParaRPr lang="en-US" altLang="zh-CN" sz="2000" dirty="0">
              <a:solidFill>
                <a:srgbClr val="000000"/>
              </a:solidFill>
              <a:latin typeface="Times New Roman" panose="02020603050405020304" pitchFamily="18" charset="0"/>
              <a:ea typeface="等线" panose="02010600030101010101" pitchFamily="2" charset="-122"/>
            </a:endParaRPr>
          </a:p>
          <a:p>
            <a:pPr eaLnBrk="1" hangingPunct="1">
              <a:lnSpc>
                <a:spcPts val="2400"/>
              </a:lnSpc>
              <a:buClr>
                <a:srgbClr val="44546A"/>
              </a:buClr>
              <a:buFont typeface="Monotype Sorts"/>
            </a:pPr>
            <a:r>
              <a:rPr lang="en-US" altLang="zh-CN" sz="2000" dirty="0">
                <a:solidFill>
                  <a:srgbClr val="000000"/>
                </a:solidFill>
                <a:latin typeface="Times New Roman" panose="02020603050405020304" pitchFamily="18" charset="0"/>
                <a:ea typeface="等线" panose="02010600030101010101" pitchFamily="2" charset="-122"/>
              </a:rPr>
              <a:t>                                              PolyPointer b )</a:t>
            </a:r>
            <a:endParaRPr lang="en-US" altLang="zh-CN" sz="2000" dirty="0">
              <a:solidFill>
                <a:srgbClr val="000000"/>
              </a:solidFill>
              <a:latin typeface="Times New Roman" panose="02020603050405020304" pitchFamily="18" charset="0"/>
              <a:ea typeface="等线" panose="02010600030101010101" pitchFamily="2" charset="-122"/>
            </a:endParaRPr>
          </a:p>
          <a:p>
            <a:pPr eaLnBrk="1" hangingPunct="1">
              <a:lnSpc>
                <a:spcPts val="2400"/>
              </a:lnSpc>
              <a:buClr>
                <a:srgbClr val="44546A"/>
              </a:buClr>
              <a:buFont typeface="Monotype Sorts"/>
            </a:pPr>
            <a:r>
              <a:rPr lang="en-US" altLang="zh-CN" sz="2000" dirty="0">
                <a:solidFill>
                  <a:srgbClr val="000000"/>
                </a:solidFill>
                <a:latin typeface="Times New Roman" panose="02020603050405020304" pitchFamily="18" charset="0"/>
                <a:ea typeface="等线" panose="02010600030101010101" pitchFamily="2" charset="-122"/>
              </a:rPr>
              <a:t>{ PolyPointer p, q, d, c;</a:t>
            </a:r>
            <a:endParaRPr lang="en-US" altLang="zh-CN" sz="2000" dirty="0">
              <a:solidFill>
                <a:srgbClr val="000000"/>
              </a:solidFill>
              <a:latin typeface="Times New Roman" panose="02020603050405020304" pitchFamily="18" charset="0"/>
              <a:ea typeface="等线" panose="02010600030101010101" pitchFamily="2" charset="-122"/>
            </a:endParaRPr>
          </a:p>
          <a:p>
            <a:pPr eaLnBrk="1" hangingPunct="1">
              <a:lnSpc>
                <a:spcPts val="2400"/>
              </a:lnSpc>
              <a:buClr>
                <a:srgbClr val="44546A"/>
              </a:buClr>
              <a:buFont typeface="Monotype Sorts"/>
            </a:pPr>
            <a:r>
              <a:rPr lang="en-US" altLang="zh-CN" sz="2000" dirty="0">
                <a:solidFill>
                  <a:srgbClr val="000000"/>
                </a:solidFill>
                <a:latin typeface="Times New Roman" panose="02020603050405020304" pitchFamily="18" charset="0"/>
                <a:ea typeface="等线" panose="02010600030101010101" pitchFamily="2" charset="-122"/>
              </a:rPr>
              <a:t>   int y ;</a:t>
            </a:r>
            <a:endParaRPr lang="en-US" altLang="zh-CN" sz="2000" dirty="0">
              <a:solidFill>
                <a:srgbClr val="000000"/>
              </a:solidFill>
              <a:latin typeface="Times New Roman" panose="02020603050405020304" pitchFamily="18" charset="0"/>
              <a:ea typeface="等线" panose="02010600030101010101" pitchFamily="2" charset="-122"/>
            </a:endParaRPr>
          </a:p>
          <a:p>
            <a:pPr eaLnBrk="1" hangingPunct="1">
              <a:lnSpc>
                <a:spcPts val="2400"/>
              </a:lnSpc>
              <a:buClr>
                <a:srgbClr val="44546A"/>
              </a:buClr>
              <a:buFont typeface="Monotype Sorts"/>
            </a:pPr>
            <a:r>
              <a:rPr lang="en-US" altLang="zh-CN" sz="2000" dirty="0">
                <a:solidFill>
                  <a:srgbClr val="000000"/>
                </a:solidFill>
                <a:latin typeface="Times New Roman" panose="02020603050405020304" pitchFamily="18" charset="0"/>
                <a:ea typeface="等线" panose="02010600030101010101" pitchFamily="2" charset="-122"/>
              </a:rPr>
              <a:t>   p = a-&gt;link;  q = b-&gt;link;</a:t>
            </a:r>
            <a:endParaRPr lang="en-US" altLang="zh-CN" sz="2000" dirty="0">
              <a:solidFill>
                <a:srgbClr val="000000"/>
              </a:solidFill>
              <a:latin typeface="Times New Roman" panose="02020603050405020304" pitchFamily="18" charset="0"/>
              <a:ea typeface="等线" panose="02010600030101010101" pitchFamily="2" charset="-122"/>
            </a:endParaRPr>
          </a:p>
          <a:p>
            <a:pPr eaLnBrk="1" hangingPunct="1">
              <a:lnSpc>
                <a:spcPts val="2400"/>
              </a:lnSpc>
              <a:buClr>
                <a:srgbClr val="44546A"/>
              </a:buClr>
              <a:buFont typeface="Monotype Sorts"/>
            </a:pPr>
            <a:r>
              <a:rPr lang="en-US" altLang="zh-CN" sz="2000" dirty="0">
                <a:solidFill>
                  <a:srgbClr val="000000"/>
                </a:solidFill>
                <a:latin typeface="Times New Roman" panose="02020603050405020304" pitchFamily="18" charset="0"/>
                <a:ea typeface="等线" panose="02010600030101010101" pitchFamily="2" charset="-122"/>
              </a:rPr>
              <a:t>   c = new PolyNode; d = c ;</a:t>
            </a:r>
            <a:endParaRPr lang="en-US" altLang="zh-CN" sz="2000" dirty="0">
              <a:solidFill>
                <a:srgbClr val="000000"/>
              </a:solidFill>
              <a:latin typeface="Times New Roman" panose="02020603050405020304" pitchFamily="18" charset="0"/>
              <a:ea typeface="等线" panose="02010600030101010101" pitchFamily="2" charset="-122"/>
            </a:endParaRPr>
          </a:p>
          <a:p>
            <a:pPr eaLnBrk="1" hangingPunct="1">
              <a:lnSpc>
                <a:spcPts val="2400"/>
              </a:lnSpc>
              <a:buClr>
                <a:srgbClr val="44546A"/>
              </a:buClr>
              <a:buFont typeface="Monotype Sorts"/>
            </a:pPr>
            <a:r>
              <a:rPr lang="en-US" altLang="zh-CN" sz="2000" dirty="0">
                <a:solidFill>
                  <a:srgbClr val="000000"/>
                </a:solidFill>
                <a:latin typeface="Times New Roman" panose="02020603050405020304" pitchFamily="18" charset="0"/>
                <a:ea typeface="等线" panose="02010600030101010101" pitchFamily="2" charset="-122"/>
              </a:rPr>
              <a:t>   while ( (p != NULL) &amp;&amp; (q != NULL) )</a:t>
            </a:r>
            <a:endParaRPr lang="en-US" altLang="zh-CN" sz="2000" dirty="0">
              <a:solidFill>
                <a:srgbClr val="000000"/>
              </a:solidFill>
              <a:latin typeface="Times New Roman" panose="02020603050405020304" pitchFamily="18" charset="0"/>
              <a:ea typeface="等线" panose="02010600030101010101" pitchFamily="2" charset="-122"/>
            </a:endParaRPr>
          </a:p>
          <a:p>
            <a:pPr eaLnBrk="1" hangingPunct="1">
              <a:lnSpc>
                <a:spcPts val="2400"/>
              </a:lnSpc>
              <a:buClr>
                <a:srgbClr val="44546A"/>
              </a:buClr>
              <a:buFont typeface="Monotype Sorts"/>
            </a:pPr>
            <a:r>
              <a:rPr lang="en-US" altLang="zh-CN" sz="2000" dirty="0">
                <a:solidFill>
                  <a:srgbClr val="000000"/>
                </a:solidFill>
                <a:latin typeface="Times New Roman" panose="02020603050405020304" pitchFamily="18" charset="0"/>
                <a:ea typeface="等线" panose="02010600030101010101" pitchFamily="2" charset="-122"/>
              </a:rPr>
              <a:t>   </a:t>
            </a:r>
            <a:r>
              <a:rPr lang="en-US" altLang="zh-CN" sz="2000" dirty="0">
                <a:solidFill>
                  <a:srgbClr val="000000"/>
                </a:solidFill>
                <a:ea typeface="等线" panose="02010600030101010101" pitchFamily="2" charset="-122"/>
                <a:sym typeface="+mn-ea"/>
              </a:rPr>
              <a:t>{</a:t>
            </a:r>
            <a:endParaRPr lang="en-US" altLang="zh-CN" sz="2000" dirty="0">
              <a:solidFill>
                <a:srgbClr val="000000"/>
              </a:solidFill>
              <a:ea typeface="等线" panose="02010600030101010101" pitchFamily="2" charset="-122"/>
              <a:sym typeface="+mn-ea"/>
            </a:endParaRPr>
          </a:p>
          <a:p>
            <a:pPr indent="457200" eaLnBrk="1" hangingPunct="1">
              <a:lnSpc>
                <a:spcPts val="2400"/>
              </a:lnSpc>
              <a:buClr>
                <a:srgbClr val="44546A"/>
              </a:buClr>
              <a:buFont typeface="Monotype Sorts"/>
            </a:pPr>
            <a:r>
              <a:rPr lang="en-US" altLang="zh-CN" sz="2000" dirty="0">
                <a:solidFill>
                  <a:srgbClr val="000000"/>
                </a:solidFill>
                <a:latin typeface="Times New Roman" panose="02020603050405020304" pitchFamily="18" charset="0"/>
                <a:ea typeface="等线" panose="02010600030101010101" pitchFamily="2" charset="-122"/>
              </a:rPr>
              <a:t>switch ( Compare ( p-&gt;exp, q-&gt;exp ) )</a:t>
            </a:r>
            <a:endParaRPr lang="en-US" altLang="zh-CN" sz="2000" dirty="0">
              <a:solidFill>
                <a:srgbClr val="000000"/>
              </a:solidFill>
              <a:latin typeface="Times New Roman" panose="02020603050405020304" pitchFamily="18" charset="0"/>
              <a:ea typeface="等线" panose="02010600030101010101" pitchFamily="2" charset="-122"/>
            </a:endParaRPr>
          </a:p>
          <a:p>
            <a:pPr eaLnBrk="1" hangingPunct="1">
              <a:lnSpc>
                <a:spcPts val="2400"/>
              </a:lnSpc>
              <a:buClr>
                <a:srgbClr val="44546A"/>
              </a:buClr>
              <a:buFont typeface="Monotype Sorts"/>
            </a:pPr>
            <a:r>
              <a:rPr lang="en-US" altLang="zh-CN" sz="2000" dirty="0">
                <a:solidFill>
                  <a:srgbClr val="000000"/>
                </a:solidFill>
                <a:latin typeface="Times New Roman" panose="02020603050405020304" pitchFamily="18" charset="0"/>
                <a:ea typeface="等线" panose="02010600030101010101" pitchFamily="2" charset="-122"/>
              </a:rPr>
              <a:t>        {   case ‘=‘ :</a:t>
            </a:r>
            <a:endParaRPr lang="en-US" altLang="zh-CN" sz="2000" dirty="0">
              <a:solidFill>
                <a:srgbClr val="000000"/>
              </a:solidFill>
              <a:latin typeface="Times New Roman" panose="02020603050405020304" pitchFamily="18" charset="0"/>
              <a:ea typeface="等线" panose="02010600030101010101" pitchFamily="2" charset="-122"/>
            </a:endParaRPr>
          </a:p>
          <a:p>
            <a:pPr eaLnBrk="1" hangingPunct="1">
              <a:lnSpc>
                <a:spcPts val="2400"/>
              </a:lnSpc>
              <a:buClr>
                <a:srgbClr val="44546A"/>
              </a:buClr>
              <a:buFont typeface="Monotype Sorts"/>
            </a:pPr>
            <a:r>
              <a:rPr lang="en-US" altLang="zh-CN" sz="2000" dirty="0">
                <a:solidFill>
                  <a:srgbClr val="000000"/>
                </a:solidFill>
                <a:latin typeface="Times New Roman" panose="02020603050405020304" pitchFamily="18" charset="0"/>
                <a:ea typeface="等线" panose="02010600030101010101" pitchFamily="2" charset="-122"/>
              </a:rPr>
              <a:t>                 y = p-&gt;coef + q-&gt;coef ;</a:t>
            </a:r>
            <a:endParaRPr lang="en-US" altLang="zh-CN" sz="2000" dirty="0">
              <a:solidFill>
                <a:srgbClr val="000000"/>
              </a:solidFill>
              <a:latin typeface="Times New Roman" panose="02020603050405020304" pitchFamily="18" charset="0"/>
              <a:ea typeface="等线" panose="02010600030101010101" pitchFamily="2" charset="-122"/>
            </a:endParaRPr>
          </a:p>
          <a:p>
            <a:pPr eaLnBrk="1" hangingPunct="1">
              <a:lnSpc>
                <a:spcPts val="2400"/>
              </a:lnSpc>
              <a:buClr>
                <a:srgbClr val="44546A"/>
              </a:buClr>
              <a:buFont typeface="Monotype Sorts"/>
            </a:pPr>
            <a:r>
              <a:rPr lang="en-US" altLang="zh-CN" sz="2000" dirty="0">
                <a:solidFill>
                  <a:srgbClr val="000000"/>
                </a:solidFill>
                <a:latin typeface="Times New Roman" panose="02020603050405020304" pitchFamily="18" charset="0"/>
                <a:ea typeface="等线" panose="02010600030101010101" pitchFamily="2" charset="-122"/>
              </a:rPr>
              <a:t>                 if ( y )  d = Attch( y, p-&gt;exp, d );</a:t>
            </a:r>
            <a:endParaRPr lang="en-US" altLang="zh-CN" sz="2000" dirty="0">
              <a:solidFill>
                <a:srgbClr val="000000"/>
              </a:solidFill>
              <a:latin typeface="Times New Roman" panose="02020603050405020304" pitchFamily="18" charset="0"/>
              <a:ea typeface="等线" panose="02010600030101010101" pitchFamily="2" charset="-122"/>
            </a:endParaRPr>
          </a:p>
          <a:p>
            <a:pPr eaLnBrk="1" hangingPunct="1">
              <a:lnSpc>
                <a:spcPts val="2400"/>
              </a:lnSpc>
              <a:buClr>
                <a:srgbClr val="44546A"/>
              </a:buClr>
              <a:buFont typeface="Monotype Sorts"/>
            </a:pPr>
            <a:r>
              <a:rPr lang="en-US" altLang="zh-CN" sz="2000" dirty="0">
                <a:solidFill>
                  <a:srgbClr val="000000"/>
                </a:solidFill>
                <a:latin typeface="Times New Roman" panose="02020603050405020304" pitchFamily="18" charset="0"/>
                <a:ea typeface="等线" panose="02010600030101010101" pitchFamily="2" charset="-122"/>
              </a:rPr>
              <a:t>                 p = p-&gt;link ; q = q-&gt;link ;</a:t>
            </a:r>
            <a:endParaRPr lang="en-US" altLang="zh-CN" sz="2000" dirty="0">
              <a:solidFill>
                <a:srgbClr val="000000"/>
              </a:solidFill>
              <a:latin typeface="Times New Roman" panose="02020603050405020304" pitchFamily="18" charset="0"/>
              <a:ea typeface="等线" panose="02010600030101010101" pitchFamily="2" charset="-122"/>
            </a:endParaRPr>
          </a:p>
          <a:p>
            <a:pPr eaLnBrk="1" hangingPunct="1">
              <a:lnSpc>
                <a:spcPts val="2400"/>
              </a:lnSpc>
              <a:buClr>
                <a:srgbClr val="44546A"/>
              </a:buClr>
              <a:buFont typeface="Monotype Sorts"/>
            </a:pPr>
            <a:r>
              <a:rPr lang="en-US" altLang="zh-CN" sz="2000" dirty="0">
                <a:solidFill>
                  <a:srgbClr val="000000"/>
                </a:solidFill>
                <a:latin typeface="Times New Roman" panose="02020603050405020304" pitchFamily="18" charset="0"/>
                <a:ea typeface="等线" panose="02010600030101010101" pitchFamily="2" charset="-122"/>
              </a:rPr>
              <a:t>                 break;</a:t>
            </a:r>
            <a:endParaRPr lang="en-US" altLang="zh-CN" sz="2000" dirty="0">
              <a:solidFill>
                <a:srgbClr val="000000"/>
              </a:solidFill>
              <a:latin typeface="Times New Roman" panose="02020603050405020304" pitchFamily="18" charset="0"/>
              <a:ea typeface="等线" panose="02010600030101010101" pitchFamily="2" charset="-122"/>
            </a:endParaRPr>
          </a:p>
          <a:p>
            <a:pPr eaLnBrk="1" hangingPunct="1">
              <a:lnSpc>
                <a:spcPts val="2400"/>
              </a:lnSpc>
              <a:buClr>
                <a:srgbClr val="44546A"/>
              </a:buClr>
              <a:buFont typeface="Monotype Sorts"/>
            </a:pPr>
            <a:r>
              <a:rPr lang="en-US" altLang="zh-CN" sz="2000" dirty="0">
                <a:solidFill>
                  <a:srgbClr val="000000"/>
                </a:solidFill>
                <a:latin typeface="Times New Roman" panose="02020603050405020304" pitchFamily="18" charset="0"/>
                <a:ea typeface="等线" panose="02010600030101010101" pitchFamily="2" charset="-122"/>
              </a:rPr>
              <a:t>            case ‘&gt;’:</a:t>
            </a:r>
            <a:endParaRPr lang="en-US" altLang="zh-CN" sz="2000" dirty="0">
              <a:solidFill>
                <a:srgbClr val="000000"/>
              </a:solidFill>
              <a:latin typeface="Times New Roman" panose="02020603050405020304" pitchFamily="18" charset="0"/>
              <a:ea typeface="等线" panose="02010600030101010101" pitchFamily="2" charset="-122"/>
            </a:endParaRPr>
          </a:p>
          <a:p>
            <a:pPr eaLnBrk="1" hangingPunct="1">
              <a:lnSpc>
                <a:spcPts val="2400"/>
              </a:lnSpc>
              <a:buClr>
                <a:srgbClr val="44546A"/>
              </a:buClr>
              <a:buFont typeface="Monotype Sorts"/>
            </a:pPr>
            <a:r>
              <a:rPr lang="en-US" altLang="zh-CN" sz="2000" dirty="0">
                <a:solidFill>
                  <a:srgbClr val="000000"/>
                </a:solidFill>
                <a:latin typeface="Times New Roman" panose="02020603050405020304" pitchFamily="18" charset="0"/>
                <a:ea typeface="等线" panose="02010600030101010101" pitchFamily="2" charset="-122"/>
              </a:rPr>
              <a:t>                 d = Attch( p-&gt;coef, p-&gt;exp, d );</a:t>
            </a:r>
            <a:endParaRPr lang="en-US" altLang="zh-CN" sz="2000" dirty="0">
              <a:solidFill>
                <a:srgbClr val="000000"/>
              </a:solidFill>
              <a:latin typeface="Times New Roman" panose="02020603050405020304" pitchFamily="18" charset="0"/>
              <a:ea typeface="等线" panose="02010600030101010101" pitchFamily="2" charset="-122"/>
            </a:endParaRPr>
          </a:p>
          <a:p>
            <a:pPr eaLnBrk="1" hangingPunct="1">
              <a:lnSpc>
                <a:spcPts val="2400"/>
              </a:lnSpc>
              <a:buClr>
                <a:srgbClr val="44546A"/>
              </a:buClr>
              <a:buFont typeface="Monotype Sorts"/>
            </a:pPr>
            <a:r>
              <a:rPr lang="en-US" altLang="zh-CN" sz="2000" dirty="0">
                <a:solidFill>
                  <a:srgbClr val="000000"/>
                </a:solidFill>
                <a:latin typeface="Times New Roman" panose="02020603050405020304" pitchFamily="18" charset="0"/>
                <a:ea typeface="等线" panose="02010600030101010101" pitchFamily="2" charset="-122"/>
              </a:rPr>
              <a:t>                 p = p-&gt;link ; </a:t>
            </a:r>
            <a:endParaRPr lang="en-US" altLang="zh-CN" sz="2000" dirty="0">
              <a:solidFill>
                <a:srgbClr val="000000"/>
              </a:solidFill>
              <a:latin typeface="Times New Roman" panose="02020603050405020304" pitchFamily="18" charset="0"/>
              <a:ea typeface="等线" panose="02010600030101010101" pitchFamily="2" charset="-122"/>
            </a:endParaRPr>
          </a:p>
          <a:p>
            <a:pPr eaLnBrk="1" hangingPunct="1">
              <a:lnSpc>
                <a:spcPts val="2400"/>
              </a:lnSpc>
              <a:buClr>
                <a:srgbClr val="44546A"/>
              </a:buClr>
              <a:buFont typeface="Monotype Sorts"/>
            </a:pPr>
            <a:r>
              <a:rPr lang="en-US" altLang="zh-CN" sz="2000" dirty="0">
                <a:solidFill>
                  <a:srgbClr val="000000"/>
                </a:solidFill>
                <a:latin typeface="Times New Roman" panose="02020603050405020304" pitchFamily="18" charset="0"/>
                <a:ea typeface="等线" panose="02010600030101010101" pitchFamily="2" charset="-122"/>
              </a:rPr>
              <a:t>                break;</a:t>
            </a:r>
            <a:endParaRPr lang="en-US" altLang="zh-CN" sz="2000" dirty="0">
              <a:solidFill>
                <a:srgbClr val="000000"/>
              </a:solidFill>
              <a:latin typeface="Times New Roman" panose="02020603050405020304" pitchFamily="18" charset="0"/>
              <a:ea typeface="等线" panose="02010600030101010101" pitchFamily="2" charset="-122"/>
            </a:endParaRPr>
          </a:p>
          <a:p>
            <a:pPr eaLnBrk="1" hangingPunct="1">
              <a:lnSpc>
                <a:spcPts val="2400"/>
              </a:lnSpc>
              <a:buClr>
                <a:srgbClr val="44546A"/>
              </a:buClr>
              <a:buFont typeface="Monotype Sorts"/>
            </a:pPr>
            <a:r>
              <a:rPr lang="en-US" altLang="zh-CN" sz="2000" dirty="0">
                <a:solidFill>
                  <a:srgbClr val="000000"/>
                </a:solidFill>
                <a:latin typeface="Times New Roman" panose="02020603050405020304" pitchFamily="18" charset="0"/>
                <a:ea typeface="等线" panose="02010600030101010101" pitchFamily="2" charset="-122"/>
              </a:rPr>
              <a:t>            case ‘&lt;‘:</a:t>
            </a:r>
            <a:endParaRPr lang="en-US" altLang="zh-CN" sz="2000" dirty="0">
              <a:solidFill>
                <a:srgbClr val="000000"/>
              </a:solidFill>
              <a:latin typeface="Times New Roman" panose="02020603050405020304" pitchFamily="18" charset="0"/>
              <a:ea typeface="等线" panose="02010600030101010101" pitchFamily="2" charset="-122"/>
            </a:endParaRPr>
          </a:p>
          <a:p>
            <a:pPr eaLnBrk="1" hangingPunct="1">
              <a:lnSpc>
                <a:spcPts val="2400"/>
              </a:lnSpc>
              <a:buClr>
                <a:srgbClr val="44546A"/>
              </a:buClr>
              <a:buFont typeface="Monotype Sorts"/>
            </a:pPr>
            <a:r>
              <a:rPr lang="en-US" altLang="zh-CN" sz="2000" dirty="0">
                <a:solidFill>
                  <a:srgbClr val="000000"/>
                </a:solidFill>
                <a:latin typeface="Times New Roman" panose="02020603050405020304" pitchFamily="18" charset="0"/>
                <a:ea typeface="等线" panose="02010600030101010101" pitchFamily="2" charset="-122"/>
              </a:rPr>
              <a:t>                     </a:t>
            </a:r>
            <a:endParaRPr lang="zh-CN" altLang="en-US" sz="2000" dirty="0">
              <a:solidFill>
                <a:srgbClr val="000000"/>
              </a:solidFill>
              <a:latin typeface="Times New Roman" panose="02020603050405020304" pitchFamily="18" charset="0"/>
              <a:ea typeface="等线" panose="02010600030101010101" pitchFamily="2" charset="-122"/>
            </a:endParaRPr>
          </a:p>
        </p:txBody>
      </p:sp>
      <p:sp>
        <p:nvSpPr>
          <p:cNvPr id="7" name="矩形 6"/>
          <p:cNvSpPr/>
          <p:nvPr/>
        </p:nvSpPr>
        <p:spPr>
          <a:xfrm>
            <a:off x="5076190" y="332740"/>
            <a:ext cx="3888105" cy="5823585"/>
          </a:xfrm>
          <a:prstGeom prst="rect">
            <a:avLst/>
          </a:prstGeom>
          <a:ln>
            <a:solidFill>
              <a:srgbClr val="ED7D31"/>
            </a:solidFill>
          </a:ln>
        </p:spPr>
        <p:txBody>
          <a:bodyPr>
            <a:noAutofit/>
          </a:bodyPr>
          <a:lstStyle/>
          <a:p>
            <a:pPr marL="457200" marR="0" lvl="1" indent="0" algn="l" defTabSz="914400" rtl="0" eaLnBrk="1" fontAlgn="auto" latinLnBrk="0" hangingPunct="1">
              <a:lnSpc>
                <a:spcPts val="2400"/>
              </a:lnSpc>
              <a:spcBef>
                <a:spcPts val="0"/>
              </a:spcBef>
              <a:spcAft>
                <a:spcPts val="0"/>
              </a:spcAft>
              <a:buClr>
                <a:srgbClr val="44546A"/>
              </a:buClr>
              <a:buSzTx/>
              <a:buFont typeface="Monotype Sorts" pitchFamily="2" charset="2"/>
              <a:buNone/>
              <a:defRPr/>
            </a:pP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d = </a:t>
            </a:r>
            <a:r>
              <a:rPr kumimoji="0" lang="en-US" altLang="zh-CN" sz="2000" b="1" i="0" u="none" strike="noStrike" kern="0" cap="none" spc="0" normalizeH="0" baseline="0" noProof="0" dirty="0" err="1">
                <a:ln>
                  <a:noFill/>
                </a:ln>
                <a:solidFill>
                  <a:prstClr val="black"/>
                </a:solidFill>
                <a:effectLst/>
                <a:uLnTx/>
                <a:uFillTx/>
                <a:latin typeface="Times New Roman" panose="02020603050405020304" pitchFamily="18" charset="0"/>
                <a:ea typeface="等线" panose="02010600030101010101" pitchFamily="2" charset="-122"/>
                <a:cs typeface="+mn-cs"/>
              </a:rPr>
              <a:t>Attch</a:t>
            </a: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q-&gt;</a:t>
            </a:r>
            <a:r>
              <a:rPr kumimoji="0" lang="en-US" altLang="zh-CN" sz="2000" b="1" i="0" u="none" strike="noStrike" kern="0" cap="none" spc="0" normalizeH="0" baseline="0" noProof="0" dirty="0" err="1">
                <a:ln>
                  <a:noFill/>
                </a:ln>
                <a:solidFill>
                  <a:prstClr val="black"/>
                </a:solidFill>
                <a:effectLst/>
                <a:uLnTx/>
                <a:uFillTx/>
                <a:latin typeface="Times New Roman" panose="02020603050405020304" pitchFamily="18" charset="0"/>
                <a:ea typeface="等线" panose="02010600030101010101" pitchFamily="2" charset="-122"/>
                <a:cs typeface="+mn-cs"/>
              </a:rPr>
              <a:t>coef</a:t>
            </a: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q-&gt;exp, d );</a:t>
            </a:r>
            <a:endPar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endParaRPr>
          </a:p>
          <a:p>
            <a:pPr marL="457200" marR="0" lvl="1" indent="0" algn="l" defTabSz="914400" rtl="0" eaLnBrk="1" fontAlgn="auto" latinLnBrk="0" hangingPunct="1">
              <a:lnSpc>
                <a:spcPts val="2400"/>
              </a:lnSpc>
              <a:spcBef>
                <a:spcPts val="0"/>
              </a:spcBef>
              <a:spcAft>
                <a:spcPts val="0"/>
              </a:spcAft>
              <a:buClr>
                <a:srgbClr val="44546A"/>
              </a:buClr>
              <a:buSzTx/>
              <a:buFont typeface="Monotype Sorts" pitchFamily="2" charset="2"/>
              <a:buNone/>
              <a:defRPr/>
            </a:pP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q = q-&gt;link ;</a:t>
            </a:r>
            <a:endPar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endParaRPr>
          </a:p>
          <a:p>
            <a:pPr marL="457200" marR="0" lvl="1" indent="0" algn="l" defTabSz="914400" rtl="0" eaLnBrk="1" fontAlgn="auto" latinLnBrk="0" hangingPunct="1">
              <a:lnSpc>
                <a:spcPts val="2400"/>
              </a:lnSpc>
              <a:spcBef>
                <a:spcPts val="0"/>
              </a:spcBef>
              <a:spcAft>
                <a:spcPts val="0"/>
              </a:spcAft>
              <a:buClr>
                <a:srgbClr val="44546A"/>
              </a:buClr>
              <a:buSzTx/>
              <a:buFont typeface="Monotype Sorts" pitchFamily="2" charset="2"/>
              <a:buNone/>
              <a:defRPr/>
            </a:pP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break;</a:t>
            </a:r>
            <a:endPar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endParaRPr>
          </a:p>
          <a:p>
            <a:pPr marL="457200" marR="0" lvl="1" indent="0" algn="l" defTabSz="914400" rtl="0" eaLnBrk="1" fontAlgn="auto" latinLnBrk="0" hangingPunct="1">
              <a:lnSpc>
                <a:spcPts val="2400"/>
              </a:lnSpc>
              <a:spcBef>
                <a:spcPts val="0"/>
              </a:spcBef>
              <a:spcAft>
                <a:spcPts val="0"/>
              </a:spcAft>
              <a:buClr>
                <a:srgbClr val="44546A"/>
              </a:buClr>
              <a:buSzTx/>
              <a:buFont typeface="Monotype Sorts" pitchFamily="2" charset="2"/>
              <a:buNone/>
              <a:defRPr/>
            </a:pP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a:t>
            </a:r>
            <a:endPar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endParaRPr>
          </a:p>
          <a:p>
            <a:pPr marL="0" marR="0" lvl="1" algn="l" defTabSz="914400" rtl="0" eaLnBrk="1" fontAlgn="auto" hangingPunct="1">
              <a:lnSpc>
                <a:spcPts val="2400"/>
              </a:lnSpc>
              <a:spcBef>
                <a:spcPts val="0"/>
              </a:spcBef>
              <a:spcAft>
                <a:spcPts val="0"/>
              </a:spcAft>
              <a:buClr>
                <a:srgbClr val="44546A"/>
              </a:buClr>
              <a:buSzTx/>
              <a:buFont typeface="Monotype Sorts" pitchFamily="2" charset="2"/>
              <a:buNone/>
              <a:defRPr/>
            </a:pPr>
            <a:r>
              <a:rPr lang="en-US" altLang="zh-CN" sz="2000" kern="0" noProof="0" dirty="0">
                <a:ln>
                  <a:noFill/>
                </a:ln>
                <a:solidFill>
                  <a:prstClr val="black"/>
                </a:solidFill>
                <a:effectLst/>
                <a:uLnTx/>
                <a:uFillTx/>
                <a:ea typeface="等线" panose="02010600030101010101" pitchFamily="2" charset="-122"/>
                <a:sym typeface="+mn-ea"/>
              </a:rPr>
              <a:t>}</a:t>
            </a:r>
            <a:endPar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ts val="2400"/>
              </a:lnSpc>
              <a:spcBef>
                <a:spcPts val="0"/>
              </a:spcBef>
              <a:spcAft>
                <a:spcPts val="0"/>
              </a:spcAft>
              <a:buClr>
                <a:srgbClr val="44546A"/>
              </a:buClr>
              <a:buSzTx/>
              <a:buFont typeface="Monotype Sorts" pitchFamily="2" charset="2"/>
              <a:buNone/>
              <a:defRPr/>
            </a:pP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while ( p != NULL )</a:t>
            </a:r>
            <a:endPar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ts val="2400"/>
              </a:lnSpc>
              <a:spcBef>
                <a:spcPts val="0"/>
              </a:spcBef>
              <a:spcAft>
                <a:spcPts val="0"/>
              </a:spcAft>
              <a:buClr>
                <a:srgbClr val="44546A"/>
              </a:buClr>
              <a:buSzTx/>
              <a:buFont typeface="Monotype Sorts" pitchFamily="2" charset="2"/>
              <a:buNone/>
              <a:defRPr/>
            </a:pP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 d = </a:t>
            </a:r>
            <a:r>
              <a:rPr kumimoji="0" lang="en-US" altLang="zh-CN" sz="2000" b="1" i="0" u="none" strike="noStrike" kern="0" cap="none" spc="0" normalizeH="0" baseline="0" noProof="0" dirty="0" err="1">
                <a:ln>
                  <a:noFill/>
                </a:ln>
                <a:solidFill>
                  <a:prstClr val="black"/>
                </a:solidFill>
                <a:effectLst/>
                <a:uLnTx/>
                <a:uFillTx/>
                <a:latin typeface="Times New Roman" panose="02020603050405020304" pitchFamily="18" charset="0"/>
                <a:ea typeface="等线" panose="02010600030101010101" pitchFamily="2" charset="-122"/>
                <a:cs typeface="+mn-cs"/>
              </a:rPr>
              <a:t>Attch</a:t>
            </a: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p-&gt;</a:t>
            </a:r>
            <a:r>
              <a:rPr kumimoji="0" lang="en-US" altLang="zh-CN" sz="2000" b="1" i="0" u="none" strike="noStrike" kern="0" cap="none" spc="0" normalizeH="0" baseline="0" noProof="0" dirty="0" err="1">
                <a:ln>
                  <a:noFill/>
                </a:ln>
                <a:solidFill>
                  <a:prstClr val="black"/>
                </a:solidFill>
                <a:effectLst/>
                <a:uLnTx/>
                <a:uFillTx/>
                <a:latin typeface="Times New Roman" panose="02020603050405020304" pitchFamily="18" charset="0"/>
                <a:ea typeface="等线" panose="02010600030101010101" pitchFamily="2" charset="-122"/>
                <a:cs typeface="+mn-cs"/>
              </a:rPr>
              <a:t>coef</a:t>
            </a: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p-&gt;exp, d );</a:t>
            </a:r>
            <a:endPar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ts val="2400"/>
              </a:lnSpc>
              <a:spcBef>
                <a:spcPts val="0"/>
              </a:spcBef>
              <a:spcAft>
                <a:spcPts val="0"/>
              </a:spcAft>
              <a:buClr>
                <a:srgbClr val="44546A"/>
              </a:buClr>
              <a:buSzTx/>
              <a:buFont typeface="Monotype Sorts" pitchFamily="2" charset="2"/>
              <a:buNone/>
              <a:defRPr/>
            </a:pP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p = p-&gt;link ;</a:t>
            </a:r>
            <a:endPar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ts val="2400"/>
              </a:lnSpc>
              <a:spcBef>
                <a:spcPts val="0"/>
              </a:spcBef>
              <a:spcAft>
                <a:spcPts val="0"/>
              </a:spcAft>
              <a:buClr>
                <a:srgbClr val="44546A"/>
              </a:buClr>
              <a:buSzTx/>
              <a:buFont typeface="Monotype Sorts" pitchFamily="2" charset="2"/>
              <a:buNone/>
              <a:defRPr/>
            </a:pP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a:t>
            </a:r>
            <a:endPar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ts val="2400"/>
              </a:lnSpc>
              <a:spcBef>
                <a:spcPts val="0"/>
              </a:spcBef>
              <a:spcAft>
                <a:spcPts val="0"/>
              </a:spcAft>
              <a:buClr>
                <a:srgbClr val="44546A"/>
              </a:buClr>
              <a:buSzTx/>
              <a:buFont typeface="Monotype Sorts" pitchFamily="2" charset="2"/>
              <a:buNone/>
              <a:defRPr/>
            </a:pP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while ( q !=NULL )</a:t>
            </a:r>
            <a:endPar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ts val="2400"/>
              </a:lnSpc>
              <a:spcBef>
                <a:spcPts val="0"/>
              </a:spcBef>
              <a:spcAft>
                <a:spcPts val="0"/>
              </a:spcAft>
              <a:buClr>
                <a:srgbClr val="44546A"/>
              </a:buClr>
              <a:buSzTx/>
              <a:buFont typeface="Monotype Sorts" pitchFamily="2" charset="2"/>
              <a:buNone/>
              <a:defRPr/>
            </a:pP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 d = </a:t>
            </a:r>
            <a:r>
              <a:rPr kumimoji="0" lang="en-US" altLang="zh-CN" sz="2000" b="1" i="0" u="none" strike="noStrike" kern="0" cap="none" spc="0" normalizeH="0" baseline="0" noProof="0" dirty="0" err="1">
                <a:ln>
                  <a:noFill/>
                </a:ln>
                <a:solidFill>
                  <a:prstClr val="black"/>
                </a:solidFill>
                <a:effectLst/>
                <a:uLnTx/>
                <a:uFillTx/>
                <a:latin typeface="Times New Roman" panose="02020603050405020304" pitchFamily="18" charset="0"/>
                <a:ea typeface="等线" panose="02010600030101010101" pitchFamily="2" charset="-122"/>
                <a:cs typeface="+mn-cs"/>
              </a:rPr>
              <a:t>Attch</a:t>
            </a: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q-&gt;</a:t>
            </a:r>
            <a:r>
              <a:rPr kumimoji="0" lang="en-US" altLang="zh-CN" sz="2000" b="1" i="0" u="none" strike="noStrike" kern="0" cap="none" spc="0" normalizeH="0" baseline="0" noProof="0" dirty="0" err="1">
                <a:ln>
                  <a:noFill/>
                </a:ln>
                <a:solidFill>
                  <a:prstClr val="black"/>
                </a:solidFill>
                <a:effectLst/>
                <a:uLnTx/>
                <a:uFillTx/>
                <a:latin typeface="Times New Roman" panose="02020603050405020304" pitchFamily="18" charset="0"/>
                <a:ea typeface="等线" panose="02010600030101010101" pitchFamily="2" charset="-122"/>
                <a:cs typeface="+mn-cs"/>
              </a:rPr>
              <a:t>coef</a:t>
            </a: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q-&gt;exp, d );</a:t>
            </a:r>
            <a:endPar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ts val="2400"/>
              </a:lnSpc>
              <a:spcBef>
                <a:spcPts val="0"/>
              </a:spcBef>
              <a:spcAft>
                <a:spcPts val="0"/>
              </a:spcAft>
              <a:buClr>
                <a:srgbClr val="44546A"/>
              </a:buClr>
              <a:buSzTx/>
              <a:buFont typeface="Monotype Sorts" pitchFamily="2" charset="2"/>
              <a:buNone/>
              <a:defRPr/>
            </a:pP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q = q-&gt;link ;</a:t>
            </a:r>
            <a:endPar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ts val="2400"/>
              </a:lnSpc>
              <a:spcBef>
                <a:spcPts val="0"/>
              </a:spcBef>
              <a:spcAft>
                <a:spcPts val="0"/>
              </a:spcAft>
              <a:buClr>
                <a:srgbClr val="44546A"/>
              </a:buClr>
              <a:buSzTx/>
              <a:buFont typeface="Monotype Sorts" pitchFamily="2" charset="2"/>
              <a:buNone/>
              <a:defRPr/>
            </a:pP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a:t>
            </a:r>
            <a:endPar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ts val="2400"/>
              </a:lnSpc>
              <a:spcBef>
                <a:spcPts val="0"/>
              </a:spcBef>
              <a:spcAft>
                <a:spcPts val="0"/>
              </a:spcAft>
              <a:buClr>
                <a:srgbClr val="44546A"/>
              </a:buClr>
              <a:buSzTx/>
              <a:buFont typeface="Monotype Sorts" pitchFamily="2" charset="2"/>
              <a:buNone/>
              <a:defRPr/>
            </a:pP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d-&gt;link = NULL ;</a:t>
            </a:r>
            <a:endPar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ts val="2400"/>
              </a:lnSpc>
              <a:spcBef>
                <a:spcPts val="0"/>
              </a:spcBef>
              <a:spcAft>
                <a:spcPts val="0"/>
              </a:spcAft>
              <a:buClr>
                <a:srgbClr val="44546A"/>
              </a:buClr>
              <a:buSzTx/>
              <a:buFont typeface="Monotype Sorts" pitchFamily="2" charset="2"/>
              <a:buNone/>
              <a:defRPr/>
            </a:pP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p = c;</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保存初始节点的指针 </a:t>
            </a:r>
            <a:endPar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ts val="2400"/>
              </a:lnSpc>
              <a:spcBef>
                <a:spcPts val="0"/>
              </a:spcBef>
              <a:spcAft>
                <a:spcPts val="0"/>
              </a:spcAft>
              <a:buClr>
                <a:srgbClr val="44546A"/>
              </a:buClr>
              <a:buSzTx/>
              <a:buFont typeface="Monotype Sorts" pitchFamily="2" charset="2"/>
              <a:buNone/>
              <a:defRPr/>
            </a:pP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c = c-&gt;link;</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移动到链表的第一个有效节点</a:t>
            </a:r>
            <a:endPar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ts val="2400"/>
              </a:lnSpc>
              <a:spcBef>
                <a:spcPts val="0"/>
              </a:spcBef>
              <a:spcAft>
                <a:spcPts val="0"/>
              </a:spcAft>
              <a:buClr>
                <a:srgbClr val="44546A"/>
              </a:buClr>
              <a:buSzTx/>
              <a:buFont typeface="Monotype Sorts" pitchFamily="2" charset="2"/>
              <a:buNone/>
              <a:defRPr/>
            </a:pP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delete  p;</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删除初始节点</a:t>
            </a:r>
            <a:endPar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ts val="2400"/>
              </a:lnSpc>
              <a:spcBef>
                <a:spcPts val="0"/>
              </a:spcBef>
              <a:spcAft>
                <a:spcPts val="0"/>
              </a:spcAft>
              <a:buClr>
                <a:srgbClr val="44546A"/>
              </a:buClr>
              <a:buSzTx/>
              <a:buFont typeface="Monotype Sorts" pitchFamily="2" charset="2"/>
              <a:buNone/>
              <a:defRPr/>
            </a:pP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return  c;</a:t>
            </a:r>
            <a:endPar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ts val="2400"/>
              </a:lnSpc>
              <a:spcBef>
                <a:spcPts val="0"/>
              </a:spcBef>
              <a:spcAft>
                <a:spcPts val="0"/>
              </a:spcAft>
              <a:buClr>
                <a:srgbClr val="44546A"/>
              </a:buClr>
              <a:buSzTx/>
              <a:buFont typeface="Monotype Sorts" pitchFamily="2" charset="2"/>
              <a:buNone/>
              <a:defRPr/>
            </a:pP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a:t>
            </a:r>
            <a:endParaRPr kumimoji="0" lang="en-US" altLang="zh-CN" sz="2000" b="1" i="0" u="none" strike="noStrike" kern="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3"/>
          <p:cNvSpPr/>
          <p:nvPr/>
        </p:nvSpPr>
        <p:spPr>
          <a:xfrm>
            <a:off x="152400" y="508000"/>
            <a:ext cx="4059238" cy="525463"/>
          </a:xfrm>
          <a:prstGeom prst="rect">
            <a:avLst/>
          </a:prstGeom>
          <a:noFill/>
          <a:ln w="9525">
            <a:noFill/>
          </a:ln>
        </p:spPr>
        <p:txBody>
          <a:bodyPr lIns="90000" tIns="46800" rIns="90000" bIns="46800">
            <a:spAutoFit/>
          </a:bodyPr>
          <a:p>
            <a:pPr eaLnBrk="1" hangingPunct="1"/>
            <a:r>
              <a:rPr lang="en-US" altLang="zh-CN" sz="2800" dirty="0">
                <a:solidFill>
                  <a:srgbClr val="FF3300"/>
                </a:solidFill>
                <a:latin typeface="Times New Roman" panose="02020603050405020304" pitchFamily="18" charset="0"/>
              </a:rPr>
              <a:t>2.5  </a:t>
            </a:r>
            <a:r>
              <a:rPr lang="zh-CN" altLang="en-US" sz="2800" dirty="0">
                <a:solidFill>
                  <a:srgbClr val="FF3300"/>
                </a:solidFill>
                <a:latin typeface="Times New Roman" panose="02020603050405020304" pitchFamily="18" charset="0"/>
              </a:rPr>
              <a:t>串</a:t>
            </a:r>
            <a:r>
              <a:rPr lang="en-US" altLang="zh-CN" sz="2800" dirty="0">
                <a:solidFill>
                  <a:srgbClr val="FF3300"/>
                </a:solidFill>
                <a:latin typeface="Times New Roman" panose="02020603050405020304" pitchFamily="18" charset="0"/>
              </a:rPr>
              <a:t>( String )</a:t>
            </a:r>
            <a:endParaRPr lang="en-US" altLang="zh-CN" sz="2800" dirty="0">
              <a:solidFill>
                <a:srgbClr val="FF3300"/>
              </a:solidFill>
              <a:latin typeface="Times New Roman" panose="02020603050405020304" pitchFamily="18" charset="0"/>
            </a:endParaRPr>
          </a:p>
        </p:txBody>
      </p:sp>
      <p:sp>
        <p:nvSpPr>
          <p:cNvPr id="24579" name="Text Box 4"/>
          <p:cNvSpPr txBox="1"/>
          <p:nvPr/>
        </p:nvSpPr>
        <p:spPr>
          <a:xfrm>
            <a:off x="90488" y="1516063"/>
            <a:ext cx="9063037" cy="1917700"/>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        </a:t>
            </a:r>
            <a:r>
              <a:rPr lang="zh-CN" altLang="en-US" dirty="0">
                <a:latin typeface="Times New Roman" panose="02020603050405020304" pitchFamily="18" charset="0"/>
              </a:rPr>
              <a:t>串是线性表的一种特殊形式，表中每个元素的类型为字符型，</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是一个有限的字符序列。</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        串的基本形式可表示成：</a:t>
            </a:r>
            <a:r>
              <a:rPr lang="en-US" altLang="zh-CN" dirty="0">
                <a:latin typeface="Times New Roman" panose="02020603050405020304" pitchFamily="18" charset="0"/>
              </a:rPr>
              <a:t>S = ‘ a</a:t>
            </a:r>
            <a:r>
              <a:rPr lang="en-US" altLang="zh-CN" baseline="-25000" dirty="0">
                <a:latin typeface="Times New Roman" panose="02020603050405020304" pitchFamily="18" charset="0"/>
              </a:rPr>
              <a:t>1</a:t>
            </a:r>
            <a:r>
              <a:rPr lang="en-US" altLang="zh-CN" dirty="0">
                <a:latin typeface="Times New Roman" panose="02020603050405020304" pitchFamily="18" charset="0"/>
              </a:rPr>
              <a:t>a</a:t>
            </a:r>
            <a:r>
              <a:rPr lang="en-US" altLang="zh-CN" baseline="-25000" dirty="0">
                <a:latin typeface="Times New Roman" panose="02020603050405020304" pitchFamily="18" charset="0"/>
              </a:rPr>
              <a:t>2</a:t>
            </a:r>
            <a:r>
              <a:rPr lang="en-US" altLang="zh-CN" dirty="0">
                <a:latin typeface="Times New Roman" panose="02020603050405020304" pitchFamily="18" charset="0"/>
              </a:rPr>
              <a:t>a</a:t>
            </a:r>
            <a:r>
              <a:rPr lang="en-US" altLang="zh-CN" baseline="-25000" dirty="0">
                <a:latin typeface="Times New Roman" panose="02020603050405020304" pitchFamily="18" charset="0"/>
              </a:rPr>
              <a:t>3</a:t>
            </a:r>
            <a:r>
              <a:rPr lang="en-US" altLang="zh-CN" dirty="0">
                <a:latin typeface="Times New Roman" panose="02020603050405020304" pitchFamily="18" charset="0"/>
              </a:rPr>
              <a:t>······a</a:t>
            </a:r>
            <a:r>
              <a:rPr lang="en-US" altLang="zh-CN" baseline="-25000" dirty="0">
                <a:latin typeface="Times New Roman" panose="02020603050405020304" pitchFamily="18" charset="0"/>
              </a:rPr>
              <a:t>n</a:t>
            </a:r>
            <a:r>
              <a:rPr lang="en-US" altLang="zh-CN" dirty="0">
                <a:latin typeface="Times New Roman" panose="02020603050405020304" pitchFamily="18" charset="0"/>
              </a:rPr>
              <a:t>’ </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        其中： </a:t>
            </a:r>
            <a:r>
              <a:rPr lang="en-US" altLang="zh-CN" dirty="0">
                <a:latin typeface="Times New Roman" panose="02020603050405020304" pitchFamily="18" charset="0"/>
              </a:rPr>
              <a:t>char  a</a:t>
            </a:r>
            <a:r>
              <a:rPr lang="en-US" altLang="zh-CN" baseline="-25000" dirty="0">
                <a:latin typeface="Times New Roman" panose="02020603050405020304" pitchFamily="18" charset="0"/>
              </a:rPr>
              <a:t>i  </a:t>
            </a:r>
            <a:r>
              <a:rPr lang="zh-CN" altLang="en-US" dirty="0">
                <a:latin typeface="Times New Roman" panose="02020603050405020304" pitchFamily="18" charset="0"/>
              </a:rPr>
              <a:t>； </a:t>
            </a:r>
            <a:r>
              <a:rPr lang="en-US" altLang="zh-CN" dirty="0">
                <a:latin typeface="Times New Roman" panose="02020603050405020304" pitchFamily="18" charset="0"/>
              </a:rPr>
              <a:t>0 </a:t>
            </a:r>
            <a:r>
              <a:rPr lang="en-US" altLang="zh-CN" sz="1800" dirty="0">
                <a:latin typeface="Times New Roman" panose="02020603050405020304" pitchFamily="18" charset="0"/>
              </a:rPr>
              <a:t>≤</a:t>
            </a:r>
            <a:r>
              <a:rPr lang="en-US" altLang="zh-CN" dirty="0">
                <a:latin typeface="Times New Roman" panose="02020603050405020304" pitchFamily="18" charset="0"/>
              </a:rPr>
              <a:t> i </a:t>
            </a:r>
            <a:r>
              <a:rPr lang="en-US" altLang="zh-CN" sz="1800" dirty="0">
                <a:latin typeface="Times New Roman" panose="02020603050405020304" pitchFamily="18" charset="0"/>
              </a:rPr>
              <a:t>≤</a:t>
            </a:r>
            <a:r>
              <a:rPr lang="en-US" altLang="zh-CN" dirty="0">
                <a:latin typeface="Times New Roman" panose="02020603050405020304" pitchFamily="18" charset="0"/>
              </a:rPr>
              <a:t> n </a:t>
            </a:r>
            <a:r>
              <a:rPr lang="zh-CN" altLang="en-US" dirty="0">
                <a:latin typeface="Times New Roman" panose="02020603050405020304" pitchFamily="18" charset="0"/>
              </a:rPr>
              <a:t>；</a:t>
            </a:r>
            <a:r>
              <a:rPr lang="en-US" altLang="zh-CN" dirty="0">
                <a:latin typeface="Times New Roman" panose="02020603050405020304" pitchFamily="18" charset="0"/>
              </a:rPr>
              <a:t>n </a:t>
            </a:r>
            <a:r>
              <a:rPr lang="en-US" altLang="zh-CN" sz="1800" dirty="0">
                <a:latin typeface="Times New Roman" panose="02020603050405020304" pitchFamily="18" charset="0"/>
              </a:rPr>
              <a:t>≥ </a:t>
            </a:r>
            <a:r>
              <a:rPr lang="en-US" altLang="zh-CN" dirty="0">
                <a:latin typeface="Times New Roman" panose="02020603050405020304" pitchFamily="18" charset="0"/>
              </a:rPr>
              <a:t>0 </a:t>
            </a:r>
            <a:r>
              <a:rPr lang="zh-CN" altLang="en-US" dirty="0">
                <a:latin typeface="Times New Roman" panose="02020603050405020304" pitchFamily="18" charset="0"/>
              </a:rPr>
              <a:t>； 当 </a:t>
            </a:r>
            <a:r>
              <a:rPr lang="en-US" altLang="zh-CN" dirty="0">
                <a:latin typeface="Times New Roman" panose="02020603050405020304" pitchFamily="18" charset="0"/>
              </a:rPr>
              <a:t>n = 0 </a:t>
            </a:r>
            <a:r>
              <a:rPr lang="zh-CN" altLang="en-US" dirty="0">
                <a:latin typeface="Times New Roman" panose="02020603050405020304" pitchFamily="18" charset="0"/>
              </a:rPr>
              <a:t>时，为空串。</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                     </a:t>
            </a:r>
            <a:r>
              <a:rPr lang="en-US" altLang="zh-CN" dirty="0">
                <a:latin typeface="Times New Roman" panose="02020603050405020304" pitchFamily="18" charset="0"/>
              </a:rPr>
              <a:t>n </a:t>
            </a:r>
            <a:r>
              <a:rPr lang="zh-CN" altLang="en-US" dirty="0">
                <a:latin typeface="Times New Roman" panose="02020603050405020304" pitchFamily="18" charset="0"/>
              </a:rPr>
              <a:t>为串的长度 ；</a:t>
            </a:r>
            <a:endParaRPr lang="zh-CN" altLang="en-US" dirty="0">
              <a:latin typeface="Times New Roman" panose="02020603050405020304" pitchFamily="18" charset="0"/>
            </a:endParaRPr>
          </a:p>
        </p:txBody>
      </p:sp>
      <p:sp>
        <p:nvSpPr>
          <p:cNvPr id="24580" name="Text Box 5"/>
          <p:cNvSpPr txBox="1"/>
          <p:nvPr/>
        </p:nvSpPr>
        <p:spPr>
          <a:xfrm>
            <a:off x="825500" y="3405188"/>
            <a:ext cx="5942013" cy="1201737"/>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C </a:t>
            </a:r>
            <a:r>
              <a:rPr lang="zh-CN" altLang="en-US" dirty="0">
                <a:latin typeface="Times New Roman" panose="02020603050405020304" pitchFamily="18" charset="0"/>
              </a:rPr>
              <a:t>语言中串有两种实现方法：</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           </a:t>
            </a:r>
            <a:r>
              <a:rPr lang="en-US" altLang="zh-CN" dirty="0">
                <a:latin typeface="Times New Roman" panose="02020603050405020304" pitchFamily="18" charset="0"/>
              </a:rPr>
              <a:t>(1) </a:t>
            </a:r>
            <a:r>
              <a:rPr lang="zh-CN" altLang="en-US" dirty="0">
                <a:latin typeface="Times New Roman" panose="02020603050405020304" pitchFamily="18" charset="0"/>
              </a:rPr>
              <a:t>字符数组，如：</a:t>
            </a:r>
            <a:r>
              <a:rPr lang="en-US" altLang="zh-CN" dirty="0">
                <a:latin typeface="Times New Roman" panose="02020603050405020304" pitchFamily="18" charset="0"/>
              </a:rPr>
              <a:t>char    str1[10] </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           </a:t>
            </a:r>
            <a:r>
              <a:rPr lang="en-US" altLang="zh-CN" dirty="0">
                <a:latin typeface="Times New Roman" panose="02020603050405020304" pitchFamily="18" charset="0"/>
              </a:rPr>
              <a:t>(2) </a:t>
            </a:r>
            <a:r>
              <a:rPr lang="zh-CN" altLang="en-US" dirty="0">
                <a:latin typeface="Times New Roman" panose="02020603050405020304" pitchFamily="18" charset="0"/>
              </a:rPr>
              <a:t>字符指针，如：</a:t>
            </a:r>
            <a:r>
              <a:rPr lang="en-US" altLang="zh-CN" dirty="0">
                <a:latin typeface="Times New Roman" panose="02020603050405020304" pitchFamily="18" charset="0"/>
              </a:rPr>
              <a:t>char  *str2 </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24581" name="Text Box 7"/>
          <p:cNvSpPr txBox="1"/>
          <p:nvPr/>
        </p:nvSpPr>
        <p:spPr>
          <a:xfrm>
            <a:off x="381000" y="4440238"/>
            <a:ext cx="1760538" cy="463550"/>
          </a:xfrm>
          <a:prstGeom prst="rect">
            <a:avLst/>
          </a:prstGeom>
          <a:noFill/>
          <a:ln w="9525">
            <a:noFill/>
          </a:ln>
        </p:spPr>
        <p:txBody>
          <a:bodyPr wrap="none" lIns="90000" tIns="46800" rIns="90000" bIns="46800">
            <a:spAutoFit/>
          </a:bodyPr>
          <a:p>
            <a:pPr eaLnBrk="1" hangingPunct="1"/>
            <a:r>
              <a:rPr lang="en-US" altLang="zh-CN" dirty="0">
                <a:solidFill>
                  <a:srgbClr val="0000CC"/>
                </a:solidFill>
                <a:latin typeface="Times New Roman" panose="02020603050405020304" pitchFamily="18" charset="0"/>
              </a:rPr>
              <a:t>ADT</a:t>
            </a:r>
            <a:r>
              <a:rPr lang="zh-CN" altLang="en-US" dirty="0">
                <a:solidFill>
                  <a:srgbClr val="0000CC"/>
                </a:solidFill>
                <a:latin typeface="Times New Roman" panose="02020603050405020304" pitchFamily="18" charset="0"/>
              </a:rPr>
              <a:t>操作：</a:t>
            </a:r>
            <a:endParaRPr lang="zh-CN" altLang="en-US" dirty="0">
              <a:solidFill>
                <a:srgbClr val="0000CC"/>
              </a:solidFill>
              <a:latin typeface="Times New Roman" panose="02020603050405020304" pitchFamily="18" charset="0"/>
            </a:endParaRPr>
          </a:p>
        </p:txBody>
      </p:sp>
      <p:sp>
        <p:nvSpPr>
          <p:cNvPr id="24582" name="Text Box 8"/>
          <p:cNvSpPr txBox="1"/>
          <p:nvPr/>
        </p:nvSpPr>
        <p:spPr>
          <a:xfrm>
            <a:off x="1325563" y="4797425"/>
            <a:ext cx="2886075" cy="163195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rPr>
              <a:t>string  Null(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boolean  IsNull ( S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Void  In( S, a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int   Len( S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Void  ConcatT( S1, S2 ) ;</a:t>
            </a:r>
            <a:endParaRPr lang="en-US" altLang="zh-CN" sz="2000" dirty="0">
              <a:latin typeface="Times New Roman" panose="02020603050405020304" pitchFamily="18" charset="0"/>
            </a:endParaRPr>
          </a:p>
        </p:txBody>
      </p:sp>
      <p:sp>
        <p:nvSpPr>
          <p:cNvPr id="24583" name="Text Box 9"/>
          <p:cNvSpPr txBox="1"/>
          <p:nvPr/>
        </p:nvSpPr>
        <p:spPr>
          <a:xfrm>
            <a:off x="5076825" y="4811713"/>
            <a:ext cx="2876550" cy="709612"/>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rPr>
              <a:t>string  Substr( S, m, n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boolean  Index( S, S1 ) ;</a:t>
            </a:r>
            <a:endParaRPr lang="en-US" altLang="zh-CN" sz="2000" dirty="0">
              <a:latin typeface="Times New Roman" panose="02020603050405020304" pitchFamily="18" charset="0"/>
            </a:endParaRPr>
          </a:p>
        </p:txBody>
      </p:sp>
      <p:sp>
        <p:nvSpPr>
          <p:cNvPr id="24584" name="Rectangle 10"/>
          <p:cNvSpPr/>
          <p:nvPr/>
        </p:nvSpPr>
        <p:spPr>
          <a:xfrm>
            <a:off x="152400" y="1025525"/>
            <a:ext cx="4132263" cy="463550"/>
          </a:xfrm>
          <a:prstGeom prst="rect">
            <a:avLst/>
          </a:prstGeom>
          <a:noFill/>
          <a:ln w="9525">
            <a:noFill/>
          </a:ln>
        </p:spPr>
        <p:txBody>
          <a:bodyPr lIns="90000" tIns="46800" rIns="90000" bIns="46800">
            <a:spAutoFit/>
          </a:bodyPr>
          <a:p>
            <a:pPr eaLnBrk="1" hangingPunct="1"/>
            <a:r>
              <a:rPr lang="en-US" altLang="zh-CN" dirty="0">
                <a:solidFill>
                  <a:srgbClr val="FF3300"/>
                </a:solidFill>
                <a:latin typeface="Times New Roman" panose="02020603050405020304" pitchFamily="18" charset="0"/>
              </a:rPr>
              <a:t>2.5.1   </a:t>
            </a:r>
            <a:r>
              <a:rPr lang="zh-CN" altLang="en-US" dirty="0">
                <a:solidFill>
                  <a:srgbClr val="FF3300"/>
                </a:solidFill>
                <a:latin typeface="Times New Roman" panose="02020603050405020304" pitchFamily="18" charset="0"/>
              </a:rPr>
              <a:t>抽象数据型串</a:t>
            </a:r>
            <a:endParaRPr lang="zh-CN" altLang="en-US" dirty="0">
              <a:solidFill>
                <a:srgbClr val="FF3300"/>
              </a:solidFill>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ext Box 3"/>
          <p:cNvSpPr txBox="1"/>
          <p:nvPr/>
        </p:nvSpPr>
        <p:spPr>
          <a:xfrm>
            <a:off x="179705" y="548640"/>
            <a:ext cx="8424863" cy="463550"/>
          </a:xfrm>
          <a:prstGeom prst="rect">
            <a:avLst/>
          </a:prstGeom>
          <a:noFill/>
          <a:ln w="9525">
            <a:noFill/>
          </a:ln>
        </p:spPr>
        <p:txBody>
          <a:bodyPr lIns="90000" tIns="46800" rIns="90000" bIns="46800">
            <a:spAutoFit/>
          </a:bodyPr>
          <a:p>
            <a:pPr eaLnBrk="1" hangingPunct="1"/>
            <a:r>
              <a:rPr lang="en-US" altLang="zh-CN" dirty="0">
                <a:solidFill>
                  <a:srgbClr val="0000CC"/>
                </a:solidFill>
                <a:latin typeface="Times New Roman" panose="02020603050405020304" pitchFamily="18" charset="0"/>
              </a:rPr>
              <a:t>【</a:t>
            </a:r>
            <a:r>
              <a:rPr lang="zh-CN" altLang="en-US" dirty="0">
                <a:solidFill>
                  <a:srgbClr val="0000CC"/>
                </a:solidFill>
                <a:latin typeface="Times New Roman" panose="02020603050405020304" pitchFamily="18" charset="0"/>
              </a:rPr>
              <a:t>例</a:t>
            </a:r>
            <a:r>
              <a:rPr lang="en-US" altLang="zh-CN" dirty="0">
                <a:solidFill>
                  <a:srgbClr val="0000CC"/>
                </a:solidFill>
                <a:latin typeface="Times New Roman" panose="02020603050405020304" pitchFamily="18" charset="0"/>
              </a:rPr>
              <a:t>2-15】</a:t>
            </a:r>
            <a:r>
              <a:rPr lang="zh-CN" altLang="en-US" dirty="0">
                <a:latin typeface="Times New Roman" panose="02020603050405020304" pitchFamily="18" charset="0"/>
              </a:rPr>
              <a:t>将串</a:t>
            </a:r>
            <a:r>
              <a:rPr lang="en-US" altLang="zh-CN" dirty="0">
                <a:latin typeface="Times New Roman" panose="02020603050405020304" pitchFamily="18" charset="0"/>
              </a:rPr>
              <a:t>T </a:t>
            </a:r>
            <a:r>
              <a:rPr lang="zh-CN" altLang="en-US" dirty="0">
                <a:latin typeface="Times New Roman" panose="02020603050405020304" pitchFamily="18" charset="0"/>
              </a:rPr>
              <a:t>插在串</a:t>
            </a:r>
            <a:r>
              <a:rPr lang="en-US" altLang="zh-CN" dirty="0">
                <a:latin typeface="Times New Roman" panose="02020603050405020304" pitchFamily="18" charset="0"/>
              </a:rPr>
              <a:t>S </a:t>
            </a:r>
            <a:r>
              <a:rPr lang="zh-CN" altLang="en-US" dirty="0">
                <a:latin typeface="Times New Roman" panose="02020603050405020304" pitchFamily="18" charset="0"/>
              </a:rPr>
              <a:t>中第 </a:t>
            </a:r>
            <a:r>
              <a:rPr lang="en-US" altLang="zh-CN" dirty="0">
                <a:latin typeface="Times New Roman" panose="02020603050405020304" pitchFamily="18" charset="0"/>
              </a:rPr>
              <a:t>i </a:t>
            </a:r>
            <a:r>
              <a:rPr lang="zh-CN" altLang="en-US" dirty="0">
                <a:latin typeface="Times New Roman" panose="02020603050405020304" pitchFamily="18" charset="0"/>
              </a:rPr>
              <a:t>个字符之后</a:t>
            </a:r>
            <a:r>
              <a:rPr lang="en-US" altLang="zh-CN" dirty="0">
                <a:latin typeface="Times New Roman" panose="02020603050405020304" pitchFamily="18" charset="0"/>
              </a:rPr>
              <a:t>Insert( S, T, i )</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25603" name="Text Box 4"/>
          <p:cNvSpPr txBox="1"/>
          <p:nvPr/>
        </p:nvSpPr>
        <p:spPr>
          <a:xfrm>
            <a:off x="1403985" y="1052830"/>
            <a:ext cx="5574030" cy="5223510"/>
          </a:xfrm>
          <a:prstGeom prst="rect">
            <a:avLst/>
          </a:prstGeom>
          <a:noFill/>
          <a:ln w="9525">
            <a:noFill/>
          </a:ln>
        </p:spPr>
        <p:txBody>
          <a:bodyPr wrap="none" lIns="90000" tIns="46800" rIns="90000" bIns="46800">
            <a:noAutofit/>
          </a:bodyPr>
          <a:p>
            <a:pPr algn="l" eaLnBrk="1" hangingPunct="1"/>
            <a:r>
              <a:rPr lang="en-US" altLang="zh-CN" sz="2000" dirty="0">
                <a:latin typeface="Times New Roman" panose="02020603050405020304" pitchFamily="18" charset="0"/>
              </a:rPr>
              <a:t>Void  Insert( STRING  &amp;S, STRING  T, int  i )</a:t>
            </a:r>
            <a:endParaRPr lang="en-US" altLang="zh-CN" sz="2000" dirty="0">
              <a:latin typeface="Times New Roman" panose="02020603050405020304" pitchFamily="18" charset="0"/>
            </a:endParaRPr>
          </a:p>
          <a:p>
            <a:pPr algn="l" eaLnBrk="1" hangingPunct="1"/>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algn="l" eaLnBrk="1" hangingPunct="1"/>
            <a:r>
              <a:rPr lang="en-US" altLang="zh-CN" sz="2000" dirty="0">
                <a:latin typeface="Times New Roman" panose="02020603050405020304" pitchFamily="18" charset="0"/>
              </a:rPr>
              <a:t>     STRING  t1,  t2 ;</a:t>
            </a:r>
            <a:endParaRPr lang="en-US" altLang="zh-CN" sz="2000" dirty="0">
              <a:latin typeface="Times New Roman" panose="02020603050405020304" pitchFamily="18" charset="0"/>
            </a:endParaRPr>
          </a:p>
          <a:p>
            <a:pPr algn="l" eaLnBrk="1" hangingPunct="1"/>
            <a:r>
              <a:rPr lang="en-US" altLang="zh-CN" sz="2000" dirty="0">
                <a:latin typeface="Times New Roman" panose="02020603050405020304" pitchFamily="18" charset="0"/>
              </a:rPr>
              <a:t>     if  ( ( i &lt; 0 ) || ( i &gt; LEN( S ) )</a:t>
            </a:r>
            <a:endParaRPr lang="en-US" altLang="zh-CN" sz="2000" dirty="0">
              <a:latin typeface="Times New Roman" panose="02020603050405020304" pitchFamily="18" charset="0"/>
            </a:endParaRPr>
          </a:p>
          <a:p>
            <a:pPr algn="l" eaLnBrk="1" hangingPunct="1"/>
            <a:r>
              <a:rPr lang="en-US" altLang="zh-CN" sz="2000" dirty="0">
                <a:latin typeface="Times New Roman" panose="02020603050405020304" pitchFamily="18" charset="0"/>
              </a:rPr>
              <a:t>         error ‘</a:t>
            </a:r>
            <a:r>
              <a:rPr lang="zh-CN" altLang="en-US" sz="2000" dirty="0">
                <a:latin typeface="Times New Roman" panose="02020603050405020304" pitchFamily="18" charset="0"/>
              </a:rPr>
              <a:t>指定位置不对’ </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algn="l" eaLnBrk="1" hangingPunct="1"/>
            <a:r>
              <a:rPr lang="en-US" altLang="zh-CN" sz="2000" dirty="0">
                <a:latin typeface="Times New Roman" panose="02020603050405020304" pitchFamily="18" charset="0"/>
              </a:rPr>
              <a:t>     else  if ( IsNull( S ) )  S = T ;</a:t>
            </a:r>
            <a:endParaRPr lang="en-US" altLang="zh-CN" sz="2000" dirty="0">
              <a:latin typeface="Times New Roman" panose="02020603050405020304" pitchFamily="18" charset="0"/>
            </a:endParaRPr>
          </a:p>
          <a:p>
            <a:pPr algn="l" eaLnBrk="1" hangingPunct="1"/>
            <a:r>
              <a:rPr lang="en-US" altLang="zh-CN" sz="2000" dirty="0">
                <a:latin typeface="Times New Roman" panose="02020603050405020304" pitchFamily="18" charset="0"/>
              </a:rPr>
              <a:t>     else  if ( IsNull ( T ) )</a:t>
            </a:r>
            <a:endParaRPr lang="en-US" altLang="zh-CN" sz="2000" dirty="0">
              <a:latin typeface="Times New Roman" panose="02020603050405020304" pitchFamily="18" charset="0"/>
            </a:endParaRPr>
          </a:p>
          <a:p>
            <a:pPr algn="l" eaLnBrk="1" hangingPunct="1"/>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a:p>
            <a:pPr indent="457200" algn="l" eaLnBrk="1" hangingPunct="1"/>
            <a:r>
              <a:rPr lang="en-US" altLang="zh-CN" sz="2000" dirty="0">
                <a:latin typeface="Times New Roman" panose="02020603050405020304" pitchFamily="18" charset="0"/>
              </a:rPr>
              <a:t>   t1 = Substr( S, 1, i ) ;</a:t>
            </a:r>
            <a:endParaRPr lang="en-US" altLang="zh-CN" sz="2000" dirty="0">
              <a:latin typeface="Times New Roman" panose="02020603050405020304" pitchFamily="18" charset="0"/>
            </a:endParaRPr>
          </a:p>
          <a:p>
            <a:pPr algn="l" eaLnBrk="1" hangingPunct="1"/>
            <a:r>
              <a:rPr lang="en-US" altLang="zh-CN" sz="2000" dirty="0">
                <a:latin typeface="Times New Roman" panose="02020603050405020304" pitchFamily="18" charset="0"/>
              </a:rPr>
              <a:t>          t2 = Substr( S, i + 1, LEN( S ) );</a:t>
            </a:r>
            <a:endParaRPr lang="en-US" altLang="zh-CN" sz="2000" dirty="0">
              <a:latin typeface="Times New Roman" panose="02020603050405020304" pitchFamily="18" charset="0"/>
            </a:endParaRPr>
          </a:p>
          <a:p>
            <a:pPr algn="l" eaLnBrk="1" hangingPunct="1"/>
            <a:r>
              <a:rPr lang="en-US" altLang="zh-CN" sz="2000" dirty="0">
                <a:latin typeface="Times New Roman" panose="02020603050405020304" pitchFamily="18" charset="0"/>
              </a:rPr>
              <a:t>          S = Concat( t1,  t2 ) ;</a:t>
            </a:r>
            <a:endParaRPr lang="en-US" altLang="zh-CN" sz="2000" dirty="0">
              <a:latin typeface="Times New Roman" panose="02020603050405020304" pitchFamily="18" charset="0"/>
            </a:endParaRPr>
          </a:p>
          <a:p>
            <a:pPr algn="l" eaLnBrk="1" hangingPunct="1"/>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algn="l" eaLnBrk="1" hangingPunct="1"/>
            <a:r>
              <a:rPr lang="en-US" altLang="zh-CN" sz="2000" dirty="0">
                <a:latin typeface="Times New Roman" panose="02020603050405020304" pitchFamily="18" charset="0"/>
              </a:rPr>
              <a:t>     else</a:t>
            </a:r>
            <a:endParaRPr lang="en-US" altLang="zh-CN" sz="2000" dirty="0">
              <a:latin typeface="Times New Roman" panose="02020603050405020304" pitchFamily="18" charset="0"/>
            </a:endParaRPr>
          </a:p>
          <a:p>
            <a:pPr algn="l" eaLnBrk="1" hangingPunct="1"/>
            <a:r>
              <a:rPr lang="en-US" altLang="zh-CN" sz="2000" dirty="0">
                <a:sym typeface="+mn-ea"/>
              </a:rPr>
              <a:t>    {    t1 = Substr( S, 1, i ) ;</a:t>
            </a:r>
            <a:endParaRPr lang="en-US" altLang="zh-CN" sz="2000" dirty="0">
              <a:latin typeface="Times New Roman" panose="02020603050405020304" pitchFamily="18" charset="0"/>
            </a:endParaRPr>
          </a:p>
          <a:p>
            <a:pPr algn="l" eaLnBrk="1" hangingPunct="1"/>
            <a:r>
              <a:rPr lang="en-US" altLang="zh-CN" sz="2000" dirty="0">
                <a:sym typeface="+mn-ea"/>
              </a:rPr>
              <a:t>          t2 = Substr( S, i + 1, LEN( S ) );</a:t>
            </a:r>
            <a:endParaRPr lang="en-US" altLang="zh-CN" sz="2000" dirty="0">
              <a:latin typeface="Times New Roman" panose="02020603050405020304" pitchFamily="18" charset="0"/>
            </a:endParaRPr>
          </a:p>
          <a:p>
            <a:pPr algn="l" eaLnBrk="1" hangingPunct="1"/>
            <a:r>
              <a:rPr lang="en-US" altLang="zh-CN" sz="2000" dirty="0">
                <a:sym typeface="+mn-ea"/>
              </a:rPr>
              <a:t>          S = Concat( t1, Concat( T, t2 ) );</a:t>
            </a:r>
            <a:endParaRPr lang="en-US" altLang="zh-CN" sz="2000" dirty="0">
              <a:latin typeface="Times New Roman" panose="02020603050405020304" pitchFamily="18" charset="0"/>
            </a:endParaRPr>
          </a:p>
          <a:p>
            <a:pPr algn="l" eaLnBrk="1" hangingPunct="1"/>
            <a:r>
              <a:rPr lang="en-US" altLang="zh-CN" sz="2000" dirty="0">
                <a:sym typeface="+mn-ea"/>
              </a:rPr>
              <a:t>     }</a:t>
            </a:r>
            <a:endParaRPr lang="en-US" altLang="zh-CN" sz="2000" dirty="0">
              <a:latin typeface="Times New Roman" panose="02020603050405020304" pitchFamily="18" charset="0"/>
            </a:endParaRPr>
          </a:p>
          <a:p>
            <a:pPr algn="l" eaLnBrk="1" hangingPunct="1"/>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ext Box 3"/>
          <p:cNvSpPr txBox="1"/>
          <p:nvPr/>
        </p:nvSpPr>
        <p:spPr>
          <a:xfrm>
            <a:off x="467360" y="1412875"/>
            <a:ext cx="4693285" cy="4709160"/>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rPr>
              <a:t>Void  Delete( STRING  &amp;S, STRING  T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indent="457200" eaLnBrk="1" hangingPunct="1"/>
            <a:r>
              <a:rPr lang="en-US" altLang="zh-CN" sz="2000" dirty="0">
                <a:latin typeface="Times New Roman" panose="02020603050405020304" pitchFamily="18" charset="0"/>
              </a:rPr>
              <a:t>STRING  t1,  t2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int  m, n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m = Index( S, T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if  ( m==0 )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error ‘</a:t>
            </a:r>
            <a:r>
              <a:rPr lang="zh-CN" altLang="en-US" sz="2000" dirty="0">
                <a:latin typeface="Times New Roman" panose="02020603050405020304" pitchFamily="18" charset="0"/>
              </a:rPr>
              <a:t>串</a:t>
            </a:r>
            <a:r>
              <a:rPr lang="en-US" altLang="zh-CN" sz="2000" dirty="0">
                <a:latin typeface="Times New Roman" panose="02020603050405020304" pitchFamily="18" charset="0"/>
              </a:rPr>
              <a:t>S</a:t>
            </a:r>
            <a:r>
              <a:rPr lang="zh-CN" altLang="en-US" sz="2000" dirty="0">
                <a:latin typeface="Times New Roman" panose="02020603050405020304" pitchFamily="18" charset="0"/>
              </a:rPr>
              <a:t>中不包含子串</a:t>
            </a:r>
            <a:r>
              <a:rPr lang="en-US" altLang="zh-CN" sz="2000" dirty="0">
                <a:latin typeface="Times New Roman" panose="02020603050405020304" pitchFamily="18" charset="0"/>
              </a:rPr>
              <a:t>T’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else</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a:p>
            <a:pPr marL="457200" lvl="1" indent="457200" eaLnBrk="1" hangingPunct="1"/>
            <a:r>
              <a:rPr lang="en-US" altLang="zh-CN" sz="2000" dirty="0">
                <a:latin typeface="Times New Roman" panose="02020603050405020304" pitchFamily="18" charset="0"/>
              </a:rPr>
              <a:t>n = Len( T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t1 = Substr( S, 1, m - 1 )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t2 = Substr( S, m + n, LEN( S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S = Concat( t1, t2);</a:t>
            </a:r>
            <a:endParaRPr lang="en-US" altLang="zh-CN" sz="2000" dirty="0">
              <a:latin typeface="Times New Roman" panose="02020603050405020304" pitchFamily="18" charset="0"/>
            </a:endParaRPr>
          </a:p>
          <a:p>
            <a:pPr indent="457200" eaLnBrk="1" hangingPunct="1"/>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26627" name="Text Box 4"/>
          <p:cNvSpPr txBox="1"/>
          <p:nvPr/>
        </p:nvSpPr>
        <p:spPr>
          <a:xfrm>
            <a:off x="468313" y="908050"/>
            <a:ext cx="7688262" cy="463550"/>
          </a:xfrm>
          <a:prstGeom prst="rect">
            <a:avLst/>
          </a:prstGeom>
          <a:noFill/>
          <a:ln w="9525">
            <a:noFill/>
          </a:ln>
        </p:spPr>
        <p:txBody>
          <a:bodyPr lIns="90000" tIns="46800" rIns="90000" bIns="46800">
            <a:spAutoFit/>
          </a:bodyPr>
          <a:p>
            <a:pPr eaLnBrk="1" hangingPunct="1"/>
            <a:r>
              <a:rPr lang="en-US" altLang="zh-CN" dirty="0">
                <a:solidFill>
                  <a:srgbClr val="0000CC"/>
                </a:solidFill>
                <a:latin typeface="Times New Roman" panose="02020603050405020304" pitchFamily="18" charset="0"/>
              </a:rPr>
              <a:t>【</a:t>
            </a:r>
            <a:r>
              <a:rPr lang="zh-CN" altLang="en-US" dirty="0">
                <a:solidFill>
                  <a:srgbClr val="0000CC"/>
                </a:solidFill>
                <a:latin typeface="Times New Roman" panose="02020603050405020304" pitchFamily="18" charset="0"/>
              </a:rPr>
              <a:t>例</a:t>
            </a:r>
            <a:r>
              <a:rPr lang="en-US" altLang="zh-CN" dirty="0">
                <a:solidFill>
                  <a:srgbClr val="0000CC"/>
                </a:solidFill>
                <a:latin typeface="Times New Roman" panose="02020603050405020304" pitchFamily="18" charset="0"/>
              </a:rPr>
              <a:t>2-16】</a:t>
            </a:r>
            <a:r>
              <a:rPr lang="zh-CN" altLang="en-US" dirty="0">
                <a:latin typeface="Times New Roman" panose="02020603050405020304" pitchFamily="18" charset="0"/>
              </a:rPr>
              <a:t>从串 </a:t>
            </a:r>
            <a:r>
              <a:rPr lang="en-US" altLang="zh-CN" dirty="0">
                <a:latin typeface="Times New Roman" panose="02020603050405020304" pitchFamily="18" charset="0"/>
              </a:rPr>
              <a:t>S </a:t>
            </a:r>
            <a:r>
              <a:rPr lang="zh-CN" altLang="en-US" dirty="0">
                <a:latin typeface="Times New Roman" panose="02020603050405020304" pitchFamily="18" charset="0"/>
              </a:rPr>
              <a:t>中将子串 </a:t>
            </a:r>
            <a:r>
              <a:rPr lang="en-US" altLang="zh-CN" dirty="0">
                <a:latin typeface="Times New Roman" panose="02020603050405020304" pitchFamily="18" charset="0"/>
              </a:rPr>
              <a:t>T </a:t>
            </a:r>
            <a:r>
              <a:rPr lang="zh-CN" altLang="en-US" dirty="0">
                <a:latin typeface="Times New Roman" panose="02020603050405020304" pitchFamily="18" charset="0"/>
              </a:rPr>
              <a:t>删除</a:t>
            </a:r>
            <a:r>
              <a:rPr lang="en-US" altLang="zh-CN" dirty="0">
                <a:latin typeface="Times New Roman" panose="02020603050405020304" pitchFamily="18" charset="0"/>
              </a:rPr>
              <a:t>Delete( S, T )</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pic>
        <p:nvPicPr>
          <p:cNvPr id="26628" name="图片 1"/>
          <p:cNvPicPr>
            <a:picLocks noChangeAspect="1"/>
          </p:cNvPicPr>
          <p:nvPr/>
        </p:nvPicPr>
        <p:blipFill>
          <a:blip r:embed="rId1"/>
          <a:stretch>
            <a:fillRect/>
          </a:stretch>
        </p:blipFill>
        <p:spPr>
          <a:xfrm>
            <a:off x="5508625" y="4149725"/>
            <a:ext cx="3241675" cy="2255838"/>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3"/>
          <p:cNvSpPr/>
          <p:nvPr/>
        </p:nvSpPr>
        <p:spPr>
          <a:xfrm>
            <a:off x="227013" y="606425"/>
            <a:ext cx="3838575" cy="463550"/>
          </a:xfrm>
          <a:prstGeom prst="rect">
            <a:avLst/>
          </a:prstGeom>
          <a:noFill/>
          <a:ln w="9525">
            <a:noFill/>
          </a:ln>
        </p:spPr>
        <p:txBody>
          <a:bodyPr lIns="90000" tIns="46800" rIns="90000" bIns="46800">
            <a:spAutoFit/>
          </a:bodyPr>
          <a:p>
            <a:pPr eaLnBrk="1" hangingPunct="1"/>
            <a:r>
              <a:rPr lang="en-US" altLang="zh-CN" dirty="0">
                <a:solidFill>
                  <a:srgbClr val="FF3300"/>
                </a:solidFill>
                <a:latin typeface="Times New Roman" panose="02020603050405020304" pitchFamily="18" charset="0"/>
              </a:rPr>
              <a:t>2.5.2   </a:t>
            </a:r>
            <a:r>
              <a:rPr lang="zh-CN" altLang="en-US" dirty="0">
                <a:solidFill>
                  <a:srgbClr val="FF3300"/>
                </a:solidFill>
                <a:latin typeface="Times New Roman" panose="02020603050405020304" pitchFamily="18" charset="0"/>
              </a:rPr>
              <a:t>串的实现</a:t>
            </a:r>
            <a:endParaRPr lang="zh-CN" altLang="en-US" dirty="0">
              <a:solidFill>
                <a:srgbClr val="FF3300"/>
              </a:solidFill>
              <a:latin typeface="Times New Roman" panose="02020603050405020304" pitchFamily="18" charset="0"/>
            </a:endParaRPr>
          </a:p>
        </p:txBody>
      </p:sp>
      <p:sp>
        <p:nvSpPr>
          <p:cNvPr id="27651" name="Text Box 4"/>
          <p:cNvSpPr txBox="1"/>
          <p:nvPr/>
        </p:nvSpPr>
        <p:spPr>
          <a:xfrm>
            <a:off x="204788" y="1196975"/>
            <a:ext cx="8688387" cy="1571625"/>
          </a:xfrm>
          <a:prstGeom prst="rect">
            <a:avLst/>
          </a:prstGeom>
          <a:noFill/>
          <a:ln w="9525">
            <a:noFill/>
          </a:ln>
        </p:spPr>
        <p:txBody>
          <a:bodyPr lIns="90000" tIns="46800" rIns="90000" bIns="46800">
            <a:spAutoFit/>
          </a:bodyPr>
          <a:p>
            <a:pPr eaLnBrk="1" hangingPunct="1"/>
            <a:r>
              <a:rPr lang="en-US" altLang="zh-CN" dirty="0">
                <a:solidFill>
                  <a:srgbClr val="0000CC"/>
                </a:solidFill>
                <a:latin typeface="Times New Roman" panose="02020603050405020304" pitchFamily="18" charset="0"/>
              </a:rPr>
              <a:t>1</a:t>
            </a:r>
            <a:r>
              <a:rPr lang="zh-CN" altLang="en-US" dirty="0">
                <a:solidFill>
                  <a:srgbClr val="0000CC"/>
                </a:solidFill>
                <a:latin typeface="Times New Roman" panose="02020603050405020304" pitchFamily="18" charset="0"/>
              </a:rPr>
              <a:t>、串的顺序存储</a:t>
            </a:r>
            <a:endParaRPr lang="zh-CN" altLang="en-US" dirty="0">
              <a:solidFill>
                <a:srgbClr val="0000CC"/>
              </a:solidFill>
              <a:latin typeface="Times New Roman" panose="02020603050405020304" pitchFamily="18" charset="0"/>
            </a:endParaRPr>
          </a:p>
          <a:p>
            <a:pPr eaLnBrk="1" hangingPunct="1"/>
            <a:r>
              <a:rPr lang="zh-CN" altLang="en-US" dirty="0">
                <a:latin typeface="Times New Roman" panose="02020603050405020304" pitchFamily="18" charset="0"/>
              </a:rPr>
              <a:t>        采用连续的存储空间（数组），自第一个元素开始，依次</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存储字符串中的每一个字符。</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         </a:t>
            </a:r>
            <a:r>
              <a:rPr lang="en-US" altLang="zh-CN" dirty="0">
                <a:latin typeface="Times New Roman" panose="02020603050405020304" pitchFamily="18" charset="0"/>
              </a:rPr>
              <a:t>char  str[ 10 ] =“Harbin”</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sp>
        <p:nvSpPr>
          <p:cNvPr id="27652" name="Text Box 23"/>
          <p:cNvSpPr txBox="1"/>
          <p:nvPr/>
        </p:nvSpPr>
        <p:spPr>
          <a:xfrm>
            <a:off x="647700" y="4594225"/>
            <a:ext cx="6805613" cy="463550"/>
          </a:xfrm>
          <a:prstGeom prst="rect">
            <a:avLst/>
          </a:prstGeom>
          <a:noFill/>
          <a:ln w="9525">
            <a:noFill/>
          </a:ln>
        </p:spPr>
        <p:txBody>
          <a:bodyPr lIns="90000" tIns="46800" rIns="90000" bIns="46800">
            <a:spAutoFit/>
          </a:bodyPr>
          <a:p>
            <a:pPr eaLnBrk="1" hangingPunct="1"/>
            <a:r>
              <a:rPr lang="zh-CN" altLang="en-US" dirty="0">
                <a:latin typeface="Times New Roman" panose="02020603050405020304" pitchFamily="18" charset="0"/>
              </a:rPr>
              <a:t>操作：</a:t>
            </a:r>
            <a:r>
              <a:rPr lang="en-US" altLang="zh-CN" sz="2000" dirty="0">
                <a:latin typeface="Times New Roman" panose="02020603050405020304" pitchFamily="18" charset="0"/>
              </a:rPr>
              <a:t>Null</a:t>
            </a:r>
            <a:r>
              <a:rPr lang="zh-CN" altLang="en-US" sz="2000" dirty="0">
                <a:latin typeface="Times New Roman" panose="02020603050405020304" pitchFamily="18" charset="0"/>
              </a:rPr>
              <a:t>，</a:t>
            </a:r>
            <a:r>
              <a:rPr lang="en-US" altLang="zh-CN" sz="2000" dirty="0">
                <a:latin typeface="Times New Roman" panose="02020603050405020304" pitchFamily="18" charset="0"/>
              </a:rPr>
              <a:t>IsNull</a:t>
            </a:r>
            <a:r>
              <a:rPr lang="zh-CN" altLang="en-US" sz="2000" dirty="0">
                <a:latin typeface="Times New Roman" panose="02020603050405020304" pitchFamily="18" charset="0"/>
              </a:rPr>
              <a:t>，</a:t>
            </a:r>
            <a:r>
              <a:rPr lang="en-US" altLang="zh-CN" sz="2000" dirty="0">
                <a:latin typeface="Times New Roman" panose="02020603050405020304" pitchFamily="18" charset="0"/>
              </a:rPr>
              <a:t>In</a:t>
            </a:r>
            <a:r>
              <a:rPr lang="zh-CN" altLang="en-US" sz="2000" dirty="0">
                <a:latin typeface="Times New Roman" panose="02020603050405020304" pitchFamily="18" charset="0"/>
              </a:rPr>
              <a:t>，</a:t>
            </a:r>
            <a:r>
              <a:rPr lang="en-US" altLang="zh-CN" sz="2000" dirty="0">
                <a:latin typeface="Times New Roman" panose="02020603050405020304" pitchFamily="18" charset="0"/>
              </a:rPr>
              <a:t>Len</a:t>
            </a:r>
            <a:r>
              <a:rPr lang="zh-CN" altLang="en-US" sz="2000" dirty="0">
                <a:latin typeface="Times New Roman" panose="02020603050405020304" pitchFamily="18" charset="0"/>
              </a:rPr>
              <a:t>，</a:t>
            </a:r>
            <a:r>
              <a:rPr lang="en-US" altLang="zh-CN" sz="2000" dirty="0">
                <a:latin typeface="Times New Roman" panose="02020603050405020304" pitchFamily="18" charset="0"/>
              </a:rPr>
              <a:t>Concat</a:t>
            </a:r>
            <a:r>
              <a:rPr lang="zh-CN" altLang="en-US" sz="2000" dirty="0">
                <a:latin typeface="Times New Roman" panose="02020603050405020304" pitchFamily="18" charset="0"/>
              </a:rPr>
              <a:t>，</a:t>
            </a:r>
            <a:r>
              <a:rPr lang="en-US" altLang="zh-CN" sz="2000" dirty="0">
                <a:latin typeface="Times New Roman" panose="02020603050405020304" pitchFamily="18" charset="0"/>
              </a:rPr>
              <a:t>Substr</a:t>
            </a:r>
            <a:r>
              <a:rPr lang="zh-CN" altLang="en-US" sz="2000" dirty="0">
                <a:latin typeface="Times New Roman" panose="02020603050405020304" pitchFamily="18" charset="0"/>
              </a:rPr>
              <a:t>，</a:t>
            </a:r>
            <a:r>
              <a:rPr lang="en-US" altLang="zh-CN" sz="2000" dirty="0">
                <a:latin typeface="Times New Roman" panose="02020603050405020304" pitchFamily="18" charset="0"/>
              </a:rPr>
              <a:t>Index</a:t>
            </a:r>
            <a:endParaRPr lang="en-US" altLang="zh-CN" sz="2000" dirty="0">
              <a:latin typeface="Times New Roman" panose="02020603050405020304" pitchFamily="18" charset="0"/>
            </a:endParaRPr>
          </a:p>
        </p:txBody>
      </p:sp>
      <p:sp>
        <p:nvSpPr>
          <p:cNvPr id="27653" name="Text Box 24"/>
          <p:cNvSpPr txBox="1"/>
          <p:nvPr/>
        </p:nvSpPr>
        <p:spPr>
          <a:xfrm>
            <a:off x="204788" y="5265738"/>
            <a:ext cx="9080500" cy="1187450"/>
          </a:xfrm>
          <a:prstGeom prst="rect">
            <a:avLst/>
          </a:prstGeom>
          <a:noFill/>
          <a:ln w="9525">
            <a:noFill/>
          </a:ln>
        </p:spPr>
        <p:txBody>
          <a:bodyPr lIns="90000" tIns="46800" rIns="90000" bIns="46800">
            <a:spAutoFit/>
          </a:bodyPr>
          <a:p>
            <a:pPr eaLnBrk="1" hangingPunct="1"/>
            <a:r>
              <a:rPr lang="en-US" altLang="zh-CN" dirty="0">
                <a:solidFill>
                  <a:srgbClr val="0000CC"/>
                </a:solidFill>
                <a:latin typeface="Times New Roman" panose="02020603050405020304" pitchFamily="18" charset="0"/>
              </a:rPr>
              <a:t>2</a:t>
            </a:r>
            <a:r>
              <a:rPr lang="zh-CN" altLang="en-US" dirty="0">
                <a:solidFill>
                  <a:srgbClr val="0000CC"/>
                </a:solidFill>
                <a:latin typeface="Times New Roman" panose="02020603050405020304" pitchFamily="18" charset="0"/>
              </a:rPr>
              <a:t>、串的链式存储</a:t>
            </a:r>
            <a:endParaRPr lang="zh-CN" altLang="en-US" dirty="0">
              <a:solidFill>
                <a:srgbClr val="0000CC"/>
              </a:solidFill>
              <a:latin typeface="Times New Roman" panose="02020603050405020304" pitchFamily="18" charset="0"/>
            </a:endParaRPr>
          </a:p>
          <a:p>
            <a:pPr eaLnBrk="1" hangingPunct="1"/>
            <a:r>
              <a:rPr lang="zh-CN" altLang="en-US" dirty="0">
                <a:latin typeface="Times New Roman" panose="02020603050405020304" pitchFamily="18" charset="0"/>
              </a:rPr>
              <a:t>        构造线性链表，</a:t>
            </a:r>
            <a:r>
              <a:rPr lang="en-US" altLang="zh-CN" dirty="0">
                <a:latin typeface="Times New Roman" panose="02020603050405020304" pitchFamily="18" charset="0"/>
              </a:rPr>
              <a:t>element</a:t>
            </a:r>
            <a:r>
              <a:rPr lang="zh-CN" altLang="en-US" dirty="0">
                <a:latin typeface="Times New Roman" panose="02020603050405020304" pitchFamily="18" charset="0"/>
              </a:rPr>
              <a:t>类型为</a:t>
            </a:r>
            <a:r>
              <a:rPr lang="en-US" altLang="zh-CN" dirty="0">
                <a:latin typeface="Times New Roman" panose="02020603050405020304" pitchFamily="18" charset="0"/>
              </a:rPr>
              <a:t>char</a:t>
            </a:r>
            <a:r>
              <a:rPr lang="zh-CN" altLang="en-US" dirty="0">
                <a:latin typeface="Times New Roman" panose="02020603050405020304" pitchFamily="18" charset="0"/>
              </a:rPr>
              <a:t>，自第一个元素开始，依</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次存储字符串中的每一个字符。</a:t>
            </a:r>
            <a:endParaRPr lang="zh-CN" altLang="en-US" dirty="0">
              <a:latin typeface="Times New Roman" panose="02020603050405020304" pitchFamily="18" charset="0"/>
            </a:endParaRPr>
          </a:p>
        </p:txBody>
      </p:sp>
      <p:pic>
        <p:nvPicPr>
          <p:cNvPr id="27654" name="图片 1"/>
          <p:cNvPicPr>
            <a:picLocks noChangeAspect="1"/>
          </p:cNvPicPr>
          <p:nvPr/>
        </p:nvPicPr>
        <p:blipFill>
          <a:blip r:embed="rId1"/>
          <a:stretch>
            <a:fillRect/>
          </a:stretch>
        </p:blipFill>
        <p:spPr>
          <a:xfrm>
            <a:off x="1116013" y="3209925"/>
            <a:ext cx="6529387" cy="1176338"/>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ext Box 3"/>
          <p:cNvSpPr txBox="1"/>
          <p:nvPr/>
        </p:nvSpPr>
        <p:spPr>
          <a:xfrm>
            <a:off x="471488" y="619125"/>
            <a:ext cx="3887787" cy="463550"/>
          </a:xfrm>
          <a:prstGeom prst="rect">
            <a:avLst/>
          </a:prstGeom>
          <a:noFill/>
          <a:ln w="9525">
            <a:noFill/>
          </a:ln>
        </p:spPr>
        <p:txBody>
          <a:bodyPr lIns="90000" tIns="46800" rIns="90000" bIns="46800">
            <a:spAutoFit/>
          </a:bodyPr>
          <a:p>
            <a:pPr eaLnBrk="1" hangingPunct="1"/>
            <a:r>
              <a:rPr lang="en-US" altLang="zh-CN" dirty="0">
                <a:solidFill>
                  <a:srgbClr val="0000CC"/>
                </a:solidFill>
                <a:latin typeface="Times New Roman" panose="02020603050405020304" pitchFamily="18" charset="0"/>
              </a:rPr>
              <a:t>2</a:t>
            </a:r>
            <a:r>
              <a:rPr lang="zh-CN" altLang="en-US" dirty="0">
                <a:solidFill>
                  <a:srgbClr val="0000CC"/>
                </a:solidFill>
                <a:latin typeface="Times New Roman" panose="02020603050405020304" pitchFamily="18" charset="0"/>
              </a:rPr>
              <a:t>、串的链式存储（续）</a:t>
            </a:r>
            <a:endParaRPr lang="zh-CN" altLang="en-US" dirty="0">
              <a:solidFill>
                <a:srgbClr val="0000CC"/>
              </a:solidFill>
              <a:latin typeface="Times New Roman" panose="02020603050405020304" pitchFamily="18" charset="0"/>
            </a:endParaRPr>
          </a:p>
        </p:txBody>
      </p:sp>
      <p:sp>
        <p:nvSpPr>
          <p:cNvPr id="28675" name="Text Box 24"/>
          <p:cNvSpPr txBox="1"/>
          <p:nvPr/>
        </p:nvSpPr>
        <p:spPr>
          <a:xfrm>
            <a:off x="647700" y="1135063"/>
            <a:ext cx="3167063" cy="2003425"/>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rPr>
              <a:t>struct  node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char  data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node  *link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typedef  node  *STRING1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STRING1  str1 ; </a:t>
            </a:r>
            <a:endParaRPr lang="en-US" altLang="zh-CN" sz="2000" dirty="0">
              <a:latin typeface="Times New Roman" panose="02020603050405020304" pitchFamily="18" charset="0"/>
            </a:endParaRPr>
          </a:p>
        </p:txBody>
      </p:sp>
      <p:sp>
        <p:nvSpPr>
          <p:cNvPr id="28676" name="Text Box 25"/>
          <p:cNvSpPr txBox="1"/>
          <p:nvPr/>
        </p:nvSpPr>
        <p:spPr>
          <a:xfrm>
            <a:off x="5143500" y="1138238"/>
            <a:ext cx="3167063" cy="2003425"/>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rPr>
              <a:t>struct  node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char  data[4]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node  *link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typedef  node  *STRING2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STRING2  str2 ; </a:t>
            </a:r>
            <a:endParaRPr lang="en-US" altLang="zh-CN" sz="2000" dirty="0">
              <a:latin typeface="Times New Roman" panose="02020603050405020304" pitchFamily="18" charset="0"/>
            </a:endParaRPr>
          </a:p>
        </p:txBody>
      </p:sp>
      <p:pic>
        <p:nvPicPr>
          <p:cNvPr id="28677" name="图片 1"/>
          <p:cNvPicPr>
            <a:picLocks noChangeAspect="1"/>
          </p:cNvPicPr>
          <p:nvPr/>
        </p:nvPicPr>
        <p:blipFill>
          <a:blip r:embed="rId1"/>
          <a:stretch>
            <a:fillRect/>
          </a:stretch>
        </p:blipFill>
        <p:spPr>
          <a:xfrm>
            <a:off x="334963" y="3203575"/>
            <a:ext cx="8474075" cy="342582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ext Box 3"/>
          <p:cNvSpPr txBox="1"/>
          <p:nvPr/>
        </p:nvSpPr>
        <p:spPr>
          <a:xfrm>
            <a:off x="2555558" y="548323"/>
            <a:ext cx="6562090" cy="5755640"/>
          </a:xfrm>
          <a:prstGeom prst="rect">
            <a:avLst/>
          </a:prstGeom>
          <a:noFill/>
          <a:ln w="9525" cap="flat" cmpd="sng">
            <a:solidFill>
              <a:schemeClr val="accent2"/>
            </a:solidFill>
            <a:prstDash val="solid"/>
            <a:miter/>
            <a:headEnd type="none" w="med" len="med"/>
            <a:tailEnd type="none" w="med" len="med"/>
          </a:ln>
        </p:spPr>
        <p:txBody>
          <a:bodyPr wrap="none" lIns="90000" tIns="46800" rIns="90000" bIns="46800">
            <a:spAutoFit/>
          </a:bodyPr>
          <a:p>
            <a:pPr algn="l" eaLnBrk="1" hangingPunct="1">
              <a:lnSpc>
                <a:spcPct val="80000"/>
              </a:lnSpc>
            </a:pPr>
            <a:r>
              <a:rPr lang="en-US" altLang="zh-CN" sz="2000" dirty="0">
                <a:latin typeface="Times New Roman" panose="02020603050405020304" pitchFamily="18" charset="0"/>
              </a:rPr>
              <a:t>int  Index ( STRING1  S, S1 )</a:t>
            </a:r>
            <a:endParaRPr lang="en-US" altLang="zh-CN" sz="2000" dirty="0">
              <a:latin typeface="Times New Roman" panose="02020603050405020304" pitchFamily="18" charset="0"/>
            </a:endParaRPr>
          </a:p>
          <a:p>
            <a:pPr algn="l" eaLnBrk="1" hangingPunct="1">
              <a:lnSpc>
                <a:spcPct val="80000"/>
              </a:lnSpc>
            </a:pP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algn="l" eaLnBrk="1" hangingPunct="1">
              <a:lnSpc>
                <a:spcPct val="80000"/>
              </a:lnSpc>
            </a:pPr>
            <a:r>
              <a:rPr lang="en-US" altLang="zh-CN" sz="2000" dirty="0">
                <a:latin typeface="Times New Roman" panose="02020603050405020304" pitchFamily="18" charset="0"/>
              </a:rPr>
              <a:t>      struct node *p, *q, *i ;</a:t>
            </a:r>
            <a:endParaRPr lang="en-US" altLang="zh-CN" sz="2000" dirty="0">
              <a:latin typeface="Times New Roman" panose="02020603050405020304" pitchFamily="18" charset="0"/>
            </a:endParaRPr>
          </a:p>
          <a:p>
            <a:pPr algn="l" eaLnBrk="1" hangingPunct="1">
              <a:lnSpc>
                <a:spcPct val="80000"/>
              </a:lnSpc>
            </a:pPr>
            <a:r>
              <a:rPr lang="en-US" altLang="zh-CN" sz="2000" dirty="0">
                <a:latin typeface="Times New Roman" panose="02020603050405020304" pitchFamily="18" charset="0"/>
              </a:rPr>
              <a:t>      int  t =0;</a:t>
            </a:r>
            <a:endParaRPr lang="en-US" altLang="zh-CN" sz="2000" dirty="0">
              <a:latin typeface="Times New Roman" panose="02020603050405020304" pitchFamily="18" charset="0"/>
            </a:endParaRPr>
          </a:p>
          <a:p>
            <a:pPr algn="l" eaLnBrk="1" hangingPunct="1">
              <a:lnSpc>
                <a:spcPct val="80000"/>
              </a:lnSpc>
            </a:pPr>
            <a:r>
              <a:rPr lang="en-US" altLang="zh-CN" sz="2000" dirty="0">
                <a:latin typeface="Times New Roman" panose="02020603050405020304" pitchFamily="18" charset="0"/>
              </a:rPr>
              <a:t>      if  ( ( S1 != Null ) &amp;&amp; ( S != Null) )</a:t>
            </a:r>
            <a:endParaRPr lang="en-US" altLang="zh-CN" sz="2000" dirty="0">
              <a:latin typeface="Times New Roman" panose="02020603050405020304" pitchFamily="18" charset="0"/>
            </a:endParaRPr>
          </a:p>
          <a:p>
            <a:pPr algn="l" eaLnBrk="1" hangingPunct="1">
              <a:lnSpc>
                <a:spcPct val="80000"/>
              </a:lnSpc>
            </a:pPr>
            <a:r>
              <a:rPr lang="en-US" altLang="zh-CN" sz="2000" dirty="0">
                <a:latin typeface="Times New Roman" panose="02020603050405020304" pitchFamily="18" charset="0"/>
              </a:rPr>
              <a:t>          {   i = S ;  q = S1 ;</a:t>
            </a:r>
            <a:endParaRPr lang="en-US" altLang="zh-CN" sz="2000" dirty="0">
              <a:latin typeface="Times New Roman" panose="02020603050405020304" pitchFamily="18" charset="0"/>
            </a:endParaRPr>
          </a:p>
          <a:p>
            <a:pPr algn="l" eaLnBrk="1" hangingPunct="1">
              <a:lnSpc>
                <a:spcPct val="80000"/>
              </a:lnSpc>
            </a:pPr>
            <a:r>
              <a:rPr lang="en-US" altLang="zh-CN" sz="2000" dirty="0">
                <a:latin typeface="Times New Roman" panose="02020603050405020304" pitchFamily="18" charset="0"/>
              </a:rPr>
              <a:t>              do {</a:t>
            </a:r>
            <a:endParaRPr lang="en-US" altLang="zh-CN" sz="2000" dirty="0">
              <a:latin typeface="Times New Roman" panose="02020603050405020304" pitchFamily="18" charset="0"/>
            </a:endParaRPr>
          </a:p>
          <a:p>
            <a:pPr algn="l" eaLnBrk="1" hangingPunct="1">
              <a:lnSpc>
                <a:spcPct val="80000"/>
              </a:lnSpc>
            </a:pPr>
            <a:r>
              <a:rPr lang="en-US" altLang="zh-CN" sz="2000" dirty="0">
                <a:latin typeface="Times New Roman" panose="02020603050405020304" pitchFamily="18" charset="0"/>
              </a:rPr>
              <a:t>                       if ( p→data == q→data )</a:t>
            </a:r>
            <a:endParaRPr lang="en-US" altLang="zh-CN" sz="2000" dirty="0">
              <a:latin typeface="Times New Roman" panose="02020603050405020304" pitchFamily="18" charset="0"/>
            </a:endParaRPr>
          </a:p>
          <a:p>
            <a:pPr algn="l" eaLnBrk="1" hangingPunct="1">
              <a:lnSpc>
                <a:spcPct val="80000"/>
              </a:lnSpc>
            </a:pPr>
            <a:r>
              <a:rPr lang="en-US" altLang="zh-CN" sz="2000" dirty="0">
                <a:latin typeface="Times New Roman" panose="02020603050405020304" pitchFamily="18" charset="0"/>
              </a:rPr>
              <a:t>                          {   q = q→link ;</a:t>
            </a:r>
            <a:endParaRPr lang="en-US" altLang="zh-CN" sz="2000" dirty="0">
              <a:latin typeface="Times New Roman" panose="02020603050405020304" pitchFamily="18" charset="0"/>
            </a:endParaRPr>
          </a:p>
          <a:p>
            <a:pPr algn="l" eaLnBrk="1" hangingPunct="1">
              <a:lnSpc>
                <a:spcPct val="80000"/>
              </a:lnSpc>
            </a:pPr>
            <a:r>
              <a:rPr lang="en-US" altLang="zh-CN" sz="2000" dirty="0">
                <a:latin typeface="Times New Roman" panose="02020603050405020304" pitchFamily="18" charset="0"/>
              </a:rPr>
              <a:t>                               if ( q == Null )  return( t ) ;</a:t>
            </a:r>
            <a:endParaRPr lang="en-US" altLang="zh-CN" sz="2000" dirty="0">
              <a:latin typeface="Times New Roman" panose="02020603050405020304" pitchFamily="18" charset="0"/>
            </a:endParaRPr>
          </a:p>
          <a:p>
            <a:pPr algn="l" eaLnBrk="1" hangingPunct="1">
              <a:lnSpc>
                <a:spcPct val="80000"/>
              </a:lnSpc>
            </a:pPr>
            <a:r>
              <a:rPr lang="en-US" altLang="zh-CN" sz="2000" dirty="0">
                <a:latin typeface="Times New Roman" panose="02020603050405020304" pitchFamily="18" charset="0"/>
              </a:rPr>
              <a:t>                               p = p→link ;</a:t>
            </a:r>
            <a:endParaRPr lang="en-US" altLang="zh-CN" sz="2000" dirty="0">
              <a:latin typeface="Times New Roman" panose="02020603050405020304" pitchFamily="18" charset="0"/>
            </a:endParaRPr>
          </a:p>
          <a:p>
            <a:pPr algn="l" eaLnBrk="1" hangingPunct="1">
              <a:lnSpc>
                <a:spcPct val="80000"/>
              </a:lnSpc>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algn="l" eaLnBrk="1" hangingPunct="1">
              <a:lnSpc>
                <a:spcPct val="80000"/>
              </a:lnSpc>
            </a:pPr>
            <a:r>
              <a:rPr lang="en-US" altLang="zh-CN" sz="2000" dirty="0">
                <a:latin typeface="Times New Roman" panose="02020603050405020304" pitchFamily="18" charset="0"/>
              </a:rPr>
              <a:t>                       else</a:t>
            </a:r>
            <a:endParaRPr lang="en-US" altLang="zh-CN" sz="2000" dirty="0">
              <a:latin typeface="Times New Roman" panose="02020603050405020304" pitchFamily="18" charset="0"/>
            </a:endParaRPr>
          </a:p>
          <a:p>
            <a:pPr algn="l" eaLnBrk="1" hangingPunct="1">
              <a:lnSpc>
                <a:spcPct val="80000"/>
              </a:lnSpc>
            </a:pPr>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a:p>
            <a:pPr marL="1828800" lvl="4" indent="457200" algn="l" eaLnBrk="1" hangingPunct="1">
              <a:lnSpc>
                <a:spcPct val="80000"/>
              </a:lnSpc>
            </a:pPr>
            <a:r>
              <a:rPr lang="en-US" altLang="zh-CN" sz="2000" dirty="0">
                <a:latin typeface="Times New Roman" panose="02020603050405020304" pitchFamily="18" charset="0"/>
              </a:rPr>
              <a:t>t = t + 1 ;i = i→link ;</a:t>
            </a:r>
            <a:endParaRPr lang="en-US" altLang="zh-CN" sz="2000" dirty="0">
              <a:latin typeface="Times New Roman" panose="02020603050405020304" pitchFamily="18" charset="0"/>
            </a:endParaRPr>
          </a:p>
          <a:p>
            <a:pPr marL="1828800" lvl="4" indent="457200" algn="l" eaLnBrk="1" hangingPunct="1">
              <a:lnSpc>
                <a:spcPct val="80000"/>
              </a:lnSpc>
            </a:pPr>
            <a:r>
              <a:rPr lang="en-US" altLang="zh-CN" sz="2000" dirty="0">
                <a:latin typeface="Times New Roman" panose="02020603050405020304" pitchFamily="18" charset="0"/>
              </a:rPr>
              <a:t>if (i == NULL) break;</a:t>
            </a:r>
            <a:endParaRPr lang="en-US" altLang="zh-CN" sz="2000" dirty="0">
              <a:latin typeface="Times New Roman" panose="02020603050405020304" pitchFamily="18" charset="0"/>
            </a:endParaRPr>
          </a:p>
          <a:p>
            <a:pPr marL="1828800" lvl="4" indent="457200" algn="l" eaLnBrk="1" hangingPunct="1">
              <a:lnSpc>
                <a:spcPct val="80000"/>
              </a:lnSpc>
            </a:pPr>
            <a:r>
              <a:rPr lang="en-US" altLang="zh-CN" sz="2000" dirty="0">
                <a:latin typeface="Times New Roman" panose="02020603050405020304" pitchFamily="18" charset="0"/>
              </a:rPr>
              <a:t> // 如果已经到达链表尾部，退出循环</a:t>
            </a:r>
            <a:endParaRPr lang="en-US" altLang="zh-CN" sz="2000" dirty="0">
              <a:latin typeface="Times New Roman" panose="02020603050405020304" pitchFamily="18" charset="0"/>
            </a:endParaRPr>
          </a:p>
          <a:p>
            <a:pPr marL="1828800" lvl="4" indent="457200" algn="l" eaLnBrk="1" hangingPunct="1">
              <a:lnSpc>
                <a:spcPct val="80000"/>
              </a:lnSpc>
            </a:pPr>
            <a:r>
              <a:rPr lang="en-US" altLang="zh-CN" sz="2000" dirty="0">
                <a:latin typeface="Times New Roman" panose="02020603050405020304" pitchFamily="18" charset="0"/>
              </a:rPr>
              <a:t>p = i ;  q = S1 ;</a:t>
            </a:r>
            <a:endParaRPr lang="en-US" altLang="zh-CN" sz="2000" dirty="0">
              <a:latin typeface="Times New Roman" panose="02020603050405020304" pitchFamily="18" charset="0"/>
            </a:endParaRPr>
          </a:p>
          <a:p>
            <a:pPr algn="l" eaLnBrk="1" hangingPunct="1">
              <a:lnSpc>
                <a:spcPct val="80000"/>
              </a:lnSpc>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algn="l" eaLnBrk="1" hangingPunct="1">
              <a:lnSpc>
                <a:spcPct val="80000"/>
              </a:lnSpc>
            </a:pPr>
            <a:r>
              <a:rPr lang="en-US" altLang="zh-CN" sz="2000" dirty="0">
                <a:latin typeface="Times New Roman" panose="02020603050405020304" pitchFamily="18" charset="0"/>
              </a:rPr>
              <a:t>                   } while ( p != Null ) ;</a:t>
            </a:r>
            <a:endParaRPr lang="en-US" altLang="zh-CN" sz="2000" dirty="0">
              <a:latin typeface="Times New Roman" panose="02020603050405020304" pitchFamily="18" charset="0"/>
            </a:endParaRPr>
          </a:p>
          <a:p>
            <a:pPr algn="l" eaLnBrk="1" hangingPunct="1">
              <a:lnSpc>
                <a:spcPct val="80000"/>
              </a:lnSpc>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algn="l" eaLnBrk="1" hangingPunct="1">
              <a:lnSpc>
                <a:spcPct val="80000"/>
              </a:lnSpc>
            </a:pPr>
            <a:r>
              <a:rPr lang="en-US" altLang="zh-CN" sz="2000" dirty="0">
                <a:latin typeface="Times New Roman" panose="02020603050405020304" pitchFamily="18" charset="0"/>
              </a:rPr>
              <a:t>       return  0 ;</a:t>
            </a:r>
            <a:endParaRPr lang="en-US" altLang="zh-CN" sz="2000" dirty="0">
              <a:latin typeface="Times New Roman" panose="02020603050405020304" pitchFamily="18" charset="0"/>
            </a:endParaRPr>
          </a:p>
          <a:p>
            <a:pPr algn="l" eaLnBrk="1" hangingPunct="1">
              <a:lnSpc>
                <a:spcPct val="80000"/>
              </a:lnSpc>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29699" name="Text Box 4"/>
          <p:cNvSpPr txBox="1"/>
          <p:nvPr/>
        </p:nvSpPr>
        <p:spPr>
          <a:xfrm>
            <a:off x="258763" y="1773238"/>
            <a:ext cx="2657475" cy="1941512"/>
          </a:xfrm>
          <a:prstGeom prst="rect">
            <a:avLst/>
          </a:prstGeom>
          <a:noFill/>
          <a:ln w="9525">
            <a:noFill/>
          </a:ln>
        </p:spPr>
        <p:txBody>
          <a:bodyPr lIns="90000" tIns="46800" rIns="90000" bIns="46800">
            <a:spAutoFit/>
          </a:bodyPr>
          <a:p>
            <a:pPr eaLnBrk="1" hangingPunct="1"/>
            <a:r>
              <a:rPr lang="en-US" altLang="zh-CN" dirty="0">
                <a:solidFill>
                  <a:srgbClr val="0000CC"/>
                </a:solidFill>
                <a:latin typeface="Times New Roman" panose="02020603050405020304" pitchFamily="18" charset="0"/>
              </a:rPr>
              <a:t>Index(S,S1)</a:t>
            </a:r>
            <a:endParaRPr lang="en-US" altLang="zh-CN" dirty="0">
              <a:solidFill>
                <a:srgbClr val="0000CC"/>
              </a:solidFill>
              <a:latin typeface="Times New Roman" panose="02020603050405020304" pitchFamily="18" charset="0"/>
            </a:endParaRPr>
          </a:p>
          <a:p>
            <a:pPr eaLnBrk="1" hangingPunct="1"/>
            <a:r>
              <a:rPr lang="zh-CN" altLang="en-US" dirty="0">
                <a:solidFill>
                  <a:srgbClr val="0000CC"/>
                </a:solidFill>
                <a:latin typeface="Times New Roman" panose="02020603050405020304" pitchFamily="18" charset="0"/>
              </a:rPr>
              <a:t>        若</a:t>
            </a:r>
            <a:r>
              <a:rPr lang="en-US" altLang="zh-CN" dirty="0">
                <a:solidFill>
                  <a:srgbClr val="0000CC"/>
                </a:solidFill>
                <a:latin typeface="Times New Roman" panose="02020603050405020304" pitchFamily="18" charset="0"/>
              </a:rPr>
              <a:t>S1</a:t>
            </a:r>
            <a:r>
              <a:rPr lang="zh-CN" altLang="en-US" dirty="0">
                <a:solidFill>
                  <a:srgbClr val="0000CC"/>
                </a:solidFill>
                <a:latin typeface="Times New Roman" panose="02020603050405020304" pitchFamily="18" charset="0"/>
              </a:rPr>
              <a:t>是</a:t>
            </a:r>
            <a:r>
              <a:rPr lang="en-US" altLang="zh-CN" dirty="0">
                <a:solidFill>
                  <a:srgbClr val="0000CC"/>
                </a:solidFill>
                <a:latin typeface="Times New Roman" panose="02020603050405020304" pitchFamily="18" charset="0"/>
              </a:rPr>
              <a:t>S</a:t>
            </a:r>
            <a:r>
              <a:rPr lang="zh-CN" altLang="en-US" dirty="0">
                <a:solidFill>
                  <a:srgbClr val="0000CC"/>
                </a:solidFill>
                <a:latin typeface="Times New Roman" panose="02020603050405020304" pitchFamily="18" charset="0"/>
              </a:rPr>
              <a:t>的子串则返回</a:t>
            </a:r>
            <a:r>
              <a:rPr lang="en-US" altLang="zh-CN" dirty="0">
                <a:solidFill>
                  <a:srgbClr val="0000CC"/>
                </a:solidFill>
                <a:latin typeface="Times New Roman" panose="02020603050405020304" pitchFamily="18" charset="0"/>
              </a:rPr>
              <a:t>S1</a:t>
            </a:r>
            <a:r>
              <a:rPr lang="zh-CN" altLang="en-US" dirty="0">
                <a:solidFill>
                  <a:srgbClr val="0000CC"/>
                </a:solidFill>
                <a:latin typeface="Times New Roman" panose="02020603050405020304" pitchFamily="18" charset="0"/>
              </a:rPr>
              <a:t>首字符在</a:t>
            </a:r>
            <a:r>
              <a:rPr lang="en-US" altLang="zh-CN" dirty="0">
                <a:solidFill>
                  <a:srgbClr val="0000CC"/>
                </a:solidFill>
                <a:latin typeface="Times New Roman" panose="02020603050405020304" pitchFamily="18" charset="0"/>
              </a:rPr>
              <a:t>S</a:t>
            </a:r>
            <a:r>
              <a:rPr lang="zh-CN" altLang="en-US" dirty="0">
                <a:solidFill>
                  <a:srgbClr val="0000CC"/>
                </a:solidFill>
                <a:latin typeface="Times New Roman" panose="02020603050405020304" pitchFamily="18" charset="0"/>
              </a:rPr>
              <a:t>中的位置，否则返回</a:t>
            </a:r>
            <a:r>
              <a:rPr lang="en-US" altLang="zh-CN" dirty="0">
                <a:solidFill>
                  <a:srgbClr val="0000CC"/>
                </a:solidFill>
                <a:latin typeface="Times New Roman" panose="02020603050405020304" pitchFamily="18" charset="0"/>
              </a:rPr>
              <a:t>0</a:t>
            </a:r>
            <a:r>
              <a:rPr lang="zh-CN" altLang="en-US" dirty="0">
                <a:solidFill>
                  <a:srgbClr val="0000CC"/>
                </a:solidFill>
                <a:latin typeface="Times New Roman" panose="02020603050405020304" pitchFamily="18" charset="0"/>
              </a:rPr>
              <a:t>；</a:t>
            </a:r>
            <a:endParaRPr lang="zh-CN" altLang="en-US" dirty="0">
              <a:solidFill>
                <a:srgbClr val="0000CC"/>
              </a:solidFill>
              <a:latin typeface="Times New Roman" panose="02020603050405020304" pitchFamily="18" charset="0"/>
            </a:endParaRPr>
          </a:p>
        </p:txBody>
      </p:sp>
      <p:sp>
        <p:nvSpPr>
          <p:cNvPr id="29700" name="Text Box 5"/>
          <p:cNvSpPr txBox="1"/>
          <p:nvPr/>
        </p:nvSpPr>
        <p:spPr>
          <a:xfrm>
            <a:off x="258763" y="1125538"/>
            <a:ext cx="1544637" cy="463550"/>
          </a:xfrm>
          <a:prstGeom prst="rect">
            <a:avLst/>
          </a:prstGeom>
          <a:noFill/>
          <a:ln w="9525">
            <a:noFill/>
          </a:ln>
        </p:spPr>
        <p:txBody>
          <a:bodyPr lIns="90000" tIns="46800" rIns="90000" bIns="46800">
            <a:spAutoFit/>
          </a:bodyPr>
          <a:p>
            <a:pPr eaLnBrk="1" hangingPunct="1"/>
            <a:r>
              <a:rPr lang="en-US" altLang="zh-CN" dirty="0">
                <a:solidFill>
                  <a:srgbClr val="0000CC"/>
                </a:solidFill>
                <a:latin typeface="Times New Roman" panose="02020603050405020304" pitchFamily="18" charset="0"/>
              </a:rPr>
              <a:t>ADT</a:t>
            </a:r>
            <a:r>
              <a:rPr lang="zh-CN" altLang="en-US" dirty="0">
                <a:solidFill>
                  <a:srgbClr val="0000CC"/>
                </a:solidFill>
                <a:latin typeface="Times New Roman" panose="02020603050405020304" pitchFamily="18" charset="0"/>
              </a:rPr>
              <a:t>操作：</a:t>
            </a:r>
            <a:endParaRPr lang="zh-CN" altLang="en-US" dirty="0">
              <a:solidFill>
                <a:srgbClr val="0000CC"/>
              </a:solidFill>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2"/>
          <p:cNvSpPr>
            <a:spLocks noGrp="1" noChangeArrowheads="1"/>
          </p:cNvSpPr>
          <p:nvPr>
            <p:ph type="title" idx="4294967295"/>
          </p:nvPr>
        </p:nvSpPr>
        <p:spPr bwMode="auto">
          <a:xfrm>
            <a:off x="447675" y="811213"/>
            <a:ext cx="5132388" cy="5302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0" cap="none" spc="0" normalizeH="0" baseline="0" noProof="0" dirty="0">
                <a:ln>
                  <a:noFill/>
                </a:ln>
                <a:solidFill>
                  <a:srgbClr val="0000CC"/>
                </a:solidFill>
                <a:effectLst/>
                <a:uLnTx/>
                <a:uFillTx/>
                <a:latin typeface="+mn-ea"/>
                <a:ea typeface="+mn-ea"/>
                <a:cs typeface="Times New Roman" panose="02020603050405020304" pitchFamily="18" charset="0"/>
              </a:rPr>
              <a:t>3、模式匹配</a:t>
            </a:r>
            <a:r>
              <a:rPr kumimoji="1" lang="en-US" altLang="zh-CN" sz="2400" b="1" i="0" u="none" strike="noStrike" kern="0" cap="none" spc="0" normalizeH="0" baseline="0" noProof="0" dirty="0">
                <a:ln>
                  <a:noFill/>
                </a:ln>
                <a:solidFill>
                  <a:srgbClr val="0000CC"/>
                </a:solidFill>
                <a:effectLst/>
                <a:uLnTx/>
                <a:uFillTx/>
                <a:latin typeface="+mn-ea"/>
                <a:ea typeface="+mn-ea"/>
                <a:cs typeface="Times New Roman" panose="02020603050405020304" pitchFamily="18" charset="0"/>
              </a:rPr>
              <a:t>(</a:t>
            </a:r>
            <a:r>
              <a:rPr kumimoji="1" lang="zh-CN" altLang="en-US" sz="2400" b="1" i="0" u="none" strike="noStrike" kern="0" cap="none" spc="0" normalizeH="0" baseline="0" noProof="0" dirty="0">
                <a:ln>
                  <a:noFill/>
                </a:ln>
                <a:solidFill>
                  <a:srgbClr val="0000CC"/>
                </a:solidFill>
                <a:effectLst/>
                <a:uLnTx/>
                <a:uFillTx/>
                <a:latin typeface="+mn-ea"/>
                <a:ea typeface="+mn-ea"/>
                <a:cs typeface="Times New Roman" panose="02020603050405020304" pitchFamily="18" charset="0"/>
              </a:rPr>
              <a:t>朴素模式匹配算法</a:t>
            </a:r>
            <a:r>
              <a:rPr kumimoji="1" lang="en-US" altLang="zh-CN" sz="2400" b="1" i="0" u="none" strike="noStrike" kern="0" cap="none" spc="0" normalizeH="0" baseline="0" noProof="0" dirty="0">
                <a:ln>
                  <a:noFill/>
                </a:ln>
                <a:solidFill>
                  <a:srgbClr val="0000CC"/>
                </a:solidFill>
                <a:effectLst/>
                <a:uLnTx/>
                <a:uFillTx/>
                <a:latin typeface="+mn-ea"/>
                <a:ea typeface="+mn-ea"/>
                <a:cs typeface="Times New Roman" panose="02020603050405020304" pitchFamily="18" charset="0"/>
              </a:rPr>
              <a:t>)</a:t>
            </a:r>
            <a:endParaRPr kumimoji="1" lang="zh-CN" altLang="en-US" sz="2400" b="1" i="0" u="none" strike="noStrike" kern="0" cap="none" spc="0" normalizeH="0" baseline="0" noProof="0" dirty="0">
              <a:ln>
                <a:noFill/>
              </a:ln>
              <a:solidFill>
                <a:srgbClr val="0000CC"/>
              </a:solidFill>
              <a:effectLst/>
              <a:uLnTx/>
              <a:uFillTx/>
              <a:latin typeface="+mn-ea"/>
              <a:ea typeface="+mn-ea"/>
              <a:cs typeface="Times New Roman" panose="02020603050405020304" pitchFamily="18" charset="0"/>
            </a:endParaRPr>
          </a:p>
        </p:txBody>
      </p:sp>
      <p:sp>
        <p:nvSpPr>
          <p:cNvPr id="30723" name="矩形 4"/>
          <p:cNvSpPr/>
          <p:nvPr/>
        </p:nvSpPr>
        <p:spPr>
          <a:xfrm>
            <a:off x="588963" y="1449388"/>
            <a:ext cx="7966075" cy="1846262"/>
          </a:xfrm>
          <a:prstGeom prst="rect">
            <a:avLst/>
          </a:prstGeom>
          <a:noFill/>
          <a:ln w="9525">
            <a:noFill/>
          </a:ln>
        </p:spPr>
        <p:txBody>
          <a:bodyPr>
            <a:spAutoFit/>
          </a:bodyPr>
          <a:p>
            <a:pPr>
              <a:spcBef>
                <a:spcPts val="600"/>
              </a:spcBef>
            </a:pPr>
            <a:r>
              <a:rPr lang="zh-CN" altLang="en-US" dirty="0">
                <a:solidFill>
                  <a:srgbClr val="0000CC"/>
                </a:solidFill>
                <a:latin typeface="宋体" panose="02010600030101010101" pitchFamily="2" charset="-122"/>
                <a:cs typeface="Times New Roman" panose="02020603050405020304" pitchFamily="18" charset="0"/>
              </a:rPr>
              <a:t>模式匹配(字符串匹配是计算机的基本任务之一)</a:t>
            </a:r>
            <a:endParaRPr lang="zh-CN" altLang="en-US" dirty="0">
              <a:solidFill>
                <a:srgbClr val="0000CC"/>
              </a:solidFill>
              <a:latin typeface="宋体" panose="02010600030101010101" pitchFamily="2" charset="-122"/>
              <a:cs typeface="Times New Roman" panose="02020603050405020304" pitchFamily="18" charset="0"/>
            </a:endParaRPr>
          </a:p>
          <a:p>
            <a:pPr lvl="1">
              <a:spcBef>
                <a:spcPts val="600"/>
              </a:spcBef>
            </a:pPr>
            <a:r>
              <a:rPr lang="zh-CN" altLang="en-US" sz="2000" dirty="0">
                <a:latin typeface="宋体" panose="02010600030101010101" pitchFamily="2" charset="-122"/>
                <a:cs typeface="Times New Roman" panose="02020603050405020304" pitchFamily="18" charset="0"/>
              </a:rPr>
              <a:t>给定</a:t>
            </a:r>
            <a:r>
              <a:rPr lang="zh-CN" altLang="en-US" sz="2000" i="1" dirty="0">
                <a:latin typeface="宋体" panose="02010600030101010101" pitchFamily="2" charset="-122"/>
                <a:cs typeface="Times New Roman" panose="02020603050405020304" pitchFamily="18" charset="0"/>
              </a:rPr>
              <a:t>S</a:t>
            </a:r>
            <a:r>
              <a:rPr lang="zh-CN" altLang="en-US" sz="2000" dirty="0">
                <a:latin typeface="宋体" panose="02010600030101010101" pitchFamily="2" charset="-122"/>
                <a:cs typeface="Times New Roman" panose="02020603050405020304" pitchFamily="18" charset="0"/>
              </a:rPr>
              <a:t>=</a:t>
            </a:r>
            <a:r>
              <a:rPr lang="en-US" altLang="zh-CN" sz="2000" dirty="0">
                <a:latin typeface="宋体" panose="02010600030101010101" pitchFamily="2" charset="-122"/>
                <a:cs typeface="Times New Roman" panose="02020603050405020304" pitchFamily="18" charset="0"/>
              </a:rPr>
              <a:t>“</a:t>
            </a:r>
            <a:r>
              <a:rPr lang="en-US" altLang="zh-CN" sz="2000" i="1" dirty="0">
                <a:latin typeface="宋体" panose="02010600030101010101" pitchFamily="2" charset="-122"/>
                <a:cs typeface="Times New Roman" panose="02020603050405020304" pitchFamily="18" charset="0"/>
              </a:rPr>
              <a:t>S</a:t>
            </a:r>
            <a:r>
              <a:rPr lang="en-US" altLang="zh-CN" sz="2000" baseline="-25000" dirty="0">
                <a:latin typeface="宋体" panose="02010600030101010101" pitchFamily="2" charset="-122"/>
                <a:cs typeface="Times New Roman" panose="02020603050405020304" pitchFamily="18" charset="0"/>
              </a:rPr>
              <a:t>0</a:t>
            </a:r>
            <a:r>
              <a:rPr lang="en-US" altLang="zh-CN" sz="2000" i="1" dirty="0">
                <a:latin typeface="宋体" panose="02010600030101010101" pitchFamily="2" charset="-122"/>
                <a:cs typeface="Times New Roman" panose="02020603050405020304" pitchFamily="18" charset="0"/>
              </a:rPr>
              <a:t> S</a:t>
            </a:r>
            <a:r>
              <a:rPr lang="en-US" altLang="zh-CN" sz="2000" baseline="-25000" dirty="0">
                <a:latin typeface="宋体" panose="02010600030101010101" pitchFamily="2" charset="-122"/>
                <a:cs typeface="Times New Roman" panose="02020603050405020304" pitchFamily="18" charset="0"/>
              </a:rPr>
              <a:t>1</a:t>
            </a:r>
            <a:r>
              <a:rPr lang="zh-CN" altLang="en-US" sz="2000" dirty="0">
                <a:latin typeface="宋体" panose="02010600030101010101" pitchFamily="2" charset="-122"/>
                <a:ea typeface="Times New Roman" panose="02020603050405020304" pitchFamily="18" charset="0"/>
              </a:rPr>
              <a:t>…</a:t>
            </a:r>
            <a:r>
              <a:rPr lang="en-US" altLang="zh-CN" sz="2000" i="1" dirty="0">
                <a:latin typeface="宋体" panose="02010600030101010101" pitchFamily="2" charset="-122"/>
                <a:cs typeface="Times New Roman" panose="02020603050405020304" pitchFamily="18" charset="0"/>
              </a:rPr>
              <a:t> S</a:t>
            </a:r>
            <a:r>
              <a:rPr lang="zh-CN" altLang="en-US" sz="2000" baseline="-25000" dirty="0">
                <a:latin typeface="宋体" panose="02010600030101010101" pitchFamily="2" charset="-122"/>
                <a:cs typeface="Times New Roman" panose="02020603050405020304" pitchFamily="18" charset="0"/>
              </a:rPr>
              <a:t>n</a:t>
            </a:r>
            <a:r>
              <a:rPr lang="en-US" altLang="zh-CN" sz="2000" baseline="-25000" dirty="0">
                <a:latin typeface="宋体" panose="02010600030101010101" pitchFamily="2" charset="-122"/>
                <a:cs typeface="Times New Roman" panose="02020603050405020304" pitchFamily="18" charset="0"/>
              </a:rPr>
              <a:t>-1</a:t>
            </a:r>
            <a:r>
              <a:rPr lang="en-US" altLang="zh-CN" sz="2000" dirty="0">
                <a:latin typeface="宋体" panose="02010600030101010101" pitchFamily="2" charset="-122"/>
                <a:cs typeface="Times New Roman" panose="02020603050405020304" pitchFamily="18" charset="0"/>
              </a:rPr>
              <a:t>”(</a:t>
            </a:r>
            <a:r>
              <a:rPr lang="zh-CN" altLang="en-US" sz="2000" dirty="0">
                <a:latin typeface="宋体" panose="02010600030101010101" pitchFamily="2" charset="-122"/>
                <a:cs typeface="Times New Roman" panose="02020603050405020304" pitchFamily="18" charset="0"/>
              </a:rPr>
              <a:t>主串</a:t>
            </a:r>
            <a:r>
              <a:rPr lang="en-US" altLang="zh-CN" sz="2000" dirty="0">
                <a:latin typeface="宋体" panose="02010600030101010101" pitchFamily="2" charset="-122"/>
                <a:cs typeface="Times New Roman" panose="02020603050405020304" pitchFamily="18" charset="0"/>
              </a:rPr>
              <a:t>)</a:t>
            </a:r>
            <a:r>
              <a:rPr lang="zh-CN" altLang="en-US" sz="2000" dirty="0">
                <a:latin typeface="宋体" panose="02010600030101010101" pitchFamily="2" charset="-122"/>
                <a:cs typeface="Times New Roman" panose="02020603050405020304" pitchFamily="18" charset="0"/>
              </a:rPr>
              <a:t>和</a:t>
            </a:r>
            <a:r>
              <a:rPr lang="zh-CN" altLang="en-US" sz="2000" i="1" dirty="0">
                <a:latin typeface="宋体" panose="02010600030101010101" pitchFamily="2" charset="-122"/>
                <a:cs typeface="Times New Roman" panose="02020603050405020304" pitchFamily="18" charset="0"/>
              </a:rPr>
              <a:t>T</a:t>
            </a:r>
            <a:r>
              <a:rPr lang="zh-CN" altLang="en-US" sz="2000" dirty="0">
                <a:latin typeface="宋体" panose="02010600030101010101" pitchFamily="2" charset="-122"/>
                <a:cs typeface="Times New Roman" panose="02020603050405020304" pitchFamily="18" charset="0"/>
              </a:rPr>
              <a:t>=</a:t>
            </a:r>
            <a:r>
              <a:rPr lang="en-US" altLang="zh-CN" sz="2000" dirty="0">
                <a:latin typeface="宋体" panose="02010600030101010101" pitchFamily="2" charset="-122"/>
                <a:cs typeface="Times New Roman" panose="02020603050405020304" pitchFamily="18" charset="0"/>
              </a:rPr>
              <a:t>“</a:t>
            </a:r>
            <a:r>
              <a:rPr lang="zh-CN" altLang="en-US" sz="2000" i="1" dirty="0">
                <a:latin typeface="宋体" panose="02010600030101010101" pitchFamily="2" charset="-122"/>
                <a:cs typeface="Times New Roman" panose="02020603050405020304" pitchFamily="18" charset="0"/>
              </a:rPr>
              <a:t>T</a:t>
            </a:r>
            <a:r>
              <a:rPr lang="en-US" altLang="zh-CN" sz="2000" baseline="-25000" dirty="0">
                <a:latin typeface="宋体" panose="02010600030101010101" pitchFamily="2" charset="-122"/>
                <a:cs typeface="Times New Roman" panose="02020603050405020304" pitchFamily="18" charset="0"/>
              </a:rPr>
              <a:t>0</a:t>
            </a:r>
            <a:r>
              <a:rPr lang="zh-CN" altLang="en-US" sz="2000" i="1" dirty="0">
                <a:latin typeface="宋体" panose="02010600030101010101" pitchFamily="2" charset="-122"/>
                <a:cs typeface="Times New Roman" panose="02020603050405020304" pitchFamily="18" charset="0"/>
              </a:rPr>
              <a:t> T</a:t>
            </a:r>
            <a:r>
              <a:rPr lang="en-US" altLang="zh-CN" sz="2000" baseline="-25000" dirty="0">
                <a:latin typeface="宋体" panose="02010600030101010101" pitchFamily="2" charset="-122"/>
                <a:cs typeface="Times New Roman" panose="02020603050405020304" pitchFamily="18" charset="0"/>
              </a:rPr>
              <a:t>1</a:t>
            </a:r>
            <a:r>
              <a:rPr lang="zh-CN" altLang="en-US" sz="2000" dirty="0">
                <a:latin typeface="宋体" panose="02010600030101010101" pitchFamily="2" charset="-122"/>
                <a:ea typeface="Times New Roman" panose="02020603050405020304" pitchFamily="18" charset="0"/>
              </a:rPr>
              <a:t>…</a:t>
            </a:r>
            <a:r>
              <a:rPr lang="zh-CN" altLang="en-US" sz="2000" i="1" dirty="0">
                <a:latin typeface="宋体" panose="02010600030101010101" pitchFamily="2" charset="-122"/>
                <a:cs typeface="Times New Roman" panose="02020603050405020304" pitchFamily="18" charset="0"/>
              </a:rPr>
              <a:t>T</a:t>
            </a:r>
            <a:r>
              <a:rPr lang="zh-CN" altLang="en-US" sz="2000" baseline="-25000" dirty="0">
                <a:latin typeface="宋体" panose="02010600030101010101" pitchFamily="2" charset="-122"/>
                <a:cs typeface="Times New Roman" panose="02020603050405020304" pitchFamily="18" charset="0"/>
              </a:rPr>
              <a:t>m</a:t>
            </a:r>
            <a:r>
              <a:rPr lang="en-US" altLang="zh-CN" sz="2000" baseline="-25000" dirty="0">
                <a:latin typeface="宋体" panose="02010600030101010101" pitchFamily="2" charset="-122"/>
                <a:cs typeface="Times New Roman" panose="02020603050405020304" pitchFamily="18" charset="0"/>
              </a:rPr>
              <a:t>-1</a:t>
            </a:r>
            <a:r>
              <a:rPr lang="en-US" altLang="zh-CN" sz="2000" dirty="0">
                <a:latin typeface="宋体" panose="02010600030101010101" pitchFamily="2" charset="-122"/>
                <a:cs typeface="Times New Roman" panose="02020603050405020304" pitchFamily="18" charset="0"/>
              </a:rPr>
              <a:t>”(</a:t>
            </a:r>
            <a:r>
              <a:rPr lang="zh-CN" altLang="en-US" sz="2000" dirty="0">
                <a:latin typeface="宋体" panose="02010600030101010101" pitchFamily="2" charset="-122"/>
                <a:cs typeface="Times New Roman" panose="02020603050405020304" pitchFamily="18" charset="0"/>
              </a:rPr>
              <a:t>模式</a:t>
            </a:r>
            <a:r>
              <a:rPr lang="en-US" altLang="zh-CN" sz="2000" dirty="0">
                <a:latin typeface="宋体" panose="02010600030101010101" pitchFamily="2" charset="-122"/>
                <a:cs typeface="Times New Roman" panose="02020603050405020304" pitchFamily="18" charset="0"/>
              </a:rPr>
              <a:t>)</a:t>
            </a:r>
            <a:r>
              <a:rPr lang="zh-CN" altLang="en-US" sz="2000" dirty="0">
                <a:latin typeface="宋体" panose="02010600030101010101" pitchFamily="2" charset="-122"/>
                <a:cs typeface="Times New Roman" panose="02020603050405020304" pitchFamily="18" charset="0"/>
              </a:rPr>
              <a:t>，在</a:t>
            </a:r>
            <a:r>
              <a:rPr lang="zh-CN" altLang="en-US" sz="2000" i="1" dirty="0">
                <a:latin typeface="宋体" panose="02010600030101010101" pitchFamily="2" charset="-122"/>
                <a:cs typeface="Times New Roman" panose="02020603050405020304" pitchFamily="18" charset="0"/>
              </a:rPr>
              <a:t>S</a:t>
            </a:r>
            <a:r>
              <a:rPr lang="zh-CN" altLang="en-US" sz="2000" dirty="0">
                <a:latin typeface="宋体" panose="02010600030101010101" pitchFamily="2" charset="-122"/>
                <a:cs typeface="Times New Roman" panose="02020603050405020304" pitchFamily="18" charset="0"/>
              </a:rPr>
              <a:t>中寻找</a:t>
            </a:r>
            <a:r>
              <a:rPr lang="zh-CN" altLang="en-US" sz="2000" i="1" dirty="0">
                <a:latin typeface="宋体" panose="02010600030101010101" pitchFamily="2" charset="-122"/>
                <a:cs typeface="Times New Roman" panose="02020603050405020304" pitchFamily="18" charset="0"/>
              </a:rPr>
              <a:t>T </a:t>
            </a:r>
            <a:r>
              <a:rPr lang="zh-CN" altLang="en-US" sz="2000" dirty="0">
                <a:latin typeface="宋体" panose="02010600030101010101" pitchFamily="2" charset="-122"/>
                <a:cs typeface="Times New Roman" panose="02020603050405020304" pitchFamily="18" charset="0"/>
              </a:rPr>
              <a:t>的过程称为模式匹配。如果匹配成功，返回</a:t>
            </a:r>
            <a:r>
              <a:rPr lang="zh-CN" altLang="en-US" sz="2000" i="1" dirty="0">
                <a:latin typeface="宋体" panose="02010600030101010101" pitchFamily="2" charset="-122"/>
                <a:cs typeface="Times New Roman" panose="02020603050405020304" pitchFamily="18" charset="0"/>
              </a:rPr>
              <a:t>T </a:t>
            </a:r>
            <a:r>
              <a:rPr lang="zh-CN" altLang="en-US" sz="2000" dirty="0">
                <a:latin typeface="宋体" panose="02010600030101010101" pitchFamily="2" charset="-122"/>
                <a:cs typeface="Times New Roman" panose="02020603050405020304" pitchFamily="18" charset="0"/>
              </a:rPr>
              <a:t>在</a:t>
            </a:r>
            <a:r>
              <a:rPr lang="zh-CN" altLang="en-US" sz="2000" i="1" dirty="0">
                <a:latin typeface="宋体" panose="02010600030101010101" pitchFamily="2" charset="-122"/>
                <a:cs typeface="Times New Roman" panose="02020603050405020304" pitchFamily="18" charset="0"/>
              </a:rPr>
              <a:t>S</a:t>
            </a:r>
            <a:r>
              <a:rPr lang="zh-CN" altLang="en-US" sz="2000" dirty="0">
                <a:latin typeface="宋体" panose="02010600030101010101" pitchFamily="2" charset="-122"/>
                <a:cs typeface="Times New Roman" panose="02020603050405020304" pitchFamily="18" charset="0"/>
              </a:rPr>
              <a:t>中的位置；如果匹配失败，返回</a:t>
            </a:r>
            <a:r>
              <a:rPr lang="en-US" altLang="zh-CN" sz="2000" dirty="0">
                <a:latin typeface="宋体" panose="02010600030101010101" pitchFamily="2" charset="-122"/>
                <a:cs typeface="Times New Roman" panose="02020603050405020304" pitchFamily="18" charset="0"/>
              </a:rPr>
              <a:t>-1</a:t>
            </a:r>
            <a:r>
              <a:rPr lang="zh-CN" altLang="en-US" sz="2000" dirty="0">
                <a:latin typeface="宋体" panose="02010600030101010101" pitchFamily="2" charset="-122"/>
                <a:cs typeface="Times New Roman" panose="02020603050405020304" pitchFamily="18" charset="0"/>
              </a:rPr>
              <a:t>。</a:t>
            </a:r>
            <a:endParaRPr lang="en-US" altLang="zh-CN" sz="2000" dirty="0">
              <a:latin typeface="宋体" panose="02010600030101010101" pitchFamily="2" charset="-122"/>
              <a:cs typeface="Times New Roman" panose="02020603050405020304" pitchFamily="18" charset="0"/>
            </a:endParaRPr>
          </a:p>
          <a:p>
            <a:pPr lvl="1">
              <a:spcBef>
                <a:spcPts val="600"/>
              </a:spcBef>
            </a:pPr>
            <a:r>
              <a:rPr lang="zh-CN" altLang="en-US" sz="2000" dirty="0">
                <a:latin typeface="宋体" panose="02010600030101010101" pitchFamily="2" charset="-122"/>
                <a:cs typeface="Times New Roman" panose="02020603050405020304" pitchFamily="18" charset="0"/>
              </a:rPr>
              <a:t>假设串采用顺序存储结构。</a:t>
            </a:r>
            <a:endParaRPr lang="zh-CN" altLang="en-US" sz="2000" dirty="0">
              <a:latin typeface="宋体" panose="02010600030101010101" pitchFamily="2" charset="-122"/>
              <a:ea typeface="Times New Roman" panose="02020603050405020304" pitchFamily="18" charset="0"/>
            </a:endParaRPr>
          </a:p>
        </p:txBody>
      </p:sp>
      <p:sp>
        <p:nvSpPr>
          <p:cNvPr id="30724" name="矩形 5"/>
          <p:cNvSpPr/>
          <p:nvPr/>
        </p:nvSpPr>
        <p:spPr>
          <a:xfrm>
            <a:off x="571500" y="3794125"/>
            <a:ext cx="7888288" cy="461963"/>
          </a:xfrm>
          <a:prstGeom prst="rect">
            <a:avLst/>
          </a:prstGeom>
          <a:noFill/>
          <a:ln w="9525">
            <a:noFill/>
          </a:ln>
        </p:spPr>
        <p:txBody>
          <a:bodyPr>
            <a:spAutoFit/>
          </a:bodyPr>
          <a:p>
            <a:pPr>
              <a:spcBef>
                <a:spcPts val="600"/>
              </a:spcBef>
            </a:pPr>
            <a:r>
              <a:rPr lang="zh-CN" altLang="en-US" dirty="0">
                <a:solidFill>
                  <a:srgbClr val="0000CC"/>
                </a:solidFill>
                <a:latin typeface="宋体" panose="02010600030101010101" pitchFamily="2" charset="-122"/>
                <a:cs typeface="Times New Roman" panose="02020603050405020304" pitchFamily="18" charset="0"/>
              </a:rPr>
              <a:t>朴素模式匹配算法(Brute-Force算法) ：枚举法</a:t>
            </a:r>
            <a:r>
              <a:rPr lang="en-US" altLang="zh-CN" dirty="0">
                <a:solidFill>
                  <a:srgbClr val="0000CC"/>
                </a:solidFill>
                <a:latin typeface="宋体" panose="02010600030101010101" pitchFamily="2" charset="-122"/>
                <a:cs typeface="Times New Roman" panose="02020603050405020304" pitchFamily="18" charset="0"/>
              </a:rPr>
              <a:t>(</a:t>
            </a:r>
            <a:r>
              <a:rPr lang="zh-CN" altLang="en-US" dirty="0">
                <a:solidFill>
                  <a:srgbClr val="0000CC"/>
                </a:solidFill>
                <a:latin typeface="宋体" panose="02010600030101010101" pitchFamily="2" charset="-122"/>
                <a:cs typeface="Times New Roman" panose="02020603050405020304" pitchFamily="18" charset="0"/>
              </a:rPr>
              <a:t>回溯</a:t>
            </a:r>
            <a:r>
              <a:rPr lang="en-US" altLang="zh-CN" dirty="0">
                <a:solidFill>
                  <a:srgbClr val="0000CC"/>
                </a:solidFill>
                <a:latin typeface="宋体" panose="02010600030101010101" pitchFamily="2" charset="-122"/>
                <a:cs typeface="Times New Roman" panose="02020603050405020304" pitchFamily="18" charset="0"/>
              </a:rPr>
              <a:t>)</a:t>
            </a:r>
            <a:endParaRPr lang="zh-CN" altLang="en-US" dirty="0">
              <a:solidFill>
                <a:srgbClr val="0000CC"/>
              </a:solidFill>
              <a:latin typeface="宋体" panose="02010600030101010101" pitchFamily="2" charset="-122"/>
              <a:ea typeface="Times New Roman" panose="02020603050405020304" pitchFamily="18" charset="0"/>
            </a:endParaRPr>
          </a:p>
        </p:txBody>
      </p:sp>
      <p:sp>
        <p:nvSpPr>
          <p:cNvPr id="30725" name="矩形 6"/>
          <p:cNvSpPr/>
          <p:nvPr/>
        </p:nvSpPr>
        <p:spPr>
          <a:xfrm>
            <a:off x="1027113" y="4298950"/>
            <a:ext cx="7594600" cy="1708150"/>
          </a:xfrm>
          <a:prstGeom prst="rect">
            <a:avLst/>
          </a:prstGeom>
          <a:noFill/>
          <a:ln w="9525">
            <a:noFill/>
          </a:ln>
        </p:spPr>
        <p:txBody>
          <a:bodyPr>
            <a:spAutoFit/>
          </a:bodyPr>
          <a:p>
            <a:pPr>
              <a:spcBef>
                <a:spcPts val="600"/>
              </a:spcBef>
            </a:pPr>
            <a:r>
              <a:rPr lang="zh-CN" altLang="en-US" sz="2000" dirty="0">
                <a:latin typeface="宋体" panose="02010600030101010101" pitchFamily="2" charset="-122"/>
                <a:cs typeface="Times New Roman" panose="02020603050405020304" pitchFamily="18" charset="0"/>
              </a:rPr>
              <a:t>从主串</a:t>
            </a:r>
            <a:r>
              <a:rPr lang="zh-CN" altLang="en-US" sz="2000" i="1" dirty="0">
                <a:latin typeface="宋体" panose="02010600030101010101" pitchFamily="2" charset="-122"/>
                <a:cs typeface="Times New Roman" panose="02020603050405020304" pitchFamily="18" charset="0"/>
              </a:rPr>
              <a:t>S</a:t>
            </a:r>
            <a:r>
              <a:rPr lang="zh-CN" altLang="en-US" sz="2000" dirty="0">
                <a:latin typeface="宋体" panose="02010600030101010101" pitchFamily="2" charset="-122"/>
                <a:cs typeface="Times New Roman" panose="02020603050405020304" pitchFamily="18" charset="0"/>
              </a:rPr>
              <a:t>的第一个字符开始和模式</a:t>
            </a:r>
            <a:r>
              <a:rPr lang="zh-CN" altLang="en-US" sz="2000" i="1" dirty="0">
                <a:latin typeface="宋体" panose="02010600030101010101" pitchFamily="2" charset="-122"/>
                <a:cs typeface="Times New Roman" panose="02020603050405020304" pitchFamily="18" charset="0"/>
              </a:rPr>
              <a:t>T </a:t>
            </a:r>
            <a:r>
              <a:rPr lang="zh-CN" altLang="en-US" sz="2000" dirty="0">
                <a:latin typeface="宋体" panose="02010600030101010101" pitchFamily="2" charset="-122"/>
                <a:cs typeface="Times New Roman" panose="02020603050405020304" pitchFamily="18" charset="0"/>
              </a:rPr>
              <a:t>的第一个字符进行比较，若相等，则继续比较两者的后续字符；否则，从主串</a:t>
            </a:r>
            <a:r>
              <a:rPr lang="zh-CN" altLang="en-US" sz="2000" i="1" dirty="0">
                <a:latin typeface="宋体" panose="02010600030101010101" pitchFamily="2" charset="-122"/>
                <a:cs typeface="Times New Roman" panose="02020603050405020304" pitchFamily="18" charset="0"/>
              </a:rPr>
              <a:t>S</a:t>
            </a:r>
            <a:r>
              <a:rPr lang="zh-CN" altLang="en-US" sz="2000" dirty="0">
                <a:latin typeface="宋体" panose="02010600030101010101" pitchFamily="2" charset="-122"/>
                <a:cs typeface="Times New Roman" panose="02020603050405020304" pitchFamily="18" charset="0"/>
              </a:rPr>
              <a:t>的第二个字符开始和模式</a:t>
            </a:r>
            <a:r>
              <a:rPr lang="zh-CN" altLang="en-US" sz="2000" i="1" dirty="0">
                <a:latin typeface="宋体" panose="02010600030101010101" pitchFamily="2" charset="-122"/>
                <a:cs typeface="Times New Roman" panose="02020603050405020304" pitchFamily="18" charset="0"/>
              </a:rPr>
              <a:t>T </a:t>
            </a:r>
            <a:r>
              <a:rPr lang="zh-CN" altLang="en-US" sz="2000" dirty="0">
                <a:latin typeface="宋体" panose="02010600030101010101" pitchFamily="2" charset="-122"/>
                <a:cs typeface="Times New Roman" panose="02020603050405020304" pitchFamily="18" charset="0"/>
              </a:rPr>
              <a:t>的第一个字符进行比较。</a:t>
            </a:r>
            <a:endParaRPr lang="en-US" altLang="zh-CN" sz="2000" dirty="0">
              <a:latin typeface="宋体" panose="02010600030101010101" pitchFamily="2" charset="-122"/>
              <a:cs typeface="Times New Roman" panose="02020603050405020304" pitchFamily="18" charset="0"/>
            </a:endParaRPr>
          </a:p>
          <a:p>
            <a:pPr>
              <a:spcBef>
                <a:spcPts val="600"/>
              </a:spcBef>
            </a:pPr>
            <a:r>
              <a:rPr lang="zh-CN" altLang="en-US" sz="2000" dirty="0">
                <a:latin typeface="宋体" panose="02010600030101010101" pitchFamily="2" charset="-122"/>
                <a:cs typeface="Times New Roman" panose="02020603050405020304" pitchFamily="18" charset="0"/>
              </a:rPr>
              <a:t>重复上述过程，直到</a:t>
            </a:r>
            <a:r>
              <a:rPr lang="zh-CN" altLang="en-US" sz="2000" i="1" dirty="0">
                <a:latin typeface="宋体" panose="02010600030101010101" pitchFamily="2" charset="-122"/>
                <a:cs typeface="Times New Roman" panose="02020603050405020304" pitchFamily="18" charset="0"/>
              </a:rPr>
              <a:t>T </a:t>
            </a:r>
            <a:r>
              <a:rPr lang="zh-CN" altLang="en-US" sz="2000" dirty="0">
                <a:latin typeface="宋体" panose="02010600030101010101" pitchFamily="2" charset="-122"/>
                <a:cs typeface="Times New Roman" panose="02020603050405020304" pitchFamily="18" charset="0"/>
              </a:rPr>
              <a:t>中的字符全部比较完毕，说明本趟匹配成功；或</a:t>
            </a:r>
            <a:r>
              <a:rPr lang="zh-CN" altLang="en-US" sz="2000" i="1" dirty="0">
                <a:latin typeface="宋体" panose="02010600030101010101" pitchFamily="2" charset="-122"/>
                <a:cs typeface="Times New Roman" panose="02020603050405020304" pitchFamily="18" charset="0"/>
              </a:rPr>
              <a:t>S</a:t>
            </a:r>
            <a:r>
              <a:rPr lang="zh-CN" altLang="en-US" sz="2000" dirty="0">
                <a:latin typeface="宋体" panose="02010600030101010101" pitchFamily="2" charset="-122"/>
                <a:cs typeface="Times New Roman" panose="02020603050405020304" pitchFamily="18" charset="0"/>
              </a:rPr>
              <a:t>中字符全部比较完，则说明匹配失败。</a:t>
            </a:r>
            <a:endParaRPr lang="zh-CN" altLang="en-US" sz="2000" dirty="0">
              <a:latin typeface="宋体" panose="02010600030101010101" pitchFamily="2" charset="-122"/>
              <a:ea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矩形 3"/>
          <p:cNvSpPr/>
          <p:nvPr/>
        </p:nvSpPr>
        <p:spPr>
          <a:xfrm>
            <a:off x="701675" y="1044575"/>
            <a:ext cx="7920038" cy="4708525"/>
          </a:xfrm>
          <a:prstGeom prst="rect">
            <a:avLst/>
          </a:prstGeom>
          <a:noFill/>
          <a:ln w="9525">
            <a:noFill/>
          </a:ln>
        </p:spPr>
        <p:txBody>
          <a:bodyPr>
            <a:spAutoFit/>
          </a:bodyPr>
          <a:p>
            <a:pPr>
              <a:buFont typeface="Monotype Sorts"/>
              <a:buNone/>
            </a:pPr>
            <a:r>
              <a:rPr lang="zh-CN" altLang="en-US" sz="2000" dirty="0">
                <a:latin typeface="Times New Roman" panose="02020603050405020304" pitchFamily="18" charset="0"/>
                <a:ea typeface="仿宋" panose="02010609060101010101" pitchFamily="49" charset="-122"/>
              </a:rPr>
              <a:t>设主串S=“ababcabcacbab”，模式串T=“abcac”</a:t>
            </a:r>
            <a:endParaRPr lang="zh-CN" altLang="en-US" sz="2000" dirty="0">
              <a:latin typeface="Times New Roman" panose="02020603050405020304" pitchFamily="18" charset="0"/>
              <a:ea typeface="仿宋" panose="02010609060101010101" pitchFamily="49" charset="-122"/>
            </a:endParaRPr>
          </a:p>
          <a:p>
            <a:pPr>
              <a:buFont typeface="Monotype Sorts"/>
              <a:buNone/>
            </a:pPr>
            <a:endParaRPr lang="en-US" altLang="zh-CN" sz="2000" dirty="0">
              <a:latin typeface="Times New Roman" panose="02020603050405020304" pitchFamily="18" charset="0"/>
              <a:ea typeface="仿宋" panose="02010609060101010101" pitchFamily="49" charset="-122"/>
            </a:endParaRPr>
          </a:p>
          <a:p>
            <a:pPr>
              <a:buFont typeface="Monotype Sorts"/>
              <a:buNone/>
            </a:pPr>
            <a:r>
              <a:rPr lang="zh-CN" altLang="en-US" sz="2000" dirty="0">
                <a:latin typeface="Times New Roman" panose="02020603050405020304" pitchFamily="18" charset="0"/>
                <a:ea typeface="仿宋" panose="02010609060101010101" pitchFamily="49" charset="-122"/>
              </a:rPr>
              <a:t>第1趟匹配    主串             ab</a:t>
            </a:r>
            <a:r>
              <a:rPr lang="zh-CN" altLang="en-US" sz="2000" dirty="0">
                <a:solidFill>
                  <a:srgbClr val="FF0000"/>
                </a:solidFill>
                <a:latin typeface="Times New Roman" panose="02020603050405020304" pitchFamily="18" charset="0"/>
                <a:ea typeface="仿宋" panose="02010609060101010101" pitchFamily="49" charset="-122"/>
              </a:rPr>
              <a:t>a</a:t>
            </a:r>
            <a:r>
              <a:rPr lang="zh-CN" altLang="en-US" sz="2000" dirty="0">
                <a:latin typeface="Times New Roman" panose="02020603050405020304" pitchFamily="18" charset="0"/>
                <a:ea typeface="仿宋" panose="02010609060101010101" pitchFamily="49" charset="-122"/>
              </a:rPr>
              <a:t>bcabcacbab     i=</a:t>
            </a:r>
            <a:r>
              <a:rPr lang="en-US" altLang="zh-CN" sz="2000" dirty="0">
                <a:latin typeface="Times New Roman" panose="02020603050405020304" pitchFamily="18" charset="0"/>
                <a:ea typeface="仿宋" panose="02010609060101010101" pitchFamily="49" charset="-122"/>
              </a:rPr>
              <a:t>2</a:t>
            </a:r>
            <a:endParaRPr lang="zh-CN" altLang="en-US" sz="2000" dirty="0">
              <a:latin typeface="Times New Roman" panose="02020603050405020304" pitchFamily="18" charset="0"/>
              <a:ea typeface="仿宋" panose="02010609060101010101" pitchFamily="49" charset="-122"/>
            </a:endParaRPr>
          </a:p>
          <a:p>
            <a:pPr>
              <a:buFont typeface="Monotype Sorts"/>
              <a:buNone/>
            </a:pPr>
            <a:r>
              <a:rPr lang="zh-CN" altLang="en-US" sz="2000" dirty="0">
                <a:latin typeface="Times New Roman" panose="02020603050405020304" pitchFamily="18" charset="0"/>
                <a:ea typeface="仿宋" panose="02010609060101010101" pitchFamily="49" charset="-122"/>
              </a:rPr>
              <a:t>                      模式串         ab</a:t>
            </a:r>
            <a:r>
              <a:rPr lang="zh-CN" altLang="en-US" sz="2000" dirty="0">
                <a:solidFill>
                  <a:srgbClr val="FF0000"/>
                </a:solidFill>
                <a:latin typeface="Times New Roman" panose="02020603050405020304" pitchFamily="18" charset="0"/>
                <a:ea typeface="仿宋" panose="02010609060101010101" pitchFamily="49" charset="-122"/>
              </a:rPr>
              <a:t>c</a:t>
            </a:r>
            <a:r>
              <a:rPr lang="zh-CN" altLang="en-US" sz="2000" dirty="0">
                <a:latin typeface="Times New Roman" panose="02020603050405020304" pitchFamily="18" charset="0"/>
                <a:ea typeface="仿宋" panose="02010609060101010101" pitchFamily="49" charset="-122"/>
              </a:rPr>
              <a:t>                        j=</a:t>
            </a:r>
            <a:r>
              <a:rPr lang="en-US" altLang="zh-CN" sz="2000" dirty="0">
                <a:latin typeface="Times New Roman" panose="02020603050405020304" pitchFamily="18" charset="0"/>
                <a:ea typeface="仿宋" panose="02010609060101010101" pitchFamily="49" charset="-122"/>
              </a:rPr>
              <a:t>2</a:t>
            </a:r>
            <a:r>
              <a:rPr lang="zh-CN" altLang="en-US" sz="2000" dirty="0">
                <a:latin typeface="Times New Roman" panose="02020603050405020304" pitchFamily="18" charset="0"/>
                <a:ea typeface="仿宋" panose="02010609060101010101" pitchFamily="49" charset="-122"/>
              </a:rPr>
              <a:t>  匹配失败</a:t>
            </a:r>
            <a:endParaRPr lang="zh-CN" altLang="en-US" sz="2000" dirty="0">
              <a:latin typeface="Times New Roman" panose="02020603050405020304" pitchFamily="18" charset="0"/>
              <a:ea typeface="仿宋" panose="02010609060101010101" pitchFamily="49" charset="-122"/>
            </a:endParaRPr>
          </a:p>
          <a:p>
            <a:pPr>
              <a:buFont typeface="Monotype Sorts"/>
              <a:buNone/>
            </a:pPr>
            <a:r>
              <a:rPr lang="zh-CN" altLang="en-US" sz="2000" dirty="0">
                <a:latin typeface="Times New Roman" panose="02020603050405020304" pitchFamily="18" charset="0"/>
                <a:ea typeface="仿宋" panose="02010609060101010101" pitchFamily="49" charset="-122"/>
              </a:rPr>
              <a:t>第2趟匹配    主串             a</a:t>
            </a:r>
            <a:r>
              <a:rPr lang="zh-CN" altLang="en-US" sz="2000" dirty="0">
                <a:solidFill>
                  <a:srgbClr val="FF0000"/>
                </a:solidFill>
                <a:latin typeface="Times New Roman" panose="02020603050405020304" pitchFamily="18" charset="0"/>
                <a:ea typeface="仿宋" panose="02010609060101010101" pitchFamily="49" charset="-122"/>
              </a:rPr>
              <a:t>b</a:t>
            </a:r>
            <a:r>
              <a:rPr lang="zh-CN" altLang="en-US" sz="2000" dirty="0">
                <a:latin typeface="Times New Roman" panose="02020603050405020304" pitchFamily="18" charset="0"/>
                <a:ea typeface="仿宋" panose="02010609060101010101" pitchFamily="49" charset="-122"/>
              </a:rPr>
              <a:t>abcabcacbab     i=</a:t>
            </a:r>
            <a:r>
              <a:rPr lang="en-US" altLang="zh-CN" sz="2000" dirty="0">
                <a:latin typeface="Times New Roman" panose="02020603050405020304" pitchFamily="18" charset="0"/>
                <a:ea typeface="仿宋" panose="02010609060101010101" pitchFamily="49" charset="-122"/>
              </a:rPr>
              <a:t>1</a:t>
            </a:r>
            <a:endParaRPr lang="zh-CN" altLang="en-US" sz="2000" dirty="0">
              <a:latin typeface="Times New Roman" panose="02020603050405020304" pitchFamily="18" charset="0"/>
              <a:ea typeface="仿宋" panose="02010609060101010101" pitchFamily="49" charset="-122"/>
            </a:endParaRPr>
          </a:p>
          <a:p>
            <a:pPr>
              <a:buFont typeface="Monotype Sorts"/>
              <a:buNone/>
            </a:pPr>
            <a:r>
              <a:rPr lang="zh-CN" altLang="en-US" sz="2000" dirty="0">
                <a:latin typeface="Times New Roman" panose="02020603050405020304" pitchFamily="18" charset="0"/>
                <a:ea typeface="仿宋" panose="02010609060101010101" pitchFamily="49" charset="-122"/>
              </a:rPr>
              <a:t>                      模式串           </a:t>
            </a:r>
            <a:r>
              <a:rPr lang="zh-CN" altLang="en-US" sz="2000" dirty="0">
                <a:solidFill>
                  <a:srgbClr val="FF0000"/>
                </a:solidFill>
                <a:latin typeface="Times New Roman" panose="02020603050405020304" pitchFamily="18" charset="0"/>
                <a:ea typeface="仿宋" panose="02010609060101010101" pitchFamily="49" charset="-122"/>
              </a:rPr>
              <a:t>a</a:t>
            </a:r>
            <a:r>
              <a:rPr lang="zh-CN" altLang="en-US" sz="2000" dirty="0">
                <a:latin typeface="Times New Roman" panose="02020603050405020304" pitchFamily="18" charset="0"/>
                <a:ea typeface="仿宋" panose="02010609060101010101" pitchFamily="49" charset="-122"/>
              </a:rPr>
              <a:t>bc                      j=</a:t>
            </a:r>
            <a:r>
              <a:rPr lang="en-US" altLang="zh-CN" sz="2000" dirty="0">
                <a:latin typeface="Times New Roman" panose="02020603050405020304" pitchFamily="18" charset="0"/>
                <a:ea typeface="仿宋" panose="02010609060101010101" pitchFamily="49" charset="-122"/>
              </a:rPr>
              <a:t>0</a:t>
            </a:r>
            <a:r>
              <a:rPr lang="zh-CN" altLang="en-US" sz="2000" dirty="0">
                <a:latin typeface="Times New Roman" panose="02020603050405020304" pitchFamily="18" charset="0"/>
                <a:ea typeface="仿宋" panose="02010609060101010101" pitchFamily="49" charset="-122"/>
              </a:rPr>
              <a:t>  匹配失败</a:t>
            </a:r>
            <a:endParaRPr lang="zh-CN" altLang="en-US" sz="2000" dirty="0">
              <a:latin typeface="Times New Roman" panose="02020603050405020304" pitchFamily="18" charset="0"/>
              <a:ea typeface="仿宋" panose="02010609060101010101" pitchFamily="49" charset="-122"/>
            </a:endParaRPr>
          </a:p>
          <a:p>
            <a:pPr>
              <a:buFont typeface="Monotype Sorts"/>
              <a:buNone/>
            </a:pPr>
            <a:r>
              <a:rPr lang="zh-CN" altLang="en-US" sz="2000" dirty="0">
                <a:latin typeface="Times New Roman" panose="02020603050405020304" pitchFamily="18" charset="0"/>
                <a:ea typeface="仿宋" panose="02010609060101010101" pitchFamily="49" charset="-122"/>
              </a:rPr>
              <a:t>第3趟匹配    主串             ababca</a:t>
            </a:r>
            <a:r>
              <a:rPr lang="zh-CN" altLang="en-US" sz="2000" dirty="0">
                <a:solidFill>
                  <a:srgbClr val="FF0000"/>
                </a:solidFill>
                <a:latin typeface="Times New Roman" panose="02020603050405020304" pitchFamily="18" charset="0"/>
                <a:ea typeface="仿宋" panose="02010609060101010101" pitchFamily="49" charset="-122"/>
              </a:rPr>
              <a:t>b</a:t>
            </a:r>
            <a:r>
              <a:rPr lang="zh-CN" altLang="en-US" sz="2000" dirty="0">
                <a:latin typeface="Times New Roman" panose="02020603050405020304" pitchFamily="18" charset="0"/>
                <a:ea typeface="仿宋" panose="02010609060101010101" pitchFamily="49" charset="-122"/>
              </a:rPr>
              <a:t>cacbab     i=</a:t>
            </a:r>
            <a:r>
              <a:rPr lang="en-US" altLang="zh-CN" sz="2000" dirty="0">
                <a:latin typeface="Times New Roman" panose="02020603050405020304" pitchFamily="18" charset="0"/>
                <a:ea typeface="仿宋" panose="02010609060101010101" pitchFamily="49" charset="-122"/>
              </a:rPr>
              <a:t>6</a:t>
            </a:r>
            <a:r>
              <a:rPr lang="zh-CN" altLang="en-US" sz="2000" dirty="0">
                <a:latin typeface="Times New Roman" panose="02020603050405020304" pitchFamily="18" charset="0"/>
                <a:ea typeface="仿宋" panose="02010609060101010101" pitchFamily="49" charset="-122"/>
              </a:rPr>
              <a:t>  </a:t>
            </a:r>
            <a:endParaRPr lang="zh-CN" altLang="en-US" sz="2000" dirty="0">
              <a:latin typeface="Times New Roman" panose="02020603050405020304" pitchFamily="18" charset="0"/>
              <a:ea typeface="仿宋" panose="02010609060101010101" pitchFamily="49" charset="-122"/>
            </a:endParaRPr>
          </a:p>
          <a:p>
            <a:pPr>
              <a:buFont typeface="Monotype Sorts"/>
              <a:buNone/>
            </a:pPr>
            <a:r>
              <a:rPr lang="zh-CN" altLang="en-US" sz="2000" dirty="0">
                <a:latin typeface="Times New Roman" panose="02020603050405020304" pitchFamily="18" charset="0"/>
                <a:ea typeface="仿宋" panose="02010609060101010101" pitchFamily="49" charset="-122"/>
              </a:rPr>
              <a:t>                      模式串             abca</a:t>
            </a:r>
            <a:r>
              <a:rPr lang="zh-CN" altLang="en-US" sz="2000" dirty="0">
                <a:solidFill>
                  <a:srgbClr val="FF0000"/>
                </a:solidFill>
                <a:latin typeface="Times New Roman" panose="02020603050405020304" pitchFamily="18" charset="0"/>
                <a:ea typeface="仿宋" panose="02010609060101010101" pitchFamily="49" charset="-122"/>
              </a:rPr>
              <a:t>c</a:t>
            </a:r>
            <a:r>
              <a:rPr lang="zh-CN" altLang="en-US" sz="2000" dirty="0">
                <a:latin typeface="Times New Roman" panose="02020603050405020304" pitchFamily="18" charset="0"/>
                <a:ea typeface="仿宋" panose="02010609060101010101" pitchFamily="49" charset="-122"/>
              </a:rPr>
              <a:t>                j=</a:t>
            </a:r>
            <a:r>
              <a:rPr lang="en-US" altLang="zh-CN" sz="2000" dirty="0">
                <a:latin typeface="Times New Roman" panose="02020603050405020304" pitchFamily="18" charset="0"/>
                <a:ea typeface="仿宋" panose="02010609060101010101" pitchFamily="49" charset="-122"/>
              </a:rPr>
              <a:t>4</a:t>
            </a:r>
            <a:r>
              <a:rPr lang="zh-CN" altLang="en-US" sz="2000" dirty="0">
                <a:latin typeface="Times New Roman" panose="02020603050405020304" pitchFamily="18" charset="0"/>
                <a:ea typeface="仿宋" panose="02010609060101010101" pitchFamily="49" charset="-122"/>
              </a:rPr>
              <a:t>  匹配失败</a:t>
            </a:r>
            <a:endParaRPr lang="zh-CN" altLang="en-US" sz="2000" dirty="0">
              <a:latin typeface="Times New Roman" panose="02020603050405020304" pitchFamily="18" charset="0"/>
              <a:ea typeface="仿宋" panose="02010609060101010101" pitchFamily="49" charset="-122"/>
            </a:endParaRPr>
          </a:p>
          <a:p>
            <a:pPr>
              <a:buFont typeface="Monotype Sorts"/>
              <a:buNone/>
            </a:pPr>
            <a:r>
              <a:rPr lang="zh-CN" altLang="en-US" sz="2000" dirty="0">
                <a:latin typeface="Times New Roman" panose="02020603050405020304" pitchFamily="18" charset="0"/>
                <a:ea typeface="仿宋" panose="02010609060101010101" pitchFamily="49" charset="-122"/>
              </a:rPr>
              <a:t>第4趟匹配    主串             aba</a:t>
            </a:r>
            <a:r>
              <a:rPr lang="zh-CN" altLang="en-US" sz="2000" dirty="0">
                <a:solidFill>
                  <a:srgbClr val="FF0000"/>
                </a:solidFill>
                <a:latin typeface="Times New Roman" panose="02020603050405020304" pitchFamily="18" charset="0"/>
                <a:ea typeface="仿宋" panose="02010609060101010101" pitchFamily="49" charset="-122"/>
              </a:rPr>
              <a:t>b</a:t>
            </a:r>
            <a:r>
              <a:rPr lang="zh-CN" altLang="en-US" sz="2000" dirty="0">
                <a:latin typeface="Times New Roman" panose="02020603050405020304" pitchFamily="18" charset="0"/>
                <a:ea typeface="仿宋" panose="02010609060101010101" pitchFamily="49" charset="-122"/>
              </a:rPr>
              <a:t>cabcacbab     i=</a:t>
            </a:r>
            <a:r>
              <a:rPr lang="en-US" altLang="zh-CN" sz="2000" dirty="0">
                <a:latin typeface="Times New Roman" panose="02020603050405020304" pitchFamily="18" charset="0"/>
                <a:ea typeface="仿宋" panose="02010609060101010101" pitchFamily="49" charset="-122"/>
              </a:rPr>
              <a:t>3</a:t>
            </a:r>
            <a:endParaRPr lang="zh-CN" altLang="en-US" sz="2000" dirty="0">
              <a:latin typeface="Times New Roman" panose="02020603050405020304" pitchFamily="18" charset="0"/>
              <a:ea typeface="仿宋" panose="02010609060101010101" pitchFamily="49" charset="-122"/>
            </a:endParaRPr>
          </a:p>
          <a:p>
            <a:pPr>
              <a:buFont typeface="Monotype Sorts"/>
              <a:buNone/>
            </a:pPr>
            <a:r>
              <a:rPr lang="zh-CN" altLang="en-US" sz="2000" dirty="0">
                <a:latin typeface="Times New Roman" panose="02020603050405020304" pitchFamily="18" charset="0"/>
                <a:ea typeface="仿宋" panose="02010609060101010101" pitchFamily="49" charset="-122"/>
              </a:rPr>
              <a:t>                      模式串               </a:t>
            </a:r>
            <a:r>
              <a:rPr lang="zh-CN" altLang="en-US" sz="2000" dirty="0">
                <a:solidFill>
                  <a:srgbClr val="FF0000"/>
                </a:solidFill>
                <a:latin typeface="Times New Roman" panose="02020603050405020304" pitchFamily="18" charset="0"/>
                <a:ea typeface="仿宋" panose="02010609060101010101" pitchFamily="49" charset="-122"/>
              </a:rPr>
              <a:t>a</a:t>
            </a:r>
            <a:r>
              <a:rPr lang="zh-CN" altLang="en-US" sz="2000" dirty="0">
                <a:latin typeface="Times New Roman" panose="02020603050405020304" pitchFamily="18" charset="0"/>
                <a:ea typeface="仿宋" panose="02010609060101010101" pitchFamily="49" charset="-122"/>
              </a:rPr>
              <a:t>bc                  j=</a:t>
            </a:r>
            <a:r>
              <a:rPr lang="en-US" altLang="zh-CN" sz="2000" dirty="0">
                <a:latin typeface="Times New Roman" panose="02020603050405020304" pitchFamily="18" charset="0"/>
                <a:ea typeface="仿宋" panose="02010609060101010101" pitchFamily="49" charset="-122"/>
              </a:rPr>
              <a:t>0</a:t>
            </a:r>
            <a:r>
              <a:rPr lang="zh-CN" altLang="en-US" sz="2000" dirty="0">
                <a:latin typeface="Times New Roman" panose="02020603050405020304" pitchFamily="18" charset="0"/>
                <a:ea typeface="仿宋" panose="02010609060101010101" pitchFamily="49" charset="-122"/>
              </a:rPr>
              <a:t>  匹配失败</a:t>
            </a:r>
            <a:endParaRPr lang="zh-CN" altLang="en-US" sz="2000" dirty="0">
              <a:latin typeface="Times New Roman" panose="02020603050405020304" pitchFamily="18" charset="0"/>
              <a:ea typeface="仿宋" panose="02010609060101010101" pitchFamily="49" charset="-122"/>
            </a:endParaRPr>
          </a:p>
          <a:p>
            <a:pPr>
              <a:buFont typeface="Monotype Sorts"/>
              <a:buNone/>
            </a:pPr>
            <a:r>
              <a:rPr lang="zh-CN" altLang="en-US" sz="2000" dirty="0">
                <a:latin typeface="Times New Roman" panose="02020603050405020304" pitchFamily="18" charset="0"/>
                <a:ea typeface="仿宋" panose="02010609060101010101" pitchFamily="49" charset="-122"/>
              </a:rPr>
              <a:t>第5趟匹配    主串             abab</a:t>
            </a:r>
            <a:r>
              <a:rPr lang="zh-CN" altLang="en-US" sz="2000" dirty="0">
                <a:solidFill>
                  <a:srgbClr val="FF0000"/>
                </a:solidFill>
                <a:latin typeface="Times New Roman" panose="02020603050405020304" pitchFamily="18" charset="0"/>
                <a:ea typeface="仿宋" panose="02010609060101010101" pitchFamily="49" charset="-122"/>
              </a:rPr>
              <a:t>c</a:t>
            </a:r>
            <a:r>
              <a:rPr lang="zh-CN" altLang="en-US" sz="2000" dirty="0">
                <a:latin typeface="Times New Roman" panose="02020603050405020304" pitchFamily="18" charset="0"/>
                <a:ea typeface="仿宋" panose="02010609060101010101" pitchFamily="49" charset="-122"/>
              </a:rPr>
              <a:t>abcacbab     i=</a:t>
            </a:r>
            <a:r>
              <a:rPr lang="en-US" altLang="zh-CN" sz="2000" dirty="0">
                <a:latin typeface="Times New Roman" panose="02020603050405020304" pitchFamily="18" charset="0"/>
                <a:ea typeface="仿宋" panose="02010609060101010101" pitchFamily="49" charset="-122"/>
              </a:rPr>
              <a:t>4</a:t>
            </a:r>
            <a:endParaRPr lang="zh-CN" altLang="en-US" sz="2000" dirty="0">
              <a:latin typeface="Times New Roman" panose="02020603050405020304" pitchFamily="18" charset="0"/>
              <a:ea typeface="仿宋" panose="02010609060101010101" pitchFamily="49" charset="-122"/>
            </a:endParaRPr>
          </a:p>
          <a:p>
            <a:pPr>
              <a:buFont typeface="Monotype Sorts"/>
              <a:buNone/>
            </a:pPr>
            <a:r>
              <a:rPr lang="zh-CN" altLang="en-US" sz="2000" dirty="0">
                <a:latin typeface="Times New Roman" panose="02020603050405020304" pitchFamily="18" charset="0"/>
                <a:ea typeface="仿宋" panose="02010609060101010101" pitchFamily="49" charset="-122"/>
              </a:rPr>
              <a:t>                      模式串                 </a:t>
            </a:r>
            <a:r>
              <a:rPr lang="zh-CN" altLang="en-US" sz="2000" dirty="0">
                <a:solidFill>
                  <a:srgbClr val="FF0000"/>
                </a:solidFill>
                <a:latin typeface="Times New Roman" panose="02020603050405020304" pitchFamily="18" charset="0"/>
                <a:ea typeface="仿宋" panose="02010609060101010101" pitchFamily="49" charset="-122"/>
              </a:rPr>
              <a:t>a</a:t>
            </a:r>
            <a:r>
              <a:rPr lang="zh-CN" altLang="en-US" sz="2000" dirty="0">
                <a:latin typeface="Times New Roman" panose="02020603050405020304" pitchFamily="18" charset="0"/>
                <a:ea typeface="仿宋" panose="02010609060101010101" pitchFamily="49" charset="-122"/>
              </a:rPr>
              <a:t>bc                j=</a:t>
            </a:r>
            <a:r>
              <a:rPr lang="en-US" altLang="zh-CN" sz="2000" dirty="0">
                <a:latin typeface="Times New Roman" panose="02020603050405020304" pitchFamily="18" charset="0"/>
                <a:ea typeface="仿宋" panose="02010609060101010101" pitchFamily="49" charset="-122"/>
              </a:rPr>
              <a:t>0</a:t>
            </a:r>
            <a:r>
              <a:rPr lang="zh-CN" altLang="en-US" sz="2000" dirty="0">
                <a:latin typeface="Times New Roman" panose="02020603050405020304" pitchFamily="18" charset="0"/>
                <a:ea typeface="仿宋" panose="02010609060101010101" pitchFamily="49" charset="-122"/>
              </a:rPr>
              <a:t>  匹配失败</a:t>
            </a:r>
            <a:endParaRPr lang="zh-CN" altLang="en-US" sz="2000" dirty="0">
              <a:latin typeface="Times New Roman" panose="02020603050405020304" pitchFamily="18" charset="0"/>
              <a:ea typeface="仿宋" panose="02010609060101010101" pitchFamily="49" charset="-122"/>
            </a:endParaRPr>
          </a:p>
          <a:p>
            <a:pPr>
              <a:buFont typeface="Monotype Sorts"/>
              <a:buNone/>
            </a:pPr>
            <a:r>
              <a:rPr lang="zh-CN" altLang="en-US" sz="2000" dirty="0">
                <a:latin typeface="Times New Roman" panose="02020603050405020304" pitchFamily="18" charset="0"/>
                <a:ea typeface="仿宋" panose="02010609060101010101" pitchFamily="49" charset="-122"/>
              </a:rPr>
              <a:t>第6趟匹配    主串             ababc</a:t>
            </a:r>
            <a:r>
              <a:rPr lang="zh-CN" altLang="en-US" sz="2000" dirty="0">
                <a:solidFill>
                  <a:srgbClr val="0000FF"/>
                </a:solidFill>
                <a:latin typeface="Times New Roman" panose="02020603050405020304" pitchFamily="18" charset="0"/>
                <a:ea typeface="仿宋" panose="02010609060101010101" pitchFamily="49" charset="-122"/>
              </a:rPr>
              <a:t>abcac</a:t>
            </a:r>
            <a:r>
              <a:rPr lang="zh-CN" altLang="en-US" sz="2000" dirty="0">
                <a:latin typeface="Times New Roman" panose="02020603050405020304" pitchFamily="18" charset="0"/>
                <a:ea typeface="仿宋" panose="02010609060101010101" pitchFamily="49" charset="-122"/>
              </a:rPr>
              <a:t>bab     i=</a:t>
            </a:r>
            <a:r>
              <a:rPr lang="en-US" altLang="zh-CN" sz="2000" dirty="0">
                <a:latin typeface="Times New Roman" panose="02020603050405020304" pitchFamily="18" charset="0"/>
                <a:ea typeface="仿宋" panose="02010609060101010101" pitchFamily="49" charset="-122"/>
              </a:rPr>
              <a:t>9</a:t>
            </a:r>
            <a:r>
              <a:rPr lang="zh-CN" altLang="en-US" sz="2000" dirty="0">
                <a:latin typeface="Times New Roman" panose="02020603050405020304" pitchFamily="18" charset="0"/>
                <a:ea typeface="仿宋" panose="02010609060101010101" pitchFamily="49" charset="-122"/>
              </a:rPr>
              <a:t>  </a:t>
            </a:r>
            <a:r>
              <a:rPr lang="en-US" altLang="zh-CN" sz="2000" dirty="0">
                <a:solidFill>
                  <a:srgbClr val="0000FF"/>
                </a:solidFill>
                <a:latin typeface="Times New Roman" panose="02020603050405020304" pitchFamily="18" charset="0"/>
                <a:ea typeface="仿宋" panose="02010609060101010101" pitchFamily="49" charset="-122"/>
              </a:rPr>
              <a:t>//</a:t>
            </a:r>
            <a:r>
              <a:rPr lang="zh-CN" altLang="en-US" sz="2000" dirty="0">
                <a:solidFill>
                  <a:srgbClr val="0000FF"/>
                </a:solidFill>
                <a:latin typeface="Times New Roman" panose="02020603050405020304" pitchFamily="18" charset="0"/>
                <a:ea typeface="仿宋" panose="02010609060101010101" pitchFamily="49" charset="-122"/>
              </a:rPr>
              <a:t>返回</a:t>
            </a:r>
            <a:r>
              <a:rPr lang="en-US" altLang="zh-CN" sz="2000" dirty="0">
                <a:solidFill>
                  <a:srgbClr val="0000FF"/>
                </a:solidFill>
                <a:latin typeface="Times New Roman" panose="02020603050405020304" pitchFamily="18" charset="0"/>
                <a:ea typeface="仿宋" panose="02010609060101010101" pitchFamily="49" charset="-122"/>
              </a:rPr>
              <a:t>i-lenT+1</a:t>
            </a:r>
            <a:endParaRPr lang="zh-CN" altLang="en-US" sz="2000" dirty="0">
              <a:solidFill>
                <a:srgbClr val="0000FF"/>
              </a:solidFill>
              <a:latin typeface="Times New Roman" panose="02020603050405020304" pitchFamily="18" charset="0"/>
              <a:ea typeface="仿宋" panose="02010609060101010101" pitchFamily="49" charset="-122"/>
            </a:endParaRPr>
          </a:p>
          <a:p>
            <a:pPr>
              <a:buFont typeface="Monotype Sorts"/>
              <a:buNone/>
            </a:pPr>
            <a:r>
              <a:rPr lang="zh-CN" altLang="en-US" sz="2000" dirty="0">
                <a:latin typeface="Times New Roman" panose="02020603050405020304" pitchFamily="18" charset="0"/>
                <a:ea typeface="仿宋" panose="02010609060101010101" pitchFamily="49" charset="-122"/>
              </a:rPr>
              <a:t>                      模式串                   </a:t>
            </a:r>
            <a:r>
              <a:rPr lang="zh-CN" altLang="en-US" sz="2000" dirty="0">
                <a:solidFill>
                  <a:srgbClr val="0000FF"/>
                </a:solidFill>
                <a:latin typeface="Times New Roman" panose="02020603050405020304" pitchFamily="18" charset="0"/>
                <a:ea typeface="仿宋" panose="02010609060101010101" pitchFamily="49" charset="-122"/>
              </a:rPr>
              <a:t>abcac</a:t>
            </a:r>
            <a:r>
              <a:rPr lang="zh-CN" altLang="en-US" sz="2000" dirty="0">
                <a:latin typeface="Times New Roman" panose="02020603050405020304" pitchFamily="18" charset="0"/>
                <a:ea typeface="仿宋" panose="02010609060101010101" pitchFamily="49" charset="-122"/>
              </a:rPr>
              <a:t>          j=</a:t>
            </a:r>
            <a:r>
              <a:rPr lang="en-US" altLang="zh-CN" sz="2000" dirty="0">
                <a:latin typeface="Times New Roman" panose="02020603050405020304" pitchFamily="18" charset="0"/>
                <a:ea typeface="仿宋" panose="02010609060101010101" pitchFamily="49" charset="-122"/>
              </a:rPr>
              <a:t>4</a:t>
            </a:r>
            <a:r>
              <a:rPr lang="zh-CN" altLang="en-US" sz="2000" dirty="0">
                <a:latin typeface="Times New Roman" panose="02020603050405020304" pitchFamily="18" charset="0"/>
                <a:ea typeface="仿宋" panose="02010609060101010101" pitchFamily="49" charset="-122"/>
              </a:rPr>
              <a:t>  匹配成功</a:t>
            </a:r>
            <a:endParaRPr lang="zh-CN" altLang="en-US" sz="2000" dirty="0">
              <a:latin typeface="Times New Roman" panose="02020603050405020304" pitchFamily="18" charset="0"/>
              <a:ea typeface="仿宋" panose="02010609060101010101" pitchFamily="49" charset="-122"/>
            </a:endParaRPr>
          </a:p>
          <a:p>
            <a:pPr>
              <a:buFont typeface="Monotype Sorts"/>
              <a:buNone/>
            </a:pPr>
            <a:endParaRPr lang="zh-CN" altLang="en-US" sz="2000" dirty="0">
              <a:solidFill>
                <a:srgbClr val="FF0000"/>
              </a:solidFill>
              <a:latin typeface="Times New Roman" panose="02020603050405020304" pitchFamily="18" charset="0"/>
              <a:ea typeface="仿宋" panose="02010609060101010101" pitchFamily="49" charset="-122"/>
            </a:endParaRPr>
          </a:p>
        </p:txBody>
      </p:sp>
      <p:sp>
        <p:nvSpPr>
          <p:cNvPr id="31747" name="矩形 4"/>
          <p:cNvSpPr/>
          <p:nvPr/>
        </p:nvSpPr>
        <p:spPr>
          <a:xfrm>
            <a:off x="701675" y="5746750"/>
            <a:ext cx="7154863" cy="400050"/>
          </a:xfrm>
          <a:prstGeom prst="rect">
            <a:avLst/>
          </a:prstGeom>
          <a:noFill/>
          <a:ln w="9525">
            <a:noFill/>
          </a:ln>
        </p:spPr>
        <p:txBody>
          <a:bodyPr>
            <a:spAutoFit/>
          </a:bodyPr>
          <a:p>
            <a:pPr>
              <a:buFont typeface="Monotype Sorts"/>
              <a:buNone/>
            </a:pPr>
            <a:r>
              <a:rPr lang="zh-CN" altLang="en-US" sz="2000" dirty="0">
                <a:latin typeface="Times New Roman" panose="02020603050405020304" pitchFamily="18" charset="0"/>
                <a:ea typeface="仿宋" panose="02010609060101010101" pitchFamily="49" charset="-122"/>
              </a:rPr>
              <a:t>特点:主串指针需回溯（</a:t>
            </a:r>
            <a:r>
              <a:rPr lang="en-US" altLang="zh-CN" sz="2000" dirty="0">
                <a:latin typeface="Times New Roman" panose="02020603050405020304" pitchFamily="18" charset="0"/>
                <a:ea typeface="仿宋" panose="02010609060101010101" pitchFamily="49" charset="-122"/>
              </a:rPr>
              <a:t>i-j+1</a:t>
            </a:r>
            <a:r>
              <a:rPr lang="zh-CN" altLang="en-US" sz="2000" dirty="0">
                <a:latin typeface="Times New Roman" panose="02020603050405020304" pitchFamily="18" charset="0"/>
                <a:ea typeface="仿宋" panose="02010609060101010101" pitchFamily="49" charset="-122"/>
              </a:rPr>
              <a:t>），模式串指针需复位（</a:t>
            </a:r>
            <a:r>
              <a:rPr lang="en-US" altLang="zh-CN" sz="2000" dirty="0">
                <a:latin typeface="Times New Roman" panose="02020603050405020304" pitchFamily="18" charset="0"/>
                <a:ea typeface="仿宋" panose="02010609060101010101" pitchFamily="49" charset="-122"/>
              </a:rPr>
              <a:t>j=0</a:t>
            </a:r>
            <a:r>
              <a:rPr lang="zh-CN" altLang="en-US" sz="2000" dirty="0">
                <a:latin typeface="Times New Roman" panose="02020603050405020304" pitchFamily="18" charset="0"/>
                <a:ea typeface="仿宋" panose="02010609060101010101" pitchFamily="49" charset="-122"/>
              </a:rPr>
              <a:t>）。</a:t>
            </a:r>
            <a:endParaRPr lang="zh-CN" altLang="en-US" sz="2000" dirty="0">
              <a:latin typeface="Times New Roman" panose="02020603050405020304" pitchFamily="18" charset="0"/>
              <a:ea typeface="仿宋" panose="0201060906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矩形 3"/>
          <p:cNvSpPr/>
          <p:nvPr/>
        </p:nvSpPr>
        <p:spPr>
          <a:xfrm>
            <a:off x="544513" y="593725"/>
            <a:ext cx="8054975" cy="2770188"/>
          </a:xfrm>
          <a:prstGeom prst="rect">
            <a:avLst/>
          </a:prstGeom>
          <a:noFill/>
          <a:ln w="9525">
            <a:noFill/>
          </a:ln>
        </p:spPr>
        <p:txBody>
          <a:bodyPr>
            <a:spAutoFit/>
          </a:bodyPr>
          <a:p>
            <a:pPr>
              <a:spcBef>
                <a:spcPts val="600"/>
              </a:spcBef>
            </a:pPr>
            <a:r>
              <a:rPr lang="zh-CN" altLang="en-US" dirty="0">
                <a:solidFill>
                  <a:srgbClr val="0000CC"/>
                </a:solidFill>
                <a:latin typeface="Times New Roman" panose="02020603050405020304" pitchFamily="18" charset="0"/>
                <a:cs typeface="Times New Roman" panose="02020603050405020304" pitchFamily="18" charset="0"/>
              </a:rPr>
              <a:t>BF算法实现的详细步骤：</a:t>
            </a:r>
            <a:endParaRPr lang="zh-CN" altLang="en-US" dirty="0">
              <a:solidFill>
                <a:srgbClr val="0000CC"/>
              </a:solidFill>
              <a:latin typeface="Times New Roman" panose="02020603050405020304" pitchFamily="18" charset="0"/>
              <a:cs typeface="Times New Roman" panose="02020603050405020304" pitchFamily="18" charset="0"/>
            </a:endParaRPr>
          </a:p>
          <a:p>
            <a:pPr marL="0" lvl="1" indent="0">
              <a:spcBef>
                <a:spcPts val="600"/>
              </a:spcBef>
            </a:pPr>
            <a:r>
              <a:rPr lang="zh-CN" altLang="en-US" sz="2000" dirty="0">
                <a:latin typeface="Times New Roman" panose="02020603050405020304" pitchFamily="18" charset="0"/>
                <a:cs typeface="Times New Roman" panose="02020603050405020304" pitchFamily="18" charset="0"/>
              </a:rPr>
              <a:t>1.在串S和串T中设比较的起始下标i和j；</a:t>
            </a:r>
            <a:endParaRPr lang="zh-CN" altLang="en-US" sz="2000" dirty="0">
              <a:latin typeface="Times New Roman" panose="02020603050405020304" pitchFamily="18" charset="0"/>
              <a:cs typeface="Times New Roman" panose="02020603050405020304" pitchFamily="18" charset="0"/>
            </a:endParaRPr>
          </a:p>
          <a:p>
            <a:pPr marL="0" lvl="1" indent="0">
              <a:spcBef>
                <a:spcPts val="600"/>
              </a:spcBef>
            </a:pPr>
            <a:r>
              <a:rPr lang="zh-CN" altLang="en-US" sz="2000" dirty="0">
                <a:latin typeface="Times New Roman" panose="02020603050405020304" pitchFamily="18" charset="0"/>
                <a:cs typeface="Times New Roman" panose="02020603050405020304" pitchFamily="18" charset="0"/>
              </a:rPr>
              <a:t>2.循环直到S或T的所有字符均比较完；</a:t>
            </a:r>
            <a:endParaRPr lang="zh-CN" altLang="en-US" sz="2000" dirty="0">
              <a:latin typeface="Times New Roman" panose="02020603050405020304" pitchFamily="18" charset="0"/>
              <a:cs typeface="Times New Roman" panose="02020603050405020304" pitchFamily="18" charset="0"/>
            </a:endParaRPr>
          </a:p>
          <a:p>
            <a:pPr marL="0" lvl="2" indent="0">
              <a:spcBef>
                <a:spcPts val="600"/>
              </a:spcBef>
            </a:pPr>
            <a:r>
              <a:rPr lang="zh-CN" altLang="en-US" sz="2000" dirty="0">
                <a:latin typeface="Times New Roman" panose="02020603050405020304" pitchFamily="18" charset="0"/>
                <a:cs typeface="Times New Roman" panose="02020603050405020304" pitchFamily="18" charset="0"/>
              </a:rPr>
              <a:t>  2.1 如果S[i]=T[j]，继续比较S和T的下一个字符；</a:t>
            </a:r>
            <a:endParaRPr lang="zh-CN" altLang="en-US" sz="2000" dirty="0">
              <a:latin typeface="Times New Roman" panose="02020603050405020304" pitchFamily="18" charset="0"/>
              <a:cs typeface="Times New Roman" panose="02020603050405020304" pitchFamily="18" charset="0"/>
            </a:endParaRPr>
          </a:p>
          <a:p>
            <a:pPr marL="0" lvl="2" indent="0">
              <a:spcBef>
                <a:spcPts val="600"/>
              </a:spcBef>
            </a:pPr>
            <a:r>
              <a:rPr lang="zh-CN" altLang="en-US" sz="2000" dirty="0">
                <a:latin typeface="Times New Roman" panose="02020603050405020304" pitchFamily="18" charset="0"/>
                <a:cs typeface="Times New Roman" panose="02020603050405020304" pitchFamily="18" charset="0"/>
              </a:rPr>
              <a:t>  2.2 否则，</a:t>
            </a:r>
            <a:r>
              <a:rPr lang="zh-CN" altLang="en-US" sz="2000" dirty="0">
                <a:solidFill>
                  <a:srgbClr val="0000FF"/>
                </a:solidFill>
                <a:latin typeface="Times New Roman" panose="02020603050405020304" pitchFamily="18" charset="0"/>
                <a:cs typeface="Times New Roman" panose="02020603050405020304" pitchFamily="18" charset="0"/>
              </a:rPr>
              <a:t>将i回溯</a:t>
            </a:r>
            <a:r>
              <a:rPr lang="en-US" altLang="zh-CN" sz="2000" dirty="0">
                <a:solidFill>
                  <a:srgbClr val="0000FF"/>
                </a:solidFill>
                <a:latin typeface="Times New Roman" panose="02020603050405020304" pitchFamily="18" charset="0"/>
                <a:cs typeface="Times New Roman" panose="02020603050405020304" pitchFamily="18" charset="0"/>
              </a:rPr>
              <a:t>(i=i-j+1)</a:t>
            </a:r>
            <a:r>
              <a:rPr lang="zh-CN" altLang="en-US" sz="2000" dirty="0">
                <a:solidFill>
                  <a:srgbClr val="0000FF"/>
                </a:solidFill>
                <a:latin typeface="Times New Roman" panose="02020603050405020304" pitchFamily="18" charset="0"/>
                <a:cs typeface="Times New Roman" panose="02020603050405020304" pitchFamily="18" charset="0"/>
              </a:rPr>
              <a:t>，j复位</a:t>
            </a:r>
            <a:r>
              <a:rPr lang="zh-CN" altLang="en-US" sz="2000" dirty="0">
                <a:latin typeface="Times New Roman" panose="02020603050405020304" pitchFamily="18" charset="0"/>
                <a:cs typeface="Times New Roman" panose="02020603050405020304" pitchFamily="18" charset="0"/>
              </a:rPr>
              <a:t>，准备下一趟比较；</a:t>
            </a:r>
            <a:endParaRPr lang="zh-CN" altLang="en-US" sz="2000" dirty="0">
              <a:latin typeface="Times New Roman" panose="02020603050405020304" pitchFamily="18" charset="0"/>
              <a:cs typeface="Times New Roman" panose="02020603050405020304" pitchFamily="18" charset="0"/>
            </a:endParaRPr>
          </a:p>
          <a:p>
            <a:pPr marL="0" lvl="1" indent="0">
              <a:spcBef>
                <a:spcPts val="600"/>
              </a:spcBef>
            </a:pPr>
            <a:r>
              <a:rPr lang="zh-CN" altLang="en-US" sz="2000" dirty="0">
                <a:latin typeface="Times New Roman" panose="02020603050405020304" pitchFamily="18" charset="0"/>
                <a:cs typeface="Times New Roman" panose="02020603050405020304" pitchFamily="18" charset="0"/>
              </a:rPr>
              <a:t>3.如果T中所有字符均比较完，则匹配成功，返回主串起始比较下标； </a:t>
            </a:r>
            <a:endParaRPr lang="en-US" altLang="zh-CN" sz="2000" dirty="0">
              <a:latin typeface="Times New Roman" panose="02020603050405020304" pitchFamily="18" charset="0"/>
              <a:cs typeface="Times New Roman" panose="02020603050405020304" pitchFamily="18" charset="0"/>
            </a:endParaRPr>
          </a:p>
          <a:p>
            <a:pPr marL="0" lvl="1" indent="0">
              <a:spcBef>
                <a:spcPts val="600"/>
              </a:spcBef>
            </a:pP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否则，匹配失败，返回</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ea typeface="Times New Roman" panose="02020603050405020304" pitchFamily="18" charset="0"/>
            </a:endParaRPr>
          </a:p>
        </p:txBody>
      </p:sp>
      <p:sp>
        <p:nvSpPr>
          <p:cNvPr id="32771" name="矩形 4"/>
          <p:cNvSpPr/>
          <p:nvPr/>
        </p:nvSpPr>
        <p:spPr>
          <a:xfrm>
            <a:off x="296863" y="3429000"/>
            <a:ext cx="8550275" cy="3259138"/>
          </a:xfrm>
          <a:prstGeom prst="rect">
            <a:avLst/>
          </a:prstGeom>
          <a:noFill/>
          <a:ln w="9525" cap="flat" cmpd="sng">
            <a:solidFill>
              <a:schemeClr val="accent2"/>
            </a:solidFill>
            <a:prstDash val="solid"/>
            <a:miter/>
            <a:headEnd type="none" w="med" len="med"/>
            <a:tailEnd type="none" w="med" len="med"/>
          </a:ln>
        </p:spPr>
        <p:txBody>
          <a:bodyPr>
            <a:spAutoFit/>
          </a:bodyPr>
          <a:p>
            <a:pPr>
              <a:lnSpc>
                <a:spcPts val="1900"/>
              </a:lnSpc>
              <a:buFont typeface="Monotype Sorts"/>
            </a:pPr>
            <a:r>
              <a:rPr lang="zh-CN" altLang="en-US" sz="2000" dirty="0">
                <a:latin typeface="Times New Roman" panose="02020603050405020304" pitchFamily="18" charset="0"/>
                <a:cs typeface="Times New Roman" panose="02020603050405020304" pitchFamily="18" charset="0"/>
              </a:rPr>
              <a:t>int </a:t>
            </a:r>
            <a:r>
              <a:rPr lang="en-US" altLang="zh-CN" sz="2000" dirty="0">
                <a:latin typeface="Times New Roman" panose="02020603050405020304" pitchFamily="18" charset="0"/>
                <a:cs typeface="Times New Roman" panose="02020603050405020304" pitchFamily="18" charset="0"/>
              </a:rPr>
              <a:t>StrMatch</a:t>
            </a:r>
            <a:r>
              <a:rPr lang="zh-CN" altLang="en-US" sz="2000" dirty="0">
                <a:latin typeface="Times New Roman" panose="02020603050405020304" pitchFamily="18" charset="0"/>
                <a:cs typeface="Times New Roman" panose="02020603050405020304" pitchFamily="18" charset="0"/>
              </a:rPr>
              <a:t>_BF ( char* S, char* T, int pos=</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p>
            <a:pPr>
              <a:lnSpc>
                <a:spcPts val="1900"/>
              </a:lnSpc>
              <a:buFont typeface="Monotype Sorts"/>
            </a:pPr>
            <a:r>
              <a:rPr lang="zh-CN" altLang="en-US" sz="2000" dirty="0">
                <a:latin typeface="Times New Roman" panose="02020603050405020304" pitchFamily="18" charset="0"/>
                <a:cs typeface="Times New Roman" panose="02020603050405020304" pitchFamily="18" charset="0"/>
              </a:rPr>
              <a:t>{    /*为主串S、模式</a:t>
            </a:r>
            <a:r>
              <a:rPr lang="en-US" altLang="zh-CN" sz="2000"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长度分别为</a:t>
            </a:r>
            <a:r>
              <a:rPr lang="en-US" altLang="zh-CN" sz="2000" dirty="0">
                <a:latin typeface="Times New Roman" panose="02020603050405020304" pitchFamily="18" charset="0"/>
                <a:cs typeface="Times New Roman" panose="02020603050405020304" pitchFamily="18" charset="0"/>
              </a:rPr>
              <a:t>lenS</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lenT</a:t>
            </a:r>
            <a:r>
              <a:rPr lang="zh-CN" altLang="en-US" sz="2000" dirty="0">
                <a:latin typeface="Times New Roman" panose="02020603050405020304" pitchFamily="18" charset="0"/>
                <a:cs typeface="Times New Roman" panose="02020603050405020304" pitchFamily="18" charset="0"/>
              </a:rPr>
              <a:t>，且字符串采用顺序存储*/</a:t>
            </a:r>
            <a:endParaRPr lang="zh-CN" altLang="en-US" sz="2000" dirty="0">
              <a:latin typeface="Times New Roman" panose="02020603050405020304" pitchFamily="18" charset="0"/>
              <a:cs typeface="Times New Roman" panose="02020603050405020304" pitchFamily="18" charset="0"/>
            </a:endParaRPr>
          </a:p>
          <a:p>
            <a:pPr>
              <a:lnSpc>
                <a:spcPts val="1900"/>
              </a:lnSpc>
              <a:buFont typeface="Monotype Sorts"/>
            </a:pPr>
            <a:r>
              <a:rPr lang="zh-CN" altLang="en-US" sz="2000" dirty="0">
                <a:latin typeface="Times New Roman" panose="02020603050405020304" pitchFamily="18" charset="0"/>
                <a:cs typeface="Times New Roman" panose="02020603050405020304" pitchFamily="18" charset="0"/>
              </a:rPr>
              <a:t>      i = pos;    j = </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                           // 从第一个位置开始比较</a:t>
            </a:r>
            <a:endParaRPr lang="zh-CN" altLang="en-US" sz="2000" dirty="0">
              <a:latin typeface="Times New Roman" panose="02020603050405020304" pitchFamily="18" charset="0"/>
              <a:cs typeface="Times New Roman" panose="02020603050405020304" pitchFamily="18" charset="0"/>
            </a:endParaRPr>
          </a:p>
          <a:p>
            <a:pPr>
              <a:lnSpc>
                <a:spcPts val="1900"/>
              </a:lnSpc>
              <a:buFont typeface="Monotype Sorts"/>
            </a:pPr>
            <a:r>
              <a:rPr lang="zh-CN" altLang="en-US" sz="2000" dirty="0">
                <a:latin typeface="Times New Roman" panose="02020603050405020304" pitchFamily="18" charset="0"/>
                <a:cs typeface="Times New Roman" panose="02020603050405020304" pitchFamily="18" charset="0"/>
              </a:rPr>
              <a:t>     while (i&lt;=</a:t>
            </a:r>
            <a:r>
              <a:rPr lang="en-US" altLang="zh-CN" sz="2000" dirty="0">
                <a:solidFill>
                  <a:srgbClr val="0000FF"/>
                </a:solidFill>
                <a:latin typeface="Times New Roman" panose="02020603050405020304" pitchFamily="18" charset="0"/>
                <a:cs typeface="Times New Roman" panose="02020603050405020304" pitchFamily="18" charset="0"/>
              </a:rPr>
              <a:t>lenS</a:t>
            </a:r>
            <a:r>
              <a:rPr lang="zh-CN" altLang="en-US" sz="2000" dirty="0">
                <a:latin typeface="Times New Roman" panose="02020603050405020304" pitchFamily="18" charset="0"/>
                <a:cs typeface="Times New Roman" panose="02020603050405020304" pitchFamily="18" charset="0"/>
              </a:rPr>
              <a:t> &amp;&amp; j&lt;=</a:t>
            </a:r>
            <a:r>
              <a:rPr lang="en-US" altLang="zh-CN" sz="2000" dirty="0">
                <a:solidFill>
                  <a:srgbClr val="0000FF"/>
                </a:solidFill>
                <a:latin typeface="Times New Roman" panose="02020603050405020304" pitchFamily="18" charset="0"/>
                <a:cs typeface="Times New Roman" panose="02020603050405020304" pitchFamily="18" charset="0"/>
              </a:rPr>
              <a:t>lenT</a:t>
            </a:r>
            <a:r>
              <a:rPr lang="zh-CN" altLang="en-US" sz="2000" dirty="0">
                <a:latin typeface="Times New Roman" panose="02020603050405020304" pitchFamily="18" charset="0"/>
                <a:cs typeface="Times New Roman" panose="02020603050405020304" pitchFamily="18" charset="0"/>
              </a:rPr>
              <a:t>) {</a:t>
            </a:r>
            <a:endParaRPr lang="zh-CN" altLang="en-US" sz="2000" dirty="0">
              <a:latin typeface="Times New Roman" panose="02020603050405020304" pitchFamily="18" charset="0"/>
              <a:cs typeface="Times New Roman" panose="02020603050405020304" pitchFamily="18" charset="0"/>
            </a:endParaRPr>
          </a:p>
          <a:p>
            <a:pPr>
              <a:lnSpc>
                <a:spcPts val="1900"/>
              </a:lnSpc>
              <a:buFont typeface="Monotype Sorts"/>
            </a:pPr>
            <a:r>
              <a:rPr lang="zh-CN" altLang="en-US" sz="2000" dirty="0">
                <a:latin typeface="Times New Roman" panose="02020603050405020304" pitchFamily="18" charset="0"/>
                <a:cs typeface="Times New Roman" panose="02020603050405020304" pitchFamily="18" charset="0"/>
              </a:rPr>
              <a:t>          if (S[i] == T[j]) {++i; ++j;}    // 继续比较后继字符</a:t>
            </a:r>
            <a:endParaRPr lang="zh-CN" altLang="en-US" sz="2000" dirty="0">
              <a:latin typeface="Times New Roman" panose="02020603050405020304" pitchFamily="18" charset="0"/>
              <a:cs typeface="Times New Roman" panose="02020603050405020304" pitchFamily="18" charset="0"/>
            </a:endParaRPr>
          </a:p>
          <a:p>
            <a:pPr>
              <a:lnSpc>
                <a:spcPts val="1900"/>
              </a:lnSpc>
              <a:buFont typeface="Monotype Sorts"/>
            </a:pPr>
            <a:r>
              <a:rPr lang="zh-CN" altLang="en-US" sz="2000" dirty="0">
                <a:latin typeface="Times New Roman" panose="02020603050405020304" pitchFamily="18" charset="0"/>
                <a:cs typeface="Times New Roman" panose="02020603050405020304" pitchFamily="18" charset="0"/>
              </a:rPr>
              <a:t>          else {</a:t>
            </a:r>
            <a:r>
              <a:rPr lang="zh-CN" altLang="en-US" sz="2000" dirty="0">
                <a:solidFill>
                  <a:srgbClr val="FF0000"/>
                </a:solidFill>
                <a:latin typeface="Times New Roman" panose="02020603050405020304" pitchFamily="18" charset="0"/>
                <a:cs typeface="Times New Roman" panose="02020603050405020304" pitchFamily="18" charset="0"/>
              </a:rPr>
              <a:t>i = i – j + </a:t>
            </a:r>
            <a:r>
              <a:rPr lang="en-US" altLang="zh-CN" sz="2000" dirty="0">
                <a:solidFill>
                  <a:srgbClr val="FF0000"/>
                </a:solidFill>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    </a:t>
            </a:r>
            <a:r>
              <a:rPr lang="zh-CN" altLang="en-US" sz="2000" dirty="0">
                <a:solidFill>
                  <a:srgbClr val="FF0000"/>
                </a:solidFill>
                <a:latin typeface="Times New Roman" panose="02020603050405020304" pitchFamily="18" charset="0"/>
                <a:cs typeface="Times New Roman" panose="02020603050405020304" pitchFamily="18" charset="0"/>
              </a:rPr>
              <a:t>j = </a:t>
            </a:r>
            <a:r>
              <a:rPr lang="en-US" altLang="zh-CN" sz="2000" dirty="0">
                <a:solidFill>
                  <a:srgbClr val="FF0000"/>
                </a:solidFill>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  }   // 指针后退重新开始匹配</a:t>
            </a:r>
            <a:endParaRPr lang="zh-CN" altLang="en-US" sz="2000" dirty="0">
              <a:latin typeface="Times New Roman" panose="02020603050405020304" pitchFamily="18" charset="0"/>
              <a:cs typeface="Times New Roman" panose="02020603050405020304" pitchFamily="18" charset="0"/>
            </a:endParaRPr>
          </a:p>
          <a:p>
            <a:pPr>
              <a:lnSpc>
                <a:spcPts val="1900"/>
              </a:lnSpc>
              <a:buFont typeface="Monotype Sorts"/>
            </a:pPr>
            <a:r>
              <a:rPr lang="zh-CN" altLang="en-US" sz="2000" dirty="0">
                <a:latin typeface="Times New Roman" panose="02020603050405020304" pitchFamily="18" charset="0"/>
                <a:cs typeface="Times New Roman" panose="02020603050405020304" pitchFamily="18" charset="0"/>
              </a:rPr>
              <a:t>      }                                                  // 返回与模式第一字符相等的字符在主串中的序号</a:t>
            </a:r>
            <a:endParaRPr lang="en-US" altLang="zh-CN" sz="2000" dirty="0">
              <a:latin typeface="Times New Roman" panose="02020603050405020304" pitchFamily="18" charset="0"/>
              <a:cs typeface="Times New Roman" panose="02020603050405020304" pitchFamily="18" charset="0"/>
            </a:endParaRPr>
          </a:p>
          <a:p>
            <a:pPr>
              <a:lnSpc>
                <a:spcPts val="1900"/>
              </a:lnSpc>
              <a:buFont typeface="Monotype Sorts"/>
            </a:pPr>
            <a:r>
              <a:rPr lang="zh-CN" altLang="en-US" sz="2000" dirty="0">
                <a:latin typeface="Times New Roman" panose="02020603050405020304" pitchFamily="18" charset="0"/>
                <a:cs typeface="Times New Roman" panose="02020603050405020304" pitchFamily="18" charset="0"/>
              </a:rPr>
              <a:t>      if ( j &gt;</a:t>
            </a:r>
            <a:r>
              <a:rPr lang="zh-CN" altLang="en-US" sz="2000" dirty="0">
                <a:solidFill>
                  <a:srgbClr val="0000FF"/>
                </a:solidFill>
                <a:latin typeface="Times New Roman" panose="02020603050405020304" pitchFamily="18" charset="0"/>
                <a:cs typeface="Times New Roman" panose="02020603050405020304" pitchFamily="18" charset="0"/>
              </a:rPr>
              <a:t> </a:t>
            </a:r>
            <a:r>
              <a:rPr lang="en-US" altLang="zh-CN" sz="2000" dirty="0">
                <a:solidFill>
                  <a:srgbClr val="0000FF"/>
                </a:solidFill>
                <a:latin typeface="Times New Roman" panose="02020603050405020304" pitchFamily="18" charset="0"/>
                <a:cs typeface="Times New Roman" panose="02020603050405020304" pitchFamily="18" charset="0"/>
              </a:rPr>
              <a:t>lenT</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a:lnSpc>
                <a:spcPts val="1900"/>
              </a:lnSpc>
              <a:buFont typeface="Monotype Sorts"/>
            </a:pPr>
            <a:r>
              <a:rPr lang="zh-CN" altLang="en-US" sz="2000" dirty="0">
                <a:latin typeface="Times New Roman" panose="02020603050405020304" pitchFamily="18" charset="0"/>
                <a:cs typeface="Times New Roman" panose="02020603050405020304" pitchFamily="18" charset="0"/>
              </a:rPr>
              <a:t>            return </a:t>
            </a:r>
            <a:r>
              <a:rPr lang="zh-CN" altLang="en-US" sz="2000" dirty="0">
                <a:solidFill>
                  <a:srgbClr val="0000FF"/>
                </a:solidFill>
                <a:latin typeface="Times New Roman" panose="02020603050405020304" pitchFamily="18" charset="0"/>
                <a:cs typeface="Times New Roman" panose="02020603050405020304" pitchFamily="18" charset="0"/>
              </a:rPr>
              <a:t>i- </a:t>
            </a:r>
            <a:r>
              <a:rPr lang="en-US" altLang="zh-CN" sz="2000" dirty="0">
                <a:solidFill>
                  <a:srgbClr val="0000FF"/>
                </a:solidFill>
                <a:latin typeface="Times New Roman" panose="02020603050405020304" pitchFamily="18" charset="0"/>
                <a:cs typeface="Times New Roman" panose="02020603050405020304" pitchFamily="18" charset="0"/>
              </a:rPr>
              <a:t>lenT+1</a:t>
            </a:r>
            <a:r>
              <a:rPr lang="zh-CN" altLang="en-US"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p>
            <a:pPr>
              <a:lnSpc>
                <a:spcPts val="1900"/>
              </a:lnSpc>
              <a:buFont typeface="Monotype Sorts"/>
            </a:pPr>
            <a:r>
              <a:rPr lang="zh-CN" altLang="en-US" sz="2000" dirty="0">
                <a:latin typeface="Times New Roman" panose="02020603050405020304" pitchFamily="18" charset="0"/>
                <a:cs typeface="Times New Roman" panose="02020603050405020304" pitchFamily="18" charset="0"/>
              </a:rPr>
              <a:t>     else</a:t>
            </a:r>
            <a:endParaRPr lang="zh-CN" altLang="en-US" sz="2000" dirty="0">
              <a:latin typeface="Times New Roman" panose="02020603050405020304" pitchFamily="18" charset="0"/>
              <a:cs typeface="Times New Roman" panose="02020603050405020304" pitchFamily="18" charset="0"/>
            </a:endParaRPr>
          </a:p>
          <a:p>
            <a:pPr>
              <a:lnSpc>
                <a:spcPts val="1900"/>
              </a:lnSpc>
              <a:buFont typeface="Monotype Sorts"/>
            </a:pPr>
            <a:r>
              <a:rPr lang="zh-CN" altLang="en-US" sz="2000" dirty="0">
                <a:latin typeface="Times New Roman" panose="02020603050405020304" pitchFamily="18" charset="0"/>
                <a:cs typeface="Times New Roman" panose="02020603050405020304" pitchFamily="18" charset="0"/>
              </a:rPr>
              <a:t>            return </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	                          // 匹配不成功 </a:t>
            </a:r>
            <a:endParaRPr lang="zh-CN" altLang="en-US" sz="2000" dirty="0">
              <a:latin typeface="Times New Roman" panose="02020603050405020304" pitchFamily="18" charset="0"/>
              <a:cs typeface="Times New Roman" panose="02020603050405020304" pitchFamily="18" charset="0"/>
            </a:endParaRPr>
          </a:p>
          <a:p>
            <a:pPr>
              <a:lnSpc>
                <a:spcPts val="1900"/>
              </a:lnSpc>
              <a:buFont typeface="Monotype Sorts"/>
            </a:pPr>
            <a:r>
              <a:rPr lang="zh-CN" altLang="en-US"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 Box 1027"/>
          <p:cNvSpPr txBox="1"/>
          <p:nvPr/>
        </p:nvSpPr>
        <p:spPr>
          <a:xfrm>
            <a:off x="179388" y="836613"/>
            <a:ext cx="6480175" cy="457200"/>
          </a:xfrm>
          <a:prstGeom prst="rect">
            <a:avLst/>
          </a:prstGeom>
          <a:noFill/>
          <a:ln w="9525">
            <a:noFill/>
          </a:ln>
        </p:spPr>
        <p:txBody>
          <a:bodyPr lIns="90000" tIns="46800" rIns="90000" bIns="46800">
            <a:spAutoFit/>
          </a:bodyPr>
          <a:p>
            <a:pPr eaLnBrk="1" hangingPunct="1"/>
            <a:r>
              <a:rPr lang="en-US" altLang="zh-CN" dirty="0">
                <a:solidFill>
                  <a:srgbClr val="0000CC"/>
                </a:solidFill>
                <a:latin typeface="Times New Roman" panose="02020603050405020304" pitchFamily="18" charset="0"/>
              </a:rPr>
              <a:t>Ⅰ.   </a:t>
            </a:r>
            <a:r>
              <a:rPr lang="zh-CN" altLang="en-US" dirty="0">
                <a:solidFill>
                  <a:srgbClr val="0000CC"/>
                </a:solidFill>
                <a:latin typeface="Times New Roman" panose="02020603050405020304" pitchFamily="18" charset="0"/>
              </a:rPr>
              <a:t>将中缀表达式转换成后缀表达式</a:t>
            </a:r>
            <a:endParaRPr lang="zh-CN" altLang="en-US" dirty="0">
              <a:solidFill>
                <a:srgbClr val="0000CC"/>
              </a:solidFill>
              <a:latin typeface="Times New Roman" panose="02020603050405020304" pitchFamily="18" charset="0"/>
            </a:endParaRPr>
          </a:p>
        </p:txBody>
      </p:sp>
      <p:sp>
        <p:nvSpPr>
          <p:cNvPr id="6147" name="Text Box 1028"/>
          <p:cNvSpPr txBox="1"/>
          <p:nvPr/>
        </p:nvSpPr>
        <p:spPr>
          <a:xfrm>
            <a:off x="203200" y="1314450"/>
            <a:ext cx="8424863" cy="2679700"/>
          </a:xfrm>
          <a:prstGeom prst="rect">
            <a:avLst/>
          </a:prstGeom>
          <a:noFill/>
          <a:ln w="9525">
            <a:noFill/>
          </a:ln>
        </p:spPr>
        <p:txBody>
          <a:bodyPr lIns="90000" tIns="46800" rIns="90000" bIns="46800">
            <a:spAutoFit/>
          </a:bodyPr>
          <a:p>
            <a:pPr algn="just" eaLnBrk="1" hangingPunct="1"/>
            <a:r>
              <a:rPr lang="en-US" altLang="zh-CN" dirty="0">
                <a:latin typeface="Times New Roman" panose="02020603050405020304" pitchFamily="18" charset="0"/>
              </a:rPr>
              <a:t>        </a:t>
            </a:r>
            <a:r>
              <a:rPr lang="zh-CN" altLang="en-US" dirty="0">
                <a:latin typeface="Times New Roman" panose="02020603050405020304" pitchFamily="18" charset="0"/>
              </a:rPr>
              <a:t>对中缀表达式从左至右依次扫描每一个字符，由于操作数的顺序保持不变，当遇到操作数时直接输出；为调整运算顺序，设立一个栈用以保存操作符，扫描到操作符时，将操作符压入栈中，进栈的原则是保持栈顶操作符的优先级要高于栈中其他操作符的优先级，否则，栈顶操作符依次退栈并输出，直到表达式结束。遇到</a:t>
            </a:r>
            <a:r>
              <a:rPr lang="en-US" altLang="zh-CN" dirty="0">
                <a:latin typeface="Times New Roman" panose="02020603050405020304" pitchFamily="18" charset="0"/>
              </a:rPr>
              <a:t>“(”</a:t>
            </a:r>
            <a:r>
              <a:rPr lang="zh-CN" altLang="en-US" dirty="0">
                <a:latin typeface="Times New Roman" panose="02020603050405020304" pitchFamily="18" charset="0"/>
              </a:rPr>
              <a:t>进栈，当遇到</a:t>
            </a:r>
            <a:r>
              <a:rPr lang="en-US" altLang="zh-CN" dirty="0">
                <a:latin typeface="Times New Roman" panose="02020603050405020304" pitchFamily="18" charset="0"/>
              </a:rPr>
              <a:t>“)”</a:t>
            </a:r>
            <a:r>
              <a:rPr lang="zh-CN" altLang="en-US" dirty="0">
                <a:latin typeface="Times New Roman" panose="02020603050405020304" pitchFamily="18" charset="0"/>
              </a:rPr>
              <a:t>时，退栈输出直到</a:t>
            </a:r>
            <a:r>
              <a:rPr lang="en-US" altLang="zh-CN" dirty="0">
                <a:latin typeface="Times New Roman" panose="02020603050405020304" pitchFamily="18" charset="0"/>
              </a:rPr>
              <a:t>“)”</a:t>
            </a:r>
            <a:r>
              <a:rPr lang="zh-CN" altLang="en-US" dirty="0">
                <a:latin typeface="Times New Roman" panose="02020603050405020304" pitchFamily="18" charset="0"/>
              </a:rPr>
              <a:t>为止。</a:t>
            </a:r>
            <a:endParaRPr lang="zh-CN" altLang="en-US" dirty="0">
              <a:latin typeface="Times New Roman" panose="02020603050405020304" pitchFamily="18" charset="0"/>
            </a:endParaRPr>
          </a:p>
        </p:txBody>
      </p:sp>
      <p:sp>
        <p:nvSpPr>
          <p:cNvPr id="6148" name="Text Box 1029"/>
          <p:cNvSpPr txBox="1"/>
          <p:nvPr/>
        </p:nvSpPr>
        <p:spPr>
          <a:xfrm>
            <a:off x="179388" y="4422775"/>
            <a:ext cx="6408737" cy="457200"/>
          </a:xfrm>
          <a:prstGeom prst="rect">
            <a:avLst/>
          </a:prstGeom>
          <a:noFill/>
          <a:ln w="9525">
            <a:noFill/>
          </a:ln>
        </p:spPr>
        <p:txBody>
          <a:bodyPr lIns="90000" tIns="46800" rIns="90000" bIns="46800">
            <a:spAutoFit/>
          </a:bodyPr>
          <a:p>
            <a:pPr eaLnBrk="1" hangingPunct="1"/>
            <a:r>
              <a:rPr lang="en-US" altLang="zh-CN" dirty="0">
                <a:solidFill>
                  <a:srgbClr val="0000CC"/>
                </a:solidFill>
                <a:latin typeface="Times New Roman" panose="02020603050405020304" pitchFamily="18" charset="0"/>
              </a:rPr>
              <a:t>Ⅱ.   </a:t>
            </a:r>
            <a:r>
              <a:rPr lang="zh-CN" altLang="en-US" dirty="0">
                <a:solidFill>
                  <a:srgbClr val="0000CC"/>
                </a:solidFill>
                <a:latin typeface="Times New Roman" panose="02020603050405020304" pitchFamily="18" charset="0"/>
              </a:rPr>
              <a:t>由后缀表达式计算表达式的值</a:t>
            </a:r>
            <a:endParaRPr lang="zh-CN" altLang="en-US" dirty="0">
              <a:solidFill>
                <a:srgbClr val="0000CC"/>
              </a:solidFill>
              <a:latin typeface="Times New Roman" panose="02020603050405020304" pitchFamily="18" charset="0"/>
            </a:endParaRPr>
          </a:p>
        </p:txBody>
      </p:sp>
      <p:sp>
        <p:nvSpPr>
          <p:cNvPr id="6149" name="Text Box 1030"/>
          <p:cNvSpPr txBox="1"/>
          <p:nvPr/>
        </p:nvSpPr>
        <p:spPr>
          <a:xfrm>
            <a:off x="309563" y="4900613"/>
            <a:ext cx="8318500" cy="1571625"/>
          </a:xfrm>
          <a:prstGeom prst="rect">
            <a:avLst/>
          </a:prstGeom>
          <a:noFill/>
          <a:ln w="9525">
            <a:noFill/>
          </a:ln>
        </p:spPr>
        <p:txBody>
          <a:bodyPr lIns="90000" tIns="46800" rIns="90000" bIns="46800">
            <a:spAutoFit/>
          </a:bodyPr>
          <a:p>
            <a:pPr algn="just" eaLnBrk="1" hangingPunct="1"/>
            <a:r>
              <a:rPr lang="en-US" altLang="zh-CN" dirty="0">
                <a:latin typeface="Times New Roman" panose="02020603050405020304" pitchFamily="18" charset="0"/>
              </a:rPr>
              <a:t>        </a:t>
            </a:r>
            <a:r>
              <a:rPr lang="zh-CN" altLang="en-US" dirty="0">
                <a:latin typeface="Times New Roman" panose="02020603050405020304" pitchFamily="18" charset="0"/>
              </a:rPr>
              <a:t>对后缀表达式从左至右依次扫描，与</a:t>
            </a:r>
            <a:r>
              <a:rPr lang="en-US" altLang="zh-CN" dirty="0">
                <a:latin typeface="Times New Roman" panose="02020603050405020304" pitchFamily="18" charset="0"/>
              </a:rPr>
              <a:t>Ⅰ</a:t>
            </a:r>
            <a:r>
              <a:rPr lang="zh-CN" altLang="en-US" dirty="0">
                <a:latin typeface="Times New Roman" panose="02020603050405020304" pitchFamily="18" charset="0"/>
              </a:rPr>
              <a:t>相反，遇到操作数时，将操作数进栈保留；当遇到操作符时，从栈中退出两个操作数并作相应运算，将计算结果进栈保留；直到表达式结束，栈中唯一元素即为表达式的值。</a:t>
            </a:r>
            <a:endParaRPr lang="zh-CN" altLang="en-US" dirty="0">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矩形 3"/>
          <p:cNvSpPr/>
          <p:nvPr/>
        </p:nvSpPr>
        <p:spPr>
          <a:xfrm>
            <a:off x="476250" y="620713"/>
            <a:ext cx="4259263" cy="461962"/>
          </a:xfrm>
          <a:prstGeom prst="rect">
            <a:avLst/>
          </a:prstGeom>
          <a:noFill/>
          <a:ln w="9525">
            <a:noFill/>
          </a:ln>
        </p:spPr>
        <p:txBody>
          <a:bodyPr wrap="none">
            <a:spAutoFit/>
          </a:bodyPr>
          <a:p>
            <a:pPr>
              <a:buClr>
                <a:schemeClr val="accent2"/>
              </a:buClr>
              <a:buFont typeface="Wingdings" panose="05000000000000000000" pitchFamily="2" charset="2"/>
            </a:pPr>
            <a:r>
              <a:rPr lang="zh-CN" altLang="en-US" dirty="0">
                <a:solidFill>
                  <a:srgbClr val="0000CC"/>
                </a:solidFill>
                <a:latin typeface="Times New Roman" panose="02020603050405020304" pitchFamily="18" charset="0"/>
              </a:rPr>
              <a:t>Brute-Force算法的时间复杂度</a:t>
            </a:r>
            <a:endParaRPr lang="zh-CN" altLang="en-US" dirty="0">
              <a:solidFill>
                <a:srgbClr val="0000CC"/>
              </a:solidFill>
              <a:latin typeface="Times New Roman" panose="02020603050405020304" pitchFamily="18" charset="0"/>
            </a:endParaRPr>
          </a:p>
        </p:txBody>
      </p:sp>
      <p:sp>
        <p:nvSpPr>
          <p:cNvPr id="98307" name="矩形 4"/>
          <p:cNvSpPr>
            <a:spLocks noChangeArrowheads="1"/>
          </p:cNvSpPr>
          <p:nvPr>
            <p:custDataLst>
              <p:tags r:id="rId1"/>
            </p:custDataLst>
          </p:nvPr>
        </p:nvSpPr>
        <p:spPr bwMode="auto">
          <a:xfrm>
            <a:off x="701675" y="1179513"/>
            <a:ext cx="7615238" cy="400050"/>
          </a:xfrm>
          <a:prstGeom prst="rect">
            <a:avLst/>
          </a:prstGeom>
          <a:noFill/>
          <a:ln>
            <a:noFill/>
          </a:ln>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defRPr/>
            </a:pPr>
            <a:r>
              <a:rPr kumimoji="1" lang="zh-CN" altLang="en-US" sz="2000" b="1" i="0" u="none" strike="noStrike" kern="1200" cap="none" spc="0" normalizeH="0" baseline="0" noProof="0" dirty="0">
                <a:ln>
                  <a:noFill/>
                </a:ln>
                <a:solidFill>
                  <a:schemeClr val="tx1"/>
                </a:solidFill>
                <a:effectLst/>
                <a:uLnTx/>
                <a:uFillTx/>
                <a:latin typeface="+mn-lt"/>
                <a:ea typeface="+mn-ea"/>
                <a:cs typeface="Times New Roman" panose="02020603050405020304" pitchFamily="18" charset="0"/>
              </a:rPr>
              <a:t>主串S长n,模式串T长m。可能匹配成功的</a:t>
            </a:r>
            <a:r>
              <a:rPr kumimoji="1" lang="en-US" altLang="zh-CN" sz="2000" b="1" i="0" u="none" strike="noStrike" kern="1200" cap="none" spc="0" normalizeH="0" baseline="0" noProof="0" dirty="0">
                <a:ln>
                  <a:noFill/>
                </a:ln>
                <a:solidFill>
                  <a:schemeClr val="tx1"/>
                </a:solidFill>
                <a:effectLst/>
                <a:uLnTx/>
                <a:uFillTx/>
                <a:latin typeface="+mn-lt"/>
                <a:ea typeface="+mn-ea"/>
                <a:cs typeface="Times New Roman" panose="02020603050405020304" pitchFamily="18" charset="0"/>
              </a:rPr>
              <a:t>(</a:t>
            </a:r>
            <a:r>
              <a:rPr kumimoji="1" lang="zh-CN" altLang="en-US" sz="2000" b="1" i="0" u="none" strike="noStrike" kern="1200" cap="none" spc="0" normalizeH="0" baseline="0" noProof="0" dirty="0">
                <a:ln>
                  <a:noFill/>
                </a:ln>
                <a:solidFill>
                  <a:schemeClr val="tx1"/>
                </a:solidFill>
                <a:effectLst/>
                <a:uLnTx/>
                <a:uFillTx/>
                <a:latin typeface="+mn-lt"/>
                <a:ea typeface="+mn-ea"/>
                <a:cs typeface="Times New Roman" panose="02020603050405020304" pitchFamily="18" charset="0"/>
              </a:rPr>
              <a:t>主串</a:t>
            </a:r>
            <a:r>
              <a:rPr kumimoji="1" lang="en-US" altLang="zh-CN" sz="2000" b="1" i="0" u="none" strike="noStrike" kern="1200" cap="none" spc="0" normalizeH="0" baseline="0" noProof="0" dirty="0">
                <a:ln>
                  <a:noFill/>
                </a:ln>
                <a:solidFill>
                  <a:schemeClr val="tx1"/>
                </a:solidFill>
                <a:effectLst/>
                <a:uLnTx/>
                <a:uFillTx/>
                <a:latin typeface="+mn-lt"/>
                <a:ea typeface="+mn-ea"/>
                <a:cs typeface="Times New Roman" panose="02020603050405020304" pitchFamily="18" charset="0"/>
              </a:rPr>
              <a:t>)</a:t>
            </a:r>
            <a:r>
              <a:rPr kumimoji="1" lang="zh-CN" altLang="en-US" sz="2000" b="1" i="0" u="none" strike="noStrike" kern="1200" cap="none" spc="0" normalizeH="0" baseline="0" noProof="0" dirty="0">
                <a:ln>
                  <a:noFill/>
                </a:ln>
                <a:solidFill>
                  <a:schemeClr val="tx1"/>
                </a:solidFill>
                <a:effectLst/>
                <a:uLnTx/>
                <a:uFillTx/>
                <a:latin typeface="+mn-lt"/>
                <a:ea typeface="+mn-ea"/>
                <a:cs typeface="Times New Roman" panose="02020603050405020304" pitchFamily="18" charset="0"/>
              </a:rPr>
              <a:t>位置</a:t>
            </a:r>
            <a:r>
              <a:rPr kumimoji="1" lang="en-US" altLang="zh-CN" sz="2000" b="1" i="0" u="none" strike="noStrike" kern="1200" cap="none" spc="0" normalizeH="0" baseline="0" noProof="0" dirty="0">
                <a:ln>
                  <a:noFill/>
                </a:ln>
                <a:solidFill>
                  <a:schemeClr val="tx1"/>
                </a:solidFill>
                <a:effectLst/>
                <a:uLnTx/>
                <a:uFillTx/>
                <a:latin typeface="+mn-lt"/>
                <a:ea typeface="+mn-ea"/>
                <a:cs typeface="Times New Roman" panose="02020603050405020304" pitchFamily="18" charset="0"/>
              </a:rPr>
              <a:t>(</a:t>
            </a:r>
            <a:r>
              <a:rPr kumimoji="1" lang="en-US" altLang="zh-CN" sz="2000" b="1" i="0" u="none" strike="noStrike" kern="1200" cap="none" spc="0" normalizeH="0" baseline="0" noProof="0" dirty="0">
                <a:ln>
                  <a:noFill/>
                </a:ln>
                <a:solidFill>
                  <a:srgbClr val="FF0000"/>
                </a:solidFill>
                <a:effectLst/>
                <a:uLnTx/>
                <a:uFillTx/>
                <a:latin typeface="+mn-lt"/>
                <a:ea typeface="+mn-ea"/>
                <a:cs typeface="Times New Roman" panose="02020603050405020304" pitchFamily="18" charset="0"/>
              </a:rPr>
              <a:t>0 </a:t>
            </a:r>
            <a:r>
              <a:rPr kumimoji="1" lang="zh-CN" altLang="en-US" sz="2000" b="1" i="0" u="none" strike="noStrike" kern="1200" cap="none" spc="0" normalizeH="0" baseline="0" noProof="0" dirty="0">
                <a:ln>
                  <a:noFill/>
                </a:ln>
                <a:solidFill>
                  <a:srgbClr val="FF0000"/>
                </a:solidFill>
                <a:effectLst/>
                <a:uLnTx/>
                <a:uFillTx/>
                <a:latin typeface="+mn-lt"/>
                <a:ea typeface="+mn-ea"/>
                <a:cs typeface="Times New Roman" panose="02020603050405020304" pitchFamily="18" charset="0"/>
              </a:rPr>
              <a:t>~ n-m</a:t>
            </a:r>
            <a:r>
              <a:rPr kumimoji="1" lang="zh-CN" altLang="en-US" sz="2000" b="1" i="0" u="none" strike="noStrike" kern="1200" cap="none" spc="0" normalizeH="0" baseline="0" noProof="0" dirty="0">
                <a:ln>
                  <a:noFill/>
                </a:ln>
                <a:solidFill>
                  <a:schemeClr val="tx1"/>
                </a:solidFill>
                <a:effectLst/>
                <a:uLnTx/>
                <a:uFillTx/>
                <a:latin typeface="+mn-lt"/>
                <a:ea typeface="+mn-ea"/>
                <a:cs typeface="Times New Roman" panose="02020603050405020304" pitchFamily="18" charset="0"/>
              </a:rPr>
              <a:t>)。</a:t>
            </a:r>
            <a:endParaRPr kumimoji="1" lang="zh-CN" altLang="en-US" sz="2000" b="1" i="0" u="none" strike="noStrike" kern="1200" cap="none" spc="0" normalizeH="0" baseline="0" noProof="0" dirty="0">
              <a:ln>
                <a:noFill/>
              </a:ln>
              <a:solidFill>
                <a:schemeClr val="tx1"/>
              </a:solidFill>
              <a:effectLst/>
              <a:uLnTx/>
              <a:uFillTx/>
              <a:latin typeface="+mn-lt"/>
              <a:ea typeface="+mn-ea"/>
              <a:cs typeface="Times New Roman" panose="02020603050405020304" pitchFamily="18" charset="0"/>
            </a:endParaRPr>
          </a:p>
        </p:txBody>
      </p:sp>
      <p:sp>
        <p:nvSpPr>
          <p:cNvPr id="33796" name="矩形 5"/>
          <p:cNvSpPr/>
          <p:nvPr>
            <p:custDataLst>
              <p:tags r:id="rId2"/>
            </p:custDataLst>
          </p:nvPr>
        </p:nvSpPr>
        <p:spPr>
          <a:xfrm>
            <a:off x="612775" y="1700213"/>
            <a:ext cx="8120063" cy="1323975"/>
          </a:xfrm>
          <a:prstGeom prst="rect">
            <a:avLst/>
          </a:prstGeom>
          <a:noFill/>
          <a:ln w="9525">
            <a:noFill/>
          </a:ln>
        </p:spPr>
        <p:txBody>
          <a:bodyPr>
            <a:spAutoFit/>
          </a:bodyPr>
          <a:p>
            <a:pPr>
              <a:buClr>
                <a:schemeClr val="accent2"/>
              </a:buClr>
              <a:buFont typeface="Wingdings" panose="05000000000000000000" pitchFamily="2" charset="2"/>
            </a:pPr>
            <a:r>
              <a:rPr lang="zh-CN" altLang="en-US" sz="2000" dirty="0">
                <a:latin typeface="Times New Roman" panose="02020603050405020304" pitchFamily="18" charset="0"/>
              </a:rPr>
              <a:t>①最好的情况下，</a:t>
            </a:r>
            <a:r>
              <a:rPr lang="zh-CN" altLang="en-US" sz="2000" dirty="0">
                <a:solidFill>
                  <a:srgbClr val="0000CC"/>
                </a:solidFill>
                <a:latin typeface="Times New Roman" panose="02020603050405020304" pitchFamily="18" charset="0"/>
              </a:rPr>
              <a:t>模式串的第</a:t>
            </a:r>
            <a:r>
              <a:rPr lang="en-US" altLang="zh-CN" sz="2000" dirty="0">
                <a:solidFill>
                  <a:srgbClr val="0000CC"/>
                </a:solidFill>
                <a:latin typeface="Times New Roman" panose="02020603050405020304" pitchFamily="18" charset="0"/>
              </a:rPr>
              <a:t>0</a:t>
            </a:r>
            <a:r>
              <a:rPr lang="zh-CN" altLang="en-US" sz="2000" dirty="0">
                <a:solidFill>
                  <a:srgbClr val="0000CC"/>
                </a:solidFill>
                <a:latin typeface="Times New Roman" panose="02020603050405020304" pitchFamily="18" charset="0"/>
              </a:rPr>
              <a:t>个字符失配</a:t>
            </a:r>
            <a:endParaRPr lang="zh-CN" altLang="en-US" sz="2000" dirty="0">
              <a:solidFill>
                <a:srgbClr val="0000CC"/>
              </a:solidFill>
              <a:latin typeface="Times New Roman" panose="02020603050405020304" pitchFamily="18" charset="0"/>
            </a:endParaRPr>
          </a:p>
          <a:p>
            <a:pPr>
              <a:buClr>
                <a:schemeClr val="accent2"/>
              </a:buClr>
              <a:buFont typeface="Wingdings" panose="05000000000000000000" pitchFamily="2" charset="2"/>
            </a:pPr>
            <a:r>
              <a:rPr lang="zh-CN" altLang="en-US" sz="2000" dirty="0">
                <a:latin typeface="Times New Roman" panose="02020603050405020304" pitchFamily="18" charset="0"/>
              </a:rPr>
              <a:t>    设匹配成功在S的第i个字符，则在前i趟匹配中共比较了</a:t>
            </a:r>
            <a:r>
              <a:rPr lang="zh-CN" altLang="en-US" sz="2000" dirty="0">
                <a:solidFill>
                  <a:srgbClr val="FF0000"/>
                </a:solidFill>
                <a:latin typeface="Times New Roman" panose="02020603050405020304" pitchFamily="18" charset="0"/>
              </a:rPr>
              <a:t>i</a:t>
            </a:r>
            <a:r>
              <a:rPr lang="zh-CN" altLang="en-US" sz="2000" dirty="0">
                <a:latin typeface="Times New Roman" panose="02020603050405020304" pitchFamily="18" charset="0"/>
              </a:rPr>
              <a:t>次，第i趟成功匹配共比较了</a:t>
            </a:r>
            <a:r>
              <a:rPr lang="zh-CN" altLang="en-US" sz="2000" dirty="0">
                <a:solidFill>
                  <a:srgbClr val="FF0000"/>
                </a:solidFill>
                <a:latin typeface="Times New Roman" panose="02020603050405020304" pitchFamily="18" charset="0"/>
              </a:rPr>
              <a:t>m</a:t>
            </a:r>
            <a:r>
              <a:rPr lang="zh-CN" altLang="en-US" sz="2000" dirty="0">
                <a:latin typeface="Times New Roman" panose="02020603050405020304" pitchFamily="18" charset="0"/>
              </a:rPr>
              <a:t>次，总共比较了（</a:t>
            </a:r>
            <a:r>
              <a:rPr lang="zh-CN" altLang="en-US" sz="2000" dirty="0">
                <a:solidFill>
                  <a:srgbClr val="FF0000"/>
                </a:solidFill>
                <a:latin typeface="Times New Roman" panose="02020603050405020304" pitchFamily="18" charset="0"/>
              </a:rPr>
              <a:t>i+m</a:t>
            </a:r>
            <a:r>
              <a:rPr lang="zh-CN" altLang="en-US" sz="2000" dirty="0">
                <a:latin typeface="Times New Roman" panose="02020603050405020304" pitchFamily="18" charset="0"/>
              </a:rPr>
              <a:t>）次。所有匹配成功的可能共有</a:t>
            </a:r>
            <a:r>
              <a:rPr lang="zh-CN" altLang="en-US" sz="2000" dirty="0">
                <a:solidFill>
                  <a:srgbClr val="FF0000"/>
                </a:solidFill>
                <a:latin typeface="Times New Roman" panose="02020603050405020304" pitchFamily="18" charset="0"/>
              </a:rPr>
              <a:t>n-m+1</a:t>
            </a:r>
            <a:r>
              <a:rPr lang="zh-CN" altLang="en-US" sz="2000" dirty="0">
                <a:latin typeface="Times New Roman" panose="02020603050405020304" pitchFamily="18" charset="0"/>
              </a:rPr>
              <a:t>种，所以在等概率情况下的平均比较次数：</a:t>
            </a:r>
            <a:endParaRPr lang="zh-CN" altLang="en-US" sz="2000" dirty="0">
              <a:latin typeface="Times New Roman" panose="02020603050405020304" pitchFamily="18" charset="0"/>
            </a:endParaRPr>
          </a:p>
        </p:txBody>
      </p:sp>
      <p:graphicFrame>
        <p:nvGraphicFramePr>
          <p:cNvPr id="33797" name="Object 7"/>
          <p:cNvGraphicFramePr>
            <a:graphicFrameLocks noChangeAspect="1"/>
          </p:cNvGraphicFramePr>
          <p:nvPr>
            <p:custDataLst>
              <p:tags r:id="rId3"/>
            </p:custDataLst>
          </p:nvPr>
        </p:nvGraphicFramePr>
        <p:xfrm>
          <a:off x="2414588" y="3133725"/>
          <a:ext cx="3419475" cy="660400"/>
        </p:xfrm>
        <a:graphic>
          <a:graphicData uri="http://schemas.openxmlformats.org/presentationml/2006/ole">
            <mc:AlternateContent xmlns:mc="http://schemas.openxmlformats.org/markup-compatibility/2006">
              <mc:Choice xmlns:v="urn:schemas-microsoft-com:vml" Requires="v">
                <p:oleObj spid="_x0000_s3076" name="" r:id="rId4" imgW="47396400" imgH="7458075" progId="Equation.3">
                  <p:embed/>
                </p:oleObj>
              </mc:Choice>
              <mc:Fallback>
                <p:oleObj name="" r:id="rId4" imgW="47396400" imgH="7458075" progId="Equation.3">
                  <p:embed/>
                  <p:pic>
                    <p:nvPicPr>
                      <p:cNvPr id="0" name="图片 3075"/>
                      <p:cNvPicPr/>
                      <p:nvPr/>
                    </p:nvPicPr>
                    <p:blipFill>
                      <a:blip r:embed="rId5"/>
                      <a:stretch>
                        <a:fillRect/>
                      </a:stretch>
                    </p:blipFill>
                    <p:spPr>
                      <a:xfrm>
                        <a:off x="2414588" y="3133725"/>
                        <a:ext cx="3419475" cy="660400"/>
                      </a:xfrm>
                      <a:prstGeom prst="rect">
                        <a:avLst/>
                      </a:prstGeom>
                      <a:noFill/>
                      <a:ln w="38100">
                        <a:noFill/>
                        <a:miter/>
                      </a:ln>
                    </p:spPr>
                  </p:pic>
                </p:oleObj>
              </mc:Fallback>
            </mc:AlternateContent>
          </a:graphicData>
        </a:graphic>
      </p:graphicFrame>
      <p:sp>
        <p:nvSpPr>
          <p:cNvPr id="33798" name="矩形 7"/>
          <p:cNvSpPr/>
          <p:nvPr>
            <p:custDataLst>
              <p:tags r:id="rId6"/>
            </p:custDataLst>
          </p:nvPr>
        </p:nvSpPr>
        <p:spPr>
          <a:xfrm>
            <a:off x="622300" y="3840163"/>
            <a:ext cx="5184775" cy="400050"/>
          </a:xfrm>
          <a:prstGeom prst="rect">
            <a:avLst/>
          </a:prstGeom>
          <a:noFill/>
          <a:ln w="9525">
            <a:noFill/>
          </a:ln>
        </p:spPr>
        <p:txBody>
          <a:bodyPr wrap="none">
            <a:spAutoFit/>
          </a:bodyPr>
          <a:p>
            <a:pPr>
              <a:buClr>
                <a:schemeClr val="accent2"/>
              </a:buClr>
              <a:buFont typeface="Wingdings" panose="05000000000000000000" pitchFamily="2" charset="2"/>
            </a:pPr>
            <a:r>
              <a:rPr lang="zh-CN" altLang="en-US" sz="2000" dirty="0">
                <a:latin typeface="Times New Roman" panose="02020603050405020304" pitchFamily="18" charset="0"/>
                <a:cs typeface="Times New Roman" panose="02020603050405020304" pitchFamily="18" charset="0"/>
              </a:rPr>
              <a:t>最好情况下算法的</a:t>
            </a:r>
            <a:r>
              <a:rPr lang="zh-CN" altLang="en-US" sz="2000" dirty="0">
                <a:solidFill>
                  <a:srgbClr val="0000FF"/>
                </a:solidFill>
                <a:latin typeface="Times New Roman" panose="02020603050405020304" pitchFamily="18" charset="0"/>
                <a:cs typeface="Times New Roman" panose="02020603050405020304" pitchFamily="18" charset="0"/>
              </a:rPr>
              <a:t>平均</a:t>
            </a:r>
            <a:r>
              <a:rPr lang="zh-CN" altLang="en-US" sz="2000" dirty="0">
                <a:latin typeface="Times New Roman" panose="02020603050405020304" pitchFamily="18" charset="0"/>
                <a:cs typeface="Times New Roman" panose="02020603050405020304" pitchFamily="18" charset="0"/>
              </a:rPr>
              <a:t>时间复杂度</a:t>
            </a:r>
            <a:r>
              <a:rPr lang="zh-CN" altLang="en-US" sz="2000" dirty="0">
                <a:solidFill>
                  <a:srgbClr val="FF0000"/>
                </a:solidFill>
                <a:latin typeface="Times New Roman" panose="02020603050405020304" pitchFamily="18" charset="0"/>
                <a:cs typeface="Times New Roman" panose="02020603050405020304" pitchFamily="18" charset="0"/>
              </a:rPr>
              <a:t>O(n+m)</a:t>
            </a:r>
            <a:r>
              <a:rPr lang="zh-CN" altLang="en-US"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ea typeface="Times New Roman" panose="02020603050405020304" pitchFamily="18" charset="0"/>
            </a:endParaRPr>
          </a:p>
        </p:txBody>
      </p:sp>
      <p:sp>
        <p:nvSpPr>
          <p:cNvPr id="33799" name="矩形 8"/>
          <p:cNvSpPr/>
          <p:nvPr>
            <p:custDataLst>
              <p:tags r:id="rId7"/>
            </p:custDataLst>
          </p:nvPr>
        </p:nvSpPr>
        <p:spPr>
          <a:xfrm>
            <a:off x="641350" y="4348163"/>
            <a:ext cx="8250238" cy="1323975"/>
          </a:xfrm>
          <a:prstGeom prst="rect">
            <a:avLst/>
          </a:prstGeom>
          <a:noFill/>
          <a:ln w="9525">
            <a:noFill/>
          </a:ln>
        </p:spPr>
        <p:txBody>
          <a:bodyPr>
            <a:spAutoFit/>
          </a:bodyPr>
          <a:p>
            <a:pPr>
              <a:buClr>
                <a:schemeClr val="accent2"/>
              </a:buClr>
              <a:buFont typeface="Wingdings" panose="05000000000000000000" pitchFamily="2" charset="2"/>
            </a:pPr>
            <a:r>
              <a:rPr lang="zh-CN" altLang="en-US" sz="2000" dirty="0">
                <a:latin typeface="Times New Roman" panose="02020603050405020304" pitchFamily="18" charset="0"/>
                <a:cs typeface="Times New Roman" panose="02020603050405020304" pitchFamily="18" charset="0"/>
              </a:rPr>
              <a:t>②最坏的情况下，</a:t>
            </a:r>
            <a:r>
              <a:rPr lang="zh-CN" altLang="en-US" sz="2000" dirty="0">
                <a:solidFill>
                  <a:srgbClr val="0000CC"/>
                </a:solidFill>
                <a:latin typeface="Times New Roman" panose="02020603050405020304" pitchFamily="18" charset="0"/>
                <a:cs typeface="Times New Roman" panose="02020603050405020304" pitchFamily="18" charset="0"/>
              </a:rPr>
              <a:t>模式串的最后1个字符失配</a:t>
            </a:r>
            <a:endParaRPr lang="zh-CN" altLang="en-US" sz="2000" dirty="0">
              <a:solidFill>
                <a:srgbClr val="0000CC"/>
              </a:solidFill>
              <a:latin typeface="Times New Roman" panose="02020603050405020304" pitchFamily="18" charset="0"/>
              <a:cs typeface="Times New Roman" panose="02020603050405020304" pitchFamily="18" charset="0"/>
            </a:endParaRPr>
          </a:p>
          <a:p>
            <a:pPr>
              <a:buClr>
                <a:schemeClr val="accent2"/>
              </a:buClr>
              <a:buFont typeface="Wingdings" panose="05000000000000000000" pitchFamily="2" charset="2"/>
            </a:pPr>
            <a:r>
              <a:rPr lang="zh-CN" altLang="en-US" sz="2000" dirty="0">
                <a:latin typeface="Times New Roman" panose="02020603050405020304" pitchFamily="18" charset="0"/>
                <a:cs typeface="Times New Roman" panose="02020603050405020304" pitchFamily="18" charset="0"/>
              </a:rPr>
              <a:t>        设匹配成功在S的第i 个字符，则在前i趟匹配中共比较了</a:t>
            </a:r>
            <a:r>
              <a:rPr lang="zh-CN" altLang="en-US" sz="2000" dirty="0">
                <a:solidFill>
                  <a:srgbClr val="FF0000"/>
                </a:solidFill>
                <a:latin typeface="Times New Roman" panose="02020603050405020304" pitchFamily="18" charset="0"/>
                <a:cs typeface="Times New Roman" panose="02020603050405020304" pitchFamily="18" charset="0"/>
              </a:rPr>
              <a:t>i*m</a:t>
            </a:r>
            <a:r>
              <a:rPr lang="zh-CN" altLang="en-US" sz="2000" dirty="0">
                <a:latin typeface="Times New Roman" panose="02020603050405020304" pitchFamily="18" charset="0"/>
                <a:cs typeface="Times New Roman" panose="02020603050405020304" pitchFamily="18" charset="0"/>
              </a:rPr>
              <a:t>次，第i趟成功匹配共比较了</a:t>
            </a:r>
            <a:r>
              <a:rPr lang="zh-CN" altLang="en-US" sz="2000" dirty="0">
                <a:solidFill>
                  <a:srgbClr val="FF0000"/>
                </a:solidFill>
                <a:latin typeface="Times New Roman" panose="02020603050405020304" pitchFamily="18" charset="0"/>
                <a:cs typeface="Times New Roman" panose="02020603050405020304" pitchFamily="18" charset="0"/>
              </a:rPr>
              <a:t>m</a:t>
            </a:r>
            <a:r>
              <a:rPr lang="zh-CN" altLang="en-US" sz="2000" dirty="0">
                <a:latin typeface="Times New Roman" panose="02020603050405020304" pitchFamily="18" charset="0"/>
                <a:cs typeface="Times New Roman" panose="02020603050405020304" pitchFamily="18" charset="0"/>
              </a:rPr>
              <a:t>次，总共比较了(</a:t>
            </a:r>
            <a:r>
              <a:rPr lang="zh-CN" altLang="en-US" sz="2000" dirty="0">
                <a:solidFill>
                  <a:srgbClr val="FF0000"/>
                </a:solidFill>
                <a:latin typeface="Times New Roman" panose="02020603050405020304" pitchFamily="18" charset="0"/>
                <a:cs typeface="Times New Roman" panose="02020603050405020304" pitchFamily="18" charset="0"/>
              </a:rPr>
              <a:t>i</a:t>
            </a:r>
            <a:r>
              <a:rPr lang="en-US" altLang="zh-CN" sz="2000" dirty="0">
                <a:solidFill>
                  <a:srgbClr val="FF0000"/>
                </a:solidFill>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a:t>
            </a:r>
            <a:r>
              <a:rPr lang="zh-CN" altLang="en-US" sz="2000" dirty="0">
                <a:solidFill>
                  <a:srgbClr val="FF0000"/>
                </a:solidFill>
                <a:latin typeface="Times New Roman" panose="02020603050405020304" pitchFamily="18" charset="0"/>
                <a:cs typeface="Times New Roman" panose="02020603050405020304" pitchFamily="18" charset="0"/>
              </a:rPr>
              <a:t>*m</a:t>
            </a:r>
            <a:r>
              <a:rPr lang="zh-CN" altLang="en-US" sz="2000" dirty="0">
                <a:latin typeface="Times New Roman" panose="02020603050405020304" pitchFamily="18" charset="0"/>
                <a:cs typeface="Times New Roman" panose="02020603050405020304" pitchFamily="18" charset="0"/>
              </a:rPr>
              <a:t>次。所有匹配成功的可能共有</a:t>
            </a:r>
            <a:r>
              <a:rPr lang="zh-CN" altLang="en-US" sz="2000" dirty="0">
                <a:solidFill>
                  <a:srgbClr val="FF0000"/>
                </a:solidFill>
                <a:latin typeface="Times New Roman" panose="02020603050405020304" pitchFamily="18" charset="0"/>
                <a:cs typeface="Times New Roman" panose="02020603050405020304" pitchFamily="18" charset="0"/>
              </a:rPr>
              <a:t>n-m+1</a:t>
            </a:r>
            <a:r>
              <a:rPr lang="zh-CN" altLang="en-US" sz="2000" dirty="0">
                <a:latin typeface="Times New Roman" panose="02020603050405020304" pitchFamily="18" charset="0"/>
                <a:cs typeface="Times New Roman" panose="02020603050405020304" pitchFamily="18" charset="0"/>
              </a:rPr>
              <a:t>种，所以在等概率情况下的平均比较次数：</a:t>
            </a:r>
            <a:endParaRPr lang="zh-CN" altLang="en-US" sz="2000" dirty="0">
              <a:latin typeface="Times New Roman" panose="02020603050405020304" pitchFamily="18" charset="0"/>
              <a:ea typeface="Times New Roman" panose="02020603050405020304" pitchFamily="18" charset="0"/>
            </a:endParaRPr>
          </a:p>
        </p:txBody>
      </p:sp>
      <p:graphicFrame>
        <p:nvGraphicFramePr>
          <p:cNvPr id="33800" name="Object 6"/>
          <p:cNvGraphicFramePr>
            <a:graphicFrameLocks noChangeAspect="1"/>
          </p:cNvGraphicFramePr>
          <p:nvPr/>
        </p:nvGraphicFramePr>
        <p:xfrm>
          <a:off x="2433638" y="5638800"/>
          <a:ext cx="3533775" cy="552450"/>
        </p:xfrm>
        <a:graphic>
          <a:graphicData uri="http://schemas.openxmlformats.org/presentationml/2006/ole">
            <mc:AlternateContent xmlns:mc="http://schemas.openxmlformats.org/markup-compatibility/2006">
              <mc:Choice xmlns:v="urn:schemas-microsoft-com:vml" Requires="v">
                <p:oleObj spid="_x0000_s3077" name="" r:id="rId8" imgW="52663725" imgH="7458075" progId="Equation.3">
                  <p:embed/>
                </p:oleObj>
              </mc:Choice>
              <mc:Fallback>
                <p:oleObj name="" r:id="rId8" imgW="52663725" imgH="7458075" progId="Equation.3">
                  <p:embed/>
                  <p:pic>
                    <p:nvPicPr>
                      <p:cNvPr id="0" name="图片 3076"/>
                      <p:cNvPicPr/>
                      <p:nvPr/>
                    </p:nvPicPr>
                    <p:blipFill>
                      <a:blip r:embed="rId9"/>
                      <a:stretch>
                        <a:fillRect/>
                      </a:stretch>
                    </p:blipFill>
                    <p:spPr>
                      <a:xfrm>
                        <a:off x="2433638" y="5638800"/>
                        <a:ext cx="3533775" cy="552450"/>
                      </a:xfrm>
                      <a:prstGeom prst="rect">
                        <a:avLst/>
                      </a:prstGeom>
                      <a:noFill/>
                      <a:ln w="38100">
                        <a:noFill/>
                        <a:miter/>
                      </a:ln>
                    </p:spPr>
                  </p:pic>
                </p:oleObj>
              </mc:Fallback>
            </mc:AlternateContent>
          </a:graphicData>
        </a:graphic>
      </p:graphicFrame>
      <p:sp>
        <p:nvSpPr>
          <p:cNvPr id="33801" name="矩形 10"/>
          <p:cNvSpPr/>
          <p:nvPr/>
        </p:nvSpPr>
        <p:spPr>
          <a:xfrm>
            <a:off x="701675" y="6197600"/>
            <a:ext cx="4908550" cy="400050"/>
          </a:xfrm>
          <a:prstGeom prst="rect">
            <a:avLst/>
          </a:prstGeom>
          <a:noFill/>
          <a:ln w="9525">
            <a:noFill/>
          </a:ln>
        </p:spPr>
        <p:txBody>
          <a:bodyPr wrap="none">
            <a:spAutoFit/>
          </a:bodyPr>
          <a:p>
            <a:pPr>
              <a:buClr>
                <a:schemeClr val="accent2"/>
              </a:buClr>
              <a:buFont typeface="Wingdings" panose="05000000000000000000" pitchFamily="2" charset="2"/>
            </a:pPr>
            <a:r>
              <a:rPr lang="zh-CN" altLang="en-US" sz="2000" dirty="0">
                <a:latin typeface="Times New Roman" panose="02020603050405020304" pitchFamily="18" charset="0"/>
                <a:cs typeface="Times New Roman" panose="02020603050405020304" pitchFamily="18" charset="0"/>
              </a:rPr>
              <a:t>最坏情况下的</a:t>
            </a:r>
            <a:r>
              <a:rPr lang="zh-CN" altLang="en-US" sz="2000" dirty="0">
                <a:solidFill>
                  <a:srgbClr val="0000FF"/>
                </a:solidFill>
                <a:latin typeface="Times New Roman" panose="02020603050405020304" pitchFamily="18" charset="0"/>
                <a:cs typeface="Times New Roman" panose="02020603050405020304" pitchFamily="18" charset="0"/>
              </a:rPr>
              <a:t>平均</a:t>
            </a:r>
            <a:r>
              <a:rPr lang="zh-CN" altLang="en-US" sz="2000" dirty="0">
                <a:latin typeface="Times New Roman" panose="02020603050405020304" pitchFamily="18" charset="0"/>
                <a:cs typeface="Times New Roman" panose="02020603050405020304" pitchFamily="18" charset="0"/>
              </a:rPr>
              <a:t>时间复杂度为</a:t>
            </a:r>
            <a:r>
              <a:rPr lang="zh-CN" altLang="en-US" sz="2000" dirty="0">
                <a:solidFill>
                  <a:srgbClr val="FF0000"/>
                </a:solidFill>
                <a:latin typeface="Times New Roman" panose="02020603050405020304" pitchFamily="18" charset="0"/>
                <a:cs typeface="Times New Roman" panose="02020603050405020304" pitchFamily="18" charset="0"/>
              </a:rPr>
              <a:t>O(n*m)</a:t>
            </a:r>
            <a:r>
              <a:rPr lang="zh-CN" altLang="en-US"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4"/>
          <p:cNvSpPr/>
          <p:nvPr/>
        </p:nvSpPr>
        <p:spPr>
          <a:xfrm>
            <a:off x="323850" y="765175"/>
            <a:ext cx="8675688" cy="5373688"/>
          </a:xfrm>
          <a:prstGeom prst="rect">
            <a:avLst/>
          </a:prstGeom>
          <a:noFill/>
          <a:ln w="9525">
            <a:noFill/>
          </a:ln>
        </p:spPr>
        <p:txBody>
          <a:bodyPr>
            <a:spAutoFit/>
          </a:bodyPr>
          <a:p>
            <a:pPr eaLnBrk="1" hangingPunct="1">
              <a:lnSpc>
                <a:spcPct val="130000"/>
              </a:lnSpc>
            </a:pPr>
            <a:r>
              <a:rPr lang="en-US" altLang="zh-CN" dirty="0">
                <a:latin typeface="Times New Roman" panose="02020603050405020304" pitchFamily="18" charset="0"/>
              </a:rPr>
              <a:t>         </a:t>
            </a:r>
            <a:r>
              <a:rPr lang="en-US" altLang="zh-CN" dirty="0">
                <a:solidFill>
                  <a:srgbClr val="0066FF"/>
                </a:solidFill>
                <a:latin typeface="Times New Roman" panose="02020603050405020304" pitchFamily="18" charset="0"/>
              </a:rPr>
              <a:t>Cook</a:t>
            </a:r>
            <a:r>
              <a:rPr lang="zh-CN" altLang="en-US" dirty="0">
                <a:latin typeface="Times New Roman" panose="02020603050405020304" pitchFamily="18" charset="0"/>
              </a:rPr>
              <a:t>于</a:t>
            </a:r>
            <a:r>
              <a:rPr lang="en-US" altLang="zh-CN" dirty="0">
                <a:latin typeface="Times New Roman" panose="02020603050405020304" pitchFamily="18" charset="0"/>
              </a:rPr>
              <a:t>1970</a:t>
            </a:r>
            <a:r>
              <a:rPr lang="zh-CN" altLang="en-US" dirty="0">
                <a:latin typeface="Times New Roman" panose="02020603050405020304" pitchFamily="18" charset="0"/>
              </a:rPr>
              <a:t>年证明的一个理论得到，任何一个可以使用被称为下推自动机的计算机抽象模型来解决的问题，也可以使用一个实际的计算机（更精确的说，使用一个随机存取机）在与问题规模对应的时间内解决。特别地</a:t>
            </a:r>
            <a:r>
              <a:rPr lang="zh-CN" altLang="en-US" dirty="0">
                <a:solidFill>
                  <a:srgbClr val="FF3300"/>
                </a:solidFill>
                <a:latin typeface="Times New Roman" panose="02020603050405020304" pitchFamily="18" charset="0"/>
              </a:rPr>
              <a:t>，这个理论暗示存在着一个算法可以在大约</a:t>
            </a:r>
            <a:r>
              <a:rPr lang="en-US" altLang="zh-CN" i="1" dirty="0">
                <a:solidFill>
                  <a:srgbClr val="FF3300"/>
                </a:solidFill>
                <a:latin typeface="Times New Roman" panose="02020603050405020304" pitchFamily="18" charset="0"/>
              </a:rPr>
              <a:t>m+n</a:t>
            </a:r>
            <a:r>
              <a:rPr lang="zh-CN" altLang="en-US" dirty="0">
                <a:solidFill>
                  <a:srgbClr val="FF3300"/>
                </a:solidFill>
                <a:latin typeface="Times New Roman" panose="02020603050405020304" pitchFamily="18" charset="0"/>
              </a:rPr>
              <a:t>的时间内解决模式匹配问题。</a:t>
            </a:r>
            <a:r>
              <a:rPr lang="zh-CN" altLang="en-US" dirty="0">
                <a:latin typeface="Times New Roman" panose="02020603050405020304" pitchFamily="18" charset="0"/>
              </a:rPr>
              <a:t>  </a:t>
            </a:r>
            <a:endParaRPr lang="zh-CN" altLang="en-US" dirty="0">
              <a:latin typeface="Times New Roman" panose="02020603050405020304" pitchFamily="18" charset="0"/>
            </a:endParaRPr>
          </a:p>
          <a:p>
            <a:pPr eaLnBrk="1" hangingPunct="1">
              <a:lnSpc>
                <a:spcPct val="130000"/>
              </a:lnSpc>
            </a:pPr>
            <a:r>
              <a:rPr lang="zh-CN" altLang="en-US" dirty="0">
                <a:latin typeface="Times New Roman" panose="02020603050405020304" pitchFamily="18" charset="0"/>
              </a:rPr>
              <a:t>        </a:t>
            </a:r>
            <a:r>
              <a:rPr lang="en-US" altLang="zh-CN" dirty="0">
                <a:latin typeface="Times New Roman" panose="02020603050405020304" pitchFamily="18" charset="0"/>
              </a:rPr>
              <a:t>D.R.</a:t>
            </a:r>
            <a:r>
              <a:rPr lang="en-US" altLang="zh-CN" dirty="0">
                <a:solidFill>
                  <a:srgbClr val="0066FF"/>
                </a:solidFill>
                <a:latin typeface="Times New Roman" panose="02020603050405020304" pitchFamily="18" charset="0"/>
              </a:rPr>
              <a:t>K</a:t>
            </a:r>
            <a:r>
              <a:rPr lang="en-US" altLang="zh-CN" dirty="0">
                <a:latin typeface="Times New Roman" panose="02020603050405020304" pitchFamily="18" charset="0"/>
              </a:rPr>
              <a:t>nuth</a:t>
            </a:r>
            <a:r>
              <a:rPr lang="zh-CN" altLang="en-US" dirty="0">
                <a:latin typeface="Times New Roman" panose="02020603050405020304" pitchFamily="18" charset="0"/>
              </a:rPr>
              <a:t>和</a:t>
            </a:r>
            <a:r>
              <a:rPr lang="en-US" altLang="zh-CN" dirty="0">
                <a:latin typeface="Times New Roman" panose="02020603050405020304" pitchFamily="18" charset="0"/>
              </a:rPr>
              <a:t>V.R.</a:t>
            </a:r>
            <a:r>
              <a:rPr lang="en-US" altLang="zh-CN" dirty="0">
                <a:solidFill>
                  <a:srgbClr val="0066FF"/>
                </a:solidFill>
                <a:latin typeface="Times New Roman" panose="02020603050405020304" pitchFamily="18" charset="0"/>
              </a:rPr>
              <a:t>P</a:t>
            </a:r>
            <a:r>
              <a:rPr lang="en-US" altLang="zh-CN" dirty="0">
                <a:latin typeface="Times New Roman" panose="02020603050405020304" pitchFamily="18" charset="0"/>
              </a:rPr>
              <a:t>ratt</a:t>
            </a:r>
            <a:r>
              <a:rPr lang="zh-CN" altLang="en-US" dirty="0">
                <a:latin typeface="Times New Roman" panose="02020603050405020304" pitchFamily="18" charset="0"/>
              </a:rPr>
              <a:t>努力地重建了</a:t>
            </a:r>
            <a:r>
              <a:rPr lang="en-US" altLang="zh-CN" dirty="0">
                <a:latin typeface="Times New Roman" panose="02020603050405020304" pitchFamily="18" charset="0"/>
              </a:rPr>
              <a:t>Cook</a:t>
            </a:r>
            <a:r>
              <a:rPr lang="zh-CN" altLang="en-US" dirty="0">
                <a:latin typeface="Times New Roman" panose="02020603050405020304" pitchFamily="18" charset="0"/>
              </a:rPr>
              <a:t>的证明，由此创建了这个模式匹配算法。大概是同一时间，</a:t>
            </a:r>
            <a:r>
              <a:rPr lang="en-US" altLang="zh-CN" dirty="0">
                <a:latin typeface="Times New Roman" panose="02020603050405020304" pitchFamily="18" charset="0"/>
              </a:rPr>
              <a:t>J.H.</a:t>
            </a:r>
            <a:r>
              <a:rPr lang="en-US" altLang="zh-CN" dirty="0">
                <a:solidFill>
                  <a:srgbClr val="0066FF"/>
                </a:solidFill>
                <a:latin typeface="Times New Roman" panose="02020603050405020304" pitchFamily="18" charset="0"/>
              </a:rPr>
              <a:t>M</a:t>
            </a:r>
            <a:r>
              <a:rPr lang="en-US" altLang="zh-CN" dirty="0">
                <a:latin typeface="Times New Roman" panose="02020603050405020304" pitchFamily="18" charset="0"/>
              </a:rPr>
              <a:t>orris</a:t>
            </a:r>
            <a:r>
              <a:rPr lang="zh-CN" altLang="en-US" dirty="0">
                <a:latin typeface="Times New Roman" panose="02020603050405020304" pitchFamily="18" charset="0"/>
              </a:rPr>
              <a:t>在考虑设计一个文本编辑器的实际问题的过程中创建了差不多是同样的算法</a:t>
            </a:r>
            <a:r>
              <a:rPr lang="en-US" altLang="zh-CN" dirty="0">
                <a:latin typeface="Times New Roman" panose="02020603050405020304" pitchFamily="18" charset="0"/>
              </a:rPr>
              <a:t>(</a:t>
            </a:r>
            <a:r>
              <a:rPr lang="zh-CN" altLang="en-US" dirty="0">
                <a:latin typeface="Times New Roman" panose="02020603050405020304" pitchFamily="18" charset="0"/>
              </a:rPr>
              <a:t>克努特</a:t>
            </a:r>
            <a:r>
              <a:rPr lang="en-US" altLang="zh-CN" dirty="0">
                <a:latin typeface="Times New Roman" panose="02020603050405020304" pitchFamily="18" charset="0"/>
              </a:rPr>
              <a:t>-</a:t>
            </a:r>
            <a:r>
              <a:rPr lang="zh-CN" altLang="en-US" dirty="0">
                <a:latin typeface="Times New Roman" panose="02020603050405020304" pitchFamily="18" charset="0"/>
              </a:rPr>
              <a:t>莫里斯</a:t>
            </a:r>
            <a:r>
              <a:rPr lang="en-US" altLang="zh-CN" dirty="0">
                <a:latin typeface="Times New Roman" panose="02020603050405020304" pitchFamily="18" charset="0"/>
              </a:rPr>
              <a:t>-</a:t>
            </a:r>
            <a:r>
              <a:rPr lang="zh-CN" altLang="en-US" dirty="0">
                <a:latin typeface="Times New Roman" panose="02020603050405020304" pitchFamily="18" charset="0"/>
              </a:rPr>
              <a:t>普拉特</a:t>
            </a:r>
            <a:r>
              <a:rPr lang="en-US" altLang="zh-CN" dirty="0">
                <a:latin typeface="Times New Roman" panose="02020603050405020304" pitchFamily="18" charset="0"/>
              </a:rPr>
              <a:t>,KMP</a:t>
            </a:r>
            <a:r>
              <a:rPr lang="zh-CN" altLang="en-US" dirty="0">
                <a:latin typeface="Times New Roman" panose="02020603050405020304" pitchFamily="18" charset="0"/>
              </a:rPr>
              <a:t>算法</a:t>
            </a:r>
            <a:r>
              <a:rPr lang="en-US" altLang="zh-CN" dirty="0">
                <a:latin typeface="Times New Roman" panose="02020603050405020304" pitchFamily="18" charset="0"/>
              </a:rPr>
              <a:t>)</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eaLnBrk="1" hangingPunct="1">
              <a:lnSpc>
                <a:spcPct val="130000"/>
              </a:lnSpc>
            </a:pPr>
            <a:r>
              <a:rPr lang="zh-CN" altLang="en-US" dirty="0">
                <a:latin typeface="Times New Roman" panose="02020603050405020304" pitchFamily="18" charset="0"/>
              </a:rPr>
              <a:t>        并不是所有的算法都是“灵光一现”中被发现的，而理论化的计算机科学确实在一些时候会应用到实际的应用中。 </a:t>
            </a:r>
            <a:endParaRPr lang="zh-CN" altLang="en-US" dirty="0">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5842" name="Picture 4" descr="8"/>
          <p:cNvPicPr>
            <a:picLocks noChangeAspect="1"/>
          </p:cNvPicPr>
          <p:nvPr/>
        </p:nvPicPr>
        <p:blipFill>
          <a:blip r:embed="rId1"/>
          <a:stretch>
            <a:fillRect/>
          </a:stretch>
        </p:blipFill>
        <p:spPr>
          <a:xfrm>
            <a:off x="395288" y="908050"/>
            <a:ext cx="2281237" cy="3097213"/>
          </a:xfrm>
          <a:prstGeom prst="rect">
            <a:avLst/>
          </a:prstGeom>
          <a:noFill/>
          <a:ln w="9525">
            <a:noFill/>
          </a:ln>
        </p:spPr>
      </p:pic>
      <p:sp>
        <p:nvSpPr>
          <p:cNvPr id="35843" name="Text Box 5"/>
          <p:cNvSpPr txBox="1"/>
          <p:nvPr/>
        </p:nvSpPr>
        <p:spPr>
          <a:xfrm>
            <a:off x="2836863" y="630238"/>
            <a:ext cx="5759450" cy="3478212"/>
          </a:xfrm>
          <a:prstGeom prst="rect">
            <a:avLst/>
          </a:prstGeom>
          <a:noFill/>
          <a:ln w="9525">
            <a:noFill/>
          </a:ln>
        </p:spPr>
        <p:txBody>
          <a:bodyPr>
            <a:spAutoFit/>
          </a:bodyPr>
          <a:p>
            <a:pPr eaLnBrk="1" hangingPunct="1">
              <a:lnSpc>
                <a:spcPct val="110000"/>
              </a:lnSpc>
            </a:pPr>
            <a:r>
              <a:rPr lang="zh-CN" altLang="en-US" sz="2000" dirty="0">
                <a:latin typeface="Times New Roman" panose="02020603050405020304" pitchFamily="18" charset="0"/>
              </a:rPr>
              <a:t>斯蒂芬</a:t>
            </a:r>
            <a:r>
              <a:rPr lang="en-US" altLang="zh-CN" sz="2000" dirty="0">
                <a:latin typeface="Times New Roman" panose="02020603050405020304" pitchFamily="18" charset="0"/>
              </a:rPr>
              <a:t>·</a:t>
            </a:r>
            <a:r>
              <a:rPr lang="zh-CN" altLang="en-US" sz="2000" dirty="0">
                <a:latin typeface="Times New Roman" panose="02020603050405020304" pitchFamily="18" charset="0"/>
              </a:rPr>
              <a:t>库克（</a:t>
            </a:r>
            <a:r>
              <a:rPr lang="en-US" altLang="zh-CN" sz="2000" dirty="0">
                <a:latin typeface="Times New Roman" panose="02020603050405020304" pitchFamily="18" charset="0"/>
              </a:rPr>
              <a:t>Stephen    A. Cook</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algn="dist" eaLnBrk="1" hangingPunct="1">
              <a:lnSpc>
                <a:spcPct val="110000"/>
              </a:lnSpc>
            </a:pPr>
            <a:r>
              <a:rPr lang="en-US" altLang="zh-CN" sz="2000" dirty="0">
                <a:latin typeface="Times New Roman" panose="02020603050405020304" pitchFamily="18" charset="0"/>
              </a:rPr>
              <a:t>1961 </a:t>
            </a:r>
            <a:r>
              <a:rPr lang="zh-CN" altLang="en-US" sz="2000" dirty="0">
                <a:latin typeface="Times New Roman" panose="02020603050405020304" pitchFamily="18" charset="0"/>
              </a:rPr>
              <a:t>年从 </a:t>
            </a:r>
            <a:r>
              <a:rPr lang="en-US" altLang="zh-CN" sz="2000" dirty="0">
                <a:latin typeface="Times New Roman" panose="02020603050405020304" pitchFamily="18" charset="0"/>
              </a:rPr>
              <a:t>University of Michigan   </a:t>
            </a:r>
            <a:r>
              <a:rPr lang="zh-CN" altLang="en-US" sz="2000" dirty="0">
                <a:latin typeface="Times New Roman" panose="02020603050405020304" pitchFamily="18" charset="0"/>
              </a:rPr>
              <a:t>获得其学士学位，于 </a:t>
            </a:r>
            <a:r>
              <a:rPr lang="en-US" altLang="zh-CN" sz="2000" dirty="0">
                <a:latin typeface="Times New Roman" panose="02020603050405020304" pitchFamily="18" charset="0"/>
              </a:rPr>
              <a:t>1962</a:t>
            </a:r>
            <a:r>
              <a:rPr lang="zh-CN" altLang="en-US" sz="2000" dirty="0">
                <a:latin typeface="Times New Roman" panose="02020603050405020304" pitchFamily="18" charset="0"/>
              </a:rPr>
              <a:t>年和</a:t>
            </a:r>
            <a:r>
              <a:rPr lang="en-US" altLang="zh-CN" sz="2000" dirty="0">
                <a:latin typeface="Times New Roman" panose="02020603050405020304" pitchFamily="18" charset="0"/>
              </a:rPr>
              <a:t>1966 </a:t>
            </a:r>
            <a:r>
              <a:rPr lang="zh-CN" altLang="en-US" sz="2000" dirty="0">
                <a:latin typeface="Times New Roman" panose="02020603050405020304" pitchFamily="18" charset="0"/>
              </a:rPr>
              <a:t>年从哈佛大学分别获得其</a:t>
            </a:r>
            <a:endParaRPr lang="zh-CN" altLang="en-US" sz="2000" dirty="0">
              <a:latin typeface="Times New Roman" panose="02020603050405020304" pitchFamily="18" charset="0"/>
            </a:endParaRPr>
          </a:p>
          <a:p>
            <a:pPr eaLnBrk="1" hangingPunct="1">
              <a:lnSpc>
                <a:spcPct val="110000"/>
              </a:lnSpc>
            </a:pPr>
            <a:r>
              <a:rPr lang="zh-CN" altLang="en-US" sz="2000" dirty="0">
                <a:latin typeface="Times New Roman" panose="02020603050405020304" pitchFamily="18" charset="0"/>
              </a:rPr>
              <a:t>硕士与博士学位。</a:t>
            </a:r>
            <a:endParaRPr lang="zh-CN" altLang="en-US" sz="2000" dirty="0">
              <a:latin typeface="Times New Roman" panose="02020603050405020304" pitchFamily="18" charset="0"/>
            </a:endParaRPr>
          </a:p>
          <a:p>
            <a:pPr algn="dist" eaLnBrk="1" hangingPunct="1">
              <a:lnSpc>
                <a:spcPct val="110000"/>
              </a:lnSpc>
            </a:pPr>
            <a:r>
              <a:rPr lang="zh-CN" altLang="en-US" sz="2000" dirty="0">
                <a:latin typeface="Times New Roman" panose="02020603050405020304" pitchFamily="18" charset="0"/>
              </a:rPr>
              <a:t>        </a:t>
            </a:r>
            <a:r>
              <a:rPr lang="en-US" altLang="zh-CN" sz="2000" dirty="0">
                <a:latin typeface="Times New Roman" panose="02020603050405020304" pitchFamily="18" charset="0"/>
              </a:rPr>
              <a:t>1966</a:t>
            </a:r>
            <a:r>
              <a:rPr lang="zh-CN" altLang="en-US" sz="2000" dirty="0">
                <a:latin typeface="Times New Roman" panose="02020603050405020304" pitchFamily="18" charset="0"/>
              </a:rPr>
              <a:t>年到</a:t>
            </a:r>
            <a:r>
              <a:rPr lang="en-US" altLang="zh-CN" sz="2000" dirty="0">
                <a:latin typeface="Times New Roman" panose="02020603050405020304" pitchFamily="18" charset="0"/>
              </a:rPr>
              <a:t>1970</a:t>
            </a:r>
            <a:r>
              <a:rPr lang="zh-CN" altLang="en-US" sz="2000" dirty="0">
                <a:latin typeface="Times New Roman" panose="02020603050405020304" pitchFamily="18" charset="0"/>
              </a:rPr>
              <a:t>年，</a:t>
            </a:r>
            <a:r>
              <a:rPr lang="en-US" altLang="zh-CN" sz="2000" dirty="0">
                <a:latin typeface="Times New Roman" panose="02020603050405020304" pitchFamily="18" charset="0"/>
              </a:rPr>
              <a:t>Stephen </a:t>
            </a:r>
            <a:r>
              <a:rPr lang="zh-CN" altLang="en-US" sz="2000" dirty="0">
                <a:latin typeface="Times New Roman" panose="02020603050405020304" pitchFamily="18" charset="0"/>
              </a:rPr>
              <a:t>在加州 </a:t>
            </a:r>
            <a:r>
              <a:rPr lang="en-US" altLang="zh-CN" sz="2000" dirty="0">
                <a:latin typeface="Times New Roman" panose="02020603050405020304" pitchFamily="18" charset="0"/>
              </a:rPr>
              <a:t>Berkeley</a:t>
            </a:r>
            <a:r>
              <a:rPr lang="zh-CN" altLang="en-US" sz="2000" dirty="0">
                <a:latin typeface="Times New Roman" panose="02020603050405020304" pitchFamily="18" charset="0"/>
              </a:rPr>
              <a:t>分校担任助理教授职务。</a:t>
            </a:r>
            <a:r>
              <a:rPr lang="en-US" altLang="zh-CN" sz="2000" dirty="0">
                <a:latin typeface="Times New Roman" panose="02020603050405020304" pitchFamily="18" charset="0"/>
              </a:rPr>
              <a:t>1970</a:t>
            </a:r>
            <a:r>
              <a:rPr lang="zh-CN" altLang="en-US" sz="2000" dirty="0">
                <a:latin typeface="Times New Roman" panose="02020603050405020304" pitchFamily="18" charset="0"/>
              </a:rPr>
              <a:t>年，</a:t>
            </a:r>
            <a:r>
              <a:rPr lang="en-US" altLang="zh-CN" sz="2000" dirty="0">
                <a:latin typeface="Times New Roman" panose="02020603050405020304" pitchFamily="18" charset="0"/>
              </a:rPr>
              <a:t>Stephen</a:t>
            </a:r>
            <a:r>
              <a:rPr lang="zh-CN" altLang="en-US" sz="2000" dirty="0">
                <a:latin typeface="Times New Roman" panose="02020603050405020304" pitchFamily="18" charset="0"/>
              </a:rPr>
              <a:t>加盟多伦多大学并工作直到现在。他是</a:t>
            </a:r>
            <a:r>
              <a:rPr lang="en-US" altLang="zh-CN" sz="2000" dirty="0">
                <a:latin typeface="Times New Roman" panose="02020603050405020304" pitchFamily="18" charset="0"/>
              </a:rPr>
              <a:t>NP</a:t>
            </a:r>
            <a:r>
              <a:rPr lang="zh-CN" altLang="en-US" sz="2000" dirty="0">
                <a:latin typeface="Times New Roman" panose="02020603050405020304" pitchFamily="18" charset="0"/>
              </a:rPr>
              <a:t>完全性理论的奠基人，</a:t>
            </a:r>
            <a:r>
              <a:rPr lang="en-US" altLang="zh-CN" sz="2000" dirty="0">
                <a:latin typeface="Times New Roman" panose="02020603050405020304" pitchFamily="18" charset="0"/>
              </a:rPr>
              <a:t>1971</a:t>
            </a:r>
            <a:r>
              <a:rPr lang="zh-CN" altLang="en-US" sz="2000" dirty="0">
                <a:latin typeface="Times New Roman" panose="02020603050405020304" pitchFamily="18" charset="0"/>
              </a:rPr>
              <a:t>年发表</a:t>
            </a:r>
            <a:r>
              <a:rPr lang="en-US" altLang="zh-CN" sz="2000" dirty="0">
                <a:latin typeface="Times New Roman" panose="02020603050405020304" pitchFamily="18" charset="0"/>
              </a:rPr>
              <a:t>Cook</a:t>
            </a:r>
            <a:r>
              <a:rPr lang="zh-CN" altLang="en-US" sz="2000" dirty="0">
                <a:latin typeface="Times New Roman" panose="02020603050405020304" pitchFamily="18" charset="0"/>
              </a:rPr>
              <a:t>定理奠定了</a:t>
            </a:r>
            <a:r>
              <a:rPr lang="en-US" altLang="zh-CN" sz="2000" dirty="0">
                <a:latin typeface="Times New Roman" panose="02020603050405020304" pitchFamily="18" charset="0"/>
              </a:rPr>
              <a:t>NP</a:t>
            </a:r>
            <a:r>
              <a:rPr lang="zh-CN" altLang="en-US" sz="2000" dirty="0">
                <a:latin typeface="Times New Roman" panose="02020603050405020304" pitchFamily="18" charset="0"/>
              </a:rPr>
              <a:t>完全理论的基础而获</a:t>
            </a:r>
            <a:r>
              <a:rPr lang="en-US" altLang="zh-CN" sz="2000" dirty="0">
                <a:latin typeface="Times New Roman" panose="02020603050405020304" pitchFamily="18" charset="0"/>
              </a:rPr>
              <a:t>1982</a:t>
            </a:r>
            <a:r>
              <a:rPr lang="zh-CN" altLang="en-US" sz="2000" dirty="0">
                <a:latin typeface="Times New Roman" panose="02020603050405020304" pitchFamily="18" charset="0"/>
              </a:rPr>
              <a:t>年图灵奖。</a:t>
            </a:r>
            <a:r>
              <a:rPr lang="en-US" altLang="zh-CN" sz="2000" dirty="0">
                <a:latin typeface="Times New Roman" panose="02020603050405020304" pitchFamily="18" charset="0"/>
              </a:rPr>
              <a:t>Cook</a:t>
            </a:r>
            <a:r>
              <a:rPr lang="zh-CN" altLang="en-US" sz="2000" dirty="0">
                <a:latin typeface="Times New Roman" panose="02020603050405020304" pitchFamily="18" charset="0"/>
              </a:rPr>
              <a:t>是对计算复杂性理论有突出贡献的计算机科学家之一。</a:t>
            </a:r>
            <a:endParaRPr lang="zh-CN" altLang="en-US" sz="2000" dirty="0">
              <a:latin typeface="Times New Roman" panose="02020603050405020304" pitchFamily="18" charset="0"/>
            </a:endParaRPr>
          </a:p>
        </p:txBody>
      </p:sp>
      <p:sp>
        <p:nvSpPr>
          <p:cNvPr id="35844" name="Rectangle 6"/>
          <p:cNvSpPr/>
          <p:nvPr/>
        </p:nvSpPr>
        <p:spPr>
          <a:xfrm>
            <a:off x="250825" y="4314825"/>
            <a:ext cx="8497888" cy="2308225"/>
          </a:xfrm>
          <a:prstGeom prst="rect">
            <a:avLst/>
          </a:prstGeom>
          <a:noFill/>
          <a:ln w="9525">
            <a:noFill/>
          </a:ln>
        </p:spPr>
        <p:txBody>
          <a:bodyPr>
            <a:spAutoFit/>
          </a:bodyPr>
          <a:p>
            <a:pPr algn="dist" eaLnBrk="1" hangingPunct="1">
              <a:lnSpc>
                <a:spcPct val="120000"/>
              </a:lnSpc>
            </a:pPr>
            <a:r>
              <a:rPr lang="en-US" altLang="zh-CN" sz="2000" dirty="0">
                <a:latin typeface="Times New Roman" panose="02020603050405020304" pitchFamily="18" charset="0"/>
              </a:rPr>
              <a:t>        </a:t>
            </a:r>
            <a:r>
              <a:rPr lang="zh-CN" altLang="en-US" sz="2000" dirty="0">
                <a:latin typeface="Times New Roman" panose="02020603050405020304" pitchFamily="18" charset="0"/>
              </a:rPr>
              <a:t>在</a:t>
            </a:r>
            <a:r>
              <a:rPr lang="en-US" altLang="zh-CN" sz="2000" dirty="0">
                <a:latin typeface="Times New Roman" panose="02020603050405020304" pitchFamily="18" charset="0"/>
              </a:rPr>
              <a:t>1998</a:t>
            </a:r>
            <a:r>
              <a:rPr lang="zh-CN" altLang="en-US" sz="2000" dirty="0">
                <a:latin typeface="Times New Roman" panose="02020603050405020304" pitchFamily="18" charset="0"/>
              </a:rPr>
              <a:t>年加盟苹果电脑担任全球业务高级副总裁之前，</a:t>
            </a:r>
            <a:r>
              <a:rPr lang="en-US" altLang="zh-CN" sz="2000" dirty="0">
                <a:latin typeface="Times New Roman" panose="02020603050405020304" pitchFamily="18" charset="0"/>
              </a:rPr>
              <a:t>Cook </a:t>
            </a:r>
            <a:r>
              <a:rPr lang="zh-CN" altLang="en-US" sz="2000" dirty="0">
                <a:latin typeface="Times New Roman" panose="02020603050405020304" pitchFamily="18" charset="0"/>
              </a:rPr>
              <a:t>先生曾任康柏 </a:t>
            </a:r>
            <a:r>
              <a:rPr lang="en-US" altLang="zh-CN" sz="2000" dirty="0">
                <a:latin typeface="Times New Roman" panose="02020603050405020304" pitchFamily="18" charset="0"/>
              </a:rPr>
              <a:t>(Compaq)  </a:t>
            </a:r>
            <a:r>
              <a:rPr lang="zh-CN" altLang="en-US" sz="2000" dirty="0">
                <a:latin typeface="Times New Roman" panose="02020603050405020304" pitchFamily="18" charset="0"/>
              </a:rPr>
              <a:t>企业材料副总裁</a:t>
            </a:r>
            <a:r>
              <a:rPr lang="en-US" altLang="zh-CN" sz="2000" dirty="0">
                <a:latin typeface="Times New Roman" panose="02020603050405020304" pitchFamily="18" charset="0"/>
              </a:rPr>
              <a:t>,</a:t>
            </a:r>
            <a:r>
              <a:rPr lang="zh-CN" altLang="en-US" sz="2000" dirty="0">
                <a:latin typeface="Times New Roman" panose="02020603050405020304" pitchFamily="18" charset="0"/>
              </a:rPr>
              <a:t>负责采购、管理康柏的产品存货。在这之前，</a:t>
            </a:r>
            <a:r>
              <a:rPr lang="en-US" altLang="zh-CN" sz="2000" dirty="0">
                <a:latin typeface="Times New Roman" panose="02020603050405020304" pitchFamily="18" charset="0"/>
              </a:rPr>
              <a:t>Cook </a:t>
            </a:r>
            <a:r>
              <a:rPr lang="zh-CN" altLang="en-US" sz="2000" dirty="0">
                <a:latin typeface="Times New Roman" panose="02020603050405020304" pitchFamily="18" charset="0"/>
              </a:rPr>
              <a:t>先生是  </a:t>
            </a:r>
            <a:r>
              <a:rPr lang="en-US" altLang="zh-CN" sz="2000" dirty="0">
                <a:latin typeface="Times New Roman" panose="02020603050405020304" pitchFamily="18" charset="0"/>
              </a:rPr>
              <a:t>Intelligent Electronics   </a:t>
            </a:r>
            <a:r>
              <a:rPr lang="zh-CN" altLang="en-US" sz="2000" dirty="0">
                <a:latin typeface="Times New Roman" panose="02020603050405020304" pitchFamily="18" charset="0"/>
              </a:rPr>
              <a:t>经销商部门的首席运营官。</a:t>
            </a:r>
            <a:r>
              <a:rPr lang="en-US" altLang="zh-CN" sz="2000" dirty="0">
                <a:latin typeface="Times New Roman" panose="02020603050405020304" pitchFamily="18" charset="0"/>
              </a:rPr>
              <a:t>Cook  </a:t>
            </a:r>
            <a:r>
              <a:rPr lang="zh-CN" altLang="en-US" sz="2000" dirty="0">
                <a:latin typeface="Times New Roman" panose="02020603050405020304" pitchFamily="18" charset="0"/>
              </a:rPr>
              <a:t>先生还曾在  </a:t>
            </a:r>
            <a:r>
              <a:rPr lang="en-US" altLang="zh-CN" sz="2000" dirty="0">
                <a:latin typeface="Times New Roman" panose="02020603050405020304" pitchFamily="18" charset="0"/>
              </a:rPr>
              <a:t>IBM </a:t>
            </a:r>
            <a:r>
              <a:rPr lang="zh-CN" altLang="en-US" sz="2000" dirty="0">
                <a:latin typeface="Times New Roman" panose="02020603050405020304" pitchFamily="18" charset="0"/>
              </a:rPr>
              <a:t>供职</a:t>
            </a:r>
            <a:r>
              <a:rPr lang="en-US" altLang="zh-CN" sz="2000" dirty="0">
                <a:latin typeface="Times New Roman" panose="02020603050405020304" pitchFamily="18" charset="0"/>
              </a:rPr>
              <a:t>12</a:t>
            </a:r>
            <a:r>
              <a:rPr lang="zh-CN" altLang="en-US" sz="2000" dirty="0">
                <a:latin typeface="Times New Roman" panose="02020603050405020304" pitchFamily="18" charset="0"/>
              </a:rPr>
              <a:t>年之久，他在 </a:t>
            </a:r>
            <a:r>
              <a:rPr lang="en-US" altLang="zh-CN" sz="2000" dirty="0">
                <a:latin typeface="Times New Roman" panose="02020603050405020304" pitchFamily="18" charset="0"/>
              </a:rPr>
              <a:t>IBM </a:t>
            </a:r>
            <a:r>
              <a:rPr lang="zh-CN" altLang="en-US" sz="2000" dirty="0">
                <a:latin typeface="Times New Roman" panose="02020603050405020304" pitchFamily="18" charset="0"/>
              </a:rPr>
              <a:t>最近的职务为北</a:t>
            </a:r>
            <a:endParaRPr lang="zh-CN" altLang="en-US" sz="2000" dirty="0">
              <a:latin typeface="Times New Roman" panose="02020603050405020304" pitchFamily="18" charset="0"/>
            </a:endParaRPr>
          </a:p>
          <a:p>
            <a:pPr eaLnBrk="1" hangingPunct="1">
              <a:lnSpc>
                <a:spcPct val="120000"/>
              </a:lnSpc>
            </a:pPr>
            <a:r>
              <a:rPr lang="zh-CN" altLang="en-US" sz="2000" dirty="0">
                <a:latin typeface="Times New Roman" panose="02020603050405020304" pitchFamily="18" charset="0"/>
              </a:rPr>
              <a:t>美业务执行主管，负责  </a:t>
            </a:r>
            <a:r>
              <a:rPr lang="en-US" altLang="zh-CN" sz="2000" dirty="0">
                <a:latin typeface="Times New Roman" panose="02020603050405020304" pitchFamily="18" charset="0"/>
              </a:rPr>
              <a:t>IBM </a:t>
            </a:r>
            <a:r>
              <a:rPr lang="zh-CN" altLang="en-US" sz="2000" dirty="0">
                <a:latin typeface="Times New Roman" panose="02020603050405020304" pitchFamily="18" charset="0"/>
              </a:rPr>
              <a:t>的  </a:t>
            </a:r>
            <a:r>
              <a:rPr lang="en-US" altLang="zh-CN" sz="2000" dirty="0">
                <a:latin typeface="Times New Roman" panose="02020603050405020304" pitchFamily="18" charset="0"/>
              </a:rPr>
              <a:t>Personal Computer Company </a:t>
            </a:r>
            <a:r>
              <a:rPr lang="zh-CN" altLang="en-US" sz="2000" dirty="0">
                <a:latin typeface="Times New Roman" panose="02020603050405020304" pitchFamily="18" charset="0"/>
              </a:rPr>
              <a:t>在北美和拉美的制造和分销运作。 </a:t>
            </a:r>
            <a:endParaRPr lang="zh-CN" altLang="en-US" sz="2000" dirty="0">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矩形 3"/>
          <p:cNvSpPr/>
          <p:nvPr/>
        </p:nvSpPr>
        <p:spPr>
          <a:xfrm>
            <a:off x="522288" y="688975"/>
            <a:ext cx="5407025" cy="461963"/>
          </a:xfrm>
          <a:prstGeom prst="rect">
            <a:avLst/>
          </a:prstGeom>
          <a:noFill/>
          <a:ln w="9525">
            <a:noFill/>
          </a:ln>
        </p:spPr>
        <p:txBody>
          <a:bodyPr wrap="none">
            <a:spAutoFit/>
          </a:bodyPr>
          <a:p>
            <a:r>
              <a:rPr lang="en-US" altLang="zh-CN" dirty="0">
                <a:solidFill>
                  <a:srgbClr val="FF3300"/>
                </a:solidFill>
                <a:latin typeface="Times New Roman" panose="02020603050405020304" pitchFamily="18" charset="0"/>
                <a:cs typeface="Times New Roman" panose="02020603050405020304" pitchFamily="18" charset="0"/>
              </a:rPr>
              <a:t>2.5.2 </a:t>
            </a:r>
            <a:r>
              <a:rPr lang="zh-CN" altLang="en-US" dirty="0">
                <a:solidFill>
                  <a:srgbClr val="FF3300"/>
                </a:solidFill>
                <a:latin typeface="Times New Roman" panose="02020603050405020304" pitchFamily="18" charset="0"/>
                <a:cs typeface="Times New Roman" panose="02020603050405020304" pitchFamily="18" charset="0"/>
              </a:rPr>
              <a:t>KMP算法----改进的模式匹配算法</a:t>
            </a:r>
            <a:endParaRPr lang="zh-CN" altLang="en-US" dirty="0">
              <a:solidFill>
                <a:srgbClr val="FF3300"/>
              </a:solidFill>
              <a:latin typeface="Times New Roman" panose="02020603050405020304" pitchFamily="18" charset="0"/>
              <a:ea typeface="Times New Roman" panose="02020603050405020304" pitchFamily="18" charset="0"/>
            </a:endParaRPr>
          </a:p>
        </p:txBody>
      </p:sp>
      <p:sp>
        <p:nvSpPr>
          <p:cNvPr id="99331" name="矩形 4"/>
          <p:cNvSpPr>
            <a:spLocks noChangeArrowheads="1"/>
          </p:cNvSpPr>
          <p:nvPr/>
        </p:nvSpPr>
        <p:spPr bwMode="auto">
          <a:xfrm>
            <a:off x="522288" y="1673225"/>
            <a:ext cx="8099425" cy="401638"/>
          </a:xfrm>
          <a:prstGeom prst="rect">
            <a:avLst/>
          </a:prstGeom>
          <a:noFill/>
          <a:ln>
            <a:noFill/>
          </a:ln>
        </p:spPr>
        <p:txBody>
          <a:bodyPr>
            <a:spAutoFit/>
          </a:bodyPr>
          <a:lstStyle>
            <a:lvl1pPr marL="342900" indent="-342900">
              <a:defRPr kumimoji="1" sz="2400" b="1">
                <a:solidFill>
                  <a:schemeClr val="tx1"/>
                </a:solidFill>
                <a:latin typeface="Times New Roman" panose="02020603050405020304" pitchFamily="18" charset="0"/>
                <a:ea typeface="宋体" panose="02010600030101010101" pitchFamily="2" charset="-122"/>
              </a:defRPr>
            </a:lvl1pPr>
            <a:lvl2pPr>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457200" marR="0" lvl="1"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endParaRPr>
          </a:p>
        </p:txBody>
      </p:sp>
      <p:sp>
        <p:nvSpPr>
          <p:cNvPr id="99332" name="矩形 5"/>
          <p:cNvSpPr>
            <a:spLocks noChangeArrowheads="1"/>
          </p:cNvSpPr>
          <p:nvPr/>
        </p:nvSpPr>
        <p:spPr bwMode="auto">
          <a:xfrm>
            <a:off x="128588" y="1538288"/>
            <a:ext cx="8493125" cy="400050"/>
          </a:xfrm>
          <a:prstGeom prst="rect">
            <a:avLst/>
          </a:prstGeom>
          <a:noFill/>
          <a:ln>
            <a:noFill/>
          </a:ln>
        </p:spPr>
        <p:txBody>
          <a:bodyPr>
            <a:spAutoFit/>
          </a:bodyPr>
          <a:lstStyle>
            <a:lvl1pPr marL="342900" indent="-342900">
              <a:defRPr kumimoji="1" sz="2400" b="1">
                <a:solidFill>
                  <a:schemeClr val="tx1"/>
                </a:solidFill>
                <a:latin typeface="Times New Roman" panose="02020603050405020304" pitchFamily="18" charset="0"/>
                <a:ea typeface="宋体" panose="02010600030101010101" pitchFamily="2" charset="-122"/>
              </a:defRPr>
            </a:lvl1pPr>
            <a:lvl2pPr>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457200" marR="0" lvl="1"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endParaRPr>
          </a:p>
        </p:txBody>
      </p:sp>
      <p:sp>
        <p:nvSpPr>
          <p:cNvPr id="36869" name="矩形 6"/>
          <p:cNvSpPr/>
          <p:nvPr/>
        </p:nvSpPr>
        <p:spPr>
          <a:xfrm>
            <a:off x="523875" y="1223963"/>
            <a:ext cx="8335963" cy="2308225"/>
          </a:xfrm>
          <a:prstGeom prst="rect">
            <a:avLst/>
          </a:prstGeom>
          <a:noFill/>
          <a:ln w="9525">
            <a:noFill/>
          </a:ln>
        </p:spPr>
        <p:txBody>
          <a:bodyPr>
            <a:spAutoFit/>
          </a:bodyPr>
          <a:p>
            <a:pPr marL="342900" indent="-342900">
              <a:buFont typeface="Wingdings" panose="05000000000000000000" pitchFamily="2" charset="2"/>
              <a:buChar char="Ø"/>
            </a:pPr>
            <a:r>
              <a:rPr lang="zh-CN" altLang="en-US" sz="1800" dirty="0">
                <a:latin typeface="Times New Roman" panose="02020603050405020304" pitchFamily="18" charset="0"/>
                <a:cs typeface="Times New Roman" panose="02020603050405020304" pitchFamily="18" charset="0"/>
              </a:rPr>
              <a:t>为什么BF算法时间性能低？</a:t>
            </a:r>
            <a:endParaRPr lang="en-US" altLang="zh-CN" sz="1800" dirty="0">
              <a:solidFill>
                <a:srgbClr val="FF0000"/>
              </a:solidFill>
              <a:latin typeface="Times New Roman" panose="02020603050405020304" pitchFamily="18" charset="0"/>
              <a:cs typeface="Times New Roman" panose="02020603050405020304" pitchFamily="18" charset="0"/>
            </a:endParaRPr>
          </a:p>
          <a:p>
            <a:pPr marL="342900" indent="-342900"/>
            <a:r>
              <a:rPr lang="en-US" altLang="zh-CN" sz="1800" dirty="0">
                <a:solidFill>
                  <a:srgbClr val="FF0000"/>
                </a:solidFill>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在每趟匹配不成功时存在大量</a:t>
            </a:r>
            <a:r>
              <a:rPr lang="zh-CN" altLang="en-US" sz="1800" dirty="0">
                <a:solidFill>
                  <a:srgbClr val="FF3300"/>
                </a:solidFill>
                <a:latin typeface="Times New Roman" panose="02020603050405020304" pitchFamily="18" charset="0"/>
                <a:cs typeface="Times New Roman" panose="02020603050405020304" pitchFamily="18" charset="0"/>
              </a:rPr>
              <a:t>回溯</a:t>
            </a:r>
            <a:r>
              <a:rPr lang="zh-CN" altLang="en-US" sz="1800" dirty="0">
                <a:latin typeface="Times New Roman" panose="02020603050405020304" pitchFamily="18" charset="0"/>
                <a:cs typeface="Times New Roman" panose="02020603050405020304" pitchFamily="18" charset="0"/>
              </a:rPr>
              <a:t>，没有利用已经</a:t>
            </a:r>
            <a:r>
              <a:rPr lang="zh-CN" altLang="en-US" sz="1800" dirty="0">
                <a:solidFill>
                  <a:srgbClr val="FF0000"/>
                </a:solidFill>
                <a:latin typeface="Times New Roman" panose="02020603050405020304" pitchFamily="18" charset="0"/>
                <a:cs typeface="Times New Roman" panose="02020603050405020304" pitchFamily="18" charset="0"/>
              </a:rPr>
              <a:t>部分匹配</a:t>
            </a:r>
            <a:r>
              <a:rPr lang="zh-CN" altLang="en-US" sz="1800" dirty="0">
                <a:latin typeface="Times New Roman" panose="02020603050405020304" pitchFamily="18" charset="0"/>
                <a:cs typeface="Times New Roman" panose="02020603050405020304" pitchFamily="18" charset="0"/>
              </a:rPr>
              <a:t>的结果；</a:t>
            </a:r>
            <a:endParaRPr lang="zh-CN" altLang="en-US" sz="1800" dirty="0">
              <a:solidFill>
                <a:srgbClr val="FF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zh-CN" altLang="en-US" sz="1800" dirty="0">
                <a:latin typeface="Times New Roman" panose="02020603050405020304" pitchFamily="18" charset="0"/>
                <a:cs typeface="Times New Roman" panose="02020603050405020304" pitchFamily="18" charset="0"/>
              </a:rPr>
              <a:t>如何在匹配不成功时主串不回溯？</a:t>
            </a:r>
            <a:r>
              <a:rPr lang="zh-CN" altLang="en-US" sz="1800" dirty="0">
                <a:solidFill>
                  <a:srgbClr val="FF0000"/>
                </a:solidFill>
                <a:latin typeface="Times New Roman" panose="02020603050405020304" pitchFamily="18" charset="0"/>
                <a:cs typeface="Times New Roman" panose="02020603050405020304" pitchFamily="18" charset="0"/>
              </a:rPr>
              <a:t> </a:t>
            </a:r>
            <a:endParaRPr lang="en-US" altLang="zh-CN" sz="1800" dirty="0">
              <a:solidFill>
                <a:srgbClr val="FF0000"/>
              </a:solidFill>
              <a:latin typeface="Times New Roman" panose="02020603050405020304" pitchFamily="18" charset="0"/>
              <a:cs typeface="Times New Roman" panose="02020603050405020304" pitchFamily="18" charset="0"/>
            </a:endParaRPr>
          </a:p>
          <a:p>
            <a:pPr marL="342900" indent="-342900"/>
            <a:r>
              <a:rPr lang="en-US" altLang="zh-CN" sz="1800" dirty="0">
                <a:solidFill>
                  <a:srgbClr val="FF0000"/>
                </a:solidFill>
                <a:latin typeface="Times New Roman" panose="02020603050405020304" pitchFamily="18" charset="0"/>
                <a:cs typeface="Times New Roman" panose="02020603050405020304" pitchFamily="18" charset="0"/>
              </a:rPr>
              <a:t>        </a:t>
            </a:r>
            <a:r>
              <a:rPr lang="zh-CN" altLang="en-US" sz="1800" dirty="0">
                <a:solidFill>
                  <a:srgbClr val="FF0000"/>
                </a:solidFill>
                <a:latin typeface="Times New Roman" panose="02020603050405020304" pitchFamily="18" charset="0"/>
                <a:cs typeface="Times New Roman" panose="02020603050405020304" pitchFamily="18" charset="0"/>
              </a:rPr>
              <a:t>主串不回溯</a:t>
            </a:r>
            <a:r>
              <a:rPr lang="zh-CN" altLang="en-US" sz="1800" dirty="0">
                <a:latin typeface="Times New Roman" panose="02020603050405020304" pitchFamily="18" charset="0"/>
                <a:cs typeface="Times New Roman" panose="02020603050405020304" pitchFamily="18" charset="0"/>
              </a:rPr>
              <a:t>，</a:t>
            </a:r>
            <a:r>
              <a:rPr lang="zh-CN" altLang="en-US" sz="1800" dirty="0">
                <a:solidFill>
                  <a:srgbClr val="FF0000"/>
                </a:solidFill>
                <a:latin typeface="Times New Roman" panose="02020603050405020304" pitchFamily="18" charset="0"/>
                <a:cs typeface="Times New Roman" panose="02020603050405020304" pitchFamily="18" charset="0"/>
              </a:rPr>
              <a:t>模式</a:t>
            </a:r>
            <a:r>
              <a:rPr lang="zh-CN" altLang="en-US" sz="1800" dirty="0">
                <a:latin typeface="Times New Roman" panose="02020603050405020304" pitchFamily="18" charset="0"/>
                <a:cs typeface="Times New Roman" panose="02020603050405020304" pitchFamily="18" charset="0"/>
              </a:rPr>
              <a:t>就需要</a:t>
            </a:r>
            <a:r>
              <a:rPr lang="zh-CN" altLang="en-US" sz="1800" dirty="0">
                <a:solidFill>
                  <a:srgbClr val="FF0000"/>
                </a:solidFill>
                <a:latin typeface="Times New Roman" panose="02020603050405020304" pitchFamily="18" charset="0"/>
                <a:cs typeface="Times New Roman" panose="02020603050405020304" pitchFamily="18" charset="0"/>
              </a:rPr>
              <a:t>向右滑动</a:t>
            </a:r>
            <a:r>
              <a:rPr lang="zh-CN" altLang="en-US" sz="1800" dirty="0">
                <a:latin typeface="Times New Roman" panose="02020603050405020304" pitchFamily="18" charset="0"/>
                <a:cs typeface="Times New Roman" panose="02020603050405020304" pitchFamily="18" charset="0"/>
              </a:rPr>
              <a:t>一段距离；</a:t>
            </a:r>
            <a:endParaRPr lang="zh-CN" altLang="en-US" sz="1800" dirty="0">
              <a:solidFill>
                <a:srgbClr val="FF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zh-CN" altLang="en-US" sz="1800" dirty="0">
                <a:latin typeface="Times New Roman" panose="02020603050405020304" pitchFamily="18" charset="0"/>
                <a:cs typeface="Times New Roman" panose="02020603050405020304" pitchFamily="18" charset="0"/>
              </a:rPr>
              <a:t>如何确定模式的滑动距离？</a:t>
            </a:r>
            <a:endParaRPr lang="en-US" altLang="zh-CN" sz="1800" dirty="0">
              <a:latin typeface="Times New Roman" panose="02020603050405020304" pitchFamily="18" charset="0"/>
              <a:cs typeface="Times New Roman" panose="02020603050405020304" pitchFamily="18" charset="0"/>
            </a:endParaRPr>
          </a:p>
          <a:p>
            <a:pPr marL="342900" indent="-342900"/>
            <a:r>
              <a:rPr lang="en-US" altLang="zh-CN"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利用已经得到的“</a:t>
            </a:r>
            <a:r>
              <a:rPr lang="zh-CN" altLang="en-US" sz="1800" dirty="0">
                <a:solidFill>
                  <a:srgbClr val="FF0000"/>
                </a:solidFill>
                <a:latin typeface="Times New Roman" panose="02020603050405020304" pitchFamily="18" charset="0"/>
                <a:cs typeface="Times New Roman" panose="02020603050405020304" pitchFamily="18" charset="0"/>
              </a:rPr>
              <a:t>部分匹配</a:t>
            </a:r>
            <a:r>
              <a:rPr lang="zh-CN" altLang="en-US" sz="1800" dirty="0">
                <a:latin typeface="Times New Roman" panose="02020603050405020304" pitchFamily="18" charset="0"/>
                <a:cs typeface="Times New Roman" panose="02020603050405020304" pitchFamily="18" charset="0"/>
              </a:rPr>
              <a:t>”的结果；</a:t>
            </a:r>
            <a:endParaRPr lang="en-US" altLang="zh-CN" sz="1800" dirty="0">
              <a:latin typeface="Times New Roman" panose="02020603050405020304" pitchFamily="18" charset="0"/>
              <a:cs typeface="Times New Roman" panose="02020603050405020304" pitchFamily="18" charset="0"/>
            </a:endParaRPr>
          </a:p>
          <a:p>
            <a:pPr marL="342900" indent="-342900"/>
            <a:r>
              <a:rPr lang="en-US" altLang="zh-CN"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将模式向右“滑动”尽可能远的一段距离(</a:t>
            </a:r>
            <a:r>
              <a:rPr lang="zh-CN" altLang="en-US" sz="1800" dirty="0">
                <a:solidFill>
                  <a:srgbClr val="0000FF"/>
                </a:solidFill>
                <a:latin typeface="Times New Roman" panose="02020603050405020304" pitchFamily="18" charset="0"/>
                <a:cs typeface="Times New Roman" panose="02020603050405020304" pitchFamily="18" charset="0"/>
              </a:rPr>
              <a:t>next[j]</a:t>
            </a:r>
            <a:r>
              <a:rPr lang="zh-CN" altLang="en-US" sz="1800" dirty="0">
                <a:latin typeface="Times New Roman" panose="02020603050405020304" pitchFamily="18" charset="0"/>
                <a:cs typeface="Times New Roman" panose="02020603050405020304" pitchFamily="18" charset="0"/>
              </a:rPr>
              <a:t>)后，继续进行比较；</a:t>
            </a:r>
            <a:endParaRPr lang="en-US" altLang="zh-CN" sz="1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zh-CN" altLang="en-US" sz="1800" dirty="0">
                <a:latin typeface="Times New Roman" panose="02020603050405020304" pitchFamily="18" charset="0"/>
                <a:cs typeface="Times New Roman" panose="02020603050405020304" pitchFamily="18" charset="0"/>
              </a:rPr>
              <a:t>字符串的前缀和后缀：（主串ababcabcacbab,模式abcac</a:t>
            </a:r>
            <a:r>
              <a:rPr lang="en-US" altLang="zh-CN" sz="1800" dirty="0">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ea typeface="Times New Roman" panose="02020603050405020304" pitchFamily="18" charset="0"/>
            </a:endParaRPr>
          </a:p>
        </p:txBody>
      </p:sp>
      <p:pic>
        <p:nvPicPr>
          <p:cNvPr id="36870" name="图片 7"/>
          <p:cNvPicPr>
            <a:picLocks noChangeAspect="1"/>
          </p:cNvPicPr>
          <p:nvPr/>
        </p:nvPicPr>
        <p:blipFill>
          <a:blip r:embed="rId1"/>
          <a:stretch>
            <a:fillRect/>
          </a:stretch>
        </p:blipFill>
        <p:spPr>
          <a:xfrm>
            <a:off x="1331913" y="3600450"/>
            <a:ext cx="5759450" cy="2960688"/>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ext Box 5"/>
          <p:cNvSpPr txBox="1"/>
          <p:nvPr/>
        </p:nvSpPr>
        <p:spPr>
          <a:xfrm>
            <a:off x="373063" y="549275"/>
            <a:ext cx="8397875" cy="1692275"/>
          </a:xfrm>
          <a:prstGeom prst="rect">
            <a:avLst/>
          </a:prstGeom>
          <a:noFill/>
          <a:ln w="9525">
            <a:noFill/>
          </a:ln>
        </p:spPr>
        <p:txBody>
          <a:bodyPr>
            <a:spAutoFit/>
          </a:bodyPr>
          <a:p>
            <a:pPr eaLnBrk="1" hangingPunct="1"/>
            <a:r>
              <a:rPr lang="zh-CN" altLang="en-US" dirty="0">
                <a:solidFill>
                  <a:srgbClr val="0000CC"/>
                </a:solidFill>
                <a:latin typeface="Times New Roman" panose="02020603050405020304" pitchFamily="18" charset="0"/>
                <a:cs typeface="Times New Roman" panose="02020603050405020304" pitchFamily="18" charset="0"/>
              </a:rPr>
              <a:t>需要解决的问题：</a:t>
            </a:r>
            <a:endParaRPr lang="zh-CN" altLang="en-US" dirty="0">
              <a:solidFill>
                <a:srgbClr val="0000CC"/>
              </a:solidFill>
              <a:latin typeface="Times New Roman" panose="02020603050405020304" pitchFamily="18" charset="0"/>
              <a:cs typeface="Times New Roman" panose="02020603050405020304" pitchFamily="18" charset="0"/>
            </a:endParaRPr>
          </a:p>
          <a:p>
            <a:pPr eaLnBrk="1" hangingPunct="1"/>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当匹配过程中产生“失配”（</a:t>
            </a:r>
            <a:r>
              <a:rPr lang="en-US" altLang="zh-CN" sz="2000" dirty="0">
                <a:latin typeface="Times New Roman" panose="02020603050405020304" pitchFamily="18" charset="0"/>
                <a:cs typeface="Times New Roman" panose="02020603050405020304" pitchFamily="18" charset="0"/>
              </a:rPr>
              <a:t>s</a:t>
            </a:r>
            <a:r>
              <a:rPr lang="en-US" altLang="zh-CN" sz="2000" i="1" baseline="-25000"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≠t</a:t>
            </a:r>
            <a:r>
              <a:rPr lang="en-US" altLang="zh-CN" sz="2000" i="1" baseline="-25000" dirty="0">
                <a:latin typeface="Times New Roman" panose="02020603050405020304" pitchFamily="18" charset="0"/>
                <a:cs typeface="Times New Roman" panose="02020603050405020304" pitchFamily="18" charset="0"/>
              </a:rPr>
              <a:t>j</a:t>
            </a:r>
            <a:r>
              <a:rPr lang="zh-CN" altLang="en-US" sz="2000" dirty="0">
                <a:latin typeface="Times New Roman" panose="02020603050405020304" pitchFamily="18" charset="0"/>
                <a:cs typeface="Times New Roman" panose="02020603050405020304" pitchFamily="18" charset="0"/>
              </a:rPr>
              <a:t>）时，模式串“向右滑动”可行的距</a:t>
            </a:r>
            <a:endParaRPr lang="en-US" altLang="zh-CN" sz="2000" dirty="0">
              <a:latin typeface="Times New Roman" panose="02020603050405020304" pitchFamily="18" charset="0"/>
              <a:cs typeface="Times New Roman" panose="02020603050405020304" pitchFamily="18" charset="0"/>
            </a:endParaRPr>
          </a:p>
          <a:p>
            <a:pPr eaLnBrk="1" hangingPunct="1"/>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离多远？</a:t>
            </a:r>
            <a:endParaRPr lang="zh-CN" altLang="en-US" sz="2000" dirty="0">
              <a:latin typeface="Times New Roman" panose="02020603050405020304" pitchFamily="18" charset="0"/>
              <a:cs typeface="Times New Roman" panose="02020603050405020304" pitchFamily="18" charset="0"/>
            </a:endParaRPr>
          </a:p>
          <a:p>
            <a:pPr eaLnBrk="1" hangingPunct="1"/>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当主串中第 </a:t>
            </a:r>
            <a:r>
              <a:rPr lang="en-US" altLang="zh-CN" sz="2000" i="1"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个字符与模式中第 </a:t>
            </a:r>
            <a:r>
              <a:rPr lang="en-US" altLang="zh-CN" sz="2000" i="1" dirty="0">
                <a:latin typeface="Times New Roman" panose="02020603050405020304" pitchFamily="18" charset="0"/>
                <a:cs typeface="Times New Roman" panose="02020603050405020304" pitchFamily="18" charset="0"/>
              </a:rPr>
              <a:t>j</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个字符“失配”时，主串中第</a:t>
            </a:r>
            <a:r>
              <a:rPr lang="zh-CN" altLang="en-US" sz="2000" i="1"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字符   </a:t>
            </a:r>
            <a:endParaRPr lang="en-US" altLang="zh-CN" sz="2000" dirty="0">
              <a:latin typeface="Times New Roman" panose="02020603050405020304" pitchFamily="18" charset="0"/>
              <a:cs typeface="Times New Roman" panose="02020603050405020304" pitchFamily="18" charset="0"/>
            </a:endParaRPr>
          </a:p>
          <a:p>
            <a:pPr eaLnBrk="1" hangingPunct="1"/>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应与模式中哪个字符再比较？</a:t>
            </a:r>
            <a:endParaRPr lang="zh-CN" altLang="en-US" sz="2000" dirty="0">
              <a:latin typeface="Times New Roman" panose="02020603050405020304" pitchFamily="18" charset="0"/>
              <a:ea typeface="Times New Roman" panose="02020603050405020304" pitchFamily="18" charset="0"/>
            </a:endParaRPr>
          </a:p>
        </p:txBody>
      </p:sp>
      <p:pic>
        <p:nvPicPr>
          <p:cNvPr id="37891" name="图片 5"/>
          <p:cNvPicPr>
            <a:picLocks noChangeAspect="1"/>
          </p:cNvPicPr>
          <p:nvPr/>
        </p:nvPicPr>
        <p:blipFill>
          <a:blip r:embed="rId1"/>
          <a:stretch>
            <a:fillRect/>
          </a:stretch>
        </p:blipFill>
        <p:spPr>
          <a:xfrm>
            <a:off x="1827213" y="2246313"/>
            <a:ext cx="5759450" cy="4086225"/>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914" name="Group 90"/>
          <p:cNvGrpSpPr/>
          <p:nvPr/>
        </p:nvGrpSpPr>
        <p:grpSpPr>
          <a:xfrm>
            <a:off x="1762125" y="3576638"/>
            <a:ext cx="6465888" cy="1292225"/>
            <a:chOff x="619" y="2578"/>
            <a:chExt cx="4073" cy="814"/>
          </a:xfrm>
        </p:grpSpPr>
        <p:sp>
          <p:nvSpPr>
            <p:cNvPr id="101448" name="Text Box 5"/>
            <p:cNvSpPr txBox="1">
              <a:spLocks noChangeArrowheads="1"/>
            </p:cNvSpPr>
            <p:nvPr/>
          </p:nvSpPr>
          <p:spPr bwMode="auto">
            <a:xfrm>
              <a:off x="619" y="2578"/>
              <a:ext cx="4073" cy="814"/>
            </a:xfrm>
            <a:prstGeom prst="rect">
              <a:avLst/>
            </a:prstGeom>
            <a:noFill/>
            <a:ln>
              <a:noFill/>
            </a:ln>
            <a:effec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rPr>
                <a:t>                  -1</a:t>
              </a:r>
              <a:r>
                <a:rPr kumimoji="1" lang="zh-CN" altLang="en-US"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rPr>
                <a:t>，</a:t>
              </a:r>
              <a:r>
                <a:rPr kumimoji="1" lang="en-US" altLang="zh-CN"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rPr>
                <a:t>j = 0</a:t>
              </a:r>
              <a:endParaRPr kumimoji="1" lang="en-US" altLang="zh-CN"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endParaRPr>
            </a:p>
            <a:p>
              <a:pPr marL="0" marR="0" lvl="0" indent="0" algn="l" defTabSz="914400" rtl="0" eaLnBrk="1" fontAlgn="base" latinLnBrk="0" hangingPunct="1">
                <a:lnSpc>
                  <a:spcPct val="13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rPr>
                <a:t>Next[j] =   Max{ k |</a:t>
              </a:r>
              <a:r>
                <a:rPr kumimoji="1" lang="en-US" altLang="zh-CN" sz="2000" b="1" i="0" u="none" strike="noStrike" kern="1200" cap="none" spc="0" normalizeH="0" baseline="-25000" noProof="0">
                  <a:ln>
                    <a:noFill/>
                  </a:ln>
                  <a:solidFill>
                    <a:schemeClr val="tx1"/>
                  </a:solidFill>
                  <a:effectLst/>
                  <a:uLnTx/>
                  <a:uFillTx/>
                  <a:latin typeface="+mn-lt"/>
                  <a:ea typeface="+mn-ea"/>
                  <a:cs typeface="Times New Roman" panose="02020603050405020304" pitchFamily="18" charset="0"/>
                </a:rPr>
                <a:t>1&lt;k&lt;j </a:t>
              </a:r>
              <a:r>
                <a:rPr kumimoji="1" lang="en-US" altLang="zh-CN"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rPr>
                <a:t>}</a:t>
              </a:r>
              <a:r>
                <a:rPr kumimoji="1" lang="zh-CN" altLang="en-US"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rPr>
                <a:t>， “</a:t>
              </a:r>
              <a:r>
                <a:rPr kumimoji="1" lang="en-US" altLang="zh-CN"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rPr>
                <a:t>t</a:t>
              </a:r>
              <a:r>
                <a:rPr kumimoji="1" lang="en-US" altLang="zh-CN" sz="2000" b="1" i="1" u="none" strike="noStrike" kern="1200" cap="none" spc="0" normalizeH="0" baseline="-25000" noProof="0">
                  <a:ln>
                    <a:noFill/>
                  </a:ln>
                  <a:solidFill>
                    <a:schemeClr val="tx1"/>
                  </a:solidFill>
                  <a:effectLst/>
                  <a:uLnTx/>
                  <a:uFillTx/>
                  <a:latin typeface="+mn-lt"/>
                  <a:ea typeface="+mn-ea"/>
                  <a:cs typeface="Times New Roman" panose="02020603050405020304" pitchFamily="18" charset="0"/>
                </a:rPr>
                <a:t>0</a:t>
              </a:r>
              <a:r>
                <a:rPr kumimoji="1" lang="en-US" altLang="zh-CN"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rPr>
                <a:t>t</a:t>
              </a:r>
              <a:r>
                <a:rPr kumimoji="1" lang="en-US" altLang="zh-CN" sz="2000" b="1" i="1" u="none" strike="noStrike" kern="1200" cap="none" spc="0" normalizeH="0" baseline="-25000" noProof="0">
                  <a:ln>
                    <a:noFill/>
                  </a:ln>
                  <a:solidFill>
                    <a:schemeClr val="tx1"/>
                  </a:solidFill>
                  <a:effectLst/>
                  <a:uLnTx/>
                  <a:uFillTx/>
                  <a:latin typeface="+mn-lt"/>
                  <a:ea typeface="+mn-ea"/>
                  <a:cs typeface="Times New Roman" panose="02020603050405020304" pitchFamily="18" charset="0"/>
                </a:rPr>
                <a:t>1</a:t>
              </a:r>
              <a:r>
                <a:rPr kumimoji="1" lang="en-US" altLang="zh-CN"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rPr>
                <a:t>…t</a:t>
              </a:r>
              <a:r>
                <a:rPr kumimoji="1" lang="en-US" altLang="zh-CN" sz="2000" b="1" i="1" u="none" strike="noStrike" kern="1200" cap="none" spc="0" normalizeH="0" baseline="-25000" noProof="0">
                  <a:ln>
                    <a:noFill/>
                  </a:ln>
                  <a:solidFill>
                    <a:schemeClr val="tx1"/>
                  </a:solidFill>
                  <a:effectLst/>
                  <a:uLnTx/>
                  <a:uFillTx/>
                  <a:latin typeface="+mn-lt"/>
                  <a:ea typeface="+mn-ea"/>
                  <a:cs typeface="Times New Roman" panose="02020603050405020304" pitchFamily="18" charset="0"/>
                </a:rPr>
                <a:t>k-1</a:t>
              </a:r>
              <a:r>
                <a:rPr kumimoji="1" lang="en-US" altLang="zh-CN"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rPr>
                <a:t>”  =  “t</a:t>
              </a:r>
              <a:r>
                <a:rPr kumimoji="1" lang="en-US" altLang="zh-CN" sz="2000" b="1" i="1" u="none" strike="noStrike" kern="1200" cap="none" spc="0" normalizeH="0" baseline="-25000" noProof="0">
                  <a:ln>
                    <a:noFill/>
                  </a:ln>
                  <a:solidFill>
                    <a:schemeClr val="tx1"/>
                  </a:solidFill>
                  <a:effectLst/>
                  <a:uLnTx/>
                  <a:uFillTx/>
                  <a:latin typeface="+mn-lt"/>
                  <a:ea typeface="+mn-ea"/>
                  <a:cs typeface="Times New Roman" panose="02020603050405020304" pitchFamily="18" charset="0"/>
                </a:rPr>
                <a:t>j-k</a:t>
              </a:r>
              <a:r>
                <a:rPr kumimoji="1" lang="en-US" altLang="zh-CN"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rPr>
                <a:t>t</a:t>
              </a:r>
              <a:r>
                <a:rPr kumimoji="1" lang="en-US" altLang="zh-CN" sz="2000" b="1" i="1" u="none" strike="noStrike" kern="1200" cap="none" spc="0" normalizeH="0" baseline="-25000" noProof="0">
                  <a:ln>
                    <a:noFill/>
                  </a:ln>
                  <a:solidFill>
                    <a:schemeClr val="tx1"/>
                  </a:solidFill>
                  <a:effectLst/>
                  <a:uLnTx/>
                  <a:uFillTx/>
                  <a:latin typeface="+mn-lt"/>
                  <a:ea typeface="+mn-ea"/>
                  <a:cs typeface="Times New Roman" panose="02020603050405020304" pitchFamily="18" charset="0"/>
                </a:rPr>
                <a:t>i-k+1</a:t>
              </a:r>
              <a:r>
                <a:rPr kumimoji="1" lang="en-US" altLang="zh-CN"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rPr>
                <a:t>…t</a:t>
              </a:r>
              <a:r>
                <a:rPr kumimoji="1" lang="en-US" altLang="zh-CN" sz="2000" b="1" i="1" u="none" strike="noStrike" kern="1200" cap="none" spc="0" normalizeH="0" baseline="-25000" noProof="0">
                  <a:ln>
                    <a:noFill/>
                  </a:ln>
                  <a:solidFill>
                    <a:schemeClr val="tx1"/>
                  </a:solidFill>
                  <a:effectLst/>
                  <a:uLnTx/>
                  <a:uFillTx/>
                  <a:latin typeface="+mn-lt"/>
                  <a:ea typeface="+mn-ea"/>
                  <a:cs typeface="Times New Roman" panose="02020603050405020304" pitchFamily="18" charset="0"/>
                </a:rPr>
                <a:t>j-1</a:t>
              </a:r>
              <a:r>
                <a:rPr kumimoji="1" lang="en-US" altLang="zh-CN"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rPr>
                <a:t>” </a:t>
              </a:r>
              <a:endParaRPr kumimoji="1" lang="en-US" altLang="zh-CN"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endParaRPr>
            </a:p>
            <a:p>
              <a:pPr marL="0" marR="0" lvl="0" indent="0" algn="l" defTabSz="914400" rtl="0" eaLnBrk="1" fontAlgn="base" latinLnBrk="0" hangingPunct="1">
                <a:lnSpc>
                  <a:spcPct val="13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rPr>
                <a:t>                  0</a:t>
              </a:r>
              <a:r>
                <a:rPr kumimoji="1" lang="zh-CN" altLang="en-US"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rPr>
                <a:t>，其他情况</a:t>
              </a:r>
              <a:endParaRPr kumimoji="1" lang="zh-CN" altLang="en-US"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endParaRPr>
            </a:p>
          </p:txBody>
        </p:sp>
        <p:sp>
          <p:nvSpPr>
            <p:cNvPr id="101449" name="AutoShape 6"/>
            <p:cNvSpPr/>
            <p:nvPr/>
          </p:nvSpPr>
          <p:spPr bwMode="auto">
            <a:xfrm>
              <a:off x="1300" y="2771"/>
              <a:ext cx="91" cy="454"/>
            </a:xfrm>
            <a:prstGeom prst="leftBrace">
              <a:avLst>
                <a:gd name="adj1" fmla="val 41575"/>
                <a:gd name="adj2" fmla="val 50000"/>
              </a:avLst>
            </a:prstGeom>
            <a:noFill/>
            <a:ln w="9525">
              <a:solidFill>
                <a:schemeClr val="tx1"/>
              </a:solidFill>
              <a:round/>
            </a:ln>
            <a:effec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endParaRPr>
            </a:p>
          </p:txBody>
        </p:sp>
      </p:grpSp>
      <p:sp>
        <p:nvSpPr>
          <p:cNvPr id="101379" name="Text Box 46"/>
          <p:cNvSpPr txBox="1">
            <a:spLocks noChangeArrowheads="1"/>
          </p:cNvSpPr>
          <p:nvPr/>
        </p:nvSpPr>
        <p:spPr bwMode="auto">
          <a:xfrm>
            <a:off x="6094413" y="4868863"/>
            <a:ext cx="1727200" cy="400050"/>
          </a:xfrm>
          <a:prstGeom prst="rect">
            <a:avLst/>
          </a:prstGeom>
          <a:noFill/>
          <a:ln>
            <a:noFill/>
          </a:ln>
          <a:effec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rPr>
              <a:t>t=“abaababc”</a:t>
            </a:r>
            <a:endParaRPr kumimoji="1" lang="en-US" altLang="zh-CN"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endParaRPr>
          </a:p>
        </p:txBody>
      </p:sp>
      <p:sp>
        <p:nvSpPr>
          <p:cNvPr id="101380" name="Text Box 89"/>
          <p:cNvSpPr txBox="1">
            <a:spLocks noChangeArrowheads="1"/>
          </p:cNvSpPr>
          <p:nvPr/>
        </p:nvSpPr>
        <p:spPr bwMode="auto">
          <a:xfrm>
            <a:off x="1730375" y="4868863"/>
            <a:ext cx="1698625" cy="400050"/>
          </a:xfrm>
          <a:prstGeom prst="rect">
            <a:avLst/>
          </a:prstGeom>
          <a:noFill/>
          <a:ln>
            <a:noFill/>
          </a:ln>
          <a:effec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rPr>
              <a:t>t=“abaabcac”</a:t>
            </a:r>
            <a:endParaRPr kumimoji="1" lang="en-US" altLang="zh-CN"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endParaRPr>
          </a:p>
        </p:txBody>
      </p:sp>
      <p:graphicFrame>
        <p:nvGraphicFramePr>
          <p:cNvPr id="9" name="Group 76"/>
          <p:cNvGraphicFramePr>
            <a:graphicFrameLocks noGrp="1"/>
          </p:cNvGraphicFramePr>
          <p:nvPr/>
        </p:nvGraphicFramePr>
        <p:xfrm>
          <a:off x="5076825" y="5229225"/>
          <a:ext cx="3257550" cy="1096963"/>
        </p:xfrm>
        <a:graphic>
          <a:graphicData uri="http://schemas.openxmlformats.org/drawingml/2006/table">
            <a:tbl>
              <a:tblPr/>
              <a:tblGrid>
                <a:gridCol w="793750"/>
                <a:gridCol w="374650"/>
                <a:gridCol w="298450"/>
                <a:gridCol w="298450"/>
                <a:gridCol w="298450"/>
                <a:gridCol w="298450"/>
                <a:gridCol w="298450"/>
                <a:gridCol w="298450"/>
                <a:gridCol w="298450"/>
              </a:tblGrid>
              <a:tr h="36565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j</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w="12700" cap="flat" cmpd="sng" algn="ctr">
                      <a:solidFill>
                        <a:schemeClr val="tx1"/>
                      </a:solidFill>
                      <a:prstDash val="solid"/>
                      <a:round/>
                      <a:headEnd type="none" w="med" len="med"/>
                      <a:tailEnd type="none" w="med" len="med"/>
                    </a:lnL>
                    <a:lnR>
                      <a:noFill/>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5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a</a:t>
                      </a:r>
                      <a:endParaRPr kumimoji="0" lang="en-US" altLang="zh-CN" sz="18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T="45669" marB="4566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b</a:t>
                      </a:r>
                      <a:endParaRPr kumimoji="0" lang="en-US" altLang="zh-CN" sz="18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a</a:t>
                      </a:r>
                      <a:endParaRPr kumimoji="0" lang="en-US" altLang="zh-CN" sz="18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rgbClr val="0066FF"/>
                          </a:solidFill>
                          <a:effectLst/>
                          <a:latin typeface="Times New Roman" panose="02020603050405020304" pitchFamily="18" charset="0"/>
                          <a:ea typeface="宋体" panose="02010600030101010101" pitchFamily="2" charset="-122"/>
                        </a:rPr>
                        <a:t>a</a:t>
                      </a:r>
                      <a:endParaRPr kumimoji="0" lang="en-US" altLang="zh-CN" sz="1800" b="0" i="0" u="none" strike="noStrike" cap="none" normalizeH="0" baseline="0">
                        <a:ln>
                          <a:noFill/>
                        </a:ln>
                        <a:solidFill>
                          <a:srgbClr val="0066FF"/>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rgbClr val="0066FF"/>
                          </a:solidFill>
                          <a:effectLst/>
                          <a:latin typeface="Times New Roman" panose="02020603050405020304" pitchFamily="18" charset="0"/>
                          <a:ea typeface="宋体" panose="02010600030101010101" pitchFamily="2" charset="-122"/>
                        </a:rPr>
                        <a:t>b</a:t>
                      </a:r>
                      <a:endParaRPr kumimoji="0" lang="en-US" altLang="zh-CN" sz="1800" b="0" i="0" u="none" strike="noStrike" cap="none" normalizeH="0" baseline="0">
                        <a:ln>
                          <a:noFill/>
                        </a:ln>
                        <a:solidFill>
                          <a:srgbClr val="0066FF"/>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rgbClr val="0066FF"/>
                          </a:solidFill>
                          <a:effectLst/>
                          <a:latin typeface="Times New Roman" panose="02020603050405020304" pitchFamily="18" charset="0"/>
                          <a:ea typeface="宋体" panose="02010600030101010101" pitchFamily="2" charset="-122"/>
                        </a:rPr>
                        <a:t>a</a:t>
                      </a:r>
                      <a:endParaRPr kumimoji="0" lang="en-US" altLang="zh-CN" sz="1800" b="0" i="0" u="none" strike="noStrike" cap="none" normalizeH="0" baseline="0">
                        <a:ln>
                          <a:noFill/>
                        </a:ln>
                        <a:solidFill>
                          <a:srgbClr val="0066FF"/>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5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next[j]</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 name="Group 75"/>
          <p:cNvGraphicFramePr>
            <a:graphicFrameLocks noGrp="1"/>
          </p:cNvGraphicFramePr>
          <p:nvPr/>
        </p:nvGraphicFramePr>
        <p:xfrm>
          <a:off x="827088" y="5235575"/>
          <a:ext cx="3257550" cy="1096963"/>
        </p:xfrm>
        <a:graphic>
          <a:graphicData uri="http://schemas.openxmlformats.org/drawingml/2006/table">
            <a:tbl>
              <a:tblPr/>
              <a:tblGrid>
                <a:gridCol w="793750"/>
                <a:gridCol w="374650"/>
                <a:gridCol w="298450"/>
                <a:gridCol w="298450"/>
                <a:gridCol w="298450"/>
                <a:gridCol w="298450"/>
                <a:gridCol w="298450"/>
                <a:gridCol w="298450"/>
                <a:gridCol w="298450"/>
              </a:tblGrid>
              <a:tr h="36565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j</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w="12700" cap="flat" cmpd="sng" algn="ctr">
                      <a:solidFill>
                        <a:schemeClr val="tx1"/>
                      </a:solidFill>
                      <a:prstDash val="solid"/>
                      <a:round/>
                      <a:headEnd type="none" w="med" len="med"/>
                      <a:tailEnd type="none" w="med" len="med"/>
                    </a:lnL>
                    <a:lnR>
                      <a:noFill/>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5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a</a:t>
                      </a:r>
                      <a:endParaRPr kumimoji="0" lang="en-US" altLang="zh-CN" sz="18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T="45669" marB="4566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b</a:t>
                      </a:r>
                      <a:endParaRPr kumimoji="0" lang="en-US" altLang="zh-CN" sz="18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rgbClr val="0066FF"/>
                          </a:solidFill>
                          <a:effectLst/>
                          <a:latin typeface="Times New Roman" panose="02020603050405020304" pitchFamily="18" charset="0"/>
                          <a:ea typeface="宋体" panose="02010600030101010101" pitchFamily="2" charset="-122"/>
                        </a:rPr>
                        <a:t>a</a:t>
                      </a:r>
                      <a:endParaRPr kumimoji="0" lang="en-US" altLang="zh-CN" sz="1800" b="0" i="0" u="none" strike="noStrike" cap="none" normalizeH="0" baseline="0">
                        <a:ln>
                          <a:noFill/>
                        </a:ln>
                        <a:solidFill>
                          <a:srgbClr val="0066FF"/>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rgbClr val="0066FF"/>
                          </a:solidFill>
                          <a:effectLst/>
                          <a:latin typeface="Times New Roman" panose="02020603050405020304" pitchFamily="18" charset="0"/>
                          <a:ea typeface="宋体" panose="02010600030101010101" pitchFamily="2" charset="-122"/>
                        </a:rPr>
                        <a:t>b</a:t>
                      </a:r>
                      <a:endParaRPr kumimoji="0" lang="en-US" altLang="zh-CN" sz="1800" b="0" i="0" u="none" strike="noStrike" cap="none" normalizeH="0" baseline="0">
                        <a:ln>
                          <a:noFill/>
                        </a:ln>
                        <a:solidFill>
                          <a:srgbClr val="0066FF"/>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5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next[j]</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a:noFill/>
                    </a:lnL>
                    <a:lnR>
                      <a:noFill/>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983" name="Text Box 252"/>
          <p:cNvSpPr txBox="1"/>
          <p:nvPr/>
        </p:nvSpPr>
        <p:spPr>
          <a:xfrm>
            <a:off x="522288" y="700088"/>
            <a:ext cx="8280400" cy="2954337"/>
          </a:xfrm>
          <a:prstGeom prst="rect">
            <a:avLst/>
          </a:prstGeom>
          <a:noFill/>
          <a:ln w="9525">
            <a:noFill/>
          </a:ln>
        </p:spPr>
        <p:txBody>
          <a:bodyPr>
            <a:spAutoFit/>
          </a:bodyPr>
          <a:p>
            <a:pPr eaLnBrk="1" hangingPunct="1">
              <a:lnSpc>
                <a:spcPct val="110000"/>
              </a:lnSpc>
            </a:pPr>
            <a:r>
              <a:rPr lang="zh-CN" altLang="en-US" sz="2000" dirty="0">
                <a:latin typeface="Times New Roman" panose="02020603050405020304" pitchFamily="18" charset="0"/>
                <a:cs typeface="Times New Roman" panose="02020603050405020304" pitchFamily="18" charset="0"/>
              </a:rPr>
              <a:t>设：</a:t>
            </a:r>
            <a:r>
              <a:rPr lang="en-US" altLang="zh-CN" sz="2000" dirty="0">
                <a:latin typeface="Times New Roman" panose="02020603050405020304" pitchFamily="18" charset="0"/>
                <a:cs typeface="Times New Roman" panose="02020603050405020304" pitchFamily="18" charset="0"/>
              </a:rPr>
              <a:t>s=“s</a:t>
            </a:r>
            <a:r>
              <a:rPr lang="en-US" altLang="zh-CN" sz="2000" baseline="-25000" dirty="0">
                <a:latin typeface="Times New Roman" panose="02020603050405020304" pitchFamily="18" charset="0"/>
                <a:cs typeface="Times New Roman" panose="02020603050405020304" pitchFamily="18" charset="0"/>
              </a:rPr>
              <a:t>0</a:t>
            </a:r>
            <a:r>
              <a:rPr lang="en-US" altLang="zh-CN" sz="2000" dirty="0">
                <a:latin typeface="Times New Roman" panose="02020603050405020304" pitchFamily="18" charset="0"/>
                <a:cs typeface="Times New Roman" panose="02020603050405020304" pitchFamily="18" charset="0"/>
              </a:rPr>
              <a:t>s</a:t>
            </a:r>
            <a:r>
              <a:rPr lang="en-US" altLang="zh-CN" sz="2000"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s</a:t>
            </a:r>
            <a:r>
              <a:rPr lang="en-US" altLang="zh-CN" sz="2000" baseline="-25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ea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s</a:t>
            </a:r>
            <a:r>
              <a:rPr lang="en-US" altLang="zh-CN" sz="2000" baseline="-25000" dirty="0">
                <a:latin typeface="Times New Roman" panose="02020603050405020304" pitchFamily="18" charset="0"/>
                <a:cs typeface="Times New Roman" panose="02020603050405020304" pitchFamily="18" charset="0"/>
              </a:rPr>
              <a:t>n-1</a:t>
            </a:r>
            <a:r>
              <a:rPr lang="en-US" altLang="zh-CN" sz="2000" dirty="0">
                <a:latin typeface="Times New Roman" panose="02020603050405020304" pitchFamily="18" charset="0"/>
                <a:cs typeface="Times New Roman" panose="02020603050405020304" pitchFamily="18" charset="0"/>
              </a:rPr>
              <a:t>”  , t=“t</a:t>
            </a:r>
            <a:r>
              <a:rPr lang="en-US" altLang="zh-CN" sz="2000" baseline="-25000" dirty="0">
                <a:latin typeface="Times New Roman" panose="02020603050405020304" pitchFamily="18" charset="0"/>
                <a:cs typeface="Times New Roman" panose="02020603050405020304" pitchFamily="18" charset="0"/>
              </a:rPr>
              <a:t>0</a:t>
            </a:r>
            <a:r>
              <a:rPr lang="en-US" altLang="zh-CN" sz="2000" dirty="0">
                <a:latin typeface="Times New Roman" panose="02020603050405020304" pitchFamily="18" charset="0"/>
                <a:cs typeface="Times New Roman" panose="02020603050405020304" pitchFamily="18" charset="0"/>
              </a:rPr>
              <a:t>t</a:t>
            </a:r>
            <a:r>
              <a:rPr lang="en-US" altLang="zh-CN" sz="2000"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t</a:t>
            </a:r>
            <a:r>
              <a:rPr lang="en-US" altLang="zh-CN" sz="2000" baseline="-25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ea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t</a:t>
            </a:r>
            <a:r>
              <a:rPr lang="en-US" altLang="zh-CN" sz="2000" baseline="-25000" dirty="0">
                <a:latin typeface="Times New Roman" panose="02020603050405020304" pitchFamily="18" charset="0"/>
                <a:cs typeface="Times New Roman" panose="02020603050405020304" pitchFamily="18" charset="0"/>
              </a:rPr>
              <a:t>m-1</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，当 </a:t>
            </a:r>
            <a:r>
              <a:rPr lang="en-US" altLang="zh-CN" sz="2000" dirty="0">
                <a:latin typeface="Times New Roman" panose="02020603050405020304" pitchFamily="18" charset="0"/>
                <a:cs typeface="Times New Roman" panose="02020603050405020304" pitchFamily="18" charset="0"/>
              </a:rPr>
              <a:t>s</a:t>
            </a:r>
            <a:r>
              <a:rPr lang="en-US" altLang="zh-CN" sz="2000" i="1" baseline="-25000"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≠t</a:t>
            </a:r>
            <a:r>
              <a:rPr lang="en-US" altLang="zh-CN" sz="2000" i="1" baseline="-25000" dirty="0">
                <a:latin typeface="Times New Roman" panose="02020603050405020304" pitchFamily="18" charset="0"/>
                <a:cs typeface="Times New Roman" panose="02020603050405020304" pitchFamily="18" charset="0"/>
              </a:rPr>
              <a:t>j </a:t>
            </a:r>
            <a:r>
              <a:rPr lang="zh-CN" altLang="en-US" sz="2000" dirty="0">
                <a:latin typeface="Times New Roman" panose="02020603050405020304" pitchFamily="18" charset="0"/>
                <a:cs typeface="Times New Roman" panose="02020603050405020304" pitchFamily="18" charset="0"/>
              </a:rPr>
              <a:t>时，存在：</a:t>
            </a:r>
            <a:endParaRPr lang="zh-CN" altLang="en-US" sz="2000" dirty="0">
              <a:latin typeface="Times New Roman" panose="02020603050405020304" pitchFamily="18" charset="0"/>
              <a:cs typeface="Times New Roman" panose="02020603050405020304" pitchFamily="18" charset="0"/>
            </a:endParaRPr>
          </a:p>
          <a:p>
            <a:pPr eaLnBrk="1" hangingPunct="1">
              <a:lnSpc>
                <a:spcPct val="110000"/>
              </a:lnSpc>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a:t>
            </a:r>
            <a:r>
              <a:rPr lang="en-US" altLang="zh-CN" sz="2000" i="1" baseline="-25000" dirty="0">
                <a:latin typeface="Times New Roman" panose="02020603050405020304" pitchFamily="18" charset="0"/>
                <a:cs typeface="Times New Roman" panose="02020603050405020304" pitchFamily="18" charset="0"/>
              </a:rPr>
              <a:t>0</a:t>
            </a:r>
            <a:r>
              <a:rPr lang="en-US" altLang="zh-CN" sz="2000" dirty="0">
                <a:latin typeface="Times New Roman" panose="02020603050405020304" pitchFamily="18" charset="0"/>
                <a:cs typeface="Times New Roman" panose="02020603050405020304" pitchFamily="18" charset="0"/>
              </a:rPr>
              <a:t>t</a:t>
            </a:r>
            <a:r>
              <a:rPr lang="en-US" altLang="zh-CN" sz="2000" i="1"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ea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t</a:t>
            </a:r>
            <a:r>
              <a:rPr lang="en-US" altLang="zh-CN" sz="2000" i="1" baseline="-25000" dirty="0">
                <a:latin typeface="Times New Roman" panose="02020603050405020304" pitchFamily="18" charset="0"/>
                <a:cs typeface="Times New Roman" panose="02020603050405020304" pitchFamily="18" charset="0"/>
              </a:rPr>
              <a:t>j-1</a:t>
            </a:r>
            <a:r>
              <a:rPr lang="en-US" altLang="zh-CN" sz="2000" dirty="0">
                <a:latin typeface="Times New Roman" panose="02020603050405020304" pitchFamily="18" charset="0"/>
                <a:cs typeface="Times New Roman" panose="02020603050405020304" pitchFamily="18" charset="0"/>
              </a:rPr>
              <a:t>”  =  “s</a:t>
            </a:r>
            <a:r>
              <a:rPr lang="en-US" altLang="zh-CN" sz="2000" i="1" baseline="-25000" dirty="0">
                <a:latin typeface="Times New Roman" panose="02020603050405020304" pitchFamily="18" charset="0"/>
                <a:cs typeface="Times New Roman" panose="02020603050405020304" pitchFamily="18" charset="0"/>
              </a:rPr>
              <a:t>i-j</a:t>
            </a:r>
            <a:r>
              <a:rPr lang="en-US" altLang="zh-CN" sz="2000" dirty="0">
                <a:latin typeface="Times New Roman" panose="02020603050405020304" pitchFamily="18" charset="0"/>
                <a:cs typeface="Times New Roman" panose="02020603050405020304" pitchFamily="18" charset="0"/>
              </a:rPr>
              <a:t>s</a:t>
            </a:r>
            <a:r>
              <a:rPr lang="en-US" altLang="zh-CN" sz="2000" i="1" baseline="-25000" dirty="0">
                <a:latin typeface="Times New Roman" panose="02020603050405020304" pitchFamily="18" charset="0"/>
                <a:cs typeface="Times New Roman" panose="02020603050405020304" pitchFamily="18" charset="0"/>
              </a:rPr>
              <a:t>i-j+1</a:t>
            </a:r>
            <a:r>
              <a:rPr lang="en-US" altLang="zh-CN" sz="2000" dirty="0">
                <a:latin typeface="Times New Roman" panose="02020603050405020304" pitchFamily="18" charset="0"/>
                <a:ea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s</a:t>
            </a:r>
            <a:r>
              <a:rPr lang="en-US" altLang="zh-CN" sz="2000" i="1" baseline="-25000" dirty="0">
                <a:latin typeface="Times New Roman" panose="02020603050405020304" pitchFamily="18" charset="0"/>
                <a:cs typeface="Times New Roman" panose="02020603050405020304" pitchFamily="18" charset="0"/>
              </a:rPr>
              <a:t>i-1</a:t>
            </a:r>
            <a:r>
              <a:rPr lang="en-US" altLang="zh-CN"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eaLnBrk="1" hangingPunct="1">
              <a:lnSpc>
                <a:spcPct val="110000"/>
              </a:lnSpc>
            </a:pPr>
            <a:r>
              <a:rPr lang="zh-CN" altLang="en-US" sz="2000" dirty="0">
                <a:latin typeface="Times New Roman" panose="02020603050405020304" pitchFamily="18" charset="0"/>
                <a:cs typeface="Times New Roman" panose="02020603050405020304" pitchFamily="18" charset="0"/>
              </a:rPr>
              <a:t>若模式串</a:t>
            </a:r>
            <a:r>
              <a:rPr lang="en-US" altLang="zh-CN" sz="2000"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中存在可互相重叠的最大真子串满足： </a:t>
            </a:r>
            <a:endParaRPr lang="zh-CN" altLang="en-US" sz="2000" dirty="0">
              <a:latin typeface="Times New Roman" panose="02020603050405020304" pitchFamily="18" charset="0"/>
              <a:cs typeface="Times New Roman" panose="02020603050405020304" pitchFamily="18" charset="0"/>
            </a:endParaRPr>
          </a:p>
          <a:p>
            <a:pPr eaLnBrk="1" hangingPunct="1">
              <a:lnSpc>
                <a:spcPct val="140000"/>
              </a:lnSpc>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a:t>
            </a:r>
            <a:r>
              <a:rPr lang="en-US" altLang="zh-CN" sz="2000" i="1" baseline="-25000" dirty="0">
                <a:latin typeface="Times New Roman" panose="02020603050405020304" pitchFamily="18" charset="0"/>
                <a:cs typeface="Times New Roman" panose="02020603050405020304" pitchFamily="18" charset="0"/>
              </a:rPr>
              <a:t>0</a:t>
            </a:r>
            <a:r>
              <a:rPr lang="en-US" altLang="zh-CN" sz="2000" dirty="0">
                <a:latin typeface="Times New Roman" panose="02020603050405020304" pitchFamily="18" charset="0"/>
                <a:cs typeface="Times New Roman" panose="02020603050405020304" pitchFamily="18" charset="0"/>
              </a:rPr>
              <a:t>t</a:t>
            </a:r>
            <a:r>
              <a:rPr lang="en-US" altLang="zh-CN" sz="2000" i="1"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ea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t</a:t>
            </a:r>
            <a:r>
              <a:rPr lang="en-US" altLang="zh-CN" sz="2000" i="1" baseline="-25000" dirty="0">
                <a:latin typeface="Times New Roman" panose="02020603050405020304" pitchFamily="18" charset="0"/>
                <a:cs typeface="Times New Roman" panose="02020603050405020304" pitchFamily="18" charset="0"/>
              </a:rPr>
              <a:t>k-1</a:t>
            </a:r>
            <a:r>
              <a:rPr lang="en-US" altLang="zh-CN" sz="2000" dirty="0">
                <a:latin typeface="Times New Roman" panose="02020603050405020304" pitchFamily="18" charset="0"/>
                <a:cs typeface="Times New Roman" panose="02020603050405020304" pitchFamily="18" charset="0"/>
              </a:rPr>
              <a:t>”  =  “t</a:t>
            </a:r>
            <a:r>
              <a:rPr lang="en-US" altLang="zh-CN" sz="2000" i="1" baseline="-25000" dirty="0">
                <a:latin typeface="Times New Roman" panose="02020603050405020304" pitchFamily="18" charset="0"/>
                <a:cs typeface="Times New Roman" panose="02020603050405020304" pitchFamily="18" charset="0"/>
              </a:rPr>
              <a:t>j-k</a:t>
            </a:r>
            <a:r>
              <a:rPr lang="en-US" altLang="zh-CN" sz="2000" dirty="0">
                <a:latin typeface="Times New Roman" panose="02020603050405020304" pitchFamily="18" charset="0"/>
                <a:cs typeface="Times New Roman" panose="02020603050405020304" pitchFamily="18" charset="0"/>
              </a:rPr>
              <a:t>t</a:t>
            </a:r>
            <a:r>
              <a:rPr lang="en-US" altLang="zh-CN" sz="2000" i="1" baseline="-25000" dirty="0">
                <a:latin typeface="Times New Roman" panose="02020603050405020304" pitchFamily="18" charset="0"/>
                <a:cs typeface="Times New Roman" panose="02020603050405020304" pitchFamily="18" charset="0"/>
              </a:rPr>
              <a:t>i-k+1</a:t>
            </a:r>
            <a:r>
              <a:rPr lang="en-US" altLang="zh-CN" sz="2000" dirty="0">
                <a:latin typeface="Times New Roman" panose="02020603050405020304" pitchFamily="18" charset="0"/>
                <a:ea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t</a:t>
            </a:r>
            <a:r>
              <a:rPr lang="en-US" altLang="zh-CN" sz="2000" i="1" baseline="-25000" dirty="0">
                <a:latin typeface="Times New Roman" panose="02020603050405020304" pitchFamily="18" charset="0"/>
                <a:cs typeface="Times New Roman" panose="02020603050405020304" pitchFamily="18" charset="0"/>
              </a:rPr>
              <a:t>j-1</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0&lt;k&lt;j</a:t>
            </a:r>
            <a:r>
              <a:rPr lang="zh-CN" altLang="en-US"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p>
            <a:pPr eaLnBrk="1" hangingPunct="1">
              <a:lnSpc>
                <a:spcPct val="120000"/>
              </a:lnSpc>
            </a:pPr>
            <a:r>
              <a:rPr lang="zh-CN" altLang="en-US" sz="2000" dirty="0">
                <a:latin typeface="Times New Roman" panose="02020603050405020304" pitchFamily="18" charset="0"/>
                <a:cs typeface="Times New Roman" panose="02020603050405020304" pitchFamily="18" charset="0"/>
              </a:rPr>
              <a:t>则下一次比较可直接从模式的第</a:t>
            </a:r>
            <a:r>
              <a:rPr lang="en-US" altLang="zh-CN" sz="2000" i="1" dirty="0">
                <a:latin typeface="Times New Roman" panose="02020603050405020304" pitchFamily="18" charset="0"/>
                <a:cs typeface="Times New Roman" panose="02020603050405020304" pitchFamily="18" charset="0"/>
              </a:rPr>
              <a:t>k+1</a:t>
            </a:r>
            <a:r>
              <a:rPr lang="zh-CN" altLang="en-US" sz="2000" dirty="0">
                <a:latin typeface="Times New Roman" panose="02020603050405020304" pitchFamily="18" charset="0"/>
                <a:cs typeface="Times New Roman" panose="02020603050405020304" pitchFamily="18" charset="0"/>
              </a:rPr>
              <a:t>个字符</a:t>
            </a:r>
            <a:r>
              <a:rPr lang="en-US" altLang="zh-CN" sz="2000" dirty="0">
                <a:latin typeface="Times New Roman" panose="02020603050405020304" pitchFamily="18" charset="0"/>
                <a:cs typeface="Times New Roman" panose="02020603050405020304" pitchFamily="18" charset="0"/>
              </a:rPr>
              <a:t>t</a:t>
            </a:r>
            <a:r>
              <a:rPr lang="en-US" altLang="zh-CN" sz="2000" i="1" baseline="-25000" dirty="0">
                <a:latin typeface="Times New Roman" panose="02020603050405020304" pitchFamily="18" charset="0"/>
                <a:cs typeface="Times New Roman" panose="02020603050405020304" pitchFamily="18" charset="0"/>
              </a:rPr>
              <a:t>k</a:t>
            </a:r>
            <a:r>
              <a:rPr lang="zh-CN" altLang="en-US" sz="2000" dirty="0">
                <a:latin typeface="Times New Roman" panose="02020603050405020304" pitchFamily="18" charset="0"/>
                <a:cs typeface="Times New Roman" panose="02020603050405020304" pitchFamily="18" charset="0"/>
              </a:rPr>
              <a:t>开始与目标串的第</a:t>
            </a:r>
            <a:r>
              <a:rPr lang="en-US" altLang="zh-CN" sz="2000" i="1" dirty="0">
                <a:latin typeface="Times New Roman" panose="02020603050405020304" pitchFamily="18" charset="0"/>
                <a:cs typeface="Times New Roman" panose="02020603050405020304" pitchFamily="18" charset="0"/>
              </a:rPr>
              <a:t>i+1</a:t>
            </a:r>
            <a:r>
              <a:rPr lang="zh-CN" altLang="en-US" sz="2000" dirty="0">
                <a:latin typeface="Times New Roman" panose="02020603050405020304" pitchFamily="18" charset="0"/>
                <a:cs typeface="Times New Roman" panose="02020603050405020304" pitchFamily="18" charset="0"/>
              </a:rPr>
              <a:t>个字符</a:t>
            </a:r>
            <a:r>
              <a:rPr lang="en-US" altLang="zh-CN" sz="2000" dirty="0">
                <a:latin typeface="Times New Roman" panose="02020603050405020304" pitchFamily="18" charset="0"/>
                <a:cs typeface="Times New Roman" panose="02020603050405020304" pitchFamily="18" charset="0"/>
              </a:rPr>
              <a:t>s</a:t>
            </a:r>
            <a:r>
              <a:rPr lang="en-US" altLang="zh-CN" sz="2000" i="1" baseline="-25000" dirty="0">
                <a:latin typeface="Times New Roman" panose="02020603050405020304" pitchFamily="18" charset="0"/>
                <a:cs typeface="Times New Roman" panose="02020603050405020304" pitchFamily="18" charset="0"/>
              </a:rPr>
              <a:t>i</a:t>
            </a:r>
            <a:r>
              <a:rPr lang="zh-CN" altLang="en-US" sz="2000" dirty="0">
                <a:latin typeface="Times New Roman" panose="02020603050405020304" pitchFamily="18" charset="0"/>
                <a:cs typeface="Times New Roman" panose="02020603050405020304" pitchFamily="18" charset="0"/>
              </a:rPr>
              <a:t>相对应继续进行下一趟匹配。</a:t>
            </a:r>
            <a:endParaRPr lang="zh-CN" altLang="en-US" sz="2000" dirty="0">
              <a:latin typeface="Times New Roman" panose="02020603050405020304" pitchFamily="18" charset="0"/>
              <a:cs typeface="Times New Roman" panose="02020603050405020304" pitchFamily="18" charset="0"/>
            </a:endParaRPr>
          </a:p>
          <a:p>
            <a:pPr eaLnBrk="1" hangingPunct="1">
              <a:lnSpc>
                <a:spcPct val="110000"/>
              </a:lnSpc>
            </a:pPr>
            <a:r>
              <a:rPr lang="zh-CN" altLang="en-US" sz="2000" dirty="0">
                <a:latin typeface="Times New Roman" panose="02020603050405020304" pitchFamily="18" charset="0"/>
                <a:cs typeface="Times New Roman" panose="02020603050405020304" pitchFamily="18" charset="0"/>
              </a:rPr>
              <a:t>若模式串中不存在上述真子串</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则下一次比较可直接从模式串的第</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个字符</a:t>
            </a:r>
            <a:r>
              <a:rPr lang="en-US" altLang="zh-CN" sz="2000" dirty="0">
                <a:latin typeface="Times New Roman" panose="02020603050405020304" pitchFamily="18" charset="0"/>
                <a:cs typeface="Times New Roman" panose="02020603050405020304" pitchFamily="18" charset="0"/>
              </a:rPr>
              <a:t>t</a:t>
            </a:r>
            <a:r>
              <a:rPr lang="en-US" altLang="zh-CN" sz="2000" baseline="-25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开始与目标串</a:t>
            </a:r>
            <a:r>
              <a:rPr lang="en-US" altLang="zh-CN" sz="2000" dirty="0">
                <a:latin typeface="Times New Roman" panose="02020603050405020304" pitchFamily="18" charset="0"/>
                <a:cs typeface="Times New Roman" panose="02020603050405020304" pitchFamily="18" charset="0"/>
              </a:rPr>
              <a:t>s</a:t>
            </a:r>
            <a:r>
              <a:rPr lang="zh-CN" altLang="en-US" sz="2000" dirty="0">
                <a:latin typeface="Times New Roman" panose="02020603050405020304" pitchFamily="18" charset="0"/>
                <a:cs typeface="Times New Roman" panose="02020603050405020304" pitchFamily="18" charset="0"/>
              </a:rPr>
              <a:t>的第</a:t>
            </a:r>
            <a:r>
              <a:rPr lang="en-US" altLang="zh-CN" sz="2000" i="1" dirty="0">
                <a:latin typeface="Times New Roman" panose="02020603050405020304" pitchFamily="18" charset="0"/>
                <a:cs typeface="Times New Roman" panose="02020603050405020304" pitchFamily="18" charset="0"/>
              </a:rPr>
              <a:t>i+1</a:t>
            </a:r>
            <a:r>
              <a:rPr lang="zh-CN" altLang="en-US" sz="2000" dirty="0">
                <a:latin typeface="Times New Roman" panose="02020603050405020304" pitchFamily="18" charset="0"/>
                <a:cs typeface="Times New Roman" panose="02020603050405020304" pitchFamily="18" charset="0"/>
              </a:rPr>
              <a:t>个字符</a:t>
            </a:r>
            <a:r>
              <a:rPr lang="en-US" altLang="zh-CN" sz="2000" dirty="0">
                <a:latin typeface="Times New Roman" panose="02020603050405020304" pitchFamily="18" charset="0"/>
                <a:cs typeface="Times New Roman" panose="02020603050405020304" pitchFamily="18" charset="0"/>
              </a:rPr>
              <a:t>s</a:t>
            </a:r>
            <a:r>
              <a:rPr lang="en-US" altLang="zh-CN" sz="2000" i="1" baseline="-25000" dirty="0">
                <a:latin typeface="Times New Roman" panose="02020603050405020304" pitchFamily="18" charset="0"/>
                <a:cs typeface="Times New Roman" panose="02020603050405020304" pitchFamily="18" charset="0"/>
              </a:rPr>
              <a:t>i</a:t>
            </a:r>
            <a:r>
              <a:rPr lang="zh-CN" altLang="en-US" sz="2000" dirty="0">
                <a:latin typeface="Times New Roman" panose="02020603050405020304" pitchFamily="18" charset="0"/>
                <a:cs typeface="Times New Roman" panose="02020603050405020304" pitchFamily="18" charset="0"/>
              </a:rPr>
              <a:t>相对应继续进行下一趟的匹配。</a:t>
            </a:r>
            <a:endParaRPr lang="zh-CN" altLang="en-US" sz="20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4"/>
          <p:cNvSpPr/>
          <p:nvPr/>
        </p:nvSpPr>
        <p:spPr>
          <a:xfrm>
            <a:off x="503238" y="755650"/>
            <a:ext cx="8210550" cy="1538288"/>
          </a:xfrm>
          <a:prstGeom prst="rect">
            <a:avLst/>
          </a:prstGeom>
          <a:noFill/>
          <a:ln w="9525">
            <a:noFill/>
          </a:ln>
        </p:spPr>
        <p:txBody>
          <a:bodyPr lIns="0" tIns="0" rIns="88872" bIns="0" anchor="ctr" anchorCtr="0">
            <a:spAutoFit/>
          </a:bodyPr>
          <a:p>
            <a:pPr eaLnBrk="1" hangingPunct="1"/>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如下例所示：当第一次搜索到 </a:t>
            </a:r>
            <a:r>
              <a:rPr lang="en-US" altLang="zh-CN" sz="2000" dirty="0">
                <a:latin typeface="Times New Roman" panose="02020603050405020304" pitchFamily="18" charset="0"/>
                <a:cs typeface="Times New Roman" panose="02020603050405020304" pitchFamily="18" charset="0"/>
              </a:rPr>
              <a:t>S[5] </a:t>
            </a:r>
            <a:r>
              <a:rPr lang="zh-CN" altLang="en-US" sz="2000" dirty="0">
                <a:latin typeface="Times New Roman" panose="02020603050405020304" pitchFamily="18" charset="0"/>
                <a:cs typeface="Times New Roman" panose="02020603050405020304" pitchFamily="18" charset="0"/>
              </a:rPr>
              <a:t>和 </a:t>
            </a:r>
            <a:r>
              <a:rPr lang="en-US" altLang="zh-CN" sz="2000" dirty="0">
                <a:latin typeface="Times New Roman" panose="02020603050405020304" pitchFamily="18" charset="0"/>
                <a:cs typeface="Times New Roman" panose="02020603050405020304" pitchFamily="18" charset="0"/>
              </a:rPr>
              <a:t>T[5] </a:t>
            </a:r>
            <a:r>
              <a:rPr lang="zh-CN" altLang="en-US" sz="2000" dirty="0">
                <a:latin typeface="Times New Roman" panose="02020603050405020304" pitchFamily="18" charset="0"/>
                <a:cs typeface="Times New Roman" panose="02020603050405020304" pitchFamily="18" charset="0"/>
              </a:rPr>
              <a:t>不等后，</a:t>
            </a:r>
            <a:r>
              <a:rPr lang="en-US" altLang="zh-CN" sz="2000" dirty="0">
                <a:latin typeface="Times New Roman" panose="02020603050405020304" pitchFamily="18" charset="0"/>
                <a:cs typeface="Times New Roman" panose="02020603050405020304" pitchFamily="18" charset="0"/>
              </a:rPr>
              <a:t>S </a:t>
            </a:r>
            <a:r>
              <a:rPr lang="zh-CN" altLang="en-US" sz="2000" dirty="0">
                <a:latin typeface="Times New Roman" panose="02020603050405020304" pitchFamily="18" charset="0"/>
                <a:cs typeface="Times New Roman" panose="02020603050405020304" pitchFamily="18" charset="0"/>
              </a:rPr>
              <a:t>下标不是回溯到 </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T </a:t>
            </a:r>
            <a:r>
              <a:rPr lang="zh-CN" altLang="en-US" sz="2000" dirty="0">
                <a:latin typeface="Times New Roman" panose="02020603050405020304" pitchFamily="18" charset="0"/>
                <a:cs typeface="Times New Roman" panose="02020603050405020304" pitchFamily="18" charset="0"/>
              </a:rPr>
              <a:t>下标也不是回溯到开始，而是根据  </a:t>
            </a:r>
            <a:r>
              <a:rPr lang="en-US" altLang="zh-CN" sz="2000" dirty="0">
                <a:latin typeface="Times New Roman" panose="02020603050405020304" pitchFamily="18" charset="0"/>
                <a:cs typeface="Times New Roman" panose="02020603050405020304" pitchFamily="18" charset="0"/>
              </a:rPr>
              <a:t>T </a:t>
            </a:r>
            <a:r>
              <a:rPr lang="zh-CN" altLang="en-US" sz="2000" dirty="0">
                <a:latin typeface="Times New Roman" panose="02020603050405020304" pitchFamily="18" charset="0"/>
                <a:cs typeface="Times New Roman" panose="02020603050405020304" pitchFamily="18" charset="0"/>
              </a:rPr>
              <a:t>中</a:t>
            </a:r>
            <a:r>
              <a:rPr lang="en-US" altLang="zh-CN" sz="2000" dirty="0">
                <a:latin typeface="Times New Roman" panose="02020603050405020304" pitchFamily="18" charset="0"/>
                <a:cs typeface="Times New Roman" panose="02020603050405020304" pitchFamily="18" charset="0"/>
              </a:rPr>
              <a:t>T[5] == ’d’ </a:t>
            </a:r>
            <a:r>
              <a:rPr lang="zh-CN" altLang="en-US" sz="2000" dirty="0">
                <a:latin typeface="Times New Roman" panose="02020603050405020304" pitchFamily="18" charset="0"/>
                <a:cs typeface="Times New Roman" panose="02020603050405020304" pitchFamily="18" charset="0"/>
              </a:rPr>
              <a:t>的模式函数值（</a:t>
            </a:r>
            <a:r>
              <a:rPr lang="en-US" altLang="zh-CN" sz="2000" dirty="0">
                <a:latin typeface="Times New Roman" panose="02020603050405020304" pitchFamily="18" charset="0"/>
                <a:cs typeface="Times New Roman" panose="02020603050405020304" pitchFamily="18" charset="0"/>
              </a:rPr>
              <a:t>next[5]=2</a:t>
            </a:r>
            <a:r>
              <a:rPr lang="zh-CN" altLang="en-US" sz="2000" dirty="0">
                <a:latin typeface="Times New Roman" panose="02020603050405020304" pitchFamily="18" charset="0"/>
                <a:cs typeface="Times New Roman" panose="02020603050405020304" pitchFamily="18" charset="0"/>
              </a:rPr>
              <a:t>），直接比较 </a:t>
            </a:r>
            <a:r>
              <a:rPr lang="en-US" altLang="zh-CN" sz="2000" dirty="0">
                <a:latin typeface="Times New Roman" panose="02020603050405020304" pitchFamily="18" charset="0"/>
                <a:cs typeface="Times New Roman" panose="02020603050405020304" pitchFamily="18" charset="0"/>
              </a:rPr>
              <a:t>S[5] </a:t>
            </a:r>
            <a:r>
              <a:rPr lang="zh-CN" altLang="en-US" sz="2000" dirty="0">
                <a:latin typeface="Times New Roman" panose="02020603050405020304" pitchFamily="18" charset="0"/>
                <a:cs typeface="Times New Roman" panose="02020603050405020304" pitchFamily="18" charset="0"/>
              </a:rPr>
              <a:t>和 </a:t>
            </a:r>
            <a:r>
              <a:rPr lang="en-US" altLang="zh-CN" sz="2000" dirty="0">
                <a:latin typeface="Times New Roman" panose="02020603050405020304" pitchFamily="18" charset="0"/>
                <a:cs typeface="Times New Roman" panose="02020603050405020304" pitchFamily="18" charset="0"/>
              </a:rPr>
              <a:t>T[2] </a:t>
            </a:r>
            <a:r>
              <a:rPr lang="zh-CN" altLang="en-US" sz="2000" dirty="0">
                <a:latin typeface="Times New Roman" panose="02020603050405020304" pitchFamily="18" charset="0"/>
                <a:cs typeface="Times New Roman" panose="02020603050405020304" pitchFamily="18" charset="0"/>
              </a:rPr>
              <a:t>是否相等，因为相等，</a:t>
            </a:r>
            <a:r>
              <a:rPr lang="en-US" altLang="zh-CN" sz="2000" dirty="0">
                <a:latin typeface="Times New Roman" panose="02020603050405020304" pitchFamily="18" charset="0"/>
                <a:cs typeface="Times New Roman" panose="02020603050405020304" pitchFamily="18" charset="0"/>
              </a:rPr>
              <a:t>S </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的下标同时增加；因为又相等，</a:t>
            </a:r>
            <a:r>
              <a:rPr lang="en-US" altLang="zh-CN" sz="2000" dirty="0">
                <a:latin typeface="Times New Roman" panose="02020603050405020304" pitchFamily="18" charset="0"/>
                <a:cs typeface="Times New Roman" panose="02020603050405020304" pitchFamily="18" charset="0"/>
              </a:rPr>
              <a:t>S</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的下标又同时增加</a:t>
            </a:r>
            <a:r>
              <a:rPr lang="en-US" altLang="zh-CN" sz="2000" dirty="0">
                <a:latin typeface="Times New Roman" panose="02020603050405020304" pitchFamily="18" charset="0"/>
                <a:ea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最终在 </a:t>
            </a:r>
            <a:r>
              <a:rPr lang="en-US" altLang="zh-CN" sz="2000" dirty="0">
                <a:latin typeface="Times New Roman" panose="02020603050405020304" pitchFamily="18" charset="0"/>
                <a:cs typeface="Times New Roman" panose="02020603050405020304" pitchFamily="18" charset="0"/>
              </a:rPr>
              <a:t>S</a:t>
            </a:r>
            <a:r>
              <a:rPr lang="zh-CN" altLang="en-US" sz="2000" dirty="0">
                <a:latin typeface="Times New Roman" panose="02020603050405020304" pitchFamily="18" charset="0"/>
                <a:cs typeface="Times New Roman" panose="02020603050405020304" pitchFamily="18" charset="0"/>
              </a:rPr>
              <a:t>中找到了</a:t>
            </a:r>
            <a:r>
              <a:rPr lang="en-US" altLang="zh-CN" sz="2000"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 </a:t>
            </a:r>
            <a:endParaRPr lang="zh-CN" altLang="en-US" sz="2000" dirty="0">
              <a:latin typeface="Times New Roman" panose="02020603050405020304" pitchFamily="18" charset="0"/>
              <a:ea typeface="Times New Roman" panose="02020603050405020304" pitchFamily="18" charset="0"/>
            </a:endParaRPr>
          </a:p>
        </p:txBody>
      </p:sp>
      <p:pic>
        <p:nvPicPr>
          <p:cNvPr id="39939" name="Picture 5" descr="KMP15"/>
          <p:cNvPicPr>
            <a:picLocks noChangeAspect="1"/>
          </p:cNvPicPr>
          <p:nvPr/>
        </p:nvPicPr>
        <p:blipFill>
          <a:blip r:embed="rId1"/>
          <a:stretch>
            <a:fillRect/>
          </a:stretch>
        </p:blipFill>
        <p:spPr>
          <a:xfrm>
            <a:off x="2276475" y="2349500"/>
            <a:ext cx="3829050" cy="1581150"/>
          </a:xfrm>
          <a:prstGeom prst="rect">
            <a:avLst/>
          </a:prstGeom>
          <a:noFill/>
          <a:ln w="9525">
            <a:noFill/>
          </a:ln>
        </p:spPr>
      </p:pic>
      <p:sp>
        <p:nvSpPr>
          <p:cNvPr id="39940" name="Rectangle 12"/>
          <p:cNvSpPr/>
          <p:nvPr/>
        </p:nvSpPr>
        <p:spPr>
          <a:xfrm>
            <a:off x="665163" y="4254500"/>
            <a:ext cx="7204075" cy="307975"/>
          </a:xfrm>
          <a:prstGeom prst="rect">
            <a:avLst/>
          </a:prstGeom>
          <a:noFill/>
          <a:ln w="9525">
            <a:noFill/>
          </a:ln>
        </p:spPr>
        <p:txBody>
          <a:bodyPr wrap="none" lIns="0" tIns="0" rIns="88872" bIns="0" anchor="ctr" anchorCtr="0">
            <a:spAutoFit/>
          </a:bodyPr>
          <a:p>
            <a:pPr eaLnBrk="1" hangingPunct="1"/>
            <a:r>
              <a:rPr lang="en-US" altLang="zh-CN" sz="2000" dirty="0">
                <a:latin typeface="Times New Roman" panose="02020603050405020304" pitchFamily="18" charset="0"/>
                <a:cs typeface="Times New Roman" panose="02020603050405020304" pitchFamily="18" charset="0"/>
              </a:rPr>
              <a:t>KMP</a:t>
            </a:r>
            <a:r>
              <a:rPr lang="zh-CN" altLang="en-US" sz="2000" dirty="0">
                <a:latin typeface="Times New Roman" panose="02020603050405020304" pitchFamily="18" charset="0"/>
                <a:cs typeface="Times New Roman" panose="02020603050405020304" pitchFamily="18" charset="0"/>
              </a:rPr>
              <a:t>匹配算法和简单匹配算法效率比较，一个极端的例子是： </a:t>
            </a:r>
            <a:endParaRPr lang="zh-CN" altLang="en-US" sz="2000" dirty="0">
              <a:latin typeface="Times New Roman" panose="02020603050405020304" pitchFamily="18" charset="0"/>
              <a:ea typeface="Times New Roman" panose="02020603050405020304" pitchFamily="18" charset="0"/>
            </a:endParaRPr>
          </a:p>
        </p:txBody>
      </p:sp>
      <p:sp>
        <p:nvSpPr>
          <p:cNvPr id="39941" name="Rectangle 19"/>
          <p:cNvSpPr/>
          <p:nvPr/>
        </p:nvSpPr>
        <p:spPr>
          <a:xfrm>
            <a:off x="503238" y="4756150"/>
            <a:ext cx="8280400" cy="1231900"/>
          </a:xfrm>
          <a:prstGeom prst="rect">
            <a:avLst/>
          </a:prstGeom>
          <a:noFill/>
          <a:ln w="9525">
            <a:noFill/>
          </a:ln>
        </p:spPr>
        <p:txBody>
          <a:bodyPr lIns="0" tIns="0" rIns="88872" bIns="0" anchor="ctr" anchorCtr="0">
            <a:spAutoFit/>
          </a:bodyPr>
          <a:p>
            <a:pPr algn="just" eaLnBrk="1" hangingPunct="1"/>
            <a:r>
              <a:rPr lang="zh-CN" altLang="en-US" sz="2000" dirty="0">
                <a:latin typeface="Times New Roman" panose="02020603050405020304" pitchFamily="18" charset="0"/>
                <a:cs typeface="Times New Roman" panose="02020603050405020304" pitchFamily="18" charset="0"/>
              </a:rPr>
              <a:t>在</a:t>
            </a:r>
            <a:r>
              <a:rPr lang="en-US" altLang="zh-CN" sz="2000" dirty="0">
                <a:latin typeface="Times New Roman" panose="02020603050405020304" pitchFamily="18" charset="0"/>
                <a:cs typeface="Times New Roman" panose="02020603050405020304" pitchFamily="18" charset="0"/>
              </a:rPr>
              <a:t>S=“AAAAAA</a:t>
            </a:r>
            <a:r>
              <a:rPr lang="en-US" altLang="zh-CN" sz="2000" dirty="0">
                <a:latin typeface="Times New Roman" panose="02020603050405020304" pitchFamily="18" charset="0"/>
                <a:ea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AAB“(100</a:t>
            </a:r>
            <a:r>
              <a:rPr lang="zh-CN" altLang="en-US" sz="2000" dirty="0">
                <a:latin typeface="Times New Roman" panose="02020603050405020304" pitchFamily="18" charset="0"/>
                <a:cs typeface="Times New Roman" panose="02020603050405020304" pitchFamily="18" charset="0"/>
              </a:rPr>
              <a:t>个</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中查找</a:t>
            </a:r>
            <a:r>
              <a:rPr lang="en-US" altLang="zh-CN" sz="2000" dirty="0">
                <a:latin typeface="Times New Roman" panose="02020603050405020304" pitchFamily="18" charset="0"/>
                <a:cs typeface="Times New Roman" panose="02020603050405020304" pitchFamily="18" charset="0"/>
              </a:rPr>
              <a:t>T=”AAAAAAAAAB”, </a:t>
            </a:r>
            <a:r>
              <a:rPr lang="zh-CN" altLang="en-US" sz="2000" dirty="0">
                <a:latin typeface="Times New Roman" panose="02020603050405020304" pitchFamily="18" charset="0"/>
                <a:cs typeface="Times New Roman" panose="02020603050405020304" pitchFamily="18" charset="0"/>
              </a:rPr>
              <a:t>简单匹配算法每次都是比较到</a:t>
            </a:r>
            <a:r>
              <a:rPr lang="en-US" altLang="zh-CN" sz="2000"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的结尾，发现字符不同，然后</a:t>
            </a:r>
            <a:r>
              <a:rPr lang="en-US" altLang="zh-CN" sz="2000"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的下标回溯到开始，</a:t>
            </a:r>
            <a:r>
              <a:rPr lang="en-US" altLang="zh-CN" sz="2000" dirty="0">
                <a:latin typeface="Times New Roman" panose="02020603050405020304" pitchFamily="18" charset="0"/>
                <a:cs typeface="Times New Roman" panose="02020603050405020304" pitchFamily="18" charset="0"/>
              </a:rPr>
              <a:t>S</a:t>
            </a:r>
            <a:r>
              <a:rPr lang="zh-CN" altLang="en-US" sz="2000" dirty="0">
                <a:latin typeface="Times New Roman" panose="02020603050405020304" pitchFamily="18" charset="0"/>
                <a:cs typeface="Times New Roman" panose="02020603050405020304" pitchFamily="18" charset="0"/>
              </a:rPr>
              <a:t>的下标也要回溯相同长度后增</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，继续比较。如果使用 </a:t>
            </a:r>
            <a:r>
              <a:rPr lang="en-US" altLang="zh-CN" sz="2000" dirty="0">
                <a:latin typeface="Times New Roman" panose="02020603050405020304" pitchFamily="18" charset="0"/>
                <a:cs typeface="Times New Roman" panose="02020603050405020304" pitchFamily="18" charset="0"/>
              </a:rPr>
              <a:t>KMP </a:t>
            </a:r>
            <a:r>
              <a:rPr lang="zh-CN" altLang="en-US" sz="2000" dirty="0">
                <a:latin typeface="Times New Roman" panose="02020603050405020304" pitchFamily="18" charset="0"/>
                <a:cs typeface="Times New Roman" panose="02020603050405020304" pitchFamily="18" charset="0"/>
              </a:rPr>
              <a:t>匹配算法，就不必回溯。时间复杂度从 </a:t>
            </a:r>
            <a:r>
              <a:rPr lang="en-US" altLang="zh-CN" sz="2000" dirty="0">
                <a:latin typeface="Times New Roman" panose="02020603050405020304" pitchFamily="18" charset="0"/>
                <a:cs typeface="Times New Roman" panose="02020603050405020304" pitchFamily="18" charset="0"/>
              </a:rPr>
              <a:t>O(m*n)</a:t>
            </a:r>
            <a:r>
              <a:rPr lang="zh-CN" altLang="en-US" sz="2000" dirty="0">
                <a:latin typeface="Times New Roman" panose="02020603050405020304" pitchFamily="18" charset="0"/>
                <a:cs typeface="Times New Roman" panose="02020603050405020304" pitchFamily="18" charset="0"/>
              </a:rPr>
              <a:t>降为 </a:t>
            </a:r>
            <a:r>
              <a:rPr lang="en-US" altLang="zh-CN" sz="2000" dirty="0">
                <a:latin typeface="Times New Roman" panose="02020603050405020304" pitchFamily="18" charset="0"/>
                <a:cs typeface="Times New Roman" panose="02020603050405020304" pitchFamily="18" charset="0"/>
              </a:rPr>
              <a:t>O(m+n)  </a:t>
            </a:r>
            <a:r>
              <a:rPr lang="zh-CN" altLang="en-US"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62" name="Picture 5" descr="KMP16"/>
          <p:cNvPicPr>
            <a:picLocks noChangeAspect="1"/>
          </p:cNvPicPr>
          <p:nvPr/>
        </p:nvPicPr>
        <p:blipFill>
          <a:blip r:embed="rId1"/>
          <a:stretch>
            <a:fillRect/>
          </a:stretch>
        </p:blipFill>
        <p:spPr>
          <a:xfrm>
            <a:off x="785813" y="3113088"/>
            <a:ext cx="2390775" cy="1200150"/>
          </a:xfrm>
          <a:prstGeom prst="rect">
            <a:avLst/>
          </a:prstGeom>
          <a:noFill/>
          <a:ln w="9525">
            <a:noFill/>
          </a:ln>
        </p:spPr>
      </p:pic>
      <p:pic>
        <p:nvPicPr>
          <p:cNvPr id="40963" name="Picture 6" descr="KMP17"/>
          <p:cNvPicPr>
            <a:picLocks noChangeAspect="1"/>
          </p:cNvPicPr>
          <p:nvPr/>
        </p:nvPicPr>
        <p:blipFill>
          <a:blip r:embed="rId2"/>
          <a:stretch>
            <a:fillRect/>
          </a:stretch>
        </p:blipFill>
        <p:spPr>
          <a:xfrm>
            <a:off x="2657475" y="4554538"/>
            <a:ext cx="3829050" cy="1838325"/>
          </a:xfrm>
          <a:prstGeom prst="rect">
            <a:avLst/>
          </a:prstGeom>
          <a:noFill/>
          <a:ln w="9525">
            <a:noFill/>
          </a:ln>
        </p:spPr>
      </p:pic>
      <p:sp>
        <p:nvSpPr>
          <p:cNvPr id="40964" name="Rectangle 7"/>
          <p:cNvSpPr/>
          <p:nvPr/>
        </p:nvSpPr>
        <p:spPr>
          <a:xfrm>
            <a:off x="566738" y="685800"/>
            <a:ext cx="7875587" cy="2343150"/>
          </a:xfrm>
          <a:prstGeom prst="rect">
            <a:avLst/>
          </a:prstGeom>
          <a:noFill/>
          <a:ln w="9525">
            <a:noFill/>
          </a:ln>
        </p:spPr>
        <p:txBody>
          <a:bodyPr lIns="0" tIns="0" rIns="88872" bIns="0" anchor="ctr" anchorCtr="0">
            <a:spAutoFit/>
          </a:bodyPr>
          <a:p>
            <a:pPr eaLnBrk="1" hangingPunct="1">
              <a:lnSpc>
                <a:spcPct val="150000"/>
              </a:lnSpc>
            </a:pPr>
            <a:r>
              <a:rPr lang="en-US" altLang="zh-CN" dirty="0">
                <a:solidFill>
                  <a:srgbClr val="0000CC"/>
                </a:solidFill>
                <a:latin typeface="Times New Roman" panose="02020603050405020304" pitchFamily="18" charset="0"/>
                <a:cs typeface="Times New Roman" panose="02020603050405020304" pitchFamily="18" charset="0"/>
              </a:rPr>
              <a:t>KMP</a:t>
            </a:r>
            <a:r>
              <a:rPr lang="zh-CN" altLang="en-US" dirty="0">
                <a:solidFill>
                  <a:srgbClr val="0000CC"/>
                </a:solidFill>
                <a:latin typeface="Times New Roman" panose="02020603050405020304" pitchFamily="18" charset="0"/>
                <a:cs typeface="Times New Roman" panose="02020603050405020304" pitchFamily="18" charset="0"/>
              </a:rPr>
              <a:t>算法的核心思想：</a:t>
            </a:r>
            <a:endParaRPr lang="zh-CN" altLang="en-US" dirty="0">
              <a:solidFill>
                <a:srgbClr val="0000CC"/>
              </a:solidFill>
              <a:latin typeface="Times New Roman" panose="02020603050405020304" pitchFamily="18" charset="0"/>
              <a:cs typeface="Times New Roman" panose="02020603050405020304" pitchFamily="18" charset="0"/>
            </a:endParaRPr>
          </a:p>
          <a:p>
            <a:pPr eaLnBrk="1" hangingPunct="1">
              <a:lnSpc>
                <a:spcPct val="150000"/>
              </a:lnSpc>
            </a:pPr>
            <a:r>
              <a:rPr lang="zh-CN" altLang="en-US" sz="2000" dirty="0">
                <a:solidFill>
                  <a:srgbClr val="FF0000"/>
                </a:solidFill>
                <a:latin typeface="Times New Roman" panose="02020603050405020304" pitchFamily="18" charset="0"/>
                <a:cs typeface="Times New Roman" panose="02020603050405020304" pitchFamily="18" charset="0"/>
              </a:rPr>
              <a:t>        利用已经得到的部分匹配信息来进行后面的匹配过程。</a:t>
            </a:r>
            <a:endParaRPr lang="zh-CN" altLang="en-US" sz="2000" dirty="0">
              <a:solidFill>
                <a:srgbClr val="FF0000"/>
              </a:solidFill>
              <a:latin typeface="Times New Roman" panose="02020603050405020304" pitchFamily="18" charset="0"/>
              <a:cs typeface="Times New Roman" panose="02020603050405020304" pitchFamily="18" charset="0"/>
            </a:endParaRPr>
          </a:p>
          <a:p>
            <a:pPr eaLnBrk="1" hangingPunct="1">
              <a:lnSpc>
                <a:spcPct val="150000"/>
              </a:lnSpc>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T[5]==’d’</a:t>
            </a:r>
            <a:r>
              <a:rPr lang="zh-CN" altLang="en-US" sz="2000" dirty="0">
                <a:latin typeface="Times New Roman" panose="02020603050405020304" pitchFamily="18" charset="0"/>
                <a:cs typeface="Times New Roman" panose="02020603050405020304" pitchFamily="18" charset="0"/>
              </a:rPr>
              <a:t>的模式函数值等于</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即</a:t>
            </a:r>
            <a:r>
              <a:rPr lang="en-US" altLang="zh-CN" sz="2000" dirty="0">
                <a:latin typeface="Times New Roman" panose="02020603050405020304" pitchFamily="18" charset="0"/>
                <a:cs typeface="Times New Roman" panose="02020603050405020304" pitchFamily="18" charset="0"/>
              </a:rPr>
              <a:t>(next[5]=2)</a:t>
            </a:r>
            <a:r>
              <a:rPr lang="zh-CN" altLang="en-US" sz="2000" dirty="0">
                <a:latin typeface="Times New Roman" panose="02020603050405020304" pitchFamily="18" charset="0"/>
                <a:cs typeface="Times New Roman" panose="02020603050405020304" pitchFamily="18" charset="0"/>
              </a:rPr>
              <a:t>表示</a:t>
            </a:r>
            <a:r>
              <a:rPr lang="en-US" altLang="zh-CN" sz="2000" dirty="0">
                <a:latin typeface="Times New Roman" panose="02020603050405020304" pitchFamily="18" charset="0"/>
                <a:cs typeface="Times New Roman" panose="02020603050405020304" pitchFamily="18" charset="0"/>
              </a:rPr>
              <a:t>T[5]==’d’</a:t>
            </a:r>
            <a:r>
              <a:rPr lang="zh-CN" altLang="en-US" sz="2000" dirty="0">
                <a:latin typeface="Times New Roman" panose="02020603050405020304" pitchFamily="18" charset="0"/>
                <a:cs typeface="Times New Roman" panose="02020603050405020304" pitchFamily="18" charset="0"/>
              </a:rPr>
              <a:t>的前面有</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个字符和开始的两个字符相同，且</a:t>
            </a:r>
            <a:r>
              <a:rPr lang="en-US" altLang="zh-CN" sz="2000" dirty="0">
                <a:latin typeface="Times New Roman" panose="02020603050405020304" pitchFamily="18" charset="0"/>
                <a:cs typeface="Times New Roman" panose="02020603050405020304" pitchFamily="18" charset="0"/>
              </a:rPr>
              <a:t>T[5]==’d’</a:t>
            </a:r>
            <a:r>
              <a:rPr lang="zh-CN" altLang="en-US" sz="2000" dirty="0">
                <a:latin typeface="Times New Roman" panose="02020603050405020304" pitchFamily="18" charset="0"/>
                <a:cs typeface="Times New Roman" panose="02020603050405020304" pitchFamily="18" charset="0"/>
              </a:rPr>
              <a:t>不等于开始的两个字符之后的第三个字符</a:t>
            </a:r>
            <a:r>
              <a:rPr lang="en-US" altLang="zh-CN" sz="2000" dirty="0">
                <a:latin typeface="Times New Roman" panose="02020603050405020304" pitchFamily="18" charset="0"/>
                <a:cs typeface="Times New Roman" panose="02020603050405020304" pitchFamily="18" charset="0"/>
              </a:rPr>
              <a:t>(T[2]=’c’)</a:t>
            </a:r>
            <a:r>
              <a:rPr lang="zh-CN" altLang="en-US" sz="2000" dirty="0">
                <a:latin typeface="Times New Roman" panose="02020603050405020304" pitchFamily="18" charset="0"/>
                <a:cs typeface="Times New Roman" panose="02020603050405020304" pitchFamily="18" charset="0"/>
              </a:rPr>
              <a:t>。 </a:t>
            </a:r>
            <a:endParaRPr lang="zh-CN" altLang="en-US" sz="2000" dirty="0">
              <a:latin typeface="Times New Roman" panose="02020603050405020304" pitchFamily="18" charset="0"/>
              <a:ea typeface="Times New Roman" panose="02020603050405020304" pitchFamily="18" charset="0"/>
            </a:endParaRPr>
          </a:p>
        </p:txBody>
      </p:sp>
      <p:sp>
        <p:nvSpPr>
          <p:cNvPr id="40965" name="Rectangle 8"/>
          <p:cNvSpPr/>
          <p:nvPr/>
        </p:nvSpPr>
        <p:spPr>
          <a:xfrm>
            <a:off x="3176588" y="3060700"/>
            <a:ext cx="5562600" cy="1230313"/>
          </a:xfrm>
          <a:prstGeom prst="rect">
            <a:avLst/>
          </a:prstGeom>
          <a:noFill/>
          <a:ln w="9525">
            <a:noFill/>
          </a:ln>
        </p:spPr>
        <p:txBody>
          <a:bodyPr lIns="0" tIns="0" rIns="88872" bIns="0" anchor="ctr" anchorCtr="0">
            <a:spAutoFit/>
          </a:bodyPr>
          <a:p>
            <a:pPr eaLnBrk="1" hangingPunct="1"/>
            <a:r>
              <a:rPr lang="zh-CN" altLang="en-US" sz="2000" dirty="0">
                <a:latin typeface="Times New Roman" panose="02020603050405020304" pitchFamily="18" charset="0"/>
                <a:cs typeface="Times New Roman" panose="02020603050405020304" pitchFamily="18" charset="0"/>
              </a:rPr>
              <a:t>如果开始的两个字符之后的第三个字符也为’</a:t>
            </a:r>
            <a:r>
              <a:rPr lang="en-US" altLang="zh-CN" sz="2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那么，尽管</a:t>
            </a:r>
            <a:r>
              <a:rPr lang="en-US" altLang="zh-CN" sz="2000" dirty="0">
                <a:latin typeface="Times New Roman" panose="02020603050405020304" pitchFamily="18" charset="0"/>
                <a:cs typeface="Times New Roman" panose="02020603050405020304" pitchFamily="18" charset="0"/>
              </a:rPr>
              <a:t>T[5]==’d’</a:t>
            </a:r>
            <a:r>
              <a:rPr lang="zh-CN" altLang="en-US" sz="2000" dirty="0">
                <a:latin typeface="Times New Roman" panose="02020603050405020304" pitchFamily="18" charset="0"/>
                <a:cs typeface="Times New Roman" panose="02020603050405020304" pitchFamily="18" charset="0"/>
              </a:rPr>
              <a:t>的前面有</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个字符和开始的两个字符相同，</a:t>
            </a:r>
            <a:r>
              <a:rPr lang="en-US" altLang="zh-CN" sz="2000" dirty="0">
                <a:latin typeface="Times New Roman" panose="02020603050405020304" pitchFamily="18" charset="0"/>
                <a:cs typeface="Times New Roman" panose="02020603050405020304" pitchFamily="18" charset="0"/>
              </a:rPr>
              <a:t>T[5]==’d’</a:t>
            </a:r>
            <a:r>
              <a:rPr lang="zh-CN" altLang="en-US" sz="2000" dirty="0">
                <a:latin typeface="Times New Roman" panose="02020603050405020304" pitchFamily="18" charset="0"/>
                <a:cs typeface="Times New Roman" panose="02020603050405020304" pitchFamily="18" charset="0"/>
              </a:rPr>
              <a:t>的模式函数值也不为</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，而是为</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 </a:t>
            </a:r>
            <a:endParaRPr lang="zh-CN" altLang="en-US" sz="20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4"/>
          <p:cNvSpPr/>
          <p:nvPr/>
        </p:nvSpPr>
        <p:spPr>
          <a:xfrm>
            <a:off x="341313" y="863600"/>
            <a:ext cx="8642350" cy="4916805"/>
          </a:xfrm>
          <a:prstGeom prst="rect">
            <a:avLst/>
          </a:prstGeom>
          <a:noFill/>
          <a:ln w="9525">
            <a:noFill/>
          </a:ln>
        </p:spPr>
        <p:txBody>
          <a:bodyPr>
            <a:spAutoFit/>
          </a:bodyPr>
          <a:p>
            <a:pPr eaLnBrk="1" hangingPunct="1">
              <a:lnSpc>
                <a:spcPct val="140000"/>
              </a:lnSpc>
            </a:pPr>
            <a:r>
              <a:rPr lang="en-US" altLang="zh-CN" dirty="0">
                <a:solidFill>
                  <a:srgbClr val="0000CC"/>
                </a:solidFill>
                <a:latin typeface="Times New Roman" panose="02020603050405020304" pitchFamily="18" charset="0"/>
                <a:cs typeface="Times New Roman" panose="02020603050405020304" pitchFamily="18" charset="0"/>
              </a:rPr>
              <a:t>next</a:t>
            </a:r>
            <a:r>
              <a:rPr lang="zh-CN" altLang="en-US" dirty="0">
                <a:solidFill>
                  <a:srgbClr val="0000CC"/>
                </a:solidFill>
                <a:latin typeface="Times New Roman" panose="02020603050405020304" pitchFamily="18" charset="0"/>
                <a:cs typeface="Times New Roman" panose="02020603050405020304" pitchFamily="18" charset="0"/>
              </a:rPr>
              <a:t>函数：</a:t>
            </a:r>
            <a:endParaRPr lang="zh-CN" altLang="en-US" dirty="0">
              <a:solidFill>
                <a:srgbClr val="0000CC"/>
              </a:solidFill>
              <a:latin typeface="Times New Roman" panose="02020603050405020304" pitchFamily="18" charset="0"/>
              <a:cs typeface="Times New Roman" panose="02020603050405020304" pitchFamily="18" charset="0"/>
            </a:endParaRPr>
          </a:p>
          <a:p>
            <a:pPr eaLnBrk="1" hangingPunct="1">
              <a:lnSpc>
                <a:spcPct val="140000"/>
              </a:lnSpc>
            </a:pPr>
            <a:r>
              <a:rPr lang="en-US" altLang="zh-CN" sz="2000" dirty="0">
                <a:latin typeface="Times New Roman" panose="02020603050405020304" pitchFamily="18" charset="0"/>
                <a:cs typeface="Times New Roman" panose="02020603050405020304" pitchFamily="18" charset="0"/>
              </a:rPr>
              <a:t>(1)next[0]= -1</a:t>
            </a:r>
            <a:r>
              <a:rPr lang="zh-CN" altLang="en-US" sz="2000" dirty="0">
                <a:latin typeface="Times New Roman" panose="02020603050405020304" pitchFamily="18" charset="0"/>
                <a:cs typeface="Times New Roman" panose="02020603050405020304" pitchFamily="18" charset="0"/>
              </a:rPr>
              <a:t>，任何串的第一个字符的模式值规定为</a:t>
            </a:r>
            <a:r>
              <a:rPr lang="en-US" altLang="zh-CN" sz="2000" dirty="0">
                <a:latin typeface="Times New Roman" panose="02020603050405020304" pitchFamily="18" charset="0"/>
                <a:cs typeface="Times New Roman" panose="02020603050405020304" pitchFamily="18" charset="0"/>
              </a:rPr>
              <a:t>-1</a:t>
            </a:r>
            <a:endParaRPr lang="en-US" altLang="zh-CN" sz="2000" dirty="0">
              <a:latin typeface="Times New Roman" panose="02020603050405020304" pitchFamily="18" charset="0"/>
              <a:cs typeface="Times New Roman" panose="02020603050405020304" pitchFamily="18" charset="0"/>
            </a:endParaRPr>
          </a:p>
          <a:p>
            <a:pPr eaLnBrk="1" hangingPunct="1">
              <a:lnSpc>
                <a:spcPct val="140000"/>
              </a:lnSpc>
            </a:pPr>
            <a:r>
              <a:rPr lang="en-US" altLang="zh-CN" sz="2000" dirty="0">
                <a:latin typeface="Times New Roman" panose="02020603050405020304" pitchFamily="18" charset="0"/>
                <a:cs typeface="Times New Roman" panose="02020603050405020304" pitchFamily="18" charset="0"/>
              </a:rPr>
              <a:t>(2)next[j] = -1</a:t>
            </a:r>
            <a:r>
              <a:rPr lang="zh-CN" altLang="en-US" sz="2000" dirty="0">
                <a:latin typeface="Times New Roman" panose="02020603050405020304" pitchFamily="18" charset="0"/>
                <a:cs typeface="Times New Roman" panose="02020603050405020304" pitchFamily="18" charset="0"/>
              </a:rPr>
              <a:t>，模式串</a:t>
            </a:r>
            <a:r>
              <a:rPr lang="en-US" altLang="zh-CN" sz="2000"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中下标为</a:t>
            </a:r>
            <a:r>
              <a:rPr lang="en-US" altLang="zh-CN" sz="2000" dirty="0">
                <a:latin typeface="Times New Roman" panose="02020603050405020304" pitchFamily="18" charset="0"/>
                <a:cs typeface="Times New Roman" panose="02020603050405020304" pitchFamily="18" charset="0"/>
              </a:rPr>
              <a:t>j</a:t>
            </a:r>
            <a:r>
              <a:rPr lang="zh-CN" altLang="en-US" sz="2000" dirty="0">
                <a:latin typeface="Times New Roman" panose="02020603050405020304" pitchFamily="18" charset="0"/>
                <a:cs typeface="Times New Roman" panose="02020603050405020304" pitchFamily="18" charset="0"/>
              </a:rPr>
              <a:t>的字符，如果与首字符相同，且</a:t>
            </a:r>
            <a:r>
              <a:rPr lang="en-US" altLang="zh-CN" sz="2000" dirty="0">
                <a:latin typeface="Times New Roman" panose="02020603050405020304" pitchFamily="18" charset="0"/>
                <a:cs typeface="Times New Roman" panose="02020603050405020304" pitchFamily="18" charset="0"/>
              </a:rPr>
              <a:t>j</a:t>
            </a:r>
            <a:r>
              <a:rPr lang="zh-CN" altLang="en-US" sz="2000" dirty="0">
                <a:latin typeface="Times New Roman" panose="02020603050405020304" pitchFamily="18" charset="0"/>
                <a:cs typeface="Times New Roman" panose="02020603050405020304" pitchFamily="18" charset="0"/>
              </a:rPr>
              <a:t>的前面的</a:t>
            </a:r>
            <a:endParaRPr lang="zh-CN" altLang="en-US" sz="2000" dirty="0">
              <a:latin typeface="Times New Roman" panose="02020603050405020304" pitchFamily="18" charset="0"/>
              <a:cs typeface="Times New Roman" panose="02020603050405020304" pitchFamily="18" charset="0"/>
            </a:endParaRPr>
          </a:p>
          <a:p>
            <a:pPr eaLnBrk="1" hangingPunct="1">
              <a:lnSpc>
                <a:spcPct val="140000"/>
              </a:lnSpc>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ea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k </a:t>
            </a:r>
            <a:r>
              <a:rPr lang="zh-CN" altLang="en-US" sz="2000" dirty="0">
                <a:latin typeface="Times New Roman" panose="02020603050405020304" pitchFamily="18" charset="0"/>
                <a:cs typeface="Times New Roman" panose="02020603050405020304" pitchFamily="18" charset="0"/>
              </a:rPr>
              <a:t>个字符与开头的</a:t>
            </a:r>
            <a:r>
              <a:rPr lang="en-US" altLang="zh-CN" sz="2000" dirty="0">
                <a:latin typeface="Times New Roman" panose="02020603050405020304" pitchFamily="18" charset="0"/>
                <a:cs typeface="Times New Roman" panose="02020603050405020304" pitchFamily="18" charset="0"/>
              </a:rPr>
              <a:t>1—k </a:t>
            </a:r>
            <a:r>
              <a:rPr lang="zh-CN" altLang="en-US" sz="2000" dirty="0">
                <a:latin typeface="Times New Roman" panose="02020603050405020304" pitchFamily="18" charset="0"/>
                <a:cs typeface="Times New Roman" panose="02020603050405020304" pitchFamily="18" charset="0"/>
              </a:rPr>
              <a:t>个字符不等</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或者相等但</a:t>
            </a:r>
            <a:r>
              <a:rPr lang="en-US" altLang="zh-CN" sz="2000" dirty="0">
                <a:latin typeface="Times New Roman" panose="02020603050405020304" pitchFamily="18" charset="0"/>
                <a:cs typeface="Times New Roman" panose="02020603050405020304" pitchFamily="18" charset="0"/>
              </a:rPr>
              <a:t>t[k]==t[j]),  </a:t>
            </a:r>
            <a:endParaRPr lang="en-US" altLang="zh-CN" sz="2000" dirty="0">
              <a:latin typeface="Times New Roman" panose="02020603050405020304" pitchFamily="18" charset="0"/>
              <a:cs typeface="Times New Roman" panose="02020603050405020304" pitchFamily="18" charset="0"/>
            </a:endParaRPr>
          </a:p>
          <a:p>
            <a:pPr eaLnBrk="1" hangingPunct="1">
              <a:lnSpc>
                <a:spcPct val="140000"/>
              </a:lnSpc>
            </a:pPr>
            <a:r>
              <a:rPr lang="en-US" altLang="zh-CN" sz="2000" dirty="0">
                <a:latin typeface="Times New Roman" panose="02020603050405020304" pitchFamily="18" charset="0"/>
                <a:cs typeface="Times New Roman" panose="02020603050405020304" pitchFamily="18" charset="0"/>
              </a:rPr>
              <a:t>                           1≤k&lt;j</a:t>
            </a:r>
            <a:endParaRPr lang="en-US" altLang="zh-CN" sz="2000" dirty="0">
              <a:latin typeface="Times New Roman" panose="02020603050405020304" pitchFamily="18" charset="0"/>
              <a:cs typeface="Times New Roman" panose="02020603050405020304" pitchFamily="18" charset="0"/>
            </a:endParaRPr>
          </a:p>
          <a:p>
            <a:pPr eaLnBrk="1" hangingPunct="1">
              <a:lnSpc>
                <a:spcPct val="140000"/>
              </a:lnSpc>
            </a:pP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如：</a:t>
            </a:r>
            <a:r>
              <a:rPr lang="en-US" altLang="zh-CN" sz="2000" dirty="0">
                <a:latin typeface="Times New Roman" panose="02020603050405020304" pitchFamily="18" charset="0"/>
                <a:cs typeface="Times New Roman" panose="02020603050405020304" pitchFamily="18" charset="0"/>
              </a:rPr>
              <a:t>t=”abCabCad” </a:t>
            </a:r>
            <a:r>
              <a:rPr lang="zh-CN" altLang="en-US" sz="2000" dirty="0">
                <a:latin typeface="Times New Roman" panose="02020603050405020304" pitchFamily="18" charset="0"/>
                <a:cs typeface="Times New Roman" panose="02020603050405020304" pitchFamily="18" charset="0"/>
              </a:rPr>
              <a:t>则 </a:t>
            </a:r>
            <a:r>
              <a:rPr lang="en-US" altLang="zh-CN" sz="2000" dirty="0">
                <a:latin typeface="Times New Roman" panose="02020603050405020304" pitchFamily="18" charset="0"/>
                <a:cs typeface="Times New Roman" panose="02020603050405020304" pitchFamily="18" charset="0"/>
              </a:rPr>
              <a:t>next[6]=-1</a:t>
            </a:r>
            <a:r>
              <a:rPr lang="zh-CN" altLang="en-US" sz="2000" dirty="0">
                <a:latin typeface="Times New Roman" panose="02020603050405020304" pitchFamily="18" charset="0"/>
                <a:cs typeface="Times New Roman" panose="02020603050405020304" pitchFamily="18" charset="0"/>
              </a:rPr>
              <a:t>，因</a:t>
            </a:r>
            <a:r>
              <a:rPr lang="en-US" altLang="zh-CN" sz="2000" dirty="0">
                <a:latin typeface="Times New Roman" panose="02020603050405020304" pitchFamily="18" charset="0"/>
                <a:cs typeface="Times New Roman" panose="02020603050405020304" pitchFamily="18" charset="0"/>
              </a:rPr>
              <a:t>t[3]=t[6] </a:t>
            </a:r>
            <a:endParaRPr lang="en-US" altLang="zh-CN" sz="2000" dirty="0">
              <a:latin typeface="Times New Roman" panose="02020603050405020304" pitchFamily="18" charset="0"/>
              <a:cs typeface="Times New Roman" panose="02020603050405020304" pitchFamily="18" charset="0"/>
            </a:endParaRPr>
          </a:p>
          <a:p>
            <a:pPr eaLnBrk="1" hangingPunct="1">
              <a:lnSpc>
                <a:spcPct val="140000"/>
              </a:lnSpc>
            </a:pPr>
            <a:r>
              <a:rPr lang="en-US" altLang="zh-CN" sz="2000" dirty="0">
                <a:latin typeface="Times New Roman" panose="02020603050405020304" pitchFamily="18" charset="0"/>
                <a:cs typeface="Times New Roman" panose="02020603050405020304" pitchFamily="18" charset="0"/>
              </a:rPr>
              <a:t>(3)next[j] = k</a:t>
            </a:r>
            <a:r>
              <a:rPr lang="zh-CN" altLang="en-US" sz="2000" dirty="0">
                <a:latin typeface="Times New Roman" panose="02020603050405020304" pitchFamily="18" charset="0"/>
                <a:cs typeface="Times New Roman" panose="02020603050405020304" pitchFamily="18" charset="0"/>
              </a:rPr>
              <a:t>，模式串</a:t>
            </a:r>
            <a:r>
              <a:rPr lang="en-US" altLang="zh-CN" sz="2000"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中下标为</a:t>
            </a:r>
            <a:r>
              <a:rPr lang="en-US" altLang="zh-CN" sz="2000" dirty="0">
                <a:latin typeface="Times New Roman" panose="02020603050405020304" pitchFamily="18" charset="0"/>
                <a:cs typeface="Times New Roman" panose="02020603050405020304" pitchFamily="18" charset="0"/>
              </a:rPr>
              <a:t>j</a:t>
            </a:r>
            <a:r>
              <a:rPr lang="zh-CN" altLang="en-US" sz="2000" dirty="0">
                <a:latin typeface="Times New Roman" panose="02020603050405020304" pitchFamily="18" charset="0"/>
                <a:cs typeface="Times New Roman" panose="02020603050405020304" pitchFamily="18" charset="0"/>
              </a:rPr>
              <a:t>的字符，如果</a:t>
            </a:r>
            <a:r>
              <a:rPr lang="en-US" altLang="zh-CN" sz="2000" dirty="0">
                <a:latin typeface="Times New Roman" panose="02020603050405020304" pitchFamily="18" charset="0"/>
                <a:cs typeface="Times New Roman" panose="02020603050405020304" pitchFamily="18" charset="0"/>
              </a:rPr>
              <a:t>j</a:t>
            </a:r>
            <a:r>
              <a:rPr lang="zh-CN" altLang="en-US" sz="2000" dirty="0">
                <a:latin typeface="Times New Roman" panose="02020603050405020304" pitchFamily="18" charset="0"/>
                <a:cs typeface="Times New Roman" panose="02020603050405020304" pitchFamily="18" charset="0"/>
              </a:rPr>
              <a:t>的前面</a:t>
            </a:r>
            <a:r>
              <a:rPr lang="en-US" altLang="zh-CN" sz="2000" dirty="0">
                <a:latin typeface="Times New Roman" panose="02020603050405020304" pitchFamily="18" charset="0"/>
                <a:cs typeface="Times New Roman" panose="02020603050405020304" pitchFamily="18" charset="0"/>
              </a:rPr>
              <a:t>k</a:t>
            </a:r>
            <a:r>
              <a:rPr lang="zh-CN" altLang="en-US" sz="2000" dirty="0">
                <a:latin typeface="Times New Roman" panose="02020603050405020304" pitchFamily="18" charset="0"/>
                <a:cs typeface="Times New Roman" panose="02020603050405020304" pitchFamily="18" charset="0"/>
              </a:rPr>
              <a:t>个字符与开头的</a:t>
            </a:r>
            <a:r>
              <a:rPr lang="en-US" altLang="zh-CN" sz="2000" dirty="0">
                <a:latin typeface="Times New Roman" panose="02020603050405020304" pitchFamily="18" charset="0"/>
                <a:cs typeface="Times New Roman" panose="02020603050405020304" pitchFamily="18" charset="0"/>
              </a:rPr>
              <a:t>k</a:t>
            </a:r>
            <a:r>
              <a:rPr lang="zh-CN" altLang="en-US" sz="2000" dirty="0">
                <a:latin typeface="Times New Roman" panose="02020603050405020304" pitchFamily="18" charset="0"/>
                <a:cs typeface="Times New Roman" panose="02020603050405020304" pitchFamily="18" charset="0"/>
              </a:rPr>
              <a:t>个</a:t>
            </a:r>
            <a:endParaRPr lang="zh-CN" altLang="en-US" sz="2000" dirty="0">
              <a:latin typeface="Times New Roman" panose="02020603050405020304" pitchFamily="18" charset="0"/>
              <a:cs typeface="Times New Roman" panose="02020603050405020304" pitchFamily="18" charset="0"/>
            </a:endParaRPr>
          </a:p>
          <a:p>
            <a:pPr eaLnBrk="1" hangingPunct="1">
              <a:lnSpc>
                <a:spcPct val="140000"/>
              </a:lnSpc>
            </a:pPr>
            <a:r>
              <a:rPr lang="zh-CN" altLang="en-US" sz="2000" dirty="0">
                <a:latin typeface="Times New Roman" panose="02020603050405020304" pitchFamily="18" charset="0"/>
                <a:cs typeface="Times New Roman" panose="02020603050405020304" pitchFamily="18" charset="0"/>
              </a:rPr>
              <a:t>                          字符相等，且</a:t>
            </a:r>
            <a:r>
              <a:rPr lang="en-US" altLang="zh-CN" sz="2000" dirty="0">
                <a:latin typeface="Times New Roman" panose="02020603050405020304" pitchFamily="18" charset="0"/>
                <a:cs typeface="Times New Roman" panose="02020603050405020304" pitchFamily="18" charset="0"/>
              </a:rPr>
              <a:t>t</a:t>
            </a:r>
            <a:r>
              <a:rPr lang="en-US" altLang="zh-CN" sz="2000" i="1" baseline="-25000" dirty="0">
                <a:latin typeface="Times New Roman" panose="02020603050405020304" pitchFamily="18" charset="0"/>
                <a:cs typeface="Times New Roman" panose="02020603050405020304" pitchFamily="18" charset="0"/>
              </a:rPr>
              <a:t>j</a:t>
            </a:r>
            <a:r>
              <a:rPr lang="en-US" altLang="zh-CN"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t</a:t>
            </a:r>
            <a:r>
              <a:rPr lang="en-US" altLang="zh-CN" sz="2000" i="1" baseline="-25000" dirty="0">
                <a:latin typeface="Times New Roman" panose="02020603050405020304" pitchFamily="18" charset="0"/>
                <a:cs typeface="Times New Roman" panose="02020603050405020304" pitchFamily="18" charset="0"/>
              </a:rPr>
              <a:t>k</a:t>
            </a:r>
            <a:r>
              <a:rPr lang="en-US" altLang="zh-CN" sz="2000" dirty="0">
                <a:latin typeface="Times New Roman" panose="02020603050405020304" pitchFamily="18" charset="0"/>
                <a:cs typeface="Times New Roman" panose="02020603050405020304" pitchFamily="18" charset="0"/>
              </a:rPr>
              <a:t> , 1≤k&lt;j</a:t>
            </a:r>
            <a:r>
              <a:rPr lang="zh-CN" altLang="en-US" sz="2000" dirty="0">
                <a:latin typeface="Times New Roman" panose="02020603050405020304" pitchFamily="18" charset="0"/>
                <a:cs typeface="Times New Roman" panose="02020603050405020304" pitchFamily="18" charset="0"/>
              </a:rPr>
              <a:t>，即</a:t>
            </a:r>
            <a:endParaRPr lang="zh-CN" altLang="en-US" sz="2000" dirty="0">
              <a:latin typeface="Times New Roman" panose="02020603050405020304" pitchFamily="18" charset="0"/>
              <a:cs typeface="Times New Roman" panose="02020603050405020304" pitchFamily="18" charset="0"/>
            </a:endParaRPr>
          </a:p>
          <a:p>
            <a:pPr eaLnBrk="1" hangingPunct="1">
              <a:lnSpc>
                <a:spcPct val="140000"/>
              </a:lnSpc>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a:t>
            </a:r>
            <a:r>
              <a:rPr lang="en-US" altLang="zh-CN" sz="2000" baseline="-25000" dirty="0">
                <a:latin typeface="Times New Roman" panose="02020603050405020304" pitchFamily="18" charset="0"/>
                <a:cs typeface="Times New Roman" panose="02020603050405020304" pitchFamily="18" charset="0"/>
              </a:rPr>
              <a:t>0</a:t>
            </a:r>
            <a:r>
              <a:rPr lang="en-US" altLang="zh-CN" sz="2000" dirty="0">
                <a:latin typeface="Times New Roman" panose="02020603050405020304" pitchFamily="18" charset="0"/>
                <a:cs typeface="Times New Roman" panose="02020603050405020304" pitchFamily="18" charset="0"/>
              </a:rPr>
              <a:t>t</a:t>
            </a:r>
            <a:r>
              <a:rPr lang="en-US" altLang="zh-CN" sz="2000"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t</a:t>
            </a:r>
            <a:r>
              <a:rPr lang="en-US" altLang="zh-CN" sz="2000" baseline="-25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ea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ea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,t</a:t>
            </a:r>
            <a:r>
              <a:rPr lang="en-US" altLang="zh-CN" sz="2000" baseline="-25000" dirty="0">
                <a:latin typeface="Times New Roman" panose="02020603050405020304" pitchFamily="18" charset="0"/>
                <a:cs typeface="Times New Roman" panose="02020603050405020304" pitchFamily="18" charset="0"/>
              </a:rPr>
              <a:t>k-1</a:t>
            </a:r>
            <a:r>
              <a:rPr lang="en-US" altLang="zh-CN" sz="2000" dirty="0">
                <a:latin typeface="Times New Roman" panose="02020603050405020304" pitchFamily="18" charset="0"/>
                <a:cs typeface="Times New Roman" panose="02020603050405020304" pitchFamily="18" charset="0"/>
              </a:rPr>
              <a:t> ” = “ t</a:t>
            </a:r>
            <a:r>
              <a:rPr lang="en-US" altLang="zh-CN" sz="2000" baseline="-25000" dirty="0">
                <a:latin typeface="Times New Roman" panose="02020603050405020304" pitchFamily="18" charset="0"/>
                <a:cs typeface="Times New Roman" panose="02020603050405020304" pitchFamily="18" charset="0"/>
              </a:rPr>
              <a:t>j-k</a:t>
            </a:r>
            <a:r>
              <a:rPr lang="en-US" altLang="zh-CN" sz="2000" dirty="0">
                <a:latin typeface="Times New Roman" panose="02020603050405020304" pitchFamily="18" charset="0"/>
                <a:cs typeface="Times New Roman" panose="02020603050405020304" pitchFamily="18" charset="0"/>
              </a:rPr>
              <a:t>t</a:t>
            </a:r>
            <a:r>
              <a:rPr lang="en-US" altLang="zh-CN" sz="2000" baseline="-25000" dirty="0">
                <a:latin typeface="Times New Roman" panose="02020603050405020304" pitchFamily="18" charset="0"/>
                <a:cs typeface="Times New Roman" panose="02020603050405020304" pitchFamily="18" charset="0"/>
              </a:rPr>
              <a:t>j-k+1</a:t>
            </a:r>
            <a:r>
              <a:rPr lang="en-US" altLang="zh-CN" sz="2000" dirty="0">
                <a:latin typeface="Times New Roman" panose="02020603050405020304" pitchFamily="18" charset="0"/>
                <a:cs typeface="Times New Roman" panose="02020603050405020304" pitchFamily="18" charset="0"/>
              </a:rPr>
              <a:t>t</a:t>
            </a:r>
            <a:r>
              <a:rPr lang="en-US" altLang="zh-CN" sz="2000" baseline="-25000" dirty="0">
                <a:latin typeface="Times New Roman" panose="02020603050405020304" pitchFamily="18" charset="0"/>
                <a:cs typeface="Times New Roman" panose="02020603050405020304" pitchFamily="18" charset="0"/>
              </a:rPr>
              <a:t>j-k+2</a:t>
            </a:r>
            <a:r>
              <a:rPr lang="en-US" altLang="zh-CN" sz="2000" dirty="0">
                <a:latin typeface="Times New Roman" panose="02020603050405020304" pitchFamily="18" charset="0"/>
                <a:ea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t</a:t>
            </a:r>
            <a:r>
              <a:rPr lang="en-US" altLang="zh-CN" sz="2000" baseline="-25000" dirty="0">
                <a:latin typeface="Times New Roman" panose="02020603050405020304" pitchFamily="18" charset="0"/>
                <a:cs typeface="Times New Roman" panose="02020603050405020304" pitchFamily="18" charset="0"/>
              </a:rPr>
              <a:t>j-1</a:t>
            </a:r>
            <a:r>
              <a:rPr lang="en-US" altLang="zh-CN"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eaLnBrk="1" hangingPunct="1">
              <a:lnSpc>
                <a:spcPct val="140000"/>
              </a:lnSpc>
            </a:pP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且 </a:t>
            </a:r>
            <a:r>
              <a:rPr lang="en-US" altLang="zh-CN" sz="2000" dirty="0">
                <a:latin typeface="Times New Roman" panose="02020603050405020304" pitchFamily="18" charset="0"/>
                <a:cs typeface="Times New Roman" panose="02020603050405020304" pitchFamily="18" charset="0"/>
              </a:rPr>
              <a:t>t</a:t>
            </a:r>
            <a:r>
              <a:rPr lang="en-US" altLang="zh-CN" sz="2000" baseline="-25000" dirty="0">
                <a:latin typeface="Times New Roman" panose="02020603050405020304" pitchFamily="18" charset="0"/>
                <a:cs typeface="Times New Roman" panose="02020603050405020304" pitchFamily="18" charset="0"/>
              </a:rPr>
              <a:t>j</a:t>
            </a:r>
            <a:r>
              <a:rPr lang="en-US" altLang="zh-CN" sz="2000" dirty="0">
                <a:latin typeface="Times New Roman" panose="02020603050405020304" pitchFamily="18" charset="0"/>
                <a:cs typeface="Times New Roman" panose="02020603050405020304" pitchFamily="18" charset="0"/>
              </a:rPr>
              <a:t> ≠t</a:t>
            </a:r>
            <a:r>
              <a:rPr lang="en-US" altLang="zh-CN" sz="2000" baseline="-25000" dirty="0">
                <a:latin typeface="Times New Roman" panose="02020603050405020304" pitchFamily="18" charset="0"/>
                <a:cs typeface="Times New Roman" panose="02020603050405020304" pitchFamily="18" charset="0"/>
              </a:rPr>
              <a:t>k</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1≤k&lt;j</a:t>
            </a:r>
            <a:endParaRPr lang="en-US" altLang="zh-CN" sz="2000" dirty="0">
              <a:latin typeface="Times New Roman" panose="02020603050405020304" pitchFamily="18" charset="0"/>
              <a:cs typeface="Times New Roman" panose="02020603050405020304" pitchFamily="18" charset="0"/>
            </a:endParaRPr>
          </a:p>
          <a:p>
            <a:pPr eaLnBrk="1" hangingPunct="1">
              <a:lnSpc>
                <a:spcPct val="140000"/>
              </a:lnSpc>
            </a:pPr>
            <a:r>
              <a:rPr lang="en-US" altLang="zh-CN" sz="2000" dirty="0">
                <a:latin typeface="Times New Roman" panose="02020603050405020304" pitchFamily="18" charset="0"/>
                <a:cs typeface="Times New Roman" panose="02020603050405020304" pitchFamily="18" charset="0"/>
              </a:rPr>
              <a:t>(4)next[j]=0</a:t>
            </a:r>
            <a:r>
              <a:rPr lang="zh-CN" altLang="en-US" sz="2000" dirty="0">
                <a:latin typeface="Times New Roman" panose="02020603050405020304" pitchFamily="18" charset="0"/>
                <a:cs typeface="Times New Roman" panose="02020603050405020304" pitchFamily="18" charset="0"/>
              </a:rPr>
              <a:t>，除</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的其他情况。</a:t>
            </a:r>
            <a:endParaRPr lang="zh-CN" altLang="en-US" sz="20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4"/>
          <p:cNvSpPr/>
          <p:nvPr/>
        </p:nvSpPr>
        <p:spPr>
          <a:xfrm>
            <a:off x="395288" y="819150"/>
            <a:ext cx="8569325" cy="2380615"/>
          </a:xfrm>
          <a:prstGeom prst="rect">
            <a:avLst/>
          </a:prstGeom>
          <a:noFill/>
          <a:ln w="9525">
            <a:noFill/>
          </a:ln>
        </p:spPr>
        <p:txBody>
          <a:bodyPr>
            <a:spAutoFit/>
          </a:bodyPr>
          <a:p>
            <a:pPr eaLnBrk="1" hangingPunct="1">
              <a:lnSpc>
                <a:spcPct val="120000"/>
              </a:lnSpc>
            </a:pPr>
            <a:r>
              <a:rPr lang="en-US" altLang="zh-CN" dirty="0">
                <a:solidFill>
                  <a:srgbClr val="0000CC"/>
                </a:solidFill>
                <a:latin typeface="Times New Roman" panose="02020603050405020304" pitchFamily="18" charset="0"/>
                <a:cs typeface="Times New Roman" panose="02020603050405020304" pitchFamily="18" charset="0"/>
              </a:rPr>
              <a:t>【</a:t>
            </a:r>
            <a:r>
              <a:rPr lang="zh-CN" altLang="en-US" dirty="0">
                <a:solidFill>
                  <a:srgbClr val="0000CC"/>
                </a:solidFill>
                <a:latin typeface="Times New Roman" panose="02020603050405020304" pitchFamily="18" charset="0"/>
                <a:cs typeface="Times New Roman" panose="02020603050405020304" pitchFamily="18" charset="0"/>
              </a:rPr>
              <a:t>例</a:t>
            </a:r>
            <a:r>
              <a:rPr lang="en-US" altLang="zh-CN" dirty="0">
                <a:solidFill>
                  <a:srgbClr val="0000CC"/>
                </a:solidFill>
                <a:latin typeface="Times New Roman" panose="02020603050405020304" pitchFamily="18" charset="0"/>
                <a:cs typeface="Times New Roman" panose="02020603050405020304" pitchFamily="18" charset="0"/>
              </a:rPr>
              <a:t>2-17】</a:t>
            </a:r>
            <a:r>
              <a:rPr lang="zh-CN" altLang="en-US" dirty="0">
                <a:latin typeface="Times New Roman" panose="02020603050405020304" pitchFamily="18" charset="0"/>
                <a:cs typeface="Times New Roman" panose="02020603050405020304" pitchFamily="18" charset="0"/>
              </a:rPr>
              <a:t>求</a:t>
            </a:r>
            <a:r>
              <a:rPr lang="en-US" altLang="zh-CN" dirty="0">
                <a:latin typeface="Times New Roman" panose="02020603050405020304" pitchFamily="18" charset="0"/>
                <a:cs typeface="Times New Roman" panose="02020603050405020304" pitchFamily="18" charset="0"/>
              </a:rPr>
              <a:t>T=“abcac”</a:t>
            </a:r>
            <a:r>
              <a:rPr lang="zh-CN" altLang="en-US" dirty="0">
                <a:latin typeface="Times New Roman" panose="02020603050405020304" pitchFamily="18" charset="0"/>
                <a:cs typeface="Times New Roman" panose="02020603050405020304" pitchFamily="18" charset="0"/>
              </a:rPr>
              <a:t>的模式函数的值</a:t>
            </a:r>
            <a:endParaRPr lang="zh-CN" altLang="en-US" dirty="0">
              <a:latin typeface="Times New Roman" panose="02020603050405020304" pitchFamily="18" charset="0"/>
              <a:cs typeface="Times New Roman" panose="02020603050405020304" pitchFamily="18" charset="0"/>
            </a:endParaRPr>
          </a:p>
          <a:p>
            <a:pPr eaLnBrk="1" hangingPunct="1">
              <a:lnSpc>
                <a:spcPct val="120000"/>
              </a:lnSpc>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next[0]= -1  </a:t>
            </a:r>
            <a:r>
              <a:rPr lang="zh-CN" altLang="en-US" sz="2000" dirty="0">
                <a:latin typeface="Times New Roman" panose="02020603050405020304" pitchFamily="18" charset="0"/>
                <a:cs typeface="Times New Roman" panose="02020603050405020304" pitchFamily="18" charset="0"/>
              </a:rPr>
              <a:t>根据 </a:t>
            </a:r>
            <a:r>
              <a:rPr lang="en-US" altLang="zh-CN" sz="2000" dirty="0">
                <a:latin typeface="Times New Roman" panose="02020603050405020304" pitchFamily="18" charset="0"/>
                <a:cs typeface="Times New Roman" panose="02020603050405020304" pitchFamily="18" charset="0"/>
              </a:rPr>
              <a:t>(1)</a:t>
            </a:r>
            <a:endParaRPr lang="en-US" altLang="zh-CN" sz="2000" dirty="0">
              <a:latin typeface="Times New Roman" panose="02020603050405020304" pitchFamily="18" charset="0"/>
              <a:cs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cs typeface="Times New Roman" panose="02020603050405020304" pitchFamily="18" charset="0"/>
              </a:rPr>
              <a:t>        next[1]=0    </a:t>
            </a:r>
            <a:r>
              <a:rPr lang="zh-CN" altLang="en-US" sz="2000" dirty="0">
                <a:latin typeface="Times New Roman" panose="02020603050405020304" pitchFamily="18" charset="0"/>
                <a:cs typeface="Times New Roman" panose="02020603050405020304" pitchFamily="18" charset="0"/>
              </a:rPr>
              <a:t>根据 </a:t>
            </a:r>
            <a:r>
              <a:rPr lang="en-US" altLang="zh-CN" sz="2000" dirty="0">
                <a:latin typeface="Times New Roman" panose="02020603050405020304" pitchFamily="18" charset="0"/>
                <a:cs typeface="Times New Roman" panose="02020603050405020304" pitchFamily="18" charset="0"/>
              </a:rPr>
              <a:t>(4)   </a:t>
            </a:r>
            <a:r>
              <a:rPr lang="zh-CN" altLang="en-US" sz="2000" dirty="0">
                <a:latin typeface="Times New Roman" panose="02020603050405020304" pitchFamily="18" charset="0"/>
                <a:cs typeface="Times New Roman" panose="02020603050405020304" pitchFamily="18" charset="0"/>
              </a:rPr>
              <a:t>因（</a:t>
            </a:r>
            <a:r>
              <a:rPr lang="en-US" altLang="zh-CN" sz="2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）有</a:t>
            </a:r>
            <a:r>
              <a:rPr lang="en-US" altLang="zh-CN" sz="2000" dirty="0">
                <a:latin typeface="Times New Roman" panose="02020603050405020304" pitchFamily="18" charset="0"/>
                <a:cs typeface="Times New Roman" panose="02020603050405020304" pitchFamily="18" charset="0"/>
              </a:rPr>
              <a:t>1&lt;=k&lt;j;</a:t>
            </a:r>
            <a:r>
              <a:rPr lang="zh-CN" altLang="en-US" sz="2000" dirty="0">
                <a:latin typeface="Times New Roman" panose="02020603050405020304" pitchFamily="18" charset="0"/>
                <a:cs typeface="Times New Roman" panose="02020603050405020304" pitchFamily="18" charset="0"/>
              </a:rPr>
              <a:t>不能说，</a:t>
            </a:r>
            <a:r>
              <a:rPr lang="en-US" altLang="zh-CN" sz="2000" dirty="0">
                <a:latin typeface="Times New Roman" panose="02020603050405020304" pitchFamily="18" charset="0"/>
                <a:cs typeface="Times New Roman" panose="02020603050405020304" pitchFamily="18" charset="0"/>
              </a:rPr>
              <a:t>j=1,T[j-1]==T[0]</a:t>
            </a:r>
            <a:endParaRPr lang="en-US" altLang="zh-CN" sz="2000" dirty="0">
              <a:latin typeface="Times New Roman" panose="02020603050405020304" pitchFamily="18" charset="0"/>
              <a:cs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cs typeface="Times New Roman" panose="02020603050405020304" pitchFamily="18" charset="0"/>
              </a:rPr>
              <a:t>        next[2]=0    </a:t>
            </a:r>
            <a:r>
              <a:rPr lang="zh-CN" altLang="en-US" sz="2000" dirty="0">
                <a:latin typeface="Times New Roman" panose="02020603050405020304" pitchFamily="18" charset="0"/>
                <a:cs typeface="Times New Roman" panose="02020603050405020304" pitchFamily="18" charset="0"/>
              </a:rPr>
              <a:t>根据 </a:t>
            </a:r>
            <a:r>
              <a:rPr lang="en-US" altLang="zh-CN" sz="2000" dirty="0">
                <a:latin typeface="Times New Roman" panose="02020603050405020304" pitchFamily="18" charset="0"/>
                <a:cs typeface="Times New Roman" panose="02020603050405020304" pitchFamily="18" charset="0"/>
              </a:rPr>
              <a:t>(4)   </a:t>
            </a:r>
            <a:r>
              <a:rPr lang="zh-CN" altLang="en-US" sz="2000" dirty="0">
                <a:latin typeface="Times New Roman" panose="02020603050405020304" pitchFamily="18" charset="0"/>
                <a:cs typeface="Times New Roman" panose="02020603050405020304" pitchFamily="18" charset="0"/>
              </a:rPr>
              <a:t>因（</a:t>
            </a:r>
            <a:r>
              <a:rPr lang="en-US" altLang="zh-CN" sz="2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）有</a:t>
            </a:r>
            <a:r>
              <a:rPr lang="en-US" altLang="zh-CN" sz="2000" dirty="0">
                <a:latin typeface="Times New Roman" panose="02020603050405020304" pitchFamily="18" charset="0"/>
                <a:cs typeface="Times New Roman" panose="02020603050405020304" pitchFamily="18" charset="0"/>
              </a:rPr>
              <a:t>1&lt;=k&lt;j;</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T[0]=a</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T[1]=b</a:t>
            </a:r>
            <a:r>
              <a:rPr lang="zh-CN" altLang="en-US"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p>
            <a:pPr eaLnBrk="1" hangingPunct="1">
              <a:lnSpc>
                <a:spcPct val="120000"/>
              </a:lnSpc>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next[3]= -1  </a:t>
            </a:r>
            <a:r>
              <a:rPr lang="zh-CN" altLang="en-US" sz="2000" dirty="0">
                <a:latin typeface="Times New Roman" panose="02020603050405020304" pitchFamily="18" charset="0"/>
                <a:cs typeface="Times New Roman" panose="02020603050405020304" pitchFamily="18" charset="0"/>
              </a:rPr>
              <a:t>根据 </a:t>
            </a:r>
            <a:r>
              <a:rPr lang="en-US" altLang="zh-CN" sz="2000" dirty="0">
                <a:latin typeface="Times New Roman" panose="02020603050405020304" pitchFamily="18" charset="0"/>
                <a:cs typeface="Times New Roman" panose="02020603050405020304" pitchFamily="18" charset="0"/>
              </a:rPr>
              <a:t>(2)</a:t>
            </a:r>
            <a:endParaRPr lang="en-US" altLang="zh-CN" sz="2000" dirty="0">
              <a:latin typeface="Times New Roman" panose="02020603050405020304" pitchFamily="18" charset="0"/>
              <a:cs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cs typeface="Times New Roman" panose="02020603050405020304" pitchFamily="18" charset="0"/>
              </a:rPr>
              <a:t>        next[4]=1    </a:t>
            </a:r>
            <a:r>
              <a:rPr lang="zh-CN" altLang="en-US" sz="2000" dirty="0">
                <a:latin typeface="Times New Roman" panose="02020603050405020304" pitchFamily="18" charset="0"/>
                <a:cs typeface="Times New Roman" panose="02020603050405020304" pitchFamily="18" charset="0"/>
              </a:rPr>
              <a:t>根据 </a:t>
            </a:r>
            <a:r>
              <a:rPr lang="en-US" altLang="zh-CN" sz="2000" dirty="0">
                <a:latin typeface="Times New Roman" panose="02020603050405020304" pitchFamily="18" charset="0"/>
                <a:cs typeface="Times New Roman" panose="02020603050405020304" pitchFamily="18" charset="0"/>
              </a:rPr>
              <a:t>(3)  T[0]=T[3] </a:t>
            </a:r>
            <a:r>
              <a:rPr lang="zh-CN" altLang="en-US" sz="2000" dirty="0">
                <a:latin typeface="Times New Roman" panose="02020603050405020304" pitchFamily="18" charset="0"/>
                <a:cs typeface="Times New Roman" panose="02020603050405020304" pitchFamily="18" charset="0"/>
              </a:rPr>
              <a:t>且 </a:t>
            </a:r>
            <a:r>
              <a:rPr lang="en-US" altLang="zh-CN" sz="2000" dirty="0">
                <a:latin typeface="Times New Roman" panose="02020603050405020304" pitchFamily="18" charset="0"/>
                <a:cs typeface="Times New Roman" panose="02020603050405020304" pitchFamily="18" charset="0"/>
              </a:rPr>
              <a:t>T[1]</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T[4] </a:t>
            </a:r>
            <a:endParaRPr lang="en-US" altLang="zh-CN" sz="2000" dirty="0">
              <a:latin typeface="Times New Roman" panose="02020603050405020304" pitchFamily="18" charset="0"/>
              <a:ea typeface="Times New Roman" panose="02020603050405020304" pitchFamily="18" charset="0"/>
            </a:endParaRPr>
          </a:p>
        </p:txBody>
      </p:sp>
      <p:sp>
        <p:nvSpPr>
          <p:cNvPr id="43011" name="Rectangle 5"/>
          <p:cNvSpPr/>
          <p:nvPr/>
        </p:nvSpPr>
        <p:spPr>
          <a:xfrm>
            <a:off x="900113" y="3554413"/>
            <a:ext cx="5184775" cy="2062162"/>
          </a:xfrm>
          <a:prstGeom prst="rect">
            <a:avLst/>
          </a:prstGeom>
          <a:noFill/>
          <a:ln w="9525">
            <a:noFill/>
          </a:ln>
        </p:spPr>
        <p:txBody>
          <a:bodyPr>
            <a:spAutoFit/>
          </a:bodyPr>
          <a:p>
            <a:pPr eaLnBrk="1" hangingPunct="1">
              <a:lnSpc>
                <a:spcPct val="160000"/>
              </a:lnSpc>
            </a:pPr>
            <a:r>
              <a:rPr lang="zh-CN" altLang="en-US" sz="2000" dirty="0">
                <a:latin typeface="Times New Roman" panose="02020603050405020304" pitchFamily="18" charset="0"/>
                <a:cs typeface="Times New Roman" panose="02020603050405020304" pitchFamily="18" charset="0"/>
              </a:rPr>
              <a:t>若</a:t>
            </a:r>
            <a:r>
              <a:rPr lang="en-US" altLang="zh-CN" sz="2000" dirty="0">
                <a:latin typeface="Times New Roman" panose="02020603050405020304" pitchFamily="18" charset="0"/>
                <a:cs typeface="Times New Roman" panose="02020603050405020304" pitchFamily="18" charset="0"/>
              </a:rPr>
              <a:t>T=“abcab”</a:t>
            </a:r>
            <a:endParaRPr lang="en-US" altLang="zh-CN" sz="2000" dirty="0">
              <a:latin typeface="Times New Roman" panose="02020603050405020304" pitchFamily="18" charset="0"/>
              <a:cs typeface="Times New Roman" panose="02020603050405020304" pitchFamily="18" charset="0"/>
            </a:endParaRPr>
          </a:p>
          <a:p>
            <a:pPr eaLnBrk="1" hangingPunct="1">
              <a:lnSpc>
                <a:spcPct val="160000"/>
              </a:lnSpc>
            </a:pPr>
            <a:r>
              <a:rPr lang="zh-CN" altLang="en-US" sz="2000" dirty="0">
                <a:latin typeface="Times New Roman" panose="02020603050405020304" pitchFamily="18" charset="0"/>
                <a:cs typeface="Times New Roman" panose="02020603050405020304" pitchFamily="18" charset="0"/>
              </a:rPr>
              <a:t>为什么</a:t>
            </a:r>
            <a:r>
              <a:rPr lang="en-US" altLang="zh-CN" sz="2000" dirty="0">
                <a:latin typeface="Times New Roman" panose="02020603050405020304" pitchFamily="18" charset="0"/>
                <a:cs typeface="Times New Roman" panose="02020603050405020304" pitchFamily="18" charset="0"/>
              </a:rPr>
              <a:t>T[0]==T[3],</a:t>
            </a:r>
            <a:r>
              <a:rPr lang="zh-CN" altLang="en-US" sz="2000" dirty="0">
                <a:latin typeface="Times New Roman" panose="02020603050405020304" pitchFamily="18" charset="0"/>
                <a:cs typeface="Times New Roman" panose="02020603050405020304" pitchFamily="18" charset="0"/>
              </a:rPr>
              <a:t>还会有</a:t>
            </a:r>
            <a:r>
              <a:rPr lang="en-US" altLang="zh-CN" sz="2000" dirty="0">
                <a:latin typeface="Times New Roman" panose="02020603050405020304" pitchFamily="18" charset="0"/>
                <a:cs typeface="Times New Roman" panose="02020603050405020304" pitchFamily="18" charset="0"/>
              </a:rPr>
              <a:t>next[4]=0 ?</a:t>
            </a:r>
            <a:endParaRPr lang="en-US" altLang="zh-CN" sz="2000" dirty="0">
              <a:latin typeface="Times New Roman" panose="02020603050405020304" pitchFamily="18" charset="0"/>
              <a:cs typeface="Times New Roman" panose="02020603050405020304" pitchFamily="18" charset="0"/>
            </a:endParaRPr>
          </a:p>
          <a:p>
            <a:pPr eaLnBrk="1" hangingPunct="1">
              <a:lnSpc>
                <a:spcPct val="160000"/>
              </a:lnSpc>
            </a:pPr>
            <a:r>
              <a:rPr lang="zh-CN" altLang="en-US" sz="2000" dirty="0">
                <a:latin typeface="Times New Roman" panose="02020603050405020304" pitchFamily="18" charset="0"/>
                <a:cs typeface="Times New Roman" panose="02020603050405020304" pitchFamily="18" charset="0"/>
              </a:rPr>
              <a:t>因为</a:t>
            </a:r>
            <a:r>
              <a:rPr lang="en-US" altLang="zh-CN" sz="2000" dirty="0">
                <a:latin typeface="Times New Roman" panose="02020603050405020304" pitchFamily="18" charset="0"/>
                <a:cs typeface="Times New Roman" panose="02020603050405020304" pitchFamily="18" charset="0"/>
              </a:rPr>
              <a:t>T[1]==T[4]</a:t>
            </a:r>
            <a:endParaRPr lang="en-US" altLang="zh-CN" sz="2000" dirty="0">
              <a:latin typeface="Times New Roman" panose="02020603050405020304" pitchFamily="18" charset="0"/>
              <a:cs typeface="Times New Roman" panose="02020603050405020304" pitchFamily="18" charset="0"/>
            </a:endParaRPr>
          </a:p>
          <a:p>
            <a:pPr eaLnBrk="1" hangingPunct="1">
              <a:lnSpc>
                <a:spcPct val="160000"/>
              </a:lnSpc>
            </a:pPr>
            <a:r>
              <a:rPr lang="zh-CN" altLang="en-US" sz="2000" dirty="0">
                <a:latin typeface="Times New Roman" panose="02020603050405020304" pitchFamily="18" charset="0"/>
                <a:cs typeface="Times New Roman" panose="02020603050405020304" pitchFamily="18" charset="0"/>
              </a:rPr>
              <a:t>根据 </a:t>
            </a:r>
            <a:r>
              <a:rPr lang="en-US" altLang="zh-CN" sz="2000" dirty="0">
                <a:latin typeface="Times New Roman" panose="02020603050405020304" pitchFamily="18" charset="0"/>
                <a:cs typeface="Times New Roman" panose="02020603050405020304" pitchFamily="18" charset="0"/>
              </a:rPr>
              <a:t>(3)” </a:t>
            </a:r>
            <a:r>
              <a:rPr lang="zh-CN" altLang="en-US" sz="2000" dirty="0">
                <a:latin typeface="Times New Roman" panose="02020603050405020304" pitchFamily="18" charset="0"/>
                <a:cs typeface="Times New Roman" panose="02020603050405020304" pitchFamily="18" charset="0"/>
              </a:rPr>
              <a:t>且</a:t>
            </a:r>
            <a:r>
              <a:rPr lang="en-US" altLang="zh-CN" sz="2000" dirty="0">
                <a:latin typeface="Times New Roman" panose="02020603050405020304" pitchFamily="18" charset="0"/>
                <a:cs typeface="Times New Roman" panose="02020603050405020304" pitchFamily="18" charset="0"/>
              </a:rPr>
              <a:t>T[j] != T[k]”</a:t>
            </a:r>
            <a:r>
              <a:rPr lang="zh-CN" altLang="en-US" sz="2000" dirty="0">
                <a:latin typeface="Times New Roman" panose="02020603050405020304" pitchFamily="18" charset="0"/>
                <a:cs typeface="Times New Roman" panose="02020603050405020304" pitchFamily="18" charset="0"/>
              </a:rPr>
              <a:t>被划入</a:t>
            </a:r>
            <a:r>
              <a:rPr lang="en-US" altLang="zh-CN" sz="2000" dirty="0">
                <a:latin typeface="Times New Roman" panose="02020603050405020304" pitchFamily="18" charset="0"/>
                <a:cs typeface="Times New Roman" panose="02020603050405020304" pitchFamily="18" charset="0"/>
              </a:rPr>
              <a:t>(4)</a:t>
            </a:r>
            <a:r>
              <a:rPr lang="zh-CN" altLang="en-US"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ea typeface="Times New Roman" panose="02020603050405020304" pitchFamily="18" charset="0"/>
            </a:endParaRPr>
          </a:p>
        </p:txBody>
      </p:sp>
      <p:graphicFrame>
        <p:nvGraphicFramePr>
          <p:cNvPr id="6" name="Group 118"/>
          <p:cNvGraphicFramePr>
            <a:graphicFrameLocks noGrp="1"/>
          </p:cNvGraphicFramePr>
          <p:nvPr/>
        </p:nvGraphicFramePr>
        <p:xfrm>
          <a:off x="5867400" y="3554413"/>
          <a:ext cx="2878138" cy="1190625"/>
        </p:xfrm>
        <a:graphic>
          <a:graphicData uri="http://schemas.openxmlformats.org/drawingml/2006/table">
            <a:tbl>
              <a:tblPr/>
              <a:tblGrid>
                <a:gridCol w="692150"/>
                <a:gridCol w="525463"/>
                <a:gridCol w="412750"/>
                <a:gridCol w="411162"/>
                <a:gridCol w="525463"/>
                <a:gridCol w="311150"/>
              </a:tblGrid>
              <a:tr h="3968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下标</a:t>
                      </a:r>
                      <a:endParaRPr kumimoji="0" lang="zh-CN" altLang="en-US"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T</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a</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b</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c</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a</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c</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next</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 name="Group 121"/>
          <p:cNvGraphicFramePr>
            <a:graphicFrameLocks noGrp="1"/>
          </p:cNvGraphicFramePr>
          <p:nvPr/>
        </p:nvGraphicFramePr>
        <p:xfrm>
          <a:off x="5867400" y="5176838"/>
          <a:ext cx="2878138" cy="1190625"/>
        </p:xfrm>
        <a:graphic>
          <a:graphicData uri="http://schemas.openxmlformats.org/drawingml/2006/table">
            <a:tbl>
              <a:tblPr/>
              <a:tblGrid>
                <a:gridCol w="692150"/>
                <a:gridCol w="525463"/>
                <a:gridCol w="412750"/>
                <a:gridCol w="411162"/>
                <a:gridCol w="525463"/>
                <a:gridCol w="311150"/>
              </a:tblGrid>
              <a:tr h="3968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下标</a:t>
                      </a:r>
                      <a:endParaRPr kumimoji="0" lang="zh-CN" altLang="en-US"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T</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a</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b</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c</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a</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b</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next</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91450" marR="91450"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文本框 1"/>
          <p:cNvSpPr txBox="1"/>
          <p:nvPr/>
        </p:nvSpPr>
        <p:spPr>
          <a:xfrm>
            <a:off x="900113" y="908050"/>
            <a:ext cx="2573337" cy="523875"/>
          </a:xfrm>
          <a:prstGeom prst="rect">
            <a:avLst/>
          </a:prstGeom>
          <a:noFill/>
          <a:ln w="9525">
            <a:noFill/>
          </a:ln>
        </p:spPr>
        <p:txBody>
          <a:bodyPr wrap="none">
            <a:spAutoFit/>
          </a:bodyPr>
          <a:p>
            <a:r>
              <a:rPr lang="en-US" altLang="zh-CN" sz="2800" dirty="0">
                <a:latin typeface="Times New Roman" panose="02020603050405020304" pitchFamily="18" charset="0"/>
                <a:cs typeface="Times New Roman" panose="02020603050405020304" pitchFamily="18" charset="0"/>
              </a:rPr>
              <a:t>(a+b)*c-(b+d)/e</a:t>
            </a:r>
            <a:endParaRPr lang="zh-CN" altLang="en-US" sz="2800" dirty="0">
              <a:latin typeface="Times New Roman" panose="02020603050405020304" pitchFamily="18" charset="0"/>
              <a:ea typeface="Times New Roman" panose="02020603050405020304" pitchFamily="18" charset="0"/>
            </a:endParaRPr>
          </a:p>
        </p:txBody>
      </p:sp>
      <p:sp>
        <p:nvSpPr>
          <p:cNvPr id="7171" name="文本框 2"/>
          <p:cNvSpPr txBox="1"/>
          <p:nvPr/>
        </p:nvSpPr>
        <p:spPr>
          <a:xfrm flipH="1">
            <a:off x="969963" y="2987675"/>
            <a:ext cx="1295400" cy="523875"/>
          </a:xfrm>
          <a:prstGeom prst="rect">
            <a:avLst/>
          </a:prstGeom>
          <a:noFill/>
          <a:ln w="9525">
            <a:noFill/>
          </a:ln>
        </p:spPr>
        <p:txBody>
          <a:bodyPr>
            <a:spAutoFit/>
          </a:bodyPr>
          <a:p>
            <a:r>
              <a:rPr lang="en-US" altLang="zh-CN" sz="2800" dirty="0">
                <a:latin typeface="Times New Roman" panose="02020603050405020304" pitchFamily="18" charset="0"/>
                <a:cs typeface="Times New Roman" panose="02020603050405020304" pitchFamily="18" charset="0"/>
              </a:rPr>
              <a:t>a+b-c</a:t>
            </a:r>
            <a:endParaRPr lang="zh-CN" altLang="en-US" sz="2800" dirty="0">
              <a:latin typeface="Times New Roman" panose="02020603050405020304" pitchFamily="18" charset="0"/>
              <a:ea typeface="Times New Roman" panose="02020603050405020304" pitchFamily="18" charset="0"/>
            </a:endParaRPr>
          </a:p>
        </p:txBody>
      </p:sp>
      <p:sp>
        <p:nvSpPr>
          <p:cNvPr id="7172" name="文本框 3"/>
          <p:cNvSpPr txBox="1"/>
          <p:nvPr/>
        </p:nvSpPr>
        <p:spPr>
          <a:xfrm>
            <a:off x="1000125" y="4567238"/>
            <a:ext cx="1001713" cy="523875"/>
          </a:xfrm>
          <a:prstGeom prst="rect">
            <a:avLst/>
          </a:prstGeom>
          <a:noFill/>
          <a:ln w="9525">
            <a:noFill/>
          </a:ln>
        </p:spPr>
        <p:txBody>
          <a:bodyPr wrap="none">
            <a:spAutoFit/>
          </a:bodyPr>
          <a:p>
            <a:r>
              <a:rPr lang="en-US" altLang="zh-CN" sz="2800" dirty="0">
                <a:latin typeface="Times New Roman" panose="02020603050405020304" pitchFamily="18" charset="0"/>
                <a:cs typeface="Times New Roman" panose="02020603050405020304" pitchFamily="18" charset="0"/>
              </a:rPr>
              <a:t>a*b/c</a:t>
            </a:r>
            <a:endParaRPr lang="zh-CN" altLang="en-US" sz="28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4"/>
          <p:cNvSpPr/>
          <p:nvPr/>
        </p:nvSpPr>
        <p:spPr>
          <a:xfrm>
            <a:off x="323850" y="760413"/>
            <a:ext cx="8207375" cy="4181475"/>
          </a:xfrm>
          <a:prstGeom prst="rect">
            <a:avLst/>
          </a:prstGeom>
          <a:noFill/>
          <a:ln w="9525">
            <a:noFill/>
          </a:ln>
        </p:spPr>
        <p:txBody>
          <a:bodyPr>
            <a:spAutoFit/>
          </a:bodyPr>
          <a:p>
            <a:pPr eaLnBrk="1" hangingPunct="1">
              <a:lnSpc>
                <a:spcPct val="120000"/>
              </a:lnSpc>
            </a:pPr>
            <a:r>
              <a:rPr lang="en-US" altLang="zh-CN" dirty="0">
                <a:solidFill>
                  <a:srgbClr val="0000CC"/>
                </a:solidFill>
                <a:latin typeface="Times New Roman" panose="02020603050405020304" pitchFamily="18" charset="0"/>
                <a:cs typeface="Times New Roman" panose="02020603050405020304" pitchFamily="18" charset="0"/>
              </a:rPr>
              <a:t>【</a:t>
            </a:r>
            <a:r>
              <a:rPr lang="zh-CN" altLang="en-US" dirty="0">
                <a:solidFill>
                  <a:srgbClr val="0000CC"/>
                </a:solidFill>
                <a:latin typeface="Times New Roman" panose="02020603050405020304" pitchFamily="18" charset="0"/>
                <a:cs typeface="Times New Roman" panose="02020603050405020304" pitchFamily="18" charset="0"/>
              </a:rPr>
              <a:t>例</a:t>
            </a:r>
            <a:r>
              <a:rPr lang="en-US" altLang="zh-CN" dirty="0">
                <a:solidFill>
                  <a:srgbClr val="0000CC"/>
                </a:solidFill>
                <a:latin typeface="Times New Roman" panose="02020603050405020304" pitchFamily="18" charset="0"/>
                <a:cs typeface="Times New Roman" panose="02020603050405020304" pitchFamily="18" charset="0"/>
              </a:rPr>
              <a:t>2-18】</a:t>
            </a:r>
            <a:r>
              <a:rPr lang="zh-CN" altLang="en-US" dirty="0">
                <a:latin typeface="Times New Roman" panose="02020603050405020304" pitchFamily="18" charset="0"/>
                <a:cs typeface="Times New Roman" panose="02020603050405020304" pitchFamily="18" charset="0"/>
              </a:rPr>
              <a:t>求</a:t>
            </a:r>
            <a:r>
              <a:rPr lang="en-US" altLang="zh-CN" dirty="0">
                <a:latin typeface="Times New Roman" panose="02020603050405020304" pitchFamily="18" charset="0"/>
                <a:cs typeface="Times New Roman" panose="02020603050405020304" pitchFamily="18" charset="0"/>
              </a:rPr>
              <a:t>T=”ababcaabc” </a:t>
            </a:r>
            <a:r>
              <a:rPr lang="zh-CN" altLang="en-US" dirty="0">
                <a:latin typeface="Times New Roman" panose="02020603050405020304" pitchFamily="18" charset="0"/>
                <a:cs typeface="Times New Roman" panose="02020603050405020304" pitchFamily="18" charset="0"/>
              </a:rPr>
              <a:t>的模式函数的值</a:t>
            </a:r>
            <a:endParaRPr lang="zh-CN" altLang="en-US" dirty="0">
              <a:latin typeface="Times New Roman" panose="02020603050405020304" pitchFamily="18" charset="0"/>
              <a:cs typeface="Times New Roman" panose="02020603050405020304" pitchFamily="18" charset="0"/>
            </a:endParaRPr>
          </a:p>
          <a:p>
            <a:pPr eaLnBrk="1" hangingPunct="1">
              <a:lnSpc>
                <a:spcPct val="120000"/>
              </a:lnSpc>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next[0]= -1  </a:t>
            </a:r>
            <a:r>
              <a:rPr lang="zh-CN" altLang="en-US" sz="2000" dirty="0">
                <a:latin typeface="Times New Roman" panose="02020603050405020304" pitchFamily="18" charset="0"/>
                <a:cs typeface="Times New Roman" panose="02020603050405020304" pitchFamily="18" charset="0"/>
              </a:rPr>
              <a:t>根据 </a:t>
            </a:r>
            <a:r>
              <a:rPr lang="en-US" altLang="zh-CN" sz="2000" dirty="0">
                <a:latin typeface="Times New Roman" panose="02020603050405020304" pitchFamily="18" charset="0"/>
                <a:cs typeface="Times New Roman" panose="02020603050405020304" pitchFamily="18" charset="0"/>
              </a:rPr>
              <a:t>(1)</a:t>
            </a:r>
            <a:endParaRPr lang="en-US" altLang="zh-CN" sz="2000" dirty="0">
              <a:latin typeface="Times New Roman" panose="02020603050405020304" pitchFamily="18" charset="0"/>
              <a:cs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cs typeface="Times New Roman" panose="02020603050405020304" pitchFamily="18" charset="0"/>
              </a:rPr>
              <a:t>     next[1]=0    </a:t>
            </a:r>
            <a:r>
              <a:rPr lang="zh-CN" altLang="en-US" sz="2000" dirty="0">
                <a:latin typeface="Times New Roman" panose="02020603050405020304" pitchFamily="18" charset="0"/>
                <a:cs typeface="Times New Roman" panose="02020603050405020304" pitchFamily="18" charset="0"/>
              </a:rPr>
              <a:t>根据 </a:t>
            </a:r>
            <a:r>
              <a:rPr lang="en-US" altLang="zh-CN" sz="2000" dirty="0">
                <a:latin typeface="Times New Roman" panose="02020603050405020304" pitchFamily="18" charset="0"/>
                <a:cs typeface="Times New Roman" panose="02020603050405020304" pitchFamily="18" charset="0"/>
              </a:rPr>
              <a:t>(4) </a:t>
            </a:r>
            <a:endParaRPr lang="en-US" altLang="zh-CN" sz="2000" dirty="0">
              <a:latin typeface="Times New Roman" panose="02020603050405020304" pitchFamily="18" charset="0"/>
              <a:cs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cs typeface="Times New Roman" panose="02020603050405020304" pitchFamily="18" charset="0"/>
              </a:rPr>
              <a:t>     next[2]=-1   </a:t>
            </a:r>
            <a:r>
              <a:rPr lang="zh-CN" altLang="en-US" sz="2000" dirty="0">
                <a:latin typeface="Times New Roman" panose="02020603050405020304" pitchFamily="18" charset="0"/>
                <a:cs typeface="Times New Roman" panose="02020603050405020304" pitchFamily="18" charset="0"/>
              </a:rPr>
              <a:t>根据 </a:t>
            </a:r>
            <a:r>
              <a:rPr lang="en-US" altLang="zh-CN" sz="2000" dirty="0">
                <a:latin typeface="Times New Roman" panose="02020603050405020304" pitchFamily="18" charset="0"/>
                <a:cs typeface="Times New Roman" panose="02020603050405020304" pitchFamily="18" charset="0"/>
              </a:rPr>
              <a:t>(2)</a:t>
            </a:r>
            <a:endParaRPr lang="en-US" altLang="zh-CN" sz="2000" dirty="0">
              <a:latin typeface="Times New Roman" panose="02020603050405020304" pitchFamily="18" charset="0"/>
              <a:cs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cs typeface="Times New Roman" panose="02020603050405020304" pitchFamily="18" charset="0"/>
              </a:rPr>
              <a:t>     next[3]=0    </a:t>
            </a:r>
            <a:r>
              <a:rPr lang="zh-CN" altLang="en-US" sz="2000" dirty="0">
                <a:latin typeface="Times New Roman" panose="02020603050405020304" pitchFamily="18" charset="0"/>
                <a:cs typeface="Times New Roman" panose="02020603050405020304" pitchFamily="18" charset="0"/>
              </a:rPr>
              <a:t>根据 </a:t>
            </a:r>
            <a:r>
              <a:rPr lang="en-US" altLang="zh-CN" sz="2000" dirty="0">
                <a:latin typeface="Times New Roman" panose="02020603050405020304" pitchFamily="18" charset="0"/>
                <a:cs typeface="Times New Roman" panose="02020603050405020304" pitchFamily="18" charset="0"/>
              </a:rPr>
              <a:t>(3) </a:t>
            </a:r>
            <a:r>
              <a:rPr lang="zh-CN" altLang="en-US" sz="2000" dirty="0">
                <a:latin typeface="Times New Roman" panose="02020603050405020304" pitchFamily="18" charset="0"/>
                <a:cs typeface="Times New Roman" panose="02020603050405020304" pitchFamily="18" charset="0"/>
              </a:rPr>
              <a:t>虽</a:t>
            </a:r>
            <a:r>
              <a:rPr lang="en-US" altLang="zh-CN" sz="2000" dirty="0">
                <a:latin typeface="Times New Roman" panose="02020603050405020304" pitchFamily="18" charset="0"/>
                <a:cs typeface="Times New Roman" panose="02020603050405020304" pitchFamily="18" charset="0"/>
              </a:rPr>
              <a:t>T[0]=T[2] </a:t>
            </a:r>
            <a:r>
              <a:rPr lang="zh-CN" altLang="en-US" sz="2000" dirty="0">
                <a:latin typeface="Times New Roman" panose="02020603050405020304" pitchFamily="18" charset="0"/>
                <a:cs typeface="Times New Roman" panose="02020603050405020304" pitchFamily="18" charset="0"/>
              </a:rPr>
              <a:t>但</a:t>
            </a:r>
            <a:r>
              <a:rPr lang="en-US" altLang="zh-CN" sz="2000" dirty="0">
                <a:latin typeface="Times New Roman" panose="02020603050405020304" pitchFamily="18" charset="0"/>
                <a:cs typeface="Times New Roman" panose="02020603050405020304" pitchFamily="18" charset="0"/>
              </a:rPr>
              <a:t>T[1]=T[3] </a:t>
            </a:r>
            <a:r>
              <a:rPr lang="zh-CN" altLang="en-US" sz="2000" dirty="0">
                <a:latin typeface="Times New Roman" panose="02020603050405020304" pitchFamily="18" charset="0"/>
                <a:cs typeface="Times New Roman" panose="02020603050405020304" pitchFamily="18" charset="0"/>
              </a:rPr>
              <a:t>被划入</a:t>
            </a:r>
            <a:r>
              <a:rPr lang="en-US" altLang="zh-CN" sz="2000" dirty="0">
                <a:latin typeface="Times New Roman" panose="02020603050405020304" pitchFamily="18" charset="0"/>
                <a:cs typeface="Times New Roman" panose="02020603050405020304" pitchFamily="18" charset="0"/>
              </a:rPr>
              <a:t>(4)</a:t>
            </a:r>
            <a:endParaRPr lang="en-US" altLang="zh-CN" sz="2000" dirty="0">
              <a:latin typeface="Times New Roman" panose="02020603050405020304" pitchFamily="18" charset="0"/>
              <a:cs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cs typeface="Times New Roman" panose="02020603050405020304" pitchFamily="18" charset="0"/>
              </a:rPr>
              <a:t>     next[4]=2    </a:t>
            </a:r>
            <a:r>
              <a:rPr lang="zh-CN" altLang="en-US" sz="2000" dirty="0">
                <a:latin typeface="Times New Roman" panose="02020603050405020304" pitchFamily="18" charset="0"/>
                <a:cs typeface="Times New Roman" panose="02020603050405020304" pitchFamily="18" charset="0"/>
              </a:rPr>
              <a:t>根据 </a:t>
            </a:r>
            <a:r>
              <a:rPr lang="en-US" altLang="zh-CN" sz="2000" dirty="0">
                <a:latin typeface="Times New Roman" panose="02020603050405020304" pitchFamily="18" charset="0"/>
                <a:cs typeface="Times New Roman" panose="02020603050405020304" pitchFamily="18" charset="0"/>
              </a:rPr>
              <a:t>(3) T[0]T[1]=T[2]T[3] </a:t>
            </a:r>
            <a:r>
              <a:rPr lang="zh-CN" altLang="en-US" sz="2000" dirty="0">
                <a:latin typeface="Times New Roman" panose="02020603050405020304" pitchFamily="18" charset="0"/>
                <a:cs typeface="Times New Roman" panose="02020603050405020304" pitchFamily="18" charset="0"/>
              </a:rPr>
              <a:t>且</a:t>
            </a:r>
            <a:r>
              <a:rPr lang="en-US" altLang="zh-CN" sz="2000" dirty="0">
                <a:latin typeface="Times New Roman" panose="02020603050405020304" pitchFamily="18" charset="0"/>
                <a:cs typeface="Times New Roman" panose="02020603050405020304" pitchFamily="18" charset="0"/>
              </a:rPr>
              <a:t>T[2] !=T[4]</a:t>
            </a:r>
            <a:endParaRPr lang="en-US" altLang="zh-CN" sz="2000" dirty="0">
              <a:latin typeface="Times New Roman" panose="02020603050405020304" pitchFamily="18" charset="0"/>
              <a:cs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cs typeface="Times New Roman" panose="02020603050405020304" pitchFamily="18" charset="0"/>
              </a:rPr>
              <a:t>     next[5]=-1   </a:t>
            </a:r>
            <a:r>
              <a:rPr lang="zh-CN" altLang="en-US" sz="2000" dirty="0">
                <a:latin typeface="Times New Roman" panose="02020603050405020304" pitchFamily="18" charset="0"/>
                <a:cs typeface="Times New Roman" panose="02020603050405020304" pitchFamily="18" charset="0"/>
              </a:rPr>
              <a:t>根据 </a:t>
            </a:r>
            <a:r>
              <a:rPr lang="en-US" altLang="zh-CN" sz="2000" dirty="0">
                <a:latin typeface="Times New Roman" panose="02020603050405020304" pitchFamily="18" charset="0"/>
                <a:cs typeface="Times New Roman" panose="02020603050405020304" pitchFamily="18" charset="0"/>
              </a:rPr>
              <a:t>(2)  </a:t>
            </a:r>
            <a:endParaRPr lang="en-US" altLang="zh-CN" sz="2000" dirty="0">
              <a:latin typeface="Times New Roman" panose="02020603050405020304" pitchFamily="18" charset="0"/>
              <a:cs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cs typeface="Times New Roman" panose="02020603050405020304" pitchFamily="18" charset="0"/>
              </a:rPr>
              <a:t>     next[6]=1    </a:t>
            </a:r>
            <a:r>
              <a:rPr lang="zh-CN" altLang="en-US" sz="2000" dirty="0">
                <a:latin typeface="Times New Roman" panose="02020603050405020304" pitchFamily="18" charset="0"/>
                <a:cs typeface="Times New Roman" panose="02020603050405020304" pitchFamily="18" charset="0"/>
              </a:rPr>
              <a:t>根据 </a:t>
            </a:r>
            <a:r>
              <a:rPr lang="en-US" altLang="zh-CN" sz="2000" dirty="0">
                <a:latin typeface="Times New Roman" panose="02020603050405020304" pitchFamily="18" charset="0"/>
                <a:cs typeface="Times New Roman" panose="02020603050405020304" pitchFamily="18" charset="0"/>
              </a:rPr>
              <a:t>(3) T[0]=T[5] </a:t>
            </a:r>
            <a:r>
              <a:rPr lang="zh-CN" altLang="en-US" sz="2000" dirty="0">
                <a:latin typeface="Times New Roman" panose="02020603050405020304" pitchFamily="18" charset="0"/>
                <a:cs typeface="Times New Roman" panose="02020603050405020304" pitchFamily="18" charset="0"/>
              </a:rPr>
              <a:t>且</a:t>
            </a:r>
            <a:r>
              <a:rPr lang="en-US" altLang="zh-CN" sz="2000" dirty="0">
                <a:latin typeface="Times New Roman" panose="02020603050405020304" pitchFamily="18" charset="0"/>
                <a:cs typeface="Times New Roman" panose="02020603050405020304" pitchFamily="18" charset="0"/>
              </a:rPr>
              <a:t>T[1]!=T[6] </a:t>
            </a:r>
            <a:endParaRPr lang="en-US" altLang="zh-CN" sz="2000" dirty="0">
              <a:latin typeface="Times New Roman" panose="02020603050405020304" pitchFamily="18" charset="0"/>
              <a:cs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cs typeface="Times New Roman" panose="02020603050405020304" pitchFamily="18" charset="0"/>
              </a:rPr>
              <a:t>     next[7]=0    </a:t>
            </a:r>
            <a:r>
              <a:rPr lang="zh-CN" altLang="en-US" sz="2000" dirty="0">
                <a:latin typeface="Times New Roman" panose="02020603050405020304" pitchFamily="18" charset="0"/>
                <a:cs typeface="Times New Roman" panose="02020603050405020304" pitchFamily="18" charset="0"/>
              </a:rPr>
              <a:t>根据 </a:t>
            </a:r>
            <a:r>
              <a:rPr lang="en-US" altLang="zh-CN" sz="2000" dirty="0">
                <a:latin typeface="Times New Roman" panose="02020603050405020304" pitchFamily="18" charset="0"/>
                <a:cs typeface="Times New Roman" panose="02020603050405020304" pitchFamily="18" charset="0"/>
              </a:rPr>
              <a:t>(3) </a:t>
            </a:r>
            <a:r>
              <a:rPr lang="zh-CN" altLang="en-US" sz="2000" dirty="0">
                <a:latin typeface="Times New Roman" panose="02020603050405020304" pitchFamily="18" charset="0"/>
                <a:cs typeface="Times New Roman" panose="02020603050405020304" pitchFamily="18" charset="0"/>
              </a:rPr>
              <a:t>虽</a:t>
            </a:r>
            <a:r>
              <a:rPr lang="en-US" altLang="zh-CN" sz="2000" dirty="0">
                <a:latin typeface="Times New Roman" panose="02020603050405020304" pitchFamily="18" charset="0"/>
                <a:cs typeface="Times New Roman" panose="02020603050405020304" pitchFamily="18" charset="0"/>
              </a:rPr>
              <a:t>T[0]=T[6] </a:t>
            </a:r>
            <a:r>
              <a:rPr lang="zh-CN" altLang="en-US" sz="2000" dirty="0">
                <a:latin typeface="Times New Roman" panose="02020603050405020304" pitchFamily="18" charset="0"/>
                <a:cs typeface="Times New Roman" panose="02020603050405020304" pitchFamily="18" charset="0"/>
              </a:rPr>
              <a:t>但</a:t>
            </a:r>
            <a:r>
              <a:rPr lang="en-US" altLang="zh-CN" sz="2000" dirty="0">
                <a:latin typeface="Times New Roman" panose="02020603050405020304" pitchFamily="18" charset="0"/>
                <a:cs typeface="Times New Roman" panose="02020603050405020304" pitchFamily="18" charset="0"/>
              </a:rPr>
              <a:t>T[1]=T[7] </a:t>
            </a:r>
            <a:r>
              <a:rPr lang="zh-CN" altLang="en-US" sz="2000" dirty="0">
                <a:latin typeface="Times New Roman" panose="02020603050405020304" pitchFamily="18" charset="0"/>
                <a:cs typeface="Times New Roman" panose="02020603050405020304" pitchFamily="18" charset="0"/>
              </a:rPr>
              <a:t>被划入</a:t>
            </a:r>
            <a:r>
              <a:rPr lang="en-US" altLang="zh-CN" sz="2000" dirty="0">
                <a:latin typeface="Times New Roman" panose="02020603050405020304" pitchFamily="18" charset="0"/>
                <a:cs typeface="Times New Roman" panose="02020603050405020304" pitchFamily="18" charset="0"/>
              </a:rPr>
              <a:t>(4)</a:t>
            </a:r>
            <a:endParaRPr lang="en-US" altLang="zh-CN" sz="2000" dirty="0">
              <a:latin typeface="Times New Roman" panose="02020603050405020304" pitchFamily="18" charset="0"/>
              <a:cs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cs typeface="Times New Roman" panose="02020603050405020304" pitchFamily="18" charset="0"/>
              </a:rPr>
              <a:t>     next[8]=2    </a:t>
            </a:r>
            <a:r>
              <a:rPr lang="zh-CN" altLang="en-US" sz="2000" dirty="0">
                <a:latin typeface="Times New Roman" panose="02020603050405020304" pitchFamily="18" charset="0"/>
                <a:cs typeface="Times New Roman" panose="02020603050405020304" pitchFamily="18" charset="0"/>
              </a:rPr>
              <a:t>根据 </a:t>
            </a:r>
            <a:r>
              <a:rPr lang="en-US" altLang="zh-CN" sz="2000" dirty="0">
                <a:latin typeface="Times New Roman" panose="02020603050405020304" pitchFamily="18" charset="0"/>
                <a:cs typeface="Times New Roman" panose="02020603050405020304" pitchFamily="18" charset="0"/>
              </a:rPr>
              <a:t>(3) T[0]T[1]=T[6]T[7] </a:t>
            </a:r>
            <a:r>
              <a:rPr lang="zh-CN" altLang="en-US" sz="2000" dirty="0">
                <a:latin typeface="Times New Roman" panose="02020603050405020304" pitchFamily="18" charset="0"/>
                <a:cs typeface="Times New Roman" panose="02020603050405020304" pitchFamily="18" charset="0"/>
              </a:rPr>
              <a:t>且</a:t>
            </a:r>
            <a:r>
              <a:rPr lang="en-US" altLang="zh-CN" sz="2000" dirty="0">
                <a:latin typeface="Times New Roman" panose="02020603050405020304" pitchFamily="18" charset="0"/>
                <a:cs typeface="Times New Roman" panose="02020603050405020304" pitchFamily="18" charset="0"/>
              </a:rPr>
              <a:t>T[2] !=T[8]</a:t>
            </a:r>
            <a:endParaRPr lang="en-US" altLang="zh-CN" sz="2000" dirty="0">
              <a:latin typeface="Times New Roman" panose="02020603050405020304" pitchFamily="18" charset="0"/>
              <a:cs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即：</a:t>
            </a:r>
            <a:endParaRPr lang="zh-CN" altLang="en-US" sz="2000" dirty="0">
              <a:latin typeface="Times New Roman" panose="02020603050405020304" pitchFamily="18" charset="0"/>
              <a:ea typeface="Times New Roman" panose="02020603050405020304" pitchFamily="18" charset="0"/>
            </a:endParaRPr>
          </a:p>
        </p:txBody>
      </p:sp>
      <p:graphicFrame>
        <p:nvGraphicFramePr>
          <p:cNvPr id="5" name="Group 78"/>
          <p:cNvGraphicFramePr>
            <a:graphicFrameLocks noGrp="1"/>
          </p:cNvGraphicFramePr>
          <p:nvPr/>
        </p:nvGraphicFramePr>
        <p:xfrm>
          <a:off x="1116013" y="5119688"/>
          <a:ext cx="3900488" cy="1190625"/>
        </p:xfrm>
        <a:graphic>
          <a:graphicData uri="http://schemas.openxmlformats.org/drawingml/2006/table">
            <a:tbl>
              <a:tblPr/>
              <a:tblGrid>
                <a:gridCol w="692150"/>
                <a:gridCol w="409575"/>
                <a:gridCol w="311150"/>
                <a:gridCol w="409575"/>
                <a:gridCol w="325437"/>
                <a:gridCol w="311150"/>
                <a:gridCol w="409575"/>
                <a:gridCol w="409575"/>
                <a:gridCol w="311150"/>
                <a:gridCol w="311150"/>
              </a:tblGrid>
              <a:tr h="3968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下标</a:t>
                      </a: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next</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6545" name="Rectangle 69"/>
          <p:cNvSpPr>
            <a:spLocks noChangeArrowheads="1"/>
          </p:cNvSpPr>
          <p:nvPr/>
        </p:nvSpPr>
        <p:spPr bwMode="auto">
          <a:xfrm>
            <a:off x="5651500" y="5108575"/>
            <a:ext cx="3024188" cy="1200150"/>
          </a:xfrm>
          <a:prstGeom prst="rect">
            <a:avLst/>
          </a:prstGeom>
          <a:noFill/>
          <a:ln>
            <a:noFill/>
          </a:ln>
          <a:effectLst/>
        </p:spPr>
        <p:txBody>
          <a:bodyPr lIns="0" tIns="0" rIns="88872" bIns="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rPr>
              <a:t>next[3]=0</a:t>
            </a:r>
            <a:r>
              <a:rPr kumimoji="1" lang="zh-CN" altLang="en-US"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rPr>
              <a:t>，而不是</a:t>
            </a:r>
            <a:r>
              <a:rPr kumimoji="1" lang="en-US" altLang="zh-CN"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rPr>
              <a:t>=1</a:t>
            </a:r>
            <a:r>
              <a:rPr kumimoji="1" lang="zh-CN" altLang="en-US"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rPr>
              <a:t>；</a:t>
            </a:r>
            <a:endParaRPr kumimoji="1" lang="zh-CN" altLang="en-US"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endParaRPr>
          </a:p>
          <a:p>
            <a:pPr marL="0" marR="0" lvl="0" indent="0" algn="l" defTabSz="914400" rtl="0" eaLnBrk="1" fontAlgn="base" latinLnBrk="0" hangingPunct="1">
              <a:lnSpc>
                <a:spcPct val="13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rPr>
              <a:t>next[6]=1</a:t>
            </a:r>
            <a:r>
              <a:rPr kumimoji="1" lang="zh-CN" altLang="en-US"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rPr>
              <a:t>，而不是</a:t>
            </a:r>
            <a:r>
              <a:rPr kumimoji="1" lang="en-US" altLang="zh-CN"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rPr>
              <a:t>= -1</a:t>
            </a:r>
            <a:r>
              <a:rPr kumimoji="1" lang="zh-CN" altLang="en-US"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rPr>
              <a:t>；</a:t>
            </a:r>
            <a:endParaRPr kumimoji="1" lang="zh-CN" altLang="en-US"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endParaRPr>
          </a:p>
          <a:p>
            <a:pPr marL="0" marR="0" lvl="0" indent="0" algn="l" defTabSz="914400" rtl="0" eaLnBrk="1" fontAlgn="base" latinLnBrk="0" hangingPunct="1">
              <a:lnSpc>
                <a:spcPct val="13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rPr>
              <a:t>next[8]=2</a:t>
            </a:r>
            <a:r>
              <a:rPr kumimoji="1" lang="zh-CN" altLang="en-US"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rPr>
              <a:t>，而不是</a:t>
            </a:r>
            <a:r>
              <a:rPr kumimoji="1" lang="en-US" altLang="zh-CN"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rPr>
              <a:t>= 0</a:t>
            </a:r>
            <a:r>
              <a:rPr kumimoji="1" lang="zh-CN" altLang="en-US"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rPr>
              <a:t>；</a:t>
            </a:r>
            <a:endParaRPr kumimoji="1" lang="zh-CN" altLang="en-US"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5"/>
          <p:cNvSpPr/>
          <p:nvPr/>
        </p:nvSpPr>
        <p:spPr>
          <a:xfrm>
            <a:off x="539750" y="714375"/>
            <a:ext cx="7848600" cy="368300"/>
          </a:xfrm>
          <a:prstGeom prst="rect">
            <a:avLst/>
          </a:prstGeom>
          <a:noFill/>
          <a:ln w="9525">
            <a:noFill/>
          </a:ln>
        </p:spPr>
        <p:txBody>
          <a:bodyPr lIns="0" tIns="0" rIns="88872" bIns="0" anchor="ctr" anchorCtr="0">
            <a:spAutoFit/>
          </a:bodyPr>
          <a:p>
            <a:pPr eaLnBrk="1" hangingPunct="1"/>
            <a:r>
              <a:rPr lang="en-US" altLang="zh-CN" dirty="0">
                <a:solidFill>
                  <a:srgbClr val="0000CC"/>
                </a:solidFill>
                <a:latin typeface="Times New Roman" panose="02020603050405020304" pitchFamily="18" charset="0"/>
                <a:cs typeface="Times New Roman" panose="02020603050405020304" pitchFamily="18" charset="0"/>
              </a:rPr>
              <a:t>【</a:t>
            </a:r>
            <a:r>
              <a:rPr lang="zh-CN" altLang="en-US" dirty="0">
                <a:solidFill>
                  <a:srgbClr val="0000CC"/>
                </a:solidFill>
                <a:latin typeface="Times New Roman" panose="02020603050405020304" pitchFamily="18" charset="0"/>
                <a:cs typeface="Times New Roman" panose="02020603050405020304" pitchFamily="18" charset="0"/>
              </a:rPr>
              <a:t>例</a:t>
            </a:r>
            <a:r>
              <a:rPr lang="en-US" altLang="zh-CN" dirty="0">
                <a:solidFill>
                  <a:srgbClr val="0000CC"/>
                </a:solidFill>
                <a:latin typeface="Times New Roman" panose="02020603050405020304" pitchFamily="18" charset="0"/>
                <a:cs typeface="Times New Roman" panose="02020603050405020304" pitchFamily="18" charset="0"/>
              </a:rPr>
              <a:t>2-19】</a:t>
            </a:r>
            <a:r>
              <a:rPr lang="zh-CN" altLang="en-US" dirty="0">
                <a:latin typeface="Times New Roman" panose="02020603050405020304" pitchFamily="18" charset="0"/>
                <a:cs typeface="Times New Roman" panose="02020603050405020304" pitchFamily="18" charset="0"/>
              </a:rPr>
              <a:t>求 </a:t>
            </a:r>
            <a:r>
              <a:rPr lang="en-US" altLang="zh-CN" dirty="0">
                <a:latin typeface="Times New Roman" panose="02020603050405020304" pitchFamily="18" charset="0"/>
                <a:cs typeface="Times New Roman" panose="02020603050405020304" pitchFamily="18" charset="0"/>
              </a:rPr>
              <a:t>T=”abCabCad” </a:t>
            </a:r>
            <a:r>
              <a:rPr lang="zh-CN" altLang="en-US" dirty="0">
                <a:latin typeface="Times New Roman" panose="02020603050405020304" pitchFamily="18" charset="0"/>
                <a:cs typeface="Times New Roman" panose="02020603050405020304" pitchFamily="18" charset="0"/>
              </a:rPr>
              <a:t>的模式函数的值 </a:t>
            </a:r>
            <a:endParaRPr lang="zh-CN" altLang="en-US" dirty="0">
              <a:latin typeface="Times New Roman" panose="02020603050405020304" pitchFamily="18" charset="0"/>
              <a:ea typeface="Times New Roman" panose="02020603050405020304" pitchFamily="18" charset="0"/>
            </a:endParaRPr>
          </a:p>
        </p:txBody>
      </p:sp>
      <p:graphicFrame>
        <p:nvGraphicFramePr>
          <p:cNvPr id="5" name="Group 55"/>
          <p:cNvGraphicFramePr>
            <a:graphicFrameLocks noGrp="1"/>
          </p:cNvGraphicFramePr>
          <p:nvPr/>
        </p:nvGraphicFramePr>
        <p:xfrm>
          <a:off x="4502150" y="1327150"/>
          <a:ext cx="3670300" cy="1190625"/>
        </p:xfrm>
        <a:graphic>
          <a:graphicData uri="http://schemas.openxmlformats.org/drawingml/2006/table">
            <a:tbl>
              <a:tblPr/>
              <a:tblGrid>
                <a:gridCol w="692150"/>
                <a:gridCol w="409575"/>
                <a:gridCol w="311150"/>
                <a:gridCol w="409575"/>
                <a:gridCol w="395288"/>
                <a:gridCol w="311150"/>
                <a:gridCol w="409575"/>
                <a:gridCol w="409575"/>
                <a:gridCol w="322262"/>
              </a:tblGrid>
              <a:tr h="3968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下标</a:t>
                      </a: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next</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101" name="Rectangle 96"/>
          <p:cNvSpPr/>
          <p:nvPr/>
        </p:nvSpPr>
        <p:spPr>
          <a:xfrm>
            <a:off x="900113" y="2833688"/>
            <a:ext cx="6551612" cy="1200150"/>
          </a:xfrm>
          <a:prstGeom prst="rect">
            <a:avLst/>
          </a:prstGeom>
          <a:noFill/>
          <a:ln w="9525">
            <a:noFill/>
          </a:ln>
        </p:spPr>
        <p:txBody>
          <a:bodyPr wrap="none" lIns="0" tIns="0" rIns="88872" bIns="0" anchor="ctr" anchorCtr="0">
            <a:spAutoFit/>
          </a:bodyPr>
          <a:p>
            <a:pPr eaLnBrk="1" hangingPunct="1">
              <a:lnSpc>
                <a:spcPct val="130000"/>
              </a:lnSpc>
            </a:pPr>
            <a:r>
              <a:rPr lang="en-US" altLang="zh-CN" sz="2000" dirty="0">
                <a:latin typeface="Times New Roman" panose="02020603050405020304" pitchFamily="18" charset="0"/>
                <a:cs typeface="Times New Roman" panose="02020603050405020304" pitchFamily="18" charset="0"/>
              </a:rPr>
              <a:t>next[5]= 0   </a:t>
            </a:r>
            <a:r>
              <a:rPr lang="zh-CN" altLang="en-US" sz="2000" dirty="0">
                <a:latin typeface="Times New Roman" panose="02020603050405020304" pitchFamily="18" charset="0"/>
                <a:cs typeface="Times New Roman" panose="02020603050405020304" pitchFamily="18" charset="0"/>
              </a:rPr>
              <a:t>根据 </a:t>
            </a:r>
            <a:r>
              <a:rPr lang="en-US" altLang="zh-CN" sz="2000" dirty="0">
                <a:latin typeface="Times New Roman" panose="02020603050405020304" pitchFamily="18" charset="0"/>
                <a:cs typeface="Times New Roman" panose="02020603050405020304" pitchFamily="18" charset="0"/>
              </a:rPr>
              <a:t>(3)  </a:t>
            </a:r>
            <a:r>
              <a:rPr lang="zh-CN" altLang="en-US" sz="2000" dirty="0">
                <a:latin typeface="Times New Roman" panose="02020603050405020304" pitchFamily="18" charset="0"/>
                <a:cs typeface="Times New Roman" panose="02020603050405020304" pitchFamily="18" charset="0"/>
              </a:rPr>
              <a:t>虽</a:t>
            </a:r>
            <a:r>
              <a:rPr lang="en-US" altLang="zh-CN" sz="2000" dirty="0">
                <a:latin typeface="Times New Roman" panose="02020603050405020304" pitchFamily="18" charset="0"/>
                <a:cs typeface="Times New Roman" panose="02020603050405020304" pitchFamily="18" charset="0"/>
              </a:rPr>
              <a:t>T[0]T[1]=T[3]T[4]</a:t>
            </a:r>
            <a:r>
              <a:rPr lang="zh-CN" altLang="en-US" sz="2000" dirty="0">
                <a:latin typeface="Times New Roman" panose="02020603050405020304" pitchFamily="18" charset="0"/>
                <a:cs typeface="Times New Roman" panose="02020603050405020304" pitchFamily="18" charset="0"/>
              </a:rPr>
              <a:t>，但</a:t>
            </a:r>
            <a:r>
              <a:rPr lang="en-US" altLang="zh-CN" sz="2000" dirty="0">
                <a:latin typeface="Times New Roman" panose="02020603050405020304" pitchFamily="18" charset="0"/>
                <a:cs typeface="Times New Roman" panose="02020603050405020304" pitchFamily="18" charset="0"/>
              </a:rPr>
              <a:t>T[2]==T[5]</a:t>
            </a:r>
            <a:endParaRPr lang="en-US" altLang="zh-CN" sz="2000" dirty="0">
              <a:latin typeface="Times New Roman" panose="02020603050405020304" pitchFamily="18" charset="0"/>
              <a:cs typeface="Times New Roman" panose="02020603050405020304" pitchFamily="18" charset="0"/>
            </a:endParaRPr>
          </a:p>
          <a:p>
            <a:pPr eaLnBrk="1" hangingPunct="1">
              <a:lnSpc>
                <a:spcPct val="130000"/>
              </a:lnSpc>
            </a:pPr>
            <a:r>
              <a:rPr lang="en-US" altLang="zh-CN" sz="2000" dirty="0">
                <a:solidFill>
                  <a:srgbClr val="FF0000"/>
                </a:solidFill>
                <a:latin typeface="Times New Roman" panose="02020603050405020304" pitchFamily="18" charset="0"/>
                <a:cs typeface="Times New Roman" panose="02020603050405020304" pitchFamily="18" charset="0"/>
              </a:rPr>
              <a:t>next[6]= -1  </a:t>
            </a:r>
            <a:r>
              <a:rPr lang="zh-CN" altLang="en-US" sz="2000" dirty="0">
                <a:solidFill>
                  <a:srgbClr val="FF0000"/>
                </a:solidFill>
                <a:latin typeface="Times New Roman" panose="02020603050405020304" pitchFamily="18" charset="0"/>
                <a:cs typeface="Times New Roman" panose="02020603050405020304" pitchFamily="18" charset="0"/>
              </a:rPr>
              <a:t>根据 </a:t>
            </a:r>
            <a:r>
              <a:rPr lang="en-US" altLang="zh-CN" sz="2000" dirty="0">
                <a:solidFill>
                  <a:srgbClr val="FF0000"/>
                </a:solidFill>
                <a:latin typeface="Times New Roman" panose="02020603050405020304" pitchFamily="18" charset="0"/>
                <a:cs typeface="Times New Roman" panose="02020603050405020304" pitchFamily="18" charset="0"/>
              </a:rPr>
              <a:t>(2) </a:t>
            </a:r>
            <a:r>
              <a:rPr lang="zh-CN" altLang="en-US" sz="2000" dirty="0">
                <a:solidFill>
                  <a:srgbClr val="FF0000"/>
                </a:solidFill>
                <a:latin typeface="Times New Roman" panose="02020603050405020304" pitchFamily="18" charset="0"/>
                <a:cs typeface="Times New Roman" panose="02020603050405020304" pitchFamily="18" charset="0"/>
              </a:rPr>
              <a:t>虽前面有</a:t>
            </a:r>
            <a:r>
              <a:rPr lang="en-US" altLang="zh-CN" sz="2000" dirty="0">
                <a:solidFill>
                  <a:srgbClr val="FF0000"/>
                </a:solidFill>
                <a:latin typeface="Times New Roman" panose="02020603050405020304" pitchFamily="18" charset="0"/>
                <a:cs typeface="Times New Roman" panose="02020603050405020304" pitchFamily="18" charset="0"/>
              </a:rPr>
              <a:t>abC=abC</a:t>
            </a:r>
            <a:r>
              <a:rPr lang="zh-CN" altLang="en-US" sz="2000" dirty="0">
                <a:solidFill>
                  <a:srgbClr val="FF0000"/>
                </a:solidFill>
                <a:latin typeface="Times New Roman" panose="02020603050405020304" pitchFamily="18" charset="0"/>
                <a:cs typeface="Times New Roman" panose="02020603050405020304" pitchFamily="18" charset="0"/>
              </a:rPr>
              <a:t>，    但</a:t>
            </a:r>
            <a:r>
              <a:rPr lang="en-US" altLang="zh-CN" sz="2000" dirty="0">
                <a:solidFill>
                  <a:srgbClr val="FF0000"/>
                </a:solidFill>
                <a:latin typeface="Times New Roman" panose="02020603050405020304" pitchFamily="18" charset="0"/>
                <a:cs typeface="Times New Roman" panose="02020603050405020304" pitchFamily="18" charset="0"/>
              </a:rPr>
              <a:t>T[3]==T[6</a:t>
            </a:r>
            <a:r>
              <a:rPr lang="en-US" altLang="zh-CN"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eaLnBrk="1" hangingPunct="1">
              <a:lnSpc>
                <a:spcPct val="130000"/>
              </a:lnSpc>
            </a:pPr>
            <a:r>
              <a:rPr lang="en-US" altLang="zh-CN" sz="2000" dirty="0">
                <a:latin typeface="Times New Roman" panose="02020603050405020304" pitchFamily="18" charset="0"/>
                <a:cs typeface="Times New Roman" panose="02020603050405020304" pitchFamily="18" charset="0"/>
              </a:rPr>
              <a:t>next[7]=4    </a:t>
            </a:r>
            <a:r>
              <a:rPr lang="zh-CN" altLang="en-US" sz="2000" dirty="0">
                <a:latin typeface="Times New Roman" panose="02020603050405020304" pitchFamily="18" charset="0"/>
                <a:cs typeface="Times New Roman" panose="02020603050405020304" pitchFamily="18" charset="0"/>
              </a:rPr>
              <a:t>根据 </a:t>
            </a:r>
            <a:r>
              <a:rPr lang="en-US" altLang="zh-CN" sz="2000" dirty="0">
                <a:latin typeface="Times New Roman" panose="02020603050405020304" pitchFamily="18" charset="0"/>
                <a:cs typeface="Times New Roman" panose="02020603050405020304" pitchFamily="18" charset="0"/>
              </a:rPr>
              <a:t>(3)  </a:t>
            </a:r>
            <a:r>
              <a:rPr lang="zh-CN" altLang="en-US" sz="2000" dirty="0">
                <a:latin typeface="Times New Roman" panose="02020603050405020304" pitchFamily="18" charset="0"/>
                <a:cs typeface="Times New Roman" panose="02020603050405020304" pitchFamily="18" charset="0"/>
              </a:rPr>
              <a:t>前面有</a:t>
            </a:r>
            <a:r>
              <a:rPr lang="en-US" altLang="zh-CN" sz="2000" dirty="0">
                <a:latin typeface="Times New Roman" panose="02020603050405020304" pitchFamily="18" charset="0"/>
                <a:cs typeface="Times New Roman" panose="02020603050405020304" pitchFamily="18" charset="0"/>
              </a:rPr>
              <a:t>abCa=abCa</a:t>
            </a:r>
            <a:r>
              <a:rPr lang="zh-CN" altLang="en-US" sz="2000" dirty="0">
                <a:latin typeface="Times New Roman" panose="02020603050405020304" pitchFamily="18" charset="0"/>
                <a:cs typeface="Times New Roman" panose="02020603050405020304" pitchFamily="18" charset="0"/>
              </a:rPr>
              <a:t>，    且 </a:t>
            </a:r>
            <a:r>
              <a:rPr lang="en-US" altLang="zh-CN" sz="2000" dirty="0">
                <a:latin typeface="Times New Roman" panose="02020603050405020304" pitchFamily="18" charset="0"/>
                <a:cs typeface="Times New Roman" panose="02020603050405020304" pitchFamily="18" charset="0"/>
              </a:rPr>
              <a:t>T[4]!=T[7] </a:t>
            </a:r>
            <a:endParaRPr lang="en-US" altLang="zh-CN" sz="2000" dirty="0">
              <a:latin typeface="Times New Roman" panose="02020603050405020304" pitchFamily="18" charset="0"/>
              <a:ea typeface="Times New Roman" panose="02020603050405020304" pitchFamily="18" charset="0"/>
            </a:endParaRPr>
          </a:p>
        </p:txBody>
      </p:sp>
      <p:sp>
        <p:nvSpPr>
          <p:cNvPr id="107566" name="Rectangle 97"/>
          <p:cNvSpPr>
            <a:spLocks noChangeArrowheads="1"/>
          </p:cNvSpPr>
          <p:nvPr/>
        </p:nvSpPr>
        <p:spPr bwMode="auto">
          <a:xfrm>
            <a:off x="0" y="-69850"/>
            <a:ext cx="184150" cy="400050"/>
          </a:xfrm>
          <a:prstGeom prst="rect">
            <a:avLst/>
          </a:prstGeom>
          <a:solidFill>
            <a:srgbClr val="FFFFDD"/>
          </a:solidFill>
          <a:ln>
            <a:noFill/>
          </a:ln>
          <a:effec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chemeClr val="tx1"/>
              </a:solidFill>
              <a:effectLst/>
              <a:uLnTx/>
              <a:uFillTx/>
              <a:latin typeface="+mn-lt"/>
              <a:ea typeface="+mn-ea"/>
              <a:cs typeface="Times New Roman" panose="02020603050405020304" pitchFamily="18" charset="0"/>
            </a:endParaRPr>
          </a:p>
        </p:txBody>
      </p:sp>
      <p:sp>
        <p:nvSpPr>
          <p:cNvPr id="45103" name="Rectangle 99"/>
          <p:cNvSpPr/>
          <p:nvPr/>
        </p:nvSpPr>
        <p:spPr>
          <a:xfrm>
            <a:off x="869950" y="4152900"/>
            <a:ext cx="6108700" cy="862013"/>
          </a:xfrm>
          <a:prstGeom prst="rect">
            <a:avLst/>
          </a:prstGeom>
          <a:noFill/>
          <a:ln w="9525">
            <a:noFill/>
          </a:ln>
        </p:spPr>
        <p:txBody>
          <a:bodyPr wrap="none" lIns="0" tIns="0" rIns="88872" bIns="0" anchor="ctr" anchorCtr="0">
            <a:spAutoFit/>
          </a:bodyPr>
          <a:p>
            <a:pPr eaLnBrk="1" hangingPunct="1">
              <a:lnSpc>
                <a:spcPct val="140000"/>
              </a:lnSpc>
            </a:pPr>
            <a:r>
              <a:rPr lang="zh-CN" altLang="en-US" sz="2000" dirty="0">
                <a:latin typeface="Times New Roman" panose="02020603050405020304" pitchFamily="18" charset="0"/>
                <a:cs typeface="Times New Roman" panose="02020603050405020304" pitchFamily="18" charset="0"/>
              </a:rPr>
              <a:t>若</a:t>
            </a:r>
            <a:r>
              <a:rPr lang="en-US" altLang="zh-CN" sz="2000" dirty="0">
                <a:latin typeface="Times New Roman" panose="02020603050405020304" pitchFamily="18" charset="0"/>
                <a:cs typeface="Times New Roman" panose="02020603050405020304" pitchFamily="18" charset="0"/>
              </a:rPr>
              <a:t>T[4]==T[7]</a:t>
            </a:r>
            <a:r>
              <a:rPr lang="zh-CN" altLang="en-US" sz="2000" dirty="0">
                <a:latin typeface="Times New Roman" panose="02020603050405020304" pitchFamily="18" charset="0"/>
                <a:cs typeface="Times New Roman" panose="02020603050405020304" pitchFamily="18" charset="0"/>
              </a:rPr>
              <a:t>，即</a:t>
            </a:r>
            <a:r>
              <a:rPr lang="en-US" altLang="zh-CN" sz="2000" dirty="0">
                <a:latin typeface="Times New Roman" panose="02020603050405020304" pitchFamily="18" charset="0"/>
                <a:cs typeface="Times New Roman" panose="02020603050405020304" pitchFamily="18" charset="0"/>
              </a:rPr>
              <a:t>T=” adCadCad”</a:t>
            </a:r>
            <a:r>
              <a:rPr lang="zh-CN" altLang="en-US" sz="2000" dirty="0">
                <a:latin typeface="Times New Roman" panose="02020603050405020304" pitchFamily="18" charset="0"/>
                <a:cs typeface="Times New Roman" panose="02020603050405020304" pitchFamily="18" charset="0"/>
              </a:rPr>
              <a:t>，则</a:t>
            </a:r>
            <a:endParaRPr lang="zh-CN" altLang="en-US" sz="2000" dirty="0">
              <a:latin typeface="Times New Roman" panose="02020603050405020304" pitchFamily="18" charset="0"/>
              <a:cs typeface="Times New Roman" panose="02020603050405020304" pitchFamily="18" charset="0"/>
            </a:endParaRPr>
          </a:p>
          <a:p>
            <a:pPr eaLnBrk="1" hangingPunct="1">
              <a:lnSpc>
                <a:spcPct val="140000"/>
              </a:lnSpc>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next[7]=0, </a:t>
            </a:r>
            <a:r>
              <a:rPr lang="zh-CN" altLang="en-US" sz="2000" dirty="0">
                <a:latin typeface="Times New Roman" panose="02020603050405020304" pitchFamily="18" charset="0"/>
                <a:cs typeface="Times New Roman" panose="02020603050405020304" pitchFamily="18" charset="0"/>
              </a:rPr>
              <a:t>而不是</a:t>
            </a:r>
            <a:r>
              <a:rPr lang="en-US" altLang="zh-CN" sz="2000" dirty="0">
                <a:latin typeface="Times New Roman" panose="02020603050405020304" pitchFamily="18" charset="0"/>
                <a:cs typeface="Times New Roman" panose="02020603050405020304" pitchFamily="18" charset="0"/>
              </a:rPr>
              <a:t>= 4</a:t>
            </a:r>
            <a:r>
              <a:rPr lang="zh-CN" altLang="en-US" sz="2000" dirty="0">
                <a:latin typeface="Times New Roman" panose="02020603050405020304" pitchFamily="18" charset="0"/>
                <a:cs typeface="Times New Roman" panose="02020603050405020304" pitchFamily="18" charset="0"/>
              </a:rPr>
              <a:t>，因为</a:t>
            </a:r>
            <a:r>
              <a:rPr lang="en-US" altLang="zh-CN" sz="2000" dirty="0">
                <a:latin typeface="Times New Roman" panose="02020603050405020304" pitchFamily="18" charset="0"/>
                <a:cs typeface="Times New Roman" panose="02020603050405020304" pitchFamily="18" charset="0"/>
              </a:rPr>
              <a:t>T[4]==T[7]</a:t>
            </a:r>
            <a:endParaRPr lang="en-US" altLang="zh-CN" sz="2000" dirty="0">
              <a:latin typeface="Times New Roman" panose="02020603050405020304" pitchFamily="18" charset="0"/>
              <a:ea typeface="Times New Roman" panose="02020603050405020304" pitchFamily="18" charset="0"/>
            </a:endParaRPr>
          </a:p>
        </p:txBody>
      </p:sp>
      <p:graphicFrame>
        <p:nvGraphicFramePr>
          <p:cNvPr id="10" name="Group 92"/>
          <p:cNvGraphicFramePr>
            <a:graphicFrameLocks noGrp="1"/>
          </p:cNvGraphicFramePr>
          <p:nvPr/>
        </p:nvGraphicFramePr>
        <p:xfrm>
          <a:off x="4502150" y="5116513"/>
          <a:ext cx="3670300" cy="1190625"/>
        </p:xfrm>
        <a:graphic>
          <a:graphicData uri="http://schemas.openxmlformats.org/drawingml/2006/table">
            <a:tbl>
              <a:tblPr/>
              <a:tblGrid>
                <a:gridCol w="692150"/>
                <a:gridCol w="409575"/>
                <a:gridCol w="311150"/>
                <a:gridCol w="409575"/>
                <a:gridCol w="395288"/>
                <a:gridCol w="311150"/>
                <a:gridCol w="409575"/>
                <a:gridCol w="409575"/>
                <a:gridCol w="322262"/>
              </a:tblGrid>
              <a:tr h="3968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下标</a:t>
                      </a: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d</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next</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32" marB="457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14"/>
          <p:cNvSpPr/>
          <p:nvPr/>
        </p:nvSpPr>
        <p:spPr>
          <a:xfrm>
            <a:off x="657225" y="2305050"/>
            <a:ext cx="7829550" cy="3324225"/>
          </a:xfrm>
          <a:prstGeom prst="rect">
            <a:avLst/>
          </a:prstGeom>
          <a:noFill/>
          <a:ln w="9525">
            <a:noFill/>
          </a:ln>
        </p:spPr>
        <p:txBody>
          <a:bodyPr>
            <a:spAutoFit/>
          </a:bodyPr>
          <a:p>
            <a:pPr marL="342900" indent="-342900" eaLnBrk="1" hangingPunct="1">
              <a:lnSpc>
                <a:spcPct val="150000"/>
              </a:lnSpc>
            </a:pPr>
            <a:r>
              <a:rPr lang="en-US" altLang="zh-CN" sz="2000" dirty="0">
                <a:latin typeface="Times New Roman" panose="02020603050405020304" pitchFamily="18" charset="0"/>
                <a:cs typeface="Times New Roman" panose="02020603050405020304" pitchFamily="18" charset="0"/>
              </a:rPr>
              <a:t>(1) next[n]=  -1 </a:t>
            </a:r>
            <a:r>
              <a:rPr lang="zh-CN" altLang="en-US" sz="2000" dirty="0">
                <a:latin typeface="Times New Roman" panose="02020603050405020304" pitchFamily="18" charset="0"/>
                <a:cs typeface="Times New Roman" panose="02020603050405020304" pitchFamily="18" charset="0"/>
              </a:rPr>
              <a:t>表示</a:t>
            </a:r>
            <a:r>
              <a:rPr lang="en-US" altLang="zh-CN" sz="2000" dirty="0">
                <a:latin typeface="Times New Roman" panose="02020603050405020304" pitchFamily="18" charset="0"/>
                <a:cs typeface="Times New Roman" panose="02020603050405020304" pitchFamily="18" charset="0"/>
              </a:rPr>
              <a:t>S[m]</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T[0]</a:t>
            </a:r>
            <a:r>
              <a:rPr lang="zh-CN" altLang="en-US" sz="2000" dirty="0">
                <a:latin typeface="Times New Roman" panose="02020603050405020304" pitchFamily="18" charset="0"/>
                <a:cs typeface="Times New Roman" panose="02020603050405020304" pitchFamily="18" charset="0"/>
              </a:rPr>
              <a:t>间接比较过了，不相等，下一次比较 </a:t>
            </a:r>
            <a:r>
              <a:rPr lang="en-US" altLang="zh-CN" sz="2000" dirty="0">
                <a:latin typeface="Times New Roman" panose="02020603050405020304" pitchFamily="18" charset="0"/>
                <a:cs typeface="Times New Roman" panose="02020603050405020304" pitchFamily="18" charset="0"/>
              </a:rPr>
              <a:t>S[m+1] </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T[0]</a:t>
            </a:r>
            <a:r>
              <a:rPr lang="zh-CN" altLang="en-US"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p>
            <a:pPr marL="342900" indent="-342900" eaLnBrk="1" hangingPunct="1">
              <a:lnSpc>
                <a:spcPct val="150000"/>
              </a:lnSpc>
            </a:pPr>
            <a:r>
              <a:rPr lang="en-US" altLang="zh-CN" sz="2000" dirty="0">
                <a:latin typeface="Times New Roman" panose="02020603050405020304" pitchFamily="18" charset="0"/>
                <a:cs typeface="Times New Roman" panose="02020603050405020304" pitchFamily="18" charset="0"/>
              </a:rPr>
              <a:t>(2) next[n]=0 </a:t>
            </a:r>
            <a:r>
              <a:rPr lang="zh-CN" altLang="en-US" sz="2000" dirty="0">
                <a:latin typeface="Times New Roman" panose="02020603050405020304" pitchFamily="18" charset="0"/>
                <a:cs typeface="Times New Roman" panose="02020603050405020304" pitchFamily="18" charset="0"/>
              </a:rPr>
              <a:t>表示比较过程中产生了不相等，下一次比较 </a:t>
            </a:r>
            <a:r>
              <a:rPr lang="en-US" altLang="zh-CN" sz="2000" dirty="0">
                <a:latin typeface="Times New Roman" panose="02020603050405020304" pitchFamily="18" charset="0"/>
                <a:cs typeface="Times New Roman" panose="02020603050405020304" pitchFamily="18" charset="0"/>
              </a:rPr>
              <a:t>S[m] </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T[0]</a:t>
            </a:r>
            <a:r>
              <a:rPr lang="zh-CN" altLang="en-US"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p>
            <a:pPr marL="342900" indent="-342900" eaLnBrk="1" hangingPunct="1">
              <a:lnSpc>
                <a:spcPct val="150000"/>
              </a:lnSpc>
            </a:pPr>
            <a:r>
              <a:rPr lang="en-US" altLang="zh-CN" sz="2000" dirty="0">
                <a:latin typeface="Times New Roman" panose="02020603050405020304" pitchFamily="18" charset="0"/>
                <a:cs typeface="Times New Roman" panose="02020603050405020304" pitchFamily="18" charset="0"/>
              </a:rPr>
              <a:t>(3) next[n]= k &gt;0 </a:t>
            </a:r>
            <a:r>
              <a:rPr lang="zh-CN" altLang="en-US" sz="2000" dirty="0">
                <a:latin typeface="Times New Roman" panose="02020603050405020304" pitchFamily="18" charset="0"/>
                <a:cs typeface="Times New Roman" panose="02020603050405020304" pitchFamily="18" charset="0"/>
              </a:rPr>
              <a:t>但</a:t>
            </a:r>
            <a:r>
              <a:rPr lang="en-US" altLang="zh-CN" sz="2000" dirty="0">
                <a:latin typeface="Times New Roman" panose="02020603050405020304" pitchFamily="18" charset="0"/>
                <a:cs typeface="Times New Roman" panose="02020603050405020304" pitchFamily="18" charset="0"/>
              </a:rPr>
              <a:t>k&lt;n</a:t>
            </a:r>
            <a:r>
              <a:rPr lang="zh-CN" altLang="en-US" sz="2000" dirty="0">
                <a:latin typeface="Times New Roman" panose="02020603050405020304" pitchFamily="18" charset="0"/>
                <a:cs typeface="Times New Roman" panose="02020603050405020304" pitchFamily="18" charset="0"/>
              </a:rPr>
              <a:t>，表示</a:t>
            </a:r>
            <a:r>
              <a:rPr lang="en-US" altLang="zh-CN" sz="2000" dirty="0">
                <a:latin typeface="Times New Roman" panose="02020603050405020304" pitchFamily="18" charset="0"/>
                <a:cs typeface="Times New Roman" panose="02020603050405020304" pitchFamily="18" charset="0"/>
              </a:rPr>
              <a:t>S[m]</a:t>
            </a:r>
            <a:r>
              <a:rPr lang="zh-CN" altLang="en-US" sz="2000" dirty="0">
                <a:latin typeface="Times New Roman" panose="02020603050405020304" pitchFamily="18" charset="0"/>
                <a:cs typeface="Times New Roman" panose="02020603050405020304" pitchFamily="18" charset="0"/>
              </a:rPr>
              <a:t>的前</a:t>
            </a:r>
            <a:r>
              <a:rPr lang="en-US" altLang="zh-CN" sz="2000" dirty="0">
                <a:latin typeface="Times New Roman" panose="02020603050405020304" pitchFamily="18" charset="0"/>
                <a:cs typeface="Times New Roman" panose="02020603050405020304" pitchFamily="18" charset="0"/>
              </a:rPr>
              <a:t>k</a:t>
            </a:r>
            <a:r>
              <a:rPr lang="zh-CN" altLang="en-US" sz="2000" dirty="0">
                <a:latin typeface="Times New Roman" panose="02020603050405020304" pitchFamily="18" charset="0"/>
                <a:cs typeface="Times New Roman" panose="02020603050405020304" pitchFamily="18" charset="0"/>
              </a:rPr>
              <a:t>个字符与</a:t>
            </a:r>
            <a:r>
              <a:rPr lang="en-US" altLang="zh-CN" sz="2000"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中的，开始</a:t>
            </a:r>
            <a:r>
              <a:rPr lang="en-US" altLang="zh-CN" sz="2000" dirty="0">
                <a:latin typeface="Times New Roman" panose="02020603050405020304" pitchFamily="18" charset="0"/>
                <a:cs typeface="Times New Roman" panose="02020603050405020304" pitchFamily="18" charset="0"/>
              </a:rPr>
              <a:t>k</a:t>
            </a:r>
            <a:r>
              <a:rPr lang="zh-CN" altLang="en-US" sz="2000" dirty="0">
                <a:latin typeface="Times New Roman" panose="02020603050405020304" pitchFamily="18" charset="0"/>
                <a:cs typeface="Times New Roman" panose="02020603050405020304" pitchFamily="18" charset="0"/>
              </a:rPr>
              <a:t>个字符已经间接比较相等了，下一次比较</a:t>
            </a:r>
            <a:r>
              <a:rPr lang="en-US" altLang="zh-CN" sz="2000" dirty="0">
                <a:latin typeface="Times New Roman" panose="02020603050405020304" pitchFamily="18" charset="0"/>
                <a:cs typeface="Times New Roman" panose="02020603050405020304" pitchFamily="18" charset="0"/>
              </a:rPr>
              <a:t>S[m]</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T[k]</a:t>
            </a:r>
            <a:r>
              <a:rPr lang="zh-CN" altLang="en-US" sz="2000" dirty="0">
                <a:latin typeface="Times New Roman" panose="02020603050405020304" pitchFamily="18" charset="0"/>
                <a:cs typeface="Times New Roman" panose="02020603050405020304" pitchFamily="18" charset="0"/>
              </a:rPr>
              <a:t>相等吗？</a:t>
            </a:r>
            <a:endParaRPr lang="zh-CN" altLang="en-US" sz="2000" dirty="0">
              <a:latin typeface="Times New Roman" panose="02020603050405020304" pitchFamily="18" charset="0"/>
              <a:cs typeface="Times New Roman" panose="02020603050405020304" pitchFamily="18" charset="0"/>
            </a:endParaRPr>
          </a:p>
          <a:p>
            <a:pPr marL="342900" indent="-342900" eaLnBrk="1" hangingPunct="1">
              <a:lnSpc>
                <a:spcPct val="150000"/>
              </a:lnSpc>
            </a:pPr>
            <a:r>
              <a:rPr lang="en-US" altLang="zh-CN" sz="2000" dirty="0">
                <a:latin typeface="Times New Roman" panose="02020603050405020304" pitchFamily="18" charset="0"/>
                <a:cs typeface="Times New Roman" panose="02020603050405020304" pitchFamily="18" charset="0"/>
              </a:rPr>
              <a:t>(4) </a:t>
            </a:r>
            <a:r>
              <a:rPr lang="zh-CN" altLang="en-US" sz="2000" dirty="0">
                <a:latin typeface="Times New Roman" panose="02020603050405020304" pitchFamily="18" charset="0"/>
                <a:cs typeface="Times New Roman" panose="02020603050405020304" pitchFamily="18" charset="0"/>
              </a:rPr>
              <a:t>其他值。</a:t>
            </a:r>
            <a:endParaRPr lang="zh-CN" altLang="en-US" sz="2000" dirty="0">
              <a:latin typeface="Times New Roman" panose="02020603050405020304" pitchFamily="18" charset="0"/>
              <a:ea typeface="Times New Roman" panose="02020603050405020304" pitchFamily="18" charset="0"/>
            </a:endParaRPr>
          </a:p>
        </p:txBody>
      </p:sp>
      <p:sp>
        <p:nvSpPr>
          <p:cNvPr id="46083" name="矩形 4"/>
          <p:cNvSpPr/>
          <p:nvPr/>
        </p:nvSpPr>
        <p:spPr>
          <a:xfrm>
            <a:off x="657225" y="800100"/>
            <a:ext cx="4229100" cy="461963"/>
          </a:xfrm>
          <a:prstGeom prst="rect">
            <a:avLst/>
          </a:prstGeom>
          <a:noFill/>
          <a:ln w="9525">
            <a:noFill/>
          </a:ln>
        </p:spPr>
        <p:txBody>
          <a:bodyPr wrap="none">
            <a:spAutoFit/>
          </a:bodyPr>
          <a:p>
            <a:r>
              <a:rPr lang="en-US" altLang="zh-CN" dirty="0">
                <a:solidFill>
                  <a:srgbClr val="0000CC"/>
                </a:solidFill>
                <a:latin typeface="Times New Roman" panose="02020603050405020304" pitchFamily="18" charset="0"/>
              </a:rPr>
              <a:t>next </a:t>
            </a:r>
            <a:r>
              <a:rPr lang="zh-CN" altLang="en-US" dirty="0">
                <a:solidFill>
                  <a:srgbClr val="0000CC"/>
                </a:solidFill>
                <a:latin typeface="Times New Roman" panose="02020603050405020304" pitchFamily="18" charset="0"/>
              </a:rPr>
              <a:t>函数值究竟是什么含义？</a:t>
            </a:r>
            <a:endParaRPr lang="en-US" altLang="zh-CN" dirty="0">
              <a:solidFill>
                <a:srgbClr val="0000CC"/>
              </a:solidFill>
              <a:latin typeface="Times New Roman" panose="02020603050405020304" pitchFamily="18" charset="0"/>
            </a:endParaRPr>
          </a:p>
        </p:txBody>
      </p:sp>
      <p:sp>
        <p:nvSpPr>
          <p:cNvPr id="46084" name="矩形 5"/>
          <p:cNvSpPr/>
          <p:nvPr/>
        </p:nvSpPr>
        <p:spPr>
          <a:xfrm>
            <a:off x="1511300" y="1298575"/>
            <a:ext cx="5400675" cy="1016000"/>
          </a:xfrm>
          <a:prstGeom prst="rect">
            <a:avLst/>
          </a:prstGeom>
          <a:noFill/>
          <a:ln w="9525">
            <a:noFill/>
          </a:ln>
        </p:spPr>
        <p:txBody>
          <a:bodyPr>
            <a:spAutoFit/>
          </a:bodyPr>
          <a:p>
            <a:pPr>
              <a:lnSpc>
                <a:spcPct val="150000"/>
              </a:lnSpc>
            </a:pPr>
            <a:r>
              <a:rPr lang="zh-CN" altLang="en-US" sz="2000" dirty="0">
                <a:latin typeface="Times New Roman" panose="02020603050405020304" pitchFamily="18" charset="0"/>
                <a:cs typeface="Times New Roman" panose="02020603050405020304" pitchFamily="18" charset="0"/>
              </a:rPr>
              <a:t>设在字符串</a:t>
            </a:r>
            <a:r>
              <a:rPr lang="en-US" altLang="zh-CN" sz="2000" dirty="0">
                <a:latin typeface="Times New Roman" panose="02020603050405020304" pitchFamily="18" charset="0"/>
                <a:cs typeface="Times New Roman" panose="02020603050405020304" pitchFamily="18" charset="0"/>
              </a:rPr>
              <a:t>S</a:t>
            </a:r>
            <a:r>
              <a:rPr lang="zh-CN" altLang="en-US" sz="2000" dirty="0">
                <a:latin typeface="Times New Roman" panose="02020603050405020304" pitchFamily="18" charset="0"/>
                <a:cs typeface="Times New Roman" panose="02020603050405020304" pitchFamily="18" charset="0"/>
              </a:rPr>
              <a:t>中查找模式串</a:t>
            </a:r>
            <a:r>
              <a:rPr lang="en-US" altLang="zh-CN" sz="2000"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，若</a:t>
            </a:r>
            <a:r>
              <a:rPr lang="en-US" altLang="zh-CN" sz="2000" dirty="0">
                <a:latin typeface="Times New Roman" panose="02020603050405020304" pitchFamily="18" charset="0"/>
                <a:cs typeface="Times New Roman" panose="02020603050405020304" pitchFamily="18" charset="0"/>
              </a:rPr>
              <a:t>S[m]!=T[n]</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cs typeface="Times New Roman" panose="02020603050405020304" pitchFamily="18" charset="0"/>
              </a:rPr>
              <a:t>那么，取</a:t>
            </a:r>
            <a:r>
              <a:rPr lang="en-US" altLang="zh-CN" sz="2000" dirty="0">
                <a:latin typeface="Times New Roman" panose="02020603050405020304" pitchFamily="18" charset="0"/>
                <a:cs typeface="Times New Roman" panose="02020603050405020304" pitchFamily="18" charset="0"/>
              </a:rPr>
              <a:t>T[n]</a:t>
            </a:r>
            <a:r>
              <a:rPr lang="zh-CN" altLang="en-US" sz="2000" dirty="0">
                <a:latin typeface="Times New Roman" panose="02020603050405020304" pitchFamily="18" charset="0"/>
                <a:cs typeface="Times New Roman" panose="02020603050405020304" pitchFamily="18" charset="0"/>
              </a:rPr>
              <a:t>的模式函数值</a:t>
            </a:r>
            <a:r>
              <a:rPr lang="en-US" altLang="zh-CN" sz="2000" dirty="0">
                <a:latin typeface="Times New Roman" panose="02020603050405020304" pitchFamily="18" charset="0"/>
                <a:cs typeface="Times New Roman" panose="02020603050405020304" pitchFamily="18" charset="0"/>
              </a:rPr>
              <a:t>next[n]</a:t>
            </a:r>
            <a:endParaRPr lang="en-US" altLang="zh-CN" sz="20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4"/>
          <p:cNvSpPr/>
          <p:nvPr/>
        </p:nvSpPr>
        <p:spPr>
          <a:xfrm>
            <a:off x="192088" y="1089025"/>
            <a:ext cx="4067175" cy="5078413"/>
          </a:xfrm>
          <a:prstGeom prst="rect">
            <a:avLst/>
          </a:prstGeom>
          <a:noFill/>
          <a:ln w="9525" cap="flat" cmpd="sng">
            <a:solidFill>
              <a:schemeClr val="accent2"/>
            </a:solidFill>
            <a:prstDash val="solid"/>
            <a:miter/>
            <a:headEnd type="none" w="med" len="med"/>
            <a:tailEnd type="none" w="med" len="med"/>
          </a:ln>
        </p:spPr>
        <p:txBody>
          <a:bodyPr>
            <a:spAutoFit/>
          </a:bodyPr>
          <a:p>
            <a:pPr eaLnBrk="1" hangingPunct="1">
              <a:buNone/>
            </a:pPr>
            <a:r>
              <a:rPr lang="en-US" altLang="zh-CN" sz="1800" dirty="0">
                <a:latin typeface="Times New Roman" panose="02020603050405020304" pitchFamily="18" charset="0"/>
                <a:ea typeface="仿宋" panose="02010609060101010101" pitchFamily="49" charset="-122"/>
              </a:rPr>
              <a:t>void GetNext( const char *T,  int next[] ) </a:t>
            </a:r>
            <a:endParaRPr lang="en-US" altLang="zh-CN" sz="1800" dirty="0">
              <a:latin typeface="Times New Roman" panose="02020603050405020304" pitchFamily="18" charset="0"/>
              <a:ea typeface="仿宋" panose="02010609060101010101" pitchFamily="49" charset="-122"/>
            </a:endParaRPr>
          </a:p>
          <a:p>
            <a:pPr eaLnBrk="1" hangingPunct="1">
              <a:buNone/>
            </a:pPr>
            <a:r>
              <a:rPr lang="en-US" altLang="zh-CN" sz="1800" dirty="0">
                <a:latin typeface="Times New Roman" panose="02020603050405020304" pitchFamily="18" charset="0"/>
                <a:ea typeface="仿宋" panose="02010609060101010101" pitchFamily="49" charset="-122"/>
              </a:rPr>
              <a:t>{     // </a:t>
            </a:r>
            <a:r>
              <a:rPr lang="zh-CN" altLang="en-US" sz="1800" dirty="0">
                <a:latin typeface="Times New Roman" panose="02020603050405020304" pitchFamily="18" charset="0"/>
                <a:ea typeface="仿宋" panose="02010609060101010101" pitchFamily="49" charset="-122"/>
              </a:rPr>
              <a:t>求模式串</a:t>
            </a:r>
            <a:r>
              <a:rPr lang="en-US" altLang="zh-CN" sz="1800" dirty="0">
                <a:latin typeface="Times New Roman" panose="02020603050405020304" pitchFamily="18" charset="0"/>
                <a:ea typeface="仿宋" panose="02010609060101010101" pitchFamily="49" charset="-122"/>
              </a:rPr>
              <a:t>T</a:t>
            </a:r>
            <a:r>
              <a:rPr lang="zh-CN" altLang="en-US" sz="1800" dirty="0">
                <a:latin typeface="Times New Roman" panose="02020603050405020304" pitchFamily="18" charset="0"/>
                <a:ea typeface="仿宋" panose="02010609060101010101" pitchFamily="49" charset="-122"/>
              </a:rPr>
              <a:t>的</a:t>
            </a:r>
            <a:r>
              <a:rPr lang="en-US" altLang="zh-CN" sz="1800" dirty="0">
                <a:latin typeface="Times New Roman" panose="02020603050405020304" pitchFamily="18" charset="0"/>
                <a:ea typeface="仿宋" panose="02010609060101010101" pitchFamily="49" charset="-122"/>
              </a:rPr>
              <a:t>next</a:t>
            </a:r>
            <a:r>
              <a:rPr lang="zh-CN" altLang="en-US" sz="1800" dirty="0">
                <a:latin typeface="Times New Roman" panose="02020603050405020304" pitchFamily="18" charset="0"/>
                <a:ea typeface="仿宋" panose="02010609060101010101" pitchFamily="49" charset="-122"/>
              </a:rPr>
              <a:t>函数值</a:t>
            </a:r>
            <a:endParaRPr lang="en-US" altLang="zh-CN" sz="1800" dirty="0">
              <a:latin typeface="Times New Roman" panose="02020603050405020304" pitchFamily="18" charset="0"/>
              <a:ea typeface="仿宋" panose="02010609060101010101" pitchFamily="49" charset="-122"/>
            </a:endParaRPr>
          </a:p>
          <a:p>
            <a:pPr eaLnBrk="1" hangingPunct="1">
              <a:buNone/>
            </a:pPr>
            <a:r>
              <a:rPr lang="en-US" altLang="zh-CN" sz="1800" dirty="0">
                <a:latin typeface="Times New Roman" panose="02020603050405020304" pitchFamily="18" charset="0"/>
                <a:ea typeface="仿宋" panose="02010609060101010101" pitchFamily="49" charset="-122"/>
              </a:rPr>
              <a:t>       int j = 0,   k = -1; </a:t>
            </a:r>
            <a:endParaRPr lang="en-US" altLang="zh-CN" sz="1800" dirty="0">
              <a:latin typeface="Times New Roman" panose="02020603050405020304" pitchFamily="18" charset="0"/>
              <a:ea typeface="仿宋" panose="02010609060101010101" pitchFamily="49" charset="-122"/>
            </a:endParaRPr>
          </a:p>
          <a:p>
            <a:pPr eaLnBrk="1" hangingPunct="1">
              <a:buNone/>
            </a:pPr>
            <a:r>
              <a:rPr lang="en-US" altLang="zh-CN" sz="1800" dirty="0">
                <a:latin typeface="Times New Roman" panose="02020603050405020304" pitchFamily="18" charset="0"/>
                <a:ea typeface="仿宋" panose="02010609060101010101" pitchFamily="49" charset="-122"/>
              </a:rPr>
              <a:t>       next[0] = -1; </a:t>
            </a:r>
            <a:endParaRPr lang="en-US" altLang="zh-CN" sz="1800" dirty="0">
              <a:latin typeface="Times New Roman" panose="02020603050405020304" pitchFamily="18" charset="0"/>
              <a:ea typeface="仿宋" panose="02010609060101010101" pitchFamily="49" charset="-122"/>
            </a:endParaRPr>
          </a:p>
          <a:p>
            <a:pPr eaLnBrk="1" hangingPunct="1">
              <a:buNone/>
            </a:pPr>
            <a:r>
              <a:rPr lang="en-US" altLang="zh-CN" sz="1800" dirty="0">
                <a:latin typeface="Times New Roman" panose="02020603050405020304" pitchFamily="18" charset="0"/>
                <a:ea typeface="仿宋" panose="02010609060101010101" pitchFamily="49" charset="-122"/>
              </a:rPr>
              <a:t>       while ( T[j]  !=  '\0' ) </a:t>
            </a:r>
            <a:endParaRPr lang="en-US" altLang="zh-CN" sz="1800" dirty="0">
              <a:latin typeface="Times New Roman" panose="02020603050405020304" pitchFamily="18" charset="0"/>
              <a:ea typeface="仿宋" panose="02010609060101010101" pitchFamily="49" charset="-122"/>
            </a:endParaRPr>
          </a:p>
          <a:p>
            <a:pPr eaLnBrk="1" hangingPunct="1">
              <a:buNone/>
            </a:pPr>
            <a:r>
              <a:rPr lang="en-US" altLang="zh-CN" sz="1800" dirty="0">
                <a:latin typeface="Times New Roman" panose="02020603050405020304" pitchFamily="18" charset="0"/>
                <a:ea typeface="仿宋" panose="02010609060101010101" pitchFamily="49" charset="-122"/>
              </a:rPr>
              <a:t>       { </a:t>
            </a:r>
            <a:endParaRPr lang="en-US" altLang="zh-CN" sz="1800" dirty="0">
              <a:latin typeface="Times New Roman" panose="02020603050405020304" pitchFamily="18" charset="0"/>
              <a:ea typeface="仿宋" panose="02010609060101010101" pitchFamily="49" charset="-122"/>
            </a:endParaRPr>
          </a:p>
          <a:p>
            <a:pPr eaLnBrk="1" hangingPunct="1">
              <a:buNone/>
            </a:pPr>
            <a:r>
              <a:rPr lang="en-US" altLang="zh-CN" sz="1800" dirty="0">
                <a:latin typeface="Times New Roman" panose="02020603050405020304" pitchFamily="18" charset="0"/>
                <a:ea typeface="仿宋" panose="02010609060101010101" pitchFamily="49" charset="-122"/>
              </a:rPr>
              <a:t>            if ( k == -1 || T[j] == T[k] ) </a:t>
            </a:r>
            <a:endParaRPr lang="en-US" altLang="zh-CN" sz="1800" dirty="0">
              <a:latin typeface="Times New Roman" panose="02020603050405020304" pitchFamily="18" charset="0"/>
              <a:ea typeface="仿宋" panose="02010609060101010101" pitchFamily="49" charset="-122"/>
            </a:endParaRPr>
          </a:p>
          <a:p>
            <a:pPr eaLnBrk="1" hangingPunct="1">
              <a:buNone/>
            </a:pPr>
            <a:r>
              <a:rPr lang="en-US" altLang="zh-CN" sz="1800" dirty="0">
                <a:latin typeface="Times New Roman" panose="02020603050405020304" pitchFamily="18" charset="0"/>
                <a:ea typeface="仿宋" panose="02010609060101010101" pitchFamily="49" charset="-122"/>
              </a:rPr>
              <a:t>            { </a:t>
            </a:r>
            <a:endParaRPr lang="en-US" altLang="zh-CN" sz="1800" dirty="0">
              <a:latin typeface="Times New Roman" panose="02020603050405020304" pitchFamily="18" charset="0"/>
              <a:ea typeface="仿宋" panose="02010609060101010101" pitchFamily="49" charset="-122"/>
            </a:endParaRPr>
          </a:p>
          <a:p>
            <a:pPr eaLnBrk="1" hangingPunct="1">
              <a:buNone/>
            </a:pPr>
            <a:r>
              <a:rPr lang="en-US" altLang="zh-CN" sz="1800" dirty="0">
                <a:latin typeface="Times New Roman" panose="02020603050405020304" pitchFamily="18" charset="0"/>
                <a:ea typeface="仿宋" panose="02010609060101010101" pitchFamily="49" charset="-122"/>
              </a:rPr>
              <a:t>                   ++j; ++k; </a:t>
            </a:r>
            <a:endParaRPr lang="en-US" altLang="zh-CN" sz="1800" dirty="0">
              <a:latin typeface="Times New Roman" panose="02020603050405020304" pitchFamily="18" charset="0"/>
              <a:ea typeface="仿宋" panose="02010609060101010101" pitchFamily="49" charset="-122"/>
            </a:endParaRPr>
          </a:p>
          <a:p>
            <a:pPr eaLnBrk="1" hangingPunct="1">
              <a:buNone/>
            </a:pPr>
            <a:r>
              <a:rPr lang="en-US" altLang="zh-CN" sz="1800" dirty="0">
                <a:latin typeface="Times New Roman" panose="02020603050405020304" pitchFamily="18" charset="0"/>
                <a:ea typeface="仿宋" panose="02010609060101010101" pitchFamily="49" charset="-122"/>
              </a:rPr>
              <a:t>                   if ( T[j] != T[k] ) </a:t>
            </a:r>
            <a:endParaRPr lang="en-US" altLang="zh-CN" sz="1800" dirty="0">
              <a:latin typeface="Times New Roman" panose="02020603050405020304" pitchFamily="18" charset="0"/>
              <a:ea typeface="仿宋" panose="02010609060101010101" pitchFamily="49" charset="-122"/>
            </a:endParaRPr>
          </a:p>
          <a:p>
            <a:pPr eaLnBrk="1" hangingPunct="1">
              <a:buNone/>
            </a:pPr>
            <a:r>
              <a:rPr lang="en-US" altLang="zh-CN" sz="1800" dirty="0">
                <a:latin typeface="Times New Roman" panose="02020603050405020304" pitchFamily="18" charset="0"/>
                <a:ea typeface="仿宋" panose="02010609060101010101" pitchFamily="49" charset="-122"/>
              </a:rPr>
              <a:t>                          next[j] = k; </a:t>
            </a:r>
            <a:endParaRPr lang="en-US" altLang="zh-CN" sz="1800" dirty="0">
              <a:latin typeface="Times New Roman" panose="02020603050405020304" pitchFamily="18" charset="0"/>
              <a:ea typeface="仿宋" panose="02010609060101010101" pitchFamily="49" charset="-122"/>
            </a:endParaRPr>
          </a:p>
          <a:p>
            <a:pPr eaLnBrk="1" hangingPunct="1">
              <a:buNone/>
            </a:pPr>
            <a:r>
              <a:rPr lang="en-US" altLang="zh-CN" sz="1800" dirty="0">
                <a:latin typeface="Times New Roman" panose="02020603050405020304" pitchFamily="18" charset="0"/>
                <a:ea typeface="仿宋" panose="02010609060101010101" pitchFamily="49" charset="-122"/>
              </a:rPr>
              <a:t>                   else </a:t>
            </a:r>
            <a:endParaRPr lang="en-US" altLang="zh-CN" sz="1800" dirty="0">
              <a:latin typeface="Times New Roman" panose="02020603050405020304" pitchFamily="18" charset="0"/>
              <a:ea typeface="仿宋" panose="02010609060101010101" pitchFamily="49" charset="-122"/>
            </a:endParaRPr>
          </a:p>
          <a:p>
            <a:pPr eaLnBrk="1" hangingPunct="1">
              <a:buNone/>
            </a:pPr>
            <a:r>
              <a:rPr lang="en-US" altLang="zh-CN" sz="1800" dirty="0">
                <a:latin typeface="Times New Roman" panose="02020603050405020304" pitchFamily="18" charset="0"/>
                <a:ea typeface="仿宋" panose="02010609060101010101" pitchFamily="49" charset="-122"/>
              </a:rPr>
              <a:t>                          next[j] = next[k]; </a:t>
            </a:r>
            <a:endParaRPr lang="en-US" altLang="zh-CN" sz="1800" dirty="0">
              <a:latin typeface="Times New Roman" panose="02020603050405020304" pitchFamily="18" charset="0"/>
              <a:ea typeface="仿宋" panose="02010609060101010101" pitchFamily="49" charset="-122"/>
            </a:endParaRPr>
          </a:p>
          <a:p>
            <a:pPr eaLnBrk="1" hangingPunct="1">
              <a:buNone/>
            </a:pPr>
            <a:r>
              <a:rPr lang="en-US" altLang="zh-CN" sz="1800" dirty="0">
                <a:latin typeface="Times New Roman" panose="02020603050405020304" pitchFamily="18" charset="0"/>
                <a:ea typeface="仿宋" panose="02010609060101010101" pitchFamily="49" charset="-122"/>
              </a:rPr>
              <a:t>            }// if</a:t>
            </a:r>
            <a:endParaRPr lang="en-US" altLang="zh-CN" sz="1800" dirty="0">
              <a:latin typeface="Times New Roman" panose="02020603050405020304" pitchFamily="18" charset="0"/>
              <a:ea typeface="仿宋" panose="02010609060101010101" pitchFamily="49" charset="-122"/>
            </a:endParaRPr>
          </a:p>
          <a:p>
            <a:pPr eaLnBrk="1" hangingPunct="1">
              <a:buNone/>
            </a:pPr>
            <a:r>
              <a:rPr lang="en-US" altLang="zh-CN" sz="1800" dirty="0">
                <a:latin typeface="Times New Roman" panose="02020603050405020304" pitchFamily="18" charset="0"/>
                <a:ea typeface="仿宋" panose="02010609060101010101" pitchFamily="49" charset="-122"/>
              </a:rPr>
              <a:t>            else </a:t>
            </a:r>
            <a:endParaRPr lang="en-US" altLang="zh-CN" sz="1800" dirty="0">
              <a:latin typeface="Times New Roman" panose="02020603050405020304" pitchFamily="18" charset="0"/>
              <a:ea typeface="仿宋" panose="02010609060101010101" pitchFamily="49" charset="-122"/>
            </a:endParaRPr>
          </a:p>
          <a:p>
            <a:pPr eaLnBrk="1" hangingPunct="1">
              <a:buNone/>
            </a:pPr>
            <a:r>
              <a:rPr lang="en-US" altLang="zh-CN" sz="1800" dirty="0">
                <a:latin typeface="Times New Roman" panose="02020603050405020304" pitchFamily="18" charset="0"/>
                <a:ea typeface="仿宋" panose="02010609060101010101" pitchFamily="49" charset="-122"/>
              </a:rPr>
              <a:t>                   k = next[k]; </a:t>
            </a:r>
            <a:endParaRPr lang="en-US" altLang="zh-CN" sz="1800" dirty="0">
              <a:latin typeface="Times New Roman" panose="02020603050405020304" pitchFamily="18" charset="0"/>
              <a:ea typeface="仿宋" panose="02010609060101010101" pitchFamily="49" charset="-122"/>
            </a:endParaRPr>
          </a:p>
          <a:p>
            <a:pPr eaLnBrk="1" hangingPunct="1">
              <a:buNone/>
            </a:pPr>
            <a:r>
              <a:rPr lang="en-US" altLang="zh-CN" sz="1800" dirty="0">
                <a:latin typeface="Times New Roman" panose="02020603050405020304" pitchFamily="18" charset="0"/>
                <a:ea typeface="仿宋" panose="02010609060101010101" pitchFamily="49" charset="-122"/>
              </a:rPr>
              <a:t>      }// while</a:t>
            </a:r>
            <a:endParaRPr lang="en-US" altLang="zh-CN" sz="1800" dirty="0">
              <a:latin typeface="Times New Roman" panose="02020603050405020304" pitchFamily="18" charset="0"/>
              <a:ea typeface="仿宋" panose="02010609060101010101" pitchFamily="49" charset="-122"/>
            </a:endParaRPr>
          </a:p>
          <a:p>
            <a:pPr eaLnBrk="1" hangingPunct="1">
              <a:buNone/>
            </a:pPr>
            <a:r>
              <a:rPr lang="en-US" altLang="zh-CN" sz="1800" dirty="0">
                <a:latin typeface="Times New Roman" panose="02020603050405020304" pitchFamily="18" charset="0"/>
                <a:ea typeface="仿宋" panose="02010609060101010101" pitchFamily="49" charset="-122"/>
              </a:rPr>
              <a:t>}  // GetNext</a:t>
            </a:r>
            <a:r>
              <a:rPr lang="zh-CN" altLang="en-US" sz="1800" dirty="0">
                <a:latin typeface="Times New Roman" panose="02020603050405020304" pitchFamily="18" charset="0"/>
                <a:ea typeface="仿宋" panose="02010609060101010101" pitchFamily="49" charset="-122"/>
              </a:rPr>
              <a:t>　</a:t>
            </a:r>
            <a:endParaRPr lang="zh-CN" altLang="en-US" sz="1800" dirty="0">
              <a:latin typeface="Times New Roman" panose="02020603050405020304" pitchFamily="18" charset="0"/>
              <a:ea typeface="仿宋" panose="02010609060101010101" pitchFamily="49" charset="-122"/>
            </a:endParaRPr>
          </a:p>
        </p:txBody>
      </p:sp>
      <p:sp>
        <p:nvSpPr>
          <p:cNvPr id="47107" name="Rectangle 5"/>
          <p:cNvSpPr/>
          <p:nvPr/>
        </p:nvSpPr>
        <p:spPr>
          <a:xfrm>
            <a:off x="93663" y="688975"/>
            <a:ext cx="4165600" cy="461963"/>
          </a:xfrm>
          <a:prstGeom prst="rect">
            <a:avLst/>
          </a:prstGeom>
          <a:noFill/>
          <a:ln w="9525">
            <a:noFill/>
          </a:ln>
        </p:spPr>
        <p:txBody>
          <a:bodyPr>
            <a:spAutoFit/>
          </a:bodyPr>
          <a:p>
            <a:pPr eaLnBrk="1" hangingPunct="1"/>
            <a:r>
              <a:rPr lang="zh-CN" altLang="en-US" dirty="0">
                <a:solidFill>
                  <a:srgbClr val="0000CC"/>
                </a:solidFill>
                <a:latin typeface="Times New Roman" panose="02020603050405020304" pitchFamily="18" charset="0"/>
                <a:cs typeface="Times New Roman" panose="02020603050405020304" pitchFamily="18" charset="0"/>
              </a:rPr>
              <a:t>求串</a:t>
            </a:r>
            <a:r>
              <a:rPr lang="en-US" altLang="zh-CN" dirty="0">
                <a:solidFill>
                  <a:srgbClr val="0000CC"/>
                </a:solidFill>
                <a:latin typeface="Times New Roman" panose="02020603050405020304" pitchFamily="18" charset="0"/>
                <a:cs typeface="Times New Roman" panose="02020603050405020304" pitchFamily="18" charset="0"/>
              </a:rPr>
              <a:t>T</a:t>
            </a:r>
            <a:r>
              <a:rPr lang="zh-CN" altLang="en-US" dirty="0">
                <a:solidFill>
                  <a:srgbClr val="0000CC"/>
                </a:solidFill>
                <a:latin typeface="Times New Roman" panose="02020603050405020304" pitchFamily="18" charset="0"/>
                <a:cs typeface="Times New Roman" panose="02020603050405020304" pitchFamily="18" charset="0"/>
              </a:rPr>
              <a:t>的模式值</a:t>
            </a:r>
            <a:r>
              <a:rPr lang="en-US" altLang="zh-CN" dirty="0">
                <a:solidFill>
                  <a:srgbClr val="0000CC"/>
                </a:solidFill>
                <a:latin typeface="Times New Roman" panose="02020603050405020304" pitchFamily="18" charset="0"/>
                <a:cs typeface="Times New Roman" panose="02020603050405020304" pitchFamily="18" charset="0"/>
              </a:rPr>
              <a:t>next[n]</a:t>
            </a:r>
            <a:r>
              <a:rPr lang="zh-CN" altLang="en-US" dirty="0">
                <a:solidFill>
                  <a:srgbClr val="0000CC"/>
                </a:solidFill>
                <a:latin typeface="Times New Roman" panose="02020603050405020304" pitchFamily="18" charset="0"/>
                <a:cs typeface="Times New Roman" panose="02020603050405020304" pitchFamily="18" charset="0"/>
              </a:rPr>
              <a:t>的函数：</a:t>
            </a:r>
            <a:endParaRPr lang="zh-CN" altLang="en-US" dirty="0">
              <a:solidFill>
                <a:srgbClr val="0000CC"/>
              </a:solidFill>
              <a:latin typeface="Times New Roman" panose="02020603050405020304" pitchFamily="18" charset="0"/>
              <a:ea typeface="Times New Roman" panose="02020603050405020304" pitchFamily="18" charset="0"/>
            </a:endParaRPr>
          </a:p>
        </p:txBody>
      </p:sp>
      <p:sp>
        <p:nvSpPr>
          <p:cNvPr id="47108" name="Rectangle 4"/>
          <p:cNvSpPr/>
          <p:nvPr/>
        </p:nvSpPr>
        <p:spPr>
          <a:xfrm>
            <a:off x="4284663" y="1089025"/>
            <a:ext cx="4751387" cy="5078413"/>
          </a:xfrm>
          <a:prstGeom prst="rect">
            <a:avLst/>
          </a:prstGeom>
          <a:noFill/>
          <a:ln w="9525" cap="flat" cmpd="sng">
            <a:solidFill>
              <a:schemeClr val="accent2"/>
            </a:solidFill>
            <a:prstDash val="solid"/>
            <a:miter/>
            <a:headEnd type="none" w="med" len="med"/>
            <a:tailEnd type="none" w="med" len="med"/>
          </a:ln>
        </p:spPr>
        <p:txBody>
          <a:bodyPr>
            <a:spAutoFit/>
          </a:bodyPr>
          <a:p>
            <a:pPr eaLnBrk="1" hangingPunct="1">
              <a:buNone/>
            </a:pPr>
            <a:r>
              <a:rPr lang="en-US" altLang="zh-CN" sz="1800" dirty="0">
                <a:latin typeface="Times New Roman" panose="02020603050405020304" pitchFamily="18" charset="0"/>
                <a:ea typeface="仿宋" panose="02010609060101010101" pitchFamily="49" charset="-122"/>
              </a:rPr>
              <a:t>int  KMP( char  *s ,  char  *t , int  next[] ) </a:t>
            </a:r>
            <a:endParaRPr lang="en-US" altLang="zh-CN" sz="1800" dirty="0">
              <a:latin typeface="Times New Roman" panose="02020603050405020304" pitchFamily="18" charset="0"/>
              <a:ea typeface="仿宋" panose="02010609060101010101" pitchFamily="49" charset="-122"/>
            </a:endParaRPr>
          </a:p>
          <a:p>
            <a:pPr eaLnBrk="1" hangingPunct="1">
              <a:buNone/>
            </a:pPr>
            <a:r>
              <a:rPr lang="en-US" altLang="zh-CN" sz="1800" dirty="0">
                <a:latin typeface="Times New Roman" panose="02020603050405020304" pitchFamily="18" charset="0"/>
                <a:ea typeface="仿宋" panose="02010609060101010101" pitchFamily="49" charset="-122"/>
              </a:rPr>
              <a:t>{  </a:t>
            </a:r>
            <a:endParaRPr lang="en-US" altLang="zh-CN" sz="1800" dirty="0">
              <a:latin typeface="Times New Roman" panose="02020603050405020304" pitchFamily="18" charset="0"/>
              <a:ea typeface="仿宋" panose="02010609060101010101" pitchFamily="49" charset="-122"/>
            </a:endParaRPr>
          </a:p>
          <a:p>
            <a:pPr eaLnBrk="1" hangingPunct="1">
              <a:buNone/>
            </a:pPr>
            <a:r>
              <a:rPr lang="en-US" altLang="zh-CN" sz="1800" dirty="0">
                <a:latin typeface="Times New Roman" panose="02020603050405020304" pitchFamily="18" charset="0"/>
                <a:ea typeface="仿宋" panose="02010609060101010101" pitchFamily="49" charset="-122"/>
              </a:rPr>
              <a:t>     int  index=0,  i=0,  j=0; </a:t>
            </a:r>
            <a:endParaRPr lang="en-US" altLang="zh-CN" sz="1800" dirty="0">
              <a:latin typeface="Times New Roman" panose="02020603050405020304" pitchFamily="18" charset="0"/>
              <a:ea typeface="仿宋" panose="02010609060101010101" pitchFamily="49" charset="-122"/>
            </a:endParaRPr>
          </a:p>
          <a:p>
            <a:pPr eaLnBrk="1" hangingPunct="1">
              <a:buNone/>
            </a:pPr>
            <a:r>
              <a:rPr lang="en-US" altLang="zh-CN" sz="1800" dirty="0">
                <a:latin typeface="Times New Roman" panose="02020603050405020304" pitchFamily="18" charset="0"/>
                <a:ea typeface="仿宋" panose="02010609060101010101" pitchFamily="49" charset="-122"/>
              </a:rPr>
              <a:t>     if(  !s||!t||t[0]=='\0'||s[0]=='\0'  ) </a:t>
            </a:r>
            <a:endParaRPr lang="en-US" altLang="zh-CN" sz="1800" dirty="0">
              <a:latin typeface="Times New Roman" panose="02020603050405020304" pitchFamily="18" charset="0"/>
              <a:ea typeface="仿宋" panose="02010609060101010101" pitchFamily="49" charset="-122"/>
            </a:endParaRPr>
          </a:p>
          <a:p>
            <a:pPr eaLnBrk="1" hangingPunct="1">
              <a:buNone/>
            </a:pPr>
            <a:r>
              <a:rPr lang="en-US" altLang="zh-CN" sz="1800" dirty="0">
                <a:latin typeface="Times New Roman" panose="02020603050405020304" pitchFamily="18" charset="0"/>
                <a:ea typeface="仿宋" panose="02010609060101010101" pitchFamily="49" charset="-122"/>
              </a:rPr>
              <a:t>         return -1; //</a:t>
            </a:r>
            <a:r>
              <a:rPr lang="zh-CN" altLang="en-US" sz="1800" dirty="0">
                <a:latin typeface="Times New Roman" panose="02020603050405020304" pitchFamily="18" charset="0"/>
                <a:ea typeface="仿宋" panose="02010609060101010101" pitchFamily="49" charset="-122"/>
              </a:rPr>
              <a:t>空指针或空串，返回</a:t>
            </a:r>
            <a:r>
              <a:rPr lang="en-US" altLang="zh-CN" sz="1800" dirty="0">
                <a:latin typeface="Times New Roman" panose="02020603050405020304" pitchFamily="18" charset="0"/>
                <a:ea typeface="仿宋" panose="02010609060101010101" pitchFamily="49" charset="-122"/>
              </a:rPr>
              <a:t>-1</a:t>
            </a:r>
            <a:endParaRPr lang="en-US" altLang="zh-CN" sz="1800" dirty="0">
              <a:latin typeface="Times New Roman" panose="02020603050405020304" pitchFamily="18" charset="0"/>
              <a:ea typeface="仿宋" panose="02010609060101010101" pitchFamily="49" charset="-122"/>
            </a:endParaRPr>
          </a:p>
          <a:p>
            <a:pPr eaLnBrk="1" hangingPunct="1">
              <a:buNone/>
            </a:pPr>
            <a:r>
              <a:rPr lang="en-US" altLang="zh-CN" sz="1800" dirty="0">
                <a:latin typeface="Times New Roman" panose="02020603050405020304" pitchFamily="18" charset="0"/>
                <a:ea typeface="仿宋" panose="02010609060101010101" pitchFamily="49" charset="-122"/>
              </a:rPr>
              <a:t>     while(s[i]!='\0'&amp;&amp;t[j]!='\0' ) </a:t>
            </a:r>
            <a:endParaRPr lang="en-US" altLang="zh-CN" sz="1800" dirty="0">
              <a:latin typeface="Times New Roman" panose="02020603050405020304" pitchFamily="18" charset="0"/>
              <a:ea typeface="仿宋" panose="02010609060101010101" pitchFamily="49" charset="-122"/>
            </a:endParaRPr>
          </a:p>
          <a:p>
            <a:pPr eaLnBrk="1" hangingPunct="1">
              <a:buNone/>
            </a:pPr>
            <a:r>
              <a:rPr lang="en-US" altLang="zh-CN" sz="1800" dirty="0">
                <a:latin typeface="Times New Roman" panose="02020603050405020304" pitchFamily="18" charset="0"/>
                <a:ea typeface="仿宋" panose="02010609060101010101" pitchFamily="49" charset="-122"/>
              </a:rPr>
              <a:t>     { </a:t>
            </a:r>
            <a:endParaRPr lang="en-US" altLang="zh-CN" sz="1800" dirty="0">
              <a:latin typeface="Times New Roman" panose="02020603050405020304" pitchFamily="18" charset="0"/>
              <a:ea typeface="仿宋" panose="02010609060101010101" pitchFamily="49" charset="-122"/>
            </a:endParaRPr>
          </a:p>
          <a:p>
            <a:pPr eaLnBrk="1" hangingPunct="1">
              <a:buNone/>
            </a:pPr>
            <a:r>
              <a:rPr lang="en-US" altLang="zh-CN" sz="1800" dirty="0">
                <a:latin typeface="Times New Roman" panose="02020603050405020304" pitchFamily="18" charset="0"/>
                <a:ea typeface="仿宋" panose="02010609060101010101" pitchFamily="49" charset="-122"/>
              </a:rPr>
              <a:t>         if(s[i]== t[j]) </a:t>
            </a:r>
            <a:endParaRPr lang="en-US" altLang="zh-CN" sz="1800" dirty="0">
              <a:latin typeface="Times New Roman" panose="02020603050405020304" pitchFamily="18" charset="0"/>
              <a:ea typeface="仿宋" panose="02010609060101010101" pitchFamily="49" charset="-122"/>
            </a:endParaRPr>
          </a:p>
          <a:p>
            <a:pPr eaLnBrk="1" hangingPunct="1">
              <a:buNone/>
            </a:pPr>
            <a:r>
              <a:rPr lang="en-US" altLang="zh-CN" sz="1800" dirty="0">
                <a:latin typeface="Times New Roman" panose="02020603050405020304" pitchFamily="18" charset="0"/>
                <a:ea typeface="仿宋" panose="02010609060101010101" pitchFamily="49" charset="-122"/>
              </a:rPr>
              <a:t>         {  ++i; ++j; } // </a:t>
            </a:r>
            <a:r>
              <a:rPr lang="zh-CN" altLang="en-US" sz="1800" dirty="0">
                <a:latin typeface="Times New Roman" panose="02020603050405020304" pitchFamily="18" charset="0"/>
                <a:ea typeface="仿宋" panose="02010609060101010101" pitchFamily="49" charset="-122"/>
              </a:rPr>
              <a:t>继续比较后继字符</a:t>
            </a:r>
            <a:endParaRPr lang="zh-CN" altLang="en-US" sz="1800" dirty="0">
              <a:latin typeface="Times New Roman" panose="02020603050405020304" pitchFamily="18" charset="0"/>
              <a:ea typeface="仿宋" panose="02010609060101010101" pitchFamily="49" charset="-122"/>
            </a:endParaRPr>
          </a:p>
          <a:p>
            <a:pPr eaLnBrk="1" hangingPunct="1">
              <a:buNone/>
            </a:pPr>
            <a:r>
              <a:rPr lang="zh-CN" altLang="en-US" sz="1800" dirty="0">
                <a:latin typeface="Times New Roman" panose="02020603050405020304" pitchFamily="18" charset="0"/>
                <a:ea typeface="仿宋" panose="02010609060101010101" pitchFamily="49" charset="-122"/>
              </a:rPr>
              <a:t>         </a:t>
            </a:r>
            <a:r>
              <a:rPr lang="en-US" altLang="zh-CN" sz="1800" dirty="0">
                <a:latin typeface="Times New Roman" panose="02020603050405020304" pitchFamily="18" charset="0"/>
                <a:ea typeface="仿宋" panose="02010609060101010101" pitchFamily="49" charset="-122"/>
              </a:rPr>
              <a:t>else </a:t>
            </a:r>
            <a:endParaRPr lang="en-US" altLang="zh-CN" sz="1800" dirty="0">
              <a:latin typeface="Times New Roman" panose="02020603050405020304" pitchFamily="18" charset="0"/>
              <a:ea typeface="仿宋" panose="02010609060101010101" pitchFamily="49" charset="-122"/>
            </a:endParaRPr>
          </a:p>
          <a:p>
            <a:pPr eaLnBrk="1" hangingPunct="1">
              <a:buNone/>
            </a:pPr>
            <a:r>
              <a:rPr lang="en-US" altLang="zh-CN" sz="1800" dirty="0">
                <a:latin typeface="Times New Roman" panose="02020603050405020304" pitchFamily="18" charset="0"/>
                <a:ea typeface="仿宋" panose="02010609060101010101" pitchFamily="49" charset="-122"/>
              </a:rPr>
              <a:t>         { </a:t>
            </a:r>
            <a:endParaRPr lang="en-US" altLang="zh-CN" sz="1800" dirty="0">
              <a:latin typeface="Times New Roman" panose="02020603050405020304" pitchFamily="18" charset="0"/>
              <a:ea typeface="仿宋" panose="02010609060101010101" pitchFamily="49" charset="-122"/>
            </a:endParaRPr>
          </a:p>
          <a:p>
            <a:pPr eaLnBrk="1" hangingPunct="1">
              <a:buNone/>
            </a:pPr>
            <a:r>
              <a:rPr lang="en-US" altLang="zh-CN" sz="1800" dirty="0">
                <a:latin typeface="Times New Roman" panose="02020603050405020304" pitchFamily="18" charset="0"/>
                <a:ea typeface="仿宋" panose="02010609060101010101" pitchFamily="49" charset="-122"/>
              </a:rPr>
              <a:t>            index += j-next[j]; </a:t>
            </a:r>
            <a:endParaRPr lang="en-US" altLang="zh-CN" sz="1800" dirty="0">
              <a:latin typeface="Times New Roman" panose="02020603050405020304" pitchFamily="18" charset="0"/>
              <a:ea typeface="仿宋" panose="02010609060101010101" pitchFamily="49" charset="-122"/>
            </a:endParaRPr>
          </a:p>
          <a:p>
            <a:pPr eaLnBrk="1" hangingPunct="1">
              <a:buNone/>
            </a:pPr>
            <a:r>
              <a:rPr lang="en-US" altLang="zh-CN" sz="1800" dirty="0">
                <a:latin typeface="Times New Roman" panose="02020603050405020304" pitchFamily="18" charset="0"/>
                <a:ea typeface="仿宋" panose="02010609060101010101" pitchFamily="49" charset="-122"/>
              </a:rPr>
              <a:t>            if(next[j]!=-1)   j=next[j]; // </a:t>
            </a:r>
            <a:r>
              <a:rPr lang="zh-CN" altLang="en-US" sz="1800" dirty="0">
                <a:latin typeface="Times New Roman" panose="02020603050405020304" pitchFamily="18" charset="0"/>
                <a:ea typeface="仿宋" panose="02010609060101010101" pitchFamily="49" charset="-122"/>
              </a:rPr>
              <a:t>模式串右移</a:t>
            </a:r>
            <a:endParaRPr lang="zh-CN" altLang="en-US" sz="1800" dirty="0">
              <a:latin typeface="Times New Roman" panose="02020603050405020304" pitchFamily="18" charset="0"/>
              <a:ea typeface="仿宋" panose="02010609060101010101" pitchFamily="49" charset="-122"/>
            </a:endParaRPr>
          </a:p>
          <a:p>
            <a:pPr eaLnBrk="1" hangingPunct="1">
              <a:buNone/>
            </a:pPr>
            <a:r>
              <a:rPr lang="zh-CN" altLang="en-US" sz="1800" dirty="0">
                <a:latin typeface="Times New Roman" panose="02020603050405020304" pitchFamily="18" charset="0"/>
                <a:ea typeface="仿宋" panose="02010609060101010101" pitchFamily="49" charset="-122"/>
              </a:rPr>
              <a:t>            </a:t>
            </a:r>
            <a:r>
              <a:rPr lang="en-US" altLang="zh-CN" sz="1800" dirty="0">
                <a:latin typeface="Times New Roman" panose="02020603050405020304" pitchFamily="18" charset="0"/>
                <a:ea typeface="仿宋" panose="02010609060101010101" pitchFamily="49" charset="-122"/>
              </a:rPr>
              <a:t>else  { j=0; ++i; } </a:t>
            </a:r>
            <a:endParaRPr lang="en-US" altLang="zh-CN" sz="1800" dirty="0">
              <a:latin typeface="Times New Roman" panose="02020603050405020304" pitchFamily="18" charset="0"/>
              <a:ea typeface="仿宋" panose="02010609060101010101" pitchFamily="49" charset="-122"/>
            </a:endParaRPr>
          </a:p>
          <a:p>
            <a:pPr eaLnBrk="1" hangingPunct="1">
              <a:buNone/>
            </a:pPr>
            <a:r>
              <a:rPr lang="en-US" altLang="zh-CN" sz="1800" dirty="0">
                <a:latin typeface="Times New Roman" panose="02020603050405020304" pitchFamily="18" charset="0"/>
                <a:ea typeface="仿宋" panose="02010609060101010101" pitchFamily="49" charset="-122"/>
              </a:rPr>
              <a:t>          } </a:t>
            </a:r>
            <a:endParaRPr lang="en-US" altLang="zh-CN" sz="1800" dirty="0">
              <a:latin typeface="Times New Roman" panose="02020603050405020304" pitchFamily="18" charset="0"/>
              <a:ea typeface="仿宋" panose="02010609060101010101" pitchFamily="49" charset="-122"/>
            </a:endParaRPr>
          </a:p>
          <a:p>
            <a:pPr eaLnBrk="1" hangingPunct="1">
              <a:buNone/>
            </a:pPr>
            <a:r>
              <a:rPr lang="en-US" altLang="zh-CN" sz="1800" dirty="0">
                <a:latin typeface="Times New Roman" panose="02020603050405020304" pitchFamily="18" charset="0"/>
                <a:ea typeface="仿宋" panose="02010609060101010101" pitchFamily="49" charset="-122"/>
              </a:rPr>
              <a:t>     }//while</a:t>
            </a:r>
            <a:endParaRPr lang="en-US" altLang="zh-CN" sz="1800" dirty="0">
              <a:latin typeface="Times New Roman" panose="02020603050405020304" pitchFamily="18" charset="0"/>
              <a:ea typeface="仿宋" panose="02010609060101010101" pitchFamily="49" charset="-122"/>
            </a:endParaRPr>
          </a:p>
          <a:p>
            <a:pPr eaLnBrk="1" hangingPunct="1">
              <a:buNone/>
            </a:pPr>
            <a:r>
              <a:rPr lang="en-US" altLang="zh-CN" sz="1800" dirty="0">
                <a:latin typeface="Times New Roman" panose="02020603050405020304" pitchFamily="18" charset="0"/>
                <a:ea typeface="仿宋" panose="02010609060101010101" pitchFamily="49" charset="-122"/>
              </a:rPr>
              <a:t>     return((t[j]=='\0') ? Index : -1);  // </a:t>
            </a:r>
            <a:r>
              <a:rPr lang="zh-CN" altLang="en-US" sz="1800" dirty="0">
                <a:latin typeface="Times New Roman" panose="02020603050405020304" pitchFamily="18" charset="0"/>
                <a:ea typeface="仿宋" panose="02010609060101010101" pitchFamily="49" charset="-122"/>
              </a:rPr>
              <a:t>匹配失败</a:t>
            </a:r>
            <a:endParaRPr lang="zh-CN" altLang="en-US" sz="1800" dirty="0">
              <a:latin typeface="Times New Roman" panose="02020603050405020304" pitchFamily="18" charset="0"/>
              <a:ea typeface="仿宋" panose="02010609060101010101" pitchFamily="49" charset="-122"/>
            </a:endParaRPr>
          </a:p>
          <a:p>
            <a:pPr eaLnBrk="1" hangingPunct="1">
              <a:buNone/>
            </a:pPr>
            <a:r>
              <a:rPr lang="en-US" altLang="zh-CN" sz="1800" dirty="0">
                <a:latin typeface="Times New Roman" panose="02020603050405020304" pitchFamily="18" charset="0"/>
                <a:ea typeface="仿宋" panose="02010609060101010101" pitchFamily="49" charset="-122"/>
              </a:rPr>
              <a:t>}  //KMP</a:t>
            </a:r>
            <a:endParaRPr lang="en-US" altLang="zh-CN" sz="1800" dirty="0">
              <a:latin typeface="Times New Roman" panose="02020603050405020304" pitchFamily="18" charset="0"/>
              <a:ea typeface="仿宋" panose="02010609060101010101" pitchFamily="49" charset="-122"/>
            </a:endParaRPr>
          </a:p>
        </p:txBody>
      </p:sp>
      <p:sp>
        <p:nvSpPr>
          <p:cNvPr id="109573" name="Rectangle 5"/>
          <p:cNvSpPr>
            <a:spLocks noChangeArrowheads="1"/>
          </p:cNvSpPr>
          <p:nvPr/>
        </p:nvSpPr>
        <p:spPr bwMode="auto">
          <a:xfrm>
            <a:off x="7308850" y="688975"/>
            <a:ext cx="1571625" cy="461963"/>
          </a:xfrm>
          <a:prstGeom prst="rect">
            <a:avLst/>
          </a:prstGeom>
          <a:noFill/>
          <a:ln>
            <a:noFill/>
          </a:ln>
          <a:effec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CC"/>
                </a:solidFill>
                <a:effectLst/>
                <a:uLnTx/>
                <a:uFillTx/>
                <a:latin typeface="+mn-lt"/>
                <a:ea typeface="+mn-ea"/>
                <a:cs typeface="Times New Roman" panose="02020603050405020304" pitchFamily="18" charset="0"/>
              </a:rPr>
              <a:t>KMP</a:t>
            </a:r>
            <a:r>
              <a:rPr kumimoji="1" lang="zh-CN" altLang="en-US" sz="2400" b="1" i="0" u="none" strike="noStrike" kern="1200" cap="none" spc="0" normalizeH="0" baseline="0" noProof="0" dirty="0">
                <a:ln>
                  <a:noFill/>
                </a:ln>
                <a:solidFill>
                  <a:srgbClr val="0000CC"/>
                </a:solidFill>
                <a:effectLst/>
                <a:uLnTx/>
                <a:uFillTx/>
                <a:latin typeface="+mn-lt"/>
                <a:ea typeface="+mn-ea"/>
                <a:cs typeface="Times New Roman" panose="02020603050405020304" pitchFamily="18" charset="0"/>
              </a:rPr>
              <a:t>算法：</a:t>
            </a:r>
            <a:endParaRPr kumimoji="1" lang="zh-CN" altLang="en-US" sz="2400" b="1" i="0" u="none" strike="noStrike" kern="1200" cap="none" spc="0" normalizeH="0" baseline="0" noProof="0" dirty="0">
              <a:ln>
                <a:noFill/>
              </a:ln>
              <a:solidFill>
                <a:srgbClr val="0000CC"/>
              </a:solidFill>
              <a:effectLst/>
              <a:uLnTx/>
              <a:uFillTx/>
              <a:latin typeface="+mn-lt"/>
              <a:ea typeface="+mn-ea"/>
              <a:cs typeface="Times New Roman" panose="02020603050405020304" pitchFamily="18" charset="0"/>
            </a:endParaRPr>
          </a:p>
        </p:txBody>
      </p:sp>
      <p:sp>
        <p:nvSpPr>
          <p:cNvPr id="2" name="文本框 1"/>
          <p:cNvSpPr txBox="1"/>
          <p:nvPr/>
        </p:nvSpPr>
        <p:spPr>
          <a:xfrm>
            <a:off x="-49530" y="2414270"/>
            <a:ext cx="9082405" cy="1436370"/>
          </a:xfrm>
          <a:prstGeom prst="rect">
            <a:avLst/>
          </a:prstGeom>
        </p:spPr>
        <p:txBody>
          <a:bodyPr>
            <a:noAutofit/>
            <a:extLst>
              <a:ext uri="{4A0BC546-FE56-4ADE-93B0-CB8AF2F6F144}">
                <wpsdc:textFrameExt xmlns:wpsdc="http://www.wps.cn/officeDocument/2022/drawingmlCustomData" type="text"/>
              </a:ext>
            </a:extLst>
          </a:bodyPr>
          <a:p>
            <a:pPr algn="l"/>
            <a:r>
              <a:rPr lang="zh-CN" altLang="en-US" sz="9600">
                <a:solidFill>
                  <a:srgbClr val="FF0000"/>
                </a:solidFill>
                <a:latin typeface="Arial" panose="020B0604020202020204" pitchFamily="34" charset="0"/>
                <a:ea typeface="微软雅黑" panose="020B0503020204020204" charset="-122"/>
              </a:rPr>
              <a:t>这一页看不明白</a:t>
            </a:r>
            <a:endParaRPr lang="zh-CN" altLang="en-US" sz="9600">
              <a:solidFill>
                <a:srgbClr val="FF0000"/>
              </a:solidFill>
              <a:latin typeface="Arial" panose="020B0604020202020204" pitchFamily="34" charset="0"/>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nvSpPr>
        <p:spPr>
          <a:xfrm>
            <a:off x="263525" y="701675"/>
            <a:ext cx="6040438" cy="525463"/>
          </a:xfrm>
          <a:prstGeom prst="rect">
            <a:avLst/>
          </a:prstGeom>
          <a:noFill/>
          <a:ln w="9525">
            <a:noFill/>
          </a:ln>
        </p:spPr>
        <p:txBody>
          <a:bodyPr lIns="90000" tIns="46800" rIns="90000" bIns="46800">
            <a:spAutoFit/>
          </a:bodyPr>
          <a:p>
            <a:pPr eaLnBrk="1" hangingPunct="1"/>
            <a:r>
              <a:rPr lang="en-US" altLang="zh-CN" sz="2800" dirty="0">
                <a:solidFill>
                  <a:srgbClr val="FF0000"/>
                </a:solidFill>
                <a:latin typeface="Times New Roman" panose="02020603050405020304" pitchFamily="18" charset="0"/>
              </a:rPr>
              <a:t>2.4   </a:t>
            </a:r>
            <a:r>
              <a:rPr lang="zh-CN" altLang="en-US" sz="2800" dirty="0">
                <a:solidFill>
                  <a:srgbClr val="FF0000"/>
                </a:solidFill>
                <a:latin typeface="Times New Roman" panose="02020603050405020304" pitchFamily="18" charset="0"/>
              </a:rPr>
              <a:t>队列（</a:t>
            </a:r>
            <a:r>
              <a:rPr lang="en-US" altLang="zh-CN" sz="2800" dirty="0">
                <a:solidFill>
                  <a:srgbClr val="FF0000"/>
                </a:solidFill>
                <a:latin typeface="Times New Roman" panose="02020603050405020304" pitchFamily="18" charset="0"/>
              </a:rPr>
              <a:t>Queue</a:t>
            </a:r>
            <a:r>
              <a:rPr lang="zh-CN" altLang="en-US" sz="2800" dirty="0">
                <a:solidFill>
                  <a:srgbClr val="FF0000"/>
                </a:solidFill>
                <a:latin typeface="Times New Roman" panose="02020603050405020304" pitchFamily="18" charset="0"/>
              </a:rPr>
              <a:t>）</a:t>
            </a:r>
            <a:endParaRPr lang="zh-CN" altLang="en-US" sz="2800" dirty="0">
              <a:solidFill>
                <a:srgbClr val="FF0000"/>
              </a:solidFill>
              <a:latin typeface="Times New Roman" panose="02020603050405020304" pitchFamily="18" charset="0"/>
            </a:endParaRPr>
          </a:p>
        </p:txBody>
      </p:sp>
      <p:sp>
        <p:nvSpPr>
          <p:cNvPr id="8195" name="Text Box 3"/>
          <p:cNvSpPr txBox="1"/>
          <p:nvPr/>
        </p:nvSpPr>
        <p:spPr>
          <a:xfrm>
            <a:off x="263525" y="1341438"/>
            <a:ext cx="8382000" cy="2309812"/>
          </a:xfrm>
          <a:prstGeom prst="rect">
            <a:avLst/>
          </a:prstGeom>
          <a:noFill/>
          <a:ln w="9525">
            <a:noFill/>
          </a:ln>
        </p:spPr>
        <p:txBody>
          <a:bodyPr lIns="90000" tIns="46800" rIns="90000" bIns="46800">
            <a:spAutoFit/>
          </a:bodyPr>
          <a:p>
            <a:pPr eaLnBrk="1" hangingPunct="1"/>
            <a:r>
              <a:rPr lang="en-US" altLang="zh-CN" dirty="0">
                <a:latin typeface="Times New Roman" panose="02020603050405020304" pitchFamily="18" charset="0"/>
              </a:rPr>
              <a:t>         </a:t>
            </a:r>
            <a:r>
              <a:rPr lang="zh-CN" altLang="en-US" dirty="0">
                <a:latin typeface="Times New Roman" panose="02020603050405020304" pitchFamily="18" charset="0"/>
              </a:rPr>
              <a:t>队列是对线性表的插入和删除操作加以限定的另一种限</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定型数据结构。</a:t>
            </a:r>
            <a:endParaRPr lang="zh-CN" altLang="en-US" dirty="0">
              <a:latin typeface="Times New Roman" panose="02020603050405020304" pitchFamily="18" charset="0"/>
            </a:endParaRPr>
          </a:p>
          <a:p>
            <a:pPr eaLnBrk="1" hangingPunct="1"/>
            <a:endParaRPr lang="zh-CN" altLang="en-US" dirty="0">
              <a:latin typeface="Times New Roman" panose="02020603050405020304" pitchFamily="18" charset="0"/>
            </a:endParaRPr>
          </a:p>
          <a:p>
            <a:pPr eaLnBrk="1" hangingPunct="1"/>
            <a:r>
              <a:rPr lang="en-US" altLang="zh-CN" dirty="0">
                <a:latin typeface="Times New Roman" panose="02020603050405020304" pitchFamily="18" charset="0"/>
              </a:rPr>
              <a:t>【</a:t>
            </a:r>
            <a:r>
              <a:rPr lang="zh-CN" altLang="en-US" dirty="0">
                <a:latin typeface="Times New Roman" panose="02020603050405020304" pitchFamily="18" charset="0"/>
              </a:rPr>
              <a:t>定义</a:t>
            </a:r>
            <a:r>
              <a:rPr lang="en-US" altLang="zh-CN" dirty="0">
                <a:latin typeface="Times New Roman" panose="02020603050405020304" pitchFamily="18" charset="0"/>
              </a:rPr>
              <a:t>】 </a:t>
            </a:r>
            <a:r>
              <a:rPr lang="zh-CN" altLang="en-US" dirty="0">
                <a:latin typeface="Times New Roman" panose="02020603050405020304" pitchFamily="18" charset="0"/>
              </a:rPr>
              <a:t>将线性表的插入和删除操作分别限制在表的两端进行，和栈相反，队列是一种先进先出（</a:t>
            </a:r>
            <a:r>
              <a:rPr lang="en-US" altLang="zh-CN" dirty="0">
                <a:latin typeface="Times New Roman" panose="02020603050405020304" pitchFamily="18" charset="0"/>
              </a:rPr>
              <a:t>First  In First Out</a:t>
            </a:r>
            <a:r>
              <a:rPr lang="zh-CN" altLang="en-US" dirty="0">
                <a:latin typeface="Times New Roman" panose="02020603050405020304" pitchFamily="18" charset="0"/>
              </a:rPr>
              <a:t>，             简称 </a:t>
            </a:r>
            <a:r>
              <a:rPr lang="en-US" altLang="zh-CN" dirty="0">
                <a:latin typeface="Times New Roman" panose="02020603050405020304" pitchFamily="18" charset="0"/>
              </a:rPr>
              <a:t>FIFO </a:t>
            </a:r>
            <a:r>
              <a:rPr lang="zh-CN" altLang="en-US" dirty="0">
                <a:latin typeface="Times New Roman" panose="02020603050405020304" pitchFamily="18" charset="0"/>
              </a:rPr>
              <a:t>结构）的线性表。</a:t>
            </a:r>
            <a:endParaRPr lang="zh-CN" altLang="en-US" dirty="0">
              <a:latin typeface="Times New Roman" panose="02020603050405020304" pitchFamily="18" charset="0"/>
            </a:endParaRPr>
          </a:p>
        </p:txBody>
      </p:sp>
      <p:grpSp>
        <p:nvGrpSpPr>
          <p:cNvPr id="8196" name="Group 24"/>
          <p:cNvGrpSpPr/>
          <p:nvPr/>
        </p:nvGrpSpPr>
        <p:grpSpPr>
          <a:xfrm>
            <a:off x="187325" y="3856038"/>
            <a:ext cx="8458200" cy="1789112"/>
            <a:chOff x="192" y="2304"/>
            <a:chExt cx="5328" cy="1127"/>
          </a:xfrm>
        </p:grpSpPr>
        <p:grpSp>
          <p:nvGrpSpPr>
            <p:cNvPr id="8198" name="Group 21"/>
            <p:cNvGrpSpPr/>
            <p:nvPr/>
          </p:nvGrpSpPr>
          <p:grpSpPr>
            <a:xfrm>
              <a:off x="192" y="2304"/>
              <a:ext cx="5328" cy="1101"/>
              <a:chOff x="192" y="2304"/>
              <a:chExt cx="5328" cy="1101"/>
            </a:xfrm>
          </p:grpSpPr>
          <p:sp>
            <p:nvSpPr>
              <p:cNvPr id="8201" name="Text Box 4"/>
              <p:cNvSpPr txBox="1"/>
              <p:nvPr/>
            </p:nvSpPr>
            <p:spPr>
              <a:xfrm>
                <a:off x="1296" y="2464"/>
                <a:ext cx="3109" cy="327"/>
              </a:xfrm>
              <a:prstGeom prst="rect">
                <a:avLst/>
              </a:prstGeom>
              <a:noFill/>
              <a:ln w="9525">
                <a:noFill/>
              </a:ln>
            </p:spPr>
            <p:txBody>
              <a:bodyPr wrap="none" lIns="90000" tIns="46800" rIns="90000" bIns="46800">
                <a:spAutoFit/>
              </a:bodyPr>
              <a:p>
                <a:pPr eaLnBrk="1" hangingPunct="1"/>
                <a:r>
                  <a:rPr lang="en-US" altLang="zh-CN" sz="2800" dirty="0">
                    <a:latin typeface="Times New Roman" panose="02020603050405020304" pitchFamily="18" charset="0"/>
                  </a:rPr>
                  <a:t>a</a:t>
                </a:r>
                <a:r>
                  <a:rPr lang="en-US" altLang="zh-CN" sz="2800" baseline="-25000" dirty="0">
                    <a:latin typeface="Times New Roman" panose="02020603050405020304" pitchFamily="18" charset="0"/>
                  </a:rPr>
                  <a:t>1</a:t>
                </a:r>
                <a:r>
                  <a:rPr lang="zh-CN" altLang="en-US" sz="2800" dirty="0">
                    <a:latin typeface="Times New Roman" panose="02020603050405020304" pitchFamily="18" charset="0"/>
                  </a:rPr>
                  <a:t>，</a:t>
                </a:r>
                <a:r>
                  <a:rPr lang="en-US" altLang="zh-CN" sz="2800" dirty="0">
                    <a:latin typeface="Times New Roman" panose="02020603050405020304" pitchFamily="18" charset="0"/>
                  </a:rPr>
                  <a:t>a</a:t>
                </a:r>
                <a:r>
                  <a:rPr lang="en-US" altLang="zh-CN" sz="2800" baseline="-25000" dirty="0">
                    <a:latin typeface="Times New Roman" panose="02020603050405020304" pitchFamily="18" charset="0"/>
                  </a:rPr>
                  <a:t>2</a:t>
                </a:r>
                <a:r>
                  <a:rPr lang="zh-CN" altLang="en-US" sz="2800" dirty="0">
                    <a:latin typeface="Times New Roman" panose="02020603050405020304" pitchFamily="18" charset="0"/>
                  </a:rPr>
                  <a:t>，  </a:t>
                </a:r>
                <a:r>
                  <a:rPr lang="en-US" altLang="zh-CN" sz="2800" dirty="0">
                    <a:latin typeface="Times New Roman" panose="02020603050405020304" pitchFamily="18" charset="0"/>
                  </a:rPr>
                  <a:t>a</a:t>
                </a:r>
                <a:r>
                  <a:rPr lang="en-US" altLang="zh-CN" sz="2800" baseline="-25000" dirty="0">
                    <a:latin typeface="Times New Roman" panose="02020603050405020304" pitchFamily="18" charset="0"/>
                  </a:rPr>
                  <a:t>3</a:t>
                </a:r>
                <a:r>
                  <a:rPr lang="zh-CN" altLang="en-US" sz="2800" dirty="0">
                    <a:latin typeface="Times New Roman" panose="02020603050405020304" pitchFamily="18" charset="0"/>
                  </a:rPr>
                  <a:t>， </a:t>
                </a:r>
                <a:r>
                  <a:rPr lang="en-US" altLang="zh-CN" sz="2800" dirty="0">
                    <a:latin typeface="Times New Roman" panose="02020603050405020304" pitchFamily="18" charset="0"/>
                  </a:rPr>
                  <a:t>···</a:t>
                </a:r>
                <a:r>
                  <a:rPr lang="zh-CN" altLang="en-US" sz="2800" dirty="0">
                    <a:latin typeface="Times New Roman" panose="02020603050405020304" pitchFamily="18" charset="0"/>
                  </a:rPr>
                  <a:t>，</a:t>
                </a:r>
                <a:r>
                  <a:rPr lang="en-US" altLang="zh-CN" sz="2800" dirty="0">
                    <a:latin typeface="Times New Roman" panose="02020603050405020304" pitchFamily="18" charset="0"/>
                  </a:rPr>
                  <a:t>···</a:t>
                </a:r>
                <a:r>
                  <a:rPr lang="zh-CN" altLang="en-US" sz="2800" dirty="0">
                    <a:latin typeface="Times New Roman" panose="02020603050405020304" pitchFamily="18" charset="0"/>
                  </a:rPr>
                  <a:t>，</a:t>
                </a:r>
                <a:r>
                  <a:rPr lang="en-US" altLang="zh-CN" sz="2800" dirty="0">
                    <a:latin typeface="Times New Roman" panose="02020603050405020304" pitchFamily="18" charset="0"/>
                  </a:rPr>
                  <a:t>a</a:t>
                </a:r>
                <a:r>
                  <a:rPr lang="en-US" altLang="zh-CN" sz="2800" baseline="-25000" dirty="0">
                    <a:latin typeface="Times New Roman" panose="02020603050405020304" pitchFamily="18" charset="0"/>
                  </a:rPr>
                  <a:t>n-1</a:t>
                </a:r>
                <a:r>
                  <a:rPr lang="zh-CN" altLang="en-US" sz="2800" dirty="0">
                    <a:latin typeface="Times New Roman" panose="02020603050405020304" pitchFamily="18" charset="0"/>
                  </a:rPr>
                  <a:t>， </a:t>
                </a:r>
                <a:r>
                  <a:rPr lang="en-US" altLang="zh-CN" sz="2800" dirty="0">
                    <a:latin typeface="Times New Roman" panose="02020603050405020304" pitchFamily="18" charset="0"/>
                  </a:rPr>
                  <a:t>a</a:t>
                </a:r>
                <a:r>
                  <a:rPr lang="en-US" altLang="zh-CN" sz="2800" baseline="-25000" dirty="0">
                    <a:latin typeface="Times New Roman" panose="02020603050405020304" pitchFamily="18" charset="0"/>
                  </a:rPr>
                  <a:t>n</a:t>
                </a:r>
                <a:endParaRPr lang="en-US" altLang="zh-CN" sz="2800" baseline="-25000" dirty="0">
                  <a:latin typeface="Times New Roman" panose="02020603050405020304" pitchFamily="18" charset="0"/>
                </a:endParaRPr>
              </a:p>
            </p:txBody>
          </p:sp>
          <p:sp>
            <p:nvSpPr>
              <p:cNvPr id="8202" name="Line 5"/>
              <p:cNvSpPr/>
              <p:nvPr/>
            </p:nvSpPr>
            <p:spPr>
              <a:xfrm>
                <a:off x="336" y="2640"/>
                <a:ext cx="816" cy="0"/>
              </a:xfrm>
              <a:prstGeom prst="line">
                <a:avLst/>
              </a:prstGeom>
              <a:ln w="19050" cap="flat" cmpd="sng">
                <a:solidFill>
                  <a:schemeClr val="tx1"/>
                </a:solidFill>
                <a:prstDash val="solid"/>
                <a:headEnd type="triangle" w="lg" len="lg"/>
                <a:tailEnd type="none" w="lg" len="lg"/>
              </a:ln>
            </p:spPr>
          </p:sp>
          <p:sp>
            <p:nvSpPr>
              <p:cNvPr id="8203" name="Line 6"/>
              <p:cNvSpPr/>
              <p:nvPr/>
            </p:nvSpPr>
            <p:spPr>
              <a:xfrm>
                <a:off x="4560" y="2640"/>
                <a:ext cx="768" cy="0"/>
              </a:xfrm>
              <a:prstGeom prst="line">
                <a:avLst/>
              </a:prstGeom>
              <a:ln w="19050" cap="flat" cmpd="sng">
                <a:solidFill>
                  <a:schemeClr val="tx1"/>
                </a:solidFill>
                <a:prstDash val="solid"/>
                <a:headEnd type="triangle" w="lg" len="lg"/>
                <a:tailEnd type="none" w="med" len="med"/>
              </a:ln>
            </p:spPr>
          </p:sp>
          <p:sp>
            <p:nvSpPr>
              <p:cNvPr id="8204" name="Text Box 7"/>
              <p:cNvSpPr txBox="1"/>
              <p:nvPr/>
            </p:nvSpPr>
            <p:spPr>
              <a:xfrm>
                <a:off x="384" y="2304"/>
                <a:ext cx="693" cy="288"/>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出队列</a:t>
                </a:r>
                <a:endParaRPr lang="zh-CN" altLang="en-US" dirty="0">
                  <a:latin typeface="Times New Roman" panose="02020603050405020304" pitchFamily="18" charset="0"/>
                </a:endParaRPr>
              </a:p>
            </p:txBody>
          </p:sp>
          <p:sp>
            <p:nvSpPr>
              <p:cNvPr id="8205" name="Text Box 8"/>
              <p:cNvSpPr txBox="1"/>
              <p:nvPr/>
            </p:nvSpPr>
            <p:spPr>
              <a:xfrm>
                <a:off x="4590" y="2304"/>
                <a:ext cx="886" cy="288"/>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入队列，</a:t>
                </a:r>
                <a:endParaRPr lang="zh-CN" altLang="en-US" dirty="0">
                  <a:latin typeface="Times New Roman" panose="02020603050405020304" pitchFamily="18" charset="0"/>
                </a:endParaRPr>
              </a:p>
            </p:txBody>
          </p:sp>
          <p:sp>
            <p:nvSpPr>
              <p:cNvPr id="8206" name="Text Box 9"/>
              <p:cNvSpPr txBox="1"/>
              <p:nvPr/>
            </p:nvSpPr>
            <p:spPr>
              <a:xfrm>
                <a:off x="4416" y="2688"/>
                <a:ext cx="1104" cy="288"/>
              </a:xfrm>
              <a:prstGeom prst="rect">
                <a:avLst/>
              </a:prstGeom>
              <a:noFill/>
              <a:ln w="9525">
                <a:noFill/>
              </a:ln>
            </p:spPr>
            <p:txBody>
              <a:bodyPr lIns="90000" tIns="46800" rIns="90000" bIns="46800">
                <a:spAutoFit/>
              </a:bodyPr>
              <a:p>
                <a:pPr eaLnBrk="1" hangingPunct="1"/>
                <a:r>
                  <a:rPr lang="zh-CN" altLang="en-US" dirty="0">
                    <a:latin typeface="Times New Roman" panose="02020603050405020304" pitchFamily="18" charset="0"/>
                  </a:rPr>
                  <a:t>插入，排队</a:t>
                </a:r>
                <a:endParaRPr lang="zh-CN" altLang="en-US" dirty="0">
                  <a:latin typeface="Times New Roman" panose="02020603050405020304" pitchFamily="18" charset="0"/>
                </a:endParaRPr>
              </a:p>
            </p:txBody>
          </p:sp>
          <p:sp>
            <p:nvSpPr>
              <p:cNvPr id="8207" name="Text Box 10"/>
              <p:cNvSpPr txBox="1"/>
              <p:nvPr/>
            </p:nvSpPr>
            <p:spPr>
              <a:xfrm>
                <a:off x="192" y="2688"/>
                <a:ext cx="1104" cy="288"/>
              </a:xfrm>
              <a:prstGeom prst="rect">
                <a:avLst/>
              </a:prstGeom>
              <a:noFill/>
              <a:ln w="9525">
                <a:noFill/>
              </a:ln>
            </p:spPr>
            <p:txBody>
              <a:bodyPr lIns="90000" tIns="46800" rIns="90000" bIns="46800">
                <a:spAutoFit/>
              </a:bodyPr>
              <a:p>
                <a:pPr eaLnBrk="1" hangingPunct="1"/>
                <a:r>
                  <a:rPr lang="zh-CN" altLang="en-US" dirty="0">
                    <a:latin typeface="Times New Roman" panose="02020603050405020304" pitchFamily="18" charset="0"/>
                  </a:rPr>
                  <a:t>删除，出队</a:t>
                </a:r>
                <a:endParaRPr lang="zh-CN" altLang="en-US" dirty="0">
                  <a:latin typeface="Times New Roman" panose="02020603050405020304" pitchFamily="18" charset="0"/>
                </a:endParaRPr>
              </a:p>
            </p:txBody>
          </p:sp>
          <p:sp>
            <p:nvSpPr>
              <p:cNvPr id="8208" name="Line 11"/>
              <p:cNvSpPr/>
              <p:nvPr/>
            </p:nvSpPr>
            <p:spPr>
              <a:xfrm>
                <a:off x="1248" y="2489"/>
                <a:ext cx="3168" cy="0"/>
              </a:xfrm>
              <a:prstGeom prst="line">
                <a:avLst/>
              </a:prstGeom>
              <a:ln w="9525" cap="flat" cmpd="sng">
                <a:solidFill>
                  <a:schemeClr val="tx1"/>
                </a:solidFill>
                <a:prstDash val="solid"/>
                <a:headEnd type="none" w="med" len="med"/>
                <a:tailEnd type="none" w="med" len="med"/>
              </a:ln>
            </p:spPr>
          </p:sp>
          <p:sp>
            <p:nvSpPr>
              <p:cNvPr id="8209" name="Line 12"/>
              <p:cNvSpPr/>
              <p:nvPr/>
            </p:nvSpPr>
            <p:spPr>
              <a:xfrm>
                <a:off x="1248" y="2851"/>
                <a:ext cx="3168" cy="0"/>
              </a:xfrm>
              <a:prstGeom prst="line">
                <a:avLst/>
              </a:prstGeom>
              <a:ln w="9525" cap="flat" cmpd="sng">
                <a:solidFill>
                  <a:schemeClr val="tx1"/>
                </a:solidFill>
                <a:prstDash val="solid"/>
                <a:headEnd type="none" w="med" len="med"/>
                <a:tailEnd type="none" w="med" len="med"/>
              </a:ln>
            </p:spPr>
          </p:sp>
          <p:sp>
            <p:nvSpPr>
              <p:cNvPr id="8210" name="Line 13"/>
              <p:cNvSpPr/>
              <p:nvPr/>
            </p:nvSpPr>
            <p:spPr>
              <a:xfrm flipV="1">
                <a:off x="1431" y="2877"/>
                <a:ext cx="0" cy="336"/>
              </a:xfrm>
              <a:prstGeom prst="line">
                <a:avLst/>
              </a:prstGeom>
              <a:ln w="19050" cap="flat" cmpd="sng">
                <a:solidFill>
                  <a:schemeClr val="tx1"/>
                </a:solidFill>
                <a:prstDash val="solid"/>
                <a:headEnd type="none" w="med" len="med"/>
                <a:tailEnd type="triangle" w="lg" len="lg"/>
              </a:ln>
            </p:spPr>
          </p:sp>
          <p:sp>
            <p:nvSpPr>
              <p:cNvPr id="8211" name="Line 14"/>
              <p:cNvSpPr/>
              <p:nvPr/>
            </p:nvSpPr>
            <p:spPr>
              <a:xfrm flipV="1">
                <a:off x="4305" y="2851"/>
                <a:ext cx="0" cy="336"/>
              </a:xfrm>
              <a:prstGeom prst="line">
                <a:avLst/>
              </a:prstGeom>
              <a:ln w="19050" cap="flat" cmpd="sng">
                <a:solidFill>
                  <a:schemeClr val="tx1"/>
                </a:solidFill>
                <a:prstDash val="solid"/>
                <a:headEnd type="none" w="med" len="med"/>
                <a:tailEnd type="triangle" w="lg" len="lg"/>
              </a:ln>
            </p:spPr>
          </p:sp>
          <p:sp>
            <p:nvSpPr>
              <p:cNvPr id="8212" name="Text Box 15"/>
              <p:cNvSpPr txBox="1"/>
              <p:nvPr/>
            </p:nvSpPr>
            <p:spPr>
              <a:xfrm>
                <a:off x="1470" y="2938"/>
                <a:ext cx="500" cy="288"/>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队头</a:t>
                </a:r>
                <a:endParaRPr lang="zh-CN" altLang="en-US" dirty="0">
                  <a:latin typeface="Times New Roman" panose="02020603050405020304" pitchFamily="18" charset="0"/>
                </a:endParaRPr>
              </a:p>
            </p:txBody>
          </p:sp>
          <p:sp>
            <p:nvSpPr>
              <p:cNvPr id="8213" name="Text Box 16"/>
              <p:cNvSpPr txBox="1"/>
              <p:nvPr/>
            </p:nvSpPr>
            <p:spPr>
              <a:xfrm>
                <a:off x="3796" y="2938"/>
                <a:ext cx="500" cy="288"/>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队尾</a:t>
                </a:r>
                <a:endParaRPr lang="zh-CN" altLang="en-US" dirty="0">
                  <a:latin typeface="Times New Roman" panose="02020603050405020304" pitchFamily="18" charset="0"/>
                </a:endParaRPr>
              </a:p>
            </p:txBody>
          </p:sp>
          <p:sp>
            <p:nvSpPr>
              <p:cNvPr id="8214" name="Text Box 18"/>
              <p:cNvSpPr txBox="1"/>
              <p:nvPr/>
            </p:nvSpPr>
            <p:spPr>
              <a:xfrm>
                <a:off x="2208" y="3117"/>
                <a:ext cx="1079" cy="288"/>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队列示意图</a:t>
                </a:r>
                <a:endParaRPr lang="zh-CN" altLang="en-US" dirty="0">
                  <a:latin typeface="Times New Roman" panose="02020603050405020304" pitchFamily="18" charset="0"/>
                </a:endParaRPr>
              </a:p>
            </p:txBody>
          </p:sp>
        </p:grpSp>
        <p:sp>
          <p:nvSpPr>
            <p:cNvPr id="8199" name="Text Box 22"/>
            <p:cNvSpPr txBox="1"/>
            <p:nvPr/>
          </p:nvSpPr>
          <p:spPr>
            <a:xfrm>
              <a:off x="1191" y="3143"/>
              <a:ext cx="530"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front</a:t>
              </a:r>
              <a:endParaRPr lang="en-US" altLang="zh-CN" dirty="0">
                <a:latin typeface="Times New Roman" panose="02020603050405020304" pitchFamily="18" charset="0"/>
              </a:endParaRPr>
            </a:p>
          </p:txBody>
        </p:sp>
        <p:sp>
          <p:nvSpPr>
            <p:cNvPr id="8200" name="Text Box 23"/>
            <p:cNvSpPr txBox="1"/>
            <p:nvPr/>
          </p:nvSpPr>
          <p:spPr>
            <a:xfrm>
              <a:off x="4122" y="3143"/>
              <a:ext cx="465"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rear</a:t>
              </a:r>
              <a:endParaRPr lang="en-US" altLang="zh-CN" dirty="0">
                <a:latin typeface="Times New Roman" panose="02020603050405020304" pitchFamily="18" charset="0"/>
              </a:endParaRPr>
            </a:p>
          </p:txBody>
        </p:sp>
      </p:grpSp>
      <p:sp>
        <p:nvSpPr>
          <p:cNvPr id="8197" name="Text Box 25"/>
          <p:cNvSpPr txBox="1"/>
          <p:nvPr/>
        </p:nvSpPr>
        <p:spPr>
          <a:xfrm>
            <a:off x="263525" y="5835650"/>
            <a:ext cx="8636000" cy="463550"/>
          </a:xfrm>
          <a:prstGeom prst="rect">
            <a:avLst/>
          </a:prstGeom>
          <a:noFill/>
          <a:ln w="9525">
            <a:noFill/>
          </a:ln>
        </p:spPr>
        <p:txBody>
          <a:bodyPr wrap="none" lIns="90000" tIns="46800" rIns="90000" bIns="46800">
            <a:spAutoFit/>
          </a:bodyPr>
          <a:p>
            <a:pPr eaLnBrk="1" hangingPunct="1"/>
            <a:r>
              <a:rPr lang="en-US" altLang="zh-CN" dirty="0">
                <a:solidFill>
                  <a:srgbClr val="0000CC"/>
                </a:solidFill>
                <a:latin typeface="Times New Roman" panose="02020603050405020304" pitchFamily="18" charset="0"/>
              </a:rPr>
              <a:t>ADT</a:t>
            </a:r>
            <a:r>
              <a:rPr lang="zh-CN" altLang="en-US" dirty="0">
                <a:solidFill>
                  <a:srgbClr val="0000CC"/>
                </a:solidFill>
                <a:latin typeface="Times New Roman" panose="02020603050405020304" pitchFamily="18" charset="0"/>
              </a:rPr>
              <a:t>操作：</a:t>
            </a:r>
            <a:r>
              <a:rPr lang="en-US" altLang="zh-CN" sz="1800" dirty="0">
                <a:latin typeface="Times New Roman" panose="02020603050405020304" pitchFamily="18" charset="0"/>
              </a:rPr>
              <a:t>MakeNull(Q)</a:t>
            </a:r>
            <a:r>
              <a:rPr lang="zh-CN" altLang="en-US" sz="1800" dirty="0">
                <a:latin typeface="Times New Roman" panose="02020603050405020304" pitchFamily="18" charset="0"/>
              </a:rPr>
              <a:t>、</a:t>
            </a:r>
            <a:r>
              <a:rPr lang="en-US" altLang="zh-CN" sz="1800" dirty="0">
                <a:latin typeface="Times New Roman" panose="02020603050405020304" pitchFamily="18" charset="0"/>
              </a:rPr>
              <a:t>Front(Q)</a:t>
            </a:r>
            <a:r>
              <a:rPr lang="zh-CN" altLang="en-US" sz="1800" dirty="0">
                <a:latin typeface="Times New Roman" panose="02020603050405020304" pitchFamily="18" charset="0"/>
              </a:rPr>
              <a:t>、</a:t>
            </a:r>
            <a:r>
              <a:rPr lang="en-US" altLang="zh-CN" sz="1800" dirty="0">
                <a:latin typeface="Times New Roman" panose="02020603050405020304" pitchFamily="18" charset="0"/>
              </a:rPr>
              <a:t>EnQueue(x, Q)</a:t>
            </a:r>
            <a:r>
              <a:rPr lang="zh-CN" altLang="en-US" sz="1800" dirty="0">
                <a:latin typeface="Times New Roman" panose="02020603050405020304" pitchFamily="18" charset="0"/>
              </a:rPr>
              <a:t>、</a:t>
            </a:r>
            <a:r>
              <a:rPr lang="en-US" altLang="zh-CN" sz="1800" dirty="0">
                <a:latin typeface="Times New Roman" panose="02020603050405020304" pitchFamily="18" charset="0"/>
              </a:rPr>
              <a:t>DeQueue(Q)</a:t>
            </a:r>
            <a:r>
              <a:rPr lang="zh-CN" altLang="en-US" sz="1800" dirty="0">
                <a:latin typeface="Times New Roman" panose="02020603050405020304" pitchFamily="18" charset="0"/>
              </a:rPr>
              <a:t>、</a:t>
            </a:r>
            <a:r>
              <a:rPr lang="en-US" altLang="zh-CN" sz="1800" dirty="0">
                <a:latin typeface="Times New Roman" panose="02020603050405020304" pitchFamily="18" charset="0"/>
              </a:rPr>
              <a:t>Empty(Q)</a:t>
            </a:r>
            <a:endParaRPr lang="en-US" altLang="zh-CN" sz="1800" dirty="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3"/>
          <p:cNvSpPr/>
          <p:nvPr/>
        </p:nvSpPr>
        <p:spPr>
          <a:xfrm>
            <a:off x="250825" y="908050"/>
            <a:ext cx="4826000" cy="463550"/>
          </a:xfrm>
          <a:prstGeom prst="rect">
            <a:avLst/>
          </a:prstGeom>
          <a:noFill/>
          <a:ln w="9525">
            <a:noFill/>
          </a:ln>
        </p:spPr>
        <p:txBody>
          <a:bodyPr lIns="90000" tIns="46800" rIns="90000" bIns="46800">
            <a:spAutoFit/>
          </a:bodyPr>
          <a:p>
            <a:pPr eaLnBrk="1" hangingPunct="1"/>
            <a:r>
              <a:rPr lang="en-US" altLang="zh-CN" dirty="0">
                <a:solidFill>
                  <a:srgbClr val="FF0000"/>
                </a:solidFill>
                <a:latin typeface="Times New Roman" panose="02020603050405020304" pitchFamily="18" charset="0"/>
              </a:rPr>
              <a:t>2.4.1   </a:t>
            </a:r>
            <a:r>
              <a:rPr lang="zh-CN" altLang="en-US" dirty="0">
                <a:solidFill>
                  <a:srgbClr val="FF0000"/>
                </a:solidFill>
                <a:latin typeface="Times New Roman" panose="02020603050405020304" pitchFamily="18" charset="0"/>
              </a:rPr>
              <a:t>队列的指针实现</a:t>
            </a:r>
            <a:endParaRPr lang="zh-CN" altLang="en-US" dirty="0">
              <a:solidFill>
                <a:srgbClr val="FF0000"/>
              </a:solidFill>
              <a:latin typeface="Times New Roman" panose="02020603050405020304" pitchFamily="18" charset="0"/>
            </a:endParaRPr>
          </a:p>
        </p:txBody>
      </p:sp>
      <p:sp>
        <p:nvSpPr>
          <p:cNvPr id="9219" name="Text Box 4"/>
          <p:cNvSpPr txBox="1"/>
          <p:nvPr/>
        </p:nvSpPr>
        <p:spPr>
          <a:xfrm>
            <a:off x="250825" y="2098675"/>
            <a:ext cx="4041775" cy="1941513"/>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元素结构：</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        </a:t>
            </a:r>
            <a:r>
              <a:rPr lang="en-US" altLang="zh-CN" dirty="0">
                <a:latin typeface="Times New Roman" panose="02020603050405020304" pitchFamily="18" charset="0"/>
              </a:rPr>
              <a:t>struct  NODE  {</a:t>
            </a:r>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             ElementType  data </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           </a:t>
            </a:r>
            <a:r>
              <a:rPr lang="en-US" altLang="zh-CN" dirty="0">
                <a:latin typeface="Times New Roman" panose="02020603050405020304" pitchFamily="18" charset="0"/>
              </a:rPr>
              <a:t>struct  NODE *next </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                                  </a:t>
            </a:r>
            <a:r>
              <a:rPr lang="en-US" altLang="zh-CN" dirty="0">
                <a:latin typeface="Times New Roman" panose="02020603050405020304" pitchFamily="18" charset="0"/>
              </a:rPr>
              <a:t>} </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9220" name="Text Box 5"/>
          <p:cNvSpPr txBox="1"/>
          <p:nvPr/>
        </p:nvSpPr>
        <p:spPr>
          <a:xfrm>
            <a:off x="4643438" y="2132013"/>
            <a:ext cx="4008437" cy="1917700"/>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队列的 “型”：</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     </a:t>
            </a:r>
            <a:r>
              <a:rPr lang="en-US" altLang="zh-CN" dirty="0">
                <a:latin typeface="Times New Roman" panose="02020603050405020304" pitchFamily="18" charset="0"/>
              </a:rPr>
              <a:t>struct  QUEUE {</a:t>
            </a:r>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          struct  NODE *front </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          </a:t>
            </a:r>
            <a:r>
              <a:rPr lang="en-US" altLang="zh-CN" dirty="0">
                <a:latin typeface="Times New Roman" panose="02020603050405020304" pitchFamily="18" charset="0"/>
              </a:rPr>
              <a:t>struct  NODE *rear </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eaLnBrk="1" hangingPunct="1"/>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grpSp>
        <p:nvGrpSpPr>
          <p:cNvPr id="9221" name="Group 51"/>
          <p:cNvGrpSpPr/>
          <p:nvPr/>
        </p:nvGrpSpPr>
        <p:grpSpPr>
          <a:xfrm>
            <a:off x="250825" y="4613275"/>
            <a:ext cx="8153400" cy="1768475"/>
            <a:chOff x="192" y="2736"/>
            <a:chExt cx="5136" cy="1114"/>
          </a:xfrm>
        </p:grpSpPr>
        <p:grpSp>
          <p:nvGrpSpPr>
            <p:cNvPr id="9222" name="Group 11"/>
            <p:cNvGrpSpPr/>
            <p:nvPr/>
          </p:nvGrpSpPr>
          <p:grpSpPr>
            <a:xfrm>
              <a:off x="2448" y="2806"/>
              <a:ext cx="816" cy="227"/>
              <a:chOff x="576" y="2880"/>
              <a:chExt cx="816" cy="227"/>
            </a:xfrm>
          </p:grpSpPr>
          <p:sp>
            <p:nvSpPr>
              <p:cNvPr id="9240" name="Text Box 12"/>
              <p:cNvSpPr txBox="1"/>
              <p:nvPr/>
            </p:nvSpPr>
            <p:spPr>
              <a:xfrm>
                <a:off x="576" y="2880"/>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r>
                  <a:rPr lang="en-US" altLang="zh-CN" b="0" dirty="0">
                    <a:latin typeface="Times New Roman" panose="02020603050405020304" pitchFamily="18" charset="0"/>
                  </a:rPr>
                  <a:t>a</a:t>
                </a:r>
                <a:r>
                  <a:rPr lang="en-US" altLang="zh-CN" b="0" baseline="-25000" dirty="0">
                    <a:latin typeface="Times New Roman" panose="02020603050405020304" pitchFamily="18" charset="0"/>
                  </a:rPr>
                  <a:t>1</a:t>
                </a:r>
                <a:endParaRPr lang="en-US" altLang="zh-CN" b="0" baseline="-25000" dirty="0">
                  <a:latin typeface="Times New Roman" panose="02020603050405020304" pitchFamily="18" charset="0"/>
                </a:endParaRPr>
              </a:p>
            </p:txBody>
          </p:sp>
          <p:sp>
            <p:nvSpPr>
              <p:cNvPr id="9241" name="Text Box 13"/>
              <p:cNvSpPr txBox="1"/>
              <p:nvPr/>
            </p:nvSpPr>
            <p:spPr>
              <a:xfrm>
                <a:off x="864" y="2880"/>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endParaRPr lang="zh-CN" altLang="zh-CN" b="0" baseline="-25000" dirty="0">
                  <a:latin typeface="Times New Roman" panose="02020603050405020304" pitchFamily="18" charset="0"/>
                </a:endParaRPr>
              </a:p>
            </p:txBody>
          </p:sp>
          <p:sp>
            <p:nvSpPr>
              <p:cNvPr id="9242" name="Line 14"/>
              <p:cNvSpPr/>
              <p:nvPr/>
            </p:nvSpPr>
            <p:spPr>
              <a:xfrm>
                <a:off x="1008" y="3008"/>
                <a:ext cx="384" cy="0"/>
              </a:xfrm>
              <a:prstGeom prst="line">
                <a:avLst/>
              </a:prstGeom>
              <a:ln w="9525" cap="flat" cmpd="sng">
                <a:solidFill>
                  <a:schemeClr val="tx1"/>
                </a:solidFill>
                <a:prstDash val="solid"/>
                <a:headEnd type="none" w="med" len="med"/>
                <a:tailEnd type="triangle" w="med" len="med"/>
              </a:ln>
            </p:spPr>
          </p:sp>
        </p:grpSp>
        <p:sp>
          <p:nvSpPr>
            <p:cNvPr id="9223" name="Text Box 15" descr="浅色上对角线"/>
            <p:cNvSpPr txBox="1"/>
            <p:nvPr/>
          </p:nvSpPr>
          <p:spPr>
            <a:xfrm>
              <a:off x="1632" y="2806"/>
              <a:ext cx="288" cy="227"/>
            </a:xfrm>
            <a:prstGeom prst="rect">
              <a:avLst/>
            </a:prstGeom>
            <a:blipFill rotWithShape="0">
              <a:blip r:embed="rId1"/>
            </a:blip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endParaRPr lang="zh-CN" altLang="zh-CN" b="0" baseline="-25000" dirty="0">
                <a:latin typeface="Times New Roman" panose="02020603050405020304" pitchFamily="18" charset="0"/>
              </a:endParaRPr>
            </a:p>
          </p:txBody>
        </p:sp>
        <p:sp>
          <p:nvSpPr>
            <p:cNvPr id="9224" name="Text Box 16"/>
            <p:cNvSpPr txBox="1"/>
            <p:nvPr/>
          </p:nvSpPr>
          <p:spPr>
            <a:xfrm>
              <a:off x="1920" y="2806"/>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endParaRPr lang="zh-CN" altLang="zh-CN" b="0" baseline="-25000" dirty="0">
                <a:latin typeface="Times New Roman" panose="02020603050405020304" pitchFamily="18" charset="0"/>
              </a:endParaRPr>
            </a:p>
          </p:txBody>
        </p:sp>
        <p:sp>
          <p:nvSpPr>
            <p:cNvPr id="9225" name="Line 17"/>
            <p:cNvSpPr/>
            <p:nvPr/>
          </p:nvSpPr>
          <p:spPr>
            <a:xfrm>
              <a:off x="2064" y="2934"/>
              <a:ext cx="384" cy="0"/>
            </a:xfrm>
            <a:prstGeom prst="line">
              <a:avLst/>
            </a:prstGeom>
            <a:ln w="9525" cap="flat" cmpd="sng">
              <a:solidFill>
                <a:schemeClr val="tx1"/>
              </a:solidFill>
              <a:prstDash val="solid"/>
              <a:headEnd type="none" w="med" len="med"/>
              <a:tailEnd type="triangle" w="med" len="med"/>
            </a:ln>
          </p:spPr>
        </p:sp>
        <p:grpSp>
          <p:nvGrpSpPr>
            <p:cNvPr id="9226" name="Group 18"/>
            <p:cNvGrpSpPr/>
            <p:nvPr/>
          </p:nvGrpSpPr>
          <p:grpSpPr>
            <a:xfrm>
              <a:off x="3264" y="2806"/>
              <a:ext cx="816" cy="227"/>
              <a:chOff x="576" y="2880"/>
              <a:chExt cx="816" cy="227"/>
            </a:xfrm>
          </p:grpSpPr>
          <p:sp>
            <p:nvSpPr>
              <p:cNvPr id="9237" name="Text Box 19"/>
              <p:cNvSpPr txBox="1"/>
              <p:nvPr/>
            </p:nvSpPr>
            <p:spPr>
              <a:xfrm>
                <a:off x="576" y="2880"/>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r>
                  <a:rPr lang="en-US" altLang="zh-CN" b="0" dirty="0">
                    <a:latin typeface="Times New Roman" panose="02020603050405020304" pitchFamily="18" charset="0"/>
                  </a:rPr>
                  <a:t>a</a:t>
                </a:r>
                <a:r>
                  <a:rPr lang="en-US" altLang="zh-CN" b="0" baseline="-25000" dirty="0">
                    <a:latin typeface="Times New Roman" panose="02020603050405020304" pitchFamily="18" charset="0"/>
                  </a:rPr>
                  <a:t>2</a:t>
                </a:r>
                <a:endParaRPr lang="en-US" altLang="zh-CN" b="0" baseline="-25000" dirty="0">
                  <a:latin typeface="Times New Roman" panose="02020603050405020304" pitchFamily="18" charset="0"/>
                </a:endParaRPr>
              </a:p>
            </p:txBody>
          </p:sp>
          <p:sp>
            <p:nvSpPr>
              <p:cNvPr id="9238" name="Text Box 20"/>
              <p:cNvSpPr txBox="1"/>
              <p:nvPr/>
            </p:nvSpPr>
            <p:spPr>
              <a:xfrm>
                <a:off x="864" y="2880"/>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endParaRPr lang="zh-CN" altLang="zh-CN" b="0" baseline="-25000" dirty="0">
                  <a:latin typeface="Times New Roman" panose="02020603050405020304" pitchFamily="18" charset="0"/>
                </a:endParaRPr>
              </a:p>
            </p:txBody>
          </p:sp>
          <p:sp>
            <p:nvSpPr>
              <p:cNvPr id="9239" name="Line 21"/>
              <p:cNvSpPr/>
              <p:nvPr/>
            </p:nvSpPr>
            <p:spPr>
              <a:xfrm>
                <a:off x="1008" y="3008"/>
                <a:ext cx="384" cy="0"/>
              </a:xfrm>
              <a:prstGeom prst="line">
                <a:avLst/>
              </a:prstGeom>
              <a:ln w="9525" cap="flat" cmpd="sng">
                <a:solidFill>
                  <a:schemeClr val="tx1"/>
                </a:solidFill>
                <a:prstDash val="solid"/>
                <a:headEnd type="none" w="med" len="med"/>
                <a:tailEnd type="triangle" w="med" len="med"/>
              </a:ln>
            </p:spPr>
          </p:sp>
        </p:grpSp>
        <p:sp>
          <p:nvSpPr>
            <p:cNvPr id="9227" name="Text Box 26"/>
            <p:cNvSpPr txBox="1"/>
            <p:nvPr/>
          </p:nvSpPr>
          <p:spPr>
            <a:xfrm>
              <a:off x="4752" y="2806"/>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r>
                <a:rPr lang="en-US" altLang="zh-CN" b="0" dirty="0">
                  <a:latin typeface="Times New Roman" panose="02020603050405020304" pitchFamily="18" charset="0"/>
                </a:rPr>
                <a:t>a</a:t>
              </a:r>
              <a:r>
                <a:rPr lang="en-US" altLang="zh-CN" b="0" baseline="-25000" dirty="0">
                  <a:latin typeface="Times New Roman" panose="02020603050405020304" pitchFamily="18" charset="0"/>
                </a:rPr>
                <a:t>n</a:t>
              </a:r>
              <a:endParaRPr lang="en-US" altLang="zh-CN" b="0" baseline="-25000" dirty="0">
                <a:latin typeface="Times New Roman" panose="02020603050405020304" pitchFamily="18" charset="0"/>
              </a:endParaRPr>
            </a:p>
          </p:txBody>
        </p:sp>
        <p:sp>
          <p:nvSpPr>
            <p:cNvPr id="9228" name="Text Box 27"/>
            <p:cNvSpPr txBox="1"/>
            <p:nvPr/>
          </p:nvSpPr>
          <p:spPr>
            <a:xfrm>
              <a:off x="5040" y="2806"/>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r>
                <a:rPr lang="en-US" altLang="zh-CN" b="0" baseline="-25000" dirty="0">
                  <a:latin typeface="Times New Roman" panose="02020603050405020304" pitchFamily="18" charset="0"/>
                </a:rPr>
                <a:t>∧</a:t>
              </a:r>
              <a:endParaRPr lang="en-US" altLang="zh-CN" b="0" baseline="-25000" dirty="0">
                <a:latin typeface="Times New Roman" panose="02020603050405020304" pitchFamily="18" charset="0"/>
              </a:endParaRPr>
            </a:p>
          </p:txBody>
        </p:sp>
        <p:sp>
          <p:nvSpPr>
            <p:cNvPr id="9229" name="Line 28"/>
            <p:cNvSpPr/>
            <p:nvPr/>
          </p:nvSpPr>
          <p:spPr>
            <a:xfrm>
              <a:off x="4368" y="2934"/>
              <a:ext cx="384" cy="0"/>
            </a:xfrm>
            <a:prstGeom prst="line">
              <a:avLst/>
            </a:prstGeom>
            <a:ln w="9525" cap="flat" cmpd="sng">
              <a:solidFill>
                <a:schemeClr val="tx1"/>
              </a:solidFill>
              <a:prstDash val="solid"/>
              <a:headEnd type="none" w="med" len="med"/>
              <a:tailEnd type="triangle" w="med" len="med"/>
            </a:ln>
          </p:spPr>
        </p:sp>
        <p:sp>
          <p:nvSpPr>
            <p:cNvPr id="9230" name="Text Box 29"/>
            <p:cNvSpPr txBox="1"/>
            <p:nvPr/>
          </p:nvSpPr>
          <p:spPr>
            <a:xfrm>
              <a:off x="4080" y="2736"/>
              <a:ext cx="306"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9231" name="Rectangle 37"/>
            <p:cNvSpPr/>
            <p:nvPr/>
          </p:nvSpPr>
          <p:spPr>
            <a:xfrm>
              <a:off x="864" y="2793"/>
              <a:ext cx="432" cy="192"/>
            </a:xfrm>
            <a:prstGeom prst="rect">
              <a:avLst/>
            </a:prstGeom>
            <a:noFill/>
            <a:ln w="9525">
              <a:noFill/>
            </a:ln>
          </p:spPr>
          <p:txBody>
            <a:bodyPr wrap="none" lIns="90000" tIns="46800" rIns="90000" bIns="46800" anchor="ctr" anchorCtr="0">
              <a:spAutoFit/>
            </a:bodyPr>
            <a:p>
              <a:pPr algn="ctr" eaLnBrk="1" hangingPunct="1"/>
              <a:endParaRPr lang="zh-CN" altLang="en-US" dirty="0">
                <a:latin typeface="Times New Roman" panose="02020603050405020304" pitchFamily="18" charset="0"/>
              </a:endParaRPr>
            </a:p>
          </p:txBody>
        </p:sp>
        <p:sp>
          <p:nvSpPr>
            <p:cNvPr id="9232" name="Rectangle 38"/>
            <p:cNvSpPr/>
            <p:nvPr/>
          </p:nvSpPr>
          <p:spPr>
            <a:xfrm>
              <a:off x="864" y="2985"/>
              <a:ext cx="432" cy="192"/>
            </a:xfrm>
            <a:prstGeom prst="rect">
              <a:avLst/>
            </a:prstGeom>
            <a:noFill/>
            <a:ln w="9525">
              <a:noFill/>
            </a:ln>
          </p:spPr>
          <p:txBody>
            <a:bodyPr wrap="none" lIns="90000" tIns="46800" rIns="90000" bIns="46800" anchor="ctr" anchorCtr="0">
              <a:spAutoFit/>
            </a:bodyPr>
            <a:p>
              <a:pPr algn="ctr" eaLnBrk="1" hangingPunct="1"/>
              <a:endParaRPr lang="zh-CN" altLang="en-US" dirty="0">
                <a:latin typeface="Times New Roman" panose="02020603050405020304" pitchFamily="18" charset="0"/>
              </a:endParaRPr>
            </a:p>
          </p:txBody>
        </p:sp>
        <p:sp>
          <p:nvSpPr>
            <p:cNvPr id="9233" name="Line 39"/>
            <p:cNvSpPr/>
            <p:nvPr/>
          </p:nvSpPr>
          <p:spPr>
            <a:xfrm>
              <a:off x="1104" y="2889"/>
              <a:ext cx="480" cy="0"/>
            </a:xfrm>
            <a:prstGeom prst="line">
              <a:avLst/>
            </a:prstGeom>
            <a:ln w="12700" cap="flat" cmpd="sng">
              <a:solidFill>
                <a:schemeClr val="tx1"/>
              </a:solidFill>
              <a:prstDash val="solid"/>
              <a:headEnd type="none" w="med" len="med"/>
              <a:tailEnd type="triangle" w="med" len="med"/>
            </a:ln>
          </p:spPr>
        </p:sp>
        <p:sp>
          <p:nvSpPr>
            <p:cNvPr id="9234" name="Freeform 47"/>
            <p:cNvSpPr/>
            <p:nvPr/>
          </p:nvSpPr>
          <p:spPr>
            <a:xfrm>
              <a:off x="1104" y="3024"/>
              <a:ext cx="3888" cy="376"/>
            </a:xfrm>
            <a:custGeom>
              <a:avLst/>
              <a:gdLst/>
              <a:ahLst/>
              <a:cxnLst>
                <a:cxn ang="0">
                  <a:pos x="0" y="48"/>
                </a:cxn>
                <a:cxn ang="0">
                  <a:pos x="1776" y="336"/>
                </a:cxn>
                <a:cxn ang="0">
                  <a:pos x="3456" y="288"/>
                </a:cxn>
                <a:cxn ang="0">
                  <a:pos x="3888" y="0"/>
                </a:cxn>
              </a:cxnLst>
              <a:pathLst>
                <a:path w="3888" h="376">
                  <a:moveTo>
                    <a:pt x="0" y="48"/>
                  </a:moveTo>
                  <a:cubicBezTo>
                    <a:pt x="600" y="172"/>
                    <a:pt x="1200" y="296"/>
                    <a:pt x="1776" y="336"/>
                  </a:cubicBezTo>
                  <a:cubicBezTo>
                    <a:pt x="2352" y="376"/>
                    <a:pt x="3104" y="344"/>
                    <a:pt x="3456" y="288"/>
                  </a:cubicBezTo>
                  <a:cubicBezTo>
                    <a:pt x="3808" y="232"/>
                    <a:pt x="3848" y="116"/>
                    <a:pt x="3888" y="0"/>
                  </a:cubicBezTo>
                </a:path>
              </a:pathLst>
            </a:custGeom>
            <a:noFill/>
            <a:ln w="12700" cap="flat" cmpd="sng">
              <a:solidFill>
                <a:schemeClr val="tx1">
                  <a:alpha val="100000"/>
                </a:schemeClr>
              </a:solidFill>
              <a:prstDash val="solid"/>
              <a:round/>
              <a:headEnd type="none" w="med" len="med"/>
              <a:tailEnd type="triangle" w="lg" len="med"/>
            </a:ln>
          </p:spPr>
          <p:txBody>
            <a:bodyPr/>
            <a:p>
              <a:endParaRPr lang="zh-CN" altLang="en-US"/>
            </a:p>
          </p:txBody>
        </p:sp>
        <p:sp>
          <p:nvSpPr>
            <p:cNvPr id="9235" name="Text Box 48"/>
            <p:cNvSpPr txBox="1"/>
            <p:nvPr/>
          </p:nvSpPr>
          <p:spPr>
            <a:xfrm>
              <a:off x="192" y="2746"/>
              <a:ext cx="674" cy="518"/>
            </a:xfrm>
            <a:prstGeom prst="rect">
              <a:avLst/>
            </a:prstGeom>
            <a:noFill/>
            <a:ln w="9525">
              <a:noFill/>
            </a:ln>
          </p:spPr>
          <p:txBody>
            <a:bodyPr wrap="none" lIns="90000" tIns="46800" rIns="90000" bIns="46800">
              <a:spAutoFit/>
            </a:bodyPr>
            <a:p>
              <a:pPr eaLnBrk="1" hangingPunct="1"/>
              <a:r>
                <a:rPr lang="en-US" altLang="zh-CN" b="0" dirty="0">
                  <a:latin typeface="Times New Roman" panose="02020603050405020304" pitchFamily="18" charset="0"/>
                </a:rPr>
                <a:t>Q.front</a:t>
              </a:r>
              <a:endParaRPr lang="en-US" altLang="zh-CN" b="0" dirty="0">
                <a:latin typeface="Times New Roman" panose="02020603050405020304" pitchFamily="18" charset="0"/>
              </a:endParaRPr>
            </a:p>
            <a:p>
              <a:pPr eaLnBrk="1" hangingPunct="1"/>
              <a:r>
                <a:rPr lang="en-US" altLang="zh-CN" b="0" dirty="0">
                  <a:latin typeface="Times New Roman" panose="02020603050405020304" pitchFamily="18" charset="0"/>
                </a:rPr>
                <a:t>Q.rear</a:t>
              </a:r>
              <a:endParaRPr lang="en-US" altLang="zh-CN" b="0" dirty="0">
                <a:latin typeface="Times New Roman" panose="02020603050405020304" pitchFamily="18" charset="0"/>
              </a:endParaRPr>
            </a:p>
          </p:txBody>
        </p:sp>
        <p:sp>
          <p:nvSpPr>
            <p:cNvPr id="9236" name="Text Box 49"/>
            <p:cNvSpPr txBox="1"/>
            <p:nvPr/>
          </p:nvSpPr>
          <p:spPr>
            <a:xfrm>
              <a:off x="1982" y="3600"/>
              <a:ext cx="1714" cy="250"/>
            </a:xfrm>
            <a:prstGeom prst="rect">
              <a:avLst/>
            </a:prstGeom>
            <a:noFill/>
            <a:ln w="9525">
              <a:noFill/>
            </a:ln>
          </p:spPr>
          <p:txBody>
            <a:bodyPr wrap="none" lIns="90000" tIns="46800" rIns="90000" bIns="46800">
              <a:spAutoFit/>
            </a:bodyPr>
            <a:p>
              <a:pPr eaLnBrk="1" hangingPunct="1"/>
              <a:r>
                <a:rPr lang="zh-CN" altLang="en-US" sz="2000" b="0" dirty="0">
                  <a:latin typeface="Times New Roman" panose="02020603050405020304" pitchFamily="18" charset="0"/>
                </a:rPr>
                <a:t>队列的指针实现示意图</a:t>
              </a:r>
              <a:endParaRPr lang="zh-CN" altLang="en-US" sz="2000" b="0" dirty="0">
                <a:latin typeface="Times New Roman" panose="02020603050405020304" pitchFamily="18"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ext Box 6"/>
          <p:cNvSpPr txBox="1"/>
          <p:nvPr/>
        </p:nvSpPr>
        <p:spPr>
          <a:xfrm>
            <a:off x="500063" y="908050"/>
            <a:ext cx="7848600" cy="2311400"/>
          </a:xfrm>
          <a:prstGeom prst="rect">
            <a:avLst/>
          </a:prstGeom>
          <a:noFill/>
          <a:ln w="9525" cap="flat" cmpd="sng">
            <a:solidFill>
              <a:schemeClr val="accent2"/>
            </a:solidFill>
            <a:prstDash val="solid"/>
            <a:miter/>
            <a:headEnd type="none" w="med" len="med"/>
            <a:tailEnd type="none" w="med" len="med"/>
          </a:ln>
        </p:spPr>
        <p:txBody>
          <a:bodyPr lIns="90000" tIns="46800" rIns="90000" bIns="46800">
            <a:spAutoFit/>
          </a:bodyPr>
          <a:p>
            <a:pPr eaLnBrk="1" hangingPunct="1"/>
            <a:r>
              <a:rPr lang="en-US" altLang="zh-CN" dirty="0">
                <a:solidFill>
                  <a:srgbClr val="0000CC"/>
                </a:solidFill>
                <a:latin typeface="Times New Roman" panose="02020603050405020304" pitchFamily="18" charset="0"/>
              </a:rPr>
              <a:t>ADT</a:t>
            </a:r>
            <a:r>
              <a:rPr lang="zh-CN" altLang="en-US" dirty="0">
                <a:solidFill>
                  <a:srgbClr val="0000CC"/>
                </a:solidFill>
                <a:latin typeface="Times New Roman" panose="02020603050405020304" pitchFamily="18" charset="0"/>
              </a:rPr>
              <a:t>操作：</a:t>
            </a:r>
            <a:endParaRPr lang="zh-CN" altLang="en-US" dirty="0">
              <a:solidFill>
                <a:srgbClr val="0000CC"/>
              </a:solidFill>
              <a:latin typeface="Times New Roman" panose="02020603050405020304" pitchFamily="18" charset="0"/>
            </a:endParaRPr>
          </a:p>
          <a:p>
            <a:pPr eaLnBrk="1" hangingPunct="1"/>
            <a:r>
              <a:rPr lang="zh-CN" altLang="en-US" sz="2000" dirty="0">
                <a:latin typeface="Times New Roman" panose="02020603050405020304" pitchFamily="18" charset="0"/>
              </a:rPr>
              <a:t>            ①  </a:t>
            </a:r>
            <a:r>
              <a:rPr lang="en-US" altLang="zh-CN" sz="2000" dirty="0">
                <a:latin typeface="Times New Roman" panose="02020603050405020304" pitchFamily="18" charset="0"/>
              </a:rPr>
              <a:t>Void  MakeNull( QUEUE  &amp;Q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Q.front = New NODE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Q.front→next = Null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Q.rear = Q.front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p:txBody>
      </p:sp>
      <p:sp>
        <p:nvSpPr>
          <p:cNvPr id="10243" name="Text Box 7"/>
          <p:cNvSpPr txBox="1"/>
          <p:nvPr/>
        </p:nvSpPr>
        <p:spPr>
          <a:xfrm>
            <a:off x="468313" y="3698875"/>
            <a:ext cx="3671887" cy="2309813"/>
          </a:xfrm>
          <a:prstGeom prst="rect">
            <a:avLst/>
          </a:prstGeom>
          <a:noFill/>
          <a:ln w="9525" cap="flat" cmpd="sng">
            <a:solidFill>
              <a:schemeClr val="accent2"/>
            </a:solidFill>
            <a:prstDash val="solid"/>
            <a:miter/>
            <a:headEnd type="none" w="med" len="med"/>
            <a:tailEnd type="none" w="med" len="med"/>
          </a:ln>
        </p:spPr>
        <p:txBody>
          <a:bodyPr lIns="90000" tIns="46800" rIns="90000" bIns="46800">
            <a:spAutoFit/>
          </a:bodyPr>
          <a:p>
            <a:pPr eaLnBrk="1" hangingPunct="1"/>
            <a:r>
              <a:rPr lang="en-US" altLang="zh-CN" sz="2000" dirty="0">
                <a:latin typeface="Times New Roman" panose="02020603050405020304" pitchFamily="18" charset="0"/>
              </a:rPr>
              <a:t>②  boolean  Empty( Q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QUEUE  &amp;Q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  if  ( Q.front == Q.rear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return  TRUE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else</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return  FALSE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p:txBody>
      </p:sp>
      <p:sp>
        <p:nvSpPr>
          <p:cNvPr id="10244" name="Text Box 8"/>
          <p:cNvSpPr txBox="1"/>
          <p:nvPr/>
        </p:nvSpPr>
        <p:spPr>
          <a:xfrm>
            <a:off x="4778375" y="3729038"/>
            <a:ext cx="3592513" cy="2249487"/>
          </a:xfrm>
          <a:prstGeom prst="rect">
            <a:avLst/>
          </a:prstGeom>
          <a:noFill/>
          <a:ln w="9525" cap="flat" cmpd="sng">
            <a:solidFill>
              <a:schemeClr val="accent2"/>
            </a:solidFill>
            <a:prstDash val="solid"/>
            <a:miter/>
            <a:headEnd type="none" w="med" len="med"/>
            <a:tailEnd type="none" w="med" len="med"/>
          </a:ln>
        </p:spPr>
        <p:txBody>
          <a:bodyPr wrap="none" lIns="90000" tIns="46800" rIns="90000" bIns="46800">
            <a:spAutoFit/>
          </a:bodyPr>
          <a:p>
            <a:pPr eaLnBrk="1" hangingPunct="1">
              <a:lnSpc>
                <a:spcPts val="2800"/>
              </a:lnSpc>
            </a:pPr>
            <a:r>
              <a:rPr lang="en-US" altLang="zh-CN" sz="2000" dirty="0">
                <a:latin typeface="Times New Roman" panose="02020603050405020304" pitchFamily="18" charset="0"/>
              </a:rPr>
              <a:t>③  ElementType  Front ( Q ) ;</a:t>
            </a:r>
            <a:endParaRPr lang="en-US" altLang="zh-CN" sz="2000" dirty="0">
              <a:latin typeface="Times New Roman" panose="02020603050405020304" pitchFamily="18" charset="0"/>
            </a:endParaRPr>
          </a:p>
          <a:p>
            <a:pPr eaLnBrk="1" hangingPunct="1">
              <a:lnSpc>
                <a:spcPts val="2800"/>
              </a:lnSpc>
            </a:pPr>
            <a:r>
              <a:rPr lang="en-US" altLang="zh-CN" sz="2000" dirty="0">
                <a:latin typeface="Times New Roman" panose="02020603050405020304" pitchFamily="18" charset="0"/>
              </a:rPr>
              <a:t>       QUEUE   Q ;</a:t>
            </a:r>
            <a:endParaRPr lang="en-US" altLang="zh-CN" sz="2000" dirty="0">
              <a:latin typeface="Times New Roman" panose="02020603050405020304" pitchFamily="18" charset="0"/>
            </a:endParaRPr>
          </a:p>
          <a:p>
            <a:pPr eaLnBrk="1" hangingPunct="1">
              <a:lnSpc>
                <a:spcPts val="2800"/>
              </a:lnSpc>
            </a:pPr>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a:p>
            <a:pPr eaLnBrk="1" hangingPunct="1">
              <a:lnSpc>
                <a:spcPts val="2800"/>
              </a:lnSpc>
            </a:pPr>
            <a:r>
              <a:rPr lang="en-US" altLang="zh-CN" sz="2000" dirty="0">
                <a:latin typeface="Times New Roman" panose="02020603050405020304" pitchFamily="18" charset="0"/>
              </a:rPr>
              <a:t>             return  Q.front-&gt;data ; </a:t>
            </a:r>
            <a:endParaRPr lang="en-US" altLang="zh-CN" sz="2000" dirty="0">
              <a:latin typeface="Times New Roman" panose="02020603050405020304" pitchFamily="18" charset="0"/>
            </a:endParaRPr>
          </a:p>
          <a:p>
            <a:pPr eaLnBrk="1" hangingPunct="1">
              <a:lnSpc>
                <a:spcPts val="2800"/>
              </a:lnSpc>
            </a:pPr>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a:p>
            <a:pPr eaLnBrk="1" hangingPunct="1">
              <a:lnSpc>
                <a:spcPts val="2800"/>
              </a:lnSpc>
            </a:pPr>
            <a:endParaRPr lang="en-US" altLang="zh-CN" sz="2000" dirty="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 Box 6"/>
          <p:cNvSpPr txBox="1"/>
          <p:nvPr/>
        </p:nvSpPr>
        <p:spPr>
          <a:xfrm>
            <a:off x="436563" y="908050"/>
            <a:ext cx="8269287" cy="1941513"/>
          </a:xfrm>
          <a:prstGeom prst="rect">
            <a:avLst/>
          </a:prstGeom>
          <a:noFill/>
          <a:ln w="9525" cap="flat" cmpd="sng">
            <a:solidFill>
              <a:schemeClr val="accent2"/>
            </a:solidFill>
            <a:prstDash val="solid"/>
            <a:miter/>
            <a:headEnd type="none" w="med" len="med"/>
            <a:tailEnd type="none" w="med" len="med"/>
          </a:ln>
        </p:spPr>
        <p:txBody>
          <a:bodyPr lIns="90000" tIns="46800" rIns="90000" bIns="46800">
            <a:spAutoFit/>
          </a:bodyPr>
          <a:p>
            <a:pPr eaLnBrk="1" hangingPunct="1"/>
            <a:r>
              <a:rPr lang="en-US" altLang="zh-CN" sz="2000" dirty="0">
                <a:latin typeface="Times New Roman" panose="02020603050405020304" pitchFamily="18" charset="0"/>
              </a:rPr>
              <a:t>④  Void  EnQueue  (  ElementType  x,  QUEUE  &amp;Q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   Q.rear→next = New  NODE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Q.rear = Q.rear→next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Q.rear→data = x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Q.rear→next = Null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p:txBody>
      </p:sp>
      <p:sp>
        <p:nvSpPr>
          <p:cNvPr id="11267" name="Text Box 7"/>
          <p:cNvSpPr txBox="1"/>
          <p:nvPr/>
        </p:nvSpPr>
        <p:spPr>
          <a:xfrm>
            <a:off x="392113" y="3095625"/>
            <a:ext cx="8269287" cy="3429000"/>
          </a:xfrm>
          <a:prstGeom prst="rect">
            <a:avLst/>
          </a:prstGeom>
          <a:noFill/>
          <a:ln w="9525" cap="flat" cmpd="sng">
            <a:solidFill>
              <a:schemeClr val="accent2"/>
            </a:solidFill>
            <a:prstDash val="solid"/>
            <a:miter/>
            <a:headEnd type="none" w="med" len="med"/>
            <a:tailEnd type="none" w="med" len="med"/>
          </a:ln>
        </p:spPr>
        <p:txBody>
          <a:bodyPr lIns="90000" tIns="46800" rIns="90000" bIns="46800">
            <a:spAutoFit/>
          </a:bodyPr>
          <a:p>
            <a:pPr eaLnBrk="1" hangingPunct="1">
              <a:lnSpc>
                <a:spcPts val="2600"/>
              </a:lnSpc>
            </a:pPr>
            <a:r>
              <a:rPr lang="en-US" altLang="zh-CN" sz="2000" dirty="0">
                <a:latin typeface="Times New Roman" panose="02020603050405020304" pitchFamily="18" charset="0"/>
              </a:rPr>
              <a:t>⑤  Void   DeQueue  (  QUEUE   &amp;Q  )</a:t>
            </a:r>
            <a:endParaRPr lang="en-US" altLang="zh-CN" sz="2000" dirty="0">
              <a:latin typeface="Times New Roman" panose="02020603050405020304" pitchFamily="18" charset="0"/>
            </a:endParaRPr>
          </a:p>
          <a:p>
            <a:pPr eaLnBrk="1" hangingPunct="1">
              <a:lnSpc>
                <a:spcPts val="2600"/>
              </a:lnSpc>
            </a:pPr>
            <a:r>
              <a:rPr lang="en-US" altLang="zh-CN" sz="2000" dirty="0">
                <a:latin typeface="Times New Roman" panose="02020603050405020304" pitchFamily="18" charset="0"/>
              </a:rPr>
              <a:t>       {   celltype  *temp ;</a:t>
            </a:r>
            <a:endParaRPr lang="en-US" altLang="zh-CN" sz="2000" dirty="0">
              <a:latin typeface="Times New Roman" panose="02020603050405020304" pitchFamily="18" charset="0"/>
            </a:endParaRPr>
          </a:p>
          <a:p>
            <a:pPr eaLnBrk="1" hangingPunct="1">
              <a:lnSpc>
                <a:spcPts val="2600"/>
              </a:lnSpc>
            </a:pPr>
            <a:r>
              <a:rPr lang="en-US" altLang="zh-CN" sz="2000" dirty="0">
                <a:latin typeface="Times New Roman" panose="02020603050405020304" pitchFamily="18" charset="0"/>
              </a:rPr>
              <a:t>            if  ( Empty( Q ) )</a:t>
            </a:r>
            <a:endParaRPr lang="en-US" altLang="zh-CN" sz="2000" dirty="0">
              <a:latin typeface="Times New Roman" panose="02020603050405020304" pitchFamily="18" charset="0"/>
            </a:endParaRPr>
          </a:p>
          <a:p>
            <a:pPr eaLnBrk="1" hangingPunct="1">
              <a:lnSpc>
                <a:spcPts val="2600"/>
              </a:lnSpc>
            </a:pPr>
            <a:r>
              <a:rPr lang="en-US" altLang="zh-CN" sz="2000" dirty="0">
                <a:latin typeface="Times New Roman" panose="02020603050405020304" pitchFamily="18" charset="0"/>
              </a:rPr>
              <a:t>                    error ( “</a:t>
            </a:r>
            <a:r>
              <a:rPr lang="zh-CN" altLang="en-US" sz="2000" dirty="0">
                <a:latin typeface="Times New Roman" panose="02020603050405020304" pitchFamily="18" charset="0"/>
              </a:rPr>
              <a:t>空队列” </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lnSpc>
                <a:spcPts val="2600"/>
              </a:lnSpc>
            </a:pPr>
            <a:r>
              <a:rPr lang="en-US" altLang="zh-CN" sz="2000" dirty="0">
                <a:latin typeface="Times New Roman" panose="02020603050405020304" pitchFamily="18" charset="0"/>
              </a:rPr>
              <a:t>            else  {  temp = Q.front→next ;</a:t>
            </a:r>
            <a:endParaRPr lang="en-US" altLang="zh-CN" sz="2000" dirty="0">
              <a:latin typeface="Times New Roman" panose="02020603050405020304" pitchFamily="18" charset="0"/>
            </a:endParaRPr>
          </a:p>
          <a:p>
            <a:pPr eaLnBrk="1" hangingPunct="1">
              <a:lnSpc>
                <a:spcPts val="2600"/>
              </a:lnSpc>
            </a:pPr>
            <a:r>
              <a:rPr lang="en-US" altLang="zh-CN" sz="2000" dirty="0">
                <a:latin typeface="Times New Roman" panose="02020603050405020304" pitchFamily="18" charset="0"/>
              </a:rPr>
              <a:t>                        Q.front→next = temp→next ;</a:t>
            </a:r>
            <a:endParaRPr lang="en-US" altLang="zh-CN" sz="2000" dirty="0">
              <a:latin typeface="Times New Roman" panose="02020603050405020304" pitchFamily="18" charset="0"/>
            </a:endParaRPr>
          </a:p>
          <a:p>
            <a:pPr eaLnBrk="1" hangingPunct="1">
              <a:lnSpc>
                <a:spcPts val="2600"/>
              </a:lnSpc>
            </a:pPr>
            <a:r>
              <a:rPr lang="en-US" altLang="zh-CN" sz="2000" dirty="0">
                <a:latin typeface="Times New Roman" panose="02020603050405020304" pitchFamily="18" charset="0"/>
              </a:rPr>
              <a:t>                        Delete  temp ;</a:t>
            </a:r>
            <a:endParaRPr lang="en-US" altLang="zh-CN" sz="2000" dirty="0">
              <a:latin typeface="Times New Roman" panose="02020603050405020304" pitchFamily="18" charset="0"/>
            </a:endParaRPr>
          </a:p>
          <a:p>
            <a:pPr eaLnBrk="1" hangingPunct="1">
              <a:lnSpc>
                <a:spcPts val="2600"/>
              </a:lnSpc>
            </a:pPr>
            <a:r>
              <a:rPr lang="en-US" altLang="zh-CN" sz="2000" dirty="0">
                <a:latin typeface="Times New Roman" panose="02020603050405020304" pitchFamily="18" charset="0"/>
              </a:rPr>
              <a:t>                        if  ( Q.front→next == Null )</a:t>
            </a:r>
            <a:endParaRPr lang="en-US" altLang="zh-CN" sz="2000" dirty="0">
              <a:latin typeface="Times New Roman" panose="02020603050405020304" pitchFamily="18" charset="0"/>
            </a:endParaRPr>
          </a:p>
          <a:p>
            <a:pPr eaLnBrk="1" hangingPunct="1">
              <a:lnSpc>
                <a:spcPts val="2600"/>
              </a:lnSpc>
            </a:pPr>
            <a:r>
              <a:rPr lang="en-US" altLang="zh-CN" sz="2000" dirty="0">
                <a:latin typeface="Times New Roman" panose="02020603050405020304" pitchFamily="18" charset="0"/>
              </a:rPr>
              <a:t>                            Q.rear = Q.front ;   } </a:t>
            </a:r>
            <a:endParaRPr lang="en-US" altLang="zh-CN" sz="2000" dirty="0">
              <a:latin typeface="Times New Roman" panose="02020603050405020304" pitchFamily="18" charset="0"/>
            </a:endParaRPr>
          </a:p>
          <a:p>
            <a:pPr eaLnBrk="1" hangingPunct="1">
              <a:lnSpc>
                <a:spcPts val="2600"/>
              </a:lnSpc>
            </a:pPr>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p:nvPr/>
        </p:nvSpPr>
        <p:spPr>
          <a:xfrm>
            <a:off x="211138" y="671513"/>
            <a:ext cx="5562600" cy="463550"/>
          </a:xfrm>
          <a:prstGeom prst="rect">
            <a:avLst/>
          </a:prstGeom>
          <a:noFill/>
          <a:ln w="9525">
            <a:noFill/>
          </a:ln>
        </p:spPr>
        <p:txBody>
          <a:bodyPr lIns="90000" tIns="46800" rIns="90000" bIns="46800">
            <a:spAutoFit/>
          </a:bodyPr>
          <a:p>
            <a:pPr eaLnBrk="1" hangingPunct="1"/>
            <a:r>
              <a:rPr lang="en-US" altLang="zh-CN" dirty="0">
                <a:solidFill>
                  <a:srgbClr val="FF3300"/>
                </a:solidFill>
                <a:latin typeface="Times New Roman" panose="02020603050405020304" pitchFamily="18" charset="0"/>
              </a:rPr>
              <a:t>2.4.2   </a:t>
            </a:r>
            <a:r>
              <a:rPr lang="zh-CN" altLang="en-US" dirty="0">
                <a:solidFill>
                  <a:srgbClr val="FF3300"/>
                </a:solidFill>
                <a:latin typeface="Times New Roman" panose="02020603050405020304" pitchFamily="18" charset="0"/>
              </a:rPr>
              <a:t>队列的数组实现</a:t>
            </a:r>
            <a:endParaRPr lang="zh-CN" altLang="en-US" dirty="0">
              <a:solidFill>
                <a:srgbClr val="FF3300"/>
              </a:solidFill>
              <a:latin typeface="Times New Roman" panose="02020603050405020304" pitchFamily="18" charset="0"/>
            </a:endParaRPr>
          </a:p>
        </p:txBody>
      </p:sp>
      <p:sp>
        <p:nvSpPr>
          <p:cNvPr id="12291" name="Text Box 5"/>
          <p:cNvSpPr txBox="1"/>
          <p:nvPr/>
        </p:nvSpPr>
        <p:spPr>
          <a:xfrm>
            <a:off x="112713" y="1295400"/>
            <a:ext cx="4483100" cy="2003425"/>
          </a:xfrm>
          <a:prstGeom prst="rect">
            <a:avLst/>
          </a:prstGeom>
          <a:noFill/>
          <a:ln w="9525">
            <a:noFill/>
          </a:ln>
        </p:spPr>
        <p:txBody>
          <a:bodyPr wrap="none" lIns="90000" tIns="46800" rIns="90000" bIns="46800">
            <a:spAutoFit/>
          </a:bodyPr>
          <a:p>
            <a:pPr eaLnBrk="1" hangingPunct="1"/>
            <a:r>
              <a:rPr lang="zh-CN" altLang="en-US" dirty="0">
                <a:solidFill>
                  <a:srgbClr val="0000CC"/>
                </a:solidFill>
                <a:latin typeface="Times New Roman" panose="02020603050405020304" pitchFamily="18" charset="0"/>
              </a:rPr>
              <a:t>队列的 “</a:t>
            </a:r>
            <a:r>
              <a:rPr lang="zh-CN" altLang="en-US" dirty="0">
                <a:solidFill>
                  <a:srgbClr val="FF3300"/>
                </a:solidFill>
                <a:latin typeface="Times New Roman" panose="02020603050405020304" pitchFamily="18" charset="0"/>
              </a:rPr>
              <a:t>型</a:t>
            </a:r>
            <a:r>
              <a:rPr lang="zh-CN" altLang="en-US" dirty="0">
                <a:solidFill>
                  <a:srgbClr val="0000CC"/>
                </a:solidFill>
                <a:latin typeface="Times New Roman" panose="02020603050405020304" pitchFamily="18" charset="0"/>
              </a:rPr>
              <a:t>”：</a:t>
            </a:r>
            <a:endParaRPr lang="zh-CN" altLang="en-US" dirty="0">
              <a:solidFill>
                <a:srgbClr val="0000CC"/>
              </a:solidFill>
              <a:latin typeface="Times New Roman" panose="02020603050405020304" pitchFamily="18" charset="0"/>
            </a:endParaRPr>
          </a:p>
          <a:p>
            <a:pPr eaLnBrk="1" hangingPunct="1"/>
            <a:r>
              <a:rPr lang="zh-CN" altLang="en-US" sz="2000" dirty="0">
                <a:latin typeface="Times New Roman" panose="02020603050405020304" pitchFamily="18" charset="0"/>
              </a:rPr>
              <a:t>     </a:t>
            </a:r>
            <a:r>
              <a:rPr lang="en-US" altLang="zh-CN" sz="2000" dirty="0">
                <a:latin typeface="Times New Roman" panose="02020603050405020304" pitchFamily="18" charset="0"/>
              </a:rPr>
              <a:t>struct  QUEUE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ElementType  data [ maxlength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int   front </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eaLnBrk="1" hangingPunct="1"/>
            <a:r>
              <a:rPr lang="zh-CN" altLang="en-US" sz="2000" dirty="0">
                <a:latin typeface="Times New Roman" panose="02020603050405020304" pitchFamily="18" charset="0"/>
              </a:rPr>
              <a:t>         </a:t>
            </a:r>
            <a:r>
              <a:rPr lang="en-US" altLang="zh-CN" sz="2000" dirty="0">
                <a:latin typeface="Times New Roman" panose="02020603050405020304" pitchFamily="18" charset="0"/>
              </a:rPr>
              <a:t>int   rear </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eaLnBrk="1" hangingPunct="1"/>
            <a:r>
              <a:rPr lang="zh-CN" altLang="en-US" sz="2000" dirty="0">
                <a:latin typeface="Times New Roman" panose="02020603050405020304" pitchFamily="18" charset="0"/>
              </a:rPr>
              <a:t>        </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80938" name="Text Box 42"/>
          <p:cNvSpPr txBox="1"/>
          <p:nvPr/>
        </p:nvSpPr>
        <p:spPr>
          <a:xfrm>
            <a:off x="225425" y="3933825"/>
            <a:ext cx="3971925" cy="2679700"/>
          </a:xfrm>
          <a:prstGeom prst="rect">
            <a:avLst/>
          </a:prstGeom>
          <a:noFill/>
          <a:ln w="9525">
            <a:noFill/>
          </a:ln>
        </p:spPr>
        <p:txBody>
          <a:bodyPr wrap="none" lIns="90000" tIns="46800" rIns="90000" bIns="46800">
            <a:spAutoFit/>
          </a:bodyPr>
          <a:p>
            <a:pPr algn="just" eaLnBrk="1" hangingPunct="1"/>
            <a:r>
              <a:rPr lang="zh-CN" altLang="en-US" dirty="0">
                <a:latin typeface="Times New Roman" panose="02020603050405020304" pitchFamily="18" charset="0"/>
              </a:rPr>
              <a:t>随着不断有元素出队和进队</a:t>
            </a:r>
            <a:endParaRPr lang="zh-CN" altLang="en-US" dirty="0">
              <a:latin typeface="Times New Roman" panose="02020603050405020304" pitchFamily="18" charset="0"/>
            </a:endParaRPr>
          </a:p>
          <a:p>
            <a:pPr algn="just" eaLnBrk="1" hangingPunct="1"/>
            <a:r>
              <a:rPr lang="zh-CN" altLang="en-US" dirty="0">
                <a:latin typeface="Times New Roman" panose="02020603050405020304" pitchFamily="18" charset="0"/>
              </a:rPr>
              <a:t>（插入和删除），队列的状</a:t>
            </a:r>
            <a:endParaRPr lang="zh-CN" altLang="en-US" dirty="0">
              <a:latin typeface="Times New Roman" panose="02020603050405020304" pitchFamily="18" charset="0"/>
            </a:endParaRPr>
          </a:p>
          <a:p>
            <a:pPr algn="just" eaLnBrk="1" hangingPunct="1"/>
            <a:r>
              <a:rPr lang="zh-CN" altLang="en-US" dirty="0">
                <a:latin typeface="Times New Roman" panose="02020603050405020304" pitchFamily="18" charset="0"/>
              </a:rPr>
              <a:t>态由</a:t>
            </a:r>
            <a:r>
              <a:rPr lang="en-US" altLang="zh-CN" dirty="0">
                <a:latin typeface="Times New Roman" panose="02020603050405020304" pitchFamily="18" charset="0"/>
              </a:rPr>
              <a:t>1</a:t>
            </a:r>
            <a:r>
              <a:rPr lang="zh-CN" altLang="en-US" dirty="0">
                <a:latin typeface="Times New Roman" panose="02020603050405020304" pitchFamily="18" charset="0"/>
              </a:rPr>
              <a:t>变成</a:t>
            </a:r>
            <a:r>
              <a:rPr lang="en-US" altLang="zh-CN" dirty="0">
                <a:latin typeface="Times New Roman" panose="02020603050405020304" pitchFamily="18" charset="0"/>
              </a:rPr>
              <a:t>2</a:t>
            </a:r>
            <a:r>
              <a:rPr lang="zh-CN" altLang="en-US" dirty="0">
                <a:latin typeface="Times New Roman" panose="02020603050405020304" pitchFamily="18" charset="0"/>
              </a:rPr>
              <a:t>；此时</a:t>
            </a:r>
            <a:r>
              <a:rPr lang="en-US" altLang="zh-CN" dirty="0">
                <a:latin typeface="Times New Roman" panose="02020603050405020304" pitchFamily="18" charset="0"/>
              </a:rPr>
              <a:t>a</a:t>
            </a:r>
            <a:r>
              <a:rPr lang="en-US" altLang="zh-CN" baseline="-25000" dirty="0">
                <a:latin typeface="Times New Roman" panose="02020603050405020304" pitchFamily="18" charset="0"/>
              </a:rPr>
              <a:t>n</a:t>
            </a:r>
            <a:r>
              <a:rPr lang="zh-CN" altLang="en-US" dirty="0">
                <a:latin typeface="Times New Roman" panose="02020603050405020304" pitchFamily="18" charset="0"/>
              </a:rPr>
              <a:t>占据队</a:t>
            </a:r>
            <a:endParaRPr lang="zh-CN" altLang="en-US" dirty="0">
              <a:latin typeface="Times New Roman" panose="02020603050405020304" pitchFamily="18" charset="0"/>
            </a:endParaRPr>
          </a:p>
          <a:p>
            <a:pPr algn="just" eaLnBrk="1" hangingPunct="1"/>
            <a:r>
              <a:rPr lang="zh-CN" altLang="en-US" dirty="0">
                <a:latin typeface="Times New Roman" panose="02020603050405020304" pitchFamily="18" charset="0"/>
              </a:rPr>
              <a:t>列的最后一个位置；第 </a:t>
            </a:r>
            <a:r>
              <a:rPr lang="en-US" altLang="zh-CN" dirty="0">
                <a:latin typeface="Times New Roman" panose="02020603050405020304" pitchFamily="18" charset="0"/>
              </a:rPr>
              <a:t>n+1</a:t>
            </a:r>
            <a:endParaRPr lang="en-US" altLang="zh-CN" dirty="0">
              <a:latin typeface="Times New Roman" panose="02020603050405020304" pitchFamily="18" charset="0"/>
            </a:endParaRPr>
          </a:p>
          <a:p>
            <a:pPr algn="just" eaLnBrk="1" hangingPunct="1"/>
            <a:r>
              <a:rPr lang="zh-CN" altLang="en-US" dirty="0">
                <a:latin typeface="Times New Roman" panose="02020603050405020304" pitchFamily="18" charset="0"/>
              </a:rPr>
              <a:t>个元素无法进队</a:t>
            </a:r>
            <a:r>
              <a:rPr lang="en-US" altLang="zh-CN" dirty="0">
                <a:latin typeface="Times New Roman" panose="02020603050405020304" pitchFamily="18" charset="0"/>
              </a:rPr>
              <a:t>,</a:t>
            </a:r>
            <a:r>
              <a:rPr lang="zh-CN" altLang="en-US" dirty="0">
                <a:latin typeface="Times New Roman" panose="02020603050405020304" pitchFamily="18" charset="0"/>
              </a:rPr>
              <a:t>但实际上，</a:t>
            </a:r>
            <a:endParaRPr lang="zh-CN" altLang="en-US" dirty="0">
              <a:latin typeface="Times New Roman" panose="02020603050405020304" pitchFamily="18" charset="0"/>
            </a:endParaRPr>
          </a:p>
          <a:p>
            <a:pPr algn="just" eaLnBrk="1" hangingPunct="1"/>
            <a:r>
              <a:rPr lang="zh-CN" altLang="en-US" dirty="0">
                <a:latin typeface="Times New Roman" panose="02020603050405020304" pitchFamily="18" charset="0"/>
              </a:rPr>
              <a:t>前面部分位置空闲。</a:t>
            </a:r>
            <a:endParaRPr lang="en-US" altLang="zh-CN" dirty="0">
              <a:latin typeface="Times New Roman" panose="02020603050405020304" pitchFamily="18" charset="0"/>
            </a:endParaRPr>
          </a:p>
          <a:p>
            <a:pPr algn="just" eaLnBrk="1" hangingPunct="1"/>
            <a:r>
              <a:rPr lang="en-US" altLang="zh-CN" dirty="0">
                <a:latin typeface="Times New Roman" panose="02020603050405020304" pitchFamily="18" charset="0"/>
              </a:rPr>
              <a:t>                           ——</a:t>
            </a:r>
            <a:r>
              <a:rPr lang="zh-CN" altLang="en-US" dirty="0">
                <a:latin typeface="Times New Roman" panose="02020603050405020304" pitchFamily="18" charset="0"/>
              </a:rPr>
              <a:t>假溢出</a:t>
            </a:r>
            <a:endParaRPr lang="zh-CN" altLang="en-US" dirty="0">
              <a:latin typeface="Times New Roman" panose="02020603050405020304" pitchFamily="18" charset="0"/>
            </a:endParaRPr>
          </a:p>
        </p:txBody>
      </p:sp>
      <p:sp>
        <p:nvSpPr>
          <p:cNvPr id="12293" name="Text Box 40"/>
          <p:cNvSpPr txBox="1"/>
          <p:nvPr/>
        </p:nvSpPr>
        <p:spPr>
          <a:xfrm>
            <a:off x="5916613" y="2825750"/>
            <a:ext cx="1520825" cy="401638"/>
          </a:xfrm>
          <a:prstGeom prst="rect">
            <a:avLst/>
          </a:prstGeom>
          <a:noFill/>
          <a:ln w="9525">
            <a:noFill/>
          </a:ln>
        </p:spPr>
        <p:txBody>
          <a:bodyPr wrap="none" lIns="90000" tIns="46800" rIns="90000" bIns="46800">
            <a:spAutoFit/>
          </a:bodyPr>
          <a:p>
            <a:pPr eaLnBrk="1" hangingPunct="1">
              <a:buNone/>
            </a:pPr>
            <a:r>
              <a:rPr lang="zh-CN" altLang="en-US" sz="2000" b="0" dirty="0">
                <a:latin typeface="Times New Roman" panose="02020603050405020304" pitchFamily="18" charset="0"/>
                <a:ea typeface="仿宋" panose="02010609060101010101" pitchFamily="49" charset="-122"/>
              </a:rPr>
              <a:t>队列</a:t>
            </a:r>
            <a:r>
              <a:rPr lang="en-US" altLang="zh-CN" sz="2000" b="0" dirty="0">
                <a:latin typeface="Times New Roman" panose="02020603050405020304" pitchFamily="18" charset="0"/>
                <a:ea typeface="仿宋" panose="02010609060101010101" pitchFamily="49" charset="-122"/>
              </a:rPr>
              <a:t>Q</a:t>
            </a:r>
            <a:r>
              <a:rPr lang="zh-CN" altLang="en-US" sz="2000" b="0" dirty="0">
                <a:latin typeface="Times New Roman" panose="02020603050405020304" pitchFamily="18" charset="0"/>
                <a:ea typeface="仿宋" panose="02010609060101010101" pitchFamily="49" charset="-122"/>
              </a:rPr>
              <a:t>状态</a:t>
            </a:r>
            <a:r>
              <a:rPr lang="en-US" altLang="zh-CN" sz="2000" b="0" dirty="0">
                <a:latin typeface="Times New Roman" panose="02020603050405020304" pitchFamily="18" charset="0"/>
                <a:ea typeface="仿宋" panose="02010609060101010101" pitchFamily="49" charset="-122"/>
              </a:rPr>
              <a:t>1</a:t>
            </a:r>
            <a:endParaRPr lang="en-US" altLang="zh-CN" sz="2000" b="0" dirty="0">
              <a:latin typeface="Times New Roman" panose="02020603050405020304" pitchFamily="18" charset="0"/>
              <a:ea typeface="仿宋" panose="02010609060101010101" pitchFamily="49" charset="-122"/>
            </a:endParaRPr>
          </a:p>
        </p:txBody>
      </p:sp>
      <p:graphicFrame>
        <p:nvGraphicFramePr>
          <p:cNvPr id="51" name="表格 50"/>
          <p:cNvGraphicFramePr>
            <a:graphicFrameLocks noGrp="1"/>
          </p:cNvGraphicFramePr>
          <p:nvPr/>
        </p:nvGraphicFramePr>
        <p:xfrm>
          <a:off x="5116513" y="1830388"/>
          <a:ext cx="3540126" cy="396875"/>
        </p:xfrm>
        <a:graphic>
          <a:graphicData uri="http://schemas.openxmlformats.org/drawingml/2006/table">
            <a:tbl>
              <a:tblPr firstRow="1" bandRow="1">
                <a:tableStyleId>{5C22544A-7EE6-4342-B048-85BDC9FD1C3A}</a:tableStyleId>
              </a:tblPr>
              <a:tblGrid>
                <a:gridCol w="582095"/>
                <a:gridCol w="582095"/>
                <a:gridCol w="582095"/>
                <a:gridCol w="582095"/>
                <a:gridCol w="629651"/>
                <a:gridCol w="582095"/>
              </a:tblGrid>
              <a:tr h="396875">
                <a:tc>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a</a:t>
                      </a:r>
                      <a:r>
                        <a:rPr lang="en-US" altLang="zh-CN" sz="2000" b="0" baseline="-25000" dirty="0">
                          <a:solidFill>
                            <a:schemeClr val="tx1"/>
                          </a:solidFill>
                          <a:latin typeface="Times New Roman" panose="02020603050405020304" pitchFamily="18" charset="0"/>
                          <a:cs typeface="Times New Roman" panose="02020603050405020304" pitchFamily="18" charset="0"/>
                        </a:rPr>
                        <a:t>1</a:t>
                      </a:r>
                      <a:endParaRPr lang="zh-CN" altLang="en-US" sz="2000" b="0" baseline="-25000" dirty="0">
                        <a:solidFill>
                          <a:schemeClr val="tx1"/>
                        </a:solidFill>
                        <a:latin typeface="Times New Roman" panose="02020603050405020304" pitchFamily="18" charset="0"/>
                        <a:cs typeface="Times New Roman" panose="02020603050405020304" pitchFamily="18" charset="0"/>
                      </a:endParaRPr>
                    </a:p>
                  </a:txBody>
                  <a:tcPr marL="91455" marR="91455" marT="45793" marB="457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a</a:t>
                      </a:r>
                      <a:r>
                        <a:rPr lang="en-US" altLang="zh-CN" sz="2000" b="0" baseline="-25000" dirty="0">
                          <a:solidFill>
                            <a:schemeClr val="tx1"/>
                          </a:solidFill>
                          <a:latin typeface="Times New Roman" panose="02020603050405020304" pitchFamily="18" charset="0"/>
                          <a:cs typeface="Times New Roman" panose="02020603050405020304" pitchFamily="18" charset="0"/>
                        </a:rPr>
                        <a:t>2</a:t>
                      </a:r>
                      <a:endParaRPr lang="zh-CN" altLang="en-US" sz="2000" b="0" baseline="-25000" dirty="0">
                        <a:solidFill>
                          <a:schemeClr val="tx1"/>
                        </a:solidFill>
                        <a:latin typeface="Times New Roman" panose="02020603050405020304" pitchFamily="18" charset="0"/>
                        <a:cs typeface="Times New Roman" panose="02020603050405020304" pitchFamily="18" charset="0"/>
                      </a:endParaRPr>
                    </a:p>
                  </a:txBody>
                  <a:tcPr marL="91455" marR="91455" marT="45793" marB="457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a</a:t>
                      </a:r>
                      <a:r>
                        <a:rPr lang="en-US" altLang="zh-CN" sz="2000" b="0" baseline="-25000" dirty="0">
                          <a:solidFill>
                            <a:schemeClr val="tx1"/>
                          </a:solidFill>
                          <a:latin typeface="Times New Roman" panose="02020603050405020304" pitchFamily="18" charset="0"/>
                          <a:cs typeface="Times New Roman" panose="02020603050405020304" pitchFamily="18" charset="0"/>
                        </a:rPr>
                        <a:t>3</a:t>
                      </a:r>
                      <a:endParaRPr lang="zh-CN" altLang="en-US" sz="2000" b="0" baseline="-25000" dirty="0">
                        <a:solidFill>
                          <a:schemeClr val="tx1"/>
                        </a:solidFill>
                        <a:latin typeface="Times New Roman" panose="02020603050405020304" pitchFamily="18" charset="0"/>
                        <a:cs typeface="Times New Roman" panose="02020603050405020304" pitchFamily="18" charset="0"/>
                      </a:endParaRPr>
                    </a:p>
                  </a:txBody>
                  <a:tcPr marL="91455" marR="91455" marT="45793" marB="457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a:t>
                      </a:r>
                      <a:endParaRPr lang="zh-CN" altLang="en-US" sz="2000" b="0" dirty="0">
                        <a:solidFill>
                          <a:schemeClr val="tx1"/>
                        </a:solidFill>
                        <a:latin typeface="Times New Roman" panose="02020603050405020304" pitchFamily="18" charset="0"/>
                        <a:cs typeface="Times New Roman" panose="02020603050405020304" pitchFamily="18" charset="0"/>
                      </a:endParaRPr>
                    </a:p>
                  </a:txBody>
                  <a:tcPr marL="91455" marR="91455" marT="45793" marB="457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a</a:t>
                      </a:r>
                      <a:r>
                        <a:rPr lang="en-US" altLang="zh-CN" sz="2000" b="0" baseline="-25000" dirty="0">
                          <a:solidFill>
                            <a:schemeClr val="tx1"/>
                          </a:solidFill>
                          <a:latin typeface="Times New Roman" panose="02020603050405020304" pitchFamily="18" charset="0"/>
                          <a:cs typeface="Times New Roman" panose="02020603050405020304" pitchFamily="18" charset="0"/>
                        </a:rPr>
                        <a:t>n</a:t>
                      </a:r>
                      <a:endParaRPr lang="zh-CN" altLang="en-US" sz="2000" b="0" baseline="-25000" dirty="0">
                        <a:solidFill>
                          <a:schemeClr val="tx1"/>
                        </a:solidFill>
                        <a:latin typeface="Times New Roman" panose="02020603050405020304" pitchFamily="18" charset="0"/>
                        <a:cs typeface="Times New Roman" panose="02020603050405020304" pitchFamily="18" charset="0"/>
                      </a:endParaRPr>
                    </a:p>
                  </a:txBody>
                  <a:tcPr marL="91455" marR="91455" marT="45793" marB="457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2000" b="0" dirty="0">
                          <a:solidFill>
                            <a:schemeClr val="tx1"/>
                          </a:solidFill>
                          <a:latin typeface="Times New Roman" panose="02020603050405020304" pitchFamily="18" charset="0"/>
                          <a:cs typeface="Times New Roman" panose="02020603050405020304" pitchFamily="18" charset="0"/>
                        </a:rPr>
                        <a:t>…</a:t>
                      </a:r>
                      <a:endParaRPr lang="zh-CN" altLang="en-US" sz="2000" b="0" dirty="0">
                        <a:solidFill>
                          <a:schemeClr val="tx1"/>
                        </a:solidFill>
                        <a:latin typeface="Times New Roman" panose="02020603050405020304" pitchFamily="18" charset="0"/>
                        <a:cs typeface="Times New Roman" panose="02020603050405020304" pitchFamily="18" charset="0"/>
                      </a:endParaRPr>
                    </a:p>
                  </a:txBody>
                  <a:tcPr marL="91455" marR="91455" marT="45793" marB="4579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12309" name="Line 14"/>
          <p:cNvSpPr/>
          <p:nvPr/>
        </p:nvSpPr>
        <p:spPr>
          <a:xfrm flipH="1" flipV="1">
            <a:off x="7727950" y="2224088"/>
            <a:ext cx="4763" cy="325437"/>
          </a:xfrm>
          <a:prstGeom prst="line">
            <a:avLst/>
          </a:prstGeom>
          <a:ln w="19050" cap="flat" cmpd="sng">
            <a:solidFill>
              <a:schemeClr val="tx1"/>
            </a:solidFill>
            <a:prstDash val="solid"/>
            <a:headEnd type="none" w="med" len="med"/>
            <a:tailEnd type="triangle" w="lg" len="lg"/>
          </a:ln>
        </p:spPr>
      </p:sp>
      <p:sp>
        <p:nvSpPr>
          <p:cNvPr id="12310" name="Text Box 15"/>
          <p:cNvSpPr txBox="1"/>
          <p:nvPr/>
        </p:nvSpPr>
        <p:spPr>
          <a:xfrm>
            <a:off x="4716463" y="2220913"/>
            <a:ext cx="595312" cy="341312"/>
          </a:xfrm>
          <a:prstGeom prst="rect">
            <a:avLst/>
          </a:prstGeom>
          <a:noFill/>
          <a:ln w="9525">
            <a:noFill/>
          </a:ln>
        </p:spPr>
        <p:txBody>
          <a:bodyPr wrap="none" lIns="90000" tIns="46800" rIns="90000" bIns="46800">
            <a:spAutoFit/>
          </a:bodyPr>
          <a:p>
            <a:pPr eaLnBrk="1" hangingPunct="1"/>
            <a:r>
              <a:rPr lang="zh-CN" altLang="en-US" sz="1600" dirty="0">
                <a:latin typeface="仿宋" panose="02010609060101010101" pitchFamily="49" charset="-122"/>
                <a:ea typeface="仿宋" panose="02010609060101010101" pitchFamily="49" charset="-122"/>
              </a:rPr>
              <a:t>队头</a:t>
            </a:r>
            <a:endParaRPr lang="zh-CN" altLang="en-US" sz="1600" dirty="0">
              <a:latin typeface="仿宋" panose="02010609060101010101" pitchFamily="49" charset="-122"/>
              <a:ea typeface="仿宋" panose="02010609060101010101" pitchFamily="49" charset="-122"/>
            </a:endParaRPr>
          </a:p>
        </p:txBody>
      </p:sp>
      <p:sp>
        <p:nvSpPr>
          <p:cNvPr id="12311" name="Text Box 16"/>
          <p:cNvSpPr txBox="1"/>
          <p:nvPr/>
        </p:nvSpPr>
        <p:spPr>
          <a:xfrm>
            <a:off x="7732713" y="2247900"/>
            <a:ext cx="595312" cy="341313"/>
          </a:xfrm>
          <a:prstGeom prst="rect">
            <a:avLst/>
          </a:prstGeom>
          <a:noFill/>
          <a:ln w="9525">
            <a:noFill/>
          </a:ln>
        </p:spPr>
        <p:txBody>
          <a:bodyPr wrap="none" lIns="90000" tIns="46800" rIns="90000" bIns="46800">
            <a:spAutoFit/>
          </a:bodyPr>
          <a:p>
            <a:pPr eaLnBrk="1" hangingPunct="1"/>
            <a:r>
              <a:rPr lang="zh-CN" altLang="en-US" sz="1600" dirty="0">
                <a:latin typeface="仿宋" panose="02010609060101010101" pitchFamily="49" charset="-122"/>
                <a:ea typeface="仿宋" panose="02010609060101010101" pitchFamily="49" charset="-122"/>
              </a:rPr>
              <a:t>队尾</a:t>
            </a:r>
            <a:endParaRPr lang="zh-CN" altLang="en-US" sz="1600" dirty="0">
              <a:latin typeface="仿宋" panose="02010609060101010101" pitchFamily="49" charset="-122"/>
              <a:ea typeface="仿宋" panose="02010609060101010101" pitchFamily="49" charset="-122"/>
            </a:endParaRPr>
          </a:p>
        </p:txBody>
      </p:sp>
      <p:sp>
        <p:nvSpPr>
          <p:cNvPr id="12312" name="Text Box 22"/>
          <p:cNvSpPr txBox="1"/>
          <p:nvPr/>
        </p:nvSpPr>
        <p:spPr>
          <a:xfrm>
            <a:off x="5013325" y="2447925"/>
            <a:ext cx="703263" cy="339725"/>
          </a:xfrm>
          <a:prstGeom prst="rect">
            <a:avLst/>
          </a:prstGeom>
          <a:noFill/>
          <a:ln w="9525">
            <a:noFill/>
          </a:ln>
        </p:spPr>
        <p:txBody>
          <a:bodyPr wrap="none" lIns="90000" tIns="46800" rIns="90000" bIns="46800">
            <a:spAutoFit/>
          </a:bodyPr>
          <a:p>
            <a:pPr eaLnBrk="1" hangingPunct="1"/>
            <a:r>
              <a:rPr lang="en-US" altLang="zh-CN" sz="1600" dirty="0">
                <a:latin typeface="仿宋" panose="02010609060101010101" pitchFamily="49" charset="-122"/>
                <a:ea typeface="仿宋" panose="02010609060101010101" pitchFamily="49" charset="-122"/>
              </a:rPr>
              <a:t>front</a:t>
            </a:r>
            <a:endParaRPr lang="en-US" altLang="zh-CN" sz="1600" dirty="0">
              <a:latin typeface="仿宋" panose="02010609060101010101" pitchFamily="49" charset="-122"/>
              <a:ea typeface="仿宋" panose="02010609060101010101" pitchFamily="49" charset="-122"/>
            </a:endParaRPr>
          </a:p>
        </p:txBody>
      </p:sp>
      <p:sp>
        <p:nvSpPr>
          <p:cNvPr id="12313" name="Text Box 23"/>
          <p:cNvSpPr txBox="1"/>
          <p:nvPr/>
        </p:nvSpPr>
        <p:spPr>
          <a:xfrm>
            <a:off x="7427913" y="2413000"/>
            <a:ext cx="598487" cy="339725"/>
          </a:xfrm>
          <a:prstGeom prst="rect">
            <a:avLst/>
          </a:prstGeom>
          <a:noFill/>
          <a:ln w="9525">
            <a:noFill/>
          </a:ln>
        </p:spPr>
        <p:txBody>
          <a:bodyPr wrap="none" lIns="90000" tIns="46800" rIns="90000" bIns="46800">
            <a:spAutoFit/>
          </a:bodyPr>
          <a:p>
            <a:pPr eaLnBrk="1" hangingPunct="1"/>
            <a:r>
              <a:rPr lang="en-US" altLang="zh-CN" sz="1600" dirty="0">
                <a:latin typeface="仿宋" panose="02010609060101010101" pitchFamily="49" charset="-122"/>
                <a:ea typeface="仿宋" panose="02010609060101010101" pitchFamily="49" charset="-122"/>
              </a:rPr>
              <a:t>rear</a:t>
            </a:r>
            <a:endParaRPr lang="en-US" altLang="zh-CN" sz="1600" dirty="0">
              <a:latin typeface="仿宋" panose="02010609060101010101" pitchFamily="49" charset="-122"/>
              <a:ea typeface="仿宋" panose="02010609060101010101" pitchFamily="49" charset="-122"/>
            </a:endParaRPr>
          </a:p>
        </p:txBody>
      </p:sp>
      <p:sp>
        <p:nvSpPr>
          <p:cNvPr id="12314" name="Line 14"/>
          <p:cNvSpPr/>
          <p:nvPr/>
        </p:nvSpPr>
        <p:spPr>
          <a:xfrm flipH="1" flipV="1">
            <a:off x="5364163" y="2224088"/>
            <a:ext cx="4762" cy="325437"/>
          </a:xfrm>
          <a:prstGeom prst="line">
            <a:avLst/>
          </a:prstGeom>
          <a:ln w="19050" cap="flat" cmpd="sng">
            <a:solidFill>
              <a:schemeClr val="tx1"/>
            </a:solidFill>
            <a:prstDash val="solid"/>
            <a:headEnd type="none" w="med" len="med"/>
            <a:tailEnd type="triangle" w="lg" len="lg"/>
          </a:ln>
        </p:spPr>
      </p:sp>
      <p:sp>
        <p:nvSpPr>
          <p:cNvPr id="12315" name="AutoShape 19"/>
          <p:cNvSpPr/>
          <p:nvPr/>
        </p:nvSpPr>
        <p:spPr>
          <a:xfrm rot="-5400000" flipH="1" flipV="1">
            <a:off x="6648450" y="-173037"/>
            <a:ext cx="431800" cy="3497262"/>
          </a:xfrm>
          <a:prstGeom prst="leftBrace">
            <a:avLst>
              <a:gd name="adj1" fmla="val 92729"/>
              <a:gd name="adj2" fmla="val 50551"/>
            </a:avLst>
          </a:prstGeom>
          <a:noFill/>
          <a:ln w="19050" cap="flat" cmpd="sng">
            <a:solidFill>
              <a:schemeClr val="tx1"/>
            </a:solidFill>
            <a:prstDash val="sysDot"/>
            <a:headEnd type="none" w="med" len="med"/>
            <a:tailEnd type="none" w="med" len="med"/>
          </a:ln>
        </p:spPr>
        <p:txBody>
          <a:bodyPr lIns="90000" tIns="46800" rIns="90000" bIns="46800" anchor="ctr" anchorCtr="0">
            <a:spAutoFit/>
          </a:bodyPr>
          <a:p>
            <a:pPr algn="ctr" eaLnBrk="1" hangingPunct="1">
              <a:buNone/>
            </a:pPr>
            <a:endParaRPr lang="zh-CN" altLang="en-US" sz="1600" b="0" dirty="0">
              <a:latin typeface="Times New Roman" panose="02020603050405020304" pitchFamily="18" charset="0"/>
              <a:ea typeface="仿宋" panose="02010609060101010101" pitchFamily="49" charset="-122"/>
            </a:endParaRPr>
          </a:p>
        </p:txBody>
      </p:sp>
      <p:sp>
        <p:nvSpPr>
          <p:cNvPr id="12316" name="Text Box 20"/>
          <p:cNvSpPr txBox="1"/>
          <p:nvPr/>
        </p:nvSpPr>
        <p:spPr>
          <a:xfrm>
            <a:off x="6340475" y="1031875"/>
            <a:ext cx="1049338" cy="339725"/>
          </a:xfrm>
          <a:prstGeom prst="rect">
            <a:avLst/>
          </a:prstGeom>
          <a:noFill/>
          <a:ln w="9525">
            <a:noFill/>
          </a:ln>
        </p:spPr>
        <p:txBody>
          <a:bodyPr wrap="none" lIns="90000" tIns="46800" rIns="90000" bIns="46800">
            <a:spAutoFit/>
          </a:bodyPr>
          <a:p>
            <a:pPr eaLnBrk="1" hangingPunct="1">
              <a:buNone/>
            </a:pPr>
            <a:r>
              <a:rPr lang="en-US" altLang="zh-CN" sz="1600" b="0" dirty="0">
                <a:latin typeface="Times New Roman" panose="02020603050405020304" pitchFamily="18" charset="0"/>
                <a:ea typeface="仿宋" panose="02010609060101010101" pitchFamily="49" charset="-122"/>
              </a:rPr>
              <a:t>maxlength</a:t>
            </a:r>
            <a:endParaRPr lang="en-US" altLang="zh-CN" sz="1600" b="0" dirty="0">
              <a:latin typeface="Times New Roman" panose="02020603050405020304" pitchFamily="18" charset="0"/>
              <a:ea typeface="仿宋" panose="02010609060101010101" pitchFamily="49" charset="-122"/>
            </a:endParaRPr>
          </a:p>
        </p:txBody>
      </p:sp>
      <p:sp>
        <p:nvSpPr>
          <p:cNvPr id="12317" name="文本框 59"/>
          <p:cNvSpPr txBox="1"/>
          <p:nvPr/>
        </p:nvSpPr>
        <p:spPr>
          <a:xfrm>
            <a:off x="4716463" y="1790700"/>
            <a:ext cx="369887" cy="400050"/>
          </a:xfrm>
          <a:prstGeom prst="rect">
            <a:avLst/>
          </a:prstGeom>
          <a:noFill/>
          <a:ln w="9525">
            <a:noFill/>
          </a:ln>
        </p:spPr>
        <p:txBody>
          <a:bodyPr wrap="none">
            <a:spAutoFit/>
          </a:bodyPr>
          <a:p>
            <a:pPr>
              <a:buNone/>
            </a:pPr>
            <a:r>
              <a:rPr lang="en-US" altLang="zh-CN" sz="2000" dirty="0">
                <a:latin typeface="Times New Roman" panose="02020603050405020304" pitchFamily="18" charset="0"/>
                <a:ea typeface="仿宋" panose="02010609060101010101" pitchFamily="49" charset="-122"/>
              </a:rPr>
              <a:t>Q</a:t>
            </a:r>
            <a:endParaRPr lang="zh-CN" altLang="en-US" sz="2000" dirty="0">
              <a:latin typeface="Times New Roman" panose="02020603050405020304" pitchFamily="18" charset="0"/>
              <a:ea typeface="仿宋" panose="02010609060101010101" pitchFamily="49" charset="-122"/>
            </a:endParaRPr>
          </a:p>
        </p:txBody>
      </p:sp>
      <p:sp>
        <p:nvSpPr>
          <p:cNvPr id="12318" name="Text Box 41"/>
          <p:cNvSpPr txBox="1"/>
          <p:nvPr/>
        </p:nvSpPr>
        <p:spPr>
          <a:xfrm>
            <a:off x="5967413" y="5672138"/>
            <a:ext cx="1522412" cy="401637"/>
          </a:xfrm>
          <a:prstGeom prst="rect">
            <a:avLst/>
          </a:prstGeom>
          <a:noFill/>
          <a:ln w="9525">
            <a:noFill/>
          </a:ln>
        </p:spPr>
        <p:txBody>
          <a:bodyPr wrap="none" lIns="90000" tIns="46800" rIns="90000" bIns="46800">
            <a:spAutoFit/>
          </a:bodyPr>
          <a:p>
            <a:pPr eaLnBrk="1" hangingPunct="1">
              <a:buNone/>
            </a:pPr>
            <a:r>
              <a:rPr lang="zh-CN" altLang="en-US" sz="2000" b="0" dirty="0">
                <a:latin typeface="Times New Roman" panose="02020603050405020304" pitchFamily="18" charset="0"/>
                <a:ea typeface="仿宋" panose="02010609060101010101" pitchFamily="49" charset="-122"/>
              </a:rPr>
              <a:t>队列</a:t>
            </a:r>
            <a:r>
              <a:rPr lang="en-US" altLang="zh-CN" sz="2000" b="0" dirty="0">
                <a:latin typeface="Times New Roman" panose="02020603050405020304" pitchFamily="18" charset="0"/>
                <a:ea typeface="仿宋" panose="02010609060101010101" pitchFamily="49" charset="-122"/>
              </a:rPr>
              <a:t>Q</a:t>
            </a:r>
            <a:r>
              <a:rPr lang="zh-CN" altLang="en-US" sz="2000" b="0" dirty="0">
                <a:latin typeface="Times New Roman" panose="02020603050405020304" pitchFamily="18" charset="0"/>
                <a:ea typeface="仿宋" panose="02010609060101010101" pitchFamily="49" charset="-122"/>
              </a:rPr>
              <a:t>状态</a:t>
            </a:r>
            <a:r>
              <a:rPr lang="en-US" altLang="zh-CN" sz="2000" b="0" dirty="0">
                <a:latin typeface="Times New Roman" panose="02020603050405020304" pitchFamily="18" charset="0"/>
                <a:ea typeface="仿宋" panose="02010609060101010101" pitchFamily="49" charset="-122"/>
              </a:rPr>
              <a:t>2</a:t>
            </a:r>
            <a:endParaRPr lang="en-US" altLang="zh-CN" sz="2000" b="0" dirty="0">
              <a:latin typeface="Times New Roman" panose="02020603050405020304" pitchFamily="18" charset="0"/>
              <a:ea typeface="仿宋" panose="02010609060101010101" pitchFamily="49" charset="-122"/>
            </a:endParaRPr>
          </a:p>
        </p:txBody>
      </p:sp>
      <p:graphicFrame>
        <p:nvGraphicFramePr>
          <p:cNvPr id="62" name="表格 61"/>
          <p:cNvGraphicFramePr>
            <a:graphicFrameLocks noGrp="1"/>
          </p:cNvGraphicFramePr>
          <p:nvPr/>
        </p:nvGraphicFramePr>
        <p:xfrm>
          <a:off x="5086350" y="4656138"/>
          <a:ext cx="3540126" cy="395288"/>
        </p:xfrm>
        <a:graphic>
          <a:graphicData uri="http://schemas.openxmlformats.org/drawingml/2006/table">
            <a:tbl>
              <a:tblPr firstRow="1" bandRow="1">
                <a:tableStyleId>{5C22544A-7EE6-4342-B048-85BDC9FD1C3A}</a:tableStyleId>
              </a:tblPr>
              <a:tblGrid>
                <a:gridCol w="582095"/>
                <a:gridCol w="582095"/>
                <a:gridCol w="582095"/>
                <a:gridCol w="582095"/>
                <a:gridCol w="629651"/>
                <a:gridCol w="582095"/>
              </a:tblGrid>
              <a:tr h="395287">
                <a:tc>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a</a:t>
                      </a:r>
                      <a:r>
                        <a:rPr lang="en-US" altLang="zh-CN" sz="2000" b="0" baseline="-25000" dirty="0">
                          <a:solidFill>
                            <a:schemeClr val="tx1"/>
                          </a:solidFill>
                          <a:latin typeface="Times New Roman" panose="02020603050405020304" pitchFamily="18" charset="0"/>
                          <a:cs typeface="Times New Roman" panose="02020603050405020304" pitchFamily="18" charset="0"/>
                        </a:rPr>
                        <a:t>1</a:t>
                      </a:r>
                      <a:endParaRPr lang="zh-CN" altLang="en-US" sz="2000" b="0" baseline="-25000" dirty="0">
                        <a:solidFill>
                          <a:schemeClr val="tx1"/>
                        </a:solidFill>
                        <a:latin typeface="Times New Roman" panose="02020603050405020304" pitchFamily="18" charset="0"/>
                        <a:cs typeface="Times New Roman" panose="02020603050405020304" pitchFamily="18" charset="0"/>
                      </a:endParaRPr>
                    </a:p>
                  </a:txBody>
                  <a:tcPr marL="91455" marR="91455" marT="45245" marB="452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a</a:t>
                      </a:r>
                      <a:r>
                        <a:rPr lang="en-US" altLang="zh-CN" sz="2000" b="0" baseline="-25000" dirty="0">
                          <a:solidFill>
                            <a:schemeClr val="tx1"/>
                          </a:solidFill>
                          <a:latin typeface="Times New Roman" panose="02020603050405020304" pitchFamily="18" charset="0"/>
                          <a:cs typeface="Times New Roman" panose="02020603050405020304" pitchFamily="18" charset="0"/>
                        </a:rPr>
                        <a:t>2</a:t>
                      </a:r>
                      <a:endParaRPr lang="zh-CN" altLang="en-US" sz="2000" b="0" baseline="-25000" dirty="0">
                        <a:solidFill>
                          <a:schemeClr val="tx1"/>
                        </a:solidFill>
                        <a:latin typeface="Times New Roman" panose="02020603050405020304" pitchFamily="18" charset="0"/>
                        <a:cs typeface="Times New Roman" panose="02020603050405020304" pitchFamily="18" charset="0"/>
                      </a:endParaRPr>
                    </a:p>
                  </a:txBody>
                  <a:tcPr marL="91455" marR="91455" marT="45245" marB="452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a</a:t>
                      </a:r>
                      <a:r>
                        <a:rPr lang="en-US" altLang="zh-CN" sz="2000" b="0" baseline="-25000" dirty="0">
                          <a:solidFill>
                            <a:schemeClr val="tx1"/>
                          </a:solidFill>
                          <a:latin typeface="Times New Roman" panose="02020603050405020304" pitchFamily="18" charset="0"/>
                          <a:cs typeface="Times New Roman" panose="02020603050405020304" pitchFamily="18" charset="0"/>
                        </a:rPr>
                        <a:t>3</a:t>
                      </a:r>
                      <a:endParaRPr lang="zh-CN" altLang="en-US" sz="2000" b="0" baseline="-25000" dirty="0">
                        <a:solidFill>
                          <a:schemeClr val="tx1"/>
                        </a:solidFill>
                        <a:latin typeface="Times New Roman" panose="02020603050405020304" pitchFamily="18" charset="0"/>
                        <a:cs typeface="Times New Roman" panose="02020603050405020304" pitchFamily="18" charset="0"/>
                      </a:endParaRPr>
                    </a:p>
                  </a:txBody>
                  <a:tcPr marL="91455" marR="91455" marT="45245" marB="452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a</a:t>
                      </a:r>
                      <a:r>
                        <a:rPr lang="en-US" altLang="zh-CN" sz="2000" b="0" baseline="-25000" dirty="0">
                          <a:solidFill>
                            <a:schemeClr val="tx1"/>
                          </a:solidFill>
                          <a:latin typeface="Times New Roman" panose="02020603050405020304" pitchFamily="18" charset="0"/>
                          <a:cs typeface="Times New Roman" panose="02020603050405020304" pitchFamily="18" charset="0"/>
                        </a:rPr>
                        <a:t>4</a:t>
                      </a:r>
                      <a:endParaRPr lang="zh-CN" altLang="en-US" sz="2000" b="0" baseline="-25000" dirty="0">
                        <a:solidFill>
                          <a:schemeClr val="tx1"/>
                        </a:solidFill>
                        <a:latin typeface="Times New Roman" panose="02020603050405020304" pitchFamily="18" charset="0"/>
                        <a:cs typeface="Times New Roman" panose="02020603050405020304" pitchFamily="18" charset="0"/>
                      </a:endParaRPr>
                    </a:p>
                  </a:txBody>
                  <a:tcPr marL="91455" marR="91455" marT="45245" marB="452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a:t>
                      </a:r>
                      <a:endParaRPr lang="zh-CN" altLang="en-US" sz="2000" b="0" dirty="0">
                        <a:solidFill>
                          <a:schemeClr val="tx1"/>
                        </a:solidFill>
                        <a:latin typeface="Times New Roman" panose="02020603050405020304" pitchFamily="18" charset="0"/>
                        <a:cs typeface="Times New Roman" panose="02020603050405020304" pitchFamily="18" charset="0"/>
                      </a:endParaRPr>
                    </a:p>
                  </a:txBody>
                  <a:tcPr marL="91455" marR="91455" marT="45245" marB="452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a</a:t>
                      </a:r>
                      <a:r>
                        <a:rPr lang="en-US" altLang="zh-CN" sz="2000" b="0" baseline="-25000" dirty="0">
                          <a:solidFill>
                            <a:schemeClr val="tx1"/>
                          </a:solidFill>
                          <a:latin typeface="Times New Roman" panose="02020603050405020304" pitchFamily="18" charset="0"/>
                          <a:cs typeface="Times New Roman" panose="02020603050405020304" pitchFamily="18" charset="0"/>
                        </a:rPr>
                        <a:t>n</a:t>
                      </a:r>
                      <a:endParaRPr lang="zh-CN" altLang="en-US" sz="2000" b="0" baseline="-25000" dirty="0">
                        <a:solidFill>
                          <a:schemeClr val="tx1"/>
                        </a:solidFill>
                        <a:latin typeface="Times New Roman" panose="02020603050405020304" pitchFamily="18" charset="0"/>
                        <a:cs typeface="Times New Roman" panose="02020603050405020304" pitchFamily="18" charset="0"/>
                      </a:endParaRPr>
                    </a:p>
                  </a:txBody>
                  <a:tcPr marL="91455" marR="91455" marT="45245" marB="452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12335" name="Line 14"/>
          <p:cNvSpPr/>
          <p:nvPr/>
        </p:nvSpPr>
        <p:spPr>
          <a:xfrm flipH="1" flipV="1">
            <a:off x="8334375" y="5049838"/>
            <a:ext cx="6350" cy="325437"/>
          </a:xfrm>
          <a:prstGeom prst="line">
            <a:avLst/>
          </a:prstGeom>
          <a:ln w="19050" cap="flat" cmpd="sng">
            <a:solidFill>
              <a:schemeClr val="tx1"/>
            </a:solidFill>
            <a:prstDash val="solid"/>
            <a:headEnd type="none" w="med" len="med"/>
            <a:tailEnd type="triangle" w="lg" len="lg"/>
          </a:ln>
        </p:spPr>
      </p:sp>
      <p:sp>
        <p:nvSpPr>
          <p:cNvPr id="12336" name="Text Box 15"/>
          <p:cNvSpPr txBox="1"/>
          <p:nvPr/>
        </p:nvSpPr>
        <p:spPr>
          <a:xfrm>
            <a:off x="6530975" y="5046663"/>
            <a:ext cx="595313" cy="341312"/>
          </a:xfrm>
          <a:prstGeom prst="rect">
            <a:avLst/>
          </a:prstGeom>
          <a:noFill/>
          <a:ln w="9525">
            <a:noFill/>
          </a:ln>
        </p:spPr>
        <p:txBody>
          <a:bodyPr wrap="none" lIns="90000" tIns="46800" rIns="90000" bIns="46800">
            <a:spAutoFit/>
          </a:bodyPr>
          <a:p>
            <a:pPr eaLnBrk="1" hangingPunct="1"/>
            <a:r>
              <a:rPr lang="zh-CN" altLang="en-US" sz="1600" dirty="0">
                <a:latin typeface="仿宋" panose="02010609060101010101" pitchFamily="49" charset="-122"/>
                <a:ea typeface="仿宋" panose="02010609060101010101" pitchFamily="49" charset="-122"/>
              </a:rPr>
              <a:t>队头</a:t>
            </a:r>
            <a:endParaRPr lang="zh-CN" altLang="en-US" sz="1600" dirty="0">
              <a:latin typeface="仿宋" panose="02010609060101010101" pitchFamily="49" charset="-122"/>
              <a:ea typeface="仿宋" panose="02010609060101010101" pitchFamily="49" charset="-122"/>
            </a:endParaRPr>
          </a:p>
        </p:txBody>
      </p:sp>
      <p:sp>
        <p:nvSpPr>
          <p:cNvPr id="12337" name="Text Box 16"/>
          <p:cNvSpPr txBox="1"/>
          <p:nvPr/>
        </p:nvSpPr>
        <p:spPr>
          <a:xfrm>
            <a:off x="8318500" y="5073650"/>
            <a:ext cx="595313" cy="341313"/>
          </a:xfrm>
          <a:prstGeom prst="rect">
            <a:avLst/>
          </a:prstGeom>
          <a:noFill/>
          <a:ln w="9525">
            <a:noFill/>
          </a:ln>
        </p:spPr>
        <p:txBody>
          <a:bodyPr wrap="none" lIns="90000" tIns="46800" rIns="90000" bIns="46800">
            <a:spAutoFit/>
          </a:bodyPr>
          <a:p>
            <a:pPr eaLnBrk="1" hangingPunct="1"/>
            <a:r>
              <a:rPr lang="zh-CN" altLang="en-US" sz="1600" dirty="0">
                <a:latin typeface="仿宋" panose="02010609060101010101" pitchFamily="49" charset="-122"/>
                <a:ea typeface="仿宋" panose="02010609060101010101" pitchFamily="49" charset="-122"/>
              </a:rPr>
              <a:t>队尾</a:t>
            </a:r>
            <a:endParaRPr lang="zh-CN" altLang="en-US" sz="1600" dirty="0">
              <a:latin typeface="仿宋" panose="02010609060101010101" pitchFamily="49" charset="-122"/>
              <a:ea typeface="仿宋" panose="02010609060101010101" pitchFamily="49" charset="-122"/>
            </a:endParaRPr>
          </a:p>
        </p:txBody>
      </p:sp>
      <p:sp>
        <p:nvSpPr>
          <p:cNvPr id="12338" name="Text Box 22"/>
          <p:cNvSpPr txBox="1"/>
          <p:nvPr/>
        </p:nvSpPr>
        <p:spPr>
          <a:xfrm>
            <a:off x="6761163" y="5272088"/>
            <a:ext cx="703262" cy="341312"/>
          </a:xfrm>
          <a:prstGeom prst="rect">
            <a:avLst/>
          </a:prstGeom>
          <a:noFill/>
          <a:ln w="9525">
            <a:noFill/>
          </a:ln>
        </p:spPr>
        <p:txBody>
          <a:bodyPr wrap="none" lIns="90000" tIns="46800" rIns="90000" bIns="46800">
            <a:spAutoFit/>
          </a:bodyPr>
          <a:p>
            <a:pPr eaLnBrk="1" hangingPunct="1"/>
            <a:r>
              <a:rPr lang="en-US" altLang="zh-CN" sz="1600" dirty="0">
                <a:latin typeface="仿宋" panose="02010609060101010101" pitchFamily="49" charset="-122"/>
                <a:ea typeface="仿宋" panose="02010609060101010101" pitchFamily="49" charset="-122"/>
              </a:rPr>
              <a:t>front</a:t>
            </a:r>
            <a:endParaRPr lang="en-US" altLang="zh-CN" sz="1600" dirty="0">
              <a:latin typeface="仿宋" panose="02010609060101010101" pitchFamily="49" charset="-122"/>
              <a:ea typeface="仿宋" panose="02010609060101010101" pitchFamily="49" charset="-122"/>
            </a:endParaRPr>
          </a:p>
        </p:txBody>
      </p:sp>
      <p:sp>
        <p:nvSpPr>
          <p:cNvPr id="12339" name="Text Box 23"/>
          <p:cNvSpPr txBox="1"/>
          <p:nvPr/>
        </p:nvSpPr>
        <p:spPr>
          <a:xfrm>
            <a:off x="8035925" y="5237163"/>
            <a:ext cx="598488" cy="341312"/>
          </a:xfrm>
          <a:prstGeom prst="rect">
            <a:avLst/>
          </a:prstGeom>
          <a:noFill/>
          <a:ln w="9525">
            <a:noFill/>
          </a:ln>
        </p:spPr>
        <p:txBody>
          <a:bodyPr wrap="none" lIns="90000" tIns="46800" rIns="90000" bIns="46800">
            <a:spAutoFit/>
          </a:bodyPr>
          <a:p>
            <a:pPr eaLnBrk="1" hangingPunct="1"/>
            <a:r>
              <a:rPr lang="en-US" altLang="zh-CN" sz="1600" dirty="0">
                <a:latin typeface="仿宋" panose="02010609060101010101" pitchFamily="49" charset="-122"/>
                <a:ea typeface="仿宋" panose="02010609060101010101" pitchFamily="49" charset="-122"/>
              </a:rPr>
              <a:t>rear</a:t>
            </a:r>
            <a:endParaRPr lang="en-US" altLang="zh-CN" sz="1600" dirty="0">
              <a:latin typeface="仿宋" panose="02010609060101010101" pitchFamily="49" charset="-122"/>
              <a:ea typeface="仿宋" panose="02010609060101010101" pitchFamily="49" charset="-122"/>
            </a:endParaRPr>
          </a:p>
        </p:txBody>
      </p:sp>
      <p:sp>
        <p:nvSpPr>
          <p:cNvPr id="12340" name="Line 14"/>
          <p:cNvSpPr/>
          <p:nvPr/>
        </p:nvSpPr>
        <p:spPr>
          <a:xfrm flipH="1" flipV="1">
            <a:off x="7110413" y="5049838"/>
            <a:ext cx="6350" cy="325437"/>
          </a:xfrm>
          <a:prstGeom prst="line">
            <a:avLst/>
          </a:prstGeom>
          <a:ln w="19050" cap="flat" cmpd="sng">
            <a:solidFill>
              <a:schemeClr val="tx1"/>
            </a:solidFill>
            <a:prstDash val="solid"/>
            <a:headEnd type="none" w="med" len="med"/>
            <a:tailEnd type="triangle" w="lg" len="lg"/>
          </a:ln>
        </p:spPr>
      </p:sp>
      <p:sp>
        <p:nvSpPr>
          <p:cNvPr id="12341" name="AutoShape 19"/>
          <p:cNvSpPr/>
          <p:nvPr/>
        </p:nvSpPr>
        <p:spPr>
          <a:xfrm rot="-5400000" flipH="1" flipV="1">
            <a:off x="6618288" y="2651125"/>
            <a:ext cx="431800" cy="3497263"/>
          </a:xfrm>
          <a:prstGeom prst="leftBrace">
            <a:avLst>
              <a:gd name="adj1" fmla="val 92729"/>
              <a:gd name="adj2" fmla="val 50551"/>
            </a:avLst>
          </a:prstGeom>
          <a:noFill/>
          <a:ln w="19050" cap="flat" cmpd="sng">
            <a:solidFill>
              <a:schemeClr val="tx1"/>
            </a:solidFill>
            <a:prstDash val="sysDot"/>
            <a:headEnd type="none" w="med" len="med"/>
            <a:tailEnd type="none" w="med" len="med"/>
          </a:ln>
        </p:spPr>
        <p:txBody>
          <a:bodyPr lIns="90000" tIns="46800" rIns="90000" bIns="46800" anchor="ctr" anchorCtr="0">
            <a:spAutoFit/>
          </a:bodyPr>
          <a:p>
            <a:pPr algn="ctr" eaLnBrk="1" hangingPunct="1">
              <a:buNone/>
            </a:pPr>
            <a:endParaRPr lang="zh-CN" altLang="en-US" sz="1600" b="0" dirty="0">
              <a:latin typeface="Times New Roman" panose="02020603050405020304" pitchFamily="18" charset="0"/>
              <a:ea typeface="仿宋" panose="02010609060101010101" pitchFamily="49" charset="-122"/>
            </a:endParaRPr>
          </a:p>
        </p:txBody>
      </p:sp>
      <p:sp>
        <p:nvSpPr>
          <p:cNvPr id="12342" name="Text Box 20"/>
          <p:cNvSpPr txBox="1"/>
          <p:nvPr/>
        </p:nvSpPr>
        <p:spPr>
          <a:xfrm>
            <a:off x="6310313" y="3856038"/>
            <a:ext cx="1049337" cy="341312"/>
          </a:xfrm>
          <a:prstGeom prst="rect">
            <a:avLst/>
          </a:prstGeom>
          <a:noFill/>
          <a:ln w="9525">
            <a:noFill/>
          </a:ln>
        </p:spPr>
        <p:txBody>
          <a:bodyPr wrap="none" lIns="90000" tIns="46800" rIns="90000" bIns="46800">
            <a:spAutoFit/>
          </a:bodyPr>
          <a:p>
            <a:pPr eaLnBrk="1" hangingPunct="1">
              <a:buNone/>
            </a:pPr>
            <a:r>
              <a:rPr lang="en-US" altLang="zh-CN" sz="1600" b="0" dirty="0">
                <a:latin typeface="Times New Roman" panose="02020603050405020304" pitchFamily="18" charset="0"/>
                <a:ea typeface="仿宋" panose="02010609060101010101" pitchFamily="49" charset="-122"/>
              </a:rPr>
              <a:t>maxlength</a:t>
            </a:r>
            <a:endParaRPr lang="en-US" altLang="zh-CN" sz="1600" b="0" dirty="0">
              <a:latin typeface="Times New Roman" panose="02020603050405020304" pitchFamily="18" charset="0"/>
              <a:ea typeface="仿宋" panose="02010609060101010101" pitchFamily="49" charset="-122"/>
            </a:endParaRPr>
          </a:p>
        </p:txBody>
      </p:sp>
      <p:sp>
        <p:nvSpPr>
          <p:cNvPr id="12343" name="文本框 70"/>
          <p:cNvSpPr txBox="1"/>
          <p:nvPr/>
        </p:nvSpPr>
        <p:spPr>
          <a:xfrm>
            <a:off x="4686300" y="4616450"/>
            <a:ext cx="369888" cy="400050"/>
          </a:xfrm>
          <a:prstGeom prst="rect">
            <a:avLst/>
          </a:prstGeom>
          <a:noFill/>
          <a:ln w="9525">
            <a:noFill/>
          </a:ln>
        </p:spPr>
        <p:txBody>
          <a:bodyPr wrap="none">
            <a:spAutoFit/>
          </a:bodyPr>
          <a:p>
            <a:pPr>
              <a:buNone/>
            </a:pPr>
            <a:r>
              <a:rPr lang="en-US" altLang="zh-CN" sz="2000" dirty="0">
                <a:latin typeface="Times New Roman" panose="02020603050405020304" pitchFamily="18" charset="0"/>
                <a:ea typeface="仿宋" panose="02010609060101010101" pitchFamily="49" charset="-122"/>
              </a:rPr>
              <a:t>Q</a:t>
            </a:r>
            <a:endParaRPr lang="zh-CN" altLang="en-US" sz="2000" dirty="0">
              <a:latin typeface="Times New Roman" panose="02020603050405020304" pitchFamily="18" charset="0"/>
              <a:ea typeface="仿宋" panose="02010609060101010101" pitchFamily="49" charset="-122"/>
            </a:endParaRPr>
          </a:p>
        </p:txBody>
      </p:sp>
      <p:cxnSp>
        <p:nvCxnSpPr>
          <p:cNvPr id="72" name="直接连接符 71"/>
          <p:cNvCxnSpPr/>
          <p:nvPr/>
        </p:nvCxnSpPr>
        <p:spPr>
          <a:xfrm>
            <a:off x="5172075" y="4887913"/>
            <a:ext cx="1541463"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0938"/>
                                        </p:tgtEl>
                                        <p:attrNameLst>
                                          <p:attrName>style.visibility</p:attrName>
                                        </p:attrNameLst>
                                      </p:cBhvr>
                                      <p:to>
                                        <p:strVal val="visible"/>
                                      </p:to>
                                    </p:set>
                                    <p:anim calcmode="lin" valueType="num">
                                      <p:cBhvr additive="base">
                                        <p:cTn id="7" dur="500" fill="hold"/>
                                        <p:tgtEl>
                                          <p:spTgt spid="80938"/>
                                        </p:tgtEl>
                                        <p:attrNameLst>
                                          <p:attrName>ppt_x</p:attrName>
                                        </p:attrNameLst>
                                      </p:cBhvr>
                                      <p:tavLst>
                                        <p:tav tm="0">
                                          <p:val>
                                            <p:strVal val="1+#ppt_w/2"/>
                                          </p:val>
                                        </p:tav>
                                        <p:tav tm="100000">
                                          <p:val>
                                            <p:strVal val="#ppt_x"/>
                                          </p:val>
                                        </p:tav>
                                      </p:tavLst>
                                    </p:anim>
                                    <p:anim calcmode="lin" valueType="num">
                                      <p:cBhvr additive="base">
                                        <p:cTn id="8" dur="500" fill="hold"/>
                                        <p:tgtEl>
                                          <p:spTgt spid="809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38" grpId="0"/>
    </p:bldLst>
  </p:timing>
</p:sld>
</file>

<file path=ppt/tags/tag1.xml><?xml version="1.0" encoding="utf-8"?>
<p:tagLst xmlns:p="http://schemas.openxmlformats.org/presentationml/2006/main">
  <p:tag name="KSO_WM_DIAGRAM_VIRTUALLY_FRAME" val="{&quot;height&quot;:353.75000000000006,&quot;left&quot;:45.3,&quot;top&quot;:85.57503937007874,&quot;width&quot;:651.8750393700788}"/>
</p:tagLst>
</file>

<file path=ppt/tags/tag2.xml><?xml version="1.0" encoding="utf-8"?>
<p:tagLst xmlns:p="http://schemas.openxmlformats.org/presentationml/2006/main">
  <p:tag name="KSO_WM_DIAGRAM_VIRTUALLY_FRAME" val="{&quot;height&quot;:353.75000000000006,&quot;left&quot;:45.3,&quot;top&quot;:85.57503937007874,&quot;width&quot;:651.8750393700788}"/>
</p:tagLst>
</file>

<file path=ppt/tags/tag3.xml><?xml version="1.0" encoding="utf-8"?>
<p:tagLst xmlns:p="http://schemas.openxmlformats.org/presentationml/2006/main">
  <p:tag name="KSO_WM_DIAGRAM_VIRTUALLY_FRAME" val="{&quot;height&quot;:353.75000000000006,&quot;left&quot;:45.3,&quot;top&quot;:85.57503937007874,&quot;width&quot;:651.8750393700788}"/>
</p:tagLst>
</file>

<file path=ppt/tags/tag4.xml><?xml version="1.0" encoding="utf-8"?>
<p:tagLst xmlns:p="http://schemas.openxmlformats.org/presentationml/2006/main">
  <p:tag name="KSO_WM_DIAGRAM_VIRTUALLY_FRAME" val="{&quot;height&quot;:353.75000000000006,&quot;left&quot;:45.3,&quot;top&quot;:85.57503937007874,&quot;width&quot;:651.8750393700788}"/>
</p:tagLst>
</file>

<file path=ppt/tags/tag5.xml><?xml version="1.0" encoding="utf-8"?>
<p:tagLst xmlns:p="http://schemas.openxmlformats.org/presentationml/2006/main">
  <p:tag name="KSO_WM_DIAGRAM_VIRTUALLY_FRAME" val="{&quot;height&quot;:353.75000000000006,&quot;left&quot;:45.3,&quot;top&quot;:85.57503937007874,&quot;width&quot;:651.8750393700788}"/>
</p:tagLst>
</file>

<file path=ppt/tags/tag6.xml><?xml version="1.0" encoding="utf-8"?>
<p:tagLst xmlns:p="http://schemas.openxmlformats.org/presentationml/2006/main">
  <p:tag name="commondata" val="eyJoZGlkIjoiZTczNDg2ZGVkNDU5Mzc1YjcxZmJiYmM2MjUyM2JlZTEifQ=="/>
</p:tagLst>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2"/>
          </a:solidFill>
          <a:prstDash val="solid"/>
          <a:round/>
          <a:headEnd type="none" w="med" len="med"/>
          <a:tailEnd type="triangle" w="med" len="med"/>
        </a:ln>
      </a:spPr>
      <a:bodyPr vert="horz" wrap="none" lIns="90000" tIns="46800" rIns="90000" bIns="46800" numCol="1" anchor="t"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2"/>
          </a:solidFill>
          <a:prstDash val="solid"/>
          <a:round/>
          <a:headEnd type="none" w="med" len="med"/>
          <a:tailEnd type="triangle" w="med" len="med"/>
        </a:ln>
      </a:spPr>
      <a:bodyPr vert="horz" wrap="none" lIns="90000" tIns="46800" rIns="90000" bIns="46800" numCol="1" anchor="t"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16429</Words>
  <Application>WPS 演示</Application>
  <PresentationFormat>全屏显示(4:3)</PresentationFormat>
  <Paragraphs>1612</Paragraphs>
  <Slides>43</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43</vt:i4>
      </vt:variant>
    </vt:vector>
  </HeadingPairs>
  <TitlesOfParts>
    <vt:vector size="58" baseType="lpstr">
      <vt:lpstr>Arial</vt:lpstr>
      <vt:lpstr>宋体</vt:lpstr>
      <vt:lpstr>Wingdings</vt:lpstr>
      <vt:lpstr>Times New Roman</vt:lpstr>
      <vt:lpstr>华文楷体</vt:lpstr>
      <vt:lpstr>仿宋</vt:lpstr>
      <vt:lpstr>微软雅黑</vt:lpstr>
      <vt:lpstr>Arial Unicode MS</vt:lpstr>
      <vt:lpstr>Monotype Sorts</vt:lpstr>
      <vt:lpstr>Wingdings</vt:lpstr>
      <vt:lpstr>等线</vt:lpstr>
      <vt:lpstr>Monotype Sorts</vt:lpstr>
      <vt:lpstr>默认设计模板</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3、模式匹配(朴素模式匹配算法)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黄虎杰</dc:creator>
  <cp:lastModifiedBy>ADMIN</cp:lastModifiedBy>
  <cp:revision>995</cp:revision>
  <cp:lastPrinted>2018-01-07T00:56:00Z</cp:lastPrinted>
  <dcterms:created xsi:type="dcterms:W3CDTF">2001-07-24T13:58:00Z</dcterms:created>
  <dcterms:modified xsi:type="dcterms:W3CDTF">2024-08-10T15:47:23Z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AEE2040743774ABD8F2C728A6B539CFF_12</vt:lpwstr>
  </property>
  <property fmtid="{D5CDD505-2E9C-101B-9397-08002B2CF9AE}" pid="3" name="KSOProductBuildVer">
    <vt:lpwstr>2052-12.1.0.17147</vt:lpwstr>
  </property>
</Properties>
</file>