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5"/>
  </p:handoutMasterIdLst>
  <p:sldIdLst>
    <p:sldId id="378" r:id="rId3"/>
    <p:sldId id="284" r:id="rId4"/>
    <p:sldId id="285" r:id="rId6"/>
    <p:sldId id="286" r:id="rId7"/>
    <p:sldId id="320" r:id="rId8"/>
    <p:sldId id="321" r:id="rId9"/>
    <p:sldId id="330" r:id="rId10"/>
    <p:sldId id="331" r:id="rId11"/>
    <p:sldId id="322" r:id="rId12"/>
    <p:sldId id="332" r:id="rId13"/>
    <p:sldId id="323" r:id="rId14"/>
    <p:sldId id="325" r:id="rId15"/>
    <p:sldId id="326" r:id="rId16"/>
    <p:sldId id="287" r:id="rId17"/>
    <p:sldId id="288" r:id="rId18"/>
    <p:sldId id="289" r:id="rId19"/>
    <p:sldId id="290" r:id="rId20"/>
    <p:sldId id="291" r:id="rId21"/>
    <p:sldId id="292" r:id="rId22"/>
    <p:sldId id="293" r:id="rId23"/>
    <p:sldId id="374" r:id="rId24"/>
    <p:sldId id="294" r:id="rId25"/>
    <p:sldId id="327" r:id="rId26"/>
    <p:sldId id="328" r:id="rId27"/>
    <p:sldId id="357" r:id="rId28"/>
    <p:sldId id="358" r:id="rId29"/>
    <p:sldId id="359" r:id="rId30"/>
    <p:sldId id="360" r:id="rId31"/>
    <p:sldId id="361" r:id="rId32"/>
    <p:sldId id="362" r:id="rId33"/>
    <p:sldId id="363" r:id="rId34"/>
  </p:sldIdLst>
  <p:sldSz cx="9144000" cy="6858000" type="screen4x3"/>
  <p:notesSz cx="6668770" cy="9820275"/>
  <p:custDataLst>
    <p:tags r:id="rId39"/>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73"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5191" autoAdjust="0"/>
  </p:normalViewPr>
  <p:slideViewPr>
    <p:cSldViewPr showGuides="1">
      <p:cViewPr varScale="1">
        <p:scale>
          <a:sx n="60" d="100"/>
          <a:sy n="60" d="100"/>
        </p:scale>
        <p:origin x="1388" y="40"/>
      </p:cViewPr>
      <p:guideLst>
        <p:guide orient="horz" pos="873"/>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10244"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06A44202-934B-4150-BA01-95D0B888C9ED}" type="slidenum">
              <a:rPr lang="en-US" altLang="zh-CN"/>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8DC613A5-E91B-4369-A49F-DBAB65080467}" type="slidenum">
              <a:rPr lang="en-US" altLang="zh-CN"/>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8295C8E-5D12-4819-B53C-211ED463BF6C}" type="slidenum">
              <a:rPr lang="en-US" altLang="zh-CN" sz="1200" smtClean="0">
                <a:solidFill>
                  <a:schemeClr val="bg1"/>
                </a:solidFill>
              </a:rPr>
            </a:fld>
            <a:endParaRPr lang="en-US" altLang="zh-CN" sz="1200">
              <a:solidFill>
                <a:schemeClr val="bg1"/>
              </a:solidFill>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6239319-FB8D-4955-A72D-888F4F08DA71}" type="slidenum">
              <a:rPr lang="en-US" altLang="zh-CN" sz="1200" smtClean="0">
                <a:solidFill>
                  <a:schemeClr val="bg1"/>
                </a:solidFill>
              </a:rPr>
            </a:fld>
            <a:endParaRPr lang="en-US" altLang="zh-CN" sz="1200">
              <a:solidFill>
                <a:schemeClr val="bg1"/>
              </a:solidFill>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FBB107-767E-4463-9BE7-547B50DE9B0D}" type="slidenum">
              <a:rPr lang="en-US" altLang="zh-CN" sz="1200" smtClean="0">
                <a:solidFill>
                  <a:schemeClr val="bg1"/>
                </a:solidFill>
              </a:rPr>
            </a:fld>
            <a:endParaRPr lang="en-US" altLang="zh-CN" sz="1200">
              <a:solidFill>
                <a:schemeClr val="bg1"/>
              </a:solidFill>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sz="800"/>
          </a:p>
        </p:txBody>
      </p:sp>
      <p:sp>
        <p:nvSpPr>
          <p:cNvPr id="229380" name="页眉占位符 3"/>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r>
              <a:rPr lang="zh-CN" altLang="en-US" sz="1300">
                <a:solidFill>
                  <a:schemeClr val="tx1"/>
                </a:solidFill>
                <a:latin typeface="Helvetica" panose="020B0604020202020204" pitchFamily="34" charset="0"/>
              </a:rPr>
              <a:t>Chapter 2 Entity-Relationship Model</a:t>
            </a:r>
            <a:endParaRPr lang="zh-CN" altLang="en-US" sz="1300">
              <a:solidFill>
                <a:schemeClr val="tx1"/>
              </a:solidFill>
              <a:latin typeface="Helvetica" panose="020B0604020202020204" pitchFamily="34" charset="0"/>
            </a:endParaRPr>
          </a:p>
        </p:txBody>
      </p:sp>
      <p:sp>
        <p:nvSpPr>
          <p:cNvPr id="229381" name="日期占位符 4"/>
          <p:cNvSpPr txBox="1">
            <a:spLocks noGrp="1"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FC5FF81D-C31D-4A63-AFA6-AE221AC80855}" type="datetime1">
              <a:rPr lang="zh-CN" altLang="en-US" sz="1300">
                <a:solidFill>
                  <a:schemeClr val="tx1"/>
                </a:solidFill>
                <a:latin typeface="Helvetica" panose="020B0604020202020204" pitchFamily="34" charset="0"/>
              </a:rPr>
            </a:fld>
            <a:endParaRPr lang="en-US" altLang="zh-CN" sz="1300">
              <a:solidFill>
                <a:schemeClr val="tx1"/>
              </a:solidFill>
              <a:latin typeface="Helvetica" panose="020B0604020202020204" pitchFamily="34" charset="0"/>
            </a:endParaRPr>
          </a:p>
        </p:txBody>
      </p:sp>
      <p:sp>
        <p:nvSpPr>
          <p:cNvPr id="229382" name="灯片编号占位符 5"/>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nchor="b"/>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CCBFB3CA-1641-404A-9D2C-1E2C03368300}" type="slidenum">
              <a:rPr lang="zh-CN" altLang="en-US" sz="1300">
                <a:solidFill>
                  <a:schemeClr val="tx1"/>
                </a:solidFill>
                <a:latin typeface="Helvetica" panose="020B0604020202020204" pitchFamily="34" charset="0"/>
              </a:rPr>
            </a:fld>
            <a:endParaRPr lang="en-US" altLang="zh-CN" sz="1300">
              <a:solidFill>
                <a:schemeClr val="tx1"/>
              </a:solidFill>
              <a:latin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D50DC6-2533-4EFA-B4AB-1806F5E5A22A}" type="slidenum">
              <a:rPr lang="en-US" altLang="zh-CN" sz="1200" smtClean="0">
                <a:solidFill>
                  <a:schemeClr val="bg1"/>
                </a:solidFill>
              </a:rPr>
            </a:fld>
            <a:endParaRPr lang="en-US" altLang="zh-CN" sz="1200">
              <a:solidFill>
                <a:schemeClr val="bg1"/>
              </a:solidFill>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2A445A-4156-4643-88DE-AFEC0E90EAD7}" type="slidenum">
              <a:rPr lang="en-US" altLang="zh-CN" sz="1200" smtClean="0">
                <a:solidFill>
                  <a:schemeClr val="bg1"/>
                </a:solidFill>
              </a:rPr>
            </a:fld>
            <a:endParaRPr lang="en-US" altLang="zh-CN" sz="1200">
              <a:solidFill>
                <a:schemeClr val="bg1"/>
              </a:solidFill>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80E12D4-69CD-4112-84CC-A3D4E1A67B12}" type="slidenum">
              <a:rPr lang="en-US" altLang="zh-CN" sz="1200" smtClean="0">
                <a:solidFill>
                  <a:schemeClr val="bg1"/>
                </a:solidFill>
              </a:rPr>
            </a:fld>
            <a:endParaRPr lang="en-US" altLang="zh-CN" sz="1200">
              <a:solidFill>
                <a:schemeClr val="bg1"/>
              </a:solidFill>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899895-C79E-464E-B29B-46BB9FAB6E89}" type="slidenum">
              <a:rPr lang="en-US" altLang="zh-CN" sz="1200" smtClean="0">
                <a:solidFill>
                  <a:schemeClr val="bg1"/>
                </a:solidFill>
              </a:rPr>
            </a:fld>
            <a:endParaRPr lang="en-US" altLang="zh-CN" sz="1200">
              <a:solidFill>
                <a:schemeClr val="bg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09C198-BDBB-4F0A-8470-8008B6783148}" type="slidenum">
              <a:rPr lang="en-US" altLang="zh-CN" sz="1200" smtClean="0">
                <a:solidFill>
                  <a:schemeClr val="bg1"/>
                </a:solidFill>
              </a:rPr>
            </a:fld>
            <a:endParaRPr lang="en-US" altLang="zh-CN" sz="1200">
              <a:solidFill>
                <a:schemeClr val="bg1"/>
              </a:solidFill>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9C4CF8A-7A10-4922-83E9-504D94CA1F5F}" type="slidenum">
              <a:rPr lang="en-US" altLang="zh-CN" sz="1200" smtClean="0">
                <a:solidFill>
                  <a:schemeClr val="bg1"/>
                </a:solidFill>
              </a:rPr>
            </a:fld>
            <a:endParaRPr lang="en-US" altLang="zh-CN" sz="1200">
              <a:solidFill>
                <a:schemeClr val="bg1"/>
              </a:solidFill>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EB9DA9-1EB5-48C2-81EF-6E79858C2FC5}" type="slidenum">
              <a:rPr lang="en-US" altLang="zh-CN" sz="1200" smtClean="0">
                <a:solidFill>
                  <a:schemeClr val="bg1"/>
                </a:solidFill>
              </a:rPr>
            </a:fld>
            <a:endParaRPr lang="en-US" altLang="zh-CN" sz="1200">
              <a:solidFill>
                <a:schemeClr val="bg1"/>
              </a:solidFill>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0D7257-2E2D-4F83-A258-E38F39C9E0E2}" type="slidenum">
              <a:rPr lang="en-US" altLang="zh-CN" sz="1200" smtClean="0">
                <a:solidFill>
                  <a:schemeClr val="bg1"/>
                </a:solidFill>
              </a:rPr>
            </a:fld>
            <a:endParaRPr lang="en-US" altLang="zh-CN" sz="1200">
              <a:solidFill>
                <a:schemeClr val="bg1"/>
              </a:solidFill>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endParaRPr lang="zh-CN" altLang="en-US" sz="2000" b="1" dirty="0">
              <a:latin typeface="华文楷体" panose="02010600040101010101" pitchFamily="2" charset="-122"/>
              <a:ea typeface="华文楷体" panose="02010600040101010101" pitchFamily="2" charset="-122"/>
            </a:endParaRPr>
          </a:p>
        </p:txBody>
      </p:sp>
      <p:sp>
        <p:nvSpPr>
          <p:cNvPr id="9" name="文本框 1"/>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endParaRPr lang="zh-CN" altLang="en-US" sz="1800" b="1" dirty="0">
              <a:solidFill>
                <a:srgbClr val="0000CC"/>
              </a:solidFill>
              <a:latin typeface="华文楷体" panose="02010600040101010101" pitchFamily="2" charset="-122"/>
              <a:ea typeface="华文楷体" panose="02010600040101010101" pitchFamily="2" charset="-122"/>
            </a:endParaRPr>
          </a:p>
        </p:txBody>
      </p:sp>
      <p:cxnSp>
        <p:nvCxnSpPr>
          <p:cNvPr id="10" name="直接连接符 9"/>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fld>
            <a:endParaRPr lang="zh-CN" altLang="en-US" sz="2000" b="1" dirty="0"/>
          </a:p>
        </p:txBody>
      </p:sp>
      <p:sp>
        <p:nvSpPr>
          <p:cNvPr id="12" name="文本框 15"/>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endParaRPr lang="zh-CN" altLang="en-US" sz="1400" b="1" dirty="0">
              <a:solidFill>
                <a:schemeClr val="bg2"/>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userDrawn="1"/>
        </p:nvPicPr>
        <p:blipFill>
          <a:blip r:embed="rId3"/>
          <a:stretch>
            <a:fillRect/>
          </a:stretch>
        </p:blipFill>
        <p:spPr>
          <a:xfrm>
            <a:off x="7392965" y="6101"/>
            <a:ext cx="1749446" cy="403718"/>
          </a:xfrm>
          <a:prstGeom prst="rect">
            <a:avLst/>
          </a:prstGeom>
        </p:spPr>
      </p:pic>
      <p:cxnSp>
        <p:nvCxnSpPr>
          <p:cNvPr id="14" name="直接连接符 13"/>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9283" y="2132856"/>
            <a:ext cx="2242922" cy="707886"/>
          </a:xfrm>
          <a:prstGeom prst="rect">
            <a:avLst/>
          </a:prstGeom>
          <a:noFill/>
        </p:spPr>
        <p:txBody>
          <a:bodyPr wrap="none" rtlCol="0">
            <a:spAutoFit/>
          </a:bodyPr>
          <a:lstStyle/>
          <a:p>
            <a:r>
              <a:rPr lang="zh-CN" altLang="en-US" sz="4000" b="1" dirty="0"/>
              <a:t>第三部分</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061" name="Group 173"/>
          <p:cNvGrpSpPr/>
          <p:nvPr/>
        </p:nvGrpSpPr>
        <p:grpSpPr bwMode="auto">
          <a:xfrm>
            <a:off x="6394450" y="1262781"/>
            <a:ext cx="2209800" cy="2062163"/>
            <a:chOff x="4028" y="618"/>
            <a:chExt cx="1392" cy="1299"/>
          </a:xfrm>
        </p:grpSpPr>
        <p:sp>
          <p:nvSpPr>
            <p:cNvPr id="90264" name="Oval 5"/>
            <p:cNvSpPr>
              <a:spLocks noChangeArrowheads="1"/>
            </p:cNvSpPr>
            <p:nvPr/>
          </p:nvSpPr>
          <p:spPr bwMode="auto">
            <a:xfrm>
              <a:off x="4700" y="61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5" name="Text Box 6"/>
            <p:cNvSpPr txBox="1">
              <a:spLocks noChangeArrowheads="1"/>
            </p:cNvSpPr>
            <p:nvPr/>
          </p:nvSpPr>
          <p:spPr bwMode="auto">
            <a:xfrm>
              <a:off x="4716" y="62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66" name="Oval 7"/>
            <p:cNvSpPr>
              <a:spLocks noChangeArrowheads="1"/>
            </p:cNvSpPr>
            <p:nvPr/>
          </p:nvSpPr>
          <p:spPr bwMode="auto">
            <a:xfrm>
              <a:off x="4364" y="95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7" name="Text Box 8"/>
            <p:cNvSpPr txBox="1">
              <a:spLocks noChangeArrowheads="1"/>
            </p:cNvSpPr>
            <p:nvPr/>
          </p:nvSpPr>
          <p:spPr bwMode="auto">
            <a:xfrm>
              <a:off x="4352"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90268" name="Oval 9"/>
            <p:cNvSpPr>
              <a:spLocks noChangeArrowheads="1"/>
            </p:cNvSpPr>
            <p:nvPr/>
          </p:nvSpPr>
          <p:spPr bwMode="auto">
            <a:xfrm>
              <a:off x="5036" y="947"/>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9" name="Text Box 10"/>
            <p:cNvSpPr txBox="1">
              <a:spLocks noChangeArrowheads="1"/>
            </p:cNvSpPr>
            <p:nvPr/>
          </p:nvSpPr>
          <p:spPr bwMode="auto">
            <a:xfrm>
              <a:off x="5024"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70" name="Oval 11"/>
            <p:cNvSpPr>
              <a:spLocks noChangeArrowheads="1"/>
            </p:cNvSpPr>
            <p:nvPr/>
          </p:nvSpPr>
          <p:spPr bwMode="auto">
            <a:xfrm>
              <a:off x="4172"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1" name="Text Box 12"/>
            <p:cNvSpPr txBox="1">
              <a:spLocks noChangeArrowheads="1"/>
            </p:cNvSpPr>
            <p:nvPr/>
          </p:nvSpPr>
          <p:spPr bwMode="auto">
            <a:xfrm>
              <a:off x="4160"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72" name="Oval 13"/>
            <p:cNvSpPr>
              <a:spLocks noChangeArrowheads="1"/>
            </p:cNvSpPr>
            <p:nvPr/>
          </p:nvSpPr>
          <p:spPr bwMode="auto">
            <a:xfrm>
              <a:off x="4556"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3" name="Text Box 14"/>
            <p:cNvSpPr txBox="1">
              <a:spLocks noChangeArrowheads="1"/>
            </p:cNvSpPr>
            <p:nvPr/>
          </p:nvSpPr>
          <p:spPr bwMode="auto">
            <a:xfrm>
              <a:off x="4544"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274" name="Oval 15"/>
            <p:cNvSpPr>
              <a:spLocks noChangeArrowheads="1"/>
            </p:cNvSpPr>
            <p:nvPr/>
          </p:nvSpPr>
          <p:spPr bwMode="auto">
            <a:xfrm>
              <a:off x="4844"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5" name="Text Box 16"/>
            <p:cNvSpPr txBox="1">
              <a:spLocks noChangeArrowheads="1"/>
            </p:cNvSpPr>
            <p:nvPr/>
          </p:nvSpPr>
          <p:spPr bwMode="auto">
            <a:xfrm>
              <a:off x="4860"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76" name="Oval 17"/>
            <p:cNvSpPr>
              <a:spLocks noChangeArrowheads="1"/>
            </p:cNvSpPr>
            <p:nvPr/>
          </p:nvSpPr>
          <p:spPr bwMode="auto">
            <a:xfrm>
              <a:off x="5228"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7" name="Text Box 18"/>
            <p:cNvSpPr txBox="1">
              <a:spLocks noChangeArrowheads="1"/>
            </p:cNvSpPr>
            <p:nvPr/>
          </p:nvSpPr>
          <p:spPr bwMode="auto">
            <a:xfrm>
              <a:off x="5244"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78" name="Oval 19"/>
            <p:cNvSpPr>
              <a:spLocks noChangeArrowheads="1"/>
            </p:cNvSpPr>
            <p:nvPr/>
          </p:nvSpPr>
          <p:spPr bwMode="auto">
            <a:xfrm>
              <a:off x="4028" y="17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9" name="Text Box 20"/>
            <p:cNvSpPr txBox="1">
              <a:spLocks noChangeArrowheads="1"/>
            </p:cNvSpPr>
            <p:nvPr/>
          </p:nvSpPr>
          <p:spPr bwMode="auto">
            <a:xfrm>
              <a:off x="4044"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80" name="Oval 21"/>
            <p:cNvSpPr>
              <a:spLocks noChangeArrowheads="1"/>
            </p:cNvSpPr>
            <p:nvPr/>
          </p:nvSpPr>
          <p:spPr bwMode="auto">
            <a:xfrm>
              <a:off x="4268" y="17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1" name="Text Box 22"/>
            <p:cNvSpPr txBox="1">
              <a:spLocks noChangeArrowheads="1"/>
            </p:cNvSpPr>
            <p:nvPr/>
          </p:nvSpPr>
          <p:spPr bwMode="auto">
            <a:xfrm>
              <a:off x="4256"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82" name="Oval 23"/>
            <p:cNvSpPr>
              <a:spLocks noChangeArrowheads="1"/>
            </p:cNvSpPr>
            <p:nvPr/>
          </p:nvSpPr>
          <p:spPr bwMode="auto">
            <a:xfrm>
              <a:off x="4508" y="171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3" name="Text Box 24"/>
            <p:cNvSpPr txBox="1">
              <a:spLocks noChangeArrowheads="1"/>
            </p:cNvSpPr>
            <p:nvPr/>
          </p:nvSpPr>
          <p:spPr bwMode="auto">
            <a:xfrm>
              <a:off x="4496" y="1722"/>
              <a:ext cx="2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90284" name="Line 25"/>
            <p:cNvSpPr>
              <a:spLocks noChangeShapeType="1"/>
            </p:cNvSpPr>
            <p:nvPr/>
          </p:nvSpPr>
          <p:spPr bwMode="auto">
            <a:xfrm flipH="1">
              <a:off x="4508"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5" name="Line 26"/>
            <p:cNvSpPr>
              <a:spLocks noChangeShapeType="1"/>
            </p:cNvSpPr>
            <p:nvPr/>
          </p:nvSpPr>
          <p:spPr bwMode="auto">
            <a:xfrm>
              <a:off x="4844"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6" name="Line 27"/>
            <p:cNvSpPr>
              <a:spLocks noChangeShapeType="1"/>
            </p:cNvSpPr>
            <p:nvPr/>
          </p:nvSpPr>
          <p:spPr bwMode="auto">
            <a:xfrm flipH="1">
              <a:off x="4316"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7" name="Line 28"/>
            <p:cNvSpPr>
              <a:spLocks noChangeShapeType="1"/>
            </p:cNvSpPr>
            <p:nvPr/>
          </p:nvSpPr>
          <p:spPr bwMode="auto">
            <a:xfrm>
              <a:off x="4460"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8" name="Line 29"/>
            <p:cNvSpPr>
              <a:spLocks noChangeShapeType="1"/>
            </p:cNvSpPr>
            <p:nvPr/>
          </p:nvSpPr>
          <p:spPr bwMode="auto">
            <a:xfrm flipH="1">
              <a:off x="4124" y="153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9" name="Line 30"/>
            <p:cNvSpPr>
              <a:spLocks noChangeShapeType="1"/>
            </p:cNvSpPr>
            <p:nvPr/>
          </p:nvSpPr>
          <p:spPr bwMode="auto">
            <a:xfrm>
              <a:off x="4284" y="1530"/>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0" name="Line 32"/>
            <p:cNvSpPr>
              <a:spLocks noChangeShapeType="1"/>
            </p:cNvSpPr>
            <p:nvPr/>
          </p:nvSpPr>
          <p:spPr bwMode="auto">
            <a:xfrm flipH="1">
              <a:off x="4940"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1" name="Line 33"/>
            <p:cNvSpPr>
              <a:spLocks noChangeShapeType="1"/>
            </p:cNvSpPr>
            <p:nvPr/>
          </p:nvSpPr>
          <p:spPr bwMode="auto">
            <a:xfrm>
              <a:off x="5148"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2" name="Group 174"/>
          <p:cNvGrpSpPr/>
          <p:nvPr/>
        </p:nvGrpSpPr>
        <p:grpSpPr bwMode="auto">
          <a:xfrm>
            <a:off x="1209675" y="4159969"/>
            <a:ext cx="2209800" cy="2046287"/>
            <a:chOff x="295" y="2490"/>
            <a:chExt cx="1392" cy="1289"/>
          </a:xfrm>
        </p:grpSpPr>
        <p:sp>
          <p:nvSpPr>
            <p:cNvPr id="90238" name="Oval 38"/>
            <p:cNvSpPr>
              <a:spLocks noChangeArrowheads="1"/>
            </p:cNvSpPr>
            <p:nvPr/>
          </p:nvSpPr>
          <p:spPr bwMode="auto">
            <a:xfrm>
              <a:off x="967" y="249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39" name="Text Box 39"/>
            <p:cNvSpPr txBox="1">
              <a:spLocks noChangeArrowheads="1"/>
            </p:cNvSpPr>
            <p:nvPr/>
          </p:nvSpPr>
          <p:spPr bwMode="auto">
            <a:xfrm>
              <a:off x="955"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90240" name="Oval 40"/>
            <p:cNvSpPr>
              <a:spLocks noChangeArrowheads="1"/>
            </p:cNvSpPr>
            <p:nvPr/>
          </p:nvSpPr>
          <p:spPr bwMode="auto">
            <a:xfrm>
              <a:off x="631" y="282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1" name="Text Box 41"/>
            <p:cNvSpPr txBox="1">
              <a:spLocks noChangeArrowheads="1"/>
            </p:cNvSpPr>
            <p:nvPr/>
          </p:nvSpPr>
          <p:spPr bwMode="auto">
            <a:xfrm>
              <a:off x="647" y="283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42" name="Oval 42"/>
            <p:cNvSpPr>
              <a:spLocks noChangeArrowheads="1"/>
            </p:cNvSpPr>
            <p:nvPr/>
          </p:nvSpPr>
          <p:spPr bwMode="auto">
            <a:xfrm>
              <a:off x="1303" y="281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3" name="Text Box 43"/>
            <p:cNvSpPr txBox="1">
              <a:spLocks noChangeArrowheads="1"/>
            </p:cNvSpPr>
            <p:nvPr/>
          </p:nvSpPr>
          <p:spPr bwMode="auto">
            <a:xfrm>
              <a:off x="1291"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44" name="Oval 44"/>
            <p:cNvSpPr>
              <a:spLocks noChangeArrowheads="1"/>
            </p:cNvSpPr>
            <p:nvPr/>
          </p:nvSpPr>
          <p:spPr bwMode="auto">
            <a:xfrm>
              <a:off x="439"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5" name="Text Box 45"/>
            <p:cNvSpPr txBox="1">
              <a:spLocks noChangeArrowheads="1"/>
            </p:cNvSpPr>
            <p:nvPr/>
          </p:nvSpPr>
          <p:spPr bwMode="auto">
            <a:xfrm>
              <a:off x="427"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46" name="Oval 46"/>
            <p:cNvSpPr>
              <a:spLocks noChangeArrowheads="1"/>
            </p:cNvSpPr>
            <p:nvPr/>
          </p:nvSpPr>
          <p:spPr bwMode="auto">
            <a:xfrm>
              <a:off x="823"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7" name="Text Box 47"/>
            <p:cNvSpPr txBox="1">
              <a:spLocks noChangeArrowheads="1"/>
            </p:cNvSpPr>
            <p:nvPr/>
          </p:nvSpPr>
          <p:spPr bwMode="auto">
            <a:xfrm>
              <a:off x="811" y="320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248" name="Oval 48"/>
            <p:cNvSpPr>
              <a:spLocks noChangeArrowheads="1"/>
            </p:cNvSpPr>
            <p:nvPr/>
          </p:nvSpPr>
          <p:spPr bwMode="auto">
            <a:xfrm>
              <a:off x="1111"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9" name="Text Box 49"/>
            <p:cNvSpPr txBox="1">
              <a:spLocks noChangeArrowheads="1"/>
            </p:cNvSpPr>
            <p:nvPr/>
          </p:nvSpPr>
          <p:spPr bwMode="auto">
            <a:xfrm>
              <a:off x="1127"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50" name="Oval 50"/>
            <p:cNvSpPr>
              <a:spLocks noChangeArrowheads="1"/>
            </p:cNvSpPr>
            <p:nvPr/>
          </p:nvSpPr>
          <p:spPr bwMode="auto">
            <a:xfrm>
              <a:off x="1495"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1" name="Text Box 51"/>
            <p:cNvSpPr txBox="1">
              <a:spLocks noChangeArrowheads="1"/>
            </p:cNvSpPr>
            <p:nvPr/>
          </p:nvSpPr>
          <p:spPr bwMode="auto">
            <a:xfrm>
              <a:off x="1511"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52" name="Oval 52"/>
            <p:cNvSpPr>
              <a:spLocks noChangeArrowheads="1"/>
            </p:cNvSpPr>
            <p:nvPr/>
          </p:nvSpPr>
          <p:spPr bwMode="auto">
            <a:xfrm>
              <a:off x="295" y="358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3" name="Text Box 53"/>
            <p:cNvSpPr txBox="1">
              <a:spLocks noChangeArrowheads="1"/>
            </p:cNvSpPr>
            <p:nvPr/>
          </p:nvSpPr>
          <p:spPr bwMode="auto">
            <a:xfrm>
              <a:off x="311"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54" name="Oval 54"/>
            <p:cNvSpPr>
              <a:spLocks noChangeArrowheads="1"/>
            </p:cNvSpPr>
            <p:nvPr/>
          </p:nvSpPr>
          <p:spPr bwMode="auto">
            <a:xfrm>
              <a:off x="535" y="357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5" name="Text Box 55"/>
            <p:cNvSpPr txBox="1">
              <a:spLocks noChangeArrowheads="1"/>
            </p:cNvSpPr>
            <p:nvPr/>
          </p:nvSpPr>
          <p:spPr bwMode="auto">
            <a:xfrm>
              <a:off x="523"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56" name="Line 58"/>
            <p:cNvSpPr>
              <a:spLocks noChangeShapeType="1"/>
            </p:cNvSpPr>
            <p:nvPr/>
          </p:nvSpPr>
          <p:spPr bwMode="auto">
            <a:xfrm flipH="1">
              <a:off x="775"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7" name="Line 59"/>
            <p:cNvSpPr>
              <a:spLocks noChangeShapeType="1"/>
            </p:cNvSpPr>
            <p:nvPr/>
          </p:nvSpPr>
          <p:spPr bwMode="auto">
            <a:xfrm>
              <a:off x="1111"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8" name="Line 60"/>
            <p:cNvSpPr>
              <a:spLocks noChangeShapeType="1"/>
            </p:cNvSpPr>
            <p:nvPr/>
          </p:nvSpPr>
          <p:spPr bwMode="auto">
            <a:xfrm flipH="1">
              <a:off x="583"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9" name="Line 61"/>
            <p:cNvSpPr>
              <a:spLocks noChangeShapeType="1"/>
            </p:cNvSpPr>
            <p:nvPr/>
          </p:nvSpPr>
          <p:spPr bwMode="auto">
            <a:xfrm>
              <a:off x="727"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0" name="Line 62"/>
            <p:cNvSpPr>
              <a:spLocks noChangeShapeType="1"/>
            </p:cNvSpPr>
            <p:nvPr/>
          </p:nvSpPr>
          <p:spPr bwMode="auto">
            <a:xfrm flipH="1">
              <a:off x="391" y="3402"/>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1" name="Line 63"/>
            <p:cNvSpPr>
              <a:spLocks noChangeShapeType="1"/>
            </p:cNvSpPr>
            <p:nvPr/>
          </p:nvSpPr>
          <p:spPr bwMode="auto">
            <a:xfrm>
              <a:off x="551" y="3402"/>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2" name="Line 65"/>
            <p:cNvSpPr>
              <a:spLocks noChangeShapeType="1"/>
            </p:cNvSpPr>
            <p:nvPr/>
          </p:nvSpPr>
          <p:spPr bwMode="auto">
            <a:xfrm flipH="1">
              <a:off x="1207"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3" name="Line 66"/>
            <p:cNvSpPr>
              <a:spLocks noChangeShapeType="1"/>
            </p:cNvSpPr>
            <p:nvPr/>
          </p:nvSpPr>
          <p:spPr bwMode="auto">
            <a:xfrm>
              <a:off x="1415"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3" name="Group 175"/>
          <p:cNvGrpSpPr/>
          <p:nvPr/>
        </p:nvGrpSpPr>
        <p:grpSpPr bwMode="auto">
          <a:xfrm>
            <a:off x="5314950" y="3726581"/>
            <a:ext cx="2209800" cy="2046288"/>
            <a:chOff x="2154" y="2490"/>
            <a:chExt cx="1392" cy="1289"/>
          </a:xfrm>
        </p:grpSpPr>
        <p:sp>
          <p:nvSpPr>
            <p:cNvPr id="90212" name="Oval 71"/>
            <p:cNvSpPr>
              <a:spLocks noChangeArrowheads="1"/>
            </p:cNvSpPr>
            <p:nvPr/>
          </p:nvSpPr>
          <p:spPr bwMode="auto">
            <a:xfrm>
              <a:off x="2826" y="249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3" name="Text Box 72"/>
            <p:cNvSpPr txBox="1">
              <a:spLocks noChangeArrowheads="1"/>
            </p:cNvSpPr>
            <p:nvPr/>
          </p:nvSpPr>
          <p:spPr bwMode="auto">
            <a:xfrm>
              <a:off x="2814"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90214" name="Oval 73"/>
            <p:cNvSpPr>
              <a:spLocks noChangeArrowheads="1"/>
            </p:cNvSpPr>
            <p:nvPr/>
          </p:nvSpPr>
          <p:spPr bwMode="auto">
            <a:xfrm>
              <a:off x="2490" y="282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5" name="Text Box 74"/>
            <p:cNvSpPr txBox="1">
              <a:spLocks noChangeArrowheads="1"/>
            </p:cNvSpPr>
            <p:nvPr/>
          </p:nvSpPr>
          <p:spPr bwMode="auto">
            <a:xfrm>
              <a:off x="2478" y="283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90216" name="Oval 75"/>
            <p:cNvSpPr>
              <a:spLocks noChangeArrowheads="1"/>
            </p:cNvSpPr>
            <p:nvPr/>
          </p:nvSpPr>
          <p:spPr bwMode="auto">
            <a:xfrm>
              <a:off x="3162" y="281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7" name="Text Box 76"/>
            <p:cNvSpPr txBox="1">
              <a:spLocks noChangeArrowheads="1"/>
            </p:cNvSpPr>
            <p:nvPr/>
          </p:nvSpPr>
          <p:spPr bwMode="auto">
            <a:xfrm>
              <a:off x="3150"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18" name="Oval 77"/>
            <p:cNvSpPr>
              <a:spLocks noChangeArrowheads="1"/>
            </p:cNvSpPr>
            <p:nvPr/>
          </p:nvSpPr>
          <p:spPr bwMode="auto">
            <a:xfrm>
              <a:off x="2298"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9" name="Text Box 78"/>
            <p:cNvSpPr txBox="1">
              <a:spLocks noChangeArrowheads="1"/>
            </p:cNvSpPr>
            <p:nvPr/>
          </p:nvSpPr>
          <p:spPr bwMode="auto">
            <a:xfrm>
              <a:off x="2286"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20" name="Oval 79"/>
            <p:cNvSpPr>
              <a:spLocks noChangeArrowheads="1"/>
            </p:cNvSpPr>
            <p:nvPr/>
          </p:nvSpPr>
          <p:spPr bwMode="auto">
            <a:xfrm>
              <a:off x="2682"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1" name="Text Box 80"/>
            <p:cNvSpPr txBox="1">
              <a:spLocks noChangeArrowheads="1"/>
            </p:cNvSpPr>
            <p:nvPr/>
          </p:nvSpPr>
          <p:spPr bwMode="auto">
            <a:xfrm>
              <a:off x="2698"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22" name="Oval 81"/>
            <p:cNvSpPr>
              <a:spLocks noChangeArrowheads="1"/>
            </p:cNvSpPr>
            <p:nvPr/>
          </p:nvSpPr>
          <p:spPr bwMode="auto">
            <a:xfrm>
              <a:off x="2970"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3" name="Text Box 82"/>
            <p:cNvSpPr txBox="1">
              <a:spLocks noChangeArrowheads="1"/>
            </p:cNvSpPr>
            <p:nvPr/>
          </p:nvSpPr>
          <p:spPr bwMode="auto">
            <a:xfrm>
              <a:off x="2986"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24" name="Oval 83"/>
            <p:cNvSpPr>
              <a:spLocks noChangeArrowheads="1"/>
            </p:cNvSpPr>
            <p:nvPr/>
          </p:nvSpPr>
          <p:spPr bwMode="auto">
            <a:xfrm>
              <a:off x="3354"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5" name="Text Box 84"/>
            <p:cNvSpPr txBox="1">
              <a:spLocks noChangeArrowheads="1"/>
            </p:cNvSpPr>
            <p:nvPr/>
          </p:nvSpPr>
          <p:spPr bwMode="auto">
            <a:xfrm>
              <a:off x="3370"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26" name="Oval 85"/>
            <p:cNvSpPr>
              <a:spLocks noChangeArrowheads="1"/>
            </p:cNvSpPr>
            <p:nvPr/>
          </p:nvSpPr>
          <p:spPr bwMode="auto">
            <a:xfrm>
              <a:off x="2154" y="358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7" name="Text Box 86"/>
            <p:cNvSpPr txBox="1">
              <a:spLocks noChangeArrowheads="1"/>
            </p:cNvSpPr>
            <p:nvPr/>
          </p:nvSpPr>
          <p:spPr bwMode="auto">
            <a:xfrm>
              <a:off x="2170"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28" name="Oval 87"/>
            <p:cNvSpPr>
              <a:spLocks noChangeArrowheads="1"/>
            </p:cNvSpPr>
            <p:nvPr/>
          </p:nvSpPr>
          <p:spPr bwMode="auto">
            <a:xfrm>
              <a:off x="2394" y="357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9" name="Text Box 88"/>
            <p:cNvSpPr txBox="1">
              <a:spLocks noChangeArrowheads="1"/>
            </p:cNvSpPr>
            <p:nvPr/>
          </p:nvSpPr>
          <p:spPr bwMode="auto">
            <a:xfrm>
              <a:off x="2382"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30" name="Line 91"/>
            <p:cNvSpPr>
              <a:spLocks noChangeShapeType="1"/>
            </p:cNvSpPr>
            <p:nvPr/>
          </p:nvSpPr>
          <p:spPr bwMode="auto">
            <a:xfrm flipH="1">
              <a:off x="2634"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1" name="Line 92"/>
            <p:cNvSpPr>
              <a:spLocks noChangeShapeType="1"/>
            </p:cNvSpPr>
            <p:nvPr/>
          </p:nvSpPr>
          <p:spPr bwMode="auto">
            <a:xfrm>
              <a:off x="2970"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2" name="Line 93"/>
            <p:cNvSpPr>
              <a:spLocks noChangeShapeType="1"/>
            </p:cNvSpPr>
            <p:nvPr/>
          </p:nvSpPr>
          <p:spPr bwMode="auto">
            <a:xfrm flipH="1">
              <a:off x="2442"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3" name="Line 94"/>
            <p:cNvSpPr>
              <a:spLocks noChangeShapeType="1"/>
            </p:cNvSpPr>
            <p:nvPr/>
          </p:nvSpPr>
          <p:spPr bwMode="auto">
            <a:xfrm>
              <a:off x="2586"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4" name="Line 95"/>
            <p:cNvSpPr>
              <a:spLocks noChangeShapeType="1"/>
            </p:cNvSpPr>
            <p:nvPr/>
          </p:nvSpPr>
          <p:spPr bwMode="auto">
            <a:xfrm flipH="1">
              <a:off x="2250" y="3402"/>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5" name="Line 96"/>
            <p:cNvSpPr>
              <a:spLocks noChangeShapeType="1"/>
            </p:cNvSpPr>
            <p:nvPr/>
          </p:nvSpPr>
          <p:spPr bwMode="auto">
            <a:xfrm>
              <a:off x="2410" y="3402"/>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6" name="Line 98"/>
            <p:cNvSpPr>
              <a:spLocks noChangeShapeType="1"/>
            </p:cNvSpPr>
            <p:nvPr/>
          </p:nvSpPr>
          <p:spPr bwMode="auto">
            <a:xfrm flipH="1">
              <a:off x="3066"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7" name="Line 99"/>
            <p:cNvSpPr>
              <a:spLocks noChangeShapeType="1"/>
            </p:cNvSpPr>
            <p:nvPr/>
          </p:nvSpPr>
          <p:spPr bwMode="auto">
            <a:xfrm>
              <a:off x="3274"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66025" name="Line 137"/>
          <p:cNvSpPr>
            <a:spLocks noChangeShapeType="1"/>
          </p:cNvSpPr>
          <p:nvPr/>
        </p:nvSpPr>
        <p:spPr bwMode="auto">
          <a:xfrm>
            <a:off x="2030413" y="4961656"/>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6026" name="Line 138"/>
          <p:cNvSpPr>
            <a:spLocks noChangeShapeType="1"/>
          </p:cNvSpPr>
          <p:nvPr/>
        </p:nvSpPr>
        <p:spPr bwMode="auto">
          <a:xfrm flipV="1">
            <a:off x="7092950" y="1407244"/>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90119" name="Group 172"/>
          <p:cNvGrpSpPr/>
          <p:nvPr/>
        </p:nvGrpSpPr>
        <p:grpSpPr bwMode="auto">
          <a:xfrm>
            <a:off x="2843213" y="1196106"/>
            <a:ext cx="2209800" cy="2057400"/>
            <a:chOff x="2304" y="618"/>
            <a:chExt cx="1392" cy="1296"/>
          </a:xfrm>
        </p:grpSpPr>
        <p:sp>
          <p:nvSpPr>
            <p:cNvPr id="90183" name="Oval 139"/>
            <p:cNvSpPr>
              <a:spLocks noChangeArrowheads="1"/>
            </p:cNvSpPr>
            <p:nvPr/>
          </p:nvSpPr>
          <p:spPr bwMode="auto">
            <a:xfrm>
              <a:off x="2976" y="61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4" name="Text Box 140"/>
            <p:cNvSpPr txBox="1">
              <a:spLocks noChangeArrowheads="1"/>
            </p:cNvSpPr>
            <p:nvPr/>
          </p:nvSpPr>
          <p:spPr bwMode="auto">
            <a:xfrm>
              <a:off x="2964" y="62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90185" name="Oval 141"/>
            <p:cNvSpPr>
              <a:spLocks noChangeArrowheads="1"/>
            </p:cNvSpPr>
            <p:nvPr/>
          </p:nvSpPr>
          <p:spPr bwMode="auto">
            <a:xfrm>
              <a:off x="2640" y="95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6" name="Text Box 142"/>
            <p:cNvSpPr txBox="1">
              <a:spLocks noChangeArrowheads="1"/>
            </p:cNvSpPr>
            <p:nvPr/>
          </p:nvSpPr>
          <p:spPr bwMode="auto">
            <a:xfrm>
              <a:off x="2628"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90187" name="Oval 143"/>
            <p:cNvSpPr>
              <a:spLocks noChangeArrowheads="1"/>
            </p:cNvSpPr>
            <p:nvPr/>
          </p:nvSpPr>
          <p:spPr bwMode="auto">
            <a:xfrm>
              <a:off x="3312" y="947"/>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8" name="Text Box 144"/>
            <p:cNvSpPr txBox="1">
              <a:spLocks noChangeArrowheads="1"/>
            </p:cNvSpPr>
            <p:nvPr/>
          </p:nvSpPr>
          <p:spPr bwMode="auto">
            <a:xfrm>
              <a:off x="3300"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189" name="Oval 145"/>
            <p:cNvSpPr>
              <a:spLocks noChangeArrowheads="1"/>
            </p:cNvSpPr>
            <p:nvPr/>
          </p:nvSpPr>
          <p:spPr bwMode="auto">
            <a:xfrm>
              <a:off x="2448"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0" name="Text Box 146"/>
            <p:cNvSpPr txBox="1">
              <a:spLocks noChangeArrowheads="1"/>
            </p:cNvSpPr>
            <p:nvPr/>
          </p:nvSpPr>
          <p:spPr bwMode="auto">
            <a:xfrm>
              <a:off x="2436"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191" name="Oval 147"/>
            <p:cNvSpPr>
              <a:spLocks noChangeArrowheads="1"/>
            </p:cNvSpPr>
            <p:nvPr/>
          </p:nvSpPr>
          <p:spPr bwMode="auto">
            <a:xfrm>
              <a:off x="2832"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2" name="Text Box 148"/>
            <p:cNvSpPr txBox="1">
              <a:spLocks noChangeArrowheads="1"/>
            </p:cNvSpPr>
            <p:nvPr/>
          </p:nvSpPr>
          <p:spPr bwMode="auto">
            <a:xfrm>
              <a:off x="2820"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193" name="Oval 149"/>
            <p:cNvSpPr>
              <a:spLocks noChangeArrowheads="1"/>
            </p:cNvSpPr>
            <p:nvPr/>
          </p:nvSpPr>
          <p:spPr bwMode="auto">
            <a:xfrm>
              <a:off x="3120"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4" name="Text Box 150"/>
            <p:cNvSpPr txBox="1">
              <a:spLocks noChangeArrowheads="1"/>
            </p:cNvSpPr>
            <p:nvPr/>
          </p:nvSpPr>
          <p:spPr bwMode="auto">
            <a:xfrm>
              <a:off x="3136"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195" name="Oval 151"/>
            <p:cNvSpPr>
              <a:spLocks noChangeArrowheads="1"/>
            </p:cNvSpPr>
            <p:nvPr/>
          </p:nvSpPr>
          <p:spPr bwMode="auto">
            <a:xfrm>
              <a:off x="3504"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6" name="Text Box 152"/>
            <p:cNvSpPr txBox="1">
              <a:spLocks noChangeArrowheads="1"/>
            </p:cNvSpPr>
            <p:nvPr/>
          </p:nvSpPr>
          <p:spPr bwMode="auto">
            <a:xfrm>
              <a:off x="3520"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197" name="Oval 153"/>
            <p:cNvSpPr>
              <a:spLocks noChangeArrowheads="1"/>
            </p:cNvSpPr>
            <p:nvPr/>
          </p:nvSpPr>
          <p:spPr bwMode="auto">
            <a:xfrm>
              <a:off x="2304" y="17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8" name="Text Box 154"/>
            <p:cNvSpPr txBox="1">
              <a:spLocks noChangeArrowheads="1"/>
            </p:cNvSpPr>
            <p:nvPr/>
          </p:nvSpPr>
          <p:spPr bwMode="auto">
            <a:xfrm>
              <a:off x="2320"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199" name="Oval 155"/>
            <p:cNvSpPr>
              <a:spLocks noChangeArrowheads="1"/>
            </p:cNvSpPr>
            <p:nvPr/>
          </p:nvSpPr>
          <p:spPr bwMode="auto">
            <a:xfrm>
              <a:off x="2544" y="17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0" name="Text Box 156"/>
            <p:cNvSpPr txBox="1">
              <a:spLocks noChangeArrowheads="1"/>
            </p:cNvSpPr>
            <p:nvPr/>
          </p:nvSpPr>
          <p:spPr bwMode="auto">
            <a:xfrm>
              <a:off x="2532"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01" name="Oval 157"/>
            <p:cNvSpPr>
              <a:spLocks noChangeArrowheads="1"/>
            </p:cNvSpPr>
            <p:nvPr/>
          </p:nvSpPr>
          <p:spPr bwMode="auto">
            <a:xfrm>
              <a:off x="2784" y="171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2" name="Text Box 158"/>
            <p:cNvSpPr txBox="1">
              <a:spLocks noChangeArrowheads="1"/>
            </p:cNvSpPr>
            <p:nvPr/>
          </p:nvSpPr>
          <p:spPr bwMode="auto">
            <a:xfrm>
              <a:off x="2800" y="172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0203" name="Line 159"/>
            <p:cNvSpPr>
              <a:spLocks noChangeShapeType="1"/>
            </p:cNvSpPr>
            <p:nvPr/>
          </p:nvSpPr>
          <p:spPr bwMode="auto">
            <a:xfrm flipH="1">
              <a:off x="2784"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4" name="Line 160"/>
            <p:cNvSpPr>
              <a:spLocks noChangeShapeType="1"/>
            </p:cNvSpPr>
            <p:nvPr/>
          </p:nvSpPr>
          <p:spPr bwMode="auto">
            <a:xfrm>
              <a:off x="3120"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5" name="Line 161"/>
            <p:cNvSpPr>
              <a:spLocks noChangeShapeType="1"/>
            </p:cNvSpPr>
            <p:nvPr/>
          </p:nvSpPr>
          <p:spPr bwMode="auto">
            <a:xfrm flipH="1">
              <a:off x="2592"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6" name="Line 162"/>
            <p:cNvSpPr>
              <a:spLocks noChangeShapeType="1"/>
            </p:cNvSpPr>
            <p:nvPr/>
          </p:nvSpPr>
          <p:spPr bwMode="auto">
            <a:xfrm>
              <a:off x="2736"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7" name="Line 163"/>
            <p:cNvSpPr>
              <a:spLocks noChangeShapeType="1"/>
            </p:cNvSpPr>
            <p:nvPr/>
          </p:nvSpPr>
          <p:spPr bwMode="auto">
            <a:xfrm flipH="1">
              <a:off x="2400" y="153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8" name="Line 164"/>
            <p:cNvSpPr>
              <a:spLocks noChangeShapeType="1"/>
            </p:cNvSpPr>
            <p:nvPr/>
          </p:nvSpPr>
          <p:spPr bwMode="auto">
            <a:xfrm>
              <a:off x="2560" y="1530"/>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9" name="Line 165"/>
            <p:cNvSpPr>
              <a:spLocks noChangeShapeType="1"/>
            </p:cNvSpPr>
            <p:nvPr/>
          </p:nvSpPr>
          <p:spPr bwMode="auto">
            <a:xfrm flipH="1">
              <a:off x="2880" y="1522"/>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0210" name="Line 166"/>
            <p:cNvSpPr>
              <a:spLocks noChangeShapeType="1"/>
            </p:cNvSpPr>
            <p:nvPr/>
          </p:nvSpPr>
          <p:spPr bwMode="auto">
            <a:xfrm flipH="1">
              <a:off x="3216"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11" name="Line 167"/>
            <p:cNvSpPr>
              <a:spLocks noChangeShapeType="1"/>
            </p:cNvSpPr>
            <p:nvPr/>
          </p:nvSpPr>
          <p:spPr bwMode="auto">
            <a:xfrm>
              <a:off x="3424"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90120" name="Rectangle 171"/>
          <p:cNvSpPr>
            <a:spLocks noChangeArrowheads="1"/>
          </p:cNvSpPr>
          <p:nvPr/>
        </p:nvSpPr>
        <p:spPr bwMode="auto">
          <a:xfrm>
            <a:off x="310666" y="661119"/>
            <a:ext cx="35823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DeleteMax( HEAP heap  )</a:t>
            </a:r>
            <a:endParaRPr lang="en-US" altLang="zh-CN" b="1"/>
          </a:p>
        </p:txBody>
      </p:sp>
      <p:graphicFrame>
        <p:nvGraphicFramePr>
          <p:cNvPr id="118" name="表格 117"/>
          <p:cNvGraphicFramePr>
            <a:graphicFrameLocks noGrp="1"/>
          </p:cNvGraphicFramePr>
          <p:nvPr/>
        </p:nvGraphicFramePr>
        <p:xfrm>
          <a:off x="284163" y="3421781"/>
          <a:ext cx="5086346" cy="334966"/>
        </p:xfrm>
        <a:graphic>
          <a:graphicData uri="http://schemas.openxmlformats.org/drawingml/2006/table">
            <a:tbl>
              <a:tblPr firstRow="1" bandRow="1">
                <a:tableStyleId>{5C22544A-7EE6-4342-B048-85BDC9FD1C3A}</a:tableStyleId>
              </a:tblPr>
              <a:tblGrid>
                <a:gridCol w="461760"/>
                <a:gridCol w="461760"/>
                <a:gridCol w="461760"/>
                <a:gridCol w="461760"/>
                <a:gridCol w="461760"/>
                <a:gridCol w="354374"/>
                <a:gridCol w="354374"/>
                <a:gridCol w="230881"/>
                <a:gridCol w="461760"/>
                <a:gridCol w="354374"/>
                <a:gridCol w="461760"/>
                <a:gridCol w="560023"/>
              </a:tblGrid>
              <a:tr h="334963">
                <a:tc>
                  <a:txBody>
                    <a:bodyPr/>
                    <a:lstStyle/>
                    <a:p>
                      <a:r>
                        <a:rPr lang="en-US" altLang="zh-CN" sz="1600" dirty="0">
                          <a:solidFill>
                            <a:srgbClr val="FF0000"/>
                          </a:solidFill>
                        </a:rPr>
                        <a:t>45</a:t>
                      </a: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aphicFrame>
        <p:nvGraphicFramePr>
          <p:cNvPr id="119" name="表格 118"/>
          <p:cNvGraphicFramePr>
            <a:graphicFrameLocks noGrp="1"/>
          </p:cNvGraphicFramePr>
          <p:nvPr/>
        </p:nvGraphicFramePr>
        <p:xfrm>
          <a:off x="3708400" y="5990356"/>
          <a:ext cx="5167315" cy="334966"/>
        </p:xfrm>
        <a:graphic>
          <a:graphicData uri="http://schemas.openxmlformats.org/drawingml/2006/table">
            <a:tbl>
              <a:tblPr firstRow="1" bandRow="1">
                <a:tableStyleId>{5C22544A-7EE6-4342-B048-85BDC9FD1C3A}</a:tableStyleId>
              </a:tblPr>
              <a:tblGrid>
                <a:gridCol w="461617"/>
                <a:gridCol w="461617"/>
                <a:gridCol w="461617"/>
                <a:gridCol w="461617"/>
                <a:gridCol w="461617"/>
                <a:gridCol w="354264"/>
                <a:gridCol w="354264"/>
                <a:gridCol w="230809"/>
                <a:gridCol w="461617"/>
                <a:gridCol w="436810"/>
                <a:gridCol w="461617"/>
                <a:gridCol w="559849"/>
              </a:tblGrid>
              <a:tr h="334963">
                <a:tc>
                  <a:txBody>
                    <a:bodyPr/>
                    <a:lstStyle/>
                    <a:p>
                      <a:r>
                        <a:rPr lang="en-US" altLang="zh-CN" sz="1600" dirty="0">
                          <a:solidFill>
                            <a:srgbClr val="FF0000"/>
                          </a:solidFill>
                        </a:rPr>
                        <a:t>30</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27</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8</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pSp>
        <p:nvGrpSpPr>
          <p:cNvPr id="90175" name="组合 9"/>
          <p:cNvGrpSpPr/>
          <p:nvPr/>
        </p:nvGrpSpPr>
        <p:grpSpPr bwMode="auto">
          <a:xfrm>
            <a:off x="242888" y="3825006"/>
            <a:ext cx="4090987" cy="176213"/>
            <a:chOff x="242888" y="3784848"/>
            <a:chExt cx="4091682" cy="175419"/>
          </a:xfrm>
        </p:grpSpPr>
        <p:cxnSp>
          <p:nvCxnSpPr>
            <p:cNvPr id="90180" name="直接箭头连接符 125"/>
            <p:cNvCxnSpPr>
              <a:cxnSpLocks noChangeShapeType="1"/>
            </p:cNvCxnSpPr>
            <p:nvPr/>
          </p:nvCxnSpPr>
          <p:spPr bwMode="auto">
            <a:xfrm>
              <a:off x="242888" y="3882132"/>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1" name="直接连接符 126"/>
            <p:cNvCxnSpPr>
              <a:cxnSpLocks noChangeShapeType="1"/>
            </p:cNvCxnSpPr>
            <p:nvPr/>
          </p:nvCxnSpPr>
          <p:spPr bwMode="auto">
            <a:xfrm>
              <a:off x="268288" y="3784848"/>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2" name="直接连接符 127"/>
            <p:cNvCxnSpPr>
              <a:cxnSpLocks noChangeShapeType="1"/>
            </p:cNvCxnSpPr>
            <p:nvPr/>
          </p:nvCxnSpPr>
          <p:spPr bwMode="auto">
            <a:xfrm>
              <a:off x="4334570" y="3784848"/>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p:cNvGrpSpPr/>
          <p:nvPr/>
        </p:nvGrpSpPr>
        <p:grpSpPr bwMode="auto">
          <a:xfrm>
            <a:off x="3695700" y="6349131"/>
            <a:ext cx="3697288" cy="176213"/>
            <a:chOff x="3695278" y="6309320"/>
            <a:chExt cx="3697734" cy="175419"/>
          </a:xfrm>
        </p:grpSpPr>
        <p:cxnSp>
          <p:nvCxnSpPr>
            <p:cNvPr id="90177" name="直接箭头连接符 128"/>
            <p:cNvCxnSpPr>
              <a:cxnSpLocks noChangeShapeType="1"/>
            </p:cNvCxnSpPr>
            <p:nvPr/>
          </p:nvCxnSpPr>
          <p:spPr bwMode="auto">
            <a:xfrm>
              <a:off x="3695278" y="6402536"/>
              <a:ext cx="3661197" cy="6127"/>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8" name="直接连接符 129"/>
            <p:cNvCxnSpPr>
              <a:cxnSpLocks noChangeShapeType="1"/>
            </p:cNvCxnSpPr>
            <p:nvPr/>
          </p:nvCxnSpPr>
          <p:spPr bwMode="auto">
            <a:xfrm>
              <a:off x="3695278" y="630932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9" name="直接连接符 130"/>
            <p:cNvCxnSpPr>
              <a:cxnSpLocks noChangeShapeType="1"/>
            </p:cNvCxnSpPr>
            <p:nvPr/>
          </p:nvCxnSpPr>
          <p:spPr bwMode="auto">
            <a:xfrm>
              <a:off x="7393012" y="630932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061"/>
                                        </p:tgtEl>
                                        <p:attrNameLst>
                                          <p:attrName>style.visibility</p:attrName>
                                        </p:attrNameLst>
                                      </p:cBhvr>
                                      <p:to>
                                        <p:strVal val="visible"/>
                                      </p:to>
                                    </p:set>
                                    <p:animEffect transition="in" filter="blinds(horizontal)">
                                      <p:cBhvr>
                                        <p:cTn id="7" dur="500"/>
                                        <p:tgtEl>
                                          <p:spTgt spid="1660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6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6062"/>
                                        </p:tgtEl>
                                        <p:attrNameLst>
                                          <p:attrName>style.visibility</p:attrName>
                                        </p:attrNameLst>
                                      </p:cBhvr>
                                      <p:to>
                                        <p:strVal val="visible"/>
                                      </p:to>
                                    </p:set>
                                    <p:animEffect transition="in" filter="blinds(horizontal)">
                                      <p:cBhvr>
                                        <p:cTn id="16" dur="500"/>
                                        <p:tgtEl>
                                          <p:spTgt spid="1660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6025"/>
                                        </p:tgtEl>
                                        <p:attrNameLst>
                                          <p:attrName>style.visibility</p:attrName>
                                        </p:attrNameLst>
                                      </p:cBhvr>
                                      <p:to>
                                        <p:strVal val="visible"/>
                                      </p:to>
                                    </p:set>
                                    <p:animEffect transition="in" filter="wipe(down)">
                                      <p:cBhvr>
                                        <p:cTn id="21" dur="500"/>
                                        <p:tgtEl>
                                          <p:spTgt spid="16602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6063"/>
                                        </p:tgtEl>
                                        <p:attrNameLst>
                                          <p:attrName>style.visibility</p:attrName>
                                        </p:attrNameLst>
                                      </p:cBhvr>
                                      <p:to>
                                        <p:strVal val="visible"/>
                                      </p:to>
                                    </p:set>
                                    <p:animEffect transition="in" filter="blinds(horizontal)">
                                      <p:cBhvr>
                                        <p:cTn id="26" dur="500"/>
                                        <p:tgtEl>
                                          <p:spTgt spid="16606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a:spLocks noChangeArrowheads="1"/>
          </p:cNvSpPr>
          <p:nvPr/>
        </p:nvSpPr>
        <p:spPr bwMode="auto">
          <a:xfrm>
            <a:off x="323850" y="535260"/>
            <a:ext cx="8748713" cy="618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pPr>
            <a:r>
              <a:rPr lang="en-US" altLang="zh-CN" dirty="0">
                <a:highlight>
                  <a:srgbClr val="FFFF00"/>
                </a:highlight>
              </a:rPr>
              <a:t>Void  </a:t>
            </a:r>
            <a:r>
              <a:rPr lang="en-US" altLang="zh-CN" dirty="0" err="1">
                <a:highlight>
                  <a:srgbClr val="FFFF00"/>
                </a:highlight>
              </a:rPr>
              <a:t>DeleteMax</a:t>
            </a:r>
            <a:r>
              <a:rPr lang="en-US" altLang="zh-CN" dirty="0">
                <a:highlight>
                  <a:srgbClr val="FFFF00"/>
                </a:highlight>
              </a:rPr>
              <a:t>( HEAP </a:t>
            </a:r>
            <a:r>
              <a:rPr lang="en-US" altLang="zh-CN" dirty="0" err="1">
                <a:highlight>
                  <a:srgbClr val="FFFF00"/>
                </a:highlight>
              </a:rPr>
              <a:t>heap</a:t>
            </a:r>
            <a:r>
              <a:rPr lang="en-US" altLang="zh-CN" dirty="0">
                <a:highlight>
                  <a:srgbClr val="FFFF00"/>
                </a:highlight>
              </a:rPr>
              <a:t>  )   </a:t>
            </a:r>
            <a:r>
              <a:rPr lang="zh-CN" altLang="en-US" b="1" dirty="0">
                <a:solidFill>
                  <a:schemeClr val="accent2"/>
                </a:solidFill>
                <a:highlight>
                  <a:srgbClr val="FFFF00"/>
                </a:highlight>
              </a:rPr>
              <a:t>删除堆中的最大元素（根）</a:t>
            </a:r>
            <a:endParaRPr lang="en-US" altLang="zh-CN" b="1" dirty="0">
              <a:solidFill>
                <a:schemeClr val="accent2"/>
              </a:solidFill>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int</a:t>
            </a:r>
            <a:r>
              <a:rPr lang="en-US" altLang="zh-CN" dirty="0">
                <a:highlight>
                  <a:srgbClr val="FFFF00"/>
                </a:highlight>
              </a:rPr>
              <a:t>  parent = 1 , child = 2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ElementType</a:t>
            </a:r>
            <a:r>
              <a:rPr lang="en-US" altLang="zh-CN" dirty="0">
                <a:highlight>
                  <a:srgbClr val="FFFF00"/>
                </a:highlight>
              </a:rPr>
              <a:t> element , </a:t>
            </a:r>
            <a:r>
              <a:rPr lang="en-US" altLang="zh-CN" dirty="0" err="1">
                <a:highlight>
                  <a:srgbClr val="FFFF00"/>
                </a:highlight>
              </a:rPr>
              <a:t>tmp</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if (</a:t>
            </a:r>
            <a:r>
              <a:rPr lang="zh-CN" altLang="en-US" dirty="0">
                <a:highlight>
                  <a:srgbClr val="FFFF00"/>
                </a:highlight>
              </a:rPr>
              <a:t>！</a:t>
            </a:r>
            <a:r>
              <a:rPr lang="en-US" altLang="zh-CN" dirty="0" err="1">
                <a:highlight>
                  <a:srgbClr val="FFFF00"/>
                </a:highlight>
              </a:rPr>
              <a:t>HeapEmpty</a:t>
            </a:r>
            <a:r>
              <a:rPr lang="en-US" altLang="zh-CN" dirty="0">
                <a:highlight>
                  <a:srgbClr val="FFFF00"/>
                </a:highlight>
              </a:rPr>
              <a:t> ( heap ) )</a:t>
            </a:r>
            <a:endParaRPr lang="en-US" altLang="zh-CN" dirty="0">
              <a:highlight>
                <a:srgbClr val="FFFF00"/>
              </a:highlight>
            </a:endParaRPr>
          </a:p>
          <a:p>
            <a:pPr eaLnBrk="1" hangingPunct="1">
              <a:lnSpc>
                <a:spcPct val="75000"/>
              </a:lnSpc>
            </a:pPr>
            <a:r>
              <a:rPr lang="en-US" altLang="zh-CN" dirty="0">
                <a:highlight>
                  <a:srgbClr val="FFFF00"/>
                </a:highlight>
              </a:rPr>
              <a:t>     { </a:t>
            </a:r>
            <a:endParaRPr lang="en-US" altLang="zh-CN" dirty="0">
              <a:highlight>
                <a:srgbClr val="FFFF00"/>
              </a:highlight>
            </a:endParaRPr>
          </a:p>
          <a:p>
            <a:pPr eaLnBrk="1" hangingPunct="1">
              <a:lnSpc>
                <a:spcPct val="75000"/>
              </a:lnSpc>
            </a:pPr>
            <a:r>
              <a:rPr lang="en-US" altLang="zh-CN" dirty="0">
                <a:highlight>
                  <a:srgbClr val="FFFF00"/>
                </a:highlight>
              </a:rPr>
              <a:t>        element = </a:t>
            </a:r>
            <a:r>
              <a:rPr lang="en-US" altLang="zh-CN" dirty="0" err="1">
                <a:highlight>
                  <a:srgbClr val="FFFF00"/>
                </a:highlight>
              </a:rPr>
              <a:t>heap.elements</a:t>
            </a:r>
            <a:r>
              <a:rPr lang="en-US" altLang="zh-CN" dirty="0">
                <a:highlight>
                  <a:srgbClr val="FFFF00"/>
                </a:highlight>
              </a:rPr>
              <a:t>[1]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tmp</a:t>
            </a:r>
            <a:r>
              <a:rPr lang="en-US" altLang="zh-CN" dirty="0">
                <a:highlight>
                  <a:srgbClr val="FFFF00"/>
                </a:highlight>
              </a:rPr>
              <a:t> = </a:t>
            </a:r>
            <a:r>
              <a:rPr lang="en-US" altLang="zh-CN" dirty="0" err="1">
                <a:highlight>
                  <a:srgbClr val="FFFF00"/>
                </a:highlight>
              </a:rPr>
              <a:t>heap.elements</a:t>
            </a:r>
            <a:r>
              <a:rPr lang="en-US" altLang="zh-CN" dirty="0">
                <a:highlight>
                  <a:srgbClr val="FFFF00"/>
                </a:highlight>
              </a:rPr>
              <a:t>[</a:t>
            </a:r>
            <a:r>
              <a:rPr lang="en-US" altLang="zh-CN" dirty="0" err="1">
                <a:highlight>
                  <a:srgbClr val="FFFF00"/>
                </a:highlight>
              </a:rPr>
              <a:t>heap.n</a:t>
            </a:r>
            <a:r>
              <a:rPr lang="en-US" altLang="zh-CN" dirty="0">
                <a:highlight>
                  <a:srgbClr val="FFFF00"/>
                </a:highlight>
              </a:rPr>
              <a:t> --] ;</a:t>
            </a:r>
            <a:endParaRPr lang="en-US" altLang="zh-CN" dirty="0">
              <a:highlight>
                <a:srgbClr val="FFFF00"/>
              </a:highlight>
            </a:endParaRPr>
          </a:p>
          <a:p>
            <a:pPr eaLnBrk="1" hangingPunct="1">
              <a:lnSpc>
                <a:spcPct val="75000"/>
              </a:lnSpc>
            </a:pPr>
            <a:r>
              <a:rPr lang="en-US" altLang="zh-CN" dirty="0">
                <a:highlight>
                  <a:srgbClr val="FFFF00"/>
                </a:highlight>
              </a:rPr>
              <a:t>        while ( child &lt;= </a:t>
            </a:r>
            <a:r>
              <a:rPr lang="en-US" altLang="zh-CN" dirty="0" err="1">
                <a:highlight>
                  <a:srgbClr val="FFFF00"/>
                </a:highlight>
              </a:rPr>
              <a:t>heap.n</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if (( child &lt; </a:t>
            </a:r>
            <a:r>
              <a:rPr lang="en-US" altLang="zh-CN" dirty="0" err="1">
                <a:highlight>
                  <a:srgbClr val="FFFF00"/>
                </a:highlight>
              </a:rPr>
              <a:t>heap.n</a:t>
            </a:r>
            <a:r>
              <a:rPr lang="en-US" altLang="zh-CN" dirty="0">
                <a:highlight>
                  <a:srgbClr val="FFFF00"/>
                </a:highlight>
              </a:rPr>
              <a:t> ) &amp;&amp;</a:t>
            </a:r>
            <a:endParaRPr lang="en-US" altLang="zh-CN" dirty="0">
              <a:highlight>
                <a:srgbClr val="FFFF00"/>
              </a:highlight>
            </a:endParaRPr>
          </a:p>
          <a:p>
            <a:pPr eaLnBrk="1" hangingPunct="1">
              <a:lnSpc>
                <a:spcPct val="75000"/>
              </a:lnSpc>
            </a:pPr>
            <a:r>
              <a:rPr lang="en-US" altLang="zh-CN" dirty="0">
                <a:highlight>
                  <a:srgbClr val="FFFF00"/>
                </a:highlight>
              </a:rPr>
              <a:t>                 ( </a:t>
            </a:r>
            <a:r>
              <a:rPr lang="en-US" altLang="zh-CN" dirty="0" err="1">
                <a:highlight>
                  <a:srgbClr val="FFFF00"/>
                </a:highlight>
              </a:rPr>
              <a:t>heap.element</a:t>
            </a:r>
            <a:r>
              <a:rPr lang="en-US" altLang="zh-CN" dirty="0">
                <a:highlight>
                  <a:srgbClr val="FFFF00"/>
                </a:highlight>
              </a:rPr>
              <a:t> [ child ] &lt; </a:t>
            </a:r>
            <a:r>
              <a:rPr lang="en-US" altLang="zh-CN" dirty="0" err="1">
                <a:highlight>
                  <a:srgbClr val="FFFF00"/>
                </a:highlight>
              </a:rPr>
              <a:t>heap.elements</a:t>
            </a:r>
            <a:r>
              <a:rPr lang="en-US" altLang="zh-CN" dirty="0">
                <a:highlight>
                  <a:srgbClr val="FFFF00"/>
                </a:highlight>
              </a:rPr>
              <a:t>[ child +1 ] ))</a:t>
            </a:r>
            <a:endParaRPr lang="en-US" altLang="zh-CN" dirty="0">
              <a:highlight>
                <a:srgbClr val="FFFF00"/>
              </a:highlight>
            </a:endParaRPr>
          </a:p>
          <a:p>
            <a:pPr eaLnBrk="1" hangingPunct="1">
              <a:lnSpc>
                <a:spcPct val="75000"/>
              </a:lnSpc>
            </a:pPr>
            <a:r>
              <a:rPr lang="en-US" altLang="zh-CN" dirty="0">
                <a:highlight>
                  <a:srgbClr val="FFFF00"/>
                </a:highlight>
              </a:rPr>
              <a:t>               child ++ ;</a:t>
            </a:r>
            <a:endParaRPr lang="en-US" altLang="zh-CN" dirty="0">
              <a:highlight>
                <a:srgbClr val="FFFF00"/>
              </a:highlight>
            </a:endParaRPr>
          </a:p>
          <a:p>
            <a:pPr eaLnBrk="1" hangingPunct="1">
              <a:lnSpc>
                <a:spcPct val="75000"/>
              </a:lnSpc>
            </a:pPr>
            <a:r>
              <a:rPr lang="en-US" altLang="zh-CN" dirty="0">
                <a:highlight>
                  <a:srgbClr val="FFFF00"/>
                </a:highlight>
              </a:rPr>
              <a:t>            if ( </a:t>
            </a:r>
            <a:r>
              <a:rPr lang="en-US" altLang="zh-CN" dirty="0" err="1">
                <a:highlight>
                  <a:srgbClr val="FFFF00"/>
                </a:highlight>
              </a:rPr>
              <a:t>tmp</a:t>
            </a:r>
            <a:r>
              <a:rPr lang="en-US" altLang="zh-CN" dirty="0">
                <a:highlight>
                  <a:srgbClr val="FFFF00"/>
                </a:highlight>
              </a:rPr>
              <a:t> &gt;= </a:t>
            </a:r>
            <a:r>
              <a:rPr lang="en-US" altLang="zh-CN" dirty="0" err="1">
                <a:highlight>
                  <a:srgbClr val="FFFF00"/>
                </a:highlight>
              </a:rPr>
              <a:t>heap.elements</a:t>
            </a:r>
            <a:r>
              <a:rPr lang="en-US" altLang="zh-CN" dirty="0">
                <a:highlight>
                  <a:srgbClr val="FFFF00"/>
                </a:highlight>
              </a:rPr>
              <a:t> [ child ] )    break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heap.elements</a:t>
            </a:r>
            <a:r>
              <a:rPr lang="en-US" altLang="zh-CN" dirty="0">
                <a:highlight>
                  <a:srgbClr val="FFFF00"/>
                </a:highlight>
              </a:rPr>
              <a:t> [ parent ] =</a:t>
            </a:r>
            <a:r>
              <a:rPr lang="en-US" altLang="zh-CN" dirty="0" err="1">
                <a:highlight>
                  <a:srgbClr val="FFFF00"/>
                </a:highlight>
              </a:rPr>
              <a:t>heap.elements</a:t>
            </a:r>
            <a:r>
              <a:rPr lang="en-US" altLang="zh-CN" dirty="0">
                <a:highlight>
                  <a:srgbClr val="FFFF00"/>
                </a:highlight>
              </a:rPr>
              <a:t>[ child ] ;</a:t>
            </a:r>
            <a:endParaRPr lang="en-US" altLang="zh-CN" dirty="0">
              <a:highlight>
                <a:srgbClr val="FFFF00"/>
              </a:highlight>
            </a:endParaRPr>
          </a:p>
          <a:p>
            <a:pPr eaLnBrk="1" hangingPunct="1">
              <a:lnSpc>
                <a:spcPct val="75000"/>
              </a:lnSpc>
            </a:pPr>
            <a:r>
              <a:rPr lang="en-US" altLang="zh-CN" dirty="0">
                <a:highlight>
                  <a:srgbClr val="FFFF00"/>
                </a:highlight>
              </a:rPr>
              <a:t>            parent = child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a:solidFill>
                  <a:srgbClr val="FF3300"/>
                </a:solidFill>
                <a:highlight>
                  <a:srgbClr val="FFFF00"/>
                </a:highlight>
              </a:rPr>
              <a:t>child *= 2</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heap.elements</a:t>
            </a:r>
            <a:r>
              <a:rPr lang="en-US" altLang="zh-CN" dirty="0">
                <a:highlight>
                  <a:srgbClr val="FFFF00"/>
                </a:highlight>
              </a:rPr>
              <a:t>[ parent ] = </a:t>
            </a:r>
            <a:r>
              <a:rPr lang="en-US" altLang="zh-CN" dirty="0" err="1">
                <a:highlight>
                  <a:srgbClr val="FFFF00"/>
                </a:highlight>
              </a:rPr>
              <a:t>tmp</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return element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r>
              <a:rPr lang="zh-CN" altLang="en-US" dirty="0">
                <a:solidFill>
                  <a:srgbClr val="FF0000"/>
                </a:solidFill>
                <a:highlight>
                  <a:srgbClr val="FFFF00"/>
                </a:highlight>
              </a:rPr>
              <a:t>看不明白</a:t>
            </a:r>
            <a:endParaRPr lang="zh-CN" altLang="en-US" dirty="0">
              <a:solidFill>
                <a:srgbClr val="FF0000"/>
              </a:solidFill>
              <a:highlight>
                <a:srgbClr val="FFFF00"/>
              </a:highlight>
            </a:endParaRPr>
          </a:p>
        </p:txBody>
      </p:sp>
      <p:grpSp>
        <p:nvGrpSpPr>
          <p:cNvPr id="91139" name="Group 26"/>
          <p:cNvGrpSpPr/>
          <p:nvPr/>
        </p:nvGrpSpPr>
        <p:grpSpPr bwMode="auto">
          <a:xfrm>
            <a:off x="6156325" y="800373"/>
            <a:ext cx="2274888" cy="2016125"/>
            <a:chOff x="3878" y="413"/>
            <a:chExt cx="1433" cy="1270"/>
          </a:xfrm>
        </p:grpSpPr>
        <p:grpSp>
          <p:nvGrpSpPr>
            <p:cNvPr id="91141" name="Group 24"/>
            <p:cNvGrpSpPr/>
            <p:nvPr/>
          </p:nvGrpSpPr>
          <p:grpSpPr bwMode="auto">
            <a:xfrm>
              <a:off x="3878" y="663"/>
              <a:ext cx="1433" cy="1020"/>
              <a:chOff x="3878" y="663"/>
              <a:chExt cx="1433" cy="1020"/>
            </a:xfrm>
          </p:grpSpPr>
          <p:sp>
            <p:nvSpPr>
              <p:cNvPr id="91143" name="Line 6"/>
              <p:cNvSpPr>
                <a:spLocks noChangeShapeType="1"/>
              </p:cNvSpPr>
              <p:nvPr/>
            </p:nvSpPr>
            <p:spPr bwMode="auto">
              <a:xfrm flipH="1">
                <a:off x="4009" y="1245"/>
                <a:ext cx="18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4" name="Oval 7"/>
              <p:cNvSpPr>
                <a:spLocks noChangeArrowheads="1"/>
              </p:cNvSpPr>
              <p:nvPr/>
            </p:nvSpPr>
            <p:spPr bwMode="auto">
              <a:xfrm>
                <a:off x="4133" y="1093"/>
                <a:ext cx="181" cy="18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5" name="Oval 8"/>
              <p:cNvSpPr>
                <a:spLocks noChangeArrowheads="1"/>
              </p:cNvSpPr>
              <p:nvPr/>
            </p:nvSpPr>
            <p:spPr bwMode="auto">
              <a:xfrm>
                <a:off x="4314" y="150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6" name="Line 9"/>
              <p:cNvSpPr>
                <a:spLocks noChangeShapeType="1"/>
              </p:cNvSpPr>
              <p:nvPr/>
            </p:nvSpPr>
            <p:spPr bwMode="auto">
              <a:xfrm>
                <a:off x="4195" y="1274"/>
                <a:ext cx="165"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7" name="Line 10"/>
              <p:cNvSpPr>
                <a:spLocks noChangeShapeType="1"/>
              </p:cNvSpPr>
              <p:nvPr/>
            </p:nvSpPr>
            <p:spPr bwMode="auto">
              <a:xfrm flipH="1">
                <a:off x="4254" y="820"/>
                <a:ext cx="214"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8" name="Oval 11"/>
              <p:cNvSpPr>
                <a:spLocks noChangeArrowheads="1"/>
              </p:cNvSpPr>
              <p:nvPr/>
            </p:nvSpPr>
            <p:spPr bwMode="auto">
              <a:xfrm>
                <a:off x="4423" y="663"/>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9" name="Oval 12"/>
              <p:cNvSpPr>
                <a:spLocks noChangeArrowheads="1"/>
              </p:cNvSpPr>
              <p:nvPr/>
            </p:nvSpPr>
            <p:spPr bwMode="auto">
              <a:xfrm>
                <a:off x="4558" y="1501"/>
                <a:ext cx="181" cy="18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0" name="Oval 13"/>
              <p:cNvSpPr>
                <a:spLocks noChangeArrowheads="1"/>
              </p:cNvSpPr>
              <p:nvPr/>
            </p:nvSpPr>
            <p:spPr bwMode="auto">
              <a:xfrm>
                <a:off x="4695" y="107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1" name="Line 14"/>
              <p:cNvSpPr>
                <a:spLocks noChangeShapeType="1"/>
              </p:cNvSpPr>
              <p:nvPr/>
            </p:nvSpPr>
            <p:spPr bwMode="auto">
              <a:xfrm>
                <a:off x="4558" y="844"/>
                <a:ext cx="182" cy="2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52" name="Oval 15"/>
              <p:cNvSpPr>
                <a:spLocks noChangeArrowheads="1"/>
              </p:cNvSpPr>
              <p:nvPr/>
            </p:nvSpPr>
            <p:spPr bwMode="auto">
              <a:xfrm>
                <a:off x="3878" y="150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3" name="Text Box 19"/>
              <p:cNvSpPr txBox="1">
                <a:spLocks noChangeArrowheads="1"/>
              </p:cNvSpPr>
              <p:nvPr/>
            </p:nvSpPr>
            <p:spPr bwMode="auto">
              <a:xfrm>
                <a:off x="4885" y="888"/>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2i+1</a:t>
                </a:r>
                <a:endParaRPr lang="en-US" altLang="zh-CN" sz="2000" i="1"/>
              </a:p>
            </p:txBody>
          </p:sp>
          <p:sp>
            <p:nvSpPr>
              <p:cNvPr id="91154" name="Text Box 20"/>
              <p:cNvSpPr txBox="1">
                <a:spLocks noChangeArrowheads="1"/>
              </p:cNvSpPr>
              <p:nvPr/>
            </p:nvSpPr>
            <p:spPr bwMode="auto">
              <a:xfrm>
                <a:off x="4591" y="1272"/>
                <a:ext cx="1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n</a:t>
                </a:r>
                <a:endParaRPr lang="en-US" altLang="zh-CN" sz="2000" i="1"/>
              </a:p>
            </p:txBody>
          </p:sp>
          <p:sp>
            <p:nvSpPr>
              <p:cNvPr id="91155" name="Line 21"/>
              <p:cNvSpPr>
                <a:spLocks noChangeShapeType="1"/>
              </p:cNvSpPr>
              <p:nvPr/>
            </p:nvSpPr>
            <p:spPr bwMode="auto">
              <a:xfrm>
                <a:off x="4195" y="1344"/>
                <a:ext cx="91" cy="1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6" name="Line 22"/>
              <p:cNvSpPr>
                <a:spLocks noChangeShapeType="1"/>
              </p:cNvSpPr>
              <p:nvPr/>
            </p:nvSpPr>
            <p:spPr bwMode="auto">
              <a:xfrm flipH="1">
                <a:off x="4195" y="799"/>
                <a:ext cx="137"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7" name="Text Box 23"/>
              <p:cNvSpPr txBox="1">
                <a:spLocks noChangeArrowheads="1"/>
              </p:cNvSpPr>
              <p:nvPr/>
            </p:nvSpPr>
            <p:spPr bwMode="auto">
              <a:xfrm>
                <a:off x="3972" y="890"/>
                <a:ext cx="2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a:t>
                </a:r>
                <a:endParaRPr lang="en-US" altLang="zh-CN" sz="2000" i="1"/>
              </a:p>
            </p:txBody>
          </p:sp>
        </p:grpSp>
        <p:sp>
          <p:nvSpPr>
            <p:cNvPr id="91142" name="Text Box 25"/>
            <p:cNvSpPr txBox="1">
              <a:spLocks noChangeArrowheads="1"/>
            </p:cNvSpPr>
            <p:nvPr/>
          </p:nvSpPr>
          <p:spPr bwMode="auto">
            <a:xfrm>
              <a:off x="4422" y="413"/>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endParaRPr lang="en-US" altLang="zh-CN" sz="2000" i="1"/>
            </a:p>
          </p:txBody>
        </p:sp>
      </p:grpSp>
      <p:sp>
        <p:nvSpPr>
          <p:cNvPr id="91140" name="Rectangle 28"/>
          <p:cNvSpPr>
            <a:spLocks noChangeArrowheads="1"/>
          </p:cNvSpPr>
          <p:nvPr/>
        </p:nvSpPr>
        <p:spPr bwMode="auto">
          <a:xfrm>
            <a:off x="5364163" y="5518423"/>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endParaRPr lang="en-US" altLang="zh-CN"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p:cNvSpPr txBox="1">
            <a:spLocks noChangeArrowheads="1"/>
          </p:cNvSpPr>
          <p:nvPr/>
        </p:nvSpPr>
        <p:spPr bwMode="auto">
          <a:xfrm>
            <a:off x="539750" y="731539"/>
            <a:ext cx="66960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rPr>
              <a:t>3.4 </a:t>
            </a:r>
            <a:r>
              <a:rPr lang="zh-CN" altLang="en-US" sz="2800" b="1">
                <a:solidFill>
                  <a:srgbClr val="C00000"/>
                </a:solidFill>
              </a:rPr>
              <a:t>选择树（</a:t>
            </a:r>
            <a:r>
              <a:rPr lang="en-US" altLang="zh-CN" sz="2800" b="1">
                <a:solidFill>
                  <a:srgbClr val="C00000"/>
                </a:solidFill>
              </a:rPr>
              <a:t>Selection  Tree</a:t>
            </a:r>
            <a:r>
              <a:rPr lang="zh-CN" altLang="en-US" sz="2800" b="1">
                <a:solidFill>
                  <a:srgbClr val="C00000"/>
                </a:solidFill>
              </a:rPr>
              <a:t>）</a:t>
            </a:r>
            <a:endParaRPr lang="zh-CN" altLang="en-US" sz="2800" b="1">
              <a:solidFill>
                <a:srgbClr val="C00000"/>
              </a:solidFill>
            </a:endParaRPr>
          </a:p>
        </p:txBody>
      </p:sp>
      <p:grpSp>
        <p:nvGrpSpPr>
          <p:cNvPr id="92163" name="Group 107"/>
          <p:cNvGrpSpPr/>
          <p:nvPr/>
        </p:nvGrpSpPr>
        <p:grpSpPr bwMode="auto">
          <a:xfrm>
            <a:off x="5292725" y="2331739"/>
            <a:ext cx="3284538" cy="3905250"/>
            <a:chOff x="3334" y="1496"/>
            <a:chExt cx="2069" cy="2460"/>
          </a:xfrm>
        </p:grpSpPr>
        <p:grpSp>
          <p:nvGrpSpPr>
            <p:cNvPr id="92167" name="Group 5"/>
            <p:cNvGrpSpPr/>
            <p:nvPr/>
          </p:nvGrpSpPr>
          <p:grpSpPr bwMode="auto">
            <a:xfrm>
              <a:off x="3424" y="1616"/>
              <a:ext cx="1894" cy="2340"/>
              <a:chOff x="1008" y="720"/>
              <a:chExt cx="1894" cy="2340"/>
            </a:xfrm>
          </p:grpSpPr>
          <p:grpSp>
            <p:nvGrpSpPr>
              <p:cNvPr id="92183" name="Group 6"/>
              <p:cNvGrpSpPr/>
              <p:nvPr/>
            </p:nvGrpSpPr>
            <p:grpSpPr bwMode="auto">
              <a:xfrm>
                <a:off x="1008" y="720"/>
                <a:ext cx="1894" cy="1407"/>
                <a:chOff x="1008" y="1385"/>
                <a:chExt cx="1894" cy="1407"/>
              </a:xfrm>
            </p:grpSpPr>
            <p:sp>
              <p:nvSpPr>
                <p:cNvPr id="92225" name="Oval 7"/>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6" name="Text Box 8"/>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27" name="Oval 9"/>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8" name="Text Box 10"/>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2229" name="Oval 11"/>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0" name="Text Box 12"/>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31" name="Oval 13"/>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2" name="Text Box 14"/>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2233" name="Oval 15"/>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4" name="Text Box 16"/>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35" name="Oval 17"/>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6" name="Text Box 18"/>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37" name="Oval 19"/>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8" name="Text Box 20"/>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39" name="Oval 21"/>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0" name="Text Box 22"/>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2241" name="Oval 23"/>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2" name="Text Box 24"/>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2243" name="Oval 25"/>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4" name="Text Box 26"/>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45" name="Oval 27"/>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6" name="Text Box 28"/>
                <p:cNvSpPr txBox="1">
                  <a:spLocks noChangeArrowheads="1"/>
                </p:cNvSpPr>
                <p:nvPr/>
              </p:nvSpPr>
              <p:spPr bwMode="auto">
                <a:xfrm>
                  <a:off x="1648" y="220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47" name="Oval 29"/>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8" name="Text Box 30"/>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49" name="Oval 31"/>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0" name="Text Box 32"/>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2251" name="Oval 33"/>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2" name="Text Box 34"/>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53" name="Oval 35"/>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4" name="Text Box 36"/>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55" name="Line 37"/>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6" name="Line 38"/>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7" name="Line 39"/>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58" name="Line 40"/>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9" name="Line 41"/>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0" name="Line 42"/>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1" name="Line 43"/>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2" name="Line 44"/>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3" name="Line 45"/>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4" name="Line 46"/>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5" name="Line 47"/>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6" name="Line 48"/>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7" name="Line 49"/>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8" name="Line 50"/>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2184" name="Group 51"/>
              <p:cNvGrpSpPr/>
              <p:nvPr/>
            </p:nvGrpSpPr>
            <p:grpSpPr bwMode="auto">
              <a:xfrm>
                <a:off x="1040" y="2256"/>
                <a:ext cx="1824" cy="804"/>
                <a:chOff x="1040" y="2256"/>
                <a:chExt cx="1824" cy="804"/>
              </a:xfrm>
            </p:grpSpPr>
            <p:sp>
              <p:nvSpPr>
                <p:cNvPr id="92185" name="Text Box 52"/>
                <p:cNvSpPr txBox="1">
                  <a:spLocks noChangeArrowheads="1"/>
                </p:cNvSpPr>
                <p:nvPr/>
              </p:nvSpPr>
              <p:spPr bwMode="auto">
                <a:xfrm>
                  <a:off x="10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86" name="Line 53"/>
                <p:cNvSpPr>
                  <a:spLocks noChangeShapeType="1"/>
                </p:cNvSpPr>
                <p:nvPr/>
              </p:nvSpPr>
              <p:spPr bwMode="auto">
                <a:xfrm>
                  <a:off x="10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7" name="Line 54"/>
                <p:cNvSpPr>
                  <a:spLocks noChangeShapeType="1"/>
                </p:cNvSpPr>
                <p:nvPr/>
              </p:nvSpPr>
              <p:spPr bwMode="auto">
                <a:xfrm>
                  <a:off x="10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8" name="Line 55"/>
                <p:cNvSpPr>
                  <a:spLocks noChangeShapeType="1"/>
                </p:cNvSpPr>
                <p:nvPr/>
              </p:nvSpPr>
              <p:spPr bwMode="auto">
                <a:xfrm>
                  <a:off x="10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9" name="Line 56"/>
                <p:cNvSpPr>
                  <a:spLocks noChangeShapeType="1"/>
                </p:cNvSpPr>
                <p:nvPr/>
              </p:nvSpPr>
              <p:spPr bwMode="auto">
                <a:xfrm>
                  <a:off x="10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0" name="Text Box 57"/>
                <p:cNvSpPr txBox="1">
                  <a:spLocks noChangeArrowheads="1"/>
                </p:cNvSpPr>
                <p:nvPr/>
              </p:nvSpPr>
              <p:spPr bwMode="auto">
                <a:xfrm>
                  <a:off x="128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38</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1" name="Line 58"/>
                <p:cNvSpPr>
                  <a:spLocks noChangeShapeType="1"/>
                </p:cNvSpPr>
                <p:nvPr/>
              </p:nvSpPr>
              <p:spPr bwMode="auto">
                <a:xfrm>
                  <a:off x="12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2" name="Line 59"/>
                <p:cNvSpPr>
                  <a:spLocks noChangeShapeType="1"/>
                </p:cNvSpPr>
                <p:nvPr/>
              </p:nvSpPr>
              <p:spPr bwMode="auto">
                <a:xfrm>
                  <a:off x="12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3" name="Line 60"/>
                <p:cNvSpPr>
                  <a:spLocks noChangeShapeType="1"/>
                </p:cNvSpPr>
                <p:nvPr/>
              </p:nvSpPr>
              <p:spPr bwMode="auto">
                <a:xfrm>
                  <a:off x="12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4" name="Line 61"/>
                <p:cNvSpPr>
                  <a:spLocks noChangeShapeType="1"/>
                </p:cNvSpPr>
                <p:nvPr/>
              </p:nvSpPr>
              <p:spPr bwMode="auto">
                <a:xfrm>
                  <a:off x="12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5" name="Text Box 62"/>
                <p:cNvSpPr txBox="1">
                  <a:spLocks noChangeArrowheads="1"/>
                </p:cNvSpPr>
                <p:nvPr/>
              </p:nvSpPr>
              <p:spPr bwMode="auto">
                <a:xfrm>
                  <a:off x="15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6" name="Line 63"/>
                <p:cNvSpPr>
                  <a:spLocks noChangeShapeType="1"/>
                </p:cNvSpPr>
                <p:nvPr/>
              </p:nvSpPr>
              <p:spPr bwMode="auto">
                <a:xfrm>
                  <a:off x="15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7" name="Line 64"/>
                <p:cNvSpPr>
                  <a:spLocks noChangeShapeType="1"/>
                </p:cNvSpPr>
                <p:nvPr/>
              </p:nvSpPr>
              <p:spPr bwMode="auto">
                <a:xfrm>
                  <a:off x="15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8" name="Line 65"/>
                <p:cNvSpPr>
                  <a:spLocks noChangeShapeType="1"/>
                </p:cNvSpPr>
                <p:nvPr/>
              </p:nvSpPr>
              <p:spPr bwMode="auto">
                <a:xfrm>
                  <a:off x="15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9" name="Line 66"/>
                <p:cNvSpPr>
                  <a:spLocks noChangeShapeType="1"/>
                </p:cNvSpPr>
                <p:nvPr/>
              </p:nvSpPr>
              <p:spPr bwMode="auto">
                <a:xfrm>
                  <a:off x="15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0" name="Text Box 67"/>
                <p:cNvSpPr txBox="1">
                  <a:spLocks noChangeArrowheads="1"/>
                </p:cNvSpPr>
                <p:nvPr/>
              </p:nvSpPr>
              <p:spPr bwMode="auto">
                <a:xfrm>
                  <a:off x="176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25</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1" name="Line 68"/>
                <p:cNvSpPr>
                  <a:spLocks noChangeShapeType="1"/>
                </p:cNvSpPr>
                <p:nvPr/>
              </p:nvSpPr>
              <p:spPr bwMode="auto">
                <a:xfrm>
                  <a:off x="176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2" name="Line 69"/>
                <p:cNvSpPr>
                  <a:spLocks noChangeShapeType="1"/>
                </p:cNvSpPr>
                <p:nvPr/>
              </p:nvSpPr>
              <p:spPr bwMode="auto">
                <a:xfrm>
                  <a:off x="176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3" name="Line 70"/>
                <p:cNvSpPr>
                  <a:spLocks noChangeShapeType="1"/>
                </p:cNvSpPr>
                <p:nvPr/>
              </p:nvSpPr>
              <p:spPr bwMode="auto">
                <a:xfrm>
                  <a:off x="176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4" name="Line 71"/>
                <p:cNvSpPr>
                  <a:spLocks noChangeShapeType="1"/>
                </p:cNvSpPr>
                <p:nvPr/>
              </p:nvSpPr>
              <p:spPr bwMode="auto">
                <a:xfrm>
                  <a:off x="176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5" name="Text Box 72"/>
                <p:cNvSpPr txBox="1">
                  <a:spLocks noChangeArrowheads="1"/>
                </p:cNvSpPr>
                <p:nvPr/>
              </p:nvSpPr>
              <p:spPr bwMode="auto">
                <a:xfrm>
                  <a:off x="200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6" name="Line 73"/>
                <p:cNvSpPr>
                  <a:spLocks noChangeShapeType="1"/>
                </p:cNvSpPr>
                <p:nvPr/>
              </p:nvSpPr>
              <p:spPr bwMode="auto">
                <a:xfrm>
                  <a:off x="200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7" name="Line 74"/>
                <p:cNvSpPr>
                  <a:spLocks noChangeShapeType="1"/>
                </p:cNvSpPr>
                <p:nvPr/>
              </p:nvSpPr>
              <p:spPr bwMode="auto">
                <a:xfrm>
                  <a:off x="200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8" name="Line 75"/>
                <p:cNvSpPr>
                  <a:spLocks noChangeShapeType="1"/>
                </p:cNvSpPr>
                <p:nvPr/>
              </p:nvSpPr>
              <p:spPr bwMode="auto">
                <a:xfrm>
                  <a:off x="200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9" name="Line 76"/>
                <p:cNvSpPr>
                  <a:spLocks noChangeShapeType="1"/>
                </p:cNvSpPr>
                <p:nvPr/>
              </p:nvSpPr>
              <p:spPr bwMode="auto">
                <a:xfrm>
                  <a:off x="200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0" name="Text Box 77"/>
                <p:cNvSpPr txBox="1">
                  <a:spLocks noChangeArrowheads="1"/>
                </p:cNvSpPr>
                <p:nvPr/>
              </p:nvSpPr>
              <p:spPr bwMode="auto">
                <a:xfrm>
                  <a:off x="22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11" name="Line 78"/>
                <p:cNvSpPr>
                  <a:spLocks noChangeShapeType="1"/>
                </p:cNvSpPr>
                <p:nvPr/>
              </p:nvSpPr>
              <p:spPr bwMode="auto">
                <a:xfrm>
                  <a:off x="22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2" name="Line 79"/>
                <p:cNvSpPr>
                  <a:spLocks noChangeShapeType="1"/>
                </p:cNvSpPr>
                <p:nvPr/>
              </p:nvSpPr>
              <p:spPr bwMode="auto">
                <a:xfrm>
                  <a:off x="22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3" name="Line 80"/>
                <p:cNvSpPr>
                  <a:spLocks noChangeShapeType="1"/>
                </p:cNvSpPr>
                <p:nvPr/>
              </p:nvSpPr>
              <p:spPr bwMode="auto">
                <a:xfrm>
                  <a:off x="22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4" name="Line 81"/>
                <p:cNvSpPr>
                  <a:spLocks noChangeShapeType="1"/>
                </p:cNvSpPr>
                <p:nvPr/>
              </p:nvSpPr>
              <p:spPr bwMode="auto">
                <a:xfrm>
                  <a:off x="22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5" name="Text Box 82"/>
                <p:cNvSpPr txBox="1">
                  <a:spLocks noChangeArrowheads="1"/>
                </p:cNvSpPr>
                <p:nvPr/>
              </p:nvSpPr>
              <p:spPr bwMode="auto">
                <a:xfrm>
                  <a:off x="2472" y="2256"/>
                  <a:ext cx="160" cy="80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2216" name="Line 83"/>
                <p:cNvSpPr>
                  <a:spLocks noChangeShapeType="1"/>
                </p:cNvSpPr>
                <p:nvPr/>
              </p:nvSpPr>
              <p:spPr bwMode="auto">
                <a:xfrm>
                  <a:off x="24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7" name="Line 84"/>
                <p:cNvSpPr>
                  <a:spLocks noChangeShapeType="1"/>
                </p:cNvSpPr>
                <p:nvPr/>
              </p:nvSpPr>
              <p:spPr bwMode="auto">
                <a:xfrm>
                  <a:off x="24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8" name="Line 85"/>
                <p:cNvSpPr>
                  <a:spLocks noChangeShapeType="1"/>
                </p:cNvSpPr>
                <p:nvPr/>
              </p:nvSpPr>
              <p:spPr bwMode="auto">
                <a:xfrm>
                  <a:off x="24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9" name="Line 86"/>
                <p:cNvSpPr>
                  <a:spLocks noChangeShapeType="1"/>
                </p:cNvSpPr>
                <p:nvPr/>
              </p:nvSpPr>
              <p:spPr bwMode="auto">
                <a:xfrm>
                  <a:off x="24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0" name="Text Box 87"/>
                <p:cNvSpPr txBox="1">
                  <a:spLocks noChangeArrowheads="1"/>
                </p:cNvSpPr>
                <p:nvPr/>
              </p:nvSpPr>
              <p:spPr bwMode="auto">
                <a:xfrm>
                  <a:off x="27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21" name="Line 88"/>
                <p:cNvSpPr>
                  <a:spLocks noChangeShapeType="1"/>
                </p:cNvSpPr>
                <p:nvPr/>
              </p:nvSpPr>
              <p:spPr bwMode="auto">
                <a:xfrm>
                  <a:off x="27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2" name="Line 89"/>
                <p:cNvSpPr>
                  <a:spLocks noChangeShapeType="1"/>
                </p:cNvSpPr>
                <p:nvPr/>
              </p:nvSpPr>
              <p:spPr bwMode="auto">
                <a:xfrm>
                  <a:off x="27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3" name="Line 90"/>
                <p:cNvSpPr>
                  <a:spLocks noChangeShapeType="1"/>
                </p:cNvSpPr>
                <p:nvPr/>
              </p:nvSpPr>
              <p:spPr bwMode="auto">
                <a:xfrm>
                  <a:off x="27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4" name="Line 91"/>
                <p:cNvSpPr>
                  <a:spLocks noChangeShapeType="1"/>
                </p:cNvSpPr>
                <p:nvPr/>
              </p:nvSpPr>
              <p:spPr bwMode="auto">
                <a:xfrm>
                  <a:off x="27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2168" name="Text Box 92"/>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2169" name="Text Box 93"/>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2170" name="Text Box 94"/>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2171" name="Text Box 95"/>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2172" name="Text Box 96"/>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2173" name="Text Box 97"/>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2174" name="Text Box 98"/>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2175" name="Text Box 99"/>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2176" name="Text Box 100"/>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2177" name="Text Box 101"/>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2178" name="Text Box 102"/>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2179" name="Text Box 103"/>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2180" name="Text Box 104"/>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2181" name="Text Box 105"/>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2182" name="Text Box 106"/>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grpSp>
      <p:sp>
        <p:nvSpPr>
          <p:cNvPr id="92164" name="Text Box 108"/>
          <p:cNvSpPr txBox="1">
            <a:spLocks noChangeArrowheads="1"/>
          </p:cNvSpPr>
          <p:nvPr/>
        </p:nvSpPr>
        <p:spPr bwMode="auto">
          <a:xfrm>
            <a:off x="4721225" y="6230639"/>
            <a:ext cx="36671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endParaRPr lang="en-US" altLang="zh-CN" sz="1800"/>
          </a:p>
        </p:txBody>
      </p:sp>
      <p:sp>
        <p:nvSpPr>
          <p:cNvPr id="92165" name="Text Box 109"/>
          <p:cNvSpPr txBox="1">
            <a:spLocks noChangeArrowheads="1"/>
          </p:cNvSpPr>
          <p:nvPr/>
        </p:nvSpPr>
        <p:spPr bwMode="auto">
          <a:xfrm>
            <a:off x="359184" y="1558783"/>
            <a:ext cx="8425631"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一棵选择树是一棵二叉树，其中每一个结点都代表该结点两个儿子中的较小者。这样，树的根结点就表示树中最小元素的结点。</a:t>
            </a:r>
            <a:endParaRPr lang="zh-CN" altLang="en-US" b="1" dirty="0"/>
          </a:p>
        </p:txBody>
      </p:sp>
      <p:sp>
        <p:nvSpPr>
          <p:cNvPr id="2" name="椭圆形标注 1"/>
          <p:cNvSpPr/>
          <p:nvPr/>
        </p:nvSpPr>
        <p:spPr bwMode="auto">
          <a:xfrm>
            <a:off x="538163" y="3198514"/>
            <a:ext cx="4151312" cy="652463"/>
          </a:xfrm>
          <a:prstGeom prst="wedgeEllipseCallout">
            <a:avLst>
              <a:gd name="adj1" fmla="val 98271"/>
              <a:gd name="adj2" fmla="val 149219"/>
            </a:avLst>
          </a:prstGeom>
          <a:solidFill>
            <a:schemeClr val="bg1">
              <a:lumMod val="85000"/>
            </a:schemeClr>
          </a:solidFill>
          <a:ln w="9525" cap="flat" cmpd="sng" algn="ctr">
            <a:solidFill>
              <a:srgbClr val="FF0000"/>
            </a:solidFill>
            <a:prstDash val="solid"/>
            <a:round/>
            <a:headEnd type="none" w="med" len="med"/>
            <a:tailEnd type="triangle" w="med" len="med"/>
          </a:ln>
          <a:effectLst/>
        </p:spPr>
        <p:txBody>
          <a:bodyPr wrap="none" lIns="90000" tIns="46800" rIns="90000" bIns="46800">
            <a:spAutoFit/>
          </a:bodyPr>
          <a:lstStyle/>
          <a:p>
            <a:pPr algn="ctr" eaLnBrk="1" hangingPunct="1">
              <a:defRPr/>
            </a:pPr>
            <a:r>
              <a:rPr lang="zh-CN" altLang="en-US"/>
              <a:t>顺串</a:t>
            </a:r>
            <a:r>
              <a:rPr lang="en-US" altLang="zh-CN"/>
              <a:t>4</a:t>
            </a:r>
            <a:r>
              <a:rPr lang="zh-CN" altLang="en-US"/>
              <a:t>中的</a:t>
            </a:r>
            <a:r>
              <a:rPr lang="en-US" altLang="zh-CN"/>
              <a:t>6</a:t>
            </a:r>
            <a:r>
              <a:rPr lang="zh-CN" altLang="en-US"/>
              <a:t>为胜利者</a:t>
            </a:r>
            <a:endParaRPr lang="zh-CN" altLang="en-US" dirty="0"/>
          </a:p>
        </p:txBody>
      </p:sp>
      <p:pic>
        <p:nvPicPr>
          <p:cNvPr id="109" name="图片 10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7658" y="4260028"/>
            <a:ext cx="2192020" cy="20317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4"/>
          <p:cNvGrpSpPr/>
          <p:nvPr/>
        </p:nvGrpSpPr>
        <p:grpSpPr bwMode="auto">
          <a:xfrm>
            <a:off x="539750" y="1005483"/>
            <a:ext cx="3284538" cy="3905250"/>
            <a:chOff x="3334" y="1496"/>
            <a:chExt cx="2069" cy="2460"/>
          </a:xfrm>
        </p:grpSpPr>
        <p:grpSp>
          <p:nvGrpSpPr>
            <p:cNvPr id="93257" name="Group 5"/>
            <p:cNvGrpSpPr/>
            <p:nvPr/>
          </p:nvGrpSpPr>
          <p:grpSpPr bwMode="auto">
            <a:xfrm>
              <a:off x="3424" y="1616"/>
              <a:ext cx="1894" cy="2340"/>
              <a:chOff x="1008" y="720"/>
              <a:chExt cx="1894" cy="2340"/>
            </a:xfrm>
          </p:grpSpPr>
          <p:grpSp>
            <p:nvGrpSpPr>
              <p:cNvPr id="93273" name="Group 6"/>
              <p:cNvGrpSpPr/>
              <p:nvPr/>
            </p:nvGrpSpPr>
            <p:grpSpPr bwMode="auto">
              <a:xfrm>
                <a:off x="1008" y="720"/>
                <a:ext cx="1894" cy="1407"/>
                <a:chOff x="1008" y="1385"/>
                <a:chExt cx="1894" cy="1407"/>
              </a:xfrm>
            </p:grpSpPr>
            <p:sp>
              <p:nvSpPr>
                <p:cNvPr id="93315" name="Oval 7"/>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6" name="Text Box 8"/>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17" name="Oval 9"/>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8" name="Text Box 10"/>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319" name="Oval 11"/>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0" name="Text Box 12"/>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21" name="Oval 13"/>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2" name="Text Box 14"/>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323" name="Oval 15"/>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4" name="Text Box 16"/>
                <p:cNvSpPr txBox="1">
                  <a:spLocks noChangeArrowheads="1"/>
                </p:cNvSpPr>
                <p:nvPr/>
              </p:nvSpPr>
              <p:spPr bwMode="auto">
                <a:xfrm>
                  <a:off x="1716"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3325" name="Oval 17"/>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6" name="Text Box 18"/>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27" name="Oval 19"/>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8" name="Text Box 20"/>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29" name="Oval 21"/>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0" name="Text Box 22"/>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331" name="Oval 23"/>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2" name="Text Box 24"/>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333" name="Oval 25"/>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4" name="Text Box 26"/>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35" name="Oval 27"/>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6" name="Text Box 28"/>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3337" name="Oval 29"/>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8" name="Text Box 30"/>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39" name="Oval 31"/>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0" name="Text Box 32"/>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341" name="Oval 33"/>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2" name="Text Box 34"/>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43" name="Oval 35"/>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4" name="Text Box 36"/>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45" name="Line 37"/>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6" name="Line 38"/>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7" name="Line 39"/>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48" name="Line 40"/>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9" name="Line 41"/>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0" name="Line 42"/>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1" name="Line 43"/>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2" name="Line 44"/>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3" name="Line 45"/>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4" name="Line 46"/>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5" name="Line 47"/>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6" name="Line 48"/>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7" name="Line 49"/>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8" name="Line 50"/>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3274" name="Group 51"/>
              <p:cNvGrpSpPr/>
              <p:nvPr/>
            </p:nvGrpSpPr>
            <p:grpSpPr bwMode="auto">
              <a:xfrm>
                <a:off x="1040" y="2256"/>
                <a:ext cx="1824" cy="804"/>
                <a:chOff x="1040" y="2256"/>
                <a:chExt cx="1824" cy="804"/>
              </a:xfrm>
            </p:grpSpPr>
            <p:sp>
              <p:nvSpPr>
                <p:cNvPr id="93275" name="Text Box 52"/>
                <p:cNvSpPr txBox="1">
                  <a:spLocks noChangeArrowheads="1"/>
                </p:cNvSpPr>
                <p:nvPr/>
              </p:nvSpPr>
              <p:spPr bwMode="auto">
                <a:xfrm>
                  <a:off x="10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76" name="Line 53"/>
                <p:cNvSpPr>
                  <a:spLocks noChangeShapeType="1"/>
                </p:cNvSpPr>
                <p:nvPr/>
              </p:nvSpPr>
              <p:spPr bwMode="auto">
                <a:xfrm>
                  <a:off x="10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7" name="Line 54"/>
                <p:cNvSpPr>
                  <a:spLocks noChangeShapeType="1"/>
                </p:cNvSpPr>
                <p:nvPr/>
              </p:nvSpPr>
              <p:spPr bwMode="auto">
                <a:xfrm>
                  <a:off x="10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8" name="Line 55"/>
                <p:cNvSpPr>
                  <a:spLocks noChangeShapeType="1"/>
                </p:cNvSpPr>
                <p:nvPr/>
              </p:nvSpPr>
              <p:spPr bwMode="auto">
                <a:xfrm>
                  <a:off x="10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9" name="Line 56"/>
                <p:cNvSpPr>
                  <a:spLocks noChangeShapeType="1"/>
                </p:cNvSpPr>
                <p:nvPr/>
              </p:nvSpPr>
              <p:spPr bwMode="auto">
                <a:xfrm>
                  <a:off x="10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0" name="Text Box 57"/>
                <p:cNvSpPr txBox="1">
                  <a:spLocks noChangeArrowheads="1"/>
                </p:cNvSpPr>
                <p:nvPr/>
              </p:nvSpPr>
              <p:spPr bwMode="auto">
                <a:xfrm>
                  <a:off x="128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38</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1" name="Line 58"/>
                <p:cNvSpPr>
                  <a:spLocks noChangeShapeType="1"/>
                </p:cNvSpPr>
                <p:nvPr/>
              </p:nvSpPr>
              <p:spPr bwMode="auto">
                <a:xfrm>
                  <a:off x="12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2" name="Line 59"/>
                <p:cNvSpPr>
                  <a:spLocks noChangeShapeType="1"/>
                </p:cNvSpPr>
                <p:nvPr/>
              </p:nvSpPr>
              <p:spPr bwMode="auto">
                <a:xfrm>
                  <a:off x="12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3" name="Line 60"/>
                <p:cNvSpPr>
                  <a:spLocks noChangeShapeType="1"/>
                </p:cNvSpPr>
                <p:nvPr/>
              </p:nvSpPr>
              <p:spPr bwMode="auto">
                <a:xfrm>
                  <a:off x="12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4" name="Line 61"/>
                <p:cNvSpPr>
                  <a:spLocks noChangeShapeType="1"/>
                </p:cNvSpPr>
                <p:nvPr/>
              </p:nvSpPr>
              <p:spPr bwMode="auto">
                <a:xfrm>
                  <a:off x="12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5" name="Text Box 62"/>
                <p:cNvSpPr txBox="1">
                  <a:spLocks noChangeArrowheads="1"/>
                </p:cNvSpPr>
                <p:nvPr/>
              </p:nvSpPr>
              <p:spPr bwMode="auto">
                <a:xfrm>
                  <a:off x="15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6" name="Line 63"/>
                <p:cNvSpPr>
                  <a:spLocks noChangeShapeType="1"/>
                </p:cNvSpPr>
                <p:nvPr/>
              </p:nvSpPr>
              <p:spPr bwMode="auto">
                <a:xfrm>
                  <a:off x="15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7" name="Line 64"/>
                <p:cNvSpPr>
                  <a:spLocks noChangeShapeType="1"/>
                </p:cNvSpPr>
                <p:nvPr/>
              </p:nvSpPr>
              <p:spPr bwMode="auto">
                <a:xfrm>
                  <a:off x="15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8" name="Line 65"/>
                <p:cNvSpPr>
                  <a:spLocks noChangeShapeType="1"/>
                </p:cNvSpPr>
                <p:nvPr/>
              </p:nvSpPr>
              <p:spPr bwMode="auto">
                <a:xfrm>
                  <a:off x="15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9" name="Line 66"/>
                <p:cNvSpPr>
                  <a:spLocks noChangeShapeType="1"/>
                </p:cNvSpPr>
                <p:nvPr/>
              </p:nvSpPr>
              <p:spPr bwMode="auto">
                <a:xfrm>
                  <a:off x="15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0" name="Text Box 67"/>
                <p:cNvSpPr txBox="1">
                  <a:spLocks noChangeArrowheads="1"/>
                </p:cNvSpPr>
                <p:nvPr/>
              </p:nvSpPr>
              <p:spPr bwMode="auto">
                <a:xfrm>
                  <a:off x="176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25</a:t>
                  </a:r>
                  <a:endParaRPr lang="en-US" altLang="zh-CN" sz="1400" b="1"/>
                </a:p>
                <a:p>
                  <a:pPr algn="ctr" eaLnBrk="1" hangingPunct="1">
                    <a:spcBef>
                      <a:spcPct val="50000"/>
                    </a:spcBef>
                  </a:pPr>
                  <a:r>
                    <a:rPr lang="en-US" altLang="zh-CN" sz="1400" b="1"/>
                    <a:t>25</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1" name="Line 68"/>
                <p:cNvSpPr>
                  <a:spLocks noChangeShapeType="1"/>
                </p:cNvSpPr>
                <p:nvPr/>
              </p:nvSpPr>
              <p:spPr bwMode="auto">
                <a:xfrm>
                  <a:off x="176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2" name="Line 69"/>
                <p:cNvSpPr>
                  <a:spLocks noChangeShapeType="1"/>
                </p:cNvSpPr>
                <p:nvPr/>
              </p:nvSpPr>
              <p:spPr bwMode="auto">
                <a:xfrm>
                  <a:off x="176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3" name="Line 70"/>
                <p:cNvSpPr>
                  <a:spLocks noChangeShapeType="1"/>
                </p:cNvSpPr>
                <p:nvPr/>
              </p:nvSpPr>
              <p:spPr bwMode="auto">
                <a:xfrm>
                  <a:off x="176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4" name="Line 71"/>
                <p:cNvSpPr>
                  <a:spLocks noChangeShapeType="1"/>
                </p:cNvSpPr>
                <p:nvPr/>
              </p:nvSpPr>
              <p:spPr bwMode="auto">
                <a:xfrm>
                  <a:off x="176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5" name="Text Box 72"/>
                <p:cNvSpPr txBox="1">
                  <a:spLocks noChangeArrowheads="1"/>
                </p:cNvSpPr>
                <p:nvPr/>
              </p:nvSpPr>
              <p:spPr bwMode="auto">
                <a:xfrm>
                  <a:off x="200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6" name="Line 73"/>
                <p:cNvSpPr>
                  <a:spLocks noChangeShapeType="1"/>
                </p:cNvSpPr>
                <p:nvPr/>
              </p:nvSpPr>
              <p:spPr bwMode="auto">
                <a:xfrm>
                  <a:off x="200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7" name="Line 74"/>
                <p:cNvSpPr>
                  <a:spLocks noChangeShapeType="1"/>
                </p:cNvSpPr>
                <p:nvPr/>
              </p:nvSpPr>
              <p:spPr bwMode="auto">
                <a:xfrm>
                  <a:off x="200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8" name="Line 75"/>
                <p:cNvSpPr>
                  <a:spLocks noChangeShapeType="1"/>
                </p:cNvSpPr>
                <p:nvPr/>
              </p:nvSpPr>
              <p:spPr bwMode="auto">
                <a:xfrm>
                  <a:off x="200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9" name="Line 76"/>
                <p:cNvSpPr>
                  <a:spLocks noChangeShapeType="1"/>
                </p:cNvSpPr>
                <p:nvPr/>
              </p:nvSpPr>
              <p:spPr bwMode="auto">
                <a:xfrm>
                  <a:off x="200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0" name="Text Box 77"/>
                <p:cNvSpPr txBox="1">
                  <a:spLocks noChangeArrowheads="1"/>
                </p:cNvSpPr>
                <p:nvPr/>
              </p:nvSpPr>
              <p:spPr bwMode="auto">
                <a:xfrm>
                  <a:off x="22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01" name="Line 78"/>
                <p:cNvSpPr>
                  <a:spLocks noChangeShapeType="1"/>
                </p:cNvSpPr>
                <p:nvPr/>
              </p:nvSpPr>
              <p:spPr bwMode="auto">
                <a:xfrm>
                  <a:off x="22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2" name="Line 79"/>
                <p:cNvSpPr>
                  <a:spLocks noChangeShapeType="1"/>
                </p:cNvSpPr>
                <p:nvPr/>
              </p:nvSpPr>
              <p:spPr bwMode="auto">
                <a:xfrm>
                  <a:off x="22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3" name="Line 80"/>
                <p:cNvSpPr>
                  <a:spLocks noChangeShapeType="1"/>
                </p:cNvSpPr>
                <p:nvPr/>
              </p:nvSpPr>
              <p:spPr bwMode="auto">
                <a:xfrm>
                  <a:off x="22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4" name="Line 81"/>
                <p:cNvSpPr>
                  <a:spLocks noChangeShapeType="1"/>
                </p:cNvSpPr>
                <p:nvPr/>
              </p:nvSpPr>
              <p:spPr bwMode="auto">
                <a:xfrm>
                  <a:off x="22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5" name="Text Box 82"/>
                <p:cNvSpPr txBox="1">
                  <a:spLocks noChangeArrowheads="1"/>
                </p:cNvSpPr>
                <p:nvPr/>
              </p:nvSpPr>
              <p:spPr bwMode="auto">
                <a:xfrm>
                  <a:off x="2472" y="2256"/>
                  <a:ext cx="160" cy="80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3306" name="Line 83"/>
                <p:cNvSpPr>
                  <a:spLocks noChangeShapeType="1"/>
                </p:cNvSpPr>
                <p:nvPr/>
              </p:nvSpPr>
              <p:spPr bwMode="auto">
                <a:xfrm>
                  <a:off x="24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7" name="Line 84"/>
                <p:cNvSpPr>
                  <a:spLocks noChangeShapeType="1"/>
                </p:cNvSpPr>
                <p:nvPr/>
              </p:nvSpPr>
              <p:spPr bwMode="auto">
                <a:xfrm>
                  <a:off x="24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8" name="Line 85"/>
                <p:cNvSpPr>
                  <a:spLocks noChangeShapeType="1"/>
                </p:cNvSpPr>
                <p:nvPr/>
              </p:nvSpPr>
              <p:spPr bwMode="auto">
                <a:xfrm>
                  <a:off x="24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9" name="Line 86"/>
                <p:cNvSpPr>
                  <a:spLocks noChangeShapeType="1"/>
                </p:cNvSpPr>
                <p:nvPr/>
              </p:nvSpPr>
              <p:spPr bwMode="auto">
                <a:xfrm>
                  <a:off x="24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0" name="Text Box 87"/>
                <p:cNvSpPr txBox="1">
                  <a:spLocks noChangeArrowheads="1"/>
                </p:cNvSpPr>
                <p:nvPr/>
              </p:nvSpPr>
              <p:spPr bwMode="auto">
                <a:xfrm>
                  <a:off x="27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11" name="Line 88"/>
                <p:cNvSpPr>
                  <a:spLocks noChangeShapeType="1"/>
                </p:cNvSpPr>
                <p:nvPr/>
              </p:nvSpPr>
              <p:spPr bwMode="auto">
                <a:xfrm>
                  <a:off x="27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2" name="Line 89"/>
                <p:cNvSpPr>
                  <a:spLocks noChangeShapeType="1"/>
                </p:cNvSpPr>
                <p:nvPr/>
              </p:nvSpPr>
              <p:spPr bwMode="auto">
                <a:xfrm>
                  <a:off x="27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3" name="Line 90"/>
                <p:cNvSpPr>
                  <a:spLocks noChangeShapeType="1"/>
                </p:cNvSpPr>
                <p:nvPr/>
              </p:nvSpPr>
              <p:spPr bwMode="auto">
                <a:xfrm>
                  <a:off x="27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4" name="Line 91"/>
                <p:cNvSpPr>
                  <a:spLocks noChangeShapeType="1"/>
                </p:cNvSpPr>
                <p:nvPr/>
              </p:nvSpPr>
              <p:spPr bwMode="auto">
                <a:xfrm>
                  <a:off x="27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3258" name="Text Box 92"/>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3259" name="Text Box 93"/>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3260" name="Text Box 94"/>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3261" name="Text Box 95"/>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3262" name="Text Box 96"/>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3263" name="Text Box 97"/>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3264" name="Text Box 98"/>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3265" name="Text Box 99"/>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3266" name="Text Box 100"/>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3267" name="Text Box 101"/>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3268" name="Text Box 102"/>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3269" name="Text Box 103"/>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3270" name="Text Box 104"/>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3271" name="Text Box 105"/>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3272" name="Text Box 106"/>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grpSp>
      <p:sp>
        <p:nvSpPr>
          <p:cNvPr id="93187" name="Text Box 107"/>
          <p:cNvSpPr txBox="1">
            <a:spLocks noChangeArrowheads="1"/>
          </p:cNvSpPr>
          <p:nvPr/>
        </p:nvSpPr>
        <p:spPr bwMode="auto">
          <a:xfrm>
            <a:off x="2051050" y="8356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88" name="Text Box 108"/>
          <p:cNvSpPr txBox="1">
            <a:spLocks noChangeArrowheads="1"/>
          </p:cNvSpPr>
          <p:nvPr/>
        </p:nvSpPr>
        <p:spPr bwMode="auto">
          <a:xfrm>
            <a:off x="1258888" y="14579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89" name="Text Box 109"/>
          <p:cNvSpPr txBox="1">
            <a:spLocks noChangeArrowheads="1"/>
          </p:cNvSpPr>
          <p:nvPr/>
        </p:nvSpPr>
        <p:spPr bwMode="auto">
          <a:xfrm>
            <a:off x="1565275" y="21072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90" name="Text Box 110"/>
          <p:cNvSpPr txBox="1">
            <a:spLocks noChangeArrowheads="1"/>
          </p:cNvSpPr>
          <p:nvPr/>
        </p:nvSpPr>
        <p:spPr bwMode="auto">
          <a:xfrm>
            <a:off x="1854200" y="27549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grpSp>
        <p:nvGrpSpPr>
          <p:cNvPr id="93191" name="Group 111"/>
          <p:cNvGrpSpPr/>
          <p:nvPr/>
        </p:nvGrpSpPr>
        <p:grpSpPr bwMode="auto">
          <a:xfrm>
            <a:off x="4384675" y="2667596"/>
            <a:ext cx="3870325" cy="3413125"/>
            <a:chOff x="1377" y="799"/>
            <a:chExt cx="2438" cy="2150"/>
          </a:xfrm>
        </p:grpSpPr>
        <p:grpSp>
          <p:nvGrpSpPr>
            <p:cNvPr id="93193" name="Group 112"/>
            <p:cNvGrpSpPr/>
            <p:nvPr/>
          </p:nvGrpSpPr>
          <p:grpSpPr bwMode="auto">
            <a:xfrm>
              <a:off x="1836" y="1327"/>
              <a:ext cx="1894" cy="1407"/>
              <a:chOff x="1008" y="1385"/>
              <a:chExt cx="1894" cy="1407"/>
            </a:xfrm>
          </p:grpSpPr>
          <p:sp>
            <p:nvSpPr>
              <p:cNvPr id="93213" name="Oval 113"/>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4" name="Text Box 114"/>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215" name="Oval 115"/>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6" name="Text Box 116"/>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217" name="Oval 117"/>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8" name="Text Box 118"/>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19" name="Oval 119"/>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0" name="Text Box 120"/>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221" name="Oval 121"/>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2" name="Text Box 122"/>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3223" name="Oval 123"/>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4" name="Text Box 124"/>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225" name="Oval 125"/>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6" name="Text Box 126"/>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27" name="Oval 127"/>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8" name="Text Box 128"/>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229" name="Oval 129"/>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0" name="Text Box 130"/>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231" name="Oval 131"/>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2" name="Text Box 132"/>
              <p:cNvSpPr txBox="1">
                <a:spLocks noChangeArrowheads="1"/>
              </p:cNvSpPr>
              <p:nvPr/>
            </p:nvSpPr>
            <p:spPr bwMode="auto">
              <a:xfrm>
                <a:off x="1140" y="221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233" name="Oval 133"/>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4" name="Text Box 134"/>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235" name="Oval 135"/>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6" name="Text Box 136"/>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37" name="Oval 137"/>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8" name="Text Box 138"/>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239" name="Oval 139"/>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0" name="Text Box 140"/>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41" name="Oval 141"/>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2" name="Text Box 142"/>
              <p:cNvSpPr txBox="1">
                <a:spLocks noChangeArrowheads="1"/>
              </p:cNvSpPr>
              <p:nvPr/>
            </p:nvSpPr>
            <p:spPr bwMode="auto">
              <a:xfrm>
                <a:off x="2292" y="17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243" name="Line 143"/>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4" name="Line 144"/>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5" name="Line 145"/>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46" name="Line 146"/>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7" name="Line 147"/>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8" name="Line 148"/>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9" name="Line 149"/>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0" name="Line 150"/>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1" name="Line 151"/>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2" name="Line 152"/>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3" name="Line 153"/>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4" name="Line 154"/>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5" name="Line 155"/>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6" name="Line 156"/>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93194" name="Text Box 157"/>
            <p:cNvSpPr txBox="1">
              <a:spLocks noChangeArrowheads="1"/>
            </p:cNvSpPr>
            <p:nvPr/>
          </p:nvSpPr>
          <p:spPr bwMode="auto">
            <a:xfrm>
              <a:off x="2566" y="12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3195" name="Text Box 158"/>
            <p:cNvSpPr txBox="1">
              <a:spLocks noChangeArrowheads="1"/>
            </p:cNvSpPr>
            <p:nvPr/>
          </p:nvSpPr>
          <p:spPr bwMode="auto">
            <a:xfrm>
              <a:off x="210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3196" name="Text Box 159"/>
            <p:cNvSpPr txBox="1">
              <a:spLocks noChangeArrowheads="1"/>
            </p:cNvSpPr>
            <p:nvPr/>
          </p:nvSpPr>
          <p:spPr bwMode="auto">
            <a:xfrm>
              <a:off x="328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3197" name="Text Box 160"/>
            <p:cNvSpPr txBox="1">
              <a:spLocks noChangeArrowheads="1"/>
            </p:cNvSpPr>
            <p:nvPr/>
          </p:nvSpPr>
          <p:spPr bwMode="auto">
            <a:xfrm>
              <a:off x="1836" y="20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3198" name="Text Box 161"/>
            <p:cNvSpPr txBox="1">
              <a:spLocks noChangeArrowheads="1"/>
            </p:cNvSpPr>
            <p:nvPr/>
          </p:nvSpPr>
          <p:spPr bwMode="auto">
            <a:xfrm>
              <a:off x="2562"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3199" name="Text Box 162"/>
            <p:cNvSpPr txBox="1">
              <a:spLocks noChangeArrowheads="1"/>
            </p:cNvSpPr>
            <p:nvPr/>
          </p:nvSpPr>
          <p:spPr bwMode="auto">
            <a:xfrm>
              <a:off x="2834"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3200" name="Text Box 163"/>
            <p:cNvSpPr txBox="1">
              <a:spLocks noChangeArrowheads="1"/>
            </p:cNvSpPr>
            <p:nvPr/>
          </p:nvSpPr>
          <p:spPr bwMode="auto">
            <a:xfrm>
              <a:off x="3481"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3201" name="Text Box 164"/>
            <p:cNvSpPr txBox="1">
              <a:spLocks noChangeArrowheads="1"/>
            </p:cNvSpPr>
            <p:nvPr/>
          </p:nvSpPr>
          <p:spPr bwMode="auto">
            <a:xfrm>
              <a:off x="1746" y="240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3202" name="Text Box 165"/>
            <p:cNvSpPr txBox="1">
              <a:spLocks noChangeArrowheads="1"/>
            </p:cNvSpPr>
            <p:nvPr/>
          </p:nvSpPr>
          <p:spPr bwMode="auto">
            <a:xfrm>
              <a:off x="1972" y="241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3203" name="Text Box 166"/>
            <p:cNvSpPr txBox="1">
              <a:spLocks noChangeArrowheads="1"/>
            </p:cNvSpPr>
            <p:nvPr/>
          </p:nvSpPr>
          <p:spPr bwMode="auto">
            <a:xfrm>
              <a:off x="222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3204" name="Text Box 167"/>
            <p:cNvSpPr txBox="1">
              <a:spLocks noChangeArrowheads="1"/>
            </p:cNvSpPr>
            <p:nvPr/>
          </p:nvSpPr>
          <p:spPr bwMode="auto">
            <a:xfrm>
              <a:off x="2455"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3205" name="Text Box 168"/>
            <p:cNvSpPr txBox="1">
              <a:spLocks noChangeArrowheads="1"/>
            </p:cNvSpPr>
            <p:nvPr/>
          </p:nvSpPr>
          <p:spPr bwMode="auto">
            <a:xfrm>
              <a:off x="2682"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3206" name="Text Box 169"/>
            <p:cNvSpPr txBox="1">
              <a:spLocks noChangeArrowheads="1"/>
            </p:cNvSpPr>
            <p:nvPr/>
          </p:nvSpPr>
          <p:spPr bwMode="auto">
            <a:xfrm>
              <a:off x="290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3207" name="Text Box 170"/>
            <p:cNvSpPr txBox="1">
              <a:spLocks noChangeArrowheads="1"/>
            </p:cNvSpPr>
            <p:nvPr/>
          </p:nvSpPr>
          <p:spPr bwMode="auto">
            <a:xfrm>
              <a:off x="3181"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3208" name="Text Box 171"/>
            <p:cNvSpPr txBox="1">
              <a:spLocks noChangeArrowheads="1"/>
            </p:cNvSpPr>
            <p:nvPr/>
          </p:nvSpPr>
          <p:spPr bwMode="auto">
            <a:xfrm>
              <a:off x="3589"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sp>
          <p:nvSpPr>
            <p:cNvPr id="93209" name="Oval 172"/>
            <p:cNvSpPr>
              <a:spLocks noChangeArrowheads="1"/>
            </p:cNvSpPr>
            <p:nvPr/>
          </p:nvSpPr>
          <p:spPr bwMode="auto">
            <a:xfrm>
              <a:off x="2678" y="906"/>
              <a:ext cx="220" cy="195"/>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3210" name="Line 173"/>
            <p:cNvSpPr>
              <a:spLocks noChangeShapeType="1"/>
            </p:cNvSpPr>
            <p:nvPr/>
          </p:nvSpPr>
          <p:spPr bwMode="auto">
            <a:xfrm>
              <a:off x="2780" y="1108"/>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11" name="Text Box 174"/>
            <p:cNvSpPr txBox="1">
              <a:spLocks noChangeArrowheads="1"/>
            </p:cNvSpPr>
            <p:nvPr/>
          </p:nvSpPr>
          <p:spPr bwMode="auto">
            <a:xfrm>
              <a:off x="1377" y="2718"/>
              <a:ext cx="23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endParaRPr lang="en-US" altLang="zh-CN" sz="1800"/>
            </a:p>
          </p:txBody>
        </p:sp>
        <p:sp>
          <p:nvSpPr>
            <p:cNvPr id="93212" name="Text Box 175"/>
            <p:cNvSpPr txBox="1">
              <a:spLocks noChangeArrowheads="1"/>
            </p:cNvSpPr>
            <p:nvPr/>
          </p:nvSpPr>
          <p:spPr bwMode="auto">
            <a:xfrm>
              <a:off x="2971" y="799"/>
              <a:ext cx="83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dirty="0"/>
                <a:t>最终获胜者</a:t>
              </a:r>
              <a:endParaRPr lang="zh-CN" altLang="en-US" sz="1800" dirty="0"/>
            </a:p>
          </p:txBody>
        </p:sp>
      </p:grpSp>
      <p:sp>
        <p:nvSpPr>
          <p:cNvPr id="93192" name="Text Box 176"/>
          <p:cNvSpPr txBox="1">
            <a:spLocks noChangeArrowheads="1"/>
          </p:cNvSpPr>
          <p:nvPr/>
        </p:nvSpPr>
        <p:spPr bwMode="auto">
          <a:xfrm>
            <a:off x="4859338" y="1051520"/>
            <a:ext cx="35673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竞赛在兄弟结点之间进行</a:t>
            </a:r>
            <a:endParaRPr lang="zh-CN" altLang="en-US" b="1" dirty="0"/>
          </a:p>
          <a:p>
            <a:pPr eaLnBrk="1" hangingPunct="1"/>
            <a:r>
              <a:rPr lang="zh-CN" altLang="en-US" b="1" dirty="0"/>
              <a:t>结果放在父结点中。</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04800" y="588386"/>
            <a:ext cx="3546475"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a:solidFill>
                  <a:srgbClr val="C00000"/>
                </a:solidFill>
              </a:rPr>
              <a:t>3.5   </a:t>
            </a:r>
            <a:r>
              <a:rPr lang="zh-CN" altLang="en-US" sz="2800" b="1" dirty="0">
                <a:solidFill>
                  <a:srgbClr val="C00000"/>
                </a:solidFill>
              </a:rPr>
              <a:t>树</a:t>
            </a:r>
            <a:endParaRPr lang="zh-CN" altLang="en-US" sz="2800" b="1" dirty="0">
              <a:solidFill>
                <a:srgbClr val="C00000"/>
              </a:solidFill>
            </a:endParaRPr>
          </a:p>
        </p:txBody>
      </p:sp>
      <p:sp>
        <p:nvSpPr>
          <p:cNvPr id="94211" name="Text Box 3"/>
          <p:cNvSpPr txBox="1">
            <a:spLocks noChangeArrowheads="1"/>
          </p:cNvSpPr>
          <p:nvPr/>
        </p:nvSpPr>
        <p:spPr bwMode="auto">
          <a:xfrm>
            <a:off x="304800" y="1274186"/>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3.5.1   </a:t>
            </a:r>
            <a:r>
              <a:rPr lang="zh-CN" altLang="en-US" b="1" dirty="0">
                <a:solidFill>
                  <a:srgbClr val="C00000"/>
                </a:solidFill>
              </a:rPr>
              <a:t>抽象数据型树</a:t>
            </a:r>
            <a:endParaRPr lang="zh-CN" altLang="en-US" b="1" dirty="0">
              <a:solidFill>
                <a:srgbClr val="C00000"/>
              </a:solidFill>
            </a:endParaRPr>
          </a:p>
        </p:txBody>
      </p:sp>
      <p:sp>
        <p:nvSpPr>
          <p:cNvPr id="94212" name="Text Box 4"/>
          <p:cNvSpPr txBox="1">
            <a:spLocks noChangeArrowheads="1"/>
          </p:cNvSpPr>
          <p:nvPr/>
        </p:nvSpPr>
        <p:spPr bwMode="auto">
          <a:xfrm>
            <a:off x="1143000" y="1631374"/>
            <a:ext cx="7546851" cy="474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buClr>
                <a:srgbClr val="0000CC"/>
              </a:buClr>
              <a:buFont typeface="Wingdings" panose="05000000000000000000" pitchFamily="2" charset="2"/>
              <a:buChar char="Ø"/>
            </a:pPr>
            <a:r>
              <a:rPr lang="en-US" altLang="zh-CN" b="1" dirty="0"/>
              <a:t>Parent( n , T )      </a:t>
            </a:r>
            <a:r>
              <a:rPr lang="zh-CN" altLang="en-US" b="1" dirty="0"/>
              <a:t>求结点 </a:t>
            </a:r>
            <a:r>
              <a:rPr lang="en-US" altLang="zh-CN" b="1" dirty="0"/>
              <a:t>n  </a:t>
            </a:r>
            <a:r>
              <a:rPr lang="zh-CN" altLang="en-US" b="1" dirty="0"/>
              <a:t>的双亲；</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err="1"/>
              <a:t>LeftMost</a:t>
            </a:r>
            <a:r>
              <a:rPr lang="en-US" altLang="zh-CN" b="1" dirty="0"/>
              <a:t>-Child( n  ,  T )  </a:t>
            </a:r>
            <a:r>
              <a:rPr lang="zh-CN" altLang="en-US" b="1" dirty="0"/>
              <a:t>返回结点 </a:t>
            </a:r>
            <a:r>
              <a:rPr lang="en-US" altLang="zh-CN" b="1" dirty="0"/>
              <a:t>n </a:t>
            </a:r>
            <a:r>
              <a:rPr lang="zh-CN" altLang="en-US" b="1" dirty="0"/>
              <a:t>的最左儿子；</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Right-Sibling( n , T )  </a:t>
            </a:r>
            <a:r>
              <a:rPr lang="zh-CN" altLang="en-US" b="1" dirty="0"/>
              <a:t>返回结点 </a:t>
            </a:r>
            <a:r>
              <a:rPr lang="en-US" altLang="zh-CN" b="1" dirty="0"/>
              <a:t>n </a:t>
            </a:r>
            <a:r>
              <a:rPr lang="zh-CN" altLang="en-US" b="1" dirty="0"/>
              <a:t>的右兄弟；</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Data( n , T )   </a:t>
            </a:r>
            <a:r>
              <a:rPr lang="zh-CN" altLang="en-US" b="1" dirty="0"/>
              <a:t>返回结点 </a:t>
            </a:r>
            <a:r>
              <a:rPr lang="en-US" altLang="zh-CN" b="1" dirty="0"/>
              <a:t>n  </a:t>
            </a:r>
            <a:r>
              <a:rPr lang="zh-CN" altLang="en-US" b="1" dirty="0"/>
              <a:t>的信息；</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Create </a:t>
            </a:r>
            <a:r>
              <a:rPr lang="en-US" altLang="zh-CN" b="1" baseline="-25000" dirty="0"/>
              <a:t>k  </a:t>
            </a:r>
            <a:r>
              <a:rPr lang="en-US" altLang="zh-CN" b="1" dirty="0"/>
              <a:t>(v , 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r>
              <a:rPr lang="en-US" altLang="zh-CN" b="1" dirty="0"/>
              <a:t> ) , k = 1 , 2 , ……</a:t>
            </a:r>
            <a:endParaRPr lang="en-US" altLang="zh-CN" b="1"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建立</a:t>
            </a:r>
            <a:r>
              <a:rPr lang="en-US" altLang="zh-CN" b="1" dirty="0"/>
              <a:t>data</a:t>
            </a:r>
            <a:r>
              <a:rPr lang="zh-CN" altLang="en-US" b="1" dirty="0"/>
              <a:t>域</a:t>
            </a:r>
            <a:r>
              <a:rPr lang="en-US" altLang="zh-CN" b="1" dirty="0"/>
              <a:t>v</a:t>
            </a:r>
            <a:r>
              <a:rPr lang="zh-CN" altLang="en-US" b="1" dirty="0"/>
              <a:t>的根结点</a:t>
            </a:r>
            <a:r>
              <a:rPr lang="en-US" altLang="zh-CN" b="1" dirty="0"/>
              <a:t>r , </a:t>
            </a:r>
            <a:r>
              <a:rPr lang="zh-CN" altLang="en-US" b="1" dirty="0"/>
              <a:t>有</a:t>
            </a:r>
            <a:r>
              <a:rPr lang="en-US" altLang="zh-CN" b="1" dirty="0"/>
              <a:t>k</a:t>
            </a:r>
            <a:r>
              <a:rPr lang="zh-CN" altLang="en-US" b="1" dirty="0"/>
              <a:t>棵子树</a:t>
            </a:r>
            <a:r>
              <a:rPr lang="en-US" altLang="zh-CN" b="1" dirty="0"/>
              <a:t>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endParaRPr lang="en-US" altLang="zh-CN" b="1" baseline="-25000"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且自左至右排列；返回</a:t>
            </a:r>
            <a:r>
              <a:rPr lang="en-US" altLang="zh-CN" b="1" dirty="0"/>
              <a:t>r</a:t>
            </a:r>
            <a:r>
              <a:rPr lang="zh-CN" altLang="en-US" b="1" dirty="0"/>
              <a:t>；</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Root( T )   </a:t>
            </a:r>
            <a:r>
              <a:rPr lang="zh-CN" altLang="en-US" b="1" dirty="0"/>
              <a:t>返回树</a:t>
            </a:r>
            <a:r>
              <a:rPr lang="en-US" altLang="zh-CN" b="1" dirty="0"/>
              <a:t>T</a:t>
            </a:r>
            <a:r>
              <a:rPr lang="zh-CN" altLang="en-US" b="1" dirty="0"/>
              <a:t>的根结点。</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04800" y="674836"/>
            <a:ext cx="203803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树的三种遍历</a:t>
            </a:r>
            <a:endParaRPr lang="zh-CN" altLang="en-US" b="1" dirty="0">
              <a:solidFill>
                <a:srgbClr val="C00000"/>
              </a:solidFill>
            </a:endParaRPr>
          </a:p>
        </p:txBody>
      </p:sp>
      <p:sp>
        <p:nvSpPr>
          <p:cNvPr id="96259" name="Text Box 17"/>
          <p:cNvSpPr txBox="1">
            <a:spLocks noChangeArrowheads="1"/>
          </p:cNvSpPr>
          <p:nvPr/>
        </p:nvSpPr>
        <p:spPr bwMode="auto">
          <a:xfrm>
            <a:off x="1109663" y="11320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先</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a:t>
            </a:r>
            <a:r>
              <a:rPr lang="zh-CN" altLang="en-US" b="1" dirty="0">
                <a:solidFill>
                  <a:srgbClr val="FF3300"/>
                </a:solidFill>
              </a:rPr>
              <a:t>◇</a:t>
            </a:r>
            <a:r>
              <a:rPr lang="zh-CN" altLang="en-US" b="1" dirty="0"/>
              <a:t>访问根结点 ；</a:t>
            </a:r>
            <a:endParaRPr lang="zh-CN" altLang="en-US" b="1" dirty="0"/>
          </a:p>
          <a:p>
            <a:pPr eaLnBrk="1" hangingPunct="1">
              <a:lnSpc>
                <a:spcPct val="110000"/>
              </a:lnSpc>
            </a:pPr>
            <a:r>
              <a:rPr lang="zh-CN" altLang="en-US" b="1" dirty="0"/>
              <a:t>     先根顺序遍历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zh-CN" altLang="en-US" b="1" dirty="0"/>
              <a:t>先根顺序遍历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a:t>
            </a:r>
            <a:r>
              <a:rPr lang="zh-CN" altLang="en-US" b="1" dirty="0"/>
              <a:t>先根顺序遍历</a:t>
            </a:r>
            <a:r>
              <a:rPr lang="en-US" altLang="zh-CN" b="1" dirty="0" err="1"/>
              <a:t>T</a:t>
            </a:r>
            <a:r>
              <a:rPr lang="en-US" altLang="zh-CN" b="1" baseline="-25000" dirty="0" err="1"/>
              <a:t>k</a:t>
            </a:r>
            <a:r>
              <a:rPr lang="en-US" altLang="zh-CN" b="1" dirty="0"/>
              <a:t> ;</a:t>
            </a:r>
            <a:endParaRPr lang="en-US" altLang="zh-CN" b="1" dirty="0"/>
          </a:p>
        </p:txBody>
      </p:sp>
      <p:grpSp>
        <p:nvGrpSpPr>
          <p:cNvPr id="96260" name="Group 19"/>
          <p:cNvGrpSpPr/>
          <p:nvPr/>
        </p:nvGrpSpPr>
        <p:grpSpPr bwMode="auto">
          <a:xfrm>
            <a:off x="5562602" y="801836"/>
            <a:ext cx="2324101" cy="2320925"/>
            <a:chOff x="3952" y="410"/>
            <a:chExt cx="1464" cy="1462"/>
          </a:xfrm>
        </p:grpSpPr>
        <p:grpSp>
          <p:nvGrpSpPr>
            <p:cNvPr id="96263" name="Group 16"/>
            <p:cNvGrpSpPr/>
            <p:nvPr/>
          </p:nvGrpSpPr>
          <p:grpSpPr bwMode="auto">
            <a:xfrm>
              <a:off x="3952" y="410"/>
              <a:ext cx="1464" cy="1462"/>
              <a:chOff x="3952" y="410"/>
              <a:chExt cx="1464" cy="1462"/>
            </a:xfrm>
          </p:grpSpPr>
          <p:sp>
            <p:nvSpPr>
              <p:cNvPr id="96265" name="Oval 3"/>
              <p:cNvSpPr>
                <a:spLocks noChangeArrowheads="1"/>
              </p:cNvSpPr>
              <p:nvPr/>
            </p:nvSpPr>
            <p:spPr bwMode="auto">
              <a:xfrm>
                <a:off x="4464" y="576"/>
                <a:ext cx="384" cy="3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6" name="AutoShape 4"/>
              <p:cNvSpPr>
                <a:spLocks noChangeArrowheads="1"/>
              </p:cNvSpPr>
              <p:nvPr/>
            </p:nvSpPr>
            <p:spPr bwMode="auto">
              <a:xfrm>
                <a:off x="3952"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7" name="Text Box 6"/>
              <p:cNvSpPr txBox="1">
                <a:spLocks noChangeArrowheads="1"/>
              </p:cNvSpPr>
              <p:nvPr/>
            </p:nvSpPr>
            <p:spPr bwMode="auto">
              <a:xfrm>
                <a:off x="4032"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T1</a:t>
                </a:r>
                <a:endParaRPr lang="en-US" altLang="zh-CN"/>
              </a:p>
            </p:txBody>
          </p:sp>
          <p:sp>
            <p:nvSpPr>
              <p:cNvPr id="96268" name="AutoShape 7"/>
              <p:cNvSpPr>
                <a:spLocks noChangeArrowheads="1"/>
              </p:cNvSpPr>
              <p:nvPr/>
            </p:nvSpPr>
            <p:spPr bwMode="auto">
              <a:xfrm>
                <a:off x="4448"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9" name="Text Box 8"/>
              <p:cNvSpPr txBox="1">
                <a:spLocks noChangeArrowheads="1"/>
              </p:cNvSpPr>
              <p:nvPr/>
            </p:nvSpPr>
            <p:spPr bwMode="auto">
              <a:xfrm>
                <a:off x="4528" y="157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T2</a:t>
                </a:r>
                <a:endParaRPr lang="en-US" altLang="zh-CN"/>
              </a:p>
            </p:txBody>
          </p:sp>
          <p:sp>
            <p:nvSpPr>
              <p:cNvPr id="96270" name="AutoShape 9"/>
              <p:cNvSpPr>
                <a:spLocks noChangeArrowheads="1"/>
              </p:cNvSpPr>
              <p:nvPr/>
            </p:nvSpPr>
            <p:spPr bwMode="auto">
              <a:xfrm>
                <a:off x="4984"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71" name="Text Box 10"/>
              <p:cNvSpPr txBox="1">
                <a:spLocks noChangeArrowheads="1"/>
              </p:cNvSpPr>
              <p:nvPr/>
            </p:nvSpPr>
            <p:spPr bwMode="auto">
              <a:xfrm>
                <a:off x="5056"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Tk</a:t>
                </a:r>
                <a:endParaRPr lang="en-US" altLang="zh-CN"/>
              </a:p>
            </p:txBody>
          </p:sp>
          <p:sp>
            <p:nvSpPr>
              <p:cNvPr id="96272" name="Text Box 11"/>
              <p:cNvSpPr txBox="1">
                <a:spLocks noChangeArrowheads="1"/>
              </p:cNvSpPr>
              <p:nvPr/>
            </p:nvSpPr>
            <p:spPr bwMode="auto">
              <a:xfrm>
                <a:off x="4551" y="602"/>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n</a:t>
                </a:r>
                <a:endParaRPr lang="en-US" altLang="zh-CN"/>
              </a:p>
            </p:txBody>
          </p:sp>
          <p:sp>
            <p:nvSpPr>
              <p:cNvPr id="96273" name="Line 12"/>
              <p:cNvSpPr>
                <a:spLocks noChangeShapeType="1"/>
              </p:cNvSpPr>
              <p:nvPr/>
            </p:nvSpPr>
            <p:spPr bwMode="auto">
              <a:xfrm>
                <a:off x="4656" y="912"/>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4" name="Line 13"/>
              <p:cNvSpPr>
                <a:spLocks noChangeShapeType="1"/>
              </p:cNvSpPr>
              <p:nvPr/>
            </p:nvSpPr>
            <p:spPr bwMode="auto">
              <a:xfrm flipH="1">
                <a:off x="4176" y="912"/>
                <a:ext cx="48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5" name="Line 14"/>
              <p:cNvSpPr>
                <a:spLocks noChangeShapeType="1"/>
              </p:cNvSpPr>
              <p:nvPr/>
            </p:nvSpPr>
            <p:spPr bwMode="auto">
              <a:xfrm>
                <a:off x="4656" y="912"/>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76" name="Text Box 15"/>
              <p:cNvSpPr txBox="1">
                <a:spLocks noChangeArrowheads="1"/>
              </p:cNvSpPr>
              <p:nvPr/>
            </p:nvSpPr>
            <p:spPr bwMode="auto">
              <a:xfrm>
                <a:off x="4887" y="41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endParaRPr lang="en-US" altLang="zh-CN"/>
              </a:p>
            </p:txBody>
          </p:sp>
        </p:grpSp>
        <p:sp>
          <p:nvSpPr>
            <p:cNvPr id="96264" name="Text Box 18"/>
            <p:cNvSpPr txBox="1">
              <a:spLocks noChangeArrowheads="1"/>
            </p:cNvSpPr>
            <p:nvPr/>
          </p:nvSpPr>
          <p:spPr bwMode="auto">
            <a:xfrm>
              <a:off x="4791" y="1418"/>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endParaRPr lang="en-US" altLang="zh-CN"/>
            </a:p>
          </p:txBody>
        </p:sp>
      </p:grpSp>
      <p:sp>
        <p:nvSpPr>
          <p:cNvPr id="96261" name="Text Box 20"/>
          <p:cNvSpPr txBox="1">
            <a:spLocks noChangeArrowheads="1"/>
          </p:cNvSpPr>
          <p:nvPr/>
        </p:nvSpPr>
        <p:spPr bwMode="auto">
          <a:xfrm>
            <a:off x="11239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中</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中根顺序遍历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en-US" altLang="zh-CN" b="1" dirty="0">
                <a:solidFill>
                  <a:srgbClr val="FF3300"/>
                </a:solidFill>
              </a:rPr>
              <a:t>◇</a:t>
            </a:r>
            <a:r>
              <a:rPr lang="zh-CN" altLang="en-US" b="1" dirty="0"/>
              <a:t>访问根结点 ；</a:t>
            </a:r>
            <a:endParaRPr lang="zh-CN" altLang="en-US" b="1" dirty="0"/>
          </a:p>
          <a:p>
            <a:pPr eaLnBrk="1" hangingPunct="1">
              <a:lnSpc>
                <a:spcPct val="110000"/>
              </a:lnSpc>
            </a:pPr>
            <a:r>
              <a:rPr lang="zh-CN" altLang="en-US" b="1" dirty="0"/>
              <a:t>     中根顺序遍历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a:t>
            </a:r>
            <a:r>
              <a:rPr lang="zh-CN" altLang="en-US" b="1" dirty="0"/>
              <a:t>中根顺序遍历</a:t>
            </a:r>
            <a:r>
              <a:rPr lang="en-US" altLang="zh-CN" b="1" dirty="0" err="1"/>
              <a:t>T</a:t>
            </a:r>
            <a:r>
              <a:rPr lang="en-US" altLang="zh-CN" b="1" baseline="-25000" dirty="0" err="1"/>
              <a:t>k</a:t>
            </a:r>
            <a:r>
              <a:rPr lang="en-US" altLang="zh-CN" b="1" dirty="0"/>
              <a:t> ;</a:t>
            </a:r>
            <a:endParaRPr lang="en-US" altLang="zh-CN" b="1" dirty="0"/>
          </a:p>
        </p:txBody>
      </p:sp>
      <p:sp>
        <p:nvSpPr>
          <p:cNvPr id="96262" name="Text Box 21"/>
          <p:cNvSpPr txBox="1">
            <a:spLocks noChangeArrowheads="1"/>
          </p:cNvSpPr>
          <p:nvPr/>
        </p:nvSpPr>
        <p:spPr bwMode="auto">
          <a:xfrm>
            <a:off x="52387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后</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后根顺序遍历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zh-CN" altLang="en-US" b="1" dirty="0"/>
              <a:t>后根顺序遍历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solidFill>
                  <a:srgbClr val="FF3300"/>
                </a:solidFill>
              </a:rPr>
              <a:t>     </a:t>
            </a:r>
            <a:r>
              <a:rPr lang="zh-CN" altLang="en-US" b="1" dirty="0"/>
              <a:t>后根顺序遍历</a:t>
            </a:r>
            <a:r>
              <a:rPr lang="en-US" altLang="zh-CN" b="1" dirty="0" err="1"/>
              <a:t>T</a:t>
            </a:r>
            <a:r>
              <a:rPr lang="en-US" altLang="zh-CN" b="1" baseline="-25000" dirty="0" err="1"/>
              <a:t>k</a:t>
            </a:r>
            <a:r>
              <a:rPr lang="en-US" altLang="zh-CN" b="1" dirty="0"/>
              <a:t> ;</a:t>
            </a:r>
            <a:endParaRPr lang="en-US" altLang="zh-CN" b="1" dirty="0"/>
          </a:p>
          <a:p>
            <a:pPr eaLnBrk="1" hangingPunct="1">
              <a:lnSpc>
                <a:spcPct val="110000"/>
              </a:lnSpc>
            </a:pPr>
            <a:r>
              <a:rPr lang="en-US" altLang="zh-CN" b="1" dirty="0">
                <a:solidFill>
                  <a:srgbClr val="FF3300"/>
                </a:solidFill>
              </a:rPr>
              <a:t> ◇</a:t>
            </a:r>
            <a:r>
              <a:rPr lang="zh-CN" altLang="en-US" b="1" dirty="0"/>
              <a:t>访问根结点 ；</a:t>
            </a:r>
            <a:endParaRPr lang="zh-CN" altLang="en-US" b="1" dirty="0"/>
          </a:p>
        </p:txBody>
      </p:sp>
      <p:sp>
        <p:nvSpPr>
          <p:cNvPr id="3" name="任意多边形: 形状 2"/>
          <p:cNvSpPr/>
          <p:nvPr/>
        </p:nvSpPr>
        <p:spPr bwMode="auto">
          <a:xfrm>
            <a:off x="5275385" y="867508"/>
            <a:ext cx="2661138" cy="1031675"/>
          </a:xfrm>
          <a:custGeom>
            <a:avLst/>
            <a:gdLst>
              <a:gd name="connsiteX0" fmla="*/ 0 w 2661138"/>
              <a:gd name="connsiteY0" fmla="*/ 0 h 1031675"/>
              <a:gd name="connsiteX1" fmla="*/ 1524000 w 2661138"/>
              <a:gd name="connsiteY1" fmla="*/ 1031630 h 1031675"/>
              <a:gd name="connsiteX2" fmla="*/ 2661138 w 2661138"/>
              <a:gd name="connsiteY2" fmla="*/ 46892 h 1031675"/>
              <a:gd name="connsiteX3" fmla="*/ 2661138 w 2661138"/>
              <a:gd name="connsiteY3" fmla="*/ 46892 h 1031675"/>
            </a:gdLst>
            <a:ahLst/>
            <a:cxnLst>
              <a:cxn ang="0">
                <a:pos x="connsiteX0" y="connsiteY0"/>
              </a:cxn>
              <a:cxn ang="0">
                <a:pos x="connsiteX1" y="connsiteY1"/>
              </a:cxn>
              <a:cxn ang="0">
                <a:pos x="connsiteX2" y="connsiteY2"/>
              </a:cxn>
              <a:cxn ang="0">
                <a:pos x="connsiteX3" y="connsiteY3"/>
              </a:cxn>
            </a:cxnLst>
            <a:rect l="l" t="t" r="r" b="b"/>
            <a:pathLst>
              <a:path w="2661138" h="1031675">
                <a:moveTo>
                  <a:pt x="0" y="0"/>
                </a:moveTo>
                <a:cubicBezTo>
                  <a:pt x="540238" y="511907"/>
                  <a:pt x="1080477" y="1023815"/>
                  <a:pt x="1524000" y="1031630"/>
                </a:cubicBezTo>
                <a:cubicBezTo>
                  <a:pt x="1967523" y="1039445"/>
                  <a:pt x="2661138" y="46892"/>
                  <a:pt x="2661138" y="46892"/>
                </a:cubicBezTo>
                <a:lnTo>
                  <a:pt x="2661138" y="46892"/>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任意多边形: 形状 4"/>
          <p:cNvSpPr/>
          <p:nvPr/>
        </p:nvSpPr>
        <p:spPr bwMode="auto">
          <a:xfrm>
            <a:off x="5603631" y="1641231"/>
            <a:ext cx="715111" cy="2098431"/>
          </a:xfrm>
          <a:custGeom>
            <a:avLst/>
            <a:gdLst>
              <a:gd name="connsiteX0" fmla="*/ 0 w 715111"/>
              <a:gd name="connsiteY0" fmla="*/ 0 h 2098431"/>
              <a:gd name="connsiteX1" fmla="*/ 715107 w 715111"/>
              <a:gd name="connsiteY1" fmla="*/ 1266092 h 2098431"/>
              <a:gd name="connsiteX2" fmla="*/ 11723 w 715111"/>
              <a:gd name="connsiteY2" fmla="*/ 2098431 h 2098431"/>
              <a:gd name="connsiteX3" fmla="*/ 11723 w 715111"/>
              <a:gd name="connsiteY3" fmla="*/ 2098431 h 2098431"/>
            </a:gdLst>
            <a:ahLst/>
            <a:cxnLst>
              <a:cxn ang="0">
                <a:pos x="connsiteX0" y="connsiteY0"/>
              </a:cxn>
              <a:cxn ang="0">
                <a:pos x="connsiteX1" y="connsiteY1"/>
              </a:cxn>
              <a:cxn ang="0">
                <a:pos x="connsiteX2" y="connsiteY2"/>
              </a:cxn>
              <a:cxn ang="0">
                <a:pos x="connsiteX3" y="connsiteY3"/>
              </a:cxn>
            </a:cxnLst>
            <a:rect l="l" t="t" r="r" b="b"/>
            <a:pathLst>
              <a:path w="715111" h="2098431">
                <a:moveTo>
                  <a:pt x="0" y="0"/>
                </a:moveTo>
                <a:cubicBezTo>
                  <a:pt x="356576" y="458177"/>
                  <a:pt x="713153" y="916354"/>
                  <a:pt x="715107" y="1266092"/>
                </a:cubicBezTo>
                <a:cubicBezTo>
                  <a:pt x="717061" y="1615830"/>
                  <a:pt x="11723" y="2098431"/>
                  <a:pt x="11723" y="2098431"/>
                </a:cubicBezTo>
                <a:lnTo>
                  <a:pt x="11723" y="2098431"/>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任意多边形: 形状 7"/>
          <p:cNvSpPr/>
          <p:nvPr/>
        </p:nvSpPr>
        <p:spPr bwMode="auto">
          <a:xfrm>
            <a:off x="6363761" y="1594338"/>
            <a:ext cx="1522939" cy="2042620"/>
          </a:xfrm>
          <a:custGeom>
            <a:avLst/>
            <a:gdLst>
              <a:gd name="connsiteX0" fmla="*/ 1522939 w 1522939"/>
              <a:gd name="connsiteY0" fmla="*/ 0 h 2042620"/>
              <a:gd name="connsiteX1" fmla="*/ 995401 w 1522939"/>
              <a:gd name="connsiteY1" fmla="*/ 269631 h 2042620"/>
              <a:gd name="connsiteX2" fmla="*/ 104447 w 1522939"/>
              <a:gd name="connsiteY2" fmla="*/ 1066800 h 2042620"/>
              <a:gd name="connsiteX3" fmla="*/ 163062 w 1522939"/>
              <a:gd name="connsiteY3" fmla="*/ 1910862 h 2042620"/>
              <a:gd name="connsiteX4" fmla="*/ 1405709 w 1522939"/>
              <a:gd name="connsiteY4" fmla="*/ 2039816 h 2042620"/>
              <a:gd name="connsiteX5" fmla="*/ 1405709 w 1522939"/>
              <a:gd name="connsiteY5" fmla="*/ 2039816 h 20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939" h="2042620">
                <a:moveTo>
                  <a:pt x="1522939" y="0"/>
                </a:moveTo>
                <a:cubicBezTo>
                  <a:pt x="1377377" y="45915"/>
                  <a:pt x="1231816" y="91831"/>
                  <a:pt x="995401" y="269631"/>
                </a:cubicBezTo>
                <a:cubicBezTo>
                  <a:pt x="758986" y="447431"/>
                  <a:pt x="243170" y="793262"/>
                  <a:pt x="104447" y="1066800"/>
                </a:cubicBezTo>
                <a:cubicBezTo>
                  <a:pt x="-34276" y="1340338"/>
                  <a:pt x="-53815" y="1748693"/>
                  <a:pt x="163062" y="1910862"/>
                </a:cubicBezTo>
                <a:cubicBezTo>
                  <a:pt x="379939" y="2073031"/>
                  <a:pt x="1405709" y="2039816"/>
                  <a:pt x="1405709" y="2039816"/>
                </a:cubicBezTo>
                <a:lnTo>
                  <a:pt x="1405709" y="2039816"/>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42913" y="564032"/>
            <a:ext cx="8521575" cy="100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3-22】</a:t>
            </a:r>
            <a:r>
              <a:rPr lang="zh-CN" altLang="en-US" b="1" dirty="0"/>
              <a:t>假设树的类型为</a:t>
            </a:r>
            <a:r>
              <a:rPr lang="en-US" altLang="zh-CN" b="1" dirty="0"/>
              <a:t>TREE</a:t>
            </a:r>
            <a:r>
              <a:rPr lang="zh-CN" altLang="en-US" b="1" dirty="0"/>
              <a:t>，结点的类型为</a:t>
            </a:r>
            <a:r>
              <a:rPr lang="en-US" altLang="zh-CN" b="1" dirty="0"/>
              <a:t>Node </a:t>
            </a:r>
            <a:r>
              <a:rPr lang="zh-CN" altLang="en-US" b="1" dirty="0"/>
              <a:t>，数据项的类型为</a:t>
            </a:r>
            <a:r>
              <a:rPr lang="en-US" altLang="zh-CN" b="1" dirty="0" err="1"/>
              <a:t>elementtype</a:t>
            </a:r>
            <a:r>
              <a:rPr lang="zh-CN" altLang="en-US" b="1" dirty="0"/>
              <a:t>，用递归方法给出树的先根遍历如下：</a:t>
            </a:r>
            <a:endParaRPr lang="zh-CN" altLang="en-US" b="1" dirty="0"/>
          </a:p>
        </p:txBody>
      </p:sp>
      <p:sp>
        <p:nvSpPr>
          <p:cNvPr id="98307" name="Text Box 3"/>
          <p:cNvSpPr txBox="1">
            <a:spLocks noChangeArrowheads="1"/>
          </p:cNvSpPr>
          <p:nvPr/>
        </p:nvSpPr>
        <p:spPr bwMode="auto">
          <a:xfrm>
            <a:off x="1907704" y="1628800"/>
            <a:ext cx="4662215"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Void    </a:t>
            </a:r>
            <a:r>
              <a:rPr lang="en-US" altLang="zh-CN" b="1" dirty="0" err="1"/>
              <a:t>PreOrder</a:t>
            </a:r>
            <a:r>
              <a:rPr lang="en-US" altLang="zh-CN" b="1" dirty="0"/>
              <a:t>( n , T )</a:t>
            </a:r>
            <a:endParaRPr lang="en-US" altLang="zh-CN" b="1" dirty="0"/>
          </a:p>
          <a:p>
            <a:pPr eaLnBrk="1" hangingPunct="1">
              <a:lnSpc>
                <a:spcPct val="110000"/>
              </a:lnSpc>
            </a:pPr>
            <a:r>
              <a:rPr lang="en-US" altLang="zh-CN" b="1" dirty="0"/>
              <a:t>Node  n ; TREE  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Node  c ;</a:t>
            </a:r>
            <a:endParaRPr lang="en-US" altLang="zh-CN" b="1" dirty="0"/>
          </a:p>
          <a:p>
            <a:pPr eaLnBrk="1" hangingPunct="1">
              <a:lnSpc>
                <a:spcPct val="110000"/>
              </a:lnSpc>
            </a:pPr>
            <a:r>
              <a:rPr lang="en-US" altLang="zh-CN" b="1" dirty="0"/>
              <a:t>     visit( Data( T ) ) ;</a:t>
            </a:r>
            <a:endParaRPr lang="en-US" altLang="zh-CN" b="1" dirty="0"/>
          </a:p>
          <a:p>
            <a:pPr eaLnBrk="1" hangingPunct="1">
              <a:lnSpc>
                <a:spcPct val="110000"/>
              </a:lnSpc>
            </a:pPr>
            <a:r>
              <a:rPr lang="en-US" altLang="zh-CN" b="1" dirty="0"/>
              <a:t>     c = </a:t>
            </a:r>
            <a:r>
              <a:rPr lang="en-US" altLang="zh-CN" b="1" dirty="0" err="1"/>
              <a:t>LeftMost</a:t>
            </a:r>
            <a:r>
              <a:rPr lang="en-US" altLang="zh-CN" b="1" dirty="0"/>
              <a:t>-Child( n , T ) ;</a:t>
            </a:r>
            <a:endParaRPr lang="en-US" altLang="zh-CN" b="1" dirty="0"/>
          </a:p>
          <a:p>
            <a:pPr eaLnBrk="1" hangingPunct="1">
              <a:lnSpc>
                <a:spcPct val="110000"/>
              </a:lnSpc>
            </a:pPr>
            <a:r>
              <a:rPr lang="en-US" altLang="zh-CN" b="1" dirty="0"/>
              <a:t>     while ( c != Null )</a:t>
            </a:r>
            <a:endParaRPr lang="en-US" altLang="zh-CN" b="1" dirty="0"/>
          </a:p>
          <a:p>
            <a:pPr eaLnBrk="1" hangingPunct="1">
              <a:lnSpc>
                <a:spcPct val="110000"/>
              </a:lnSpc>
            </a:pPr>
            <a:r>
              <a:rPr lang="en-US" altLang="zh-CN" b="1" dirty="0"/>
              <a:t>          { </a:t>
            </a:r>
            <a:endParaRPr lang="en-US" altLang="zh-CN" b="1" dirty="0"/>
          </a:p>
          <a:p>
            <a:pPr eaLnBrk="1" hangingPunct="1">
              <a:lnSpc>
                <a:spcPct val="110000"/>
              </a:lnSpc>
            </a:pPr>
            <a:r>
              <a:rPr lang="en-US" altLang="zh-CN" b="1" dirty="0"/>
              <a:t>               </a:t>
            </a:r>
            <a:r>
              <a:rPr lang="en-US" altLang="zh-CN" b="1" dirty="0" err="1"/>
              <a:t>PreOrder</a:t>
            </a:r>
            <a:r>
              <a:rPr lang="en-US" altLang="zh-CN" b="1" dirty="0"/>
              <a:t>( c , T ) ;</a:t>
            </a:r>
            <a:endParaRPr lang="en-US" altLang="zh-CN" b="1" dirty="0"/>
          </a:p>
          <a:p>
            <a:pPr eaLnBrk="1" hangingPunct="1">
              <a:lnSpc>
                <a:spcPct val="110000"/>
              </a:lnSpc>
            </a:pPr>
            <a:r>
              <a:rPr lang="en-US" altLang="zh-CN" b="1" dirty="0"/>
              <a:t>               c = Right-Sibling( c , T )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a:t>
            </a: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04800" y="562507"/>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3.5.2   </a:t>
            </a:r>
            <a:r>
              <a:rPr lang="zh-CN" altLang="en-US" b="1" dirty="0">
                <a:solidFill>
                  <a:srgbClr val="C00000"/>
                </a:solidFill>
              </a:rPr>
              <a:t>树的存储结构</a:t>
            </a:r>
            <a:endParaRPr lang="zh-CN" altLang="en-US" b="1" dirty="0">
              <a:solidFill>
                <a:srgbClr val="C00000"/>
              </a:solidFill>
            </a:endParaRPr>
          </a:p>
        </p:txBody>
      </p:sp>
      <p:sp>
        <p:nvSpPr>
          <p:cNvPr id="100355" name="Text Box 3"/>
          <p:cNvSpPr txBox="1">
            <a:spLocks noChangeArrowheads="1"/>
          </p:cNvSpPr>
          <p:nvPr/>
        </p:nvSpPr>
        <p:spPr bwMode="auto">
          <a:xfrm>
            <a:off x="366713" y="1137182"/>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、树的双亲表示法（数组实现方法）</a:t>
            </a:r>
            <a:endParaRPr lang="zh-CN" altLang="en-US" b="1" dirty="0">
              <a:solidFill>
                <a:srgbClr val="0000CC"/>
              </a:solidFill>
            </a:endParaRPr>
          </a:p>
        </p:txBody>
      </p:sp>
      <p:sp>
        <p:nvSpPr>
          <p:cNvPr id="100356" name="Text Box 4"/>
          <p:cNvSpPr txBox="1">
            <a:spLocks noChangeArrowheads="1"/>
          </p:cNvSpPr>
          <p:nvPr/>
        </p:nvSpPr>
        <p:spPr bwMode="auto">
          <a:xfrm>
            <a:off x="823913" y="1629307"/>
            <a:ext cx="6878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树的结点依次编号为</a:t>
            </a:r>
            <a:r>
              <a:rPr lang="en-US" altLang="zh-CN" b="1"/>
              <a:t>1</a:t>
            </a:r>
            <a:r>
              <a:rPr lang="zh-CN" altLang="en-US" b="1"/>
              <a:t>，</a:t>
            </a:r>
            <a:r>
              <a:rPr lang="en-US" altLang="zh-CN" b="1"/>
              <a:t>2</a:t>
            </a:r>
            <a:r>
              <a:rPr lang="zh-CN" altLang="en-US" b="1"/>
              <a:t>，</a:t>
            </a:r>
            <a:r>
              <a:rPr lang="en-US" altLang="zh-CN" b="1"/>
              <a:t>3</a:t>
            </a:r>
            <a:r>
              <a:rPr lang="zh-CN" altLang="en-US" b="1"/>
              <a:t>，</a:t>
            </a:r>
            <a:r>
              <a:rPr lang="en-US" altLang="zh-CN" b="1"/>
              <a:t>… </a:t>
            </a:r>
            <a:r>
              <a:rPr lang="zh-CN" altLang="en-US" b="1"/>
              <a:t>，</a:t>
            </a:r>
            <a:r>
              <a:rPr lang="en-US" altLang="zh-CN" b="1"/>
              <a:t>n</a:t>
            </a:r>
            <a:r>
              <a:rPr lang="zh-CN" altLang="en-US" b="1"/>
              <a:t>；设数组</a:t>
            </a:r>
            <a:r>
              <a:rPr lang="en-US" altLang="zh-CN" b="1"/>
              <a:t>A[i]</a:t>
            </a:r>
            <a:endParaRPr lang="en-US" altLang="zh-CN" b="1"/>
          </a:p>
        </p:txBody>
      </p:sp>
      <p:grpSp>
        <p:nvGrpSpPr>
          <p:cNvPr id="100357" name="Group 8"/>
          <p:cNvGrpSpPr/>
          <p:nvPr/>
        </p:nvGrpSpPr>
        <p:grpSpPr bwMode="auto">
          <a:xfrm>
            <a:off x="1776413" y="1997607"/>
            <a:ext cx="4524375" cy="1041400"/>
            <a:chOff x="1119" y="1362"/>
            <a:chExt cx="2671" cy="656"/>
          </a:xfrm>
        </p:grpSpPr>
        <p:sp>
          <p:nvSpPr>
            <p:cNvPr id="100411" name="Text Box 5"/>
            <p:cNvSpPr txBox="1">
              <a:spLocks noChangeArrowheads="1"/>
            </p:cNvSpPr>
            <p:nvPr/>
          </p:nvSpPr>
          <p:spPr bwMode="auto">
            <a:xfrm>
              <a:off x="1119" y="1560"/>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A[i] =</a:t>
              </a:r>
              <a:endParaRPr lang="en-US" altLang="zh-CN" b="1"/>
            </a:p>
          </p:txBody>
        </p:sp>
        <p:sp>
          <p:nvSpPr>
            <p:cNvPr id="100412" name="Text Box 6"/>
            <p:cNvSpPr txBox="1">
              <a:spLocks noChangeArrowheads="1"/>
            </p:cNvSpPr>
            <p:nvPr/>
          </p:nvSpPr>
          <p:spPr bwMode="auto">
            <a:xfrm>
              <a:off x="1815" y="1362"/>
              <a:ext cx="1975"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t>j    </a:t>
              </a:r>
              <a:r>
                <a:rPr lang="zh-CN" altLang="en-US" b="1"/>
                <a:t>若结点 </a:t>
              </a:r>
              <a:r>
                <a:rPr lang="en-US" altLang="zh-CN" b="1"/>
                <a:t>i </a:t>
              </a:r>
              <a:r>
                <a:rPr lang="zh-CN" altLang="en-US" b="1"/>
                <a:t>的父亲是 </a:t>
              </a:r>
              <a:r>
                <a:rPr lang="en-US" altLang="zh-CN" b="1"/>
                <a:t>j</a:t>
              </a:r>
              <a:endParaRPr lang="en-US" altLang="zh-CN" b="1"/>
            </a:p>
            <a:p>
              <a:pPr eaLnBrk="1" hangingPunct="1">
                <a:lnSpc>
                  <a:spcPct val="130000"/>
                </a:lnSpc>
              </a:pPr>
              <a:r>
                <a:rPr lang="en-US" altLang="zh-CN" b="1"/>
                <a:t>0    </a:t>
              </a:r>
              <a:r>
                <a:rPr lang="zh-CN" altLang="en-US" b="1"/>
                <a:t>若结点 </a:t>
              </a:r>
              <a:r>
                <a:rPr lang="en-US" altLang="zh-CN" b="1"/>
                <a:t>i </a:t>
              </a:r>
              <a:r>
                <a:rPr lang="zh-CN" altLang="en-US" b="1"/>
                <a:t>是根</a:t>
              </a:r>
              <a:endParaRPr lang="zh-CN" altLang="en-US" b="1"/>
            </a:p>
          </p:txBody>
        </p:sp>
        <p:sp>
          <p:nvSpPr>
            <p:cNvPr id="100413" name="AutoShape 7"/>
            <p:cNvSpPr/>
            <p:nvPr/>
          </p:nvSpPr>
          <p:spPr bwMode="auto">
            <a:xfrm>
              <a:off x="1728" y="1536"/>
              <a:ext cx="96" cy="336"/>
            </a:xfrm>
            <a:prstGeom prst="leftBrace">
              <a:avLst>
                <a:gd name="adj1" fmla="val 291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0358" name="Group 50"/>
          <p:cNvGrpSpPr/>
          <p:nvPr/>
        </p:nvGrpSpPr>
        <p:grpSpPr bwMode="auto">
          <a:xfrm>
            <a:off x="1017588" y="3610507"/>
            <a:ext cx="1879600" cy="1358900"/>
            <a:chOff x="641" y="2256"/>
            <a:chExt cx="1184" cy="856"/>
          </a:xfrm>
        </p:grpSpPr>
        <p:sp>
          <p:nvSpPr>
            <p:cNvPr id="100394" name="Oval 12"/>
            <p:cNvSpPr>
              <a:spLocks noChangeArrowheads="1"/>
            </p:cNvSpPr>
            <p:nvPr/>
          </p:nvSpPr>
          <p:spPr bwMode="auto">
            <a:xfrm>
              <a:off x="1169"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0395" name="Oval 13"/>
            <p:cNvSpPr>
              <a:spLocks noChangeArrowheads="1"/>
            </p:cNvSpPr>
            <p:nvPr/>
          </p:nvSpPr>
          <p:spPr bwMode="auto">
            <a:xfrm>
              <a:off x="82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0396" name="Oval 14"/>
            <p:cNvSpPr>
              <a:spLocks noChangeArrowheads="1"/>
            </p:cNvSpPr>
            <p:nvPr/>
          </p:nvSpPr>
          <p:spPr bwMode="auto">
            <a:xfrm>
              <a:off x="1169"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0397" name="Oval 15"/>
            <p:cNvSpPr>
              <a:spLocks noChangeArrowheads="1"/>
            </p:cNvSpPr>
            <p:nvPr/>
          </p:nvSpPr>
          <p:spPr bwMode="auto">
            <a:xfrm>
              <a:off x="150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0398" name="Oval 16"/>
            <p:cNvSpPr>
              <a:spLocks noChangeArrowheads="1"/>
            </p:cNvSpPr>
            <p:nvPr/>
          </p:nvSpPr>
          <p:spPr bwMode="auto">
            <a:xfrm>
              <a:off x="64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0399" name="Oval 17"/>
            <p:cNvSpPr>
              <a:spLocks noChangeArrowheads="1"/>
            </p:cNvSpPr>
            <p:nvPr/>
          </p:nvSpPr>
          <p:spPr bwMode="auto">
            <a:xfrm>
              <a:off x="977"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0400" name="Oval 18"/>
            <p:cNvSpPr>
              <a:spLocks noChangeArrowheads="1"/>
            </p:cNvSpPr>
            <p:nvPr/>
          </p:nvSpPr>
          <p:spPr bwMode="auto">
            <a:xfrm>
              <a:off x="116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0401" name="Oval 19"/>
            <p:cNvSpPr>
              <a:spLocks noChangeArrowheads="1"/>
            </p:cNvSpPr>
            <p:nvPr/>
          </p:nvSpPr>
          <p:spPr bwMode="auto">
            <a:xfrm>
              <a:off x="1353"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0402" name="Oval 20"/>
            <p:cNvSpPr>
              <a:spLocks noChangeArrowheads="1"/>
            </p:cNvSpPr>
            <p:nvPr/>
          </p:nvSpPr>
          <p:spPr bwMode="auto">
            <a:xfrm>
              <a:off x="1689"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0403" name="Line 25"/>
            <p:cNvSpPr>
              <a:spLocks noChangeShapeType="1"/>
            </p:cNvSpPr>
            <p:nvPr/>
          </p:nvSpPr>
          <p:spPr bwMode="auto">
            <a:xfrm flipH="1">
              <a:off x="920"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4" name="Line 26"/>
            <p:cNvSpPr>
              <a:spLocks noChangeShapeType="1"/>
            </p:cNvSpPr>
            <p:nvPr/>
          </p:nvSpPr>
          <p:spPr bwMode="auto">
            <a:xfrm>
              <a:off x="1233" y="240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5" name="Line 27"/>
            <p:cNvSpPr>
              <a:spLocks noChangeShapeType="1"/>
            </p:cNvSpPr>
            <p:nvPr/>
          </p:nvSpPr>
          <p:spPr bwMode="auto">
            <a:xfrm>
              <a:off x="1257"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6" name="Line 28"/>
            <p:cNvSpPr>
              <a:spLocks noChangeShapeType="1"/>
            </p:cNvSpPr>
            <p:nvPr/>
          </p:nvSpPr>
          <p:spPr bwMode="auto">
            <a:xfrm flipH="1">
              <a:off x="72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7" name="Line 29"/>
            <p:cNvSpPr>
              <a:spLocks noChangeShapeType="1"/>
            </p:cNvSpPr>
            <p:nvPr/>
          </p:nvSpPr>
          <p:spPr bwMode="auto">
            <a:xfrm>
              <a:off x="87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8" name="Line 30"/>
            <p:cNvSpPr>
              <a:spLocks noChangeShapeType="1"/>
            </p:cNvSpPr>
            <p:nvPr/>
          </p:nvSpPr>
          <p:spPr bwMode="auto">
            <a:xfrm>
              <a:off x="1233" y="273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9" name="Line 31"/>
            <p:cNvSpPr>
              <a:spLocks noChangeShapeType="1"/>
            </p:cNvSpPr>
            <p:nvPr/>
          </p:nvSpPr>
          <p:spPr bwMode="auto">
            <a:xfrm flipH="1">
              <a:off x="144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10" name="Line 32"/>
            <p:cNvSpPr>
              <a:spLocks noChangeShapeType="1"/>
            </p:cNvSpPr>
            <p:nvPr/>
          </p:nvSpPr>
          <p:spPr bwMode="auto">
            <a:xfrm>
              <a:off x="159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0359" name="Group 91"/>
          <p:cNvGrpSpPr/>
          <p:nvPr/>
        </p:nvGrpSpPr>
        <p:grpSpPr bwMode="auto">
          <a:xfrm>
            <a:off x="3429000" y="3229507"/>
            <a:ext cx="4251325" cy="685800"/>
            <a:chOff x="2160" y="2016"/>
            <a:chExt cx="2678" cy="432"/>
          </a:xfrm>
        </p:grpSpPr>
        <p:sp>
          <p:nvSpPr>
            <p:cNvPr id="100382" name="Text Box 52"/>
            <p:cNvSpPr txBox="1">
              <a:spLocks noChangeArrowheads="1"/>
            </p:cNvSpPr>
            <p:nvPr/>
          </p:nvSpPr>
          <p:spPr bwMode="auto">
            <a:xfrm>
              <a:off x="261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endParaRPr lang="en-US" altLang="zh-CN" sz="1800"/>
            </a:p>
          </p:txBody>
        </p:sp>
        <p:sp>
          <p:nvSpPr>
            <p:cNvPr id="100383" name="Text Box 53"/>
            <p:cNvSpPr txBox="1">
              <a:spLocks noChangeArrowheads="1"/>
            </p:cNvSpPr>
            <p:nvPr/>
          </p:nvSpPr>
          <p:spPr bwMode="auto">
            <a:xfrm>
              <a:off x="285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4" name="Text Box 54"/>
            <p:cNvSpPr txBox="1">
              <a:spLocks noChangeArrowheads="1"/>
            </p:cNvSpPr>
            <p:nvPr/>
          </p:nvSpPr>
          <p:spPr bwMode="auto">
            <a:xfrm>
              <a:off x="309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5" name="Text Box 55"/>
            <p:cNvSpPr txBox="1">
              <a:spLocks noChangeArrowheads="1"/>
            </p:cNvSpPr>
            <p:nvPr/>
          </p:nvSpPr>
          <p:spPr bwMode="auto">
            <a:xfrm>
              <a:off x="333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6" name="Text Box 56"/>
            <p:cNvSpPr txBox="1">
              <a:spLocks noChangeArrowheads="1"/>
            </p:cNvSpPr>
            <p:nvPr/>
          </p:nvSpPr>
          <p:spPr bwMode="auto">
            <a:xfrm>
              <a:off x="357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0387" name="Text Box 57"/>
            <p:cNvSpPr txBox="1">
              <a:spLocks noChangeArrowheads="1"/>
            </p:cNvSpPr>
            <p:nvPr/>
          </p:nvSpPr>
          <p:spPr bwMode="auto">
            <a:xfrm>
              <a:off x="381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0388" name="Text Box 58"/>
            <p:cNvSpPr txBox="1">
              <a:spLocks noChangeArrowheads="1"/>
            </p:cNvSpPr>
            <p:nvPr/>
          </p:nvSpPr>
          <p:spPr bwMode="auto">
            <a:xfrm>
              <a:off x="405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endParaRPr lang="en-US" altLang="zh-CN" sz="1800"/>
            </a:p>
          </p:txBody>
        </p:sp>
        <p:sp>
          <p:nvSpPr>
            <p:cNvPr id="100389" name="Text Box 59"/>
            <p:cNvSpPr txBox="1">
              <a:spLocks noChangeArrowheads="1"/>
            </p:cNvSpPr>
            <p:nvPr/>
          </p:nvSpPr>
          <p:spPr bwMode="auto">
            <a:xfrm>
              <a:off x="2400" y="2256"/>
              <a:ext cx="24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   </a:t>
              </a:r>
              <a:endParaRPr lang="en-US" altLang="zh-CN" sz="1400"/>
            </a:p>
          </p:txBody>
        </p:sp>
        <p:sp>
          <p:nvSpPr>
            <p:cNvPr id="100390" name="Text Box 60"/>
            <p:cNvSpPr txBox="1">
              <a:spLocks noChangeArrowheads="1"/>
            </p:cNvSpPr>
            <p:nvPr/>
          </p:nvSpPr>
          <p:spPr bwMode="auto">
            <a:xfrm>
              <a:off x="4290" y="2017"/>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0391" name="Text Box 61"/>
            <p:cNvSpPr txBox="1">
              <a:spLocks noChangeArrowheads="1"/>
            </p:cNvSpPr>
            <p:nvPr/>
          </p:nvSpPr>
          <p:spPr bwMode="auto">
            <a:xfrm>
              <a:off x="4530" y="2017"/>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0392" name="Text Box 63"/>
            <p:cNvSpPr txBox="1">
              <a:spLocks noChangeArrowheads="1"/>
            </p:cNvSpPr>
            <p:nvPr/>
          </p:nvSpPr>
          <p:spPr bwMode="auto">
            <a:xfrm>
              <a:off x="2368"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1800"/>
            </a:p>
          </p:txBody>
        </p:sp>
        <p:sp>
          <p:nvSpPr>
            <p:cNvPr id="100393" name="Text Box 64"/>
            <p:cNvSpPr txBox="1">
              <a:spLocks noChangeArrowheads="1"/>
            </p:cNvSpPr>
            <p:nvPr/>
          </p:nvSpPr>
          <p:spPr bwMode="auto">
            <a:xfrm>
              <a:off x="2160" y="202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grpSp>
      <p:grpSp>
        <p:nvGrpSpPr>
          <p:cNvPr id="100360" name="Group 84"/>
          <p:cNvGrpSpPr/>
          <p:nvPr/>
        </p:nvGrpSpPr>
        <p:grpSpPr bwMode="auto">
          <a:xfrm>
            <a:off x="1016000" y="5071007"/>
            <a:ext cx="1879600" cy="1358900"/>
            <a:chOff x="640" y="3176"/>
            <a:chExt cx="1184" cy="856"/>
          </a:xfrm>
        </p:grpSpPr>
        <p:sp>
          <p:nvSpPr>
            <p:cNvPr id="100365" name="Oval 67"/>
            <p:cNvSpPr>
              <a:spLocks noChangeArrowheads="1"/>
            </p:cNvSpPr>
            <p:nvPr/>
          </p:nvSpPr>
          <p:spPr bwMode="auto">
            <a:xfrm>
              <a:off x="1168" y="31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0366" name="Oval 68"/>
            <p:cNvSpPr>
              <a:spLocks noChangeArrowheads="1"/>
            </p:cNvSpPr>
            <p:nvPr/>
          </p:nvSpPr>
          <p:spPr bwMode="auto">
            <a:xfrm>
              <a:off x="824"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0367" name="Oval 69"/>
            <p:cNvSpPr>
              <a:spLocks noChangeArrowheads="1"/>
            </p:cNvSpPr>
            <p:nvPr/>
          </p:nvSpPr>
          <p:spPr bwMode="auto">
            <a:xfrm>
              <a:off x="1168"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0368" name="Oval 70"/>
            <p:cNvSpPr>
              <a:spLocks noChangeArrowheads="1"/>
            </p:cNvSpPr>
            <p:nvPr/>
          </p:nvSpPr>
          <p:spPr bwMode="auto">
            <a:xfrm>
              <a:off x="1504"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0369" name="Oval 71"/>
            <p:cNvSpPr>
              <a:spLocks noChangeArrowheads="1"/>
            </p:cNvSpPr>
            <p:nvPr/>
          </p:nvSpPr>
          <p:spPr bwMode="auto">
            <a:xfrm>
              <a:off x="640"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0370" name="Oval 72"/>
            <p:cNvSpPr>
              <a:spLocks noChangeArrowheads="1"/>
            </p:cNvSpPr>
            <p:nvPr/>
          </p:nvSpPr>
          <p:spPr bwMode="auto">
            <a:xfrm>
              <a:off x="976"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0371" name="Oval 73"/>
            <p:cNvSpPr>
              <a:spLocks noChangeArrowheads="1"/>
            </p:cNvSpPr>
            <p:nvPr/>
          </p:nvSpPr>
          <p:spPr bwMode="auto">
            <a:xfrm>
              <a:off x="1160"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0372" name="Oval 74"/>
            <p:cNvSpPr>
              <a:spLocks noChangeArrowheads="1"/>
            </p:cNvSpPr>
            <p:nvPr/>
          </p:nvSpPr>
          <p:spPr bwMode="auto">
            <a:xfrm>
              <a:off x="1352"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0373" name="Oval 75"/>
            <p:cNvSpPr>
              <a:spLocks noChangeArrowheads="1"/>
            </p:cNvSpPr>
            <p:nvPr/>
          </p:nvSpPr>
          <p:spPr bwMode="auto">
            <a:xfrm>
              <a:off x="1688"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0374" name="Line 76"/>
            <p:cNvSpPr>
              <a:spLocks noChangeShapeType="1"/>
            </p:cNvSpPr>
            <p:nvPr/>
          </p:nvSpPr>
          <p:spPr bwMode="auto">
            <a:xfrm flipH="1">
              <a:off x="919" y="3320"/>
              <a:ext cx="288"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5" name="Line 77"/>
            <p:cNvSpPr>
              <a:spLocks noChangeShapeType="1"/>
            </p:cNvSpPr>
            <p:nvPr/>
          </p:nvSpPr>
          <p:spPr bwMode="auto">
            <a:xfrm>
              <a:off x="1232" y="3320"/>
              <a:ext cx="0"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6" name="Line 78"/>
            <p:cNvSpPr>
              <a:spLocks noChangeShapeType="1"/>
            </p:cNvSpPr>
            <p:nvPr/>
          </p:nvSpPr>
          <p:spPr bwMode="auto">
            <a:xfrm>
              <a:off x="1256" y="3320"/>
              <a:ext cx="288"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7" name="Line 79"/>
            <p:cNvSpPr>
              <a:spLocks noChangeShapeType="1"/>
            </p:cNvSpPr>
            <p:nvPr/>
          </p:nvSpPr>
          <p:spPr bwMode="auto">
            <a:xfrm flipH="1">
              <a:off x="728"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8" name="Line 80"/>
            <p:cNvSpPr>
              <a:spLocks noChangeShapeType="1"/>
            </p:cNvSpPr>
            <p:nvPr/>
          </p:nvSpPr>
          <p:spPr bwMode="auto">
            <a:xfrm>
              <a:off x="872"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9" name="Line 81"/>
            <p:cNvSpPr>
              <a:spLocks noChangeShapeType="1"/>
            </p:cNvSpPr>
            <p:nvPr/>
          </p:nvSpPr>
          <p:spPr bwMode="auto">
            <a:xfrm>
              <a:off x="1232" y="3656"/>
              <a:ext cx="0"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0" name="Line 82"/>
            <p:cNvSpPr>
              <a:spLocks noChangeShapeType="1"/>
            </p:cNvSpPr>
            <p:nvPr/>
          </p:nvSpPr>
          <p:spPr bwMode="auto">
            <a:xfrm flipH="1">
              <a:off x="1448"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1" name="Line 83"/>
            <p:cNvSpPr>
              <a:spLocks noChangeShapeType="1"/>
            </p:cNvSpPr>
            <p:nvPr/>
          </p:nvSpPr>
          <p:spPr bwMode="auto">
            <a:xfrm>
              <a:off x="1592"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0361" name="Text Box 85"/>
          <p:cNvSpPr txBox="1">
            <a:spLocks noChangeArrowheads="1"/>
          </p:cNvSpPr>
          <p:nvPr/>
        </p:nvSpPr>
        <p:spPr bwMode="auto">
          <a:xfrm>
            <a:off x="3200400" y="4143907"/>
            <a:ext cx="331146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一般有：</a:t>
            </a:r>
            <a:r>
              <a:rPr lang="en-US" altLang="zh-CN" dirty="0"/>
              <a:t>Parent(</a:t>
            </a:r>
            <a:r>
              <a:rPr lang="en-US" altLang="zh-CN" dirty="0" err="1"/>
              <a:t>i</a:t>
            </a:r>
            <a:r>
              <a:rPr lang="en-US" altLang="zh-CN" dirty="0"/>
              <a:t>) = A[</a:t>
            </a:r>
            <a:r>
              <a:rPr lang="en-US" altLang="zh-CN" dirty="0" err="1"/>
              <a:t>i</a:t>
            </a:r>
            <a:r>
              <a:rPr lang="en-US" altLang="zh-CN" dirty="0"/>
              <a:t>]</a:t>
            </a:r>
            <a:endParaRPr lang="en-US" altLang="zh-CN" dirty="0"/>
          </a:p>
        </p:txBody>
      </p:sp>
      <p:sp>
        <p:nvSpPr>
          <p:cNvPr id="100362" name="Text Box 86"/>
          <p:cNvSpPr txBox="1">
            <a:spLocks noChangeArrowheads="1"/>
          </p:cNvSpPr>
          <p:nvPr/>
        </p:nvSpPr>
        <p:spPr bwMode="auto">
          <a:xfrm>
            <a:off x="3262313" y="4642382"/>
            <a:ext cx="292449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Node  {</a:t>
            </a:r>
            <a:endParaRPr lang="en-US" altLang="zh-CN" dirty="0"/>
          </a:p>
          <a:p>
            <a:pPr eaLnBrk="1" hangingPunct="1"/>
            <a:r>
              <a:rPr lang="en-US" altLang="zh-CN" dirty="0"/>
              <a:t>            </a:t>
            </a:r>
            <a:r>
              <a:rPr lang="en-US" altLang="zh-CN" dirty="0" err="1"/>
              <a:t>int</a:t>
            </a:r>
            <a:r>
              <a:rPr lang="en-US" altLang="zh-CN" dirty="0"/>
              <a:t>  parent ;</a:t>
            </a:r>
            <a:endParaRPr lang="en-US" altLang="zh-CN" dirty="0"/>
          </a:p>
          <a:p>
            <a:pPr eaLnBrk="1" hangingPunct="1"/>
            <a:r>
              <a:rPr lang="en-US" altLang="zh-CN" dirty="0"/>
              <a:t>            char  data ;  } ;</a:t>
            </a:r>
            <a:endParaRPr lang="en-US" altLang="zh-CN" dirty="0"/>
          </a:p>
        </p:txBody>
      </p:sp>
      <p:sp>
        <p:nvSpPr>
          <p:cNvPr id="100363" name="Text Box 87"/>
          <p:cNvSpPr txBox="1">
            <a:spLocks noChangeArrowheads="1"/>
          </p:cNvSpPr>
          <p:nvPr/>
        </p:nvSpPr>
        <p:spPr bwMode="auto">
          <a:xfrm>
            <a:off x="3276600" y="5836182"/>
            <a:ext cx="337173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Typdef</a:t>
            </a:r>
            <a:r>
              <a:rPr lang="en-US" altLang="zh-CN" dirty="0"/>
              <a:t>  Node  TREE[11];</a:t>
            </a:r>
            <a:endParaRPr lang="en-US" altLang="zh-CN" dirty="0"/>
          </a:p>
          <a:p>
            <a:pPr eaLnBrk="1" hangingPunct="1"/>
            <a:r>
              <a:rPr lang="en-US" altLang="zh-CN" dirty="0"/>
              <a:t>TREE  T ;</a:t>
            </a:r>
            <a:endParaRPr lang="en-US" altLang="zh-CN" dirty="0"/>
          </a:p>
        </p:txBody>
      </p:sp>
      <p:sp>
        <p:nvSpPr>
          <p:cNvPr id="100364" name="Text Box 92"/>
          <p:cNvSpPr txBox="1">
            <a:spLocks noChangeArrowheads="1"/>
          </p:cNvSpPr>
          <p:nvPr/>
        </p:nvSpPr>
        <p:spPr bwMode="auto">
          <a:xfrm>
            <a:off x="3352800" y="562507"/>
            <a:ext cx="5441211" cy="463846"/>
          </a:xfrm>
          <a:prstGeom prst="rect">
            <a:avLst/>
          </a:prstGeom>
          <a:noFill/>
          <a:ln w="952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面向特定的操作，设计合适的存储结构</a:t>
            </a:r>
            <a:endParaRPr lang="zh-CN" alt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6"/>
          <p:cNvGrpSpPr/>
          <p:nvPr/>
        </p:nvGrpSpPr>
        <p:grpSpPr bwMode="auto">
          <a:xfrm>
            <a:off x="3564162" y="856353"/>
            <a:ext cx="4945063" cy="1058863"/>
            <a:chOff x="3073358" y="755650"/>
            <a:chExt cx="4945147" cy="1059258"/>
          </a:xfrm>
        </p:grpSpPr>
        <p:sp>
          <p:nvSpPr>
            <p:cNvPr id="102436" name="Text Box 4"/>
            <p:cNvSpPr txBox="1">
              <a:spLocks noChangeArrowheads="1"/>
            </p:cNvSpPr>
            <p:nvPr/>
          </p:nvSpPr>
          <p:spPr bwMode="auto">
            <a:xfrm>
              <a:off x="4292391"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A</a:t>
              </a:r>
              <a:endParaRPr lang="en-US" altLang="zh-CN" sz="1800"/>
            </a:p>
          </p:txBody>
        </p:sp>
        <p:sp>
          <p:nvSpPr>
            <p:cNvPr id="102437" name="Text Box 5"/>
            <p:cNvSpPr txBox="1">
              <a:spLocks noChangeArrowheads="1"/>
            </p:cNvSpPr>
            <p:nvPr/>
          </p:nvSpPr>
          <p:spPr bwMode="auto">
            <a:xfrm>
              <a:off x="4704458"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B</a:t>
              </a:r>
              <a:endParaRPr lang="en-US" altLang="zh-CN" sz="1800"/>
            </a:p>
          </p:txBody>
        </p:sp>
        <p:sp>
          <p:nvSpPr>
            <p:cNvPr id="102438" name="Text Box 6"/>
            <p:cNvSpPr txBox="1">
              <a:spLocks noChangeArrowheads="1"/>
            </p:cNvSpPr>
            <p:nvPr/>
          </p:nvSpPr>
          <p:spPr bwMode="auto">
            <a:xfrm>
              <a:off x="5116526"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C</a:t>
              </a:r>
              <a:endParaRPr lang="en-US" altLang="zh-CN" sz="1800"/>
            </a:p>
          </p:txBody>
        </p:sp>
        <p:sp>
          <p:nvSpPr>
            <p:cNvPr id="102439" name="Text Box 7"/>
            <p:cNvSpPr txBox="1">
              <a:spLocks noChangeArrowheads="1"/>
            </p:cNvSpPr>
            <p:nvPr/>
          </p:nvSpPr>
          <p:spPr bwMode="auto">
            <a:xfrm>
              <a:off x="5528593"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D</a:t>
              </a:r>
              <a:endParaRPr lang="en-US" altLang="zh-CN" sz="1800"/>
            </a:p>
          </p:txBody>
        </p:sp>
        <p:sp>
          <p:nvSpPr>
            <p:cNvPr id="102440" name="Text Box 8"/>
            <p:cNvSpPr txBox="1">
              <a:spLocks noChangeArrowheads="1"/>
            </p:cNvSpPr>
            <p:nvPr/>
          </p:nvSpPr>
          <p:spPr bwMode="auto">
            <a:xfrm>
              <a:off x="5940661"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E</a:t>
              </a:r>
              <a:endParaRPr lang="en-US" altLang="zh-CN" sz="1800"/>
            </a:p>
          </p:txBody>
        </p:sp>
        <p:sp>
          <p:nvSpPr>
            <p:cNvPr id="102441" name="Text Box 9"/>
            <p:cNvSpPr txBox="1">
              <a:spLocks noChangeArrowheads="1"/>
            </p:cNvSpPr>
            <p:nvPr/>
          </p:nvSpPr>
          <p:spPr bwMode="auto">
            <a:xfrm>
              <a:off x="6352728"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F</a:t>
              </a:r>
              <a:endParaRPr lang="en-US" altLang="zh-CN" sz="1800"/>
            </a:p>
          </p:txBody>
        </p:sp>
        <p:sp>
          <p:nvSpPr>
            <p:cNvPr id="102442" name="Text Box 10"/>
            <p:cNvSpPr txBox="1">
              <a:spLocks noChangeArrowheads="1"/>
            </p:cNvSpPr>
            <p:nvPr/>
          </p:nvSpPr>
          <p:spPr bwMode="auto">
            <a:xfrm>
              <a:off x="6764795"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G</a:t>
              </a:r>
              <a:endParaRPr lang="en-US" altLang="zh-CN" sz="1800"/>
            </a:p>
          </p:txBody>
        </p:sp>
        <p:sp>
          <p:nvSpPr>
            <p:cNvPr id="102443" name="Text Box 11"/>
            <p:cNvSpPr txBox="1">
              <a:spLocks noChangeArrowheads="1"/>
            </p:cNvSpPr>
            <p:nvPr/>
          </p:nvSpPr>
          <p:spPr bwMode="auto">
            <a:xfrm>
              <a:off x="3931832" y="1504950"/>
              <a:ext cx="408667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a:t>
              </a:r>
              <a:endParaRPr lang="en-US" altLang="zh-CN" sz="1400"/>
            </a:p>
          </p:txBody>
        </p:sp>
        <p:sp>
          <p:nvSpPr>
            <p:cNvPr id="102444" name="Text Box 12"/>
            <p:cNvSpPr txBox="1">
              <a:spLocks noChangeArrowheads="1"/>
            </p:cNvSpPr>
            <p:nvPr/>
          </p:nvSpPr>
          <p:spPr bwMode="auto">
            <a:xfrm>
              <a:off x="7176863" y="11255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H</a:t>
              </a:r>
              <a:endParaRPr lang="en-US" altLang="zh-CN" sz="1800"/>
            </a:p>
          </p:txBody>
        </p:sp>
        <p:sp>
          <p:nvSpPr>
            <p:cNvPr id="102445" name="Text Box 13"/>
            <p:cNvSpPr txBox="1">
              <a:spLocks noChangeArrowheads="1"/>
            </p:cNvSpPr>
            <p:nvPr/>
          </p:nvSpPr>
          <p:spPr bwMode="auto">
            <a:xfrm>
              <a:off x="7588930" y="11255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a:t>
              </a:r>
              <a:endParaRPr lang="en-US" altLang="zh-CN" sz="1800"/>
            </a:p>
          </p:txBody>
        </p:sp>
        <p:sp>
          <p:nvSpPr>
            <p:cNvPr id="102446" name="Text Box 15"/>
            <p:cNvSpPr txBox="1">
              <a:spLocks noChangeArrowheads="1"/>
            </p:cNvSpPr>
            <p:nvPr/>
          </p:nvSpPr>
          <p:spPr bwMode="auto">
            <a:xfrm>
              <a:off x="3523198" y="1131887"/>
              <a:ext cx="76493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data</a:t>
              </a:r>
              <a:endParaRPr lang="zh-CN" altLang="en-US" sz="1800"/>
            </a:p>
          </p:txBody>
        </p:sp>
        <p:sp>
          <p:nvSpPr>
            <p:cNvPr id="102447" name="Text Box 16"/>
            <p:cNvSpPr txBox="1">
              <a:spLocks noChangeArrowheads="1"/>
            </p:cNvSpPr>
            <p:nvPr/>
          </p:nvSpPr>
          <p:spPr bwMode="auto">
            <a:xfrm>
              <a:off x="3073358" y="938214"/>
              <a:ext cx="50089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T</a:t>
              </a:r>
              <a:endParaRPr lang="en-US" altLang="zh-CN" sz="1800"/>
            </a:p>
          </p:txBody>
        </p:sp>
        <p:sp>
          <p:nvSpPr>
            <p:cNvPr id="102448" name="Text Box 17"/>
            <p:cNvSpPr txBox="1">
              <a:spLocks noChangeArrowheads="1"/>
            </p:cNvSpPr>
            <p:nvPr/>
          </p:nvSpPr>
          <p:spPr bwMode="auto">
            <a:xfrm>
              <a:off x="4292391"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endParaRPr lang="en-US" altLang="zh-CN" sz="1800"/>
            </a:p>
          </p:txBody>
        </p:sp>
        <p:sp>
          <p:nvSpPr>
            <p:cNvPr id="102449" name="Text Box 18"/>
            <p:cNvSpPr txBox="1">
              <a:spLocks noChangeArrowheads="1"/>
            </p:cNvSpPr>
            <p:nvPr/>
          </p:nvSpPr>
          <p:spPr bwMode="auto">
            <a:xfrm>
              <a:off x="4704458"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0" name="Text Box 19"/>
            <p:cNvSpPr txBox="1">
              <a:spLocks noChangeArrowheads="1"/>
            </p:cNvSpPr>
            <p:nvPr/>
          </p:nvSpPr>
          <p:spPr bwMode="auto">
            <a:xfrm>
              <a:off x="5116526"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1" name="Text Box 20"/>
            <p:cNvSpPr txBox="1">
              <a:spLocks noChangeArrowheads="1"/>
            </p:cNvSpPr>
            <p:nvPr/>
          </p:nvSpPr>
          <p:spPr bwMode="auto">
            <a:xfrm>
              <a:off x="5528593"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2" name="Text Box 21"/>
            <p:cNvSpPr txBox="1">
              <a:spLocks noChangeArrowheads="1"/>
            </p:cNvSpPr>
            <p:nvPr/>
          </p:nvSpPr>
          <p:spPr bwMode="auto">
            <a:xfrm>
              <a:off x="5940661"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2453" name="Text Box 22"/>
            <p:cNvSpPr txBox="1">
              <a:spLocks noChangeArrowheads="1"/>
            </p:cNvSpPr>
            <p:nvPr/>
          </p:nvSpPr>
          <p:spPr bwMode="auto">
            <a:xfrm>
              <a:off x="6352728"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2454" name="Text Box 23"/>
            <p:cNvSpPr txBox="1">
              <a:spLocks noChangeArrowheads="1"/>
            </p:cNvSpPr>
            <p:nvPr/>
          </p:nvSpPr>
          <p:spPr bwMode="auto">
            <a:xfrm>
              <a:off x="6764795"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endParaRPr lang="en-US" altLang="zh-CN" sz="1800"/>
            </a:p>
          </p:txBody>
        </p:sp>
        <p:sp>
          <p:nvSpPr>
            <p:cNvPr id="102455" name="Text Box 24"/>
            <p:cNvSpPr txBox="1">
              <a:spLocks noChangeArrowheads="1"/>
            </p:cNvSpPr>
            <p:nvPr/>
          </p:nvSpPr>
          <p:spPr bwMode="auto">
            <a:xfrm>
              <a:off x="7176863" y="7572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2456" name="Text Box 25"/>
            <p:cNvSpPr txBox="1">
              <a:spLocks noChangeArrowheads="1"/>
            </p:cNvSpPr>
            <p:nvPr/>
          </p:nvSpPr>
          <p:spPr bwMode="auto">
            <a:xfrm>
              <a:off x="7588930" y="7572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2457" name="Text Box 27"/>
            <p:cNvSpPr txBox="1">
              <a:spLocks noChangeArrowheads="1"/>
            </p:cNvSpPr>
            <p:nvPr/>
          </p:nvSpPr>
          <p:spPr bwMode="auto">
            <a:xfrm>
              <a:off x="3526632" y="755650"/>
              <a:ext cx="7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parent</a:t>
              </a:r>
              <a:endParaRPr lang="zh-CN" altLang="zh-CN" sz="1800"/>
            </a:p>
          </p:txBody>
        </p:sp>
      </p:grpSp>
      <p:grpSp>
        <p:nvGrpSpPr>
          <p:cNvPr id="102403" name="Group 56"/>
          <p:cNvGrpSpPr/>
          <p:nvPr/>
        </p:nvGrpSpPr>
        <p:grpSpPr bwMode="auto">
          <a:xfrm>
            <a:off x="827312" y="505516"/>
            <a:ext cx="1968500" cy="1860550"/>
            <a:chOff x="392" y="268"/>
            <a:chExt cx="1240" cy="1172"/>
          </a:xfrm>
        </p:grpSpPr>
        <p:grpSp>
          <p:nvGrpSpPr>
            <p:cNvPr id="102409" name="Group 28"/>
            <p:cNvGrpSpPr/>
            <p:nvPr/>
          </p:nvGrpSpPr>
          <p:grpSpPr bwMode="auto">
            <a:xfrm>
              <a:off x="432" y="392"/>
              <a:ext cx="1184" cy="856"/>
              <a:chOff x="641" y="2256"/>
              <a:chExt cx="1184" cy="856"/>
            </a:xfrm>
          </p:grpSpPr>
          <p:sp>
            <p:nvSpPr>
              <p:cNvPr id="102419" name="Oval 29"/>
              <p:cNvSpPr>
                <a:spLocks noChangeArrowheads="1"/>
              </p:cNvSpPr>
              <p:nvPr/>
            </p:nvSpPr>
            <p:spPr bwMode="auto">
              <a:xfrm>
                <a:off x="1169"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2420" name="Oval 30"/>
              <p:cNvSpPr>
                <a:spLocks noChangeArrowheads="1"/>
              </p:cNvSpPr>
              <p:nvPr/>
            </p:nvSpPr>
            <p:spPr bwMode="auto">
              <a:xfrm>
                <a:off x="82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2421" name="Oval 31"/>
              <p:cNvSpPr>
                <a:spLocks noChangeArrowheads="1"/>
              </p:cNvSpPr>
              <p:nvPr/>
            </p:nvSpPr>
            <p:spPr bwMode="auto">
              <a:xfrm>
                <a:off x="1169"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2422" name="Oval 32"/>
              <p:cNvSpPr>
                <a:spLocks noChangeArrowheads="1"/>
              </p:cNvSpPr>
              <p:nvPr/>
            </p:nvSpPr>
            <p:spPr bwMode="auto">
              <a:xfrm>
                <a:off x="150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2423" name="Oval 33"/>
              <p:cNvSpPr>
                <a:spLocks noChangeArrowheads="1"/>
              </p:cNvSpPr>
              <p:nvPr/>
            </p:nvSpPr>
            <p:spPr bwMode="auto">
              <a:xfrm>
                <a:off x="64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2424" name="Oval 34"/>
              <p:cNvSpPr>
                <a:spLocks noChangeArrowheads="1"/>
              </p:cNvSpPr>
              <p:nvPr/>
            </p:nvSpPr>
            <p:spPr bwMode="auto">
              <a:xfrm>
                <a:off x="977"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2425" name="Oval 35"/>
              <p:cNvSpPr>
                <a:spLocks noChangeArrowheads="1"/>
              </p:cNvSpPr>
              <p:nvPr/>
            </p:nvSpPr>
            <p:spPr bwMode="auto">
              <a:xfrm>
                <a:off x="116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2426" name="Oval 36"/>
              <p:cNvSpPr>
                <a:spLocks noChangeArrowheads="1"/>
              </p:cNvSpPr>
              <p:nvPr/>
            </p:nvSpPr>
            <p:spPr bwMode="auto">
              <a:xfrm>
                <a:off x="1353"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2427" name="Oval 37"/>
              <p:cNvSpPr>
                <a:spLocks noChangeArrowheads="1"/>
              </p:cNvSpPr>
              <p:nvPr/>
            </p:nvSpPr>
            <p:spPr bwMode="auto">
              <a:xfrm>
                <a:off x="1689"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2428" name="Line 38"/>
              <p:cNvSpPr>
                <a:spLocks noChangeShapeType="1"/>
              </p:cNvSpPr>
              <p:nvPr/>
            </p:nvSpPr>
            <p:spPr bwMode="auto">
              <a:xfrm flipH="1">
                <a:off x="920"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29" name="Line 39"/>
              <p:cNvSpPr>
                <a:spLocks noChangeShapeType="1"/>
              </p:cNvSpPr>
              <p:nvPr/>
            </p:nvSpPr>
            <p:spPr bwMode="auto">
              <a:xfrm>
                <a:off x="1233" y="240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0" name="Line 40"/>
              <p:cNvSpPr>
                <a:spLocks noChangeShapeType="1"/>
              </p:cNvSpPr>
              <p:nvPr/>
            </p:nvSpPr>
            <p:spPr bwMode="auto">
              <a:xfrm>
                <a:off x="1257"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1" name="Line 41"/>
              <p:cNvSpPr>
                <a:spLocks noChangeShapeType="1"/>
              </p:cNvSpPr>
              <p:nvPr/>
            </p:nvSpPr>
            <p:spPr bwMode="auto">
              <a:xfrm flipH="1">
                <a:off x="72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2" name="Line 42"/>
              <p:cNvSpPr>
                <a:spLocks noChangeShapeType="1"/>
              </p:cNvSpPr>
              <p:nvPr/>
            </p:nvSpPr>
            <p:spPr bwMode="auto">
              <a:xfrm>
                <a:off x="87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3" name="Line 43"/>
              <p:cNvSpPr>
                <a:spLocks noChangeShapeType="1"/>
              </p:cNvSpPr>
              <p:nvPr/>
            </p:nvSpPr>
            <p:spPr bwMode="auto">
              <a:xfrm>
                <a:off x="1233" y="273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4" name="Line 44"/>
              <p:cNvSpPr>
                <a:spLocks noChangeShapeType="1"/>
              </p:cNvSpPr>
              <p:nvPr/>
            </p:nvSpPr>
            <p:spPr bwMode="auto">
              <a:xfrm flipH="1">
                <a:off x="144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5" name="Line 45"/>
              <p:cNvSpPr>
                <a:spLocks noChangeShapeType="1"/>
              </p:cNvSpPr>
              <p:nvPr/>
            </p:nvSpPr>
            <p:spPr bwMode="auto">
              <a:xfrm>
                <a:off x="159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2410" name="Text Box 46"/>
            <p:cNvSpPr txBox="1">
              <a:spLocks noChangeArrowheads="1"/>
            </p:cNvSpPr>
            <p:nvPr/>
          </p:nvSpPr>
          <p:spPr bwMode="auto">
            <a:xfrm>
              <a:off x="1090" y="26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A</a:t>
              </a:r>
              <a:endParaRPr lang="en-US" altLang="zh-CN" sz="1600"/>
            </a:p>
          </p:txBody>
        </p:sp>
        <p:sp>
          <p:nvSpPr>
            <p:cNvPr id="102411" name="Text Box 47"/>
            <p:cNvSpPr txBox="1">
              <a:spLocks noChangeArrowheads="1"/>
            </p:cNvSpPr>
            <p:nvPr/>
          </p:nvSpPr>
          <p:spPr bwMode="auto">
            <a:xfrm>
              <a:off x="473" y="604"/>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B</a:t>
              </a:r>
              <a:endParaRPr lang="en-US" altLang="zh-CN" sz="1600"/>
            </a:p>
          </p:txBody>
        </p:sp>
        <p:sp>
          <p:nvSpPr>
            <p:cNvPr id="102412" name="Text Box 48"/>
            <p:cNvSpPr txBox="1">
              <a:spLocks noChangeArrowheads="1"/>
            </p:cNvSpPr>
            <p:nvPr/>
          </p:nvSpPr>
          <p:spPr bwMode="auto">
            <a:xfrm>
              <a:off x="855" y="576"/>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C</a:t>
              </a:r>
              <a:endParaRPr lang="en-US" altLang="zh-CN" sz="1600"/>
            </a:p>
          </p:txBody>
        </p:sp>
        <p:sp>
          <p:nvSpPr>
            <p:cNvPr id="102413" name="Text Box 49"/>
            <p:cNvSpPr txBox="1">
              <a:spLocks noChangeArrowheads="1"/>
            </p:cNvSpPr>
            <p:nvPr/>
          </p:nvSpPr>
          <p:spPr bwMode="auto">
            <a:xfrm>
              <a:off x="1335" y="567"/>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D</a:t>
              </a:r>
              <a:endParaRPr lang="en-US" altLang="zh-CN" sz="1600"/>
            </a:p>
          </p:txBody>
        </p:sp>
        <p:sp>
          <p:nvSpPr>
            <p:cNvPr id="102414" name="Text Box 50"/>
            <p:cNvSpPr txBox="1">
              <a:spLocks noChangeArrowheads="1"/>
            </p:cNvSpPr>
            <p:nvPr/>
          </p:nvSpPr>
          <p:spPr bwMode="auto">
            <a:xfrm>
              <a:off x="392" y="122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E</a:t>
              </a:r>
              <a:endParaRPr lang="en-US" altLang="zh-CN" sz="1600"/>
            </a:p>
          </p:txBody>
        </p:sp>
        <p:sp>
          <p:nvSpPr>
            <p:cNvPr id="102415" name="Text Box 51"/>
            <p:cNvSpPr txBox="1">
              <a:spLocks noChangeArrowheads="1"/>
            </p:cNvSpPr>
            <p:nvPr/>
          </p:nvSpPr>
          <p:spPr bwMode="auto">
            <a:xfrm>
              <a:off x="743" y="1228"/>
              <a:ext cx="1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F</a:t>
              </a:r>
              <a:endParaRPr lang="en-US" altLang="zh-CN" sz="1600"/>
            </a:p>
          </p:txBody>
        </p:sp>
        <p:sp>
          <p:nvSpPr>
            <p:cNvPr id="102416" name="Text Box 52"/>
            <p:cNvSpPr txBox="1">
              <a:spLocks noChangeArrowheads="1"/>
            </p:cNvSpPr>
            <p:nvPr/>
          </p:nvSpPr>
          <p:spPr bwMode="auto">
            <a:xfrm>
              <a:off x="930"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G</a:t>
              </a:r>
              <a:endParaRPr lang="en-US" altLang="zh-CN" sz="1600"/>
            </a:p>
          </p:txBody>
        </p:sp>
        <p:sp>
          <p:nvSpPr>
            <p:cNvPr id="102417" name="Text Box 54"/>
            <p:cNvSpPr txBox="1">
              <a:spLocks noChangeArrowheads="1"/>
            </p:cNvSpPr>
            <p:nvPr/>
          </p:nvSpPr>
          <p:spPr bwMode="auto">
            <a:xfrm>
              <a:off x="1104"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H</a:t>
              </a:r>
              <a:endParaRPr lang="en-US" altLang="zh-CN" sz="1600"/>
            </a:p>
          </p:txBody>
        </p:sp>
        <p:sp>
          <p:nvSpPr>
            <p:cNvPr id="102418" name="Text Box 55"/>
            <p:cNvSpPr txBox="1">
              <a:spLocks noChangeArrowheads="1"/>
            </p:cNvSpPr>
            <p:nvPr/>
          </p:nvSpPr>
          <p:spPr bwMode="auto">
            <a:xfrm>
              <a:off x="1475" y="1228"/>
              <a:ext cx="1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I</a:t>
              </a:r>
              <a:endParaRPr lang="en-US" altLang="zh-CN" sz="1600"/>
            </a:p>
          </p:txBody>
        </p:sp>
      </p:grpSp>
      <p:sp>
        <p:nvSpPr>
          <p:cNvPr id="102404" name="Rectangle 59"/>
          <p:cNvSpPr>
            <a:spLocks noChangeArrowheads="1"/>
          </p:cNvSpPr>
          <p:nvPr/>
        </p:nvSpPr>
        <p:spPr bwMode="auto">
          <a:xfrm>
            <a:off x="4192812" y="1869178"/>
            <a:ext cx="34575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树的双亲表示法的改进方案</a:t>
            </a:r>
            <a:endParaRPr lang="zh-CN" altLang="en-US" sz="1800" b="1"/>
          </a:p>
        </p:txBody>
      </p:sp>
      <p:sp>
        <p:nvSpPr>
          <p:cNvPr id="102405" name="Text Box 60"/>
          <p:cNvSpPr txBox="1">
            <a:spLocks noChangeArrowheads="1"/>
          </p:cNvSpPr>
          <p:nvPr/>
        </p:nvSpPr>
        <p:spPr bwMode="auto">
          <a:xfrm>
            <a:off x="509812" y="2594666"/>
            <a:ext cx="484854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Typedef</a:t>
            </a:r>
            <a:r>
              <a:rPr lang="en-US" altLang="zh-CN" b="1" dirty="0"/>
              <a:t>   </a:t>
            </a:r>
            <a:r>
              <a:rPr lang="en-US" altLang="zh-CN" b="1" dirty="0" err="1"/>
              <a:t>int</a:t>
            </a:r>
            <a:r>
              <a:rPr lang="en-US" altLang="zh-CN" b="1" dirty="0"/>
              <a:t>   Node ;</a:t>
            </a:r>
            <a:endParaRPr lang="en-US" altLang="zh-CN" b="1" dirty="0"/>
          </a:p>
          <a:p>
            <a:pPr eaLnBrk="1" hangingPunct="1"/>
            <a:r>
              <a:rPr lang="en-US" altLang="zh-CN" b="1" dirty="0" err="1"/>
              <a:t>Typedef</a:t>
            </a:r>
            <a:r>
              <a:rPr lang="en-US" altLang="zh-CN" b="1" dirty="0"/>
              <a:t>  Node  TREE[</a:t>
            </a:r>
            <a:r>
              <a:rPr lang="en-US" altLang="zh-CN" b="1" dirty="0" err="1"/>
              <a:t>MaxNodes</a:t>
            </a:r>
            <a:r>
              <a:rPr lang="en-US" altLang="zh-CN" b="1" dirty="0"/>
              <a:t>] ;</a:t>
            </a:r>
            <a:endParaRPr lang="en-US" altLang="zh-CN" b="1" dirty="0"/>
          </a:p>
        </p:txBody>
      </p:sp>
      <p:sp>
        <p:nvSpPr>
          <p:cNvPr id="102406" name="Text Box 61"/>
          <p:cNvSpPr txBox="1">
            <a:spLocks noChangeArrowheads="1"/>
          </p:cNvSpPr>
          <p:nvPr/>
        </p:nvSpPr>
        <p:spPr bwMode="auto">
          <a:xfrm>
            <a:off x="3176812" y="3620191"/>
            <a:ext cx="5780278" cy="304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Node   </a:t>
            </a:r>
            <a:r>
              <a:rPr lang="en-US" altLang="zh-CN" b="1" dirty="0" err="1"/>
              <a:t>LeftMost</a:t>
            </a:r>
            <a:r>
              <a:rPr lang="en-US" altLang="zh-CN" b="1" dirty="0"/>
              <a:t>-Child( n , T )</a:t>
            </a:r>
            <a:endParaRPr lang="en-US" altLang="zh-CN" b="1" dirty="0"/>
          </a:p>
          <a:p>
            <a:pPr eaLnBrk="1" hangingPunct="1"/>
            <a:r>
              <a:rPr lang="en-US" altLang="zh-CN" b="1" dirty="0"/>
              <a:t>Node  n ;  TREE  T ;</a:t>
            </a:r>
            <a:endParaRPr lang="en-US" altLang="zh-CN" b="1" dirty="0"/>
          </a:p>
          <a:p>
            <a:pPr eaLnBrk="1" hangingPunct="1"/>
            <a:r>
              <a:rPr lang="en-US" altLang="zh-CN" b="1" dirty="0"/>
              <a:t>{   Node  </a:t>
            </a:r>
            <a:r>
              <a:rPr lang="en-US" altLang="zh-CN" b="1" dirty="0" err="1"/>
              <a:t>i</a:t>
            </a:r>
            <a:r>
              <a:rPr lang="en-US" altLang="zh-CN" b="1" dirty="0"/>
              <a:t> ;</a:t>
            </a:r>
            <a:endParaRPr lang="en-US" altLang="zh-CN" b="1" dirty="0"/>
          </a:p>
          <a:p>
            <a:pPr eaLnBrk="1" hangingPunct="1"/>
            <a:r>
              <a:rPr lang="en-US" altLang="zh-CN" b="1" dirty="0"/>
              <a:t>     for ( </a:t>
            </a:r>
            <a:r>
              <a:rPr lang="en-US" altLang="zh-CN" b="1" dirty="0" err="1"/>
              <a:t>i</a:t>
            </a:r>
            <a:r>
              <a:rPr lang="en-US" altLang="zh-CN" b="1" dirty="0"/>
              <a:t> = n + 1 ; </a:t>
            </a:r>
            <a:r>
              <a:rPr lang="en-US" altLang="zh-CN" b="1" dirty="0" err="1"/>
              <a:t>i</a:t>
            </a:r>
            <a:r>
              <a:rPr lang="en-US" altLang="zh-CN" b="1" dirty="0"/>
              <a:t> &lt;= </a:t>
            </a:r>
            <a:r>
              <a:rPr lang="en-US" altLang="zh-CN" b="1" dirty="0" err="1"/>
              <a:t>MaxNodes</a:t>
            </a:r>
            <a:r>
              <a:rPr lang="en-US" altLang="zh-CN" b="1" dirty="0"/>
              <a:t> –1 ; </a:t>
            </a:r>
            <a:r>
              <a:rPr lang="en-US" altLang="zh-CN" b="1" dirty="0" err="1"/>
              <a:t>i</a:t>
            </a:r>
            <a:r>
              <a:rPr lang="en-US" altLang="zh-CN" b="1" dirty="0"/>
              <a:t>++ )</a:t>
            </a:r>
            <a:endParaRPr lang="en-US" altLang="zh-CN" b="1" dirty="0"/>
          </a:p>
          <a:p>
            <a:pPr eaLnBrk="1" hangingPunct="1"/>
            <a:r>
              <a:rPr lang="en-US" altLang="zh-CN" b="1" dirty="0"/>
              <a:t>     if ( T[</a:t>
            </a:r>
            <a:r>
              <a:rPr lang="en-US" altLang="zh-CN" b="1" dirty="0" err="1"/>
              <a:t>i</a:t>
            </a:r>
            <a:r>
              <a:rPr lang="en-US" altLang="zh-CN" b="1" dirty="0"/>
              <a:t>] == n )</a:t>
            </a:r>
            <a:endParaRPr lang="en-US" altLang="zh-CN" b="1" dirty="0"/>
          </a:p>
          <a:p>
            <a:pPr eaLnBrk="1" hangingPunct="1"/>
            <a:r>
              <a:rPr lang="en-US" altLang="zh-CN" b="1" dirty="0"/>
              <a:t>        return( </a:t>
            </a:r>
            <a:r>
              <a:rPr lang="en-US" altLang="zh-CN" b="1" dirty="0" err="1"/>
              <a:t>i</a:t>
            </a:r>
            <a:r>
              <a:rPr lang="en-US" altLang="zh-CN" b="1" dirty="0"/>
              <a:t> ) ;    </a:t>
            </a:r>
            <a:r>
              <a:rPr lang="en-US" altLang="zh-CN" b="1" dirty="0" err="1"/>
              <a:t>i</a:t>
            </a:r>
            <a:r>
              <a:rPr lang="en-US" altLang="zh-CN" b="1" dirty="0"/>
              <a:t> </a:t>
            </a:r>
            <a:r>
              <a:rPr lang="zh-CN" altLang="en-US" b="1" dirty="0"/>
              <a:t>为最左孩子</a:t>
            </a:r>
            <a:endParaRPr lang="zh-CN" altLang="en-US" b="1" dirty="0"/>
          </a:p>
          <a:p>
            <a:pPr eaLnBrk="1" hangingPunct="1"/>
            <a:r>
              <a:rPr lang="zh-CN" altLang="en-US" b="1" dirty="0"/>
              <a:t>     </a:t>
            </a:r>
            <a:r>
              <a:rPr lang="en-US" altLang="zh-CN" b="1" dirty="0"/>
              <a:t>return( 0 ) ;      n</a:t>
            </a:r>
            <a:r>
              <a:rPr lang="zh-CN" altLang="en-US" b="1" dirty="0"/>
              <a:t>是叶子</a:t>
            </a:r>
            <a:endParaRPr lang="zh-CN" altLang="en-US" b="1" dirty="0"/>
          </a:p>
          <a:p>
            <a:pPr eaLnBrk="1" hangingPunct="1"/>
            <a:r>
              <a:rPr lang="en-US" altLang="zh-CN" b="1" dirty="0"/>
              <a:t>}</a:t>
            </a:r>
            <a:endParaRPr lang="en-US" altLang="zh-CN" b="1" dirty="0"/>
          </a:p>
        </p:txBody>
      </p:sp>
      <p:sp>
        <p:nvSpPr>
          <p:cNvPr id="102407" name="Text Box 62"/>
          <p:cNvSpPr txBox="1">
            <a:spLocks noChangeArrowheads="1"/>
          </p:cNvSpPr>
          <p:nvPr/>
        </p:nvSpPr>
        <p:spPr bwMode="auto">
          <a:xfrm>
            <a:off x="406630" y="3813866"/>
            <a:ext cx="2233602"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算法</a:t>
            </a:r>
            <a:endParaRPr lang="zh-CN" altLang="en-US" b="1" dirty="0"/>
          </a:p>
          <a:p>
            <a:pPr algn="ctr" eaLnBrk="1" hangingPunct="1"/>
            <a:endParaRPr lang="zh-CN" altLang="en-US" b="1" dirty="0"/>
          </a:p>
          <a:p>
            <a:pPr algn="ctr" eaLnBrk="1" hangingPunct="1"/>
            <a:r>
              <a:rPr lang="en-US" altLang="zh-CN" b="1" dirty="0" err="1"/>
              <a:t>LeftMost</a:t>
            </a:r>
            <a:r>
              <a:rPr lang="en-US" altLang="zh-CN" b="1" dirty="0"/>
              <a:t>-Child</a:t>
            </a:r>
            <a:endParaRPr lang="en-US" altLang="zh-CN" b="1" dirty="0"/>
          </a:p>
        </p:txBody>
      </p:sp>
      <p:sp>
        <p:nvSpPr>
          <p:cNvPr id="102408" name="Text Box 88"/>
          <p:cNvSpPr txBox="1">
            <a:spLocks noChangeArrowheads="1"/>
          </p:cNvSpPr>
          <p:nvPr/>
        </p:nvSpPr>
        <p:spPr bwMode="auto">
          <a:xfrm>
            <a:off x="6782025" y="2061266"/>
            <a:ext cx="18764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000"/>
              <a:t>T[7].parent = 3 ;</a:t>
            </a:r>
            <a:endParaRPr lang="en-US" altLang="zh-CN" sz="2000"/>
          </a:p>
          <a:p>
            <a:pPr eaLnBrk="1" hangingPunct="1">
              <a:lnSpc>
                <a:spcPct val="140000"/>
              </a:lnSpc>
            </a:pPr>
            <a:r>
              <a:rPr lang="en-US" altLang="zh-CN" sz="2000"/>
              <a:t>T[7].data = G ;</a:t>
            </a: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050"/>
          <p:cNvSpPr txBox="1">
            <a:spLocks noChangeArrowheads="1"/>
          </p:cNvSpPr>
          <p:nvPr/>
        </p:nvSpPr>
        <p:spPr bwMode="auto">
          <a:xfrm>
            <a:off x="381000" y="692696"/>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2</a:t>
            </a:r>
            <a:r>
              <a:rPr lang="zh-CN" altLang="en-US" b="1">
                <a:solidFill>
                  <a:srgbClr val="0000CC"/>
                </a:solidFill>
              </a:rPr>
              <a:t>、树的孩子表示法（邻接表表示法）</a:t>
            </a:r>
            <a:endParaRPr lang="zh-CN" altLang="en-US" b="1">
              <a:solidFill>
                <a:srgbClr val="0000CC"/>
              </a:solidFill>
            </a:endParaRPr>
          </a:p>
        </p:txBody>
      </p:sp>
      <p:grpSp>
        <p:nvGrpSpPr>
          <p:cNvPr id="104451" name="Group 2071"/>
          <p:cNvGrpSpPr/>
          <p:nvPr/>
        </p:nvGrpSpPr>
        <p:grpSpPr bwMode="auto">
          <a:xfrm>
            <a:off x="6731000" y="1011784"/>
            <a:ext cx="1879600" cy="1968500"/>
            <a:chOff x="4080" y="336"/>
            <a:chExt cx="1184" cy="1240"/>
          </a:xfrm>
        </p:grpSpPr>
        <p:sp>
          <p:nvSpPr>
            <p:cNvPr id="104718" name="Oval 2052"/>
            <p:cNvSpPr>
              <a:spLocks noChangeArrowheads="1"/>
            </p:cNvSpPr>
            <p:nvPr/>
          </p:nvSpPr>
          <p:spPr bwMode="auto">
            <a:xfrm>
              <a:off x="4608" y="3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4719" name="Oval 2053"/>
            <p:cNvSpPr>
              <a:spLocks noChangeArrowheads="1"/>
            </p:cNvSpPr>
            <p:nvPr/>
          </p:nvSpPr>
          <p:spPr bwMode="auto">
            <a:xfrm>
              <a:off x="426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4720" name="Oval 2054"/>
            <p:cNvSpPr>
              <a:spLocks noChangeArrowheads="1"/>
            </p:cNvSpPr>
            <p:nvPr/>
          </p:nvSpPr>
          <p:spPr bwMode="auto">
            <a:xfrm>
              <a:off x="4608"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4721" name="Oval 2055"/>
            <p:cNvSpPr>
              <a:spLocks noChangeArrowheads="1"/>
            </p:cNvSpPr>
            <p:nvPr/>
          </p:nvSpPr>
          <p:spPr bwMode="auto">
            <a:xfrm>
              <a:off x="494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4722" name="Oval 2056"/>
            <p:cNvSpPr>
              <a:spLocks noChangeArrowheads="1"/>
            </p:cNvSpPr>
            <p:nvPr/>
          </p:nvSpPr>
          <p:spPr bwMode="auto">
            <a:xfrm>
              <a:off x="4080"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4723" name="Oval 2057"/>
            <p:cNvSpPr>
              <a:spLocks noChangeArrowheads="1"/>
            </p:cNvSpPr>
            <p:nvPr/>
          </p:nvSpPr>
          <p:spPr bwMode="auto">
            <a:xfrm>
              <a:off x="4416"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4724" name="Oval 2058"/>
            <p:cNvSpPr>
              <a:spLocks noChangeArrowheads="1"/>
            </p:cNvSpPr>
            <p:nvPr/>
          </p:nvSpPr>
          <p:spPr bwMode="auto">
            <a:xfrm>
              <a:off x="4952"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4725" name="Oval 2059"/>
            <p:cNvSpPr>
              <a:spLocks noChangeArrowheads="1"/>
            </p:cNvSpPr>
            <p:nvPr/>
          </p:nvSpPr>
          <p:spPr bwMode="auto">
            <a:xfrm>
              <a:off x="4792"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4726" name="Oval 2060"/>
            <p:cNvSpPr>
              <a:spLocks noChangeArrowheads="1"/>
            </p:cNvSpPr>
            <p:nvPr/>
          </p:nvSpPr>
          <p:spPr bwMode="auto">
            <a:xfrm>
              <a:off x="5128"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4727" name="Line 2061"/>
            <p:cNvSpPr>
              <a:spLocks noChangeShapeType="1"/>
            </p:cNvSpPr>
            <p:nvPr/>
          </p:nvSpPr>
          <p:spPr bwMode="auto">
            <a:xfrm flipH="1">
              <a:off x="4359"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8" name="Line 2062"/>
            <p:cNvSpPr>
              <a:spLocks noChangeShapeType="1"/>
            </p:cNvSpPr>
            <p:nvPr/>
          </p:nvSpPr>
          <p:spPr bwMode="auto">
            <a:xfrm>
              <a:off x="4672" y="48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9" name="Line 2063"/>
            <p:cNvSpPr>
              <a:spLocks noChangeShapeType="1"/>
            </p:cNvSpPr>
            <p:nvPr/>
          </p:nvSpPr>
          <p:spPr bwMode="auto">
            <a:xfrm>
              <a:off x="4696"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0" name="Line 2064"/>
            <p:cNvSpPr>
              <a:spLocks noChangeShapeType="1"/>
            </p:cNvSpPr>
            <p:nvPr/>
          </p:nvSpPr>
          <p:spPr bwMode="auto">
            <a:xfrm flipH="1">
              <a:off x="4168"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1" name="Line 2065"/>
            <p:cNvSpPr>
              <a:spLocks noChangeShapeType="1"/>
            </p:cNvSpPr>
            <p:nvPr/>
          </p:nvSpPr>
          <p:spPr bwMode="auto">
            <a:xfrm>
              <a:off x="4312"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2" name="Line 2066"/>
            <p:cNvSpPr>
              <a:spLocks noChangeShapeType="1"/>
            </p:cNvSpPr>
            <p:nvPr/>
          </p:nvSpPr>
          <p:spPr bwMode="auto">
            <a:xfrm>
              <a:off x="5024" y="81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3" name="Line 2067"/>
            <p:cNvSpPr>
              <a:spLocks noChangeShapeType="1"/>
            </p:cNvSpPr>
            <p:nvPr/>
          </p:nvSpPr>
          <p:spPr bwMode="auto">
            <a:xfrm flipH="1">
              <a:off x="4888"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4" name="Line 2068"/>
            <p:cNvSpPr>
              <a:spLocks noChangeShapeType="1"/>
            </p:cNvSpPr>
            <p:nvPr/>
          </p:nvSpPr>
          <p:spPr bwMode="auto">
            <a:xfrm>
              <a:off x="5032"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5" name="Oval 2069"/>
            <p:cNvSpPr>
              <a:spLocks noChangeArrowheads="1"/>
            </p:cNvSpPr>
            <p:nvPr/>
          </p:nvSpPr>
          <p:spPr bwMode="auto">
            <a:xfrm>
              <a:off x="4960" y="14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4736" name="Line 2070"/>
            <p:cNvSpPr>
              <a:spLocks noChangeShapeType="1"/>
            </p:cNvSpPr>
            <p:nvPr/>
          </p:nvSpPr>
          <p:spPr bwMode="auto">
            <a:xfrm>
              <a:off x="5032" y="120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4452" name="Text Box 2073"/>
          <p:cNvSpPr txBox="1">
            <a:spLocks noChangeArrowheads="1"/>
          </p:cNvSpPr>
          <p:nvPr/>
        </p:nvSpPr>
        <p:spPr bwMode="auto">
          <a:xfrm>
            <a:off x="609600" y="1087984"/>
            <a:ext cx="6512209"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r>
              <a:rPr lang="en-US" altLang="zh-CN" sz="2000" dirty="0" err="1"/>
              <a:t>CTNode</a:t>
            </a:r>
            <a:r>
              <a:rPr lang="en-US" altLang="zh-CN" sz="2000" dirty="0"/>
              <a:t>  {</a:t>
            </a:r>
            <a:endParaRPr lang="en-US" altLang="zh-CN" sz="2000" dirty="0"/>
          </a:p>
          <a:p>
            <a:pPr eaLnBrk="1" hangingPunct="1">
              <a:lnSpc>
                <a:spcPct val="90000"/>
              </a:lnSpc>
            </a:pPr>
            <a:r>
              <a:rPr lang="en-US" altLang="zh-CN" sz="2000" dirty="0"/>
              <a:t>   </a:t>
            </a:r>
            <a:r>
              <a:rPr lang="en-US" altLang="zh-CN" sz="2000" dirty="0" err="1"/>
              <a:t>int</a:t>
            </a:r>
            <a:r>
              <a:rPr lang="en-US" altLang="zh-CN" sz="2000" dirty="0"/>
              <a:t>    child ;</a:t>
            </a:r>
            <a:endParaRPr lang="en-US" altLang="zh-CN" sz="2000" dirty="0"/>
          </a:p>
          <a:p>
            <a:pPr eaLnBrk="1" hangingPunct="1">
              <a:lnSpc>
                <a:spcPct val="90000"/>
              </a:lnSpc>
            </a:pPr>
            <a:r>
              <a:rPr lang="en-US" altLang="zh-CN" sz="2000" dirty="0"/>
              <a:t>   </a:t>
            </a:r>
            <a:r>
              <a:rPr lang="en-US" altLang="zh-CN" sz="2000" dirty="0" err="1"/>
              <a:t>struct</a:t>
            </a:r>
            <a:r>
              <a:rPr lang="en-US" altLang="zh-CN" sz="2000" dirty="0"/>
              <a:t>   </a:t>
            </a:r>
            <a:r>
              <a:rPr lang="en-US" altLang="zh-CN" sz="2000" dirty="0" err="1"/>
              <a:t>CTNode</a:t>
            </a:r>
            <a:r>
              <a:rPr lang="en-US" altLang="zh-CN" sz="2000" dirty="0"/>
              <a:t>  *next ; }   *</a:t>
            </a:r>
            <a:r>
              <a:rPr lang="en-US" altLang="zh-CN" sz="2000" b="1" dirty="0" err="1"/>
              <a:t>ChildPtr</a:t>
            </a:r>
            <a:r>
              <a:rPr lang="en-US" altLang="zh-CN" sz="2000" dirty="0"/>
              <a:t> ;</a:t>
            </a:r>
            <a:endParaRPr lang="en-US" altLang="zh-CN" sz="2000" dirty="0"/>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endParaRPr lang="en-US" altLang="zh-CN" sz="2000" dirty="0"/>
          </a:p>
          <a:p>
            <a:pPr eaLnBrk="1" hangingPunct="1">
              <a:lnSpc>
                <a:spcPct val="90000"/>
              </a:lnSpc>
            </a:pPr>
            <a:r>
              <a:rPr lang="en-US" altLang="zh-CN" sz="2000" dirty="0"/>
              <a:t>   </a:t>
            </a:r>
            <a:r>
              <a:rPr lang="en-US" altLang="zh-CN" sz="2000" dirty="0" err="1"/>
              <a:t>Telementtype</a:t>
            </a:r>
            <a:r>
              <a:rPr lang="en-US" altLang="zh-CN" sz="2000" dirty="0"/>
              <a:t>  data ; </a:t>
            </a:r>
            <a:endParaRPr lang="en-US" altLang="zh-CN" sz="2000" dirty="0"/>
          </a:p>
          <a:p>
            <a:pPr eaLnBrk="1" hangingPunct="1">
              <a:lnSpc>
                <a:spcPct val="90000"/>
              </a:lnSpc>
            </a:pPr>
            <a:r>
              <a:rPr lang="en-US" altLang="zh-CN" sz="2000" dirty="0"/>
              <a:t>    </a:t>
            </a:r>
            <a:r>
              <a:rPr lang="en-US" altLang="zh-CN" sz="2000" dirty="0" err="1"/>
              <a:t>ChildPtr</a:t>
            </a:r>
            <a:r>
              <a:rPr lang="en-US" altLang="zh-CN" sz="2000" dirty="0"/>
              <a:t>  </a:t>
            </a:r>
            <a:r>
              <a:rPr lang="en-US" altLang="zh-CN" sz="2000" dirty="0" err="1"/>
              <a:t>firstchild</a:t>
            </a:r>
            <a:r>
              <a:rPr lang="en-US" altLang="zh-CN" sz="2000" dirty="0"/>
              <a:t> ;       }     </a:t>
            </a:r>
            <a:r>
              <a:rPr lang="en-US" altLang="zh-CN" sz="2000" b="1" dirty="0" err="1"/>
              <a:t>CTBox</a:t>
            </a:r>
            <a:r>
              <a:rPr lang="en-US" altLang="zh-CN" sz="2000" dirty="0"/>
              <a:t> ;</a:t>
            </a:r>
            <a:endParaRPr lang="en-US" altLang="zh-CN" sz="2000" dirty="0"/>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endParaRPr lang="en-US" altLang="zh-CN" sz="2000" dirty="0"/>
          </a:p>
          <a:p>
            <a:pPr eaLnBrk="1" hangingPunct="1">
              <a:lnSpc>
                <a:spcPct val="90000"/>
              </a:lnSpc>
            </a:pPr>
            <a:r>
              <a:rPr lang="en-US" altLang="zh-CN" sz="2000" dirty="0"/>
              <a:t>    </a:t>
            </a:r>
            <a:r>
              <a:rPr lang="en-US" altLang="zh-CN" sz="2000" dirty="0" err="1"/>
              <a:t>CTBox</a:t>
            </a:r>
            <a:r>
              <a:rPr lang="en-US" altLang="zh-CN" sz="2000" dirty="0"/>
              <a:t>  Nodes[MAX_TREE_SIZE] ;  </a:t>
            </a:r>
            <a:r>
              <a:rPr lang="en-US" altLang="zh-CN" sz="2000" dirty="0" err="1"/>
              <a:t>int</a:t>
            </a:r>
            <a:r>
              <a:rPr lang="en-US" altLang="zh-CN" sz="2000" dirty="0"/>
              <a:t>   n , r ; }  </a:t>
            </a:r>
            <a:r>
              <a:rPr lang="en-US" altLang="zh-CN" sz="2000" b="1" dirty="0" err="1"/>
              <a:t>Ctree</a:t>
            </a:r>
            <a:r>
              <a:rPr lang="en-US" altLang="zh-CN" sz="2000" dirty="0"/>
              <a:t> ;</a:t>
            </a:r>
            <a:endParaRPr lang="en-US" altLang="zh-CN" sz="2000" dirty="0"/>
          </a:p>
        </p:txBody>
      </p:sp>
      <p:graphicFrame>
        <p:nvGraphicFramePr>
          <p:cNvPr id="60706" name="Group 290"/>
          <p:cNvGraphicFramePr>
            <a:graphicFrameLocks noGrp="1"/>
          </p:cNvGraphicFramePr>
          <p:nvPr/>
        </p:nvGraphicFramePr>
        <p:xfrm>
          <a:off x="4764088" y="3778796"/>
          <a:ext cx="1244600" cy="2765430"/>
        </p:xfrm>
        <a:graphic>
          <a:graphicData uri="http://schemas.openxmlformats.org/drawingml/2006/table">
            <a:tbl>
              <a:tblPr/>
              <a:tblGrid>
                <a:gridCol w="311150"/>
                <a:gridCol w="311150"/>
                <a:gridCol w="311150"/>
                <a:gridCol w="311150"/>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endPar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53" name="Group 2145"/>
          <p:cNvGraphicFramePr>
            <a:graphicFrameLocks noGrp="1"/>
          </p:cNvGraphicFramePr>
          <p:nvPr/>
        </p:nvGraphicFramePr>
        <p:xfrm>
          <a:off x="629920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61" name="Group 2153"/>
          <p:cNvGraphicFramePr>
            <a:graphicFrameLocks noGrp="1"/>
          </p:cNvGraphicFramePr>
          <p:nvPr/>
        </p:nvGraphicFramePr>
        <p:xfrm>
          <a:off x="729615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69" name="Group 2161"/>
          <p:cNvGraphicFramePr>
            <a:graphicFrameLocks noGrp="1"/>
          </p:cNvGraphicFramePr>
          <p:nvPr/>
        </p:nvGraphicFramePr>
        <p:xfrm>
          <a:off x="6299200" y="4312196"/>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77" name="Group 2169"/>
          <p:cNvGraphicFramePr>
            <a:graphicFrameLocks noGrp="1"/>
          </p:cNvGraphicFramePr>
          <p:nvPr/>
        </p:nvGraphicFramePr>
        <p:xfrm>
          <a:off x="629920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85" name="Group 2177"/>
          <p:cNvGraphicFramePr>
            <a:graphicFrameLocks noGrp="1"/>
          </p:cNvGraphicFramePr>
          <p:nvPr/>
        </p:nvGraphicFramePr>
        <p:xfrm>
          <a:off x="729615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93" name="Group 2185"/>
          <p:cNvGraphicFramePr>
            <a:graphicFrameLocks noGrp="1"/>
          </p:cNvGraphicFramePr>
          <p:nvPr/>
        </p:nvGraphicFramePr>
        <p:xfrm>
          <a:off x="629920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01" name="Group 2193"/>
          <p:cNvGraphicFramePr>
            <a:graphicFrameLocks noGrp="1"/>
          </p:cNvGraphicFramePr>
          <p:nvPr/>
        </p:nvGraphicFramePr>
        <p:xfrm>
          <a:off x="729615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09" name="Group 2201"/>
          <p:cNvGraphicFramePr>
            <a:graphicFrameLocks noGrp="1"/>
          </p:cNvGraphicFramePr>
          <p:nvPr/>
        </p:nvGraphicFramePr>
        <p:xfrm>
          <a:off x="8231188"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17" name="Group 2209"/>
          <p:cNvGraphicFramePr>
            <a:graphicFrameLocks noGrp="1"/>
          </p:cNvGraphicFramePr>
          <p:nvPr/>
        </p:nvGraphicFramePr>
        <p:xfrm>
          <a:off x="8231188"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81" name="Line 2217"/>
          <p:cNvSpPr>
            <a:spLocks noChangeShapeType="1"/>
          </p:cNvSpPr>
          <p:nvPr/>
        </p:nvSpPr>
        <p:spPr bwMode="auto">
          <a:xfrm>
            <a:off x="5795963" y="39391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2" name="Line 2218"/>
          <p:cNvSpPr>
            <a:spLocks noChangeShapeType="1"/>
          </p:cNvSpPr>
          <p:nvPr/>
        </p:nvSpPr>
        <p:spPr bwMode="auto">
          <a:xfrm>
            <a:off x="6804025" y="39391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3" name="Line 2219"/>
          <p:cNvSpPr>
            <a:spLocks noChangeShapeType="1"/>
          </p:cNvSpPr>
          <p:nvPr/>
        </p:nvSpPr>
        <p:spPr bwMode="auto">
          <a:xfrm>
            <a:off x="5795963" y="44725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4" name="Line 2220"/>
          <p:cNvSpPr>
            <a:spLocks noChangeShapeType="1"/>
          </p:cNvSpPr>
          <p:nvPr/>
        </p:nvSpPr>
        <p:spPr bwMode="auto">
          <a:xfrm>
            <a:off x="5795963" y="50186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5" name="Line 2221"/>
          <p:cNvSpPr>
            <a:spLocks noChangeShapeType="1"/>
          </p:cNvSpPr>
          <p:nvPr/>
        </p:nvSpPr>
        <p:spPr bwMode="auto">
          <a:xfrm>
            <a:off x="6804025"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6" name="Line 2222"/>
          <p:cNvSpPr>
            <a:spLocks noChangeShapeType="1"/>
          </p:cNvSpPr>
          <p:nvPr/>
        </p:nvSpPr>
        <p:spPr bwMode="auto">
          <a:xfrm>
            <a:off x="7740650"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7" name="Line 2223"/>
          <p:cNvSpPr>
            <a:spLocks noChangeShapeType="1"/>
          </p:cNvSpPr>
          <p:nvPr/>
        </p:nvSpPr>
        <p:spPr bwMode="auto">
          <a:xfrm>
            <a:off x="5795963" y="5594896"/>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8" name="Line 2224"/>
          <p:cNvSpPr>
            <a:spLocks noChangeShapeType="1"/>
          </p:cNvSpPr>
          <p:nvPr/>
        </p:nvSpPr>
        <p:spPr bwMode="auto">
          <a:xfrm>
            <a:off x="6804025"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9" name="Line 2225"/>
          <p:cNvSpPr>
            <a:spLocks noChangeShapeType="1"/>
          </p:cNvSpPr>
          <p:nvPr/>
        </p:nvSpPr>
        <p:spPr bwMode="auto">
          <a:xfrm>
            <a:off x="7740650"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60707" name="Group 291"/>
          <p:cNvGraphicFramePr>
            <a:graphicFrameLocks noGrp="1"/>
          </p:cNvGraphicFramePr>
          <p:nvPr/>
        </p:nvGraphicFramePr>
        <p:xfrm>
          <a:off x="466725" y="3778796"/>
          <a:ext cx="933450" cy="2765430"/>
        </p:xfrm>
        <a:graphic>
          <a:graphicData uri="http://schemas.openxmlformats.org/drawingml/2006/table">
            <a:tbl>
              <a:tblPr/>
              <a:tblGrid>
                <a:gridCol w="311150"/>
                <a:gridCol w="311150"/>
                <a:gridCol w="311150"/>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endPar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91" name="Group 2283"/>
          <p:cNvGraphicFramePr>
            <a:graphicFrameLocks noGrp="1"/>
          </p:cNvGraphicFramePr>
          <p:nvPr/>
        </p:nvGraphicFramePr>
        <p:xfrm>
          <a:off x="168910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99" name="Group 2291"/>
          <p:cNvGraphicFramePr>
            <a:graphicFrameLocks noGrp="1"/>
          </p:cNvGraphicFramePr>
          <p:nvPr/>
        </p:nvGraphicFramePr>
        <p:xfrm>
          <a:off x="268605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07" name="Group 2299"/>
          <p:cNvGraphicFramePr>
            <a:graphicFrameLocks noGrp="1"/>
          </p:cNvGraphicFramePr>
          <p:nvPr/>
        </p:nvGraphicFramePr>
        <p:xfrm>
          <a:off x="1689100" y="4312196"/>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15" name="Group 2307"/>
          <p:cNvGraphicFramePr>
            <a:graphicFrameLocks noGrp="1"/>
          </p:cNvGraphicFramePr>
          <p:nvPr/>
        </p:nvGraphicFramePr>
        <p:xfrm>
          <a:off x="168910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23" name="Group 2315"/>
          <p:cNvGraphicFramePr>
            <a:graphicFrameLocks noGrp="1"/>
          </p:cNvGraphicFramePr>
          <p:nvPr/>
        </p:nvGraphicFramePr>
        <p:xfrm>
          <a:off x="268605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31" name="Group 2323"/>
          <p:cNvGraphicFramePr>
            <a:graphicFrameLocks noGrp="1"/>
          </p:cNvGraphicFramePr>
          <p:nvPr/>
        </p:nvGraphicFramePr>
        <p:xfrm>
          <a:off x="168910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39" name="Group 2331"/>
          <p:cNvGraphicFramePr>
            <a:graphicFrameLocks noGrp="1"/>
          </p:cNvGraphicFramePr>
          <p:nvPr/>
        </p:nvGraphicFramePr>
        <p:xfrm>
          <a:off x="268605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47" name="Group 2339"/>
          <p:cNvGraphicFramePr>
            <a:graphicFrameLocks noGrp="1"/>
          </p:cNvGraphicFramePr>
          <p:nvPr/>
        </p:nvGraphicFramePr>
        <p:xfrm>
          <a:off x="3621088"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55" name="Group 2347"/>
          <p:cNvGraphicFramePr>
            <a:graphicFrameLocks noGrp="1"/>
          </p:cNvGraphicFramePr>
          <p:nvPr/>
        </p:nvGraphicFramePr>
        <p:xfrm>
          <a:off x="3621088"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707" name="Line 2355"/>
          <p:cNvSpPr>
            <a:spLocks noChangeShapeType="1"/>
          </p:cNvSpPr>
          <p:nvPr/>
        </p:nvSpPr>
        <p:spPr bwMode="auto">
          <a:xfrm>
            <a:off x="1185863" y="39391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8" name="Line 2356"/>
          <p:cNvSpPr>
            <a:spLocks noChangeShapeType="1"/>
          </p:cNvSpPr>
          <p:nvPr/>
        </p:nvSpPr>
        <p:spPr bwMode="auto">
          <a:xfrm>
            <a:off x="2193925" y="39391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9" name="Line 2357"/>
          <p:cNvSpPr>
            <a:spLocks noChangeShapeType="1"/>
          </p:cNvSpPr>
          <p:nvPr/>
        </p:nvSpPr>
        <p:spPr bwMode="auto">
          <a:xfrm>
            <a:off x="1185863" y="44725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0" name="Line 2358"/>
          <p:cNvSpPr>
            <a:spLocks noChangeShapeType="1"/>
          </p:cNvSpPr>
          <p:nvPr/>
        </p:nvSpPr>
        <p:spPr bwMode="auto">
          <a:xfrm>
            <a:off x="1185863" y="50186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1" name="Line 2359"/>
          <p:cNvSpPr>
            <a:spLocks noChangeShapeType="1"/>
          </p:cNvSpPr>
          <p:nvPr/>
        </p:nvSpPr>
        <p:spPr bwMode="auto">
          <a:xfrm>
            <a:off x="2193925"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2" name="Line 2360"/>
          <p:cNvSpPr>
            <a:spLocks noChangeShapeType="1"/>
          </p:cNvSpPr>
          <p:nvPr/>
        </p:nvSpPr>
        <p:spPr bwMode="auto">
          <a:xfrm>
            <a:off x="3130550"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3" name="Line 2361"/>
          <p:cNvSpPr>
            <a:spLocks noChangeShapeType="1"/>
          </p:cNvSpPr>
          <p:nvPr/>
        </p:nvSpPr>
        <p:spPr bwMode="auto">
          <a:xfrm>
            <a:off x="1185863" y="5594896"/>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4" name="Line 2362"/>
          <p:cNvSpPr>
            <a:spLocks noChangeShapeType="1"/>
          </p:cNvSpPr>
          <p:nvPr/>
        </p:nvSpPr>
        <p:spPr bwMode="auto">
          <a:xfrm>
            <a:off x="2193925"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5" name="Line 2363"/>
          <p:cNvSpPr>
            <a:spLocks noChangeShapeType="1"/>
          </p:cNvSpPr>
          <p:nvPr/>
        </p:nvSpPr>
        <p:spPr bwMode="auto">
          <a:xfrm>
            <a:off x="3130550"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6" name="Line 2364"/>
          <p:cNvSpPr>
            <a:spLocks noChangeShapeType="1"/>
          </p:cNvSpPr>
          <p:nvPr/>
        </p:nvSpPr>
        <p:spPr bwMode="auto">
          <a:xfrm>
            <a:off x="4498975" y="5012284"/>
            <a:ext cx="360363"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717" name="Line 2365"/>
          <p:cNvSpPr>
            <a:spLocks noChangeShapeType="1"/>
          </p:cNvSpPr>
          <p:nvPr/>
        </p:nvSpPr>
        <p:spPr bwMode="auto">
          <a:xfrm>
            <a:off x="179388" y="5012284"/>
            <a:ext cx="36036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945232"/>
            <a:ext cx="28074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3.2.5  </a:t>
            </a:r>
            <a:r>
              <a:rPr lang="zh-CN" altLang="en-US" b="1" dirty="0">
                <a:solidFill>
                  <a:srgbClr val="C00000"/>
                </a:solidFill>
              </a:rPr>
              <a:t>二叉树的复制</a:t>
            </a:r>
            <a:endParaRPr lang="zh-CN" altLang="en-US" b="1" dirty="0">
              <a:solidFill>
                <a:srgbClr val="C00000"/>
              </a:solidFill>
            </a:endParaRPr>
          </a:p>
        </p:txBody>
      </p:sp>
      <p:sp>
        <p:nvSpPr>
          <p:cNvPr id="78851" name="Text Box 3"/>
          <p:cNvSpPr txBox="1">
            <a:spLocks noChangeArrowheads="1"/>
          </p:cNvSpPr>
          <p:nvPr/>
        </p:nvSpPr>
        <p:spPr bwMode="auto">
          <a:xfrm>
            <a:off x="467544" y="1697571"/>
            <a:ext cx="342944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、二叉树的相似与等价</a:t>
            </a:r>
            <a:endParaRPr lang="zh-CN" altLang="en-US" b="1" dirty="0">
              <a:solidFill>
                <a:srgbClr val="0000CC"/>
              </a:solidFill>
            </a:endParaRPr>
          </a:p>
        </p:txBody>
      </p:sp>
      <p:sp>
        <p:nvSpPr>
          <p:cNvPr id="78852" name="Text Box 4"/>
          <p:cNvSpPr txBox="1">
            <a:spLocks noChangeArrowheads="1"/>
          </p:cNvSpPr>
          <p:nvPr/>
        </p:nvSpPr>
        <p:spPr bwMode="auto">
          <a:xfrm>
            <a:off x="595313" y="2196182"/>
            <a:ext cx="8299365" cy="197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b="1" dirty="0">
                <a:solidFill>
                  <a:schemeClr val="accent6"/>
                </a:solidFill>
              </a:rPr>
              <a:t>两棵二叉树具有相同结构指：</a:t>
            </a:r>
            <a:endParaRPr lang="zh-CN" altLang="en-US" b="1" dirty="0">
              <a:solidFill>
                <a:schemeClr val="accent6"/>
              </a:solidFill>
            </a:endParaRPr>
          </a:p>
          <a:p>
            <a:pPr eaLnBrk="1" hangingPunct="1">
              <a:lnSpc>
                <a:spcPct val="170000"/>
              </a:lnSpc>
            </a:pPr>
            <a:r>
              <a:rPr lang="zh-CN" altLang="en-US" b="1" dirty="0"/>
              <a:t>      （</a:t>
            </a:r>
            <a:r>
              <a:rPr lang="en-US" altLang="zh-CN" b="1" dirty="0"/>
              <a:t>1</a:t>
            </a:r>
            <a:r>
              <a:rPr lang="zh-CN" altLang="en-US" b="1" dirty="0"/>
              <a:t>）它们都是空的 ；</a:t>
            </a:r>
            <a:endParaRPr lang="zh-CN" altLang="en-US" b="1" dirty="0"/>
          </a:p>
          <a:p>
            <a:pPr eaLnBrk="1" hangingPunct="1">
              <a:lnSpc>
                <a:spcPct val="170000"/>
              </a:lnSpc>
            </a:pPr>
            <a:r>
              <a:rPr lang="zh-CN" altLang="en-US" b="1" dirty="0"/>
              <a:t>      （</a:t>
            </a:r>
            <a:r>
              <a:rPr lang="en-US" altLang="zh-CN" b="1" dirty="0"/>
              <a:t>2</a:t>
            </a:r>
            <a:r>
              <a:rPr lang="zh-CN" altLang="en-US" b="1" dirty="0"/>
              <a:t>）它们都是非空的，且左右子树分别具有</a:t>
            </a:r>
            <a:r>
              <a:rPr lang="zh-CN" altLang="en-US" b="1" dirty="0">
                <a:solidFill>
                  <a:srgbClr val="FF0000"/>
                </a:solidFill>
              </a:rPr>
              <a:t>相同结构</a:t>
            </a:r>
            <a:r>
              <a:rPr lang="zh-CN" altLang="en-US" b="1" dirty="0"/>
              <a:t>。 </a:t>
            </a:r>
            <a:endParaRPr lang="zh-CN" altLang="en-US" b="1" dirty="0"/>
          </a:p>
        </p:txBody>
      </p:sp>
      <p:sp>
        <p:nvSpPr>
          <p:cNvPr id="78853" name="Text Box 5"/>
          <p:cNvSpPr txBox="1">
            <a:spLocks noChangeArrowheads="1"/>
          </p:cNvSpPr>
          <p:nvPr/>
        </p:nvSpPr>
        <p:spPr bwMode="auto">
          <a:xfrm>
            <a:off x="609600" y="4374232"/>
            <a:ext cx="667872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具有相同结构的二叉树为</a:t>
            </a:r>
            <a:r>
              <a:rPr lang="zh-CN" altLang="en-US" b="1" dirty="0">
                <a:solidFill>
                  <a:srgbClr val="FF0000"/>
                </a:solidFill>
              </a:rPr>
              <a:t>相似二叉树</a:t>
            </a:r>
            <a:r>
              <a:rPr lang="zh-CN" altLang="en-US" b="1" dirty="0"/>
              <a:t>。</a:t>
            </a:r>
            <a:endParaRPr lang="zh-CN" altLang="en-US" b="1" dirty="0"/>
          </a:p>
        </p:txBody>
      </p:sp>
      <p:sp>
        <p:nvSpPr>
          <p:cNvPr id="78854" name="Text Box 6"/>
          <p:cNvSpPr txBox="1">
            <a:spLocks noChangeArrowheads="1"/>
          </p:cNvSpPr>
          <p:nvPr/>
        </p:nvSpPr>
        <p:spPr bwMode="auto">
          <a:xfrm>
            <a:off x="609600" y="5060032"/>
            <a:ext cx="729748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相似且相应结点包含相同信息的二叉树称为</a:t>
            </a:r>
            <a:endParaRPr lang="en-US" altLang="zh-CN" b="1" dirty="0"/>
          </a:p>
          <a:p>
            <a:pPr eaLnBrk="1" hangingPunct="1"/>
            <a:r>
              <a:rPr lang="en-US" altLang="zh-CN" b="1" dirty="0">
                <a:solidFill>
                  <a:srgbClr val="FF0000"/>
                </a:solidFill>
              </a:rPr>
              <a:t>                </a:t>
            </a:r>
            <a:r>
              <a:rPr lang="zh-CN" altLang="en-US" b="1" dirty="0">
                <a:solidFill>
                  <a:srgbClr val="FF0000"/>
                </a:solidFill>
              </a:rPr>
              <a:t>等价二叉树</a:t>
            </a:r>
            <a:r>
              <a:rPr lang="zh-CN" altLang="en-US" b="1" dirty="0"/>
              <a:t>。</a:t>
            </a:r>
            <a:endParaRPr lang="zh-CN" altLang="en-US" b="1" dirty="0"/>
          </a:p>
        </p:txBody>
      </p:sp>
      <p:sp>
        <p:nvSpPr>
          <p:cNvPr id="78855" name="AutoShape 7"/>
          <p:cNvSpPr>
            <a:spLocks noChangeArrowheads="1"/>
          </p:cNvSpPr>
          <p:nvPr/>
        </p:nvSpPr>
        <p:spPr bwMode="auto">
          <a:xfrm>
            <a:off x="4860032" y="2399728"/>
            <a:ext cx="2698750" cy="762000"/>
          </a:xfrm>
          <a:prstGeom prst="wedgeEllipseCallout">
            <a:avLst>
              <a:gd name="adj1" fmla="val 47482"/>
              <a:gd name="adj2" fmla="val 11490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zh-CN" altLang="en-US" b="1"/>
              <a:t>形状”相同</a:t>
            </a:r>
            <a:endParaRPr lang="zh-CN" altLang="en-US" b="1"/>
          </a:p>
        </p:txBody>
      </p:sp>
      <p:pic>
        <p:nvPicPr>
          <p:cNvPr id="2" name="图片 1"/>
          <p:cNvPicPr>
            <a:picLocks noChangeAspect="1"/>
          </p:cNvPicPr>
          <p:nvPr/>
        </p:nvPicPr>
        <p:blipFill>
          <a:blip r:embed="rId1"/>
          <a:stretch>
            <a:fillRect/>
          </a:stretch>
        </p:blipFill>
        <p:spPr>
          <a:xfrm>
            <a:off x="3948964" y="976876"/>
            <a:ext cx="5041829" cy="12193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381000" y="714523"/>
            <a:ext cx="581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3</a:t>
            </a:r>
            <a:r>
              <a:rPr lang="zh-CN" altLang="en-US" b="1">
                <a:solidFill>
                  <a:srgbClr val="0000CC"/>
                </a:solidFill>
              </a:rPr>
              <a:t>、树的孩子兄弟表示法（二叉树表示法）</a:t>
            </a:r>
            <a:endParaRPr lang="zh-CN" altLang="en-US" b="1">
              <a:solidFill>
                <a:srgbClr val="0000CC"/>
              </a:solidFill>
            </a:endParaRPr>
          </a:p>
        </p:txBody>
      </p:sp>
      <p:grpSp>
        <p:nvGrpSpPr>
          <p:cNvPr id="106499" name="Group 5"/>
          <p:cNvGrpSpPr/>
          <p:nvPr/>
        </p:nvGrpSpPr>
        <p:grpSpPr bwMode="auto">
          <a:xfrm>
            <a:off x="838200" y="1490811"/>
            <a:ext cx="1879600" cy="1968500"/>
            <a:chOff x="4080" y="336"/>
            <a:chExt cx="1184" cy="1240"/>
          </a:xfrm>
        </p:grpSpPr>
        <p:sp>
          <p:nvSpPr>
            <p:cNvPr id="106553" name="Oval 6"/>
            <p:cNvSpPr>
              <a:spLocks noChangeArrowheads="1"/>
            </p:cNvSpPr>
            <p:nvPr/>
          </p:nvSpPr>
          <p:spPr bwMode="auto">
            <a:xfrm>
              <a:off x="4608" y="3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54" name="Oval 7"/>
            <p:cNvSpPr>
              <a:spLocks noChangeArrowheads="1"/>
            </p:cNvSpPr>
            <p:nvPr/>
          </p:nvSpPr>
          <p:spPr bwMode="auto">
            <a:xfrm>
              <a:off x="426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55" name="Oval 8"/>
            <p:cNvSpPr>
              <a:spLocks noChangeArrowheads="1"/>
            </p:cNvSpPr>
            <p:nvPr/>
          </p:nvSpPr>
          <p:spPr bwMode="auto">
            <a:xfrm>
              <a:off x="4608"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56" name="Oval 9"/>
            <p:cNvSpPr>
              <a:spLocks noChangeArrowheads="1"/>
            </p:cNvSpPr>
            <p:nvPr/>
          </p:nvSpPr>
          <p:spPr bwMode="auto">
            <a:xfrm>
              <a:off x="494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57" name="Oval 10"/>
            <p:cNvSpPr>
              <a:spLocks noChangeArrowheads="1"/>
            </p:cNvSpPr>
            <p:nvPr/>
          </p:nvSpPr>
          <p:spPr bwMode="auto">
            <a:xfrm>
              <a:off x="4080"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58" name="Oval 11"/>
            <p:cNvSpPr>
              <a:spLocks noChangeArrowheads="1"/>
            </p:cNvSpPr>
            <p:nvPr/>
          </p:nvSpPr>
          <p:spPr bwMode="auto">
            <a:xfrm>
              <a:off x="4416"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59" name="Oval 12"/>
            <p:cNvSpPr>
              <a:spLocks noChangeArrowheads="1"/>
            </p:cNvSpPr>
            <p:nvPr/>
          </p:nvSpPr>
          <p:spPr bwMode="auto">
            <a:xfrm>
              <a:off x="4952"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60" name="Oval 13"/>
            <p:cNvSpPr>
              <a:spLocks noChangeArrowheads="1"/>
            </p:cNvSpPr>
            <p:nvPr/>
          </p:nvSpPr>
          <p:spPr bwMode="auto">
            <a:xfrm>
              <a:off x="4792"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61" name="Oval 14"/>
            <p:cNvSpPr>
              <a:spLocks noChangeArrowheads="1"/>
            </p:cNvSpPr>
            <p:nvPr/>
          </p:nvSpPr>
          <p:spPr bwMode="auto">
            <a:xfrm>
              <a:off x="5128"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62" name="Line 15"/>
            <p:cNvSpPr>
              <a:spLocks noChangeShapeType="1"/>
            </p:cNvSpPr>
            <p:nvPr/>
          </p:nvSpPr>
          <p:spPr bwMode="auto">
            <a:xfrm flipH="1">
              <a:off x="4359"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3" name="Line 16"/>
            <p:cNvSpPr>
              <a:spLocks noChangeShapeType="1"/>
            </p:cNvSpPr>
            <p:nvPr/>
          </p:nvSpPr>
          <p:spPr bwMode="auto">
            <a:xfrm>
              <a:off x="4672" y="48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4" name="Line 17"/>
            <p:cNvSpPr>
              <a:spLocks noChangeShapeType="1"/>
            </p:cNvSpPr>
            <p:nvPr/>
          </p:nvSpPr>
          <p:spPr bwMode="auto">
            <a:xfrm>
              <a:off x="4696"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5" name="Line 18"/>
            <p:cNvSpPr>
              <a:spLocks noChangeShapeType="1"/>
            </p:cNvSpPr>
            <p:nvPr/>
          </p:nvSpPr>
          <p:spPr bwMode="auto">
            <a:xfrm flipH="1">
              <a:off x="4168"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6" name="Line 19"/>
            <p:cNvSpPr>
              <a:spLocks noChangeShapeType="1"/>
            </p:cNvSpPr>
            <p:nvPr/>
          </p:nvSpPr>
          <p:spPr bwMode="auto">
            <a:xfrm>
              <a:off x="4312"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7" name="Line 20"/>
            <p:cNvSpPr>
              <a:spLocks noChangeShapeType="1"/>
            </p:cNvSpPr>
            <p:nvPr/>
          </p:nvSpPr>
          <p:spPr bwMode="auto">
            <a:xfrm>
              <a:off x="5024" y="81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8" name="Line 21"/>
            <p:cNvSpPr>
              <a:spLocks noChangeShapeType="1"/>
            </p:cNvSpPr>
            <p:nvPr/>
          </p:nvSpPr>
          <p:spPr bwMode="auto">
            <a:xfrm flipH="1">
              <a:off x="4888"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9" name="Line 22"/>
            <p:cNvSpPr>
              <a:spLocks noChangeShapeType="1"/>
            </p:cNvSpPr>
            <p:nvPr/>
          </p:nvSpPr>
          <p:spPr bwMode="auto">
            <a:xfrm>
              <a:off x="5032"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70" name="Oval 23"/>
            <p:cNvSpPr>
              <a:spLocks noChangeArrowheads="1"/>
            </p:cNvSpPr>
            <p:nvPr/>
          </p:nvSpPr>
          <p:spPr bwMode="auto">
            <a:xfrm>
              <a:off x="4960" y="14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71" name="Line 24"/>
            <p:cNvSpPr>
              <a:spLocks noChangeShapeType="1"/>
            </p:cNvSpPr>
            <p:nvPr/>
          </p:nvSpPr>
          <p:spPr bwMode="auto">
            <a:xfrm>
              <a:off x="5032" y="120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0" name="Group 89"/>
          <p:cNvGrpSpPr/>
          <p:nvPr/>
        </p:nvGrpSpPr>
        <p:grpSpPr bwMode="auto">
          <a:xfrm>
            <a:off x="3937000" y="1490811"/>
            <a:ext cx="2082800" cy="1968500"/>
            <a:chOff x="3472" y="864"/>
            <a:chExt cx="1312" cy="1240"/>
          </a:xfrm>
        </p:grpSpPr>
        <p:sp>
          <p:nvSpPr>
            <p:cNvPr id="106534" name="Oval 26"/>
            <p:cNvSpPr>
              <a:spLocks noChangeArrowheads="1"/>
            </p:cNvSpPr>
            <p:nvPr/>
          </p:nvSpPr>
          <p:spPr bwMode="auto">
            <a:xfrm>
              <a:off x="4000" y="86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35" name="Oval 27"/>
            <p:cNvSpPr>
              <a:spLocks noChangeArrowheads="1"/>
            </p:cNvSpPr>
            <p:nvPr/>
          </p:nvSpPr>
          <p:spPr bwMode="auto">
            <a:xfrm>
              <a:off x="3656"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36" name="Oval 28"/>
            <p:cNvSpPr>
              <a:spLocks noChangeArrowheads="1"/>
            </p:cNvSpPr>
            <p:nvPr/>
          </p:nvSpPr>
          <p:spPr bwMode="auto">
            <a:xfrm>
              <a:off x="3992"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37" name="Oval 29"/>
            <p:cNvSpPr>
              <a:spLocks noChangeArrowheads="1"/>
            </p:cNvSpPr>
            <p:nvPr/>
          </p:nvSpPr>
          <p:spPr bwMode="auto">
            <a:xfrm>
              <a:off x="4320"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38" name="Oval 30"/>
            <p:cNvSpPr>
              <a:spLocks noChangeArrowheads="1"/>
            </p:cNvSpPr>
            <p:nvPr/>
          </p:nvSpPr>
          <p:spPr bwMode="auto">
            <a:xfrm>
              <a:off x="3472"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39" name="Oval 31"/>
            <p:cNvSpPr>
              <a:spLocks noChangeArrowheads="1"/>
            </p:cNvSpPr>
            <p:nvPr/>
          </p:nvSpPr>
          <p:spPr bwMode="auto">
            <a:xfrm>
              <a:off x="3808"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40" name="Oval 32"/>
            <p:cNvSpPr>
              <a:spLocks noChangeArrowheads="1"/>
            </p:cNvSpPr>
            <p:nvPr/>
          </p:nvSpPr>
          <p:spPr bwMode="auto">
            <a:xfrm>
              <a:off x="4328"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41" name="Oval 33"/>
            <p:cNvSpPr>
              <a:spLocks noChangeArrowheads="1"/>
            </p:cNvSpPr>
            <p:nvPr/>
          </p:nvSpPr>
          <p:spPr bwMode="auto">
            <a:xfrm>
              <a:off x="416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42" name="Oval 34"/>
            <p:cNvSpPr>
              <a:spLocks noChangeArrowheads="1"/>
            </p:cNvSpPr>
            <p:nvPr/>
          </p:nvSpPr>
          <p:spPr bwMode="auto">
            <a:xfrm>
              <a:off x="464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43" name="Line 35"/>
            <p:cNvSpPr>
              <a:spLocks noChangeShapeType="1"/>
            </p:cNvSpPr>
            <p:nvPr/>
          </p:nvSpPr>
          <p:spPr bwMode="auto">
            <a:xfrm flipH="1">
              <a:off x="3751" y="1008"/>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4" name="Line 38"/>
            <p:cNvSpPr>
              <a:spLocks noChangeShapeType="1"/>
            </p:cNvSpPr>
            <p:nvPr/>
          </p:nvSpPr>
          <p:spPr bwMode="auto">
            <a:xfrm flipH="1">
              <a:off x="3560" y="134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5" name="Line 40"/>
            <p:cNvSpPr>
              <a:spLocks noChangeShapeType="1"/>
            </p:cNvSpPr>
            <p:nvPr/>
          </p:nvSpPr>
          <p:spPr bwMode="auto">
            <a:xfrm>
              <a:off x="4400" y="134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6" name="Line 41"/>
            <p:cNvSpPr>
              <a:spLocks noChangeShapeType="1"/>
            </p:cNvSpPr>
            <p:nvPr/>
          </p:nvSpPr>
          <p:spPr bwMode="auto">
            <a:xfrm flipH="1">
              <a:off x="4264" y="1712"/>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7" name="Oval 43"/>
            <p:cNvSpPr>
              <a:spLocks noChangeArrowheads="1"/>
            </p:cNvSpPr>
            <p:nvPr/>
          </p:nvSpPr>
          <p:spPr bwMode="auto">
            <a:xfrm>
              <a:off x="440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48" name="Line 45"/>
            <p:cNvSpPr>
              <a:spLocks noChangeShapeType="1"/>
            </p:cNvSpPr>
            <p:nvPr/>
          </p:nvSpPr>
          <p:spPr bwMode="auto">
            <a:xfrm>
              <a:off x="3800" y="128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9" name="Line 46"/>
            <p:cNvSpPr>
              <a:spLocks noChangeShapeType="1"/>
            </p:cNvSpPr>
            <p:nvPr/>
          </p:nvSpPr>
          <p:spPr bwMode="auto">
            <a:xfrm>
              <a:off x="4128" y="1272"/>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0" name="Line 47"/>
            <p:cNvSpPr>
              <a:spLocks noChangeShapeType="1"/>
            </p:cNvSpPr>
            <p:nvPr/>
          </p:nvSpPr>
          <p:spPr bwMode="auto">
            <a:xfrm>
              <a:off x="3616"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1" name="Line 48"/>
            <p:cNvSpPr>
              <a:spLocks noChangeShapeType="1"/>
            </p:cNvSpPr>
            <p:nvPr/>
          </p:nvSpPr>
          <p:spPr bwMode="auto">
            <a:xfrm>
              <a:off x="4312" y="2032"/>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2" name="Line 49"/>
            <p:cNvSpPr>
              <a:spLocks noChangeShapeType="1"/>
            </p:cNvSpPr>
            <p:nvPr/>
          </p:nvSpPr>
          <p:spPr bwMode="auto">
            <a:xfrm>
              <a:off x="4552" y="2032"/>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1" name="Group 99"/>
          <p:cNvGrpSpPr/>
          <p:nvPr/>
        </p:nvGrpSpPr>
        <p:grpSpPr bwMode="auto">
          <a:xfrm>
            <a:off x="7073900" y="754211"/>
            <a:ext cx="1079500" cy="3098800"/>
            <a:chOff x="4032" y="672"/>
            <a:chExt cx="680" cy="1952"/>
          </a:xfrm>
        </p:grpSpPr>
        <p:sp>
          <p:nvSpPr>
            <p:cNvPr id="106515" name="Oval 70"/>
            <p:cNvSpPr>
              <a:spLocks noChangeArrowheads="1"/>
            </p:cNvSpPr>
            <p:nvPr/>
          </p:nvSpPr>
          <p:spPr bwMode="auto">
            <a:xfrm>
              <a:off x="4352" y="67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16" name="Oval 71"/>
            <p:cNvSpPr>
              <a:spLocks noChangeArrowheads="1"/>
            </p:cNvSpPr>
            <p:nvPr/>
          </p:nvSpPr>
          <p:spPr bwMode="auto">
            <a:xfrm>
              <a:off x="4192" y="9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17" name="Oval 72"/>
            <p:cNvSpPr>
              <a:spLocks noChangeArrowheads="1"/>
            </p:cNvSpPr>
            <p:nvPr/>
          </p:nvSpPr>
          <p:spPr bwMode="auto">
            <a:xfrm>
              <a:off x="4368" y="124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18" name="Oval 73"/>
            <p:cNvSpPr>
              <a:spLocks noChangeArrowheads="1"/>
            </p:cNvSpPr>
            <p:nvPr/>
          </p:nvSpPr>
          <p:spPr bwMode="auto">
            <a:xfrm>
              <a:off x="4576" y="15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19" name="Oval 74"/>
            <p:cNvSpPr>
              <a:spLocks noChangeArrowheads="1"/>
            </p:cNvSpPr>
            <p:nvPr/>
          </p:nvSpPr>
          <p:spPr bwMode="auto">
            <a:xfrm>
              <a:off x="4032" y="1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20" name="Oval 75"/>
            <p:cNvSpPr>
              <a:spLocks noChangeArrowheads="1"/>
            </p:cNvSpPr>
            <p:nvPr/>
          </p:nvSpPr>
          <p:spPr bwMode="auto">
            <a:xfrm>
              <a:off x="4184" y="15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21" name="Oval 76"/>
            <p:cNvSpPr>
              <a:spLocks noChangeArrowheads="1"/>
            </p:cNvSpPr>
            <p:nvPr/>
          </p:nvSpPr>
          <p:spPr bwMode="auto">
            <a:xfrm>
              <a:off x="4432" y="17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22" name="Oval 77"/>
            <p:cNvSpPr>
              <a:spLocks noChangeArrowheads="1"/>
            </p:cNvSpPr>
            <p:nvPr/>
          </p:nvSpPr>
          <p:spPr bwMode="auto">
            <a:xfrm>
              <a:off x="4272" y="20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23" name="Oval 78"/>
            <p:cNvSpPr>
              <a:spLocks noChangeArrowheads="1"/>
            </p:cNvSpPr>
            <p:nvPr/>
          </p:nvSpPr>
          <p:spPr bwMode="auto">
            <a:xfrm>
              <a:off x="4568" y="24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24" name="Oval 83"/>
            <p:cNvSpPr>
              <a:spLocks noChangeArrowheads="1"/>
            </p:cNvSpPr>
            <p:nvPr/>
          </p:nvSpPr>
          <p:spPr bwMode="auto">
            <a:xfrm>
              <a:off x="4416"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25" name="Line 90"/>
            <p:cNvSpPr>
              <a:spLocks noChangeShapeType="1"/>
            </p:cNvSpPr>
            <p:nvPr/>
          </p:nvSpPr>
          <p:spPr bwMode="auto">
            <a:xfrm flipH="1">
              <a:off x="4272" y="816"/>
              <a:ext cx="9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6" name="Line 91"/>
            <p:cNvSpPr>
              <a:spLocks noChangeShapeType="1"/>
            </p:cNvSpPr>
            <p:nvPr/>
          </p:nvSpPr>
          <p:spPr bwMode="auto">
            <a:xfrm flipH="1">
              <a:off x="4152" y="10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7" name="Line 92"/>
            <p:cNvSpPr>
              <a:spLocks noChangeShapeType="1"/>
            </p:cNvSpPr>
            <p:nvPr/>
          </p:nvSpPr>
          <p:spPr bwMode="auto">
            <a:xfrm>
              <a:off x="4128" y="1392"/>
              <a:ext cx="9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8" name="Line 93"/>
            <p:cNvSpPr>
              <a:spLocks noChangeShapeType="1"/>
            </p:cNvSpPr>
            <p:nvPr/>
          </p:nvSpPr>
          <p:spPr bwMode="auto">
            <a:xfrm>
              <a:off x="4272" y="1104"/>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9" name="Line 94"/>
            <p:cNvSpPr>
              <a:spLocks noChangeShapeType="1"/>
            </p:cNvSpPr>
            <p:nvPr/>
          </p:nvSpPr>
          <p:spPr bwMode="auto">
            <a:xfrm>
              <a:off x="4464" y="1392"/>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0" name="Line 95"/>
            <p:cNvSpPr>
              <a:spLocks noChangeShapeType="1"/>
            </p:cNvSpPr>
            <p:nvPr/>
          </p:nvSpPr>
          <p:spPr bwMode="auto">
            <a:xfrm flipH="1">
              <a:off x="4512" y="168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1" name="Line 96"/>
            <p:cNvSpPr>
              <a:spLocks noChangeShapeType="1"/>
            </p:cNvSpPr>
            <p:nvPr/>
          </p:nvSpPr>
          <p:spPr bwMode="auto">
            <a:xfrm flipH="1">
              <a:off x="4368" y="192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2" name="Line 97"/>
            <p:cNvSpPr>
              <a:spLocks noChangeShapeType="1"/>
            </p:cNvSpPr>
            <p:nvPr/>
          </p:nvSpPr>
          <p:spPr bwMode="auto">
            <a:xfrm>
              <a:off x="4368" y="216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3" name="Line 98"/>
            <p:cNvSpPr>
              <a:spLocks noChangeShapeType="1"/>
            </p:cNvSpPr>
            <p:nvPr/>
          </p:nvSpPr>
          <p:spPr bwMode="auto">
            <a:xfrm>
              <a:off x="4512" y="240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06502" name="AutoShape 100"/>
          <p:cNvSpPr>
            <a:spLocks noChangeArrowheads="1"/>
          </p:cNvSpPr>
          <p:nvPr/>
        </p:nvSpPr>
        <p:spPr bwMode="auto">
          <a:xfrm>
            <a:off x="2895600" y="2252811"/>
            <a:ext cx="685800" cy="304800"/>
          </a:xfrm>
          <a:prstGeom prst="rightArrow">
            <a:avLst>
              <a:gd name="adj1" fmla="val 50000"/>
              <a:gd name="adj2" fmla="val 5625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3" name="AutoShape 101"/>
          <p:cNvSpPr>
            <a:spLocks noChangeArrowheads="1"/>
          </p:cNvSpPr>
          <p:nvPr/>
        </p:nvSpPr>
        <p:spPr bwMode="auto">
          <a:xfrm>
            <a:off x="6248400" y="2252811"/>
            <a:ext cx="685800" cy="304800"/>
          </a:xfrm>
          <a:prstGeom prst="rightArrow">
            <a:avLst>
              <a:gd name="adj1" fmla="val 50000"/>
              <a:gd name="adj2" fmla="val 5625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4" name="Text Box 102"/>
          <p:cNvSpPr txBox="1">
            <a:spLocks noChangeArrowheads="1"/>
          </p:cNvSpPr>
          <p:nvPr/>
        </p:nvSpPr>
        <p:spPr bwMode="auto">
          <a:xfrm>
            <a:off x="519113" y="3589486"/>
            <a:ext cx="7323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类型：</a:t>
            </a:r>
            <a:r>
              <a:rPr lang="en-US" altLang="zh-CN"/>
              <a:t>typedef   struct  CSNode {</a:t>
            </a:r>
            <a:endParaRPr lang="en-US" altLang="zh-CN"/>
          </a:p>
          <a:p>
            <a:pPr eaLnBrk="1" hangingPunct="1"/>
            <a:r>
              <a:rPr lang="en-US" altLang="zh-CN"/>
              <a:t>                   ElemType     data;</a:t>
            </a:r>
            <a:endParaRPr lang="en-US" altLang="zh-CN"/>
          </a:p>
          <a:p>
            <a:pPr eaLnBrk="1" hangingPunct="1"/>
            <a:r>
              <a:rPr lang="en-US" altLang="zh-CN"/>
              <a:t>                   struct  CSNode   *firstchild ,  *nextsibling ; } ;</a:t>
            </a:r>
            <a:endParaRPr lang="en-US" altLang="zh-CN"/>
          </a:p>
        </p:txBody>
      </p:sp>
      <p:grpSp>
        <p:nvGrpSpPr>
          <p:cNvPr id="71792" name="Group 112"/>
          <p:cNvGrpSpPr/>
          <p:nvPr/>
        </p:nvGrpSpPr>
        <p:grpSpPr bwMode="auto">
          <a:xfrm>
            <a:off x="1092200" y="4843611"/>
            <a:ext cx="7061200" cy="1609725"/>
            <a:chOff x="688" y="2976"/>
            <a:chExt cx="4448" cy="1014"/>
          </a:xfrm>
        </p:grpSpPr>
        <p:sp>
          <p:nvSpPr>
            <p:cNvPr id="106506" name="Text Box 103"/>
            <p:cNvSpPr txBox="1">
              <a:spLocks noChangeArrowheads="1"/>
            </p:cNvSpPr>
            <p:nvPr/>
          </p:nvSpPr>
          <p:spPr bwMode="auto">
            <a:xfrm>
              <a:off x="697" y="2976"/>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遍历</a:t>
              </a:r>
              <a:endParaRPr lang="zh-CN" altLang="en-US"/>
            </a:p>
          </p:txBody>
        </p:sp>
        <p:sp>
          <p:nvSpPr>
            <p:cNvPr id="106507" name="Text Box 104"/>
            <p:cNvSpPr txBox="1">
              <a:spLocks noChangeArrowheads="1"/>
            </p:cNvSpPr>
            <p:nvPr/>
          </p:nvSpPr>
          <p:spPr bwMode="auto">
            <a:xfrm>
              <a:off x="688" y="3242"/>
              <a:ext cx="44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先序            </a:t>
              </a:r>
              <a:r>
                <a:rPr lang="en-US" altLang="zh-CN"/>
                <a:t>RADEBCFGHK                RADEBCFGHK</a:t>
              </a:r>
              <a:endParaRPr lang="en-US" altLang="zh-CN"/>
            </a:p>
            <a:p>
              <a:pPr eaLnBrk="1" hangingPunct="1"/>
              <a:r>
                <a:rPr lang="zh-CN" altLang="en-US"/>
                <a:t>中序            </a:t>
              </a:r>
              <a:r>
                <a:rPr lang="en-US" altLang="zh-CN"/>
                <a:t>DAERBGFHKC                DEABGHKFCR</a:t>
              </a:r>
              <a:endParaRPr lang="en-US" altLang="zh-CN"/>
            </a:p>
            <a:p>
              <a:pPr eaLnBrk="1" hangingPunct="1"/>
              <a:r>
                <a:rPr lang="zh-CN" altLang="en-US"/>
                <a:t>后序            </a:t>
              </a:r>
              <a:r>
                <a:rPr lang="en-US" altLang="zh-CN"/>
                <a:t>DEABGHKFCR                EDKHGFCBAR</a:t>
              </a:r>
              <a:endParaRPr lang="en-US" altLang="zh-CN"/>
            </a:p>
          </p:txBody>
        </p:sp>
        <p:sp>
          <p:nvSpPr>
            <p:cNvPr id="106508" name="Text Box 105"/>
            <p:cNvSpPr txBox="1">
              <a:spLocks noChangeArrowheads="1"/>
            </p:cNvSpPr>
            <p:nvPr/>
          </p:nvSpPr>
          <p:spPr bwMode="auto">
            <a:xfrm>
              <a:off x="2208" y="2976"/>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a:t>
              </a:r>
              <a:endParaRPr lang="zh-CN" altLang="en-US"/>
            </a:p>
          </p:txBody>
        </p:sp>
        <p:sp>
          <p:nvSpPr>
            <p:cNvPr id="106509" name="Text Box 106"/>
            <p:cNvSpPr txBox="1">
              <a:spLocks noChangeArrowheads="1"/>
            </p:cNvSpPr>
            <p:nvPr/>
          </p:nvSpPr>
          <p:spPr bwMode="auto">
            <a:xfrm>
              <a:off x="4032" y="2976"/>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二叉树</a:t>
              </a:r>
              <a:endParaRPr lang="zh-CN" altLang="en-US"/>
            </a:p>
          </p:txBody>
        </p:sp>
        <p:sp>
          <p:nvSpPr>
            <p:cNvPr id="106510" name="Line 107"/>
            <p:cNvSpPr>
              <a:spLocks noChangeShapeType="1"/>
            </p:cNvSpPr>
            <p:nvPr/>
          </p:nvSpPr>
          <p:spPr bwMode="auto">
            <a:xfrm>
              <a:off x="3072" y="3408"/>
              <a:ext cx="67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1" name="Line 108"/>
            <p:cNvSpPr>
              <a:spLocks noChangeShapeType="1"/>
            </p:cNvSpPr>
            <p:nvPr/>
          </p:nvSpPr>
          <p:spPr bwMode="auto">
            <a:xfrm flipV="1">
              <a:off x="3072" y="3648"/>
              <a:ext cx="672"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2" name="Line 109"/>
            <p:cNvSpPr>
              <a:spLocks noChangeShapeType="1"/>
            </p:cNvSpPr>
            <p:nvPr/>
          </p:nvSpPr>
          <p:spPr bwMode="auto">
            <a:xfrm>
              <a:off x="768" y="3264"/>
              <a:ext cx="42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3" name="Line 110"/>
            <p:cNvSpPr>
              <a:spLocks noChangeShapeType="1"/>
            </p:cNvSpPr>
            <p:nvPr/>
          </p:nvSpPr>
          <p:spPr bwMode="auto">
            <a:xfrm>
              <a:off x="1344" y="307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4" name="Line 111"/>
            <p:cNvSpPr>
              <a:spLocks noChangeShapeType="1"/>
            </p:cNvSpPr>
            <p:nvPr/>
          </p:nvSpPr>
          <p:spPr bwMode="auto">
            <a:xfrm>
              <a:off x="768" y="3984"/>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92"/>
                                        </p:tgtEl>
                                        <p:attrNameLst>
                                          <p:attrName>style.visibility</p:attrName>
                                        </p:attrNameLst>
                                      </p:cBhvr>
                                      <p:to>
                                        <p:strVal val="visible"/>
                                      </p:to>
                                    </p:set>
                                    <p:anim calcmode="lin" valueType="num">
                                      <p:cBhvr additive="base">
                                        <p:cTn id="7" dur="500" fill="hold"/>
                                        <p:tgtEl>
                                          <p:spTgt spid="71792"/>
                                        </p:tgtEl>
                                        <p:attrNameLst>
                                          <p:attrName>ppt_x</p:attrName>
                                        </p:attrNameLst>
                                      </p:cBhvr>
                                      <p:tavLst>
                                        <p:tav tm="0">
                                          <p:val>
                                            <p:strVal val="#ppt_x"/>
                                          </p:val>
                                        </p:tav>
                                        <p:tav tm="100000">
                                          <p:val>
                                            <p:strVal val="#ppt_x"/>
                                          </p:val>
                                        </p:tav>
                                      </p:tavLst>
                                    </p:anim>
                                    <p:anim calcmode="lin" valueType="num">
                                      <p:cBhvr additive="base">
                                        <p:cTn id="8" dur="500" fill="hold"/>
                                        <p:tgtEl>
                                          <p:spTgt spid="71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006" y="829288"/>
            <a:ext cx="1910400" cy="2272810"/>
            <a:chOff x="511800" y="1008994"/>
            <a:chExt cx="1910400" cy="2272810"/>
          </a:xfrm>
        </p:grpSpPr>
        <p:sp>
          <p:nvSpPr>
            <p:cNvPr id="3" name="椭圆 2"/>
            <p:cNvSpPr/>
            <p:nvPr/>
          </p:nvSpPr>
          <p:spPr>
            <a:xfrm>
              <a:off x="1242000" y="1008994"/>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椭圆 3"/>
            <p:cNvSpPr/>
            <p:nvPr/>
          </p:nvSpPr>
          <p:spPr>
            <a:xfrm>
              <a:off x="1242000" y="2799000"/>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D</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椭圆 4"/>
            <p:cNvSpPr/>
            <p:nvPr/>
          </p:nvSpPr>
          <p:spPr>
            <a:xfrm>
              <a:off x="1972200" y="195550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E</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椭圆 5"/>
            <p:cNvSpPr/>
            <p:nvPr/>
          </p:nvSpPr>
          <p:spPr>
            <a:xfrm>
              <a:off x="1242000" y="1942918"/>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C</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椭圆 6"/>
            <p:cNvSpPr/>
            <p:nvPr/>
          </p:nvSpPr>
          <p:spPr>
            <a:xfrm>
              <a:off x="511800" y="193961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连接符 7"/>
            <p:cNvCxnSpPr>
              <a:stCxn id="3" idx="3"/>
              <a:endCxn id="7" idx="0"/>
            </p:cNvCxnSpPr>
            <p:nvPr/>
          </p:nvCxnSpPr>
          <p:spPr>
            <a:xfrm flipH="1">
              <a:off x="736800" y="1421093"/>
              <a:ext cx="571101" cy="518526"/>
            </a:xfrm>
            <a:prstGeom prst="line">
              <a:avLst/>
            </a:prstGeom>
            <a:noFill/>
            <a:ln w="6350" cap="flat" cmpd="sng" algn="ctr">
              <a:solidFill>
                <a:sysClr val="windowText" lastClr="000000"/>
              </a:solidFill>
              <a:prstDash val="solid"/>
              <a:miter lim="800000"/>
            </a:ln>
            <a:effectLst/>
          </p:spPr>
        </p:cxnSp>
        <p:cxnSp>
          <p:nvCxnSpPr>
            <p:cNvPr id="9" name="直接连接符 8"/>
            <p:cNvCxnSpPr>
              <a:stCxn id="3" idx="4"/>
              <a:endCxn id="6" idx="0"/>
            </p:cNvCxnSpPr>
            <p:nvPr/>
          </p:nvCxnSpPr>
          <p:spPr>
            <a:xfrm>
              <a:off x="1467000" y="1491798"/>
              <a:ext cx="0" cy="451120"/>
            </a:xfrm>
            <a:prstGeom prst="line">
              <a:avLst/>
            </a:prstGeom>
            <a:noFill/>
            <a:ln w="6350" cap="flat" cmpd="sng" algn="ctr">
              <a:solidFill>
                <a:sysClr val="windowText" lastClr="000000"/>
              </a:solidFill>
              <a:prstDash val="solid"/>
              <a:miter lim="800000"/>
            </a:ln>
            <a:effectLst/>
          </p:spPr>
        </p:cxnSp>
        <p:cxnSp>
          <p:nvCxnSpPr>
            <p:cNvPr id="10" name="直接连接符 9"/>
            <p:cNvCxnSpPr>
              <a:stCxn id="3" idx="5"/>
              <a:endCxn id="5" idx="0"/>
            </p:cNvCxnSpPr>
            <p:nvPr/>
          </p:nvCxnSpPr>
          <p:spPr>
            <a:xfrm>
              <a:off x="1626099" y="1421093"/>
              <a:ext cx="571101" cy="534416"/>
            </a:xfrm>
            <a:prstGeom prst="line">
              <a:avLst/>
            </a:prstGeom>
            <a:noFill/>
            <a:ln w="6350" cap="flat" cmpd="sng" algn="ctr">
              <a:solidFill>
                <a:sysClr val="windowText" lastClr="000000"/>
              </a:solidFill>
              <a:prstDash val="solid"/>
              <a:miter lim="800000"/>
            </a:ln>
            <a:effectLst/>
          </p:spPr>
        </p:cxnSp>
        <p:cxnSp>
          <p:nvCxnSpPr>
            <p:cNvPr id="11" name="直接连接符 10"/>
            <p:cNvCxnSpPr>
              <a:stCxn id="6" idx="4"/>
              <a:endCxn id="4" idx="0"/>
            </p:cNvCxnSpPr>
            <p:nvPr/>
          </p:nvCxnSpPr>
          <p:spPr>
            <a:xfrm>
              <a:off x="1467000" y="2425722"/>
              <a:ext cx="0" cy="373278"/>
            </a:xfrm>
            <a:prstGeom prst="line">
              <a:avLst/>
            </a:prstGeom>
            <a:noFill/>
            <a:ln w="6350" cap="flat" cmpd="sng" algn="ctr">
              <a:solidFill>
                <a:sysClr val="windowText" lastClr="000000"/>
              </a:solidFill>
              <a:prstDash val="solid"/>
              <a:miter lim="800000"/>
            </a:ln>
            <a:effectLst/>
          </p:spPr>
        </p:cxnSp>
      </p:grpSp>
      <p:sp>
        <p:nvSpPr>
          <p:cNvPr id="12" name="文本框 11"/>
          <p:cNvSpPr txBox="1"/>
          <p:nvPr/>
        </p:nvSpPr>
        <p:spPr>
          <a:xfrm>
            <a:off x="3081385" y="756776"/>
            <a:ext cx="2712602" cy="2345322"/>
          </a:xfrm>
          <a:prstGeom prst="rect">
            <a:avLst/>
          </a:prstGeom>
          <a:noFill/>
        </p:spPr>
        <p:txBody>
          <a:bodyPr wrap="none" rtlCol="0">
            <a:spAutoFit/>
          </a:bodyPr>
          <a:lstStyle/>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Struct {</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a:t>
            </a:r>
            <a:r>
              <a:rPr kumimoji="0" lang="en-US" altLang="zh-CN" sz="2000" dirty="0" err="1">
                <a:solidFill>
                  <a:prstClr val="black"/>
                </a:solidFill>
                <a:ea typeface="仿宋" panose="02010609060101010101" pitchFamily="49" charset="-122"/>
                <a:cs typeface="Times New Roman" panose="02020603050405020304" pitchFamily="18" charset="0"/>
              </a:rPr>
              <a:t>DataType</a:t>
            </a:r>
            <a:r>
              <a:rPr kumimoji="0" lang="en-US" altLang="zh-CN" sz="2000" dirty="0">
                <a:solidFill>
                  <a:prstClr val="black"/>
                </a:solidFill>
                <a:ea typeface="仿宋" panose="02010609060101010101" pitchFamily="49" charset="-122"/>
                <a:cs typeface="Times New Roman" panose="02020603050405020304" pitchFamily="18" charset="0"/>
              </a:rPr>
              <a:t> data;</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LeftChild</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RightSibling</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CellSpace</a:t>
            </a: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MaxNodes</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zh-CN" altLang="en-US" sz="2000" dirty="0">
              <a:solidFill>
                <a:prstClr val="black"/>
              </a:solidFill>
              <a:ea typeface="仿宋" panose="02010609060101010101" pitchFamily="49" charset="-122"/>
              <a:cs typeface="Times New Roman" panose="02020603050405020304" pitchFamily="18" charset="0"/>
            </a:endParaRPr>
          </a:p>
        </p:txBody>
      </p:sp>
      <p:sp>
        <p:nvSpPr>
          <p:cNvPr id="13" name="箭头: 下 55"/>
          <p:cNvSpPr/>
          <p:nvPr/>
        </p:nvSpPr>
        <p:spPr>
          <a:xfrm>
            <a:off x="1438166" y="3372885"/>
            <a:ext cx="188436" cy="447527"/>
          </a:xfrm>
          <a:prstGeom prst="down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7000" y="908193"/>
            <a:ext cx="3596952" cy="5041613"/>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3916499"/>
            <a:ext cx="5297883" cy="2462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81000" y="663724"/>
            <a:ext cx="297418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3.6  </a:t>
            </a:r>
            <a:r>
              <a:rPr lang="zh-CN" altLang="en-US" sz="2800" b="1" dirty="0">
                <a:solidFill>
                  <a:srgbClr val="C00000"/>
                </a:solidFill>
              </a:rPr>
              <a:t>森林与二叉树</a:t>
            </a:r>
            <a:endParaRPr lang="zh-CN" altLang="en-US" sz="2800" b="1" dirty="0">
              <a:solidFill>
                <a:srgbClr val="C00000"/>
              </a:solidFill>
            </a:endParaRPr>
          </a:p>
        </p:txBody>
      </p:sp>
      <p:sp>
        <p:nvSpPr>
          <p:cNvPr id="108547" name="Text Box 6"/>
          <p:cNvSpPr txBox="1">
            <a:spLocks noChangeArrowheads="1"/>
          </p:cNvSpPr>
          <p:nvPr/>
        </p:nvSpPr>
        <p:spPr bwMode="auto">
          <a:xfrm>
            <a:off x="366713" y="1420961"/>
            <a:ext cx="292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森林转换为二叉树：</a:t>
            </a:r>
            <a:endParaRPr lang="zh-CN" altLang="en-US" b="1" dirty="0">
              <a:solidFill>
                <a:srgbClr val="0000CC"/>
              </a:solidFill>
            </a:endParaRPr>
          </a:p>
        </p:txBody>
      </p:sp>
      <p:sp>
        <p:nvSpPr>
          <p:cNvPr id="108548" name="Text Box 7"/>
          <p:cNvSpPr txBox="1">
            <a:spLocks noChangeArrowheads="1"/>
          </p:cNvSpPr>
          <p:nvPr/>
        </p:nvSpPr>
        <p:spPr bwMode="auto">
          <a:xfrm>
            <a:off x="3207326" y="1247924"/>
            <a:ext cx="54691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1</a:t>
            </a:r>
            <a:r>
              <a:rPr lang="zh-CN" altLang="en-US" b="1" dirty="0"/>
              <a:t>）先将森林中每棵树转换成二叉树；</a:t>
            </a:r>
            <a:endParaRPr lang="zh-CN" altLang="en-US" b="1" dirty="0"/>
          </a:p>
        </p:txBody>
      </p:sp>
      <p:sp>
        <p:nvSpPr>
          <p:cNvPr id="108549" name="Text Box 8"/>
          <p:cNvSpPr txBox="1">
            <a:spLocks noChangeArrowheads="1"/>
          </p:cNvSpPr>
          <p:nvPr/>
        </p:nvSpPr>
        <p:spPr bwMode="auto">
          <a:xfrm>
            <a:off x="3230563" y="1698467"/>
            <a:ext cx="44767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2</a:t>
            </a:r>
            <a:r>
              <a:rPr lang="zh-CN" altLang="en-US" b="1" dirty="0"/>
              <a:t>）二叉树的树根连接起来。</a:t>
            </a:r>
            <a:endParaRPr lang="zh-CN" altLang="en-US" b="1" dirty="0"/>
          </a:p>
        </p:txBody>
      </p:sp>
      <p:grpSp>
        <p:nvGrpSpPr>
          <p:cNvPr id="108550" name="Group 9"/>
          <p:cNvGrpSpPr/>
          <p:nvPr/>
        </p:nvGrpSpPr>
        <p:grpSpPr bwMode="auto">
          <a:xfrm>
            <a:off x="1073150" y="2636986"/>
            <a:ext cx="6842125" cy="3816350"/>
            <a:chOff x="676" y="981"/>
            <a:chExt cx="4310" cy="2404"/>
          </a:xfrm>
        </p:grpSpPr>
        <p:sp>
          <p:nvSpPr>
            <p:cNvPr id="108551" name="Line 10"/>
            <p:cNvSpPr>
              <a:spLocks noChangeShapeType="1"/>
            </p:cNvSpPr>
            <p:nvPr/>
          </p:nvSpPr>
          <p:spPr bwMode="auto">
            <a:xfrm>
              <a:off x="1429" y="1171"/>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2" name="Line 11"/>
            <p:cNvSpPr>
              <a:spLocks noChangeShapeType="1"/>
            </p:cNvSpPr>
            <p:nvPr/>
          </p:nvSpPr>
          <p:spPr bwMode="auto">
            <a:xfrm flipH="1">
              <a:off x="1202" y="1162"/>
              <a:ext cx="18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3" name="Line 12"/>
            <p:cNvSpPr>
              <a:spLocks noChangeShapeType="1"/>
            </p:cNvSpPr>
            <p:nvPr/>
          </p:nvSpPr>
          <p:spPr bwMode="auto">
            <a:xfrm>
              <a:off x="1474" y="1162"/>
              <a:ext cx="18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4" name="Line 13"/>
            <p:cNvSpPr>
              <a:spLocks noChangeShapeType="1"/>
            </p:cNvSpPr>
            <p:nvPr/>
          </p:nvSpPr>
          <p:spPr bwMode="auto">
            <a:xfrm>
              <a:off x="1947" y="1180"/>
              <a:ext cx="0"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55" name="Line 14"/>
            <p:cNvSpPr>
              <a:spLocks noChangeShapeType="1"/>
            </p:cNvSpPr>
            <p:nvPr/>
          </p:nvSpPr>
          <p:spPr bwMode="auto">
            <a:xfrm flipH="1">
              <a:off x="2211" y="1162"/>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6" name="Line 15"/>
            <p:cNvSpPr>
              <a:spLocks noChangeShapeType="1"/>
            </p:cNvSpPr>
            <p:nvPr/>
          </p:nvSpPr>
          <p:spPr bwMode="auto">
            <a:xfrm>
              <a:off x="2393" y="1162"/>
              <a:ext cx="90"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7" name="Line 16"/>
            <p:cNvSpPr>
              <a:spLocks noChangeShapeType="1"/>
            </p:cNvSpPr>
            <p:nvPr/>
          </p:nvSpPr>
          <p:spPr bwMode="auto">
            <a:xfrm>
              <a:off x="2483" y="148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8" name="Oval 17"/>
            <p:cNvSpPr>
              <a:spLocks noChangeArrowheads="1"/>
            </p:cNvSpPr>
            <p:nvPr/>
          </p:nvSpPr>
          <p:spPr bwMode="auto">
            <a:xfrm>
              <a:off x="1338" y="981"/>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59" name="Oval 18"/>
            <p:cNvSpPr>
              <a:spLocks noChangeArrowheads="1"/>
            </p:cNvSpPr>
            <p:nvPr/>
          </p:nvSpPr>
          <p:spPr bwMode="auto">
            <a:xfrm>
              <a:off x="1062" y="1298"/>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60" name="Oval 19"/>
            <p:cNvSpPr>
              <a:spLocks noChangeArrowheads="1"/>
            </p:cNvSpPr>
            <p:nvPr/>
          </p:nvSpPr>
          <p:spPr bwMode="auto">
            <a:xfrm>
              <a:off x="1338" y="1298"/>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61" name="Oval 20"/>
            <p:cNvSpPr>
              <a:spLocks noChangeArrowheads="1"/>
            </p:cNvSpPr>
            <p:nvPr/>
          </p:nvSpPr>
          <p:spPr bwMode="auto">
            <a:xfrm>
              <a:off x="1602" y="1298"/>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62" name="Oval 21"/>
            <p:cNvSpPr>
              <a:spLocks noChangeArrowheads="1"/>
            </p:cNvSpPr>
            <p:nvPr/>
          </p:nvSpPr>
          <p:spPr bwMode="auto">
            <a:xfrm>
              <a:off x="1852" y="98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563" name="Oval 22"/>
            <p:cNvSpPr>
              <a:spLocks noChangeArrowheads="1"/>
            </p:cNvSpPr>
            <p:nvPr/>
          </p:nvSpPr>
          <p:spPr bwMode="auto">
            <a:xfrm>
              <a:off x="1837" y="1313"/>
              <a:ext cx="21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endParaRPr lang="en-US" altLang="zh-CN" sz="1400" b="1"/>
            </a:p>
          </p:txBody>
        </p:sp>
        <p:sp>
          <p:nvSpPr>
            <p:cNvPr id="108564" name="Oval 23"/>
            <p:cNvSpPr>
              <a:spLocks noChangeArrowheads="1"/>
            </p:cNvSpPr>
            <p:nvPr/>
          </p:nvSpPr>
          <p:spPr bwMode="auto">
            <a:xfrm>
              <a:off x="2242" y="98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565" name="Oval 24"/>
            <p:cNvSpPr>
              <a:spLocks noChangeArrowheads="1"/>
            </p:cNvSpPr>
            <p:nvPr/>
          </p:nvSpPr>
          <p:spPr bwMode="auto">
            <a:xfrm>
              <a:off x="2109" y="1298"/>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66" name="Oval 25"/>
            <p:cNvSpPr>
              <a:spLocks noChangeArrowheads="1"/>
            </p:cNvSpPr>
            <p:nvPr/>
          </p:nvSpPr>
          <p:spPr bwMode="auto">
            <a:xfrm>
              <a:off x="2379" y="1298"/>
              <a:ext cx="215"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endParaRPr lang="en-US" altLang="zh-CN" sz="1400" b="1"/>
            </a:p>
          </p:txBody>
        </p:sp>
        <p:sp>
          <p:nvSpPr>
            <p:cNvPr id="108567" name="Oval 26"/>
            <p:cNvSpPr>
              <a:spLocks noChangeArrowheads="1"/>
            </p:cNvSpPr>
            <p:nvPr/>
          </p:nvSpPr>
          <p:spPr bwMode="auto">
            <a:xfrm>
              <a:off x="2390" y="1616"/>
              <a:ext cx="193"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a:t>
              </a:r>
              <a:endParaRPr lang="en-US" altLang="zh-CN" sz="1400" b="1"/>
            </a:p>
          </p:txBody>
        </p:sp>
        <p:sp>
          <p:nvSpPr>
            <p:cNvPr id="108568" name="Line 27"/>
            <p:cNvSpPr>
              <a:spLocks noChangeShapeType="1"/>
            </p:cNvSpPr>
            <p:nvPr/>
          </p:nvSpPr>
          <p:spPr bwMode="auto">
            <a:xfrm flipH="1">
              <a:off x="1210" y="2495"/>
              <a:ext cx="18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69" name="Line 28"/>
            <p:cNvSpPr>
              <a:spLocks noChangeShapeType="1"/>
            </p:cNvSpPr>
            <p:nvPr/>
          </p:nvSpPr>
          <p:spPr bwMode="auto">
            <a:xfrm flipH="1">
              <a:off x="1782" y="2523"/>
              <a:ext cx="91"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0" name="Line 29"/>
            <p:cNvSpPr>
              <a:spLocks noChangeShapeType="1"/>
            </p:cNvSpPr>
            <p:nvPr/>
          </p:nvSpPr>
          <p:spPr bwMode="auto">
            <a:xfrm flipH="1">
              <a:off x="2211" y="2495"/>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71" name="Line 30"/>
            <p:cNvSpPr>
              <a:spLocks noChangeShapeType="1"/>
            </p:cNvSpPr>
            <p:nvPr/>
          </p:nvSpPr>
          <p:spPr bwMode="auto">
            <a:xfrm>
              <a:off x="2294" y="2805"/>
              <a:ext cx="91" cy="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2" name="Line 31"/>
            <p:cNvSpPr>
              <a:spLocks noChangeShapeType="1"/>
            </p:cNvSpPr>
            <p:nvPr/>
          </p:nvSpPr>
          <p:spPr bwMode="auto">
            <a:xfrm flipH="1">
              <a:off x="2339" y="3040"/>
              <a:ext cx="128" cy="2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3" name="Oval 32"/>
            <p:cNvSpPr>
              <a:spLocks noChangeArrowheads="1"/>
            </p:cNvSpPr>
            <p:nvPr/>
          </p:nvSpPr>
          <p:spPr bwMode="auto">
            <a:xfrm>
              <a:off x="1346" y="2314"/>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74" name="Oval 33"/>
            <p:cNvSpPr>
              <a:spLocks noChangeArrowheads="1"/>
            </p:cNvSpPr>
            <p:nvPr/>
          </p:nvSpPr>
          <p:spPr bwMode="auto">
            <a:xfrm>
              <a:off x="1832" y="2314"/>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575" name="Oval 34"/>
            <p:cNvSpPr>
              <a:spLocks noChangeArrowheads="1"/>
            </p:cNvSpPr>
            <p:nvPr/>
          </p:nvSpPr>
          <p:spPr bwMode="auto">
            <a:xfrm>
              <a:off x="1655" y="2646"/>
              <a:ext cx="17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108576" name="Oval 35"/>
            <p:cNvSpPr>
              <a:spLocks noChangeArrowheads="1"/>
            </p:cNvSpPr>
            <p:nvPr/>
          </p:nvSpPr>
          <p:spPr bwMode="auto">
            <a:xfrm>
              <a:off x="2242" y="2314"/>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577" name="Oval 36"/>
            <p:cNvSpPr>
              <a:spLocks noChangeArrowheads="1"/>
            </p:cNvSpPr>
            <p:nvPr/>
          </p:nvSpPr>
          <p:spPr bwMode="auto">
            <a:xfrm>
              <a:off x="2109" y="263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78" name="Oval 37"/>
            <p:cNvSpPr>
              <a:spLocks noChangeArrowheads="1"/>
            </p:cNvSpPr>
            <p:nvPr/>
          </p:nvSpPr>
          <p:spPr bwMode="auto">
            <a:xfrm>
              <a:off x="2383" y="2858"/>
              <a:ext cx="176"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 </a:t>
              </a:r>
              <a:endParaRPr lang="en-US" altLang="zh-CN" sz="1400" b="1"/>
            </a:p>
          </p:txBody>
        </p:sp>
        <p:sp>
          <p:nvSpPr>
            <p:cNvPr id="108579" name="Oval 38"/>
            <p:cNvSpPr>
              <a:spLocks noChangeArrowheads="1"/>
            </p:cNvSpPr>
            <p:nvPr/>
          </p:nvSpPr>
          <p:spPr bwMode="auto">
            <a:xfrm>
              <a:off x="2200" y="3176"/>
              <a:ext cx="193"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 </a:t>
              </a:r>
              <a:endParaRPr lang="en-US" altLang="zh-CN" sz="1400" b="1"/>
            </a:p>
          </p:txBody>
        </p:sp>
        <p:sp>
          <p:nvSpPr>
            <p:cNvPr id="108580" name="Line 39"/>
            <p:cNvSpPr>
              <a:spLocks noChangeShapeType="1"/>
            </p:cNvSpPr>
            <p:nvPr/>
          </p:nvSpPr>
          <p:spPr bwMode="auto">
            <a:xfrm>
              <a:off x="1202" y="2796"/>
              <a:ext cx="317"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1" name="Oval 40"/>
            <p:cNvSpPr>
              <a:spLocks noChangeArrowheads="1"/>
            </p:cNvSpPr>
            <p:nvPr/>
          </p:nvSpPr>
          <p:spPr bwMode="auto">
            <a:xfrm>
              <a:off x="1070" y="263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82" name="Oval 41"/>
            <p:cNvSpPr>
              <a:spLocks noChangeArrowheads="1"/>
            </p:cNvSpPr>
            <p:nvPr/>
          </p:nvSpPr>
          <p:spPr bwMode="auto">
            <a:xfrm>
              <a:off x="1247" y="288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83" name="Oval 42"/>
            <p:cNvSpPr>
              <a:spLocks noChangeArrowheads="1"/>
            </p:cNvSpPr>
            <p:nvPr/>
          </p:nvSpPr>
          <p:spPr bwMode="auto">
            <a:xfrm>
              <a:off x="1474" y="317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84" name="AutoShape 43"/>
            <p:cNvSpPr>
              <a:spLocks noChangeArrowheads="1"/>
            </p:cNvSpPr>
            <p:nvPr/>
          </p:nvSpPr>
          <p:spPr bwMode="auto">
            <a:xfrm>
              <a:off x="1791" y="1843"/>
              <a:ext cx="182" cy="181"/>
            </a:xfrm>
            <a:prstGeom prst="upDownArrow">
              <a:avLst>
                <a:gd name="adj1" fmla="val 50000"/>
                <a:gd name="adj2" fmla="val 20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585" name="Line 44"/>
            <p:cNvSpPr>
              <a:spLocks noChangeShapeType="1"/>
            </p:cNvSpPr>
            <p:nvPr/>
          </p:nvSpPr>
          <p:spPr bwMode="auto">
            <a:xfrm flipH="1">
              <a:off x="3610" y="1162"/>
              <a:ext cx="283" cy="2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6" name="Line 45"/>
            <p:cNvSpPr>
              <a:spLocks noChangeShapeType="1"/>
            </p:cNvSpPr>
            <p:nvPr/>
          </p:nvSpPr>
          <p:spPr bwMode="auto">
            <a:xfrm flipH="1">
              <a:off x="4226" y="1527"/>
              <a:ext cx="91"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7" name="Line 46"/>
            <p:cNvSpPr>
              <a:spLocks noChangeShapeType="1"/>
            </p:cNvSpPr>
            <p:nvPr/>
          </p:nvSpPr>
          <p:spPr bwMode="auto">
            <a:xfrm flipH="1">
              <a:off x="4619" y="1815"/>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8" name="Line 47"/>
            <p:cNvSpPr>
              <a:spLocks noChangeShapeType="1"/>
            </p:cNvSpPr>
            <p:nvPr/>
          </p:nvSpPr>
          <p:spPr bwMode="auto">
            <a:xfrm>
              <a:off x="4702" y="2125"/>
              <a:ext cx="91" cy="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9" name="Line 48"/>
            <p:cNvSpPr>
              <a:spLocks noChangeShapeType="1"/>
            </p:cNvSpPr>
            <p:nvPr/>
          </p:nvSpPr>
          <p:spPr bwMode="auto">
            <a:xfrm flipH="1">
              <a:off x="4747" y="2360"/>
              <a:ext cx="128" cy="2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90" name="Oval 49"/>
            <p:cNvSpPr>
              <a:spLocks noChangeArrowheads="1"/>
            </p:cNvSpPr>
            <p:nvPr/>
          </p:nvSpPr>
          <p:spPr bwMode="auto">
            <a:xfrm>
              <a:off x="3848" y="981"/>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91" name="Oval 50"/>
            <p:cNvSpPr>
              <a:spLocks noChangeArrowheads="1"/>
            </p:cNvSpPr>
            <p:nvPr/>
          </p:nvSpPr>
          <p:spPr bwMode="auto">
            <a:xfrm>
              <a:off x="4079" y="1650"/>
              <a:ext cx="21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endParaRPr lang="en-US" altLang="zh-CN" sz="1400" b="1"/>
            </a:p>
          </p:txBody>
        </p:sp>
        <p:sp>
          <p:nvSpPr>
            <p:cNvPr id="108592" name="Oval 51"/>
            <p:cNvSpPr>
              <a:spLocks noChangeArrowheads="1"/>
            </p:cNvSpPr>
            <p:nvPr/>
          </p:nvSpPr>
          <p:spPr bwMode="auto">
            <a:xfrm>
              <a:off x="4517" y="195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93" name="Oval 52"/>
            <p:cNvSpPr>
              <a:spLocks noChangeArrowheads="1"/>
            </p:cNvSpPr>
            <p:nvPr/>
          </p:nvSpPr>
          <p:spPr bwMode="auto">
            <a:xfrm>
              <a:off x="4771" y="2178"/>
              <a:ext cx="215"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endParaRPr lang="en-US" altLang="zh-CN" sz="1400" b="1"/>
            </a:p>
          </p:txBody>
        </p:sp>
        <p:sp>
          <p:nvSpPr>
            <p:cNvPr id="108594" name="Oval 53"/>
            <p:cNvSpPr>
              <a:spLocks noChangeArrowheads="1"/>
            </p:cNvSpPr>
            <p:nvPr/>
          </p:nvSpPr>
          <p:spPr bwMode="auto">
            <a:xfrm>
              <a:off x="4589" y="2496"/>
              <a:ext cx="232"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 </a:t>
              </a:r>
              <a:endParaRPr lang="en-US" altLang="zh-CN" sz="1400" b="1"/>
            </a:p>
          </p:txBody>
        </p:sp>
        <p:sp>
          <p:nvSpPr>
            <p:cNvPr id="108595" name="Line 54"/>
            <p:cNvSpPr>
              <a:spLocks noChangeShapeType="1"/>
            </p:cNvSpPr>
            <p:nvPr/>
          </p:nvSpPr>
          <p:spPr bwMode="auto">
            <a:xfrm>
              <a:off x="3606" y="1526"/>
              <a:ext cx="317"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96" name="Oval 55"/>
            <p:cNvSpPr>
              <a:spLocks noChangeArrowheads="1"/>
            </p:cNvSpPr>
            <p:nvPr/>
          </p:nvSpPr>
          <p:spPr bwMode="auto">
            <a:xfrm>
              <a:off x="3474" y="136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97" name="Oval 56"/>
            <p:cNvSpPr>
              <a:spLocks noChangeArrowheads="1"/>
            </p:cNvSpPr>
            <p:nvPr/>
          </p:nvSpPr>
          <p:spPr bwMode="auto">
            <a:xfrm>
              <a:off x="3651" y="161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98" name="Oval 57"/>
            <p:cNvSpPr>
              <a:spLocks noChangeArrowheads="1"/>
            </p:cNvSpPr>
            <p:nvPr/>
          </p:nvSpPr>
          <p:spPr bwMode="auto">
            <a:xfrm>
              <a:off x="3878" y="190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99" name="Line 58"/>
            <p:cNvSpPr>
              <a:spLocks noChangeShapeType="1"/>
            </p:cNvSpPr>
            <p:nvPr/>
          </p:nvSpPr>
          <p:spPr bwMode="auto">
            <a:xfrm>
              <a:off x="4018" y="1163"/>
              <a:ext cx="681" cy="49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600" name="Oval 59"/>
            <p:cNvSpPr>
              <a:spLocks noChangeArrowheads="1"/>
            </p:cNvSpPr>
            <p:nvPr/>
          </p:nvSpPr>
          <p:spPr bwMode="auto">
            <a:xfrm>
              <a:off x="4276" y="1318"/>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601" name="Oval 60"/>
            <p:cNvSpPr>
              <a:spLocks noChangeArrowheads="1"/>
            </p:cNvSpPr>
            <p:nvPr/>
          </p:nvSpPr>
          <p:spPr bwMode="auto">
            <a:xfrm>
              <a:off x="4650" y="1634"/>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602" name="AutoShape 61"/>
            <p:cNvSpPr>
              <a:spLocks noChangeArrowheads="1"/>
            </p:cNvSpPr>
            <p:nvPr/>
          </p:nvSpPr>
          <p:spPr bwMode="auto">
            <a:xfrm>
              <a:off x="2972" y="1298"/>
              <a:ext cx="226" cy="136"/>
            </a:xfrm>
            <a:prstGeom prst="leftRightArrow">
              <a:avLst>
                <a:gd name="adj1" fmla="val 50000"/>
                <a:gd name="adj2" fmla="val 33235"/>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3" name="AutoShape 62"/>
            <p:cNvSpPr>
              <a:spLocks noChangeArrowheads="1"/>
            </p:cNvSpPr>
            <p:nvPr/>
          </p:nvSpPr>
          <p:spPr bwMode="auto">
            <a:xfrm rot="2700000">
              <a:off x="3016" y="2115"/>
              <a:ext cx="182" cy="182"/>
            </a:xfrm>
            <a:prstGeom prst="upDownArrow">
              <a:avLst>
                <a:gd name="adj1" fmla="val 50000"/>
                <a:gd name="adj2" fmla="val 20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4" name="Text Box 63"/>
            <p:cNvSpPr txBox="1">
              <a:spLocks noChangeArrowheads="1"/>
            </p:cNvSpPr>
            <p:nvPr/>
          </p:nvSpPr>
          <p:spPr bwMode="auto">
            <a:xfrm>
              <a:off x="2550" y="1092"/>
              <a:ext cx="11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森林与二叉树对应</a:t>
              </a:r>
              <a:endParaRPr lang="zh-CN" altLang="en-US" sz="1600"/>
            </a:p>
          </p:txBody>
        </p:sp>
        <p:sp>
          <p:nvSpPr>
            <p:cNvPr id="108605" name="Text Box 64"/>
            <p:cNvSpPr txBox="1">
              <a:spLocks noChangeArrowheads="1"/>
            </p:cNvSpPr>
            <p:nvPr/>
          </p:nvSpPr>
          <p:spPr bwMode="auto">
            <a:xfrm>
              <a:off x="676" y="1812"/>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树与二叉树对应</a:t>
              </a:r>
              <a:endParaRPr lang="zh-CN" altLang="en-US" sz="1600"/>
            </a:p>
          </p:txBody>
        </p:sp>
        <p:sp>
          <p:nvSpPr>
            <p:cNvPr id="108606" name="Text Box 65"/>
            <p:cNvSpPr txBox="1">
              <a:spLocks noChangeArrowheads="1"/>
            </p:cNvSpPr>
            <p:nvPr/>
          </p:nvSpPr>
          <p:spPr bwMode="auto">
            <a:xfrm>
              <a:off x="2789" y="2296"/>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树根相连</a:t>
              </a:r>
              <a:endParaRPr lang="zh-CN" altLang="en-US" sz="16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850" name="Group 82"/>
          <p:cNvGraphicFramePr>
            <a:graphicFrameLocks noGrp="1"/>
          </p:cNvGraphicFramePr>
          <p:nvPr/>
        </p:nvGraphicFramePr>
        <p:xfrm>
          <a:off x="647564" y="1473976"/>
          <a:ext cx="7848872" cy="3910048"/>
        </p:xfrm>
        <a:graphic>
          <a:graphicData uri="http://schemas.openxmlformats.org/drawingml/2006/table">
            <a:tbl>
              <a:tblPr/>
              <a:tblGrid>
                <a:gridCol w="527050"/>
                <a:gridCol w="4225478"/>
                <a:gridCol w="504056"/>
                <a:gridCol w="2592288"/>
              </a:tblGrid>
              <a:tr h="520307">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遍历森林与遍历二叉树的对应关系</a:t>
                      </a:r>
                      <a:endPar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3983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遍历森林</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遍历相应的二叉树</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先根顺序遍历第一棵树的全部子树；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先根顺序遍历其余全部树。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访问树根；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先根顺序遍历左子树；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先根顺序遍历右子树。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后根顺序遍历第一棵树的全部子树访问第一棵树的根；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后根顺序遍历其余的树。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中根顺序遍历左子树；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访问树根；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中根顺序遍历右子树。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38" name="Group 46"/>
          <p:cNvGraphicFramePr>
            <a:graphicFrameLocks noGrp="1"/>
          </p:cNvGraphicFramePr>
          <p:nvPr/>
        </p:nvGraphicFramePr>
        <p:xfrm>
          <a:off x="539750" y="1341438"/>
          <a:ext cx="8064500" cy="3708401"/>
        </p:xfrm>
        <a:graphic>
          <a:graphicData uri="http://schemas.openxmlformats.org/drawingml/2006/table">
            <a:tbl>
              <a:tblPr/>
              <a:tblGrid>
                <a:gridCol w="506413"/>
                <a:gridCol w="4245917"/>
                <a:gridCol w="432048"/>
                <a:gridCol w="2880122"/>
              </a:tblGrid>
              <a:tr h="520276">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遍历森林与遍历树的对应关系</a:t>
                      </a:r>
                      <a:endPar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398356">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遍历森林</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遍历树</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135509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先根顺序遍历第一棵树的全部子树；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先根顺序遍历其余全部树。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4676">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后根顺序遍历第一棵树的全部子；树访问第一棵树的根；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后根顺序遍历其余的树，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768798"/>
            <a:ext cx="8332422" cy="1421928"/>
          </a:xfrm>
          <a:prstGeom prst="rect">
            <a:avLst/>
          </a:prstGeom>
        </p:spPr>
        <p:txBody>
          <a:bodyPr wrap="square">
            <a:spAutoFit/>
          </a:bodyPr>
          <a:lstStyle/>
          <a:p>
            <a:pPr>
              <a:lnSpc>
                <a:spcPct val="90000"/>
              </a:lnSpc>
            </a:pPr>
            <a:r>
              <a:rPr lang="zh-CN" altLang="en-US" b="1" dirty="0">
                <a:solidFill>
                  <a:schemeClr val="accent6"/>
                </a:solidFill>
                <a:latin typeface="+mn-lt"/>
                <a:ea typeface="+mn-ea"/>
                <a:cs typeface="Times New Roman" panose="02020603050405020304" pitchFamily="18" charset="0"/>
              </a:rPr>
              <a:t>集合：</a:t>
            </a:r>
            <a:r>
              <a:rPr lang="zh-CN" altLang="en-US" b="1" dirty="0">
                <a:latin typeface="+mn-lt"/>
                <a:ea typeface="+mn-ea"/>
                <a:cs typeface="Times New Roman" panose="02020603050405020304" pitchFamily="18" charset="0"/>
              </a:rPr>
              <a:t>性质相同的元素所组成的整体。</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            假定集合的元素为</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，而由这些元素组成的集合两两不相交（</a:t>
            </a:r>
            <a:r>
              <a:rPr lang="en-US" altLang="zh-CN" b="1" dirty="0">
                <a:latin typeface="+mn-lt"/>
                <a:ea typeface="+mn-ea"/>
                <a:cs typeface="Times New Roman" panose="02020603050405020304" pitchFamily="18" charset="0"/>
              </a:rPr>
              <a:t>MFSET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例如： 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={1, 7, 8, 9},   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={2, 5, 10 },    S</a:t>
            </a:r>
            <a:r>
              <a:rPr lang="zh-CN" altLang="en-US" b="1" baseline="-25000"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={3, 4, 6}，</a:t>
            </a:r>
            <a:r>
              <a:rPr lang="en-US" altLang="zh-CN" b="1" dirty="0">
                <a:latin typeface="+mn-lt"/>
                <a:ea typeface="+mn-ea"/>
                <a:cs typeface="Times New Roman" panose="02020603050405020304" pitchFamily="18" charset="0"/>
              </a:rPr>
              <a:t>n=10</a:t>
            </a:r>
            <a:endParaRPr lang="en-US" altLang="zh-CN" b="1" dirty="0">
              <a:latin typeface="+mn-lt"/>
              <a:ea typeface="+mn-ea"/>
              <a:cs typeface="Times New Roman" panose="02020603050405020304" pitchFamily="18" charset="0"/>
            </a:endParaRPr>
          </a:p>
        </p:txBody>
      </p:sp>
      <p:sp>
        <p:nvSpPr>
          <p:cNvPr id="3" name="矩形 2"/>
          <p:cNvSpPr/>
          <p:nvPr/>
        </p:nvSpPr>
        <p:spPr>
          <a:xfrm>
            <a:off x="656442" y="1236496"/>
            <a:ext cx="3352200" cy="461665"/>
          </a:xfrm>
          <a:prstGeom prst="rect">
            <a:avLst/>
          </a:prstGeom>
        </p:spPr>
        <p:txBody>
          <a:bodyPr wrap="none">
            <a:spAutoFit/>
          </a:bodyPr>
          <a:lstStyle/>
          <a:p>
            <a:pPr>
              <a:buNone/>
            </a:pPr>
            <a:r>
              <a:rPr lang="en-US" altLang="zh-CN" b="1" kern="100" dirty="0">
                <a:solidFill>
                  <a:srgbClr val="C00000"/>
                </a:solidFill>
                <a:latin typeface="+mn-lt"/>
                <a:ea typeface="+mn-ea"/>
              </a:rPr>
              <a:t>3.7.1 </a:t>
            </a:r>
            <a:r>
              <a:rPr lang="zh-CN" altLang="en-US" b="1" dirty="0">
                <a:solidFill>
                  <a:srgbClr val="C00000"/>
                </a:solidFill>
                <a:latin typeface="+mn-lt"/>
                <a:ea typeface="+mn-ea"/>
              </a:rPr>
              <a:t>集合的树结构表示</a:t>
            </a:r>
            <a:endParaRPr lang="zh-CN" altLang="en-US" b="1" dirty="0">
              <a:solidFill>
                <a:srgbClr val="C00000"/>
              </a:solidFill>
              <a:latin typeface="+mn-lt"/>
              <a:ea typeface="+mn-ea"/>
            </a:endParaRPr>
          </a:p>
        </p:txBody>
      </p:sp>
      <p:sp>
        <p:nvSpPr>
          <p:cNvPr id="6" name="椭圆 5"/>
          <p:cNvSpPr/>
          <p:nvPr/>
        </p:nvSpPr>
        <p:spPr>
          <a:xfrm>
            <a:off x="2332542" y="33646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3260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192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73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1" name="直接箭头连接符 10"/>
          <p:cNvCxnSpPr>
            <a:stCxn id="8" idx="0"/>
            <a:endCxn id="6" idx="3"/>
          </p:cNvCxnSpPr>
          <p:nvPr/>
        </p:nvCxnSpPr>
        <p:spPr>
          <a:xfrm flipV="1">
            <a:off x="2062541" y="3600783"/>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4"/>
          </p:cNvCxnSpPr>
          <p:nvPr/>
        </p:nvCxnSpPr>
        <p:spPr>
          <a:xfrm flipV="1">
            <a:off x="2461041" y="3641289"/>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0"/>
            <a:endCxn id="6" idx="5"/>
          </p:cNvCxnSpPr>
          <p:nvPr/>
        </p:nvCxnSpPr>
        <p:spPr>
          <a:xfrm flipH="1" flipV="1">
            <a:off x="2563001" y="3600783"/>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452124" y="336211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20" name="椭圆 19"/>
          <p:cNvSpPr/>
          <p:nvPr/>
        </p:nvSpPr>
        <p:spPr>
          <a:xfrm>
            <a:off x="412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21" name="椭圆 20"/>
          <p:cNvSpPr/>
          <p:nvPr/>
        </p:nvSpPr>
        <p:spPr>
          <a:xfrm>
            <a:off x="484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22" name="直接箭头连接符 21"/>
          <p:cNvCxnSpPr>
            <a:stCxn id="20" idx="0"/>
            <a:endCxn id="18" idx="3"/>
          </p:cNvCxnSpPr>
          <p:nvPr/>
        </p:nvCxnSpPr>
        <p:spPr>
          <a:xfrm flipV="1">
            <a:off x="4257000" y="3598202"/>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1"/>
            <a:endCxn id="18" idx="5"/>
          </p:cNvCxnSpPr>
          <p:nvPr/>
        </p:nvCxnSpPr>
        <p:spPr>
          <a:xfrm flipH="1" flipV="1">
            <a:off x="4682583" y="3598202"/>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6488949" y="3365933"/>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27" name="椭圆 26"/>
          <p:cNvSpPr/>
          <p:nvPr/>
        </p:nvSpPr>
        <p:spPr>
          <a:xfrm>
            <a:off x="615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8" name="椭圆 27"/>
          <p:cNvSpPr/>
          <p:nvPr/>
        </p:nvSpPr>
        <p:spPr>
          <a:xfrm>
            <a:off x="687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9" name="直接箭头连接符 28"/>
          <p:cNvCxnSpPr>
            <a:stCxn id="27" idx="0"/>
            <a:endCxn id="26" idx="3"/>
          </p:cNvCxnSpPr>
          <p:nvPr/>
        </p:nvCxnSpPr>
        <p:spPr>
          <a:xfrm flipV="1">
            <a:off x="6293825" y="3602021"/>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1"/>
            <a:endCxn id="26" idx="5"/>
          </p:cNvCxnSpPr>
          <p:nvPr/>
        </p:nvCxnSpPr>
        <p:spPr>
          <a:xfrm flipH="1" flipV="1">
            <a:off x="6719408" y="3602021"/>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277127" y="4340103"/>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32" name="文本框 31"/>
          <p:cNvSpPr txBox="1"/>
          <p:nvPr/>
        </p:nvSpPr>
        <p:spPr>
          <a:xfrm>
            <a:off x="6488949" y="435788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33" name="文本框 32"/>
          <p:cNvSpPr txBox="1"/>
          <p:nvPr/>
        </p:nvSpPr>
        <p:spPr>
          <a:xfrm>
            <a:off x="4387282" y="435016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
        <p:nvSpPr>
          <p:cNvPr id="37" name="矩形 36"/>
          <p:cNvSpPr/>
          <p:nvPr/>
        </p:nvSpPr>
        <p:spPr>
          <a:xfrm>
            <a:off x="656191" y="620688"/>
            <a:ext cx="1883849" cy="461665"/>
          </a:xfrm>
          <a:prstGeom prst="rect">
            <a:avLst/>
          </a:prstGeom>
        </p:spPr>
        <p:txBody>
          <a:bodyPr wrap="none">
            <a:spAutoFit/>
          </a:bodyPr>
          <a:lstStyle/>
          <a:p>
            <a:pPr fontAlgn="b"/>
            <a:r>
              <a:rPr lang="en-US" altLang="zh-CN" sz="2400" b="1" kern="100" dirty="0">
                <a:solidFill>
                  <a:srgbClr val="C00000"/>
                </a:solidFill>
                <a:latin typeface="+mn-lt"/>
                <a:ea typeface="+mn-ea"/>
              </a:rPr>
              <a:t>3.7 </a:t>
            </a:r>
            <a:r>
              <a:rPr lang="zh-CN" altLang="zh-CN" sz="2400" b="1" kern="100" dirty="0">
                <a:solidFill>
                  <a:srgbClr val="C00000"/>
                </a:solidFill>
                <a:latin typeface="+mn-lt"/>
                <a:ea typeface="+mn-ea"/>
              </a:rPr>
              <a:t>树的应用</a:t>
            </a:r>
            <a:endParaRPr lang="zh-CN" altLang="zh-CN" sz="2400" b="1" kern="100" dirty="0">
              <a:solidFill>
                <a:srgbClr val="C00000"/>
              </a:solidFill>
              <a:latin typeface="+mn-lt"/>
              <a:ea typeface="+mn-ea"/>
            </a:endParaRPr>
          </a:p>
        </p:txBody>
      </p:sp>
      <p:sp>
        <p:nvSpPr>
          <p:cNvPr id="5" name="矩形 4"/>
          <p:cNvSpPr/>
          <p:nvPr/>
        </p:nvSpPr>
        <p:spPr>
          <a:xfrm>
            <a:off x="697888" y="4843026"/>
            <a:ext cx="8030070" cy="1754326"/>
          </a:xfrm>
          <a:prstGeom prst="rect">
            <a:avLst/>
          </a:prstGeom>
        </p:spPr>
        <p:txBody>
          <a:bodyPr wrap="square">
            <a:spAutoFit/>
          </a:bodyPr>
          <a:lstStyle/>
          <a:p>
            <a:pPr>
              <a:lnSpc>
                <a:spcPct val="90000"/>
              </a:lnSpc>
            </a:pPr>
            <a:r>
              <a:rPr lang="zh-CN" altLang="en-US" b="1" dirty="0">
                <a:cs typeface="Times New Roman" panose="02020603050405020304" pitchFamily="18" charset="0"/>
              </a:rPr>
              <a:t>MFSET</a:t>
            </a:r>
            <a:r>
              <a:rPr lang="zh-CN" altLang="en-US" b="1" dirty="0">
                <a:solidFill>
                  <a:schemeClr val="accent6"/>
                </a:solidFill>
                <a:latin typeface="+mn-lt"/>
                <a:ea typeface="+mn-ea"/>
                <a:cs typeface="Times New Roman" panose="02020603050405020304" pitchFamily="18" charset="0"/>
              </a:rPr>
              <a:t>集合上的基本操作：</a:t>
            </a:r>
            <a:endParaRPr lang="en-US" altLang="zh-CN" b="1" dirty="0">
              <a:solidFill>
                <a:schemeClr val="accent6"/>
              </a:solidFill>
              <a:latin typeface="+mn-lt"/>
              <a:ea typeface="+mn-ea"/>
              <a:cs typeface="Times New Roman" panose="02020603050405020304" pitchFamily="18" charset="0"/>
            </a:endParaRPr>
          </a:p>
          <a:p>
            <a:pPr>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Union(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 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 S ):  if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==Ф， S =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pPr lvl="2">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如：</a:t>
            </a: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={1，2，5，7，8，9，10}</a:t>
            </a:r>
            <a:endParaRPr lang="en-US" altLang="zh-CN" b="1" dirty="0">
              <a:latin typeface="+mn-lt"/>
              <a:ea typeface="+mn-ea"/>
              <a:cs typeface="Times New Roman" panose="02020603050405020304" pitchFamily="18" charset="0"/>
            </a:endParaRPr>
          </a:p>
          <a:p>
            <a:pPr lvl="1">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Find( i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求包含元素i 的集合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pPr lvl="1">
              <a:lnSpc>
                <a:spcPct val="90000"/>
              </a:lnSpc>
            </a:pPr>
            <a:r>
              <a:rPr lang="zh-CN" altLang="en-US" b="1" dirty="0">
                <a:latin typeface="+mn-lt"/>
                <a:ea typeface="+mn-ea"/>
                <a:cs typeface="Times New Roman" panose="02020603050405020304" pitchFamily="18" charset="0"/>
              </a:rPr>
              <a:t>     Initial( x,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   建立集合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，使之只包含x。</a:t>
            </a:r>
            <a:endParaRPr lang="en-US" altLang="zh-CN" b="1" dirty="0">
              <a:latin typeface="+mn-lt"/>
              <a:ea typeface="+mn-ea"/>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122" y="2336741"/>
            <a:ext cx="7946325" cy="1200329"/>
          </a:xfrm>
          <a:prstGeom prst="rect">
            <a:avLst/>
          </a:prstGeom>
        </p:spPr>
        <p:txBody>
          <a:bodyPr wrap="square">
            <a:spAutoFit/>
          </a:bodyPr>
          <a:lstStyle/>
          <a:p>
            <a:r>
              <a:rPr lang="zh-CN" altLang="en-US" b="1" dirty="0">
                <a:latin typeface="+mn-lt"/>
                <a:ea typeface="+mn-ea"/>
                <a:cs typeface="Times New Roman" panose="02020603050405020304" pitchFamily="18" charset="0"/>
              </a:rPr>
              <a:t>集合的树结构表示（父链表示）</a:t>
            </a:r>
            <a:endParaRPr lang="zh-CN" altLang="en-US"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令集合的元素（正整数）对应于数组的下标；</a:t>
            </a:r>
            <a:endParaRPr lang="zh-CN" altLang="en-US"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而相应的元素值表示其父结点所对应的数组元素下标。</a:t>
            </a:r>
            <a:endParaRPr lang="zh-CN" altLang="en-US" b="1" dirty="0">
              <a:latin typeface="+mn-lt"/>
              <a:ea typeface="+mn-ea"/>
              <a:cs typeface="Times New Roman" panose="02020603050405020304" pitchFamily="18" charset="0"/>
            </a:endParaRPr>
          </a:p>
        </p:txBody>
      </p:sp>
      <p:sp>
        <p:nvSpPr>
          <p:cNvPr id="3" name="矩形 2"/>
          <p:cNvSpPr/>
          <p:nvPr/>
        </p:nvSpPr>
        <p:spPr>
          <a:xfrm>
            <a:off x="1338838" y="3699069"/>
            <a:ext cx="5635802" cy="1015663"/>
          </a:xfrm>
          <a:prstGeom prst="rect">
            <a:avLst/>
          </a:prstGeom>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#define n 元素的个数</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typedef int MFSET[n+1]; </a:t>
            </a:r>
            <a:endParaRPr lang="en-US" altLang="zh-CN"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集合的“型”为MFSET,元素的“型”为int */</a:t>
            </a:r>
            <a:endParaRPr lang="zh-CN" altLang="en-US" sz="2000" b="1" dirty="0">
              <a:latin typeface="+mn-lt"/>
              <a:ea typeface="+mn-ea"/>
              <a:cs typeface="Times New Roman" panose="02020603050405020304" pitchFamily="18" charset="0"/>
            </a:endParaRPr>
          </a:p>
        </p:txBody>
      </p:sp>
      <p:graphicFrame>
        <p:nvGraphicFramePr>
          <p:cNvPr id="4" name="表格 3"/>
          <p:cNvGraphicFramePr>
            <a:graphicFrameLocks noGrp="1"/>
          </p:cNvGraphicFramePr>
          <p:nvPr/>
        </p:nvGraphicFramePr>
        <p:xfrm>
          <a:off x="2593309" y="5384400"/>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168670" y="5345476"/>
            <a:ext cx="1419812" cy="461665"/>
          </a:xfrm>
          <a:prstGeom prst="rect">
            <a:avLst/>
          </a:prstGeom>
        </p:spPr>
        <p:txBody>
          <a:bodyPr wrap="none">
            <a:spAutoFit/>
          </a:bodyPr>
          <a:lstStyle/>
          <a:p>
            <a:r>
              <a:rPr lang="en-US" altLang="zh-CN" dirty="0">
                <a:latin typeface="+mn-lt"/>
                <a:ea typeface="+mn-ea"/>
                <a:cs typeface="Times New Roman" panose="02020603050405020304" pitchFamily="18" charset="0"/>
              </a:rPr>
              <a:t>MFSET S</a:t>
            </a:r>
            <a:endParaRPr lang="zh-CN" altLang="en-US" dirty="0">
              <a:latin typeface="+mn-lt"/>
              <a:ea typeface="+mn-ea"/>
              <a:cs typeface="Times New Roman" panose="02020603050405020304" pitchFamily="18" charset="0"/>
            </a:endParaRPr>
          </a:p>
        </p:txBody>
      </p:sp>
      <p:sp>
        <p:nvSpPr>
          <p:cNvPr id="6" name="椭圆 5"/>
          <p:cNvSpPr/>
          <p:nvPr/>
        </p:nvSpPr>
        <p:spPr>
          <a:xfrm>
            <a:off x="2428383" y="834319"/>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4218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202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83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0" name="直接箭头连接符 9"/>
          <p:cNvCxnSpPr>
            <a:stCxn id="8" idx="0"/>
            <a:endCxn id="6" idx="3"/>
          </p:cNvCxnSpPr>
          <p:nvPr/>
        </p:nvCxnSpPr>
        <p:spPr>
          <a:xfrm flipV="1">
            <a:off x="2158382" y="1070407"/>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0"/>
            <a:endCxn id="6" idx="4"/>
          </p:cNvCxnSpPr>
          <p:nvPr/>
        </p:nvCxnSpPr>
        <p:spPr>
          <a:xfrm flipV="1">
            <a:off x="2556882" y="1110913"/>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6" idx="5"/>
          </p:cNvCxnSpPr>
          <p:nvPr/>
        </p:nvCxnSpPr>
        <p:spPr>
          <a:xfrm flipH="1" flipV="1">
            <a:off x="2658842" y="1070407"/>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47965" y="83173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4" name="椭圆 13"/>
          <p:cNvSpPr/>
          <p:nvPr/>
        </p:nvSpPr>
        <p:spPr>
          <a:xfrm>
            <a:off x="421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5" name="椭圆 14"/>
          <p:cNvSpPr/>
          <p:nvPr/>
        </p:nvSpPr>
        <p:spPr>
          <a:xfrm>
            <a:off x="493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6" name="直接箭头连接符 15"/>
          <p:cNvCxnSpPr>
            <a:stCxn id="14" idx="0"/>
            <a:endCxn id="13" idx="3"/>
          </p:cNvCxnSpPr>
          <p:nvPr/>
        </p:nvCxnSpPr>
        <p:spPr>
          <a:xfrm flipV="1">
            <a:off x="4352841" y="1067826"/>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a:endCxn id="13" idx="5"/>
          </p:cNvCxnSpPr>
          <p:nvPr/>
        </p:nvCxnSpPr>
        <p:spPr>
          <a:xfrm flipH="1" flipV="1">
            <a:off x="4778424" y="1067826"/>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584790" y="835557"/>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19" name="椭圆 18"/>
          <p:cNvSpPr/>
          <p:nvPr/>
        </p:nvSpPr>
        <p:spPr>
          <a:xfrm>
            <a:off x="625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0" name="椭圆 19"/>
          <p:cNvSpPr/>
          <p:nvPr/>
        </p:nvSpPr>
        <p:spPr>
          <a:xfrm>
            <a:off x="697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1" name="直接箭头连接符 20"/>
          <p:cNvCxnSpPr>
            <a:stCxn id="19" idx="0"/>
            <a:endCxn id="18" idx="3"/>
          </p:cNvCxnSpPr>
          <p:nvPr/>
        </p:nvCxnSpPr>
        <p:spPr>
          <a:xfrm flipV="1">
            <a:off x="6389666" y="1071645"/>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0"/>
            <a:endCxn id="18" idx="5"/>
          </p:cNvCxnSpPr>
          <p:nvPr/>
        </p:nvCxnSpPr>
        <p:spPr>
          <a:xfrm flipH="1" flipV="1">
            <a:off x="6815249" y="1071645"/>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372968" y="180972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24" name="文本框 23"/>
          <p:cNvSpPr txBox="1"/>
          <p:nvPr/>
        </p:nvSpPr>
        <p:spPr>
          <a:xfrm>
            <a:off x="6584790" y="182751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25" name="文本框 24"/>
          <p:cNvSpPr txBox="1"/>
          <p:nvPr/>
        </p:nvSpPr>
        <p:spPr>
          <a:xfrm>
            <a:off x="4483123" y="181979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451" y="644644"/>
            <a:ext cx="8143952"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（并）操作：把其中之一当成另一棵树的子树即可。</a:t>
            </a:r>
            <a:endParaRPr lang="zh-CN" altLang="en-US" b="1" dirty="0">
              <a:latin typeface="+mn-lt"/>
              <a:ea typeface="+mn-ea"/>
              <a:cs typeface="Times New Roman" panose="02020603050405020304" pitchFamily="18" charset="0"/>
            </a:endParaRPr>
          </a:p>
        </p:txBody>
      </p:sp>
      <p:sp>
        <p:nvSpPr>
          <p:cNvPr id="3" name="椭圆 2"/>
          <p:cNvSpPr/>
          <p:nvPr/>
        </p:nvSpPr>
        <p:spPr>
          <a:xfrm>
            <a:off x="2936877"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4" name="椭圆 3"/>
          <p:cNvSpPr/>
          <p:nvPr/>
        </p:nvSpPr>
        <p:spPr>
          <a:xfrm>
            <a:off x="27655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5" name="椭圆 4"/>
          <p:cNvSpPr/>
          <p:nvPr/>
        </p:nvSpPr>
        <p:spPr>
          <a:xfrm>
            <a:off x="236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6" name="椭圆 5"/>
          <p:cNvSpPr/>
          <p:nvPr/>
        </p:nvSpPr>
        <p:spPr>
          <a:xfrm>
            <a:off x="308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7" name="直接箭头连接符 6"/>
          <p:cNvCxnSpPr>
            <a:stCxn id="5" idx="0"/>
            <a:endCxn id="3" idx="3"/>
          </p:cNvCxnSpPr>
          <p:nvPr/>
        </p:nvCxnSpPr>
        <p:spPr>
          <a:xfrm flipV="1">
            <a:off x="2502000" y="1493038"/>
            <a:ext cx="474418" cy="277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0"/>
            <a:endCxn id="3" idx="4"/>
          </p:cNvCxnSpPr>
          <p:nvPr/>
        </p:nvCxnSpPr>
        <p:spPr>
          <a:xfrm flipV="1">
            <a:off x="2900500" y="1533544"/>
            <a:ext cx="171377"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3" idx="4"/>
          </p:cNvCxnSpPr>
          <p:nvPr/>
        </p:nvCxnSpPr>
        <p:spPr>
          <a:xfrm flipH="1" flipV="1">
            <a:off x="3071877" y="1533544"/>
            <a:ext cx="150123"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498500" y="1763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1" name="椭圆 10"/>
          <p:cNvSpPr/>
          <p:nvPr/>
        </p:nvSpPr>
        <p:spPr>
          <a:xfrm>
            <a:off x="316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2" name="椭圆 11"/>
          <p:cNvSpPr/>
          <p:nvPr/>
        </p:nvSpPr>
        <p:spPr>
          <a:xfrm>
            <a:off x="388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3" name="直接箭头连接符 12"/>
          <p:cNvCxnSpPr>
            <a:stCxn id="11" idx="0"/>
            <a:endCxn id="10" idx="3"/>
          </p:cNvCxnSpPr>
          <p:nvPr/>
        </p:nvCxnSpPr>
        <p:spPr>
          <a:xfrm flipV="1">
            <a:off x="3303376" y="1999916"/>
            <a:ext cx="234665" cy="258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1"/>
            <a:endCxn id="10" idx="5"/>
          </p:cNvCxnSpPr>
          <p:nvPr/>
        </p:nvCxnSpPr>
        <p:spPr>
          <a:xfrm flipH="1" flipV="1">
            <a:off x="3728959" y="1999916"/>
            <a:ext cx="198958" cy="299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22000"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6" name="椭圆 15"/>
          <p:cNvSpPr/>
          <p:nvPr/>
        </p:nvSpPr>
        <p:spPr>
          <a:xfrm>
            <a:off x="5922000"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7" name="椭圆 16"/>
          <p:cNvSpPr/>
          <p:nvPr/>
        </p:nvSpPr>
        <p:spPr>
          <a:xfrm>
            <a:off x="6294208"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a:solidFill>
                  <a:schemeClr val="tx1"/>
                </a:solidFill>
                <a:cs typeface="Times New Roman" panose="02020603050405020304" pitchFamily="18" charset="0"/>
              </a:rPr>
              <a:t>10</a:t>
            </a:r>
            <a:endParaRPr lang="zh-CN" altLang="en-US" sz="1200" dirty="0">
              <a:solidFill>
                <a:schemeClr val="tx1"/>
              </a:solidFill>
              <a:cs typeface="Times New Roman" panose="02020603050405020304" pitchFamily="18" charset="0"/>
            </a:endParaRPr>
          </a:p>
        </p:txBody>
      </p:sp>
      <p:cxnSp>
        <p:nvCxnSpPr>
          <p:cNvPr id="18" name="直接箭头连接符 17"/>
          <p:cNvCxnSpPr>
            <a:stCxn id="16" idx="0"/>
            <a:endCxn id="15" idx="4"/>
          </p:cNvCxnSpPr>
          <p:nvPr/>
        </p:nvCxnSpPr>
        <p:spPr>
          <a:xfrm flipV="1">
            <a:off x="6057000" y="1533544"/>
            <a:ext cx="0" cy="185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1"/>
            <a:endCxn id="15" idx="5"/>
          </p:cNvCxnSpPr>
          <p:nvPr/>
        </p:nvCxnSpPr>
        <p:spPr>
          <a:xfrm flipH="1" flipV="1">
            <a:off x="6152459" y="1493038"/>
            <a:ext cx="181290" cy="26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37612" y="1677757"/>
            <a:ext cx="1005403"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r>
              <a:rPr lang="en-US" altLang="zh-CN" dirty="0">
                <a:latin typeface="+mn-lt"/>
                <a:ea typeface="+mn-ea"/>
                <a:cs typeface="Times New Roman" panose="02020603050405020304" pitchFamily="18" charset="0"/>
              </a:rPr>
              <a:t>∪</a:t>
            </a:r>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cxnSp>
        <p:nvCxnSpPr>
          <p:cNvPr id="24" name="直接箭头连接符 23"/>
          <p:cNvCxnSpPr>
            <a:stCxn id="10" idx="0"/>
            <a:endCxn id="3" idx="5"/>
          </p:cNvCxnSpPr>
          <p:nvPr/>
        </p:nvCxnSpPr>
        <p:spPr>
          <a:xfrm flipH="1" flipV="1">
            <a:off x="3167336" y="1493038"/>
            <a:ext cx="466164" cy="27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506314" y="173913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30" name="椭圆 29"/>
          <p:cNvSpPr/>
          <p:nvPr/>
        </p:nvSpPr>
        <p:spPr>
          <a:xfrm>
            <a:off x="54998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31" name="椭圆 30"/>
          <p:cNvSpPr/>
          <p:nvPr/>
        </p:nvSpPr>
        <p:spPr>
          <a:xfrm>
            <a:off x="510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32" name="椭圆 31"/>
          <p:cNvSpPr/>
          <p:nvPr/>
        </p:nvSpPr>
        <p:spPr>
          <a:xfrm>
            <a:off x="591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33" name="直接箭头连接符 32"/>
          <p:cNvCxnSpPr>
            <a:stCxn id="31" idx="0"/>
            <a:endCxn id="29" idx="3"/>
          </p:cNvCxnSpPr>
          <p:nvPr/>
        </p:nvCxnSpPr>
        <p:spPr>
          <a:xfrm flipV="1">
            <a:off x="5236313" y="1975224"/>
            <a:ext cx="309542"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0"/>
            <a:endCxn id="29" idx="4"/>
          </p:cNvCxnSpPr>
          <p:nvPr/>
        </p:nvCxnSpPr>
        <p:spPr>
          <a:xfrm flipV="1">
            <a:off x="5634813" y="2015730"/>
            <a:ext cx="6501" cy="243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0"/>
            <a:endCxn id="29" idx="5"/>
          </p:cNvCxnSpPr>
          <p:nvPr/>
        </p:nvCxnSpPr>
        <p:spPr>
          <a:xfrm flipH="1" flipV="1">
            <a:off x="5736773" y="1975224"/>
            <a:ext cx="309540"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0"/>
            <a:endCxn id="15" idx="3"/>
          </p:cNvCxnSpPr>
          <p:nvPr/>
        </p:nvCxnSpPr>
        <p:spPr>
          <a:xfrm flipV="1">
            <a:off x="5641314" y="1493038"/>
            <a:ext cx="320227" cy="246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77000" y="3429000"/>
            <a:ext cx="8392325"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Find</a:t>
            </a:r>
            <a:r>
              <a:rPr lang="zh-CN" altLang="en-US" b="1" dirty="0">
                <a:latin typeface="+mn-lt"/>
                <a:ea typeface="+mn-ea"/>
                <a:cs typeface="Times New Roman" panose="02020603050405020304" pitchFamily="18" charset="0"/>
              </a:rPr>
              <a:t>（包含）操作：用根结点元素代表这棵树对应的集合</a:t>
            </a:r>
            <a:r>
              <a:rPr lang="en-US" altLang="zh-CN" b="1" dirty="0">
                <a:latin typeface="+mn-lt"/>
                <a:ea typeface="+mn-ea"/>
                <a:cs typeface="Times New Roman" panose="02020603050405020304" pitchFamily="18" charset="0"/>
              </a:rPr>
              <a:t>Find(</a:t>
            </a:r>
            <a:r>
              <a:rPr lang="en-US" altLang="zh-CN" b="1" dirty="0" err="1">
                <a:latin typeface="+mn-lt"/>
                <a:ea typeface="+mn-ea"/>
                <a:cs typeface="Times New Roman" panose="02020603050405020304" pitchFamily="18" charset="0"/>
              </a:rPr>
              <a:t>i,S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即为求元素</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所在的树根。</a:t>
            </a:r>
            <a:endParaRPr lang="zh-CN" altLang="en-US" sz="2000" b="1" dirty="0">
              <a:latin typeface="+mn-lt"/>
              <a:ea typeface="+mn-ea"/>
              <a:cs typeface="Times New Roman" panose="02020603050405020304" pitchFamily="18" charset="0"/>
            </a:endParaRPr>
          </a:p>
        </p:txBody>
      </p:sp>
      <p:graphicFrame>
        <p:nvGraphicFramePr>
          <p:cNvPr id="69" name="表格 68"/>
          <p:cNvGraphicFramePr>
            <a:graphicFrameLocks noGrp="1"/>
          </p:cNvGraphicFramePr>
          <p:nvPr/>
        </p:nvGraphicFramePr>
        <p:xfrm>
          <a:off x="4797000" y="2711867"/>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1" name="表格 70"/>
          <p:cNvGraphicFramePr>
            <a:graphicFrameLocks noGrp="1"/>
          </p:cNvGraphicFramePr>
          <p:nvPr/>
        </p:nvGraphicFramePr>
        <p:xfrm>
          <a:off x="477000" y="2709000"/>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矩形 71"/>
          <p:cNvSpPr/>
          <p:nvPr/>
        </p:nvSpPr>
        <p:spPr>
          <a:xfrm>
            <a:off x="504451" y="5460198"/>
            <a:ext cx="3886239" cy="769441"/>
          </a:xfrm>
          <a:prstGeom prst="rect">
            <a:avLst/>
          </a:prstGeom>
          <a:ln>
            <a:solidFill>
              <a:schemeClr val="accent2"/>
            </a:solidFill>
          </a:ln>
        </p:spPr>
        <p:txBody>
          <a:bodyPr wrap="square">
            <a:spAutoFit/>
          </a:bodyPr>
          <a:lstStyle/>
          <a:p>
            <a:pPr>
              <a:spcBef>
                <a:spcPct val="20000"/>
              </a:spcBef>
              <a:buFont typeface="Monotype Sorts" pitchFamily="2" charset="2"/>
              <a:buNone/>
            </a:pPr>
            <a:r>
              <a:rPr lang="zh-CN" altLang="en-US" sz="2000" b="1" dirty="0">
                <a:latin typeface="+mn-lt"/>
                <a:ea typeface="+mn-ea"/>
                <a:cs typeface="Times New Roman" panose="02020603050405020304" pitchFamily="18" charset="0"/>
              </a:rPr>
              <a:t>void Union(int i, int j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pPr>
              <a:spcBef>
                <a:spcPct val="20000"/>
              </a:spcBef>
              <a:buFont typeface="Monotype Sorts" pitchFamily="2" charset="2"/>
              <a:buNone/>
            </a:pPr>
            <a:r>
              <a:rPr lang="zh-CN" altLang="en-US" sz="2000" b="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[i]=j; </a:t>
            </a:r>
            <a:r>
              <a:rPr lang="en-US" altLang="zh-CN" sz="2000" b="1" dirty="0">
                <a:latin typeface="+mn-lt"/>
                <a:ea typeface="+mn-ea"/>
                <a:cs typeface="Times New Roman" panose="02020603050405020304" pitchFamily="18" charset="0"/>
              </a:rPr>
              <a:t>}</a:t>
            </a:r>
            <a:r>
              <a:rPr lang="zh-CN" altLang="en-US" sz="1200" b="1" dirty="0">
                <a:latin typeface="+mn-lt"/>
                <a:ea typeface="+mn-ea"/>
                <a:cs typeface="Times New Roman" panose="02020603050405020304" pitchFamily="18" charset="0"/>
              </a:rPr>
              <a:t>/* 归并，结果树之根为j */</a:t>
            </a:r>
            <a:endParaRPr lang="zh-CN" altLang="en-US" sz="1200" b="1" dirty="0">
              <a:latin typeface="+mn-lt"/>
              <a:ea typeface="+mn-ea"/>
              <a:cs typeface="Times New Roman" panose="02020603050405020304" pitchFamily="18" charset="0"/>
            </a:endParaRPr>
          </a:p>
        </p:txBody>
      </p:sp>
      <p:sp>
        <p:nvSpPr>
          <p:cNvPr id="73" name="Rectangle 41"/>
          <p:cNvSpPr>
            <a:spLocks noChangeArrowheads="1"/>
          </p:cNvSpPr>
          <p:nvPr/>
        </p:nvSpPr>
        <p:spPr bwMode="auto">
          <a:xfrm>
            <a:off x="702000" y="4565073"/>
            <a:ext cx="3690000" cy="707886"/>
          </a:xfrm>
          <a:prstGeom prst="rect">
            <a:avLst/>
          </a:prstGeom>
          <a:noFill/>
          <a:ln w="9525">
            <a:solidFill>
              <a:schemeClr val="accent2"/>
            </a:solidFill>
            <a:prstDash val="dash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en-US" altLang="zh-CN" sz="2000" b="1" dirty="0">
                <a:solidFill>
                  <a:schemeClr val="tx1"/>
                </a:solidFill>
                <a:latin typeface="+mn-lt"/>
                <a:ea typeface="+mn-ea"/>
              </a:rPr>
              <a:t>void Initial(</a:t>
            </a:r>
            <a:r>
              <a:rPr lang="en-US" altLang="zh-CN" sz="2000" b="1" dirty="0" err="1">
                <a:solidFill>
                  <a:schemeClr val="tx1"/>
                </a:solidFill>
                <a:latin typeface="+mn-lt"/>
                <a:ea typeface="+mn-ea"/>
              </a:rPr>
              <a:t>int</a:t>
            </a:r>
            <a:r>
              <a:rPr lang="en-US" altLang="zh-CN" sz="2000" b="1" dirty="0">
                <a:solidFill>
                  <a:schemeClr val="tx1"/>
                </a:solidFill>
                <a:latin typeface="+mn-lt"/>
                <a:ea typeface="+mn-ea"/>
              </a:rPr>
              <a:t> x ,MFSET S)</a:t>
            </a:r>
            <a:endParaRPr lang="en-US" altLang="zh-CN" sz="2000" b="1" dirty="0">
              <a:solidFill>
                <a:schemeClr val="tx1"/>
              </a:solidFill>
              <a:latin typeface="+mn-lt"/>
              <a:ea typeface="+mn-ea"/>
            </a:endParaRPr>
          </a:p>
          <a:p>
            <a:pPr eaLnBrk="1" hangingPunct="1"/>
            <a:r>
              <a:rPr lang="en-US" altLang="zh-CN" sz="2000" b="1" dirty="0">
                <a:solidFill>
                  <a:schemeClr val="tx1"/>
                </a:solidFill>
                <a:latin typeface="+mn-lt"/>
                <a:ea typeface="+mn-ea"/>
              </a:rPr>
              <a:t>{    S[x]=0;      } </a:t>
            </a:r>
            <a:endParaRPr lang="en-US" altLang="zh-CN" sz="2000" b="1" dirty="0">
              <a:solidFill>
                <a:schemeClr val="tx1"/>
              </a:solidFill>
              <a:latin typeface="+mn-lt"/>
              <a:ea typeface="+mn-ea"/>
            </a:endParaRPr>
          </a:p>
        </p:txBody>
      </p:sp>
      <p:sp>
        <p:nvSpPr>
          <p:cNvPr id="74" name="矩形 73"/>
          <p:cNvSpPr/>
          <p:nvPr/>
        </p:nvSpPr>
        <p:spPr>
          <a:xfrm>
            <a:off x="4733738" y="4586352"/>
            <a:ext cx="4158262"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i,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int tmp=i;</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while(</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[tmp]!=0</a:t>
            </a:r>
            <a:r>
              <a:rPr lang="zh-CN" altLang="en-US" sz="1600" b="1" dirty="0">
                <a:latin typeface="+mn-lt"/>
                <a:ea typeface="+mn-ea"/>
                <a:cs typeface="Times New Roman" panose="02020603050405020304" pitchFamily="18" charset="0"/>
              </a:rPr>
              <a:t>)/* &gt;0,未到根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 </a:t>
            </a:r>
            <a:r>
              <a:rPr lang="zh-CN" altLang="en-US" sz="1600" b="1" dirty="0">
                <a:latin typeface="+mn-lt"/>
                <a:ea typeface="+mn-ea"/>
                <a:cs typeface="Times New Roman" panose="02020603050405020304" pitchFamily="18" charset="0"/>
              </a:rPr>
              <a:t>/* 上溯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75" name="文本框 74"/>
          <p:cNvSpPr txBox="1"/>
          <p:nvPr/>
        </p:nvSpPr>
        <p:spPr>
          <a:xfrm>
            <a:off x="4355854" y="1633722"/>
            <a:ext cx="441146" cy="400110"/>
          </a:xfrm>
          <a:prstGeom prst="rect">
            <a:avLst/>
          </a:prstGeom>
          <a:noFill/>
        </p:spPr>
        <p:txBody>
          <a:bodyPr wrap="none" rtlCol="0">
            <a:spAutoFit/>
          </a:bodyPr>
          <a:lstStyle/>
          <a:p>
            <a:r>
              <a:rPr lang="zh-CN" altLang="en-US" sz="2000" dirty="0">
                <a:latin typeface="+mn-lt"/>
                <a:ea typeface="+mn-ea"/>
              </a:rPr>
              <a:t>或</a:t>
            </a:r>
            <a:endParaRPr lang="zh-CN" altLang="en-US" sz="2000" dirty="0">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5536" y="637098"/>
            <a:ext cx="8496944" cy="1938992"/>
          </a:xfrm>
          <a:prstGeom prst="rect">
            <a:avLst/>
          </a:prstGeom>
          <a:noFill/>
        </p:spPr>
        <p:txBody>
          <a:bodyPr wrap="square" rtlCol="0">
            <a:spAutoFit/>
          </a:bodyPr>
          <a:lstStyle/>
          <a:p>
            <a:r>
              <a:rPr lang="zh-CN" altLang="en-US" b="1" dirty="0">
                <a:solidFill>
                  <a:schemeClr val="accent2"/>
                </a:solidFill>
                <a:latin typeface="+mn-lt"/>
                <a:ea typeface="+mn-ea"/>
              </a:rPr>
              <a:t>算法分析：</a:t>
            </a:r>
            <a:endParaRPr lang="en-US" altLang="zh-CN" b="1" dirty="0">
              <a:solidFill>
                <a:schemeClr val="accent2"/>
              </a:solidFill>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考虑</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个元素</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。开始时令每个元素自成一个集合，即：</a:t>
            </a:r>
            <a:r>
              <a:rPr lang="en-US" altLang="zh-CN" b="1" dirty="0">
                <a:latin typeface="+mn-lt"/>
                <a:ea typeface="+mn-ea"/>
                <a:cs typeface="Times New Roman" panose="02020603050405020304" pitchFamily="18" charset="0"/>
              </a:rPr>
              <a:t> S</a:t>
            </a:r>
            <a:r>
              <a:rPr lang="en-US" altLang="zh-CN" b="1" i="1" baseline="-25000" dirty="0">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 </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当采用树结构表示这些集合时，即可得到由</a:t>
            </a:r>
            <a:r>
              <a:rPr lang="en-US" altLang="zh-CN" b="1" i="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棵树组成的森林，每一棵树仅有一个结点</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组成，</a:t>
            </a:r>
            <a:r>
              <a:rPr lang="en-US" altLang="zh-CN" b="1" dirty="0">
                <a:latin typeface="+mn-lt"/>
                <a:ea typeface="+mn-ea"/>
                <a:cs typeface="Times New Roman" panose="02020603050405020304" pitchFamily="18" charset="0"/>
              </a:rPr>
              <a:t>S[</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0 ;</a:t>
            </a:r>
            <a:endParaRPr lang="zh-CN" altLang="en-US" b="1" dirty="0">
              <a:latin typeface="+mn-lt"/>
              <a:ea typeface="+mn-ea"/>
              <a:cs typeface="Times New Roman" panose="02020603050405020304" pitchFamily="18" charset="0"/>
            </a:endParaRPr>
          </a:p>
        </p:txBody>
      </p:sp>
      <p:sp>
        <p:nvSpPr>
          <p:cNvPr id="12" name="文本框 11"/>
          <p:cNvSpPr txBox="1"/>
          <p:nvPr/>
        </p:nvSpPr>
        <p:spPr>
          <a:xfrm>
            <a:off x="395536" y="2686698"/>
            <a:ext cx="8496944" cy="1384995"/>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执行下列操作：</a:t>
            </a:r>
            <a:endParaRPr lang="en-US" altLang="zh-CN" b="1" dirty="0">
              <a:solidFill>
                <a:schemeClr val="accent2"/>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Union(1,2,S);Find(1,S);  Union(2,3,S);Find(1,S); …;</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…;Union(n-1,n,S);Find(1,S)</a:t>
            </a:r>
            <a:r>
              <a:rPr lang="zh-CN" altLang="en-US" sz="2000" b="1" dirty="0">
                <a:latin typeface="+mn-lt"/>
                <a:ea typeface="+mn-ea"/>
                <a:cs typeface="Times New Roman" panose="02020603050405020304" pitchFamily="18" charset="0"/>
              </a:rPr>
              <a:t>。</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结果得到一个退化的单链树。</a:t>
            </a:r>
            <a:endParaRPr lang="zh-CN" altLang="en-US" sz="2000" b="1" dirty="0">
              <a:latin typeface="+mn-lt"/>
              <a:ea typeface="+mn-ea"/>
              <a:cs typeface="Times New Roman" panose="02020603050405020304" pitchFamily="18" charset="0"/>
            </a:endParaRPr>
          </a:p>
        </p:txBody>
      </p:sp>
      <p:grpSp>
        <p:nvGrpSpPr>
          <p:cNvPr id="30" name="组合 29"/>
          <p:cNvGrpSpPr/>
          <p:nvPr/>
        </p:nvGrpSpPr>
        <p:grpSpPr>
          <a:xfrm>
            <a:off x="1197000" y="4153596"/>
            <a:ext cx="3147109" cy="345502"/>
            <a:chOff x="1784891" y="4187052"/>
            <a:chExt cx="3147109" cy="345502"/>
          </a:xfrm>
        </p:grpSpPr>
        <p:sp>
          <p:nvSpPr>
            <p:cNvPr id="13" name="椭圆 12"/>
            <p:cNvSpPr/>
            <p:nvPr/>
          </p:nvSpPr>
          <p:spPr>
            <a:xfrm>
              <a:off x="1784891" y="4239000"/>
              <a:ext cx="267109"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a:t>
              </a:r>
              <a:endParaRPr lang="zh-CN" altLang="en-US" sz="1400" dirty="0">
                <a:solidFill>
                  <a:schemeClr val="tx1"/>
                </a:solidFill>
                <a:cs typeface="Times New Roman" panose="02020603050405020304" pitchFamily="18" charset="0"/>
              </a:endParaRPr>
            </a:p>
          </p:txBody>
        </p:sp>
        <p:sp>
          <p:nvSpPr>
            <p:cNvPr id="16" name="椭圆 15"/>
            <p:cNvSpPr/>
            <p:nvPr/>
          </p:nvSpPr>
          <p:spPr>
            <a:xfrm>
              <a:off x="4182379"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tx1"/>
                  </a:solidFill>
                  <a:cs typeface="Times New Roman" panose="02020603050405020304" pitchFamily="18" charset="0"/>
                </a:rPr>
                <a:t>n-1</a:t>
              </a:r>
              <a:endParaRPr lang="zh-CN" altLang="en-US" sz="1100" dirty="0">
                <a:solidFill>
                  <a:schemeClr val="tx1"/>
                </a:solidFill>
                <a:cs typeface="Times New Roman" panose="02020603050405020304" pitchFamily="18" charset="0"/>
              </a:endParaRPr>
            </a:p>
          </p:txBody>
        </p:sp>
        <p:sp>
          <p:nvSpPr>
            <p:cNvPr id="17" name="椭圆 16"/>
            <p:cNvSpPr/>
            <p:nvPr/>
          </p:nvSpPr>
          <p:spPr>
            <a:xfrm>
              <a:off x="466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n</a:t>
              </a:r>
              <a:endParaRPr lang="zh-CN" altLang="en-US" sz="1400" dirty="0">
                <a:solidFill>
                  <a:schemeClr val="tx1"/>
                </a:solidFill>
                <a:cs typeface="Times New Roman" panose="02020603050405020304" pitchFamily="18" charset="0"/>
              </a:endParaRPr>
            </a:p>
          </p:txBody>
        </p:sp>
        <p:sp>
          <p:nvSpPr>
            <p:cNvPr id="18" name="椭圆 17"/>
            <p:cNvSpPr/>
            <p:nvPr/>
          </p:nvSpPr>
          <p:spPr>
            <a:xfrm>
              <a:off x="3177000" y="4228371"/>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err="1">
                  <a:solidFill>
                    <a:schemeClr val="tx1"/>
                  </a:solidFill>
                  <a:cs typeface="Times New Roman" panose="02020603050405020304" pitchFamily="18" charset="0"/>
                </a:rPr>
                <a:t>i</a:t>
              </a:r>
              <a:endParaRPr lang="zh-CN" altLang="en-US" sz="1400" dirty="0">
                <a:solidFill>
                  <a:schemeClr val="tx1"/>
                </a:solidFill>
                <a:cs typeface="Times New Roman" panose="02020603050405020304" pitchFamily="18" charset="0"/>
              </a:endParaRPr>
            </a:p>
          </p:txBody>
        </p:sp>
        <p:sp>
          <p:nvSpPr>
            <p:cNvPr id="19" name="椭圆 18"/>
            <p:cNvSpPr/>
            <p:nvPr/>
          </p:nvSpPr>
          <p:spPr>
            <a:xfrm>
              <a:off x="223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2</a:t>
              </a:r>
              <a:endParaRPr lang="zh-CN" altLang="en-US" sz="1400" dirty="0">
                <a:solidFill>
                  <a:schemeClr val="tx1"/>
                </a:solidFill>
                <a:cs typeface="Times New Roman" panose="02020603050405020304" pitchFamily="18" charset="0"/>
              </a:endParaRPr>
            </a:p>
          </p:txBody>
        </p:sp>
        <p:cxnSp>
          <p:nvCxnSpPr>
            <p:cNvPr id="15" name="直接箭头连接符 14"/>
            <p:cNvCxnSpPr>
              <a:stCxn id="13" idx="6"/>
              <a:endCxn id="19" idx="2"/>
            </p:cNvCxnSpPr>
            <p:nvPr/>
          </p:nvCxnSpPr>
          <p:spPr>
            <a:xfrm>
              <a:off x="205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50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99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44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98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453125"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52150" y="4187052"/>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sp>
          <p:nvSpPr>
            <p:cNvPr id="35" name="文本框 34"/>
            <p:cNvSpPr txBox="1"/>
            <p:nvPr/>
          </p:nvSpPr>
          <p:spPr>
            <a:xfrm>
              <a:off x="3642150" y="4194000"/>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grpSp>
      <p:sp>
        <p:nvSpPr>
          <p:cNvPr id="33" name="文本框 32"/>
          <p:cNvSpPr txBox="1"/>
          <p:nvPr/>
        </p:nvSpPr>
        <p:spPr>
          <a:xfrm>
            <a:off x="417876" y="4663862"/>
            <a:ext cx="8618619" cy="1938992"/>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时间复杂性：</a:t>
            </a:r>
            <a:endParaRPr lang="en-US" altLang="zh-CN" b="1" dirty="0">
              <a:solidFill>
                <a:schemeClr val="accent2"/>
              </a:solidFill>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    执行</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操作的时间是</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n-1</a:t>
            </a:r>
            <a:r>
              <a:rPr lang="zh-CN" altLang="en-US" b="1" dirty="0">
                <a:latin typeface="+mn-lt"/>
                <a:ea typeface="+mn-ea"/>
                <a:cs typeface="Times New Roman" panose="02020603050405020304" pitchFamily="18" charset="0"/>
              </a:rPr>
              <a:t>次，所需时间为</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n</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每次执行</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都要从结点</a:t>
            </a:r>
            <a:r>
              <a:rPr lang="en-US" altLang="zh-CN" b="1" i="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开始向上找到根，在第</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层时，</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所需要的时间为</a:t>
            </a:r>
            <a:r>
              <a:rPr lang="en-US" altLang="zh-CN" b="1" dirty="0">
                <a:latin typeface="+mn-lt"/>
                <a:ea typeface="+mn-ea"/>
                <a:cs typeface="Times New Roman" panose="02020603050405020304" pitchFamily="18" charset="0"/>
              </a:rPr>
              <a:t>O(</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n-2</a:t>
            </a:r>
            <a:r>
              <a:rPr lang="zh-CN" altLang="en-US" b="1" dirty="0">
                <a:latin typeface="+mn-lt"/>
                <a:ea typeface="+mn-ea"/>
                <a:cs typeface="Times New Roman" panose="02020603050405020304" pitchFamily="18" charset="0"/>
              </a:rPr>
              <a:t>次，所需要时间为：</a:t>
            </a:r>
            <a:endParaRPr lang="en-US" altLang="zh-CN"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O(</a:t>
            </a:r>
            <a:r>
              <a:rPr lang="en-US" altLang="zh-CN" b="1" dirty="0" err="1">
                <a:latin typeface="+mn-lt"/>
                <a:ea typeface="+mn-ea"/>
                <a:cs typeface="Times New Roman" panose="02020603050405020304" pitchFamily="18" charset="0"/>
              </a:rPr>
              <a:t>Σ</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O(</a:t>
            </a:r>
            <a:r>
              <a:rPr lang="en-US" altLang="zh-CN" b="1" i="1" dirty="0">
                <a:latin typeface="+mn-lt"/>
                <a:ea typeface="+mn-ea"/>
                <a:cs typeface="Times New Roman" panose="02020603050405020304" pitchFamily="18" charset="0"/>
              </a:rPr>
              <a:t>n</a:t>
            </a:r>
            <a:r>
              <a:rPr lang="en-US" altLang="zh-CN" b="1" baseline="30000"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=1,2,3,……n-2</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p:txBody>
      </p:sp>
      <p:graphicFrame>
        <p:nvGraphicFramePr>
          <p:cNvPr id="38" name="表格 37"/>
          <p:cNvGraphicFramePr>
            <a:graphicFrameLocks noGrp="1"/>
          </p:cNvGraphicFramePr>
          <p:nvPr/>
        </p:nvGraphicFramePr>
        <p:xfrm>
          <a:off x="4753310" y="4145542"/>
          <a:ext cx="355790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9" name="表格 38"/>
          <p:cNvGraphicFramePr>
            <a:graphicFrameLocks noGrp="1"/>
          </p:cNvGraphicFramePr>
          <p:nvPr/>
        </p:nvGraphicFramePr>
        <p:xfrm>
          <a:off x="4755440" y="4147970"/>
          <a:ext cx="3557900" cy="33528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6</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7</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8</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9</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1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325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3" name="Rectangle 104"/>
          <p:cNvSpPr>
            <a:spLocks noChangeArrowheads="1"/>
          </p:cNvSpPr>
          <p:nvPr/>
        </p:nvSpPr>
        <p:spPr bwMode="auto">
          <a:xfrm>
            <a:off x="581644" y="540735"/>
            <a:ext cx="7950356" cy="830997"/>
          </a:xfrm>
          <a:prstGeom prst="rect">
            <a:avLst/>
          </a:prstGeom>
          <a:noFill/>
          <a:ln w="28575">
            <a:noFill/>
            <a:prstDash val="dash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zh-CN" altLang="en-US" sz="2400" b="1" dirty="0">
                <a:solidFill>
                  <a:srgbClr val="FF0000"/>
                </a:solidFill>
                <a:latin typeface="+mn-lt"/>
                <a:ea typeface="+mn-ea"/>
              </a:rPr>
              <a:t>原因：</a:t>
            </a:r>
            <a:r>
              <a:rPr lang="zh-CN" altLang="en-US" sz="2400" b="1" dirty="0">
                <a:solidFill>
                  <a:schemeClr val="tx1"/>
                </a:solidFill>
                <a:latin typeface="+mn-lt"/>
                <a:ea typeface="+mn-ea"/>
              </a:rPr>
              <a:t>在“并”操作时，将结点</a:t>
            </a:r>
            <a:r>
              <a:rPr lang="zh-CN" altLang="en-US" sz="2400" b="1" dirty="0">
                <a:solidFill>
                  <a:srgbClr val="FF0000"/>
                </a:solidFill>
                <a:latin typeface="+mn-lt"/>
                <a:ea typeface="+mn-ea"/>
              </a:rPr>
              <a:t>多的并入结点少</a:t>
            </a:r>
            <a:r>
              <a:rPr lang="zh-CN" altLang="en-US" sz="2400" b="1" dirty="0">
                <a:solidFill>
                  <a:schemeClr val="tx1"/>
                </a:solidFill>
                <a:latin typeface="+mn-lt"/>
                <a:ea typeface="+mn-ea"/>
              </a:rPr>
              <a:t>的，从而形成单链树。</a:t>
            </a:r>
            <a:endParaRPr lang="zh-CN" altLang="en-US" sz="2400" b="1" dirty="0">
              <a:solidFill>
                <a:schemeClr val="tx1"/>
              </a:solidFill>
              <a:latin typeface="+mn-lt"/>
              <a:ea typeface="+mn-ea"/>
            </a:endParaRPr>
          </a:p>
        </p:txBody>
      </p:sp>
      <p:sp>
        <p:nvSpPr>
          <p:cNvPr id="47" name="矩形 46"/>
          <p:cNvSpPr/>
          <p:nvPr/>
        </p:nvSpPr>
        <p:spPr>
          <a:xfrm>
            <a:off x="467544" y="2743234"/>
            <a:ext cx="3848681" cy="1692771"/>
          </a:xfrm>
          <a:prstGeom prst="rect">
            <a:avLst/>
          </a:prstGeom>
        </p:spPr>
        <p:txBody>
          <a:bodyPr wrap="square">
            <a:spAutoFit/>
          </a:bodyPr>
          <a:lstStyle/>
          <a:p>
            <a:r>
              <a:rPr lang="zh-CN" altLang="en-US" b="1" dirty="0">
                <a:solidFill>
                  <a:schemeClr val="accent2"/>
                </a:solidFill>
                <a:latin typeface="+mn-lt"/>
                <a:ea typeface="+mn-ea"/>
                <a:cs typeface="Times New Roman" panose="02020603050405020304" pitchFamily="18" charset="0"/>
              </a:rPr>
              <a:t>存储结构：</a:t>
            </a:r>
            <a:endParaRPr lang="zh-CN" altLang="en-US" b="1" dirty="0">
              <a:solidFill>
                <a:schemeClr val="accent2"/>
              </a:solidFill>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typedef struct{</a:t>
            </a:r>
            <a:endParaRPr lang="zh-CN" altLang="en-US" sz="2000" b="1" dirty="0">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   int father;</a:t>
            </a:r>
            <a:endParaRPr lang="zh-CN" altLang="en-US" sz="2000" b="1" dirty="0">
              <a:latin typeface="+mn-lt"/>
              <a:ea typeface="+mn-ea"/>
              <a:cs typeface="Times New Roman" panose="02020603050405020304" pitchFamily="18" charset="0"/>
            </a:endParaRPr>
          </a:p>
          <a:p>
            <a:pPr lvl="2">
              <a:buFont typeface="Monotype Sorts" pitchFamily="2" charset="2"/>
              <a:buNone/>
            </a:pPr>
            <a:r>
              <a:rPr lang="zh-CN" altLang="en-US" sz="2000" b="1" dirty="0">
                <a:latin typeface="+mn-lt"/>
                <a:ea typeface="+mn-ea"/>
                <a:cs typeface="Times New Roman" panose="02020603050405020304" pitchFamily="18" charset="0"/>
              </a:rPr>
              <a:t>int count; /* 计数加权 */</a:t>
            </a:r>
            <a:endParaRPr lang="zh-CN" altLang="en-US" sz="2000" b="1" dirty="0">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 MFSET[ n+1 ];</a:t>
            </a:r>
            <a:endParaRPr lang="zh-CN" altLang="en-US" sz="2000" b="1" dirty="0">
              <a:latin typeface="+mn-lt"/>
              <a:ea typeface="+mn-ea"/>
              <a:cs typeface="Times New Roman" panose="02020603050405020304" pitchFamily="18" charset="0"/>
            </a:endParaRPr>
          </a:p>
        </p:txBody>
      </p:sp>
      <p:sp>
        <p:nvSpPr>
          <p:cNvPr id="7" name="矩形 6"/>
          <p:cNvSpPr/>
          <p:nvPr/>
        </p:nvSpPr>
        <p:spPr>
          <a:xfrm>
            <a:off x="611999" y="1314000"/>
            <a:ext cx="8273059" cy="1237262"/>
          </a:xfrm>
          <a:prstGeom prst="rect">
            <a:avLst/>
          </a:prstGeom>
        </p:spPr>
        <p:txBody>
          <a:bodyPr wrap="square">
            <a:spAutoFit/>
          </a:bodyPr>
          <a:lstStyle/>
          <a:p>
            <a:pPr>
              <a:spcBef>
                <a:spcPct val="5000"/>
              </a:spcBef>
            </a:pPr>
            <a:r>
              <a:rPr lang="zh-CN" altLang="en-US" b="1" dirty="0">
                <a:solidFill>
                  <a:schemeClr val="accent2"/>
                </a:solidFill>
                <a:latin typeface="+mn-lt"/>
                <a:ea typeface="+mn-ea"/>
                <a:cs typeface="Times New Roman" panose="02020603050405020304" pitchFamily="18" charset="0"/>
              </a:rPr>
              <a:t>改进的MFSET的实现：</a:t>
            </a:r>
            <a:endParaRPr lang="en-US" altLang="zh-CN" b="1" dirty="0">
              <a:solidFill>
                <a:schemeClr val="accent2"/>
              </a:solidFill>
              <a:latin typeface="+mn-lt"/>
              <a:ea typeface="+mn-ea"/>
              <a:cs typeface="Times New Roman" panose="02020603050405020304" pitchFamily="18" charset="0"/>
            </a:endParaRPr>
          </a:p>
          <a:p>
            <a:pPr>
              <a:spcBef>
                <a:spcPct val="5000"/>
              </a:spcBef>
            </a:pPr>
            <a:r>
              <a:rPr lang="zh-CN" altLang="en-US" b="1" dirty="0">
                <a:latin typeface="+mn-lt"/>
                <a:ea typeface="+mn-ea"/>
                <a:cs typeface="Times New Roman" panose="02020603050405020304" pitchFamily="18" charset="0"/>
              </a:rPr>
              <a:t>    改进</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（并）操作的原则</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将结点少的并入结点多的。</a:t>
            </a:r>
            <a:endParaRPr lang="en-US" altLang="zh-CN" b="1" dirty="0">
              <a:latin typeface="+mn-lt"/>
              <a:ea typeface="+mn-ea"/>
              <a:cs typeface="Times New Roman" panose="02020603050405020304" pitchFamily="18" charset="0"/>
            </a:endParaRPr>
          </a:p>
          <a:p>
            <a:pPr>
              <a:spcBef>
                <a:spcPct val="5000"/>
              </a:spcBef>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相应的存储结构也要提供支持</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以计数加权规则压缩高度。</a:t>
            </a:r>
            <a:endParaRPr lang="zh-CN" altLang="en-US" b="1" dirty="0">
              <a:latin typeface="+mn-lt"/>
              <a:ea typeface="+mn-ea"/>
              <a:cs typeface="Times New Roman" panose="02020603050405020304" pitchFamily="18" charset="0"/>
            </a:endParaRPr>
          </a:p>
        </p:txBody>
      </p:sp>
      <p:sp>
        <p:nvSpPr>
          <p:cNvPr id="52" name="矩形 51"/>
          <p:cNvSpPr/>
          <p:nvPr/>
        </p:nvSpPr>
        <p:spPr>
          <a:xfrm>
            <a:off x="4646915" y="2849917"/>
            <a:ext cx="4238144" cy="2554545"/>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Union(int A,int B,MFSET C)</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if(C[A].count &gt; C[B].count) </a:t>
            </a:r>
            <a:r>
              <a:rPr lang="zh-CN" altLang="en-US" sz="1600" b="1" dirty="0">
                <a:solidFill>
                  <a:srgbClr val="FF0000"/>
                </a:solidFill>
                <a:latin typeface="+mn-lt"/>
                <a:ea typeface="+mn-ea"/>
                <a:cs typeface="Times New Roman" panose="02020603050405020304" pitchFamily="18" charset="0"/>
              </a:rPr>
              <a:t>{</a:t>
            </a:r>
            <a:r>
              <a:rPr lang="zh-CN" altLang="en-US" sz="1600" b="1" dirty="0">
                <a:solidFill>
                  <a:schemeClr val="folHlink"/>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 |B|&lt;|A|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C[B].father = A; </a:t>
            </a:r>
            <a:r>
              <a:rPr lang="zh-CN" altLang="en-US" sz="1600" b="1" dirty="0">
                <a:solidFill>
                  <a:srgbClr val="FF0000"/>
                </a:solidFill>
                <a:latin typeface="+mn-lt"/>
                <a:ea typeface="+mn-ea"/>
                <a:cs typeface="Times New Roman" panose="02020603050405020304" pitchFamily="18" charset="0"/>
              </a:rPr>
              <a:t>/* 并入A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C[A].count += C[B].count;</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solidFill>
                  <a:srgbClr val="FF0000"/>
                </a:solidFill>
                <a:latin typeface="+mn-lt"/>
                <a:ea typeface="+mn-ea"/>
                <a:cs typeface="Times New Roman" panose="02020603050405020304" pitchFamily="18" charset="0"/>
              </a:rPr>
              <a:t>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else </a:t>
            </a:r>
            <a:r>
              <a:rPr lang="zh-CN" altLang="en-US" sz="1600" b="1" dirty="0">
                <a:solidFill>
                  <a:srgbClr val="0000FF"/>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/*|A|&lt;|B|*/</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C[A].father = B;  </a:t>
            </a:r>
            <a:r>
              <a:rPr lang="zh-CN" altLang="en-US" sz="1600" b="1" dirty="0">
                <a:solidFill>
                  <a:srgbClr val="FF0000"/>
                </a:solidFill>
                <a:latin typeface="+mn-lt"/>
                <a:ea typeface="+mn-ea"/>
                <a:cs typeface="Times New Roman" panose="02020603050405020304" pitchFamily="18" charset="0"/>
              </a:rPr>
              <a:t>/* 并入B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C[B].count += C[A].count;</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solidFill>
                  <a:srgbClr val="009900"/>
                </a:solidFill>
                <a:latin typeface="+mn-lt"/>
                <a:ea typeface="+mn-ea"/>
                <a:cs typeface="Times New Roman" panose="02020603050405020304" pitchFamily="18" charset="0"/>
              </a:rPr>
              <a:t>   </a:t>
            </a:r>
            <a:r>
              <a:rPr lang="zh-CN" altLang="en-US" sz="1600" b="1" dirty="0">
                <a:solidFill>
                  <a:srgbClr val="0000FF"/>
                </a:solidFill>
                <a:latin typeface="+mn-lt"/>
                <a:ea typeface="+mn-ea"/>
                <a:cs typeface="Times New Roman" panose="02020603050405020304" pitchFamily="18" charset="0"/>
              </a:rPr>
              <a:t>}</a:t>
            </a:r>
            <a:endParaRPr lang="zh-CN" altLang="en-US" sz="1600" b="1" dirty="0">
              <a:solidFill>
                <a:srgbClr val="0000FF"/>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//O(1)</a:t>
            </a:r>
            <a:endParaRPr lang="zh-CN" altLang="en-US" sz="1600" b="1" dirty="0">
              <a:latin typeface="+mn-lt"/>
              <a:ea typeface="+mn-ea"/>
              <a:cs typeface="Times New Roman" panose="02020603050405020304" pitchFamily="18" charset="0"/>
            </a:endParaRPr>
          </a:p>
        </p:txBody>
      </p:sp>
      <p:sp>
        <p:nvSpPr>
          <p:cNvPr id="53" name="矩形 52"/>
          <p:cNvSpPr/>
          <p:nvPr/>
        </p:nvSpPr>
        <p:spPr>
          <a:xfrm>
            <a:off x="338924" y="4512499"/>
            <a:ext cx="4233076"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x, MFSET C)</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int tmp=x;</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while(C[tmp].father!=0) </a:t>
            </a:r>
            <a:r>
              <a:rPr lang="zh-CN" altLang="en-US" sz="1400" b="1" dirty="0">
                <a:latin typeface="+mn-lt"/>
                <a:ea typeface="+mn-ea"/>
                <a:cs typeface="Times New Roman" panose="02020603050405020304" pitchFamily="18" charset="0"/>
              </a:rPr>
              <a:t>/*&gt;0,未到根 */</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tmp=C[tmp].father;</a:t>
            </a:r>
            <a:r>
              <a:rPr lang="zh-CN" altLang="en-US" sz="1200" b="1" dirty="0">
                <a:latin typeface="+mn-lt"/>
                <a:ea typeface="+mn-ea"/>
                <a:cs typeface="Times New Roman" panose="02020603050405020304" pitchFamily="18" charset="0"/>
              </a:rPr>
              <a:t> /* 上溯 */</a:t>
            </a:r>
            <a:endParaRPr lang="zh-CN" altLang="en-US" sz="14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a:t>
            </a:r>
            <a:r>
              <a:rPr lang="en-US" altLang="zh-CN" sz="2000" b="1" dirty="0">
                <a:latin typeface="+mn-lt"/>
                <a:ea typeface="+mn-ea"/>
                <a:cs typeface="Times New Roman" panose="02020603050405020304" pitchFamily="18" charset="0"/>
              </a:rPr>
              <a:t> //O(n)-&gt;O(</a:t>
            </a:r>
            <a:r>
              <a:rPr lang="en-US" altLang="zh-CN" sz="2000" b="1" dirty="0" err="1">
                <a:latin typeface="+mn-lt"/>
                <a:ea typeface="+mn-ea"/>
                <a:cs typeface="Times New Roman" panose="02020603050405020304" pitchFamily="18" charset="0"/>
              </a:rPr>
              <a:t>logn</a:t>
            </a:r>
            <a:r>
              <a:rPr lang="en-US" altLang="zh-CN"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54" name="矩形 53"/>
          <p:cNvSpPr/>
          <p:nvPr/>
        </p:nvSpPr>
        <p:spPr>
          <a:xfrm>
            <a:off x="4646915" y="5570080"/>
            <a:ext cx="4264896" cy="830997"/>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Initial(int A ,MFSET C)</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].father=0;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].count=1;</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 //O(1)</a:t>
            </a:r>
            <a:endParaRPr lang="zh-CN" altLang="en-US" sz="1600" b="1" dirty="0">
              <a:latin typeface="+mn-lt"/>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52" grpId="0" animBg="1"/>
      <p:bldP spid="53"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16800" y="802033"/>
            <a:ext cx="451307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判断两棵二叉树是否等价算法：</a:t>
            </a:r>
            <a:endParaRPr lang="zh-CN" altLang="en-US" b="1" dirty="0">
              <a:solidFill>
                <a:srgbClr val="0000CC"/>
              </a:solidFill>
            </a:endParaRPr>
          </a:p>
        </p:txBody>
      </p:sp>
      <p:sp>
        <p:nvSpPr>
          <p:cNvPr id="80899" name="Text Box 3"/>
          <p:cNvSpPr txBox="1">
            <a:spLocks noChangeArrowheads="1"/>
          </p:cNvSpPr>
          <p:nvPr/>
        </p:nvSpPr>
        <p:spPr bwMode="auto">
          <a:xfrm>
            <a:off x="789825" y="1411633"/>
            <a:ext cx="7719078"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err="1"/>
              <a:t>int</a:t>
            </a:r>
            <a:r>
              <a:rPr lang="en-US" altLang="zh-CN" b="1" dirty="0"/>
              <a:t>   </a:t>
            </a:r>
            <a:r>
              <a:rPr lang="en-US" altLang="zh-CN" b="1" dirty="0">
                <a:solidFill>
                  <a:srgbClr val="FF0000"/>
                </a:solidFill>
              </a:rPr>
              <a:t>Equal</a:t>
            </a:r>
            <a:r>
              <a:rPr lang="en-US" altLang="zh-CN" b="1" dirty="0"/>
              <a:t>( </a:t>
            </a:r>
            <a:r>
              <a:rPr lang="en-US" altLang="zh-CN" b="1" dirty="0" err="1"/>
              <a:t>firstbt</a:t>
            </a:r>
            <a:r>
              <a:rPr lang="en-US" altLang="zh-CN" b="1" dirty="0"/>
              <a:t> ,  </a:t>
            </a:r>
            <a:r>
              <a:rPr lang="en-US" altLang="zh-CN" b="1" dirty="0" err="1"/>
              <a:t>secondbt</a:t>
            </a:r>
            <a:r>
              <a:rPr lang="en-US" altLang="zh-CN" b="1" dirty="0"/>
              <a:t> )</a:t>
            </a:r>
            <a:endParaRPr lang="en-US" altLang="zh-CN" b="1" dirty="0"/>
          </a:p>
          <a:p>
            <a:pPr eaLnBrk="1" hangingPunct="1">
              <a:lnSpc>
                <a:spcPct val="110000"/>
              </a:lnSpc>
            </a:pPr>
            <a:r>
              <a:rPr lang="en-US" altLang="zh-CN" b="1" dirty="0"/>
              <a:t>BTREE  </a:t>
            </a:r>
            <a:r>
              <a:rPr lang="en-US" altLang="zh-CN" b="1" dirty="0" err="1"/>
              <a:t>firstbt</a:t>
            </a:r>
            <a:r>
              <a:rPr lang="en-US" altLang="zh-CN" b="1" dirty="0"/>
              <a:t> , </a:t>
            </a:r>
            <a:r>
              <a:rPr lang="en-US" altLang="zh-CN" b="1" dirty="0" err="1"/>
              <a:t>secondbt</a:t>
            </a:r>
            <a:r>
              <a:rPr lang="en-US" altLang="zh-CN" b="1" dirty="0"/>
              <a:t> ;</a:t>
            </a:r>
            <a:endParaRPr lang="en-US" altLang="zh-CN" b="1" dirty="0"/>
          </a:p>
          <a:p>
            <a:pPr eaLnBrk="1" hangingPunct="1">
              <a:lnSpc>
                <a:spcPct val="110000"/>
              </a:lnSpc>
            </a:pPr>
            <a:r>
              <a:rPr lang="en-US" altLang="zh-CN" b="1" dirty="0"/>
              <a:t>{  </a:t>
            </a:r>
            <a:r>
              <a:rPr lang="en-US" altLang="zh-CN" b="1" dirty="0" err="1"/>
              <a:t>int</a:t>
            </a:r>
            <a:r>
              <a:rPr lang="en-US" altLang="zh-CN" b="1" dirty="0"/>
              <a:t>  x ;</a:t>
            </a:r>
            <a:endParaRPr lang="en-US" altLang="zh-CN" b="1" dirty="0"/>
          </a:p>
          <a:p>
            <a:pPr eaLnBrk="1" hangingPunct="1">
              <a:lnSpc>
                <a:spcPct val="110000"/>
              </a:lnSpc>
            </a:pPr>
            <a:r>
              <a:rPr lang="en-US" altLang="zh-CN" b="1" dirty="0"/>
              <a:t>    x = 0 ;</a:t>
            </a:r>
            <a:endParaRPr lang="en-US" altLang="zh-CN" b="1" dirty="0"/>
          </a:p>
          <a:p>
            <a:pPr eaLnBrk="1" hangingPunct="1">
              <a:lnSpc>
                <a:spcPct val="110000"/>
              </a:lnSpc>
            </a:pPr>
            <a:r>
              <a:rPr lang="en-US" altLang="zh-CN" b="1" dirty="0"/>
              <a:t>    if ( </a:t>
            </a:r>
            <a:r>
              <a:rPr lang="en-US" altLang="zh-CN" b="1" dirty="0" err="1">
                <a:solidFill>
                  <a:schemeClr val="accent2"/>
                </a:solidFill>
              </a:rPr>
              <a:t>IsEmpty</a:t>
            </a:r>
            <a:r>
              <a:rPr lang="en-US" altLang="zh-CN" b="1" dirty="0"/>
              <a:t>(</a:t>
            </a:r>
            <a:r>
              <a:rPr lang="en-US" altLang="zh-CN" b="1" dirty="0" err="1"/>
              <a:t>firstbt</a:t>
            </a:r>
            <a:r>
              <a:rPr lang="en-US" altLang="zh-CN" b="1" dirty="0"/>
              <a:t>) &amp;&amp; </a:t>
            </a:r>
            <a:r>
              <a:rPr lang="en-US" altLang="zh-CN" b="1" dirty="0" err="1">
                <a:solidFill>
                  <a:schemeClr val="accent2"/>
                </a:solidFill>
              </a:rPr>
              <a:t>IsEmpty</a:t>
            </a:r>
            <a:r>
              <a:rPr lang="en-US" altLang="zh-CN" b="1" dirty="0"/>
              <a:t>(</a:t>
            </a:r>
            <a:r>
              <a:rPr lang="en-US" altLang="zh-CN" b="1" dirty="0" err="1"/>
              <a:t>secondbt</a:t>
            </a:r>
            <a:r>
              <a:rPr lang="en-US" altLang="zh-CN" b="1" dirty="0"/>
              <a:t>) )</a:t>
            </a:r>
            <a:endParaRPr lang="en-US" altLang="zh-CN" b="1" dirty="0"/>
          </a:p>
          <a:p>
            <a:pPr eaLnBrk="1" hangingPunct="1">
              <a:lnSpc>
                <a:spcPct val="110000"/>
              </a:lnSpc>
            </a:pPr>
            <a:r>
              <a:rPr lang="en-US" altLang="zh-CN" b="1" dirty="0"/>
              <a:t>        x = 1 ;</a:t>
            </a:r>
            <a:endParaRPr lang="en-US" altLang="zh-CN" b="1" dirty="0"/>
          </a:p>
          <a:p>
            <a:pPr eaLnBrk="1" hangingPunct="1">
              <a:lnSpc>
                <a:spcPct val="110000"/>
              </a:lnSpc>
            </a:pPr>
            <a:r>
              <a:rPr lang="en-US" altLang="zh-CN" b="1" dirty="0"/>
              <a:t>    else if ( !</a:t>
            </a:r>
            <a:r>
              <a:rPr lang="en-US" altLang="zh-CN" b="1" dirty="0" err="1">
                <a:solidFill>
                  <a:schemeClr val="accent2"/>
                </a:solidFill>
              </a:rPr>
              <a:t>IsEmpty</a:t>
            </a:r>
            <a:r>
              <a:rPr lang="en-US" altLang="zh-CN" b="1" dirty="0"/>
              <a:t>( </a:t>
            </a:r>
            <a:r>
              <a:rPr lang="en-US" altLang="zh-CN" b="1" dirty="0" err="1"/>
              <a:t>firstbt</a:t>
            </a:r>
            <a:r>
              <a:rPr lang="en-US" altLang="zh-CN" b="1" dirty="0"/>
              <a:t> ) &amp;&amp; ! </a:t>
            </a:r>
            <a:r>
              <a:rPr lang="en-US" altLang="zh-CN" b="1" dirty="0" err="1">
                <a:solidFill>
                  <a:schemeClr val="accent2"/>
                </a:solidFill>
              </a:rPr>
              <a:t>IsEmpty</a:t>
            </a:r>
            <a:r>
              <a:rPr lang="en-US" altLang="zh-CN" b="1" dirty="0"/>
              <a:t>( </a:t>
            </a:r>
            <a:r>
              <a:rPr lang="en-US" altLang="zh-CN" b="1" dirty="0" err="1"/>
              <a:t>secondbt</a:t>
            </a:r>
            <a:r>
              <a:rPr lang="en-US" altLang="zh-CN" b="1" dirty="0"/>
              <a:t> ) )</a:t>
            </a:r>
            <a:endParaRPr lang="en-US" altLang="zh-CN" b="1" dirty="0"/>
          </a:p>
          <a:p>
            <a:pPr eaLnBrk="1" hangingPunct="1">
              <a:lnSpc>
                <a:spcPct val="110000"/>
              </a:lnSpc>
            </a:pPr>
            <a:r>
              <a:rPr lang="en-US" altLang="zh-CN" b="1" dirty="0"/>
              <a:t>        if (  </a:t>
            </a:r>
            <a:r>
              <a:rPr lang="en-US" altLang="zh-CN" b="1" dirty="0">
                <a:solidFill>
                  <a:schemeClr val="accent2"/>
                </a:solidFill>
              </a:rPr>
              <a:t>Data</a:t>
            </a:r>
            <a:r>
              <a:rPr lang="en-US" altLang="zh-CN" b="1" dirty="0"/>
              <a:t>( </a:t>
            </a:r>
            <a:r>
              <a:rPr lang="en-US" altLang="zh-CN" b="1" dirty="0" err="1"/>
              <a:t>firstbt</a:t>
            </a:r>
            <a:r>
              <a:rPr lang="en-US" altLang="zh-CN" b="1" dirty="0"/>
              <a:t> ) == </a:t>
            </a:r>
            <a:r>
              <a:rPr lang="en-US" altLang="zh-CN" b="1" dirty="0">
                <a:solidFill>
                  <a:schemeClr val="accent2"/>
                </a:solidFill>
              </a:rPr>
              <a:t>Data</a:t>
            </a:r>
            <a:r>
              <a:rPr lang="en-US" altLang="zh-CN" b="1" dirty="0"/>
              <a:t>( </a:t>
            </a:r>
            <a:r>
              <a:rPr lang="en-US" altLang="zh-CN" b="1" dirty="0" err="1"/>
              <a:t>secondbt</a:t>
            </a:r>
            <a:r>
              <a:rPr lang="en-US" altLang="zh-CN" b="1" dirty="0"/>
              <a:t> )  )</a:t>
            </a:r>
            <a:endParaRPr lang="en-US" altLang="zh-CN" b="1" dirty="0"/>
          </a:p>
          <a:p>
            <a:pPr eaLnBrk="1" hangingPunct="1">
              <a:lnSpc>
                <a:spcPct val="110000"/>
              </a:lnSpc>
            </a:pPr>
            <a:r>
              <a:rPr lang="en-US" altLang="zh-CN" b="1" dirty="0"/>
              <a:t>            if ( </a:t>
            </a:r>
            <a:r>
              <a:rPr lang="en-US" altLang="zh-CN" b="1" dirty="0">
                <a:solidFill>
                  <a:srgbClr val="FF3300"/>
                </a:solidFill>
              </a:rPr>
              <a:t>Equal</a:t>
            </a:r>
            <a:r>
              <a:rPr lang="en-US" altLang="zh-CN" b="1" dirty="0"/>
              <a:t>( </a:t>
            </a:r>
            <a:r>
              <a:rPr lang="en-US" altLang="zh-CN" b="1" dirty="0" err="1">
                <a:solidFill>
                  <a:schemeClr val="accent2"/>
                </a:solidFill>
              </a:rPr>
              <a:t>Lchild</a:t>
            </a:r>
            <a:r>
              <a:rPr lang="en-US" altLang="zh-CN" b="1" dirty="0"/>
              <a:t>( </a:t>
            </a:r>
            <a:r>
              <a:rPr lang="en-US" altLang="zh-CN" b="1" dirty="0" err="1"/>
              <a:t>firstbt</a:t>
            </a:r>
            <a:r>
              <a:rPr lang="en-US" altLang="zh-CN" b="1" dirty="0"/>
              <a:t> ) , </a:t>
            </a:r>
            <a:r>
              <a:rPr lang="en-US" altLang="zh-CN" b="1" dirty="0" err="1">
                <a:solidFill>
                  <a:schemeClr val="accent2"/>
                </a:solidFill>
              </a:rPr>
              <a:t>Lchild</a:t>
            </a:r>
            <a:r>
              <a:rPr lang="en-US" altLang="zh-CN" b="1" dirty="0"/>
              <a:t>( </a:t>
            </a:r>
            <a:r>
              <a:rPr lang="en-US" altLang="zh-CN" b="1" dirty="0" err="1"/>
              <a:t>secondbt</a:t>
            </a:r>
            <a:r>
              <a:rPr lang="en-US" altLang="zh-CN" b="1" dirty="0"/>
              <a:t> ) ) )</a:t>
            </a:r>
            <a:endParaRPr lang="en-US" altLang="zh-CN" b="1" dirty="0"/>
          </a:p>
          <a:p>
            <a:pPr eaLnBrk="1" hangingPunct="1">
              <a:lnSpc>
                <a:spcPct val="110000"/>
              </a:lnSpc>
            </a:pPr>
            <a:r>
              <a:rPr lang="en-US" altLang="zh-CN" b="1" dirty="0"/>
              <a:t>                  x= </a:t>
            </a:r>
            <a:r>
              <a:rPr lang="en-US" altLang="zh-CN" b="1" dirty="0">
                <a:solidFill>
                  <a:srgbClr val="FF0000"/>
                </a:solidFill>
              </a:rPr>
              <a:t>Equal</a:t>
            </a:r>
            <a:r>
              <a:rPr lang="en-US" altLang="zh-CN" b="1" dirty="0"/>
              <a:t>( </a:t>
            </a:r>
            <a:r>
              <a:rPr lang="en-US" altLang="zh-CN" b="1" dirty="0" err="1">
                <a:solidFill>
                  <a:schemeClr val="accent2"/>
                </a:solidFill>
              </a:rPr>
              <a:t>Rchild</a:t>
            </a:r>
            <a:r>
              <a:rPr lang="en-US" altLang="zh-CN" b="1" dirty="0"/>
              <a:t>( </a:t>
            </a:r>
            <a:r>
              <a:rPr lang="en-US" altLang="zh-CN" b="1" dirty="0" err="1"/>
              <a:t>firstbt</a:t>
            </a:r>
            <a:r>
              <a:rPr lang="en-US" altLang="zh-CN" b="1" dirty="0"/>
              <a:t> ) , </a:t>
            </a:r>
            <a:r>
              <a:rPr lang="en-US" altLang="zh-CN" b="1" dirty="0" err="1">
                <a:solidFill>
                  <a:schemeClr val="accent2"/>
                </a:solidFill>
              </a:rPr>
              <a:t>Rchild</a:t>
            </a:r>
            <a:r>
              <a:rPr lang="en-US" altLang="zh-CN" b="1" dirty="0"/>
              <a:t>( </a:t>
            </a:r>
            <a:r>
              <a:rPr lang="en-US" altLang="zh-CN" b="1" dirty="0" err="1"/>
              <a:t>secondbt</a:t>
            </a:r>
            <a:r>
              <a:rPr lang="en-US" altLang="zh-CN" b="1" dirty="0"/>
              <a:t>) )</a:t>
            </a:r>
            <a:endParaRPr lang="en-US" altLang="zh-CN" b="1" dirty="0"/>
          </a:p>
          <a:p>
            <a:pPr eaLnBrk="1" hangingPunct="1">
              <a:lnSpc>
                <a:spcPct val="110000"/>
              </a:lnSpc>
            </a:pPr>
            <a:r>
              <a:rPr lang="en-US" altLang="zh-CN" b="1" dirty="0"/>
              <a:t>    return( x ) ;</a:t>
            </a:r>
            <a:endParaRPr lang="en-US" altLang="zh-CN" b="1" dirty="0"/>
          </a:p>
          <a:p>
            <a:pPr eaLnBrk="1" hangingPunct="1">
              <a:lnSpc>
                <a:spcPct val="110000"/>
              </a:lnSpc>
            </a:pPr>
            <a:r>
              <a:rPr lang="en-US" altLang="zh-CN" b="1" dirty="0"/>
              <a:t>} /* Equal */</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83351"/>
            <a:ext cx="8892480" cy="5262979"/>
          </a:xfrm>
          <a:prstGeom prst="rect">
            <a:avLst/>
          </a:prstGeom>
        </p:spPr>
        <p:txBody>
          <a:bodyPr wrap="square">
            <a:spAutoFit/>
          </a:bodyPr>
          <a:lstStyle/>
          <a:p>
            <a:r>
              <a:rPr lang="zh-CN" altLang="en-US" b="1" dirty="0">
                <a:solidFill>
                  <a:schemeClr val="accent6"/>
                </a:solidFill>
                <a:latin typeface="+mn-lt"/>
                <a:ea typeface="+mn-ea"/>
                <a:cs typeface="Times New Roman" panose="02020603050405020304" pitchFamily="18" charset="0"/>
              </a:rPr>
              <a:t>等价关系：</a:t>
            </a:r>
            <a:r>
              <a:rPr lang="zh-CN" altLang="en-US" b="1" dirty="0">
                <a:latin typeface="+mn-lt"/>
                <a:ea typeface="+mn-ea"/>
                <a:cs typeface="Times New Roman" panose="02020603050405020304" pitchFamily="18" charset="0"/>
              </a:rPr>
              <a:t>集合S上具有自反性、对称性和传递性的二元关系R.</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等价类：</a:t>
            </a:r>
            <a:r>
              <a:rPr lang="zh-CN" altLang="en-US" b="1" dirty="0">
                <a:latin typeface="+mn-lt"/>
                <a:ea typeface="+mn-ea"/>
                <a:cs typeface="Times New Roman" panose="02020603050405020304" pitchFamily="18" charset="0"/>
              </a:rPr>
              <a:t>x∈S，y∈S，x≡y  也记为(x，y)∈R或 xRy。</a:t>
            </a:r>
            <a:endParaRPr lang="zh-CN" altLang="en-US"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集合S上一个等价关系唯一确定一个等价类的集合S∕R(商集)。</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等价分类：</a:t>
            </a:r>
            <a:r>
              <a:rPr lang="zh-CN" altLang="en-US" b="1" dirty="0">
                <a:latin typeface="+mn-lt"/>
                <a:ea typeface="+mn-ea"/>
                <a:cs typeface="Times New Roman" panose="02020603050405020304" pitchFamily="18" charset="0"/>
              </a:rPr>
              <a:t>把一个集合分成若干个等价类的过程(分清、分净)</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等价分类算法：</a:t>
            </a:r>
            <a:endParaRPr lang="zh-CN" altLang="en-US" b="1" dirty="0">
              <a:solidFill>
                <a:schemeClr val="accent6"/>
              </a:solidFill>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例如集合S = {1,2,3,4,5,6,7}的等价对分别是：</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1≡2，5≡6，3≡4，1≡4</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过程：令集合中的每一个元素自身构成一个等价类：</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{4}</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{6}</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自左而右处理每一个等价对，得到等价类如下：</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1≡2：</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5≡6：</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3≡4：</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1≡4：</a:t>
            </a:r>
            <a:r>
              <a:rPr lang="en-US" altLang="zh-CN" b="1" dirty="0">
                <a:latin typeface="+mn-lt"/>
                <a:ea typeface="+mn-ea"/>
                <a:cs typeface="Times New Roman" panose="02020603050405020304" pitchFamily="18" charset="0"/>
              </a:rPr>
              <a:t>{1,2,3,4},{5,6},{7}</a:t>
            </a:r>
            <a:endParaRPr lang="zh-CN" altLang="en-US" b="1" dirty="0">
              <a:latin typeface="+mn-lt"/>
              <a:ea typeface="+mn-ea"/>
              <a:cs typeface="Times New Roman" panose="02020603050405020304" pitchFamily="18" charset="0"/>
            </a:endParaRPr>
          </a:p>
        </p:txBody>
      </p:sp>
      <p:sp>
        <p:nvSpPr>
          <p:cNvPr id="5" name="矩形 4"/>
          <p:cNvSpPr/>
          <p:nvPr/>
        </p:nvSpPr>
        <p:spPr>
          <a:xfrm>
            <a:off x="536394" y="620688"/>
            <a:ext cx="2350323" cy="461665"/>
          </a:xfrm>
          <a:prstGeom prst="rect">
            <a:avLst/>
          </a:prstGeom>
        </p:spPr>
        <p:txBody>
          <a:bodyPr wrap="none">
            <a:spAutoFit/>
          </a:bodyPr>
          <a:lstStyle/>
          <a:p>
            <a:pPr>
              <a:spcBef>
                <a:spcPct val="25000"/>
              </a:spcBef>
            </a:pPr>
            <a:r>
              <a:rPr lang="zh-CN" altLang="en-US" b="1" dirty="0">
                <a:solidFill>
                  <a:schemeClr val="accent2"/>
                </a:solidFill>
                <a:latin typeface="+mn-lt"/>
                <a:ea typeface="+mn-ea"/>
                <a:cs typeface="Times New Roman" panose="02020603050405020304" pitchFamily="18" charset="0"/>
              </a:rPr>
              <a:t>集合的等价分类</a:t>
            </a:r>
            <a:endParaRPr lang="zh-CN" altLang="en-US" b="1" dirty="0">
              <a:solidFill>
                <a:schemeClr val="accent2"/>
              </a:solidFill>
              <a:latin typeface="+mn-lt"/>
              <a:ea typeface="+mn-ea"/>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874" y="2996952"/>
            <a:ext cx="8055000" cy="3416320"/>
          </a:xfrm>
          <a:prstGeom prst="rect">
            <a:avLst/>
          </a:prstGeom>
          <a:ln>
            <a:solidFill>
              <a:schemeClr val="accent2"/>
            </a:solidFill>
          </a:ln>
        </p:spPr>
        <p:txBody>
          <a:bodyPr wrap="square">
            <a:spAutoFit/>
          </a:bodyPr>
          <a:lstStyle/>
          <a:p>
            <a:pPr>
              <a:buFont typeface="Monotype Sorts" pitchFamily="2" charset="2"/>
              <a:buNone/>
            </a:pPr>
            <a:r>
              <a:rPr lang="zh-CN" altLang="en-US" sz="1800" b="1" dirty="0">
                <a:latin typeface="+mn-lt"/>
                <a:ea typeface="+mn-ea"/>
                <a:cs typeface="Times New Roman" panose="02020603050405020304" pitchFamily="18" charset="0"/>
              </a:rPr>
              <a:t>void Equivalence (MFSET S</a:t>
            </a:r>
            <a:r>
              <a:rPr lang="zh-CN" altLang="en-US" sz="1800" b="1" dirty="0">
                <a:solidFill>
                  <a:schemeClr val="accent2"/>
                </a:solidFill>
                <a:latin typeface="+mn-lt"/>
                <a:ea typeface="+mn-ea"/>
                <a:cs typeface="Times New Roman" panose="02020603050405020304" pitchFamily="18" charset="0"/>
              </a:rPr>
              <a:t>)   /*等价分类算法*/</a:t>
            </a:r>
            <a:endParaRPr lang="zh-CN" altLang="en-US" sz="1800" b="1" dirty="0">
              <a:solidFill>
                <a:schemeClr val="accent2"/>
              </a:solidFill>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int i ,j , k ,m;</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for(i=1; i&lt;=n+1;i++)     Initial(i,S);             /*使集合S只包含元素i */</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cin&gt;&gt;i&gt;&gt;j;                   /* 读入等价对*/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while(!(i==0&amp;&amp;j==0)</a:t>
            </a:r>
            <a:r>
              <a:rPr lang="zh-CN" altLang="en-US" sz="1800" b="1" dirty="0">
                <a:solidFill>
                  <a:srgbClr val="FF0000"/>
                </a:solidFill>
                <a:latin typeface="+mn-lt"/>
                <a:ea typeface="+mn-ea"/>
                <a:cs typeface="Times New Roman" panose="02020603050405020304" pitchFamily="18" charset="0"/>
              </a:rPr>
              <a:t>{ </a:t>
            </a:r>
            <a:r>
              <a:rPr lang="zh-CN" altLang="en-US" sz="1800" b="1" dirty="0">
                <a:latin typeface="+mn-lt"/>
                <a:ea typeface="+mn-ea"/>
                <a:cs typeface="Times New Roman" panose="02020603050405020304" pitchFamily="18" charset="0"/>
              </a:rPr>
              <a:t>/* 等价对未读完*/</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k=Find(i,S);           /*求i的根*/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m=Find(j,S);          /* 求j的根*/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if(k!=m)           /*if k==m,i,j已在一个树中，不需合并*/</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Union(i,j,S);     /*合并*/</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cout&lt;&lt;i&lt;&lt;j;            </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a:t>
            </a:r>
            <a:r>
              <a:rPr lang="zh-CN" altLang="en-US" sz="1800" b="1" dirty="0">
                <a:solidFill>
                  <a:srgbClr val="FF0000"/>
                </a:solidFill>
                <a:latin typeface="+mn-lt"/>
                <a:ea typeface="+mn-ea"/>
                <a:cs typeface="Times New Roman" panose="02020603050405020304" pitchFamily="18" charset="0"/>
              </a:rPr>
              <a:t>}</a:t>
            </a:r>
            <a:endParaRPr lang="zh-CN" altLang="en-US" sz="18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a:t>
            </a:r>
            <a:endParaRPr lang="zh-CN" altLang="en-US" sz="1800" b="1" dirty="0">
              <a:latin typeface="+mn-lt"/>
              <a:ea typeface="+mn-ea"/>
              <a:cs typeface="Times New Roman" panose="02020603050405020304" pitchFamily="18" charset="0"/>
            </a:endParaRPr>
          </a:p>
        </p:txBody>
      </p:sp>
      <p:sp>
        <p:nvSpPr>
          <p:cNvPr id="3" name="矩形 2"/>
          <p:cNvSpPr/>
          <p:nvPr/>
        </p:nvSpPr>
        <p:spPr>
          <a:xfrm>
            <a:off x="544500" y="1106797"/>
            <a:ext cx="8491996" cy="1754326"/>
          </a:xfrm>
          <a:prstGeom prst="rect">
            <a:avLst/>
          </a:prstGeom>
        </p:spPr>
        <p:txBody>
          <a:bodyPr wrap="square">
            <a:spAutoFit/>
          </a:bodyPr>
          <a:lstStyle/>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令S中的每一个元素自身构成一个等价类，S</a:t>
            </a:r>
            <a:r>
              <a:rPr lang="zh-CN" altLang="en-US" b="1" i="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7</a:t>
            </a:r>
            <a:r>
              <a:rPr lang="zh-CN" altLang="en-US" b="1" i="1" dirty="0">
                <a:latin typeface="+mn-lt"/>
                <a:ea typeface="+mn-ea"/>
                <a:cs typeface="Times New Roman" panose="02020603050405020304" pitchFamily="18" charset="0"/>
              </a:rPr>
              <a:t>；</a:t>
            </a:r>
            <a:endParaRPr lang="zh-CN" altLang="en-US" b="1" i="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重复读入等价对（</a:t>
            </a:r>
            <a:r>
              <a:rPr lang="zh-CN" altLang="en-US" b="1" i="1" dirty="0">
                <a:latin typeface="+mn-lt"/>
                <a:ea typeface="+mn-ea"/>
                <a:cs typeface="Times New Roman" panose="02020603050405020304" pitchFamily="18" charset="0"/>
              </a:rPr>
              <a:t>i,  j</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①对每个读入的等价对(</a:t>
            </a:r>
            <a:r>
              <a:rPr lang="zh-CN" altLang="en-US" sz="2000" b="1" i="1" dirty="0">
                <a:latin typeface="+mn-lt"/>
                <a:ea typeface="+mn-ea"/>
                <a:cs typeface="Times New Roman" panose="02020603050405020304" pitchFamily="18" charset="0"/>
              </a:rPr>
              <a:t>i, j</a:t>
            </a:r>
            <a:r>
              <a:rPr lang="zh-CN" altLang="en-US" sz="2000" b="1" dirty="0">
                <a:latin typeface="+mn-lt"/>
                <a:ea typeface="+mn-ea"/>
                <a:cs typeface="Times New Roman" panose="02020603050405020304" pitchFamily="18" charset="0"/>
              </a:rPr>
              <a:t>),求出i 和j 所在的集合S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 和S</a:t>
            </a:r>
            <a:r>
              <a:rPr lang="zh-CN" altLang="en-US" sz="2000" b="1" i="1" baseline="-25000" dirty="0">
                <a:latin typeface="+mn-lt"/>
                <a:ea typeface="+mn-ea"/>
                <a:cs typeface="Times New Roman" panose="02020603050405020304" pitchFamily="18" charset="0"/>
              </a:rPr>
              <a:t>m</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不失一般性</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②若S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,则将S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并入S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,并将S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置空。</a:t>
            </a:r>
            <a:endParaRPr lang="zh-CN" altLang="en-US"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当所有的等价对处理过后，S</a:t>
            </a:r>
            <a:r>
              <a:rPr lang="zh-CN" altLang="en-US" sz="2000" b="1" i="1" baseline="-25000" dirty="0">
                <a:latin typeface="+mn-lt"/>
                <a:ea typeface="+mn-ea"/>
                <a:cs typeface="Times New Roman" panose="02020603050405020304" pitchFamily="18" charset="0"/>
              </a:rPr>
              <a:t>1</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2</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7</a:t>
            </a:r>
            <a:r>
              <a:rPr lang="zh-CN" altLang="en-US" sz="2000" b="1" dirty="0">
                <a:latin typeface="+mn-lt"/>
                <a:ea typeface="+mn-ea"/>
                <a:cs typeface="Times New Roman" panose="02020603050405020304" pitchFamily="18" charset="0"/>
              </a:rPr>
              <a:t>中的非空集合即为S的R等价类。</a:t>
            </a:r>
            <a:endParaRPr lang="zh-CN" altLang="en-US" sz="2000" b="1" dirty="0">
              <a:latin typeface="+mn-lt"/>
              <a:ea typeface="+mn-ea"/>
              <a:cs typeface="Times New Roman" panose="02020603050405020304" pitchFamily="18" charset="0"/>
            </a:endParaRPr>
          </a:p>
        </p:txBody>
      </p:sp>
      <p:sp>
        <p:nvSpPr>
          <p:cNvPr id="4" name="矩形 3"/>
          <p:cNvSpPr/>
          <p:nvPr/>
        </p:nvSpPr>
        <p:spPr>
          <a:xfrm>
            <a:off x="544500" y="620688"/>
            <a:ext cx="2350323" cy="461665"/>
          </a:xfrm>
          <a:prstGeom prst="rect">
            <a:avLst/>
          </a:prstGeom>
        </p:spPr>
        <p:txBody>
          <a:bodyPr wrap="none">
            <a:spAutoFit/>
          </a:bodyPr>
          <a:lstStyle/>
          <a:p>
            <a:r>
              <a:rPr lang="zh-CN" altLang="en-US" b="1" dirty="0">
                <a:solidFill>
                  <a:schemeClr val="accent2"/>
                </a:solidFill>
                <a:latin typeface="+mn-lt"/>
                <a:ea typeface="+mn-ea"/>
                <a:cs typeface="Times New Roman" panose="02020603050405020304" pitchFamily="18" charset="0"/>
              </a:rPr>
              <a:t>等价分类算法：</a:t>
            </a:r>
            <a:endParaRPr lang="zh-CN" altLang="en-US" b="1" dirty="0">
              <a:solidFill>
                <a:schemeClr val="accent2"/>
              </a:solidFill>
              <a:latin typeface="+mn-lt"/>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744519" y="745188"/>
            <a:ext cx="25013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2</a:t>
            </a:r>
            <a:r>
              <a:rPr lang="zh-CN" altLang="en-US" b="1" dirty="0">
                <a:solidFill>
                  <a:srgbClr val="0000CC"/>
                </a:solidFill>
              </a:rPr>
              <a:t>、二叉树的复制</a:t>
            </a:r>
            <a:endParaRPr lang="zh-CN" altLang="en-US" b="1" dirty="0">
              <a:solidFill>
                <a:srgbClr val="0000CC"/>
              </a:solidFill>
            </a:endParaRPr>
          </a:p>
        </p:txBody>
      </p:sp>
      <p:sp>
        <p:nvSpPr>
          <p:cNvPr id="82947" name="Text Box 3"/>
          <p:cNvSpPr txBox="1">
            <a:spLocks noChangeArrowheads="1"/>
          </p:cNvSpPr>
          <p:nvPr/>
        </p:nvSpPr>
        <p:spPr bwMode="auto">
          <a:xfrm>
            <a:off x="747713" y="1221392"/>
            <a:ext cx="6448794" cy="534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BTREE   </a:t>
            </a:r>
            <a:r>
              <a:rPr lang="en-US" altLang="zh-CN" b="1" dirty="0">
                <a:solidFill>
                  <a:schemeClr val="accent2"/>
                </a:solidFill>
              </a:rPr>
              <a:t>Copy</a:t>
            </a:r>
            <a:r>
              <a:rPr lang="en-US" altLang="zh-CN" b="1" dirty="0"/>
              <a:t>( BTREE   </a:t>
            </a:r>
            <a:r>
              <a:rPr lang="en-US" altLang="zh-CN" b="1" dirty="0" err="1"/>
              <a:t>oldtree</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BTREE   temp ;</a:t>
            </a:r>
            <a:endParaRPr lang="en-US" altLang="zh-CN" b="1" dirty="0"/>
          </a:p>
          <a:p>
            <a:pPr eaLnBrk="1" hangingPunct="1">
              <a:lnSpc>
                <a:spcPct val="110000"/>
              </a:lnSpc>
            </a:pPr>
            <a:r>
              <a:rPr lang="en-US" altLang="zh-CN" b="1" dirty="0"/>
              <a:t>    if ( </a:t>
            </a:r>
            <a:r>
              <a:rPr lang="en-US" altLang="zh-CN" b="1" dirty="0" err="1"/>
              <a:t>oldtree</a:t>
            </a:r>
            <a:r>
              <a:rPr lang="en-US" altLang="zh-CN" b="1" dirty="0"/>
              <a:t> != Null )</a:t>
            </a:r>
            <a:endParaRPr lang="en-US" altLang="zh-CN" b="1" dirty="0"/>
          </a:p>
          <a:p>
            <a:pPr eaLnBrk="1" hangingPunct="1">
              <a:lnSpc>
                <a:spcPct val="110000"/>
              </a:lnSpc>
            </a:pPr>
            <a:r>
              <a:rPr lang="en-US" altLang="zh-CN" b="1" dirty="0"/>
              <a:t>       {    </a:t>
            </a:r>
            <a:endParaRPr lang="en-US" altLang="zh-CN" b="1" dirty="0"/>
          </a:p>
          <a:p>
            <a:pPr eaLnBrk="1" hangingPunct="1">
              <a:lnSpc>
                <a:spcPct val="110000"/>
              </a:lnSpc>
            </a:pPr>
            <a:r>
              <a:rPr lang="en-US" altLang="zh-CN" b="1" dirty="0"/>
              <a:t>           temp = New  Node ;</a:t>
            </a:r>
            <a:endParaRPr lang="en-US" altLang="zh-CN" b="1" dirty="0"/>
          </a:p>
          <a:p>
            <a:pPr eaLnBrk="1" hangingPunct="1">
              <a:lnSpc>
                <a:spcPct val="110000"/>
              </a:lnSpc>
            </a:pPr>
            <a:r>
              <a:rPr lang="en-US" altLang="zh-CN" b="1" dirty="0"/>
              <a:t>           temp -&gt; </a:t>
            </a:r>
            <a:r>
              <a:rPr lang="en-US" altLang="zh-CN" b="1" dirty="0" err="1"/>
              <a:t>lchild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lchild</a:t>
            </a:r>
            <a:r>
              <a:rPr lang="en-US" altLang="zh-CN" b="1" dirty="0"/>
              <a:t> ) ;</a:t>
            </a:r>
            <a:endParaRPr lang="en-US" altLang="zh-CN" b="1" dirty="0"/>
          </a:p>
          <a:p>
            <a:pPr eaLnBrk="1" hangingPunct="1">
              <a:lnSpc>
                <a:spcPct val="110000"/>
              </a:lnSpc>
            </a:pPr>
            <a:r>
              <a:rPr lang="en-US" altLang="zh-CN" b="1" dirty="0"/>
              <a:t>           temp -&gt; </a:t>
            </a:r>
            <a:r>
              <a:rPr lang="en-US" altLang="zh-CN" b="1" dirty="0" err="1"/>
              <a:t>rchild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rchild</a:t>
            </a:r>
            <a:r>
              <a:rPr lang="en-US" altLang="zh-CN" b="1" dirty="0"/>
              <a:t> ) ;</a:t>
            </a:r>
            <a:endParaRPr lang="en-US" altLang="zh-CN" b="1" dirty="0"/>
          </a:p>
          <a:p>
            <a:pPr eaLnBrk="1" hangingPunct="1">
              <a:lnSpc>
                <a:spcPct val="110000"/>
              </a:lnSpc>
            </a:pPr>
            <a:r>
              <a:rPr lang="en-US" altLang="zh-CN" b="1" dirty="0"/>
              <a:t>           temp -&gt; data = </a:t>
            </a:r>
            <a:r>
              <a:rPr lang="en-US" altLang="zh-CN" b="1" dirty="0" err="1"/>
              <a:t>oldtree</a:t>
            </a:r>
            <a:r>
              <a:rPr lang="en-US" altLang="zh-CN" b="1" dirty="0"/>
              <a:t>-&gt;data ;</a:t>
            </a:r>
            <a:endParaRPr lang="en-US" altLang="zh-CN" b="1" dirty="0"/>
          </a:p>
          <a:p>
            <a:pPr eaLnBrk="1" hangingPunct="1">
              <a:lnSpc>
                <a:spcPct val="110000"/>
              </a:lnSpc>
            </a:pPr>
            <a:r>
              <a:rPr lang="en-US" altLang="zh-CN" b="1" dirty="0"/>
              <a:t>           return ( temp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return ( Null ) ;</a:t>
            </a:r>
            <a:endParaRPr lang="en-US" altLang="zh-CN" b="1" dirty="0"/>
          </a:p>
          <a:p>
            <a:pPr eaLnBrk="1" hangingPunct="1">
              <a:lnSpc>
                <a:spcPct val="110000"/>
              </a:lnSpc>
            </a:pPr>
            <a:r>
              <a:rPr lang="en-US" altLang="zh-CN" b="1" dirty="0"/>
              <a:t>}  /* Copy*/</a:t>
            </a:r>
            <a:endParaRPr lang="en-US" altLang="zh-C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539750" y="983332"/>
            <a:ext cx="2971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3.3 </a:t>
            </a:r>
            <a:r>
              <a:rPr lang="zh-CN" altLang="en-US" sz="2800" b="1" dirty="0">
                <a:solidFill>
                  <a:srgbClr val="C00000"/>
                </a:solidFill>
              </a:rPr>
              <a:t>堆（</a:t>
            </a:r>
            <a:r>
              <a:rPr lang="en-US" altLang="zh-CN" sz="2800" b="1" dirty="0">
                <a:solidFill>
                  <a:srgbClr val="C00000"/>
                </a:solidFill>
              </a:rPr>
              <a:t>Heap</a:t>
            </a:r>
            <a:r>
              <a:rPr lang="zh-CN" altLang="en-US" sz="2800" b="1" dirty="0">
                <a:solidFill>
                  <a:srgbClr val="C00000"/>
                </a:solidFill>
              </a:rPr>
              <a:t>）</a:t>
            </a:r>
            <a:endParaRPr lang="zh-CN" altLang="en-US" sz="2800" b="1" dirty="0">
              <a:solidFill>
                <a:srgbClr val="C00000"/>
              </a:solidFill>
            </a:endParaRPr>
          </a:p>
        </p:txBody>
      </p:sp>
      <p:sp>
        <p:nvSpPr>
          <p:cNvPr id="84995" name="Text Box 5"/>
          <p:cNvSpPr txBox="1">
            <a:spLocks noChangeArrowheads="1"/>
          </p:cNvSpPr>
          <p:nvPr/>
        </p:nvSpPr>
        <p:spPr bwMode="auto">
          <a:xfrm>
            <a:off x="611188" y="1850107"/>
            <a:ext cx="8065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        </a:t>
            </a:r>
            <a:r>
              <a:rPr lang="zh-CN" altLang="en-US" b="1" dirty="0"/>
              <a:t>如果一棵完全二叉树的任意一个非终端结点的元素都不小于其左儿子结点和右儿子结点（如果有的话）的元素，则称此完全二叉树为最大堆。</a:t>
            </a:r>
            <a:endParaRPr lang="zh-CN" altLang="en-US" b="1" dirty="0"/>
          </a:p>
          <a:p>
            <a:pPr algn="just" eaLnBrk="1" hangingPunct="1"/>
            <a:r>
              <a:rPr lang="zh-CN" altLang="en-US" b="1" dirty="0"/>
              <a:t>        同样，如果一棵完全二叉树的任意一个非终端结点的元素都不大于其左儿子结点和右儿子结点（如果有的话）的元素，则称此完全二叉树为最小堆。</a:t>
            </a:r>
            <a:endParaRPr lang="zh-CN" altLang="en-US" b="1" dirty="0"/>
          </a:p>
        </p:txBody>
      </p:sp>
      <p:sp>
        <p:nvSpPr>
          <p:cNvPr id="84996" name="Text Box 6"/>
          <p:cNvSpPr txBox="1">
            <a:spLocks noChangeArrowheads="1"/>
          </p:cNvSpPr>
          <p:nvPr/>
        </p:nvSpPr>
        <p:spPr bwMode="auto">
          <a:xfrm>
            <a:off x="710858" y="4519462"/>
            <a:ext cx="8260893"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accent6"/>
                </a:solidFill>
              </a:rPr>
              <a:t>堆的特点：</a:t>
            </a:r>
            <a:endParaRPr lang="en-US" altLang="zh-CN" sz="2800" b="1" dirty="0">
              <a:solidFill>
                <a:schemeClr val="accent6"/>
              </a:solidFill>
            </a:endParaRPr>
          </a:p>
          <a:p>
            <a:pPr eaLnBrk="1" hangingPunct="1"/>
            <a:r>
              <a:rPr lang="zh-CN" altLang="en-US" sz="2800" b="1" dirty="0">
                <a:solidFill>
                  <a:schemeClr val="accent2"/>
                </a:solidFill>
              </a:rPr>
              <a:t>     </a:t>
            </a:r>
            <a:r>
              <a:rPr lang="zh-CN" altLang="en-US" sz="2800" b="1" dirty="0"/>
              <a:t>最大堆的根结点中的元素在整个堆中是最大的；</a:t>
            </a:r>
            <a:endParaRPr lang="zh-CN" altLang="en-US" sz="2800" b="1" dirty="0"/>
          </a:p>
          <a:p>
            <a:pPr eaLnBrk="1" hangingPunct="1"/>
            <a:r>
              <a:rPr lang="zh-CN" altLang="en-US" sz="2800" b="1" dirty="0"/>
              <a:t>     最小堆的根结点中的元素在整个堆中是最小的。</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323850" y="751906"/>
            <a:ext cx="8496622" cy="200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a:t>
            </a:r>
            <a:r>
              <a:rPr lang="zh-CN" altLang="en-US" sz="2800" b="1" dirty="0">
                <a:solidFill>
                  <a:schemeClr val="accent2"/>
                </a:solidFill>
              </a:rPr>
              <a:t>最大堆）操作：</a:t>
            </a:r>
            <a:r>
              <a:rPr lang="en-US" altLang="zh-CN" b="1" dirty="0"/>
              <a:t>1</a:t>
            </a:r>
            <a:r>
              <a:rPr lang="zh-CN" altLang="en-US" b="1" dirty="0"/>
              <a:t>、</a:t>
            </a:r>
            <a:r>
              <a:rPr lang="en-US" altLang="zh-CN" b="1" dirty="0" err="1"/>
              <a:t>MaxHeap</a:t>
            </a:r>
            <a:r>
              <a:rPr lang="en-US" altLang="zh-CN" b="1" dirty="0"/>
              <a:t>(heap)      </a:t>
            </a:r>
            <a:r>
              <a:rPr lang="zh-CN" altLang="en-US" b="1" dirty="0"/>
              <a:t>创建一个空堆</a:t>
            </a:r>
            <a:endParaRPr lang="zh-CN" altLang="en-US" b="1" dirty="0"/>
          </a:p>
          <a:p>
            <a:pPr eaLnBrk="1" hangingPunct="1"/>
            <a:r>
              <a:rPr lang="zh-CN" altLang="en-US" b="1" dirty="0"/>
              <a:t>                                      </a:t>
            </a:r>
            <a:r>
              <a:rPr lang="en-US" altLang="zh-CN" b="1" dirty="0"/>
              <a:t>2</a:t>
            </a:r>
            <a:r>
              <a:rPr lang="zh-CN" altLang="en-US" b="1" dirty="0"/>
              <a:t>、</a:t>
            </a:r>
            <a:r>
              <a:rPr lang="en-US" altLang="zh-CN" b="1" dirty="0" err="1"/>
              <a:t>HeapFull</a:t>
            </a:r>
            <a:r>
              <a:rPr lang="en-US" altLang="zh-CN" b="1" dirty="0"/>
              <a:t>(heap)      </a:t>
            </a:r>
            <a:r>
              <a:rPr lang="zh-CN" altLang="en-US" b="1" dirty="0"/>
              <a:t>判断堆是否为满</a:t>
            </a:r>
            <a:endParaRPr lang="zh-CN" altLang="en-US" b="1" dirty="0"/>
          </a:p>
          <a:p>
            <a:pPr eaLnBrk="1" hangingPunct="1"/>
            <a:r>
              <a:rPr lang="zh-CN" altLang="en-US" b="1" dirty="0"/>
              <a:t>                                      </a:t>
            </a:r>
            <a:r>
              <a:rPr lang="en-US" altLang="zh-CN" b="1" dirty="0"/>
              <a:t>3</a:t>
            </a:r>
            <a:r>
              <a:rPr lang="zh-CN" altLang="en-US" b="1" dirty="0"/>
              <a:t>、</a:t>
            </a:r>
            <a:r>
              <a:rPr lang="en-US" altLang="zh-CN" b="1" dirty="0"/>
              <a:t>Insert(</a:t>
            </a:r>
            <a:r>
              <a:rPr lang="en-US" altLang="zh-CN" b="1" dirty="0" err="1"/>
              <a:t>heap,item</a:t>
            </a:r>
            <a:r>
              <a:rPr lang="en-US" altLang="zh-CN" b="1" dirty="0"/>
              <a:t>)    </a:t>
            </a:r>
            <a:r>
              <a:rPr lang="zh-CN" altLang="en-US" b="1" dirty="0"/>
              <a:t>插入一个元素</a:t>
            </a:r>
            <a:endParaRPr lang="zh-CN" altLang="en-US" b="1" dirty="0"/>
          </a:p>
          <a:p>
            <a:pPr eaLnBrk="1" hangingPunct="1"/>
            <a:r>
              <a:rPr lang="zh-CN" altLang="en-US" b="1" dirty="0"/>
              <a:t>                                      </a:t>
            </a:r>
            <a:r>
              <a:rPr lang="en-US" altLang="zh-CN" b="1" dirty="0"/>
              <a:t>4</a:t>
            </a:r>
            <a:r>
              <a:rPr lang="zh-CN" altLang="en-US" b="1" dirty="0"/>
              <a:t>、</a:t>
            </a:r>
            <a:r>
              <a:rPr lang="en-US" altLang="zh-CN" b="1" dirty="0" err="1"/>
              <a:t>HeapEmpty</a:t>
            </a:r>
            <a:r>
              <a:rPr lang="en-US" altLang="zh-CN" b="1" dirty="0"/>
              <a:t>(heap)  </a:t>
            </a:r>
            <a:r>
              <a:rPr lang="zh-CN" altLang="en-US" b="1" dirty="0"/>
              <a:t>判断堆是否为空</a:t>
            </a:r>
            <a:endParaRPr lang="zh-CN" altLang="en-US" b="1" dirty="0"/>
          </a:p>
          <a:p>
            <a:pPr eaLnBrk="1" hangingPunct="1"/>
            <a:r>
              <a:rPr lang="zh-CN" altLang="en-US" b="1" dirty="0"/>
              <a:t>                                      </a:t>
            </a:r>
            <a:r>
              <a:rPr lang="en-US" altLang="zh-CN" b="1" dirty="0"/>
              <a:t>5</a:t>
            </a:r>
            <a:r>
              <a:rPr lang="zh-CN" altLang="en-US" b="1" dirty="0"/>
              <a:t>、</a:t>
            </a:r>
            <a:r>
              <a:rPr lang="en-US" altLang="zh-CN" b="1" dirty="0" err="1"/>
              <a:t>DeleteMax</a:t>
            </a:r>
            <a:r>
              <a:rPr lang="en-US" altLang="zh-CN" b="1" dirty="0"/>
              <a:t>(heap)    </a:t>
            </a:r>
            <a:r>
              <a:rPr lang="zh-CN" altLang="en-US" b="1" dirty="0"/>
              <a:t>删除最大元素</a:t>
            </a:r>
            <a:endParaRPr lang="zh-CN" altLang="en-US" b="1" dirty="0"/>
          </a:p>
        </p:txBody>
      </p:sp>
      <p:sp>
        <p:nvSpPr>
          <p:cNvPr id="86019" name="Text Box 5"/>
          <p:cNvSpPr txBox="1">
            <a:spLocks noChangeArrowheads="1"/>
          </p:cNvSpPr>
          <p:nvPr/>
        </p:nvSpPr>
        <p:spPr bwMode="auto">
          <a:xfrm>
            <a:off x="576262" y="3068960"/>
            <a:ext cx="8419684"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#define  </a:t>
            </a:r>
            <a:r>
              <a:rPr lang="en-US" altLang="zh-CN" b="1" dirty="0" err="1"/>
              <a:t>Maxsize</a:t>
            </a:r>
            <a:r>
              <a:rPr lang="en-US" altLang="zh-CN" b="1" dirty="0"/>
              <a:t>  200                  </a:t>
            </a:r>
            <a:r>
              <a:rPr lang="zh-CN" altLang="en-US" sz="2800" b="1" dirty="0">
                <a:solidFill>
                  <a:schemeClr val="accent2"/>
                </a:solidFill>
              </a:rPr>
              <a:t>（最大堆）类型定义</a:t>
            </a:r>
            <a:endParaRPr lang="zh-CN" altLang="en-US" sz="2800" b="1" dirty="0">
              <a:solidFill>
                <a:schemeClr val="accent2"/>
              </a:solidFill>
            </a:endParaRPr>
          </a:p>
          <a:p>
            <a:pPr eaLnBrk="1" hangingPunct="1"/>
            <a:r>
              <a:rPr lang="en-US" altLang="zh-CN" b="1" dirty="0"/>
              <a:t>Typedef  struct {</a:t>
            </a:r>
            <a:endParaRPr lang="en-US" altLang="zh-CN" b="1" dirty="0"/>
          </a:p>
          <a:p>
            <a:pPr eaLnBrk="1" hangingPunct="1"/>
            <a:r>
              <a:rPr lang="en-US" altLang="zh-CN" b="1" dirty="0"/>
              <a:t>      </a:t>
            </a:r>
            <a:r>
              <a:rPr lang="en-US" altLang="zh-CN" b="1" dirty="0" err="1"/>
              <a:t>int</a:t>
            </a:r>
            <a:r>
              <a:rPr lang="en-US" altLang="zh-CN" b="1" dirty="0"/>
              <a:t>   key;</a:t>
            </a:r>
            <a:endParaRPr lang="en-US" altLang="zh-CN" b="1" dirty="0"/>
          </a:p>
          <a:p>
            <a:pPr eaLnBrk="1" hangingPunct="1"/>
            <a:r>
              <a:rPr lang="en-US" altLang="zh-CN" b="1" dirty="0"/>
              <a:t>      /*  other fields  */</a:t>
            </a:r>
            <a:endParaRPr lang="en-US" altLang="zh-CN" b="1" dirty="0"/>
          </a:p>
          <a:p>
            <a:pPr eaLnBrk="1" hangingPunct="1"/>
            <a:r>
              <a:rPr lang="en-US" altLang="zh-CN" b="1" dirty="0"/>
              <a:t>      }   </a:t>
            </a:r>
            <a:r>
              <a:rPr lang="en-US" altLang="zh-CN" b="1" dirty="0" err="1"/>
              <a:t>ElementType</a:t>
            </a:r>
            <a:r>
              <a:rPr lang="en-US" altLang="zh-CN" b="1" dirty="0"/>
              <a:t> ;</a:t>
            </a:r>
            <a:endParaRPr lang="en-US" altLang="zh-CN" b="1" dirty="0"/>
          </a:p>
          <a:p>
            <a:pPr eaLnBrk="1" hangingPunct="1"/>
            <a:r>
              <a:rPr lang="en-US" altLang="zh-CN" b="1" dirty="0" err="1"/>
              <a:t>Typedef</a:t>
            </a:r>
            <a:r>
              <a:rPr lang="en-US" altLang="zh-CN" b="1" dirty="0"/>
              <a:t> </a:t>
            </a:r>
            <a:r>
              <a:rPr lang="en-US" altLang="zh-CN" b="1" dirty="0" err="1"/>
              <a:t>struct</a:t>
            </a:r>
            <a:r>
              <a:rPr lang="en-US" altLang="zh-CN" b="1" dirty="0"/>
              <a:t> {</a:t>
            </a:r>
            <a:endParaRPr lang="en-US" altLang="zh-CN" b="1" dirty="0"/>
          </a:p>
          <a:p>
            <a:pPr eaLnBrk="1" hangingPunct="1"/>
            <a:r>
              <a:rPr lang="en-US" altLang="zh-CN" b="1" dirty="0"/>
              <a:t>      </a:t>
            </a:r>
            <a:r>
              <a:rPr lang="en-US" altLang="zh-CN" b="1" dirty="0" err="1"/>
              <a:t>ElementType</a:t>
            </a:r>
            <a:r>
              <a:rPr lang="en-US" altLang="zh-CN" b="1" dirty="0"/>
              <a:t> elements[ </a:t>
            </a:r>
            <a:r>
              <a:rPr lang="en-US" altLang="zh-CN" b="1" dirty="0" err="1"/>
              <a:t>MaxSize</a:t>
            </a:r>
            <a:r>
              <a:rPr lang="en-US" altLang="zh-CN" b="1" dirty="0"/>
              <a:t> ];</a:t>
            </a:r>
            <a:endParaRPr lang="en-US" altLang="zh-CN" b="1" dirty="0"/>
          </a:p>
          <a:p>
            <a:pPr eaLnBrk="1" hangingPunct="1"/>
            <a:r>
              <a:rPr lang="en-US" altLang="zh-CN" b="1" dirty="0"/>
              <a:t>      </a:t>
            </a:r>
            <a:r>
              <a:rPr lang="en-US" altLang="zh-CN" b="1" dirty="0" err="1"/>
              <a:t>int</a:t>
            </a:r>
            <a:r>
              <a:rPr lang="en-US" altLang="zh-CN" b="1" dirty="0"/>
              <a:t> n ;    /*</a:t>
            </a:r>
            <a:r>
              <a:rPr lang="zh-CN" altLang="en-US" b="1" dirty="0"/>
              <a:t>当前元素个数计数器*</a:t>
            </a:r>
            <a:r>
              <a:rPr lang="en-US" altLang="zh-CN" b="1" dirty="0"/>
              <a:t>/</a:t>
            </a:r>
            <a:endParaRPr lang="en-US" altLang="zh-CN" b="1" dirty="0"/>
          </a:p>
          <a:p>
            <a:pPr eaLnBrk="1" hangingPunct="1"/>
            <a:r>
              <a:rPr lang="en-US" altLang="zh-CN" b="1" dirty="0"/>
              <a:t>      }  HEAP;</a:t>
            </a:r>
            <a:endParaRPr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471488" y="1234529"/>
            <a:ext cx="4353413"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a:t>
            </a:r>
            <a:r>
              <a:rPr lang="en-US" altLang="zh-CN" b="1" dirty="0" err="1"/>
              <a:t>MaxHeap</a:t>
            </a:r>
            <a:r>
              <a:rPr lang="en-US" altLang="zh-CN" b="1" dirty="0"/>
              <a:t> (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a:t>
            </a:r>
            <a:r>
              <a:rPr lang="en-US" altLang="zh-CN" b="1" dirty="0" err="1"/>
              <a:t>heap.n</a:t>
            </a:r>
            <a:r>
              <a:rPr lang="en-US" altLang="zh-CN" b="1" dirty="0"/>
              <a:t> = 0 ;</a:t>
            </a:r>
            <a:endParaRPr lang="en-US" altLang="zh-CN" b="1" dirty="0"/>
          </a:p>
          <a:p>
            <a:pPr eaLnBrk="1" hangingPunct="1"/>
            <a:r>
              <a:rPr lang="en-US" altLang="zh-CN" b="1" dirty="0"/>
              <a:t>}</a:t>
            </a:r>
            <a:endParaRPr lang="en-US" altLang="zh-CN" b="1" dirty="0"/>
          </a:p>
          <a:p>
            <a:pPr eaLnBrk="1" hangingPunct="1"/>
            <a:endParaRPr lang="en-US" altLang="zh-CN" b="1" dirty="0"/>
          </a:p>
          <a:p>
            <a:pPr eaLnBrk="1" hangingPunct="1"/>
            <a:r>
              <a:rPr lang="en-US" altLang="zh-CN" b="1" dirty="0"/>
              <a:t>Bool </a:t>
            </a:r>
            <a:r>
              <a:rPr lang="en-US" altLang="zh-CN" b="1" dirty="0" err="1"/>
              <a:t>HeapEmpty</a:t>
            </a:r>
            <a:r>
              <a:rPr lang="en-US" altLang="zh-CN" b="1" dirty="0"/>
              <a:t>(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return( !</a:t>
            </a:r>
            <a:r>
              <a:rPr lang="en-US" altLang="zh-CN" b="1" dirty="0" err="1"/>
              <a:t>heap.n</a:t>
            </a:r>
            <a:r>
              <a:rPr lang="en-US" altLang="zh-CN" b="1" dirty="0"/>
              <a:t> );</a:t>
            </a:r>
            <a:endParaRPr lang="en-US" altLang="zh-CN" b="1" dirty="0"/>
          </a:p>
          <a:p>
            <a:pPr eaLnBrk="1" hangingPunct="1"/>
            <a:r>
              <a:rPr lang="en-US" altLang="zh-CN" b="1" dirty="0"/>
              <a:t>} </a:t>
            </a:r>
            <a:endParaRPr lang="en-US" altLang="zh-CN" b="1" dirty="0"/>
          </a:p>
        </p:txBody>
      </p:sp>
      <p:sp>
        <p:nvSpPr>
          <p:cNvPr id="87043" name="Rectangle 5"/>
          <p:cNvSpPr>
            <a:spLocks noChangeArrowheads="1"/>
          </p:cNvSpPr>
          <p:nvPr/>
        </p:nvSpPr>
        <p:spPr bwMode="auto">
          <a:xfrm>
            <a:off x="3995936" y="4096587"/>
            <a:ext cx="45720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Bool </a:t>
            </a:r>
            <a:r>
              <a:rPr lang="en-US" altLang="zh-CN" b="1" dirty="0" err="1"/>
              <a:t>HeapFull</a:t>
            </a:r>
            <a:r>
              <a:rPr lang="en-US" altLang="zh-CN" b="1" dirty="0"/>
              <a:t> (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return( </a:t>
            </a:r>
            <a:r>
              <a:rPr lang="en-US" altLang="zh-CN" b="1" dirty="0" err="1"/>
              <a:t>heap.n</a:t>
            </a:r>
            <a:r>
              <a:rPr lang="en-US" altLang="zh-CN" b="1" dirty="0"/>
              <a:t> == </a:t>
            </a:r>
            <a:r>
              <a:rPr lang="en-US" altLang="zh-CN" b="1" dirty="0" err="1"/>
              <a:t>MaxSize</a:t>
            </a:r>
            <a:r>
              <a:rPr lang="en-US" altLang="zh-CN" b="1" dirty="0"/>
              <a:t> -1 );</a:t>
            </a:r>
            <a:endParaRPr lang="en-US" altLang="zh-CN" b="1" dirty="0"/>
          </a:p>
          <a:p>
            <a:pPr eaLnBrk="1" hangingPunct="1"/>
            <a:r>
              <a:rPr lang="en-US" altLang="zh-CN" b="1" dirty="0"/>
              <a:t>} </a:t>
            </a:r>
            <a:endParaRPr lang="en-US" altLang="zh-CN" b="1" dirty="0"/>
          </a:p>
        </p:txBody>
      </p:sp>
      <p:sp>
        <p:nvSpPr>
          <p:cNvPr id="87044" name="Text Box 6"/>
          <p:cNvSpPr txBox="1">
            <a:spLocks noChangeArrowheads="1"/>
          </p:cNvSpPr>
          <p:nvPr/>
        </p:nvSpPr>
        <p:spPr bwMode="auto">
          <a:xfrm>
            <a:off x="5364088" y="1628800"/>
            <a:ext cx="2203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accent6"/>
                </a:solidFill>
              </a:rPr>
              <a:t>堆</a:t>
            </a:r>
            <a:r>
              <a:rPr lang="en-US" altLang="zh-CN" b="1" dirty="0">
                <a:solidFill>
                  <a:schemeClr val="accent6"/>
                </a:solidFill>
              </a:rPr>
              <a:t>ADT</a:t>
            </a:r>
            <a:r>
              <a:rPr lang="zh-CN" altLang="en-US" b="1" dirty="0">
                <a:solidFill>
                  <a:schemeClr val="accent6"/>
                </a:solidFill>
              </a:rPr>
              <a:t>操作</a:t>
            </a:r>
            <a:endParaRPr lang="zh-CN" altLang="en-US" b="1" dirty="0">
              <a:solidFill>
                <a:schemeClr val="accent6"/>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5026469"/>
            <a:ext cx="2203450" cy="12694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933" name="Group 69"/>
          <p:cNvGrpSpPr/>
          <p:nvPr/>
        </p:nvGrpSpPr>
        <p:grpSpPr bwMode="auto">
          <a:xfrm>
            <a:off x="3397250" y="1196951"/>
            <a:ext cx="2209800" cy="2066925"/>
            <a:chOff x="476" y="572"/>
            <a:chExt cx="1392" cy="1303"/>
          </a:xfrm>
        </p:grpSpPr>
        <p:sp>
          <p:nvSpPr>
            <p:cNvPr id="88264" name="Oval 35"/>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5" name="Text Box 36"/>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66" name="Oval 37"/>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7" name="Text Box 38"/>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268" name="Oval 39"/>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9" name="Text Box 40"/>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70" name="Oval 41"/>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1" name="Text Box 42"/>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72" name="Oval 43"/>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3" name="Text Box 44"/>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88274" name="Oval 45"/>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5" name="Text Box 46"/>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76" name="Oval 47"/>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7" name="Text Box 48"/>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78" name="Oval 49"/>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9" name="Text Box 50"/>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80" name="Oval 51"/>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1" name="Text Box 52"/>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82" name="Oval 53"/>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3" name="Text Box 54"/>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84" name="Line 55"/>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5" name="Line 56"/>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6" name="Line 57"/>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7" name="Line 58"/>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8" name="Line 59"/>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9" name="Line 60"/>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0" name="Line 61"/>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91" name="Line 62"/>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2" name="Line 63"/>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3" name="Oval 66"/>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94" name="Text Box 67"/>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95" name="Line 68"/>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34" name="Group 70"/>
          <p:cNvGrpSpPr/>
          <p:nvPr/>
        </p:nvGrpSpPr>
        <p:grpSpPr bwMode="auto">
          <a:xfrm>
            <a:off x="6450013" y="1412851"/>
            <a:ext cx="2209800" cy="2068512"/>
            <a:chOff x="476" y="572"/>
            <a:chExt cx="1392" cy="1303"/>
          </a:xfrm>
        </p:grpSpPr>
        <p:sp>
          <p:nvSpPr>
            <p:cNvPr id="88232" name="Oval 71"/>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3" name="Text Box 72"/>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34" name="Oval 73"/>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5" name="Text Box 74"/>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236" name="Oval 75"/>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7" name="Text Box 76"/>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38" name="Oval 77"/>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9" name="Text Box 78"/>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40" name="Oval 79"/>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1" name="Text Box 80"/>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42" name="Oval 81"/>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3" name="Text Box 82"/>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44" name="Oval 83"/>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5" name="Text Box 84"/>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46" name="Oval 85"/>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7" name="Text Box 86"/>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48" name="Oval 87"/>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9" name="Text Box 88"/>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50" name="Oval 89"/>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51" name="Text Box 90"/>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52" name="Line 91"/>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3" name="Line 92"/>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4" name="Line 93"/>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5" name="Line 94"/>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6" name="Line 95"/>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7" name="Line 96"/>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8" name="Line 97"/>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59" name="Line 98"/>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0" name="Line 99"/>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1" name="Oval 100"/>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2" name="Text Box 101"/>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263" name="Line 102"/>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67" name="Group 103"/>
          <p:cNvGrpSpPr/>
          <p:nvPr/>
        </p:nvGrpSpPr>
        <p:grpSpPr bwMode="auto">
          <a:xfrm>
            <a:off x="1354138" y="4168751"/>
            <a:ext cx="2209800" cy="2068512"/>
            <a:chOff x="476" y="572"/>
            <a:chExt cx="1392" cy="1303"/>
          </a:xfrm>
        </p:grpSpPr>
        <p:sp>
          <p:nvSpPr>
            <p:cNvPr id="88200" name="Oval 104"/>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1" name="Text Box 105"/>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02" name="Oval 106"/>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3" name="Text Box 107"/>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04" name="Oval 108"/>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5" name="Text Box 109"/>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06" name="Oval 110"/>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7" name="Text Box 111"/>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08" name="Oval 112"/>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9" name="Text Box 113"/>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88210" name="Oval 114"/>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1" name="Text Box 115"/>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12" name="Oval 116"/>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3" name="Text Box 117"/>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14" name="Oval 118"/>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5" name="Text Box 119"/>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16" name="Oval 120"/>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7" name="Text Box 121"/>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18" name="Oval 122"/>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9" name="Text Box 123"/>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20" name="Line 124"/>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1" name="Line 125"/>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2" name="Line 126"/>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3" name="Line 127"/>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4" name="Line 128"/>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5" name="Line 129"/>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6" name="Line 130"/>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27" name="Line 131"/>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8" name="Line 132"/>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9" name="Oval 133"/>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0" name="Text Box 134"/>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231" name="Line 135"/>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5000" name="Group 136"/>
          <p:cNvGrpSpPr/>
          <p:nvPr/>
        </p:nvGrpSpPr>
        <p:grpSpPr bwMode="auto">
          <a:xfrm>
            <a:off x="4883150" y="3787751"/>
            <a:ext cx="2209800" cy="2068512"/>
            <a:chOff x="476" y="572"/>
            <a:chExt cx="1392" cy="1303"/>
          </a:xfrm>
        </p:grpSpPr>
        <p:sp>
          <p:nvSpPr>
            <p:cNvPr id="88168" name="Oval 137"/>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9" name="Text Box 138"/>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170" name="Oval 139"/>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1" name="Text Box 140"/>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88172" name="Oval 141"/>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3" name="Text Box 142"/>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174" name="Oval 143"/>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5" name="Text Box 144"/>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176" name="Oval 145"/>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7" name="Text Box 146"/>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88178" name="Oval 147"/>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9" name="Text Box 148"/>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180" name="Oval 149"/>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1" name="Text Box 150"/>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182" name="Oval 151"/>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3" name="Text Box 152"/>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184" name="Oval 153"/>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5" name="Text Box 154"/>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186" name="Oval 155"/>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7" name="Text Box 156"/>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188" name="Line 157"/>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89" name="Line 158"/>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0" name="Line 159"/>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1" name="Line 160"/>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2" name="Line 161"/>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3" name="Line 162"/>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4" name="Line 163"/>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95" name="Line 164"/>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6" name="Line 165"/>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7" name="Oval 166"/>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98" name="Text Box 167"/>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199" name="Line 168"/>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65033" name="Line 169"/>
          <p:cNvSpPr>
            <a:spLocks noChangeShapeType="1"/>
          </p:cNvSpPr>
          <p:nvPr/>
        </p:nvSpPr>
        <p:spPr bwMode="auto">
          <a:xfrm>
            <a:off x="4549775" y="2638401"/>
            <a:ext cx="215900" cy="28575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4" name="Line 170"/>
          <p:cNvSpPr>
            <a:spLocks noChangeShapeType="1"/>
          </p:cNvSpPr>
          <p:nvPr/>
        </p:nvSpPr>
        <p:spPr bwMode="auto">
          <a:xfrm>
            <a:off x="7240588" y="2287563"/>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5" name="Line 171"/>
          <p:cNvSpPr>
            <a:spLocks noChangeShapeType="1"/>
          </p:cNvSpPr>
          <p:nvPr/>
        </p:nvSpPr>
        <p:spPr bwMode="auto">
          <a:xfrm flipV="1">
            <a:off x="2074863" y="4384651"/>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073" name="Oval 173"/>
          <p:cNvSpPr>
            <a:spLocks noChangeArrowheads="1"/>
          </p:cNvSpPr>
          <p:nvPr/>
        </p:nvSpPr>
        <p:spPr bwMode="auto">
          <a:xfrm>
            <a:off x="1628775" y="11969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4" name="Text Box 174"/>
          <p:cNvSpPr txBox="1">
            <a:spLocks noChangeArrowheads="1"/>
          </p:cNvSpPr>
          <p:nvPr/>
        </p:nvSpPr>
        <p:spPr bwMode="auto">
          <a:xfrm>
            <a:off x="1609725" y="12064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075" name="Oval 175"/>
          <p:cNvSpPr>
            <a:spLocks noChangeArrowheads="1"/>
          </p:cNvSpPr>
          <p:nvPr/>
        </p:nvSpPr>
        <p:spPr bwMode="auto">
          <a:xfrm>
            <a:off x="1095375" y="17303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6" name="Text Box 176"/>
          <p:cNvSpPr txBox="1">
            <a:spLocks noChangeArrowheads="1"/>
          </p:cNvSpPr>
          <p:nvPr/>
        </p:nvSpPr>
        <p:spPr bwMode="auto">
          <a:xfrm>
            <a:off x="1076325" y="17398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077" name="Oval 177"/>
          <p:cNvSpPr>
            <a:spLocks noChangeArrowheads="1"/>
          </p:cNvSpPr>
          <p:nvPr/>
        </p:nvSpPr>
        <p:spPr bwMode="auto">
          <a:xfrm>
            <a:off x="2162175" y="17176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8" name="Text Box 178"/>
          <p:cNvSpPr txBox="1">
            <a:spLocks noChangeArrowheads="1"/>
          </p:cNvSpPr>
          <p:nvPr/>
        </p:nvSpPr>
        <p:spPr bwMode="auto">
          <a:xfrm>
            <a:off x="2143125" y="17303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079" name="Oval 179"/>
          <p:cNvSpPr>
            <a:spLocks noChangeArrowheads="1"/>
          </p:cNvSpPr>
          <p:nvPr/>
        </p:nvSpPr>
        <p:spPr bwMode="auto">
          <a:xfrm>
            <a:off x="790575" y="23272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0" name="Text Box 180"/>
          <p:cNvSpPr txBox="1">
            <a:spLocks noChangeArrowheads="1"/>
          </p:cNvSpPr>
          <p:nvPr/>
        </p:nvSpPr>
        <p:spPr bwMode="auto">
          <a:xfrm>
            <a:off x="771525" y="23399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081" name="Oval 181"/>
          <p:cNvSpPr>
            <a:spLocks noChangeArrowheads="1"/>
          </p:cNvSpPr>
          <p:nvPr/>
        </p:nvSpPr>
        <p:spPr bwMode="auto">
          <a:xfrm>
            <a:off x="1400175" y="23177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2" name="Text Box 182"/>
          <p:cNvSpPr txBox="1">
            <a:spLocks noChangeArrowheads="1"/>
          </p:cNvSpPr>
          <p:nvPr/>
        </p:nvSpPr>
        <p:spPr bwMode="auto">
          <a:xfrm>
            <a:off x="1381125" y="23272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88083" name="Oval 183"/>
          <p:cNvSpPr>
            <a:spLocks noChangeArrowheads="1"/>
          </p:cNvSpPr>
          <p:nvPr/>
        </p:nvSpPr>
        <p:spPr bwMode="auto">
          <a:xfrm>
            <a:off x="1857375" y="23272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4" name="Text Box 184"/>
          <p:cNvSpPr txBox="1">
            <a:spLocks noChangeArrowheads="1"/>
          </p:cNvSpPr>
          <p:nvPr/>
        </p:nvSpPr>
        <p:spPr bwMode="auto">
          <a:xfrm>
            <a:off x="1882775" y="23399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085" name="Oval 185"/>
          <p:cNvSpPr>
            <a:spLocks noChangeArrowheads="1"/>
          </p:cNvSpPr>
          <p:nvPr/>
        </p:nvSpPr>
        <p:spPr bwMode="auto">
          <a:xfrm>
            <a:off x="2466975" y="23177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6" name="Text Box 186"/>
          <p:cNvSpPr txBox="1">
            <a:spLocks noChangeArrowheads="1"/>
          </p:cNvSpPr>
          <p:nvPr/>
        </p:nvSpPr>
        <p:spPr bwMode="auto">
          <a:xfrm>
            <a:off x="2492375" y="23272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087" name="Oval 187"/>
          <p:cNvSpPr>
            <a:spLocks noChangeArrowheads="1"/>
          </p:cNvSpPr>
          <p:nvPr/>
        </p:nvSpPr>
        <p:spPr bwMode="auto">
          <a:xfrm>
            <a:off x="561975" y="29273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8" name="Text Box 188"/>
          <p:cNvSpPr txBox="1">
            <a:spLocks noChangeArrowheads="1"/>
          </p:cNvSpPr>
          <p:nvPr/>
        </p:nvSpPr>
        <p:spPr bwMode="auto">
          <a:xfrm>
            <a:off x="587375" y="29368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089" name="Oval 189"/>
          <p:cNvSpPr>
            <a:spLocks noChangeArrowheads="1"/>
          </p:cNvSpPr>
          <p:nvPr/>
        </p:nvSpPr>
        <p:spPr bwMode="auto">
          <a:xfrm>
            <a:off x="942975" y="29146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0" name="Text Box 190"/>
          <p:cNvSpPr txBox="1">
            <a:spLocks noChangeArrowheads="1"/>
          </p:cNvSpPr>
          <p:nvPr/>
        </p:nvSpPr>
        <p:spPr bwMode="auto">
          <a:xfrm>
            <a:off x="923925" y="292732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091" name="Oval 191"/>
          <p:cNvSpPr>
            <a:spLocks noChangeArrowheads="1"/>
          </p:cNvSpPr>
          <p:nvPr/>
        </p:nvSpPr>
        <p:spPr bwMode="auto">
          <a:xfrm>
            <a:off x="1323975" y="29368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2" name="Text Box 192"/>
          <p:cNvSpPr txBox="1">
            <a:spLocks noChangeArrowheads="1"/>
          </p:cNvSpPr>
          <p:nvPr/>
        </p:nvSpPr>
        <p:spPr bwMode="auto">
          <a:xfrm>
            <a:off x="1349375" y="29495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093" name="Line 193"/>
          <p:cNvSpPr>
            <a:spLocks noChangeShapeType="1"/>
          </p:cNvSpPr>
          <p:nvPr/>
        </p:nvSpPr>
        <p:spPr bwMode="auto">
          <a:xfrm flipH="1">
            <a:off x="1323975" y="1501751"/>
            <a:ext cx="381000" cy="22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4" name="Line 194"/>
          <p:cNvSpPr>
            <a:spLocks noChangeShapeType="1"/>
          </p:cNvSpPr>
          <p:nvPr/>
        </p:nvSpPr>
        <p:spPr bwMode="auto">
          <a:xfrm>
            <a:off x="1857375" y="1501751"/>
            <a:ext cx="381000" cy="22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5" name="Line 195"/>
          <p:cNvSpPr>
            <a:spLocks noChangeShapeType="1"/>
          </p:cNvSpPr>
          <p:nvPr/>
        </p:nvSpPr>
        <p:spPr bwMode="auto">
          <a:xfrm flipH="1">
            <a:off x="1019175" y="20351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6" name="Line 196"/>
          <p:cNvSpPr>
            <a:spLocks noChangeShapeType="1"/>
          </p:cNvSpPr>
          <p:nvPr/>
        </p:nvSpPr>
        <p:spPr bwMode="auto">
          <a:xfrm>
            <a:off x="1247775" y="20351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7" name="Line 197"/>
          <p:cNvSpPr>
            <a:spLocks noChangeShapeType="1"/>
          </p:cNvSpPr>
          <p:nvPr/>
        </p:nvSpPr>
        <p:spPr bwMode="auto">
          <a:xfrm flipH="1">
            <a:off x="714375" y="26447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8" name="Line 198"/>
          <p:cNvSpPr>
            <a:spLocks noChangeShapeType="1"/>
          </p:cNvSpPr>
          <p:nvPr/>
        </p:nvSpPr>
        <p:spPr bwMode="auto">
          <a:xfrm>
            <a:off x="968375" y="2644751"/>
            <a:ext cx="1524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9" name="Line 199"/>
          <p:cNvSpPr>
            <a:spLocks noChangeShapeType="1"/>
          </p:cNvSpPr>
          <p:nvPr/>
        </p:nvSpPr>
        <p:spPr bwMode="auto">
          <a:xfrm flipH="1">
            <a:off x="1476375" y="2632051"/>
            <a:ext cx="762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00" name="Line 200"/>
          <p:cNvSpPr>
            <a:spLocks noChangeShapeType="1"/>
          </p:cNvSpPr>
          <p:nvPr/>
        </p:nvSpPr>
        <p:spPr bwMode="auto">
          <a:xfrm flipH="1">
            <a:off x="2009775" y="2035151"/>
            <a:ext cx="3048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01" name="Line 201"/>
          <p:cNvSpPr>
            <a:spLocks noChangeShapeType="1"/>
          </p:cNvSpPr>
          <p:nvPr/>
        </p:nvSpPr>
        <p:spPr bwMode="auto">
          <a:xfrm>
            <a:off x="2339975" y="2035151"/>
            <a:ext cx="3048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65069" name="Group 205"/>
          <p:cNvGrpSpPr/>
          <p:nvPr/>
        </p:nvGrpSpPr>
        <p:grpSpPr bwMode="auto">
          <a:xfrm>
            <a:off x="1908175" y="2949551"/>
            <a:ext cx="358775" cy="314325"/>
            <a:chOff x="2064" y="1722"/>
            <a:chExt cx="226" cy="199"/>
          </a:xfrm>
        </p:grpSpPr>
        <p:sp>
          <p:nvSpPr>
            <p:cNvPr id="88166" name="Oval 202"/>
            <p:cNvSpPr>
              <a:spLocks noChangeArrowheads="1"/>
            </p:cNvSpPr>
            <p:nvPr/>
          </p:nvSpPr>
          <p:spPr bwMode="auto">
            <a:xfrm>
              <a:off x="2076" y="172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7" name="Text Box 203"/>
            <p:cNvSpPr txBox="1">
              <a:spLocks noChangeArrowheads="1"/>
            </p:cNvSpPr>
            <p:nvPr/>
          </p:nvSpPr>
          <p:spPr bwMode="auto">
            <a:xfrm>
              <a:off x="2064" y="172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grpSp>
      <p:sp>
        <p:nvSpPr>
          <p:cNvPr id="88103" name="Rectangle 206"/>
          <p:cNvSpPr>
            <a:spLocks noChangeArrowheads="1"/>
          </p:cNvSpPr>
          <p:nvPr/>
        </p:nvSpPr>
        <p:spPr bwMode="auto">
          <a:xfrm>
            <a:off x="-52942" y="620688"/>
            <a:ext cx="60986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Insert ( HEAP </a:t>
            </a:r>
            <a:r>
              <a:rPr lang="en-US" altLang="zh-CN" b="1" dirty="0" err="1"/>
              <a:t>heap</a:t>
            </a:r>
            <a:r>
              <a:rPr lang="en-US" altLang="zh-CN" b="1" dirty="0"/>
              <a:t> , </a:t>
            </a:r>
            <a:r>
              <a:rPr lang="en-US" altLang="zh-CN" b="1" dirty="0" err="1"/>
              <a:t>ElementType</a:t>
            </a:r>
            <a:r>
              <a:rPr lang="en-US" altLang="zh-CN" b="1" dirty="0"/>
              <a:t>  element )</a:t>
            </a:r>
            <a:endParaRPr lang="en-US" altLang="zh-CN" b="1" dirty="0"/>
          </a:p>
        </p:txBody>
      </p:sp>
      <p:graphicFrame>
        <p:nvGraphicFramePr>
          <p:cNvPr id="2" name="表格 1"/>
          <p:cNvGraphicFramePr>
            <a:graphicFrameLocks noGrp="1"/>
          </p:cNvGraphicFramePr>
          <p:nvPr/>
        </p:nvGraphicFramePr>
        <p:xfrm>
          <a:off x="206375" y="3489301"/>
          <a:ext cx="5086346" cy="334964"/>
        </p:xfrm>
        <a:graphic>
          <a:graphicData uri="http://schemas.openxmlformats.org/drawingml/2006/table">
            <a:tbl>
              <a:tblPr firstRow="1" bandRow="1">
                <a:tableStyleId>{5C22544A-7EE6-4342-B048-85BDC9FD1C3A}</a:tableStyleId>
              </a:tblPr>
              <a:tblGrid>
                <a:gridCol w="461760"/>
                <a:gridCol w="461760"/>
                <a:gridCol w="461760"/>
                <a:gridCol w="461760"/>
                <a:gridCol w="461760"/>
                <a:gridCol w="354374"/>
                <a:gridCol w="354374"/>
                <a:gridCol w="230881"/>
                <a:gridCol w="461760"/>
                <a:gridCol w="354374"/>
                <a:gridCol w="461760"/>
                <a:gridCol w="560023"/>
              </a:tblGrid>
              <a:tr h="334962">
                <a:tc>
                  <a:txBody>
                    <a:bodyPr/>
                    <a:lstStyle/>
                    <a:p>
                      <a:r>
                        <a:rPr lang="en-US" altLang="zh-CN" sz="1600" dirty="0">
                          <a:solidFill>
                            <a:schemeClr val="tx1"/>
                          </a:solidFill>
                        </a:rPr>
                        <a:t>45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FF0000"/>
                          </a:solidFill>
                        </a:rPr>
                        <a:t>50</a:t>
                      </a:r>
                      <a:endParaRPr lang="zh-CN" altLang="en-US" sz="1600" dirty="0">
                        <a:solidFill>
                          <a:srgbClr val="FF0000"/>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aphicFrame>
        <p:nvGraphicFramePr>
          <p:cNvPr id="171" name="表格 170"/>
          <p:cNvGraphicFramePr>
            <a:graphicFrameLocks noGrp="1"/>
          </p:cNvGraphicFramePr>
          <p:nvPr/>
        </p:nvGraphicFramePr>
        <p:xfrm>
          <a:off x="4135438" y="5948338"/>
          <a:ext cx="4829177" cy="334966"/>
        </p:xfrm>
        <a:graphic>
          <a:graphicData uri="http://schemas.openxmlformats.org/drawingml/2006/table">
            <a:tbl>
              <a:tblPr firstRow="1" bandRow="1">
                <a:tableStyleId>{5C22544A-7EE6-4342-B048-85BDC9FD1C3A}</a:tableStyleId>
              </a:tblPr>
              <a:tblGrid>
                <a:gridCol w="436848"/>
                <a:gridCol w="436848"/>
                <a:gridCol w="436848"/>
                <a:gridCol w="436848"/>
                <a:gridCol w="436848"/>
                <a:gridCol w="335255"/>
                <a:gridCol w="335255"/>
                <a:gridCol w="218424"/>
                <a:gridCol w="436848"/>
                <a:gridCol w="335255"/>
                <a:gridCol w="436848"/>
                <a:gridCol w="547052"/>
              </a:tblGrid>
              <a:tr h="334963">
                <a:tc>
                  <a:txBody>
                    <a:bodyPr/>
                    <a:lstStyle/>
                    <a:p>
                      <a:r>
                        <a:rPr lang="en-US" altLang="zh-CN" sz="1600" dirty="0">
                          <a:solidFill>
                            <a:srgbClr val="FF0000"/>
                          </a:solidFill>
                        </a:rPr>
                        <a:t>50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30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FF0000"/>
                          </a:solidFill>
                        </a:rPr>
                        <a:t>27</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pSp>
        <p:nvGrpSpPr>
          <p:cNvPr id="88158" name="组合 14"/>
          <p:cNvGrpSpPr/>
          <p:nvPr/>
        </p:nvGrpSpPr>
        <p:grpSpPr bwMode="auto">
          <a:xfrm>
            <a:off x="179388" y="3860776"/>
            <a:ext cx="4090987" cy="174625"/>
            <a:chOff x="179388" y="3789040"/>
            <a:chExt cx="4091682" cy="175419"/>
          </a:xfrm>
        </p:grpSpPr>
        <p:cxnSp>
          <p:nvCxnSpPr>
            <p:cNvPr id="88163" name="直接箭头连接符 172"/>
            <p:cNvCxnSpPr>
              <a:cxnSpLocks noChangeShapeType="1"/>
            </p:cNvCxnSpPr>
            <p:nvPr/>
          </p:nvCxnSpPr>
          <p:spPr bwMode="auto">
            <a:xfrm>
              <a:off x="179388" y="3886324"/>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4" name="直接连接符 6"/>
            <p:cNvCxnSpPr>
              <a:cxnSpLocks noChangeShapeType="1"/>
            </p:cNvCxnSpPr>
            <p:nvPr/>
          </p:nvCxnSpPr>
          <p:spPr bwMode="auto">
            <a:xfrm>
              <a:off x="179388" y="378904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5" name="直接连接符 180"/>
            <p:cNvCxnSpPr>
              <a:cxnSpLocks noChangeShapeType="1"/>
            </p:cNvCxnSpPr>
            <p:nvPr/>
          </p:nvCxnSpPr>
          <p:spPr bwMode="auto">
            <a:xfrm>
              <a:off x="4271070" y="378904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p:cNvGrpSpPr/>
          <p:nvPr/>
        </p:nvGrpSpPr>
        <p:grpSpPr bwMode="auto">
          <a:xfrm>
            <a:off x="4127500" y="6349976"/>
            <a:ext cx="4260850" cy="174625"/>
            <a:chOff x="4127326" y="6277917"/>
            <a:chExt cx="4261098" cy="175419"/>
          </a:xfrm>
        </p:grpSpPr>
        <p:cxnSp>
          <p:nvCxnSpPr>
            <p:cNvPr id="88160" name="直接箭头连接符 182"/>
            <p:cNvCxnSpPr>
              <a:cxnSpLocks noChangeShapeType="1"/>
            </p:cNvCxnSpPr>
            <p:nvPr/>
          </p:nvCxnSpPr>
          <p:spPr bwMode="auto">
            <a:xfrm>
              <a:off x="4152726" y="6377136"/>
              <a:ext cx="4235698"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1" name="直接连接符 183"/>
            <p:cNvCxnSpPr>
              <a:cxnSpLocks noChangeShapeType="1"/>
            </p:cNvCxnSpPr>
            <p:nvPr/>
          </p:nvCxnSpPr>
          <p:spPr bwMode="auto">
            <a:xfrm>
              <a:off x="4127326" y="6277917"/>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2" name="直接连接符 184"/>
            <p:cNvCxnSpPr>
              <a:cxnSpLocks noChangeShapeType="1"/>
            </p:cNvCxnSpPr>
            <p:nvPr/>
          </p:nvCxnSpPr>
          <p:spPr bwMode="auto">
            <a:xfrm>
              <a:off x="8388424" y="6277917"/>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069"/>
                                        </p:tgtEl>
                                        <p:attrNameLst>
                                          <p:attrName>style.visibility</p:attrName>
                                        </p:attrNameLst>
                                      </p:cBhvr>
                                      <p:to>
                                        <p:strVal val="visible"/>
                                      </p:to>
                                    </p:set>
                                    <p:animEffect transition="in" filter="blinds(horizontal)">
                                      <p:cBhvr>
                                        <p:cTn id="7" dur="500"/>
                                        <p:tgtEl>
                                          <p:spTgt spid="1650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3"/>
                                        </p:tgtEl>
                                        <p:attrNameLst>
                                          <p:attrName>style.visibility</p:attrName>
                                        </p:attrNameLst>
                                      </p:cBhvr>
                                      <p:to>
                                        <p:strVal val="visible"/>
                                      </p:to>
                                    </p:set>
                                    <p:animEffect transition="in" filter="blinds(horizontal)">
                                      <p:cBhvr>
                                        <p:cTn id="12" dur="500"/>
                                        <p:tgtEl>
                                          <p:spTgt spid="1649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5033"/>
                                        </p:tgtEl>
                                        <p:attrNameLst>
                                          <p:attrName>style.visibility</p:attrName>
                                        </p:attrNameLst>
                                      </p:cBhvr>
                                      <p:to>
                                        <p:strVal val="visible"/>
                                      </p:to>
                                    </p:set>
                                    <p:animEffect transition="in" filter="blinds(horizontal)">
                                      <p:cBhvr>
                                        <p:cTn id="17" dur="500"/>
                                        <p:tgtEl>
                                          <p:spTgt spid="1650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4934"/>
                                        </p:tgtEl>
                                        <p:attrNameLst>
                                          <p:attrName>style.visibility</p:attrName>
                                        </p:attrNameLst>
                                      </p:cBhvr>
                                      <p:to>
                                        <p:strVal val="visible"/>
                                      </p:to>
                                    </p:set>
                                    <p:animEffect transition="in" filter="blinds(horizontal)">
                                      <p:cBhvr>
                                        <p:cTn id="22" dur="500"/>
                                        <p:tgtEl>
                                          <p:spTgt spid="1649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5034"/>
                                        </p:tgtEl>
                                        <p:attrNameLst>
                                          <p:attrName>style.visibility</p:attrName>
                                        </p:attrNameLst>
                                      </p:cBhvr>
                                      <p:to>
                                        <p:strVal val="visible"/>
                                      </p:to>
                                    </p:set>
                                    <p:animEffect transition="in" filter="blinds(horizontal)">
                                      <p:cBhvr>
                                        <p:cTn id="27" dur="500"/>
                                        <p:tgtEl>
                                          <p:spTgt spid="1650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4967"/>
                                        </p:tgtEl>
                                        <p:attrNameLst>
                                          <p:attrName>style.visibility</p:attrName>
                                        </p:attrNameLst>
                                      </p:cBhvr>
                                      <p:to>
                                        <p:strVal val="visible"/>
                                      </p:to>
                                    </p:set>
                                    <p:animEffect transition="in" filter="blinds(horizontal)">
                                      <p:cBhvr>
                                        <p:cTn id="32" dur="500"/>
                                        <p:tgtEl>
                                          <p:spTgt spid="1649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5035"/>
                                        </p:tgtEl>
                                        <p:attrNameLst>
                                          <p:attrName>style.visibility</p:attrName>
                                        </p:attrNameLst>
                                      </p:cBhvr>
                                      <p:to>
                                        <p:strVal val="visible"/>
                                      </p:to>
                                    </p:set>
                                    <p:animEffect transition="in" filter="blinds(horizontal)">
                                      <p:cBhvr>
                                        <p:cTn id="37" dur="500"/>
                                        <p:tgtEl>
                                          <p:spTgt spid="1650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5000"/>
                                        </p:tgtEl>
                                        <p:attrNameLst>
                                          <p:attrName>style.visibility</p:attrName>
                                        </p:attrNameLst>
                                      </p:cBhvr>
                                      <p:to>
                                        <p:strVal val="visible"/>
                                      </p:to>
                                    </p:set>
                                    <p:animEffect transition="in" filter="blinds(horizontal)">
                                      <p:cBhvr>
                                        <p:cTn id="42" dur="500"/>
                                        <p:tgtEl>
                                          <p:spTgt spid="16500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p:cNvSpPr txBox="1">
            <a:spLocks noChangeArrowheads="1"/>
          </p:cNvSpPr>
          <p:nvPr/>
        </p:nvSpPr>
        <p:spPr bwMode="auto">
          <a:xfrm>
            <a:off x="467544" y="962860"/>
            <a:ext cx="7775575"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Insert ( HEAP </a:t>
            </a:r>
            <a:r>
              <a:rPr lang="en-US" altLang="zh-CN" b="1" dirty="0" err="1"/>
              <a:t>heap</a:t>
            </a:r>
            <a:r>
              <a:rPr lang="en-US" altLang="zh-CN" b="1" dirty="0"/>
              <a:t> , </a:t>
            </a:r>
            <a:r>
              <a:rPr lang="en-US" altLang="zh-CN" b="1" dirty="0" err="1"/>
              <a:t>ElementType</a:t>
            </a:r>
            <a:r>
              <a:rPr lang="en-US" altLang="zh-CN" b="1" dirty="0"/>
              <a:t>  element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int</a:t>
            </a:r>
            <a:r>
              <a:rPr lang="en-US" altLang="zh-CN" b="1" dirty="0"/>
              <a:t>  </a:t>
            </a:r>
            <a:r>
              <a:rPr lang="en-US" altLang="zh-CN" b="1" dirty="0" err="1"/>
              <a:t>i</a:t>
            </a:r>
            <a:r>
              <a:rPr lang="en-US" altLang="zh-CN" b="1" dirty="0"/>
              <a:t> ;</a:t>
            </a:r>
            <a:endParaRPr lang="en-US" altLang="zh-CN" b="1" dirty="0"/>
          </a:p>
          <a:p>
            <a:pPr eaLnBrk="1" hangingPunct="1"/>
            <a:r>
              <a:rPr lang="en-US" altLang="zh-CN" b="1" dirty="0"/>
              <a:t>    if (</a:t>
            </a:r>
            <a:r>
              <a:rPr lang="zh-CN" altLang="en-US" b="1" dirty="0"/>
              <a:t>！</a:t>
            </a:r>
            <a:r>
              <a:rPr lang="en-US" altLang="zh-CN" b="1" dirty="0" err="1"/>
              <a:t>HeapFull</a:t>
            </a:r>
            <a:r>
              <a:rPr lang="en-US" altLang="zh-CN" b="1" dirty="0"/>
              <a:t> ( heap ) )</a:t>
            </a:r>
            <a:endParaRPr lang="en-US" altLang="zh-CN" b="1" dirty="0"/>
          </a:p>
          <a:p>
            <a:pPr eaLnBrk="1" hangingPunct="1"/>
            <a:r>
              <a:rPr lang="en-US" altLang="zh-CN" b="1" dirty="0"/>
              <a:t>     { </a:t>
            </a:r>
            <a:endParaRPr lang="en-US" altLang="zh-CN" b="1" dirty="0"/>
          </a:p>
          <a:p>
            <a:pPr eaLnBrk="1" hangingPunct="1"/>
            <a:r>
              <a:rPr lang="en-US" altLang="zh-CN" b="1" dirty="0"/>
              <a:t>        </a:t>
            </a:r>
            <a:r>
              <a:rPr lang="en-US" altLang="zh-CN" b="1" dirty="0" err="1"/>
              <a:t>i</a:t>
            </a:r>
            <a:r>
              <a:rPr lang="en-US" altLang="zh-CN" b="1" dirty="0"/>
              <a:t> = </a:t>
            </a:r>
            <a:r>
              <a:rPr lang="en-US" altLang="zh-CN" b="1" dirty="0" err="1"/>
              <a:t>heap.n</a:t>
            </a:r>
            <a:r>
              <a:rPr lang="en-US" altLang="zh-CN" b="1" dirty="0"/>
              <a:t> + 1 ;</a:t>
            </a:r>
            <a:endParaRPr lang="en-US" altLang="zh-CN" b="1" dirty="0"/>
          </a:p>
          <a:p>
            <a:pPr eaLnBrk="1" hangingPunct="1"/>
            <a:r>
              <a:rPr lang="en-US" altLang="zh-CN" b="1" dirty="0"/>
              <a:t>       while </a:t>
            </a:r>
            <a:r>
              <a:rPr lang="en-US" altLang="zh-CN" b="1" dirty="0">
                <a:solidFill>
                  <a:schemeClr val="accent2"/>
                </a:solidFill>
              </a:rPr>
              <a:t>(</a:t>
            </a:r>
            <a:r>
              <a:rPr lang="en-US" altLang="zh-CN" b="1" dirty="0"/>
              <a:t> ( </a:t>
            </a:r>
            <a:r>
              <a:rPr lang="en-US" altLang="zh-CN" b="1" dirty="0" err="1"/>
              <a:t>i</a:t>
            </a:r>
            <a:r>
              <a:rPr lang="en-US" altLang="zh-CN" b="1" dirty="0"/>
              <a:t> != 1 ) &amp;&amp; (element &gt; </a:t>
            </a:r>
            <a:r>
              <a:rPr lang="en-US" altLang="zh-CN" b="1" dirty="0" err="1"/>
              <a:t>heap.element</a:t>
            </a:r>
            <a:r>
              <a:rPr lang="en-US" altLang="zh-CN" b="1" dirty="0"/>
              <a:t> [</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/2 </a:t>
            </a:r>
            <a:r>
              <a:rPr lang="en-US" altLang="zh-CN" b="1" dirty="0"/>
              <a:t>] )</a:t>
            </a:r>
            <a:r>
              <a:rPr lang="en-US" altLang="zh-CN" b="1" dirty="0">
                <a:solidFill>
                  <a:schemeClr val="accent2"/>
                </a:solidFill>
              </a:rPr>
              <a:t>)</a:t>
            </a:r>
            <a:endParaRPr lang="en-US" altLang="zh-CN" b="1" dirty="0">
              <a:solidFill>
                <a:schemeClr val="accent2"/>
              </a:solidFill>
            </a:endParaRPr>
          </a:p>
          <a:p>
            <a:pPr eaLnBrk="1" hangingPunct="1"/>
            <a:r>
              <a:rPr lang="en-US" altLang="zh-CN" b="1" dirty="0"/>
              <a:t>       {</a:t>
            </a:r>
            <a:endParaRPr lang="en-US" altLang="zh-CN" b="1" dirty="0"/>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a:t>
            </a:r>
            <a:r>
              <a:rPr lang="en-US" altLang="zh-CN" b="1" dirty="0" err="1"/>
              <a:t>heap.elements</a:t>
            </a:r>
            <a:r>
              <a:rPr lang="en-US" altLang="zh-CN" b="1" dirty="0"/>
              <a:t>[</a:t>
            </a:r>
            <a:r>
              <a:rPr lang="en-US" altLang="zh-CN" b="1" dirty="0" err="1">
                <a:solidFill>
                  <a:srgbClr val="FF3300"/>
                </a:solidFill>
              </a:rPr>
              <a:t>i</a:t>
            </a:r>
            <a:r>
              <a:rPr lang="en-US" altLang="zh-CN" b="1" dirty="0">
                <a:solidFill>
                  <a:srgbClr val="FF3300"/>
                </a:solidFill>
              </a:rPr>
              <a:t>/2</a:t>
            </a:r>
            <a:r>
              <a:rPr lang="en-US" altLang="zh-CN" b="1" dirty="0"/>
              <a:t>] ;</a:t>
            </a:r>
            <a:endParaRPr lang="en-US" altLang="zh-CN" b="1" dirty="0"/>
          </a:p>
          <a:p>
            <a:pPr eaLnBrk="1" hangingPunct="1"/>
            <a:r>
              <a:rPr lang="en-US" altLang="zh-CN" b="1" dirty="0"/>
              <a:t>             </a:t>
            </a:r>
            <a:r>
              <a:rPr lang="en-US" altLang="zh-CN" b="1" dirty="0" err="1">
                <a:solidFill>
                  <a:srgbClr val="FF3300"/>
                </a:solidFill>
              </a:rPr>
              <a:t>i</a:t>
            </a:r>
            <a:r>
              <a:rPr lang="en-US" altLang="zh-CN" b="1" dirty="0">
                <a:solidFill>
                  <a:srgbClr val="FF3300"/>
                </a:solidFill>
              </a:rPr>
              <a:t>/=2</a:t>
            </a:r>
            <a:r>
              <a:rPr lang="en-US" altLang="zh-CN" b="1" dirty="0"/>
              <a: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element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heap.n</a:t>
            </a:r>
            <a:r>
              <a:rPr lang="en-US" altLang="zh-CN" b="1" dirty="0"/>
              <a:t>++;</a:t>
            </a:r>
            <a:endParaRPr lang="en-US" altLang="zh-CN" b="1" dirty="0"/>
          </a:p>
          <a:p>
            <a:pPr eaLnBrk="1" hangingPunct="1"/>
            <a:r>
              <a:rPr lang="en-US" altLang="zh-CN" b="1" dirty="0"/>
              <a:t>}</a:t>
            </a:r>
            <a:endParaRPr lang="en-US" altLang="zh-CN" b="1" dirty="0"/>
          </a:p>
        </p:txBody>
      </p:sp>
      <p:grpSp>
        <p:nvGrpSpPr>
          <p:cNvPr id="89091" name="Group 21"/>
          <p:cNvGrpSpPr/>
          <p:nvPr/>
        </p:nvGrpSpPr>
        <p:grpSpPr bwMode="auto">
          <a:xfrm>
            <a:off x="6658794" y="1107323"/>
            <a:ext cx="2160587" cy="1619250"/>
            <a:chOff x="3878" y="2683"/>
            <a:chExt cx="1361" cy="1020"/>
          </a:xfrm>
        </p:grpSpPr>
        <p:sp>
          <p:nvSpPr>
            <p:cNvPr id="89093" name="Line 6"/>
            <p:cNvSpPr>
              <a:spLocks noChangeShapeType="1"/>
            </p:cNvSpPr>
            <p:nvPr/>
          </p:nvSpPr>
          <p:spPr bwMode="auto">
            <a:xfrm flipH="1">
              <a:off x="4009" y="3265"/>
              <a:ext cx="18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4" name="Oval 7"/>
            <p:cNvSpPr>
              <a:spLocks noChangeArrowheads="1"/>
            </p:cNvSpPr>
            <p:nvPr/>
          </p:nvSpPr>
          <p:spPr bwMode="auto">
            <a:xfrm>
              <a:off x="4133" y="3113"/>
              <a:ext cx="181" cy="18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5" name="Oval 9"/>
            <p:cNvSpPr>
              <a:spLocks noChangeArrowheads="1"/>
            </p:cNvSpPr>
            <p:nvPr/>
          </p:nvSpPr>
          <p:spPr bwMode="auto">
            <a:xfrm>
              <a:off x="4314" y="352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6" name="Line 10"/>
            <p:cNvSpPr>
              <a:spLocks noChangeShapeType="1"/>
            </p:cNvSpPr>
            <p:nvPr/>
          </p:nvSpPr>
          <p:spPr bwMode="auto">
            <a:xfrm>
              <a:off x="4195" y="3294"/>
              <a:ext cx="165"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7" name="Line 11"/>
            <p:cNvSpPr>
              <a:spLocks noChangeShapeType="1"/>
            </p:cNvSpPr>
            <p:nvPr/>
          </p:nvSpPr>
          <p:spPr bwMode="auto">
            <a:xfrm flipH="1">
              <a:off x="4254" y="2840"/>
              <a:ext cx="214"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8" name="Oval 12"/>
            <p:cNvSpPr>
              <a:spLocks noChangeArrowheads="1"/>
            </p:cNvSpPr>
            <p:nvPr/>
          </p:nvSpPr>
          <p:spPr bwMode="auto">
            <a:xfrm>
              <a:off x="4423" y="2683"/>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9" name="Oval 13"/>
            <p:cNvSpPr>
              <a:spLocks noChangeArrowheads="1"/>
            </p:cNvSpPr>
            <p:nvPr/>
          </p:nvSpPr>
          <p:spPr bwMode="auto">
            <a:xfrm>
              <a:off x="4558" y="3521"/>
              <a:ext cx="181" cy="18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0" name="Oval 14"/>
            <p:cNvSpPr>
              <a:spLocks noChangeArrowheads="1"/>
            </p:cNvSpPr>
            <p:nvPr/>
          </p:nvSpPr>
          <p:spPr bwMode="auto">
            <a:xfrm>
              <a:off x="4695" y="309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1" name="Line 15"/>
            <p:cNvSpPr>
              <a:spLocks noChangeShapeType="1"/>
            </p:cNvSpPr>
            <p:nvPr/>
          </p:nvSpPr>
          <p:spPr bwMode="auto">
            <a:xfrm>
              <a:off x="4558" y="2864"/>
              <a:ext cx="182" cy="2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2" name="Oval 8"/>
            <p:cNvSpPr>
              <a:spLocks noChangeArrowheads="1"/>
            </p:cNvSpPr>
            <p:nvPr/>
          </p:nvSpPr>
          <p:spPr bwMode="auto">
            <a:xfrm>
              <a:off x="3878" y="352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3" name="Line 16"/>
            <p:cNvSpPr>
              <a:spLocks noChangeShapeType="1"/>
            </p:cNvSpPr>
            <p:nvPr/>
          </p:nvSpPr>
          <p:spPr bwMode="auto">
            <a:xfrm flipH="1">
              <a:off x="4649" y="3249"/>
              <a:ext cx="9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4" name="Line 17"/>
            <p:cNvSpPr>
              <a:spLocks noChangeShapeType="1"/>
            </p:cNvSpPr>
            <p:nvPr/>
          </p:nvSpPr>
          <p:spPr bwMode="auto">
            <a:xfrm flipH="1" flipV="1">
              <a:off x="4694" y="2750"/>
              <a:ext cx="227"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5" name="Line 18"/>
            <p:cNvSpPr>
              <a:spLocks noChangeShapeType="1"/>
            </p:cNvSpPr>
            <p:nvPr/>
          </p:nvSpPr>
          <p:spPr bwMode="auto">
            <a:xfrm flipV="1">
              <a:off x="4830" y="3339"/>
              <a:ext cx="91" cy="27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6" name="Text Box 19"/>
            <p:cNvSpPr txBox="1">
              <a:spLocks noChangeArrowheads="1"/>
            </p:cNvSpPr>
            <p:nvPr/>
          </p:nvSpPr>
          <p:spPr bwMode="auto">
            <a:xfrm>
              <a:off x="4957" y="2908"/>
              <a:ext cx="2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i/2</a:t>
              </a:r>
              <a:endParaRPr lang="en-US" altLang="zh-CN" sz="2000" i="1"/>
            </a:p>
          </p:txBody>
        </p:sp>
        <p:sp>
          <p:nvSpPr>
            <p:cNvPr id="89107" name="Text Box 20"/>
            <p:cNvSpPr txBox="1">
              <a:spLocks noChangeArrowheads="1"/>
            </p:cNvSpPr>
            <p:nvPr/>
          </p:nvSpPr>
          <p:spPr bwMode="auto">
            <a:xfrm>
              <a:off x="4479" y="3292"/>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endParaRPr lang="en-US" altLang="zh-CN" sz="2000" i="1"/>
            </a:p>
          </p:txBody>
        </p:sp>
      </p:grpSp>
      <p:sp>
        <p:nvSpPr>
          <p:cNvPr id="89092" name="Rectangle 22"/>
          <p:cNvSpPr>
            <a:spLocks noChangeArrowheads="1"/>
          </p:cNvSpPr>
          <p:nvPr/>
        </p:nvSpPr>
        <p:spPr bwMode="auto">
          <a:xfrm>
            <a:off x="5147494" y="5428498"/>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endParaRPr lang="en-US" altLang="zh-CN" i="1"/>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9515</Words>
  <Application>WPS 演示</Application>
  <PresentationFormat>全屏显示(4:3)</PresentationFormat>
  <Paragraphs>1824</Paragraphs>
  <Slides>31</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Times New Roman</vt:lpstr>
      <vt:lpstr>华文楷体</vt:lpstr>
      <vt:lpstr>微软雅黑</vt:lpstr>
      <vt:lpstr>Arial Unicode MS</vt:lpstr>
      <vt:lpstr>等线</vt:lpstr>
      <vt:lpstr>仿宋</vt:lpstr>
      <vt:lpstr>Monotype Sorts</vt:lpstr>
      <vt:lpstr>Wingdings</vt:lpstr>
      <vt:lpstr>Helvetica</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708</cp:revision>
  <cp:lastPrinted>2018-01-07T01:01:00Z</cp:lastPrinted>
  <dcterms:created xsi:type="dcterms:W3CDTF">2001-07-24T13:58:00Z</dcterms:created>
  <dcterms:modified xsi:type="dcterms:W3CDTF">2024-08-21T09:59:21Z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CFD81DC1767A49128D0DBEE3A81CEE7D_12</vt:lpwstr>
  </property>
  <property fmtid="{D5CDD505-2E9C-101B-9397-08002B2CF9AE}" pid="3" name="KSOProductBuildVer">
    <vt:lpwstr>2052-12.1.0.17827</vt:lpwstr>
  </property>
</Properties>
</file>