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34"/>
  </p:handoutMasterIdLst>
  <p:sldIdLst>
    <p:sldId id="378" r:id="rId3"/>
    <p:sldId id="295" r:id="rId4"/>
    <p:sldId id="382" r:id="rId6"/>
    <p:sldId id="365" r:id="rId7"/>
    <p:sldId id="364" r:id="rId8"/>
    <p:sldId id="366" r:id="rId9"/>
    <p:sldId id="344" r:id="rId10"/>
    <p:sldId id="345" r:id="rId11"/>
    <p:sldId id="346" r:id="rId12"/>
    <p:sldId id="347" r:id="rId13"/>
    <p:sldId id="383" r:id="rId14"/>
    <p:sldId id="296" r:id="rId15"/>
    <p:sldId id="298" r:id="rId16"/>
    <p:sldId id="367" r:id="rId17"/>
    <p:sldId id="368" r:id="rId18"/>
    <p:sldId id="369" r:id="rId19"/>
    <p:sldId id="338" r:id="rId20"/>
    <p:sldId id="337" r:id="rId21"/>
    <p:sldId id="335" r:id="rId22"/>
    <p:sldId id="299" r:id="rId23"/>
    <p:sldId id="377" r:id="rId24"/>
    <p:sldId id="384" r:id="rId25"/>
    <p:sldId id="333" r:id="rId26"/>
    <p:sldId id="334" r:id="rId27"/>
    <p:sldId id="300" r:id="rId28"/>
    <p:sldId id="351" r:id="rId29"/>
    <p:sldId id="370" r:id="rId30"/>
    <p:sldId id="336" r:id="rId31"/>
    <p:sldId id="301" r:id="rId32"/>
    <p:sldId id="373" r:id="rId33"/>
  </p:sldIdLst>
  <p:sldSz cx="9144000" cy="6858000" type="screen4x3"/>
  <p:notesSz cx="6668770" cy="9820275"/>
  <p:custDataLst>
    <p:tags r:id="rId38"/>
  </p:custDataLst>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845" userDrawn="1">
          <p15:clr>
            <a:srgbClr val="A4A3A4"/>
          </p15:clr>
        </p15:guide>
        <p15:guide id="2" pos="27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9CF480"/>
    <a:srgbClr val="FFFFFF"/>
    <a:srgbClr val="DEDEDE"/>
    <a:srgbClr val="00CCFF"/>
    <a:srgbClr val="FF00FF"/>
    <a:srgbClr val="00FF00"/>
    <a:srgbClr val="E4E4E4"/>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autoAdjust="0"/>
    <p:restoredTop sz="95191" autoAdjust="0"/>
  </p:normalViewPr>
  <p:slideViewPr>
    <p:cSldViewPr showGuides="1">
      <p:cViewPr varScale="1">
        <p:scale>
          <a:sx n="60" d="100"/>
          <a:sy n="60" d="100"/>
        </p:scale>
        <p:origin x="1388" y="40"/>
      </p:cViewPr>
      <p:guideLst>
        <p:guide orient="horz" pos="845"/>
        <p:guide pos="2789"/>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60" d="100"/>
          <a:sy n="60" d="100"/>
        </p:scale>
        <p:origin x="2722" y="3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8" Type="http://schemas.openxmlformats.org/officeDocument/2006/relationships/tags" Target="tags/tag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defRPr sz="1200">
                <a:solidFill>
                  <a:schemeClr val="bg1"/>
                </a:solidFill>
              </a:defRPr>
            </a:lvl1p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
        <p:nvSpPr>
          <p:cNvPr id="10243" name="Rectangle 3"/>
          <p:cNvSpPr>
            <a:spLocks noGrp="1" noChangeArrowheads="1"/>
          </p:cNvSpPr>
          <p:nvPr>
            <p:ph type="dt" sz="quarter" idx="1"/>
          </p:nvPr>
        </p:nvSpPr>
        <p:spPr bwMode="auto">
          <a:xfrm>
            <a:off x="3779838"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solidFill>
                  <a:schemeClr val="bg1"/>
                </a:solidFill>
              </a:defRPr>
            </a:lvl1pPr>
          </a:lstStyle>
          <a:p>
            <a:pPr>
              <a:defRPr/>
            </a:pPr>
            <a:endParaRPr lang="en-US" altLang="zh-CN"/>
          </a:p>
        </p:txBody>
      </p:sp>
      <p:sp>
        <p:nvSpPr>
          <p:cNvPr id="10244" name="Rectangle 4"/>
          <p:cNvSpPr>
            <a:spLocks noGrp="1" noChangeArrowheads="1"/>
          </p:cNvSpPr>
          <p:nvPr>
            <p:ph type="ftr" sz="quarter" idx="2"/>
          </p:nvPr>
        </p:nvSpPr>
        <p:spPr bwMode="auto">
          <a:xfrm>
            <a:off x="0"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defRPr sz="1200">
                <a:solidFill>
                  <a:schemeClr val="bg1"/>
                </a:solidFill>
              </a:defRPr>
            </a:lvl1pPr>
          </a:lstStyle>
          <a:p>
            <a:pPr>
              <a:defRPr/>
            </a:pPr>
            <a:r>
              <a:rPr lang="en-US" altLang="zh-CN"/>
              <a:t>---</a:t>
            </a:r>
            <a:r>
              <a:rPr lang="zh-CN" altLang="en-US"/>
              <a:t>计算机科学与技术学院</a:t>
            </a:r>
            <a:endParaRPr lang="en-US" altLang="zh-CN"/>
          </a:p>
        </p:txBody>
      </p:sp>
      <p:sp>
        <p:nvSpPr>
          <p:cNvPr id="10245" name="Rectangle 5"/>
          <p:cNvSpPr>
            <a:spLocks noGrp="1" noChangeArrowheads="1"/>
          </p:cNvSpPr>
          <p:nvPr>
            <p:ph type="sldNum" sz="quarter" idx="3"/>
          </p:nvPr>
        </p:nvSpPr>
        <p:spPr bwMode="auto">
          <a:xfrm>
            <a:off x="3779838"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solidFill>
                  <a:schemeClr val="bg1"/>
                </a:solidFill>
              </a:defRPr>
            </a:lvl1pPr>
          </a:lstStyle>
          <a:p>
            <a:pPr>
              <a:defRPr/>
            </a:pPr>
            <a:fld id="{06A44202-934B-4150-BA01-95D0B888C9ED}" type="slidenum">
              <a:rPr lang="en-US" altLang="zh-CN"/>
            </a:fld>
            <a:endParaRPr lang="en-US" altLang="zh-CN"/>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defRPr sz="1200">
                <a:solidFill>
                  <a:schemeClr val="bg1"/>
                </a:solidFill>
              </a:defRPr>
            </a:lvl1p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
        <p:nvSpPr>
          <p:cNvPr id="15363" name="Rectangle 3"/>
          <p:cNvSpPr>
            <a:spLocks noGrp="1" noChangeArrowheads="1"/>
          </p:cNvSpPr>
          <p:nvPr>
            <p:ph type="dt" idx="1"/>
          </p:nvPr>
        </p:nvSpPr>
        <p:spPr bwMode="auto">
          <a:xfrm>
            <a:off x="3779838"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solidFill>
                  <a:schemeClr val="bg1"/>
                </a:solidFill>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879475" y="736600"/>
            <a:ext cx="4910138" cy="3683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5" name="Rectangle 5"/>
          <p:cNvSpPr>
            <a:spLocks noGrp="1" noChangeArrowheads="1"/>
          </p:cNvSpPr>
          <p:nvPr>
            <p:ph type="body" sz="quarter" idx="3"/>
          </p:nvPr>
        </p:nvSpPr>
        <p:spPr bwMode="auto">
          <a:xfrm>
            <a:off x="889000" y="4664075"/>
            <a:ext cx="4891088"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15366" name="Rectangle 6"/>
          <p:cNvSpPr>
            <a:spLocks noGrp="1" noChangeArrowheads="1"/>
          </p:cNvSpPr>
          <p:nvPr>
            <p:ph type="ftr" sz="quarter" idx="4"/>
          </p:nvPr>
        </p:nvSpPr>
        <p:spPr bwMode="auto">
          <a:xfrm>
            <a:off x="0"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defRPr sz="1200">
                <a:solidFill>
                  <a:schemeClr val="bg1"/>
                </a:solidFill>
              </a:defRPr>
            </a:lvl1pPr>
          </a:lstStyle>
          <a:p>
            <a:pPr>
              <a:defRPr/>
            </a:pPr>
            <a:r>
              <a:rPr lang="en-US" altLang="zh-CN"/>
              <a:t>---</a:t>
            </a:r>
            <a:r>
              <a:rPr lang="zh-CN" altLang="en-US"/>
              <a:t>计算机科学与技术学院</a:t>
            </a:r>
            <a:endParaRPr lang="en-US" altLang="zh-CN"/>
          </a:p>
        </p:txBody>
      </p:sp>
      <p:sp>
        <p:nvSpPr>
          <p:cNvPr id="15367" name="Rectangle 7"/>
          <p:cNvSpPr>
            <a:spLocks noGrp="1" noChangeArrowheads="1"/>
          </p:cNvSpPr>
          <p:nvPr>
            <p:ph type="sldNum" sz="quarter" idx="5"/>
          </p:nvPr>
        </p:nvSpPr>
        <p:spPr bwMode="auto">
          <a:xfrm>
            <a:off x="3779838"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solidFill>
                  <a:schemeClr val="bg1"/>
                </a:solidFill>
              </a:defRPr>
            </a:lvl1pPr>
          </a:lstStyle>
          <a:p>
            <a:pPr>
              <a:defRPr/>
            </a:pPr>
            <a:fld id="{8DC613A5-E91B-4369-A49F-DBAB65080467}" type="slidenum">
              <a:rPr lang="en-US" altLang="zh-CN"/>
            </a:fld>
            <a:endParaRPr lang="en-US" altLang="zh-CN"/>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D188CA2E-A3F7-4B32-B6C8-4F8E2D533069}" type="slidenum">
              <a:rPr lang="en-US" altLang="zh-CN" sz="1200" smtClean="0">
                <a:solidFill>
                  <a:schemeClr val="bg1"/>
                </a:solidFill>
              </a:rPr>
            </a:fld>
            <a:endParaRPr lang="en-US" altLang="zh-CN" sz="1200">
              <a:solidFill>
                <a:schemeClr val="bg1"/>
              </a:solidFill>
            </a:endParaRPr>
          </a:p>
        </p:txBody>
      </p:sp>
      <p:sp>
        <p:nvSpPr>
          <p:cNvPr id="113667" name="Rectangle 2"/>
          <p:cNvSpPr>
            <a:spLocks noGrp="1" noRot="1" noChangeAspect="1" noChangeArrowheads="1" noTextEdit="1"/>
          </p:cNvSpPr>
          <p:nvPr>
            <p:ph type="sldImg"/>
          </p:nvPr>
        </p:nvSpPr>
        <p:spPr/>
      </p:sp>
      <p:sp>
        <p:nvSpPr>
          <p:cNvPr id="113668" name="Rectangle 3"/>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页眉占位符 3"/>
          <p:cNvSpPr>
            <a:spLocks noGrp="1"/>
          </p:cNvSpPr>
          <p:nvPr>
            <p:ph type="hdr" sz="quarter"/>
          </p:nvPr>
        </p:nvSpPr>
        <p:spPr/>
        <p:txBody>
          <a:bodyPr/>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
        <p:nvSpPr>
          <p:cNvPr id="5" name="页脚占位符 4"/>
          <p:cNvSpPr>
            <a:spLocks noGrp="1"/>
          </p:cNvSpPr>
          <p:nvPr>
            <p:ph type="ftr" sz="quarter" idx="4"/>
          </p:nvPr>
        </p:nvSpPr>
        <p:spPr/>
        <p:txBody>
          <a:bodyPr/>
          <a:p>
            <a:pPr>
              <a:defRPr/>
            </a:pPr>
            <a:r>
              <a:rPr lang="en-US" altLang="zh-CN"/>
              <a:t>---</a:t>
            </a:r>
            <a:r>
              <a:rPr lang="zh-CN" altLang="en-US"/>
              <a:t>计算机科学与技术学院</a:t>
            </a:r>
            <a:endParaRPr lang="en-US" altLang="zh-CN"/>
          </a:p>
        </p:txBody>
      </p:sp>
      <p:sp>
        <p:nvSpPr>
          <p:cNvPr id="6" name="灯片编号占位符 5"/>
          <p:cNvSpPr>
            <a:spLocks noGrp="1"/>
          </p:cNvSpPr>
          <p:nvPr>
            <p:ph type="sldNum" sz="quarter" idx="5"/>
          </p:nvPr>
        </p:nvSpPr>
        <p:spPr/>
        <p:txBody>
          <a:bodyPr/>
          <a:p>
            <a:pPr>
              <a:defRPr/>
            </a:pPr>
            <a:fld id="{8DC613A5-E91B-4369-A49F-DBAB65080467}" type="slidenum">
              <a:rPr lang="en-US" altLang="zh-CN"/>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9057993-7C9F-4C29-A592-1789E7779E65}" type="slidenum">
              <a:rPr lang="en-US" altLang="zh-CN" sz="1200" smtClean="0">
                <a:solidFill>
                  <a:schemeClr val="bg1"/>
                </a:solidFill>
              </a:rPr>
            </a:fld>
            <a:endParaRPr lang="en-US" altLang="zh-CN" sz="1200">
              <a:solidFill>
                <a:schemeClr val="bg1"/>
              </a:solidFill>
            </a:endParaRPr>
          </a:p>
        </p:txBody>
      </p:sp>
      <p:sp>
        <p:nvSpPr>
          <p:cNvPr id="123907" name="Rectangle 2"/>
          <p:cNvSpPr>
            <a:spLocks noGrp="1" noRot="1" noChangeAspect="1" noChangeArrowheads="1" noTextEdit="1"/>
          </p:cNvSpPr>
          <p:nvPr>
            <p:ph type="sldImg"/>
          </p:nvPr>
        </p:nvSpPr>
        <p:spPr/>
      </p:sp>
      <p:sp>
        <p:nvSpPr>
          <p:cNvPr id="123908" name="Rectangle 3"/>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07B4C03-FFD7-4013-908C-3144E0CACCFE}" type="slidenum">
              <a:rPr lang="en-US" altLang="zh-CN" sz="1200" smtClean="0">
                <a:solidFill>
                  <a:schemeClr val="bg1"/>
                </a:solidFill>
              </a:rPr>
            </a:fld>
            <a:endParaRPr lang="en-US" altLang="zh-CN" sz="1200">
              <a:solidFill>
                <a:schemeClr val="bg1"/>
              </a:solidFill>
            </a:endParaRPr>
          </a:p>
        </p:txBody>
      </p:sp>
      <p:sp>
        <p:nvSpPr>
          <p:cNvPr id="125955" name="Rectangle 2"/>
          <p:cNvSpPr>
            <a:spLocks noGrp="1" noRot="1" noChangeAspect="1" noChangeArrowheads="1" noTextEdit="1"/>
          </p:cNvSpPr>
          <p:nvPr>
            <p:ph type="sldImg"/>
          </p:nvPr>
        </p:nvSpPr>
        <p:spPr/>
      </p:sp>
      <p:sp>
        <p:nvSpPr>
          <p:cNvPr id="125956" name="Rectangle 3"/>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8AD3187-3E14-42BB-8E3A-5A704F34B8EA}" type="slidenum">
              <a:rPr lang="en-US" altLang="zh-CN" sz="1200" smtClean="0">
                <a:solidFill>
                  <a:schemeClr val="bg1"/>
                </a:solidFill>
              </a:rPr>
            </a:fld>
            <a:endParaRPr lang="en-US" altLang="zh-CN" sz="1200">
              <a:solidFill>
                <a:schemeClr val="bg1"/>
              </a:solidFill>
            </a:endParaRPr>
          </a:p>
        </p:txBody>
      </p:sp>
      <p:sp>
        <p:nvSpPr>
          <p:cNvPr id="131075" name="Rectangle 2"/>
          <p:cNvSpPr>
            <a:spLocks noGrp="1" noRot="1" noChangeAspect="1" noChangeArrowheads="1" noTextEdit="1"/>
          </p:cNvSpPr>
          <p:nvPr>
            <p:ph type="sldImg"/>
          </p:nvPr>
        </p:nvSpPr>
        <p:spPr/>
      </p:sp>
      <p:sp>
        <p:nvSpPr>
          <p:cNvPr id="131076" name="Rectangle 3"/>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E8BFB7D-8754-47F4-82C4-927178EE6479}" type="slidenum">
              <a:rPr lang="en-US" altLang="zh-CN" sz="1200" smtClean="0">
                <a:solidFill>
                  <a:schemeClr val="bg1"/>
                </a:solidFill>
              </a:rPr>
            </a:fld>
            <a:endParaRPr lang="en-US" altLang="zh-CN" sz="1200">
              <a:solidFill>
                <a:schemeClr val="bg1"/>
              </a:solidFill>
            </a:endParaRPr>
          </a:p>
        </p:txBody>
      </p:sp>
      <p:sp>
        <p:nvSpPr>
          <p:cNvPr id="133123" name="Rectangle 2"/>
          <p:cNvSpPr>
            <a:spLocks noGrp="1" noRot="1" noChangeAspect="1" noChangeArrowheads="1" noTextEdit="1"/>
          </p:cNvSpPr>
          <p:nvPr>
            <p:ph type="sldImg"/>
          </p:nvPr>
        </p:nvSpPr>
        <p:spPr/>
      </p:sp>
      <p:sp>
        <p:nvSpPr>
          <p:cNvPr id="133124" name="Rectangle 3"/>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D13C65D-D58E-40A5-B4AB-B5A522DCA56D}" type="slidenum">
              <a:rPr lang="en-US" altLang="zh-CN" sz="1200" smtClean="0">
                <a:solidFill>
                  <a:schemeClr val="bg1"/>
                </a:solidFill>
              </a:rPr>
            </a:fld>
            <a:endParaRPr lang="en-US" altLang="zh-CN" sz="1200">
              <a:solidFill>
                <a:schemeClr val="bg1"/>
              </a:solidFill>
            </a:endParaRPr>
          </a:p>
        </p:txBody>
      </p:sp>
      <p:sp>
        <p:nvSpPr>
          <p:cNvPr id="135171" name="Rectangle 2"/>
          <p:cNvSpPr>
            <a:spLocks noGrp="1" noRot="1" noChangeAspect="1" noChangeArrowheads="1" noTextEdit="1"/>
          </p:cNvSpPr>
          <p:nvPr>
            <p:ph type="sldImg"/>
          </p:nvPr>
        </p:nvSpPr>
        <p:spPr/>
      </p:sp>
      <p:sp>
        <p:nvSpPr>
          <p:cNvPr id="135172" name="Rectangle 3"/>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833B382-524B-4F0A-B847-0435E81C87A1}" type="slidenum">
              <a:rPr lang="en-US" altLang="zh-CN" sz="1200" smtClean="0">
                <a:solidFill>
                  <a:schemeClr val="bg1"/>
                </a:solidFill>
              </a:rPr>
            </a:fld>
            <a:endParaRPr lang="en-US" altLang="zh-CN" sz="1200">
              <a:solidFill>
                <a:schemeClr val="bg1"/>
              </a:solidFill>
            </a:endParaRPr>
          </a:p>
        </p:txBody>
      </p:sp>
      <p:sp>
        <p:nvSpPr>
          <p:cNvPr id="137219" name="Rectangle 2"/>
          <p:cNvSpPr>
            <a:spLocks noGrp="1" noRot="1" noChangeAspect="1" noChangeArrowheads="1" noTextEdit="1"/>
          </p:cNvSpPr>
          <p:nvPr>
            <p:ph type="sldImg"/>
          </p:nvPr>
        </p:nvSpPr>
        <p:spPr/>
      </p:sp>
      <p:sp>
        <p:nvSpPr>
          <p:cNvPr id="137220" name="Rectangle 3"/>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EA5AB8A-4DCD-42E8-9FD2-B318896B7DE2}" type="slidenum">
              <a:rPr lang="en-US" altLang="zh-CN" sz="1200" smtClean="0">
                <a:solidFill>
                  <a:schemeClr val="bg1"/>
                </a:solidFill>
              </a:rPr>
            </a:fld>
            <a:endParaRPr lang="en-US" altLang="zh-CN" sz="1200">
              <a:solidFill>
                <a:schemeClr val="bg1"/>
              </a:solidFill>
            </a:endParaRPr>
          </a:p>
        </p:txBody>
      </p:sp>
      <p:sp>
        <p:nvSpPr>
          <p:cNvPr id="141315" name="Rectangle 2"/>
          <p:cNvSpPr>
            <a:spLocks noGrp="1" noRot="1" noChangeAspect="1" noChangeArrowheads="1" noTextEdit="1"/>
          </p:cNvSpPr>
          <p:nvPr>
            <p:ph type="sldImg"/>
          </p:nvPr>
        </p:nvSpPr>
        <p:spPr/>
      </p:sp>
      <p:sp>
        <p:nvSpPr>
          <p:cNvPr id="141316" name="Rectangle 3"/>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pn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TextBox 10"/>
          <p:cNvSpPr txBox="1">
            <a:spLocks noChangeArrowheads="1"/>
          </p:cNvSpPr>
          <p:nvPr userDrawn="1"/>
        </p:nvSpPr>
        <p:spPr bwMode="auto">
          <a:xfrm>
            <a:off x="3704431" y="43657"/>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zh-CN" altLang="en-US" sz="2000" b="1" dirty="0">
                <a:latin typeface="华文楷体" panose="02010600040101010101" pitchFamily="2" charset="-122"/>
                <a:ea typeface="华文楷体" panose="02010600040101010101" pitchFamily="2" charset="-122"/>
              </a:rPr>
              <a:t>第</a:t>
            </a:r>
            <a:r>
              <a:rPr lang="en-US" altLang="zh-CN" sz="2000" b="1" dirty="0">
                <a:latin typeface="华文楷体" panose="02010600040101010101" pitchFamily="2" charset="-122"/>
                <a:ea typeface="华文楷体" panose="02010600040101010101" pitchFamily="2" charset="-122"/>
              </a:rPr>
              <a:t>2</a:t>
            </a:r>
            <a:r>
              <a:rPr lang="zh-CN" altLang="en-US" sz="2000" b="1" dirty="0">
                <a:latin typeface="华文楷体" panose="02010600040101010101" pitchFamily="2" charset="-122"/>
                <a:ea typeface="华文楷体" panose="02010600040101010101" pitchFamily="2" charset="-122"/>
              </a:rPr>
              <a:t>章  树</a:t>
            </a:r>
            <a:endParaRPr lang="zh-CN" altLang="en-US" sz="2000" b="1" dirty="0">
              <a:latin typeface="华文楷体" panose="02010600040101010101" pitchFamily="2" charset="-122"/>
              <a:ea typeface="华文楷体" panose="02010600040101010101" pitchFamily="2" charset="-122"/>
            </a:endParaRPr>
          </a:p>
        </p:txBody>
      </p:sp>
      <p:sp>
        <p:nvSpPr>
          <p:cNvPr id="9" name="文本框 1"/>
          <p:cNvSpPr txBox="1">
            <a:spLocks noChangeArrowheads="1"/>
          </p:cNvSpPr>
          <p:nvPr userDrawn="1"/>
        </p:nvSpPr>
        <p:spPr bwMode="auto">
          <a:xfrm>
            <a:off x="1587" y="54607"/>
            <a:ext cx="1870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zh-CN" altLang="en-US" sz="1800" b="1" dirty="0">
                <a:solidFill>
                  <a:srgbClr val="0000CC"/>
                </a:solidFill>
                <a:latin typeface="华文楷体" panose="02010600040101010101" pitchFamily="2" charset="-122"/>
                <a:ea typeface="华文楷体" panose="02010600040101010101" pitchFamily="2" charset="-122"/>
              </a:rPr>
              <a:t>数据结构与算法 </a:t>
            </a:r>
            <a:endParaRPr lang="zh-CN" altLang="en-US" sz="1800" b="1" dirty="0">
              <a:solidFill>
                <a:srgbClr val="0000CC"/>
              </a:solidFill>
              <a:latin typeface="华文楷体" panose="02010600040101010101" pitchFamily="2" charset="-122"/>
              <a:ea typeface="华文楷体" panose="02010600040101010101" pitchFamily="2" charset="-122"/>
            </a:endParaRPr>
          </a:p>
        </p:txBody>
      </p:sp>
      <p:cxnSp>
        <p:nvCxnSpPr>
          <p:cNvPr id="10" name="直接连接符 9"/>
          <p:cNvCxnSpPr/>
          <p:nvPr userDrawn="1"/>
        </p:nvCxnSpPr>
        <p:spPr bwMode="auto">
          <a:xfrm>
            <a:off x="1587" y="6585200"/>
            <a:ext cx="8675688" cy="0"/>
          </a:xfrm>
          <a:prstGeom prst="line">
            <a:avLst/>
          </a:prstGeom>
          <a:ln w="28575" cap="flat" cmpd="sng" algn="ctr">
            <a:solidFill>
              <a:srgbClr val="C0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1" name="椭圆 10"/>
          <p:cNvSpPr/>
          <p:nvPr userDrawn="1"/>
        </p:nvSpPr>
        <p:spPr bwMode="auto">
          <a:xfrm>
            <a:off x="8172400" y="6327337"/>
            <a:ext cx="970013" cy="444592"/>
          </a:xfrm>
          <a:prstGeom prst="ellipse">
            <a:avLst/>
          </a:prstGeom>
          <a:solidFill>
            <a:schemeClr val="bg1"/>
          </a:solidFill>
          <a:ln w="28575" cap="flat" cmpd="sng" algn="ctr">
            <a:noFill/>
            <a:prstDash val="solid"/>
            <a:round/>
            <a:headEnd type="none" w="med" len="med"/>
            <a:tailEnd type="none" w="med" len="med"/>
          </a:ln>
          <a:effectLst/>
        </p:spPr>
        <p:txBody>
          <a:bodyPr wrap="square" lIns="36000" tIns="0" rIns="36000" bIns="0">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ctr" eaLnBrk="1" hangingPunct="1">
              <a:defRPr/>
            </a:pPr>
            <a:r>
              <a:rPr lang="en-US" altLang="zh-CN" sz="2000" b="1" dirty="0"/>
              <a:t>3-</a:t>
            </a:r>
            <a:fld id="{5AF70107-24F6-41EE-964F-38D25B8CA9E6}" type="slidenum">
              <a:rPr lang="zh-CN" altLang="en-US" sz="2000" b="1" smtClean="0"/>
            </a:fld>
            <a:endParaRPr lang="zh-CN" altLang="en-US" sz="2000" b="1" dirty="0"/>
          </a:p>
        </p:txBody>
      </p:sp>
      <p:sp>
        <p:nvSpPr>
          <p:cNvPr id="12" name="文本框 15"/>
          <p:cNvSpPr txBox="1">
            <a:spLocks noChangeArrowheads="1"/>
          </p:cNvSpPr>
          <p:nvPr userDrawn="1"/>
        </p:nvSpPr>
        <p:spPr bwMode="auto">
          <a:xfrm>
            <a:off x="2987824" y="6577607"/>
            <a:ext cx="32816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zh-CN" altLang="en-US" sz="1400" b="1" dirty="0">
                <a:solidFill>
                  <a:schemeClr val="bg2"/>
                </a:solidFill>
                <a:latin typeface="华文楷体" panose="02010600040101010101" pitchFamily="2" charset="-122"/>
                <a:ea typeface="华文楷体" panose="02010600040101010101" pitchFamily="2" charset="-122"/>
              </a:rPr>
              <a:t>计算机科学与技术学院（</a:t>
            </a:r>
            <a:r>
              <a:rPr lang="en-US" altLang="zh-CN" sz="1400" b="1" dirty="0">
                <a:solidFill>
                  <a:schemeClr val="bg2"/>
                </a:solidFill>
                <a:latin typeface="华文楷体" panose="02010600040101010101" pitchFamily="2" charset="-122"/>
                <a:ea typeface="华文楷体" panose="02010600040101010101" pitchFamily="2" charset="-122"/>
              </a:rPr>
              <a:t>2020</a:t>
            </a:r>
            <a:r>
              <a:rPr lang="zh-CN" altLang="en-US" sz="1400" b="1" dirty="0">
                <a:solidFill>
                  <a:schemeClr val="bg2"/>
                </a:solidFill>
                <a:latin typeface="华文楷体" panose="02010600040101010101" pitchFamily="2" charset="-122"/>
                <a:ea typeface="华文楷体" panose="02010600040101010101" pitchFamily="2" charset="-122"/>
              </a:rPr>
              <a:t>春</a:t>
            </a:r>
            <a:r>
              <a:rPr lang="en-US" altLang="zh-CN" sz="1400" b="1" dirty="0">
                <a:solidFill>
                  <a:schemeClr val="bg2"/>
                </a:solidFill>
                <a:latin typeface="华文楷体" panose="02010600040101010101" pitchFamily="2" charset="-122"/>
                <a:ea typeface="华文楷体" panose="02010600040101010101" pitchFamily="2" charset="-122"/>
              </a:rPr>
              <a:t>•</a:t>
            </a:r>
            <a:r>
              <a:rPr lang="zh-CN" altLang="en-US" sz="1400" b="1" dirty="0">
                <a:solidFill>
                  <a:schemeClr val="bg2"/>
                </a:solidFill>
                <a:latin typeface="华文楷体" panose="02010600040101010101" pitchFamily="2" charset="-122"/>
                <a:ea typeface="华文楷体" panose="02010600040101010101" pitchFamily="2" charset="-122"/>
              </a:rPr>
              <a:t>深圳）</a:t>
            </a:r>
            <a:endParaRPr lang="zh-CN" altLang="en-US" sz="1400" b="1" dirty="0">
              <a:solidFill>
                <a:schemeClr val="bg2"/>
              </a:solidFill>
              <a:latin typeface="华文楷体" panose="02010600040101010101" pitchFamily="2" charset="-122"/>
              <a:ea typeface="华文楷体" panose="02010600040101010101" pitchFamily="2" charset="-122"/>
            </a:endParaRPr>
          </a:p>
        </p:txBody>
      </p:sp>
      <p:pic>
        <p:nvPicPr>
          <p:cNvPr id="13" name="图片 12"/>
          <p:cNvPicPr>
            <a:picLocks noChangeAspect="1"/>
          </p:cNvPicPr>
          <p:nvPr userDrawn="1"/>
        </p:nvPicPr>
        <p:blipFill>
          <a:blip r:embed="rId4"/>
          <a:stretch>
            <a:fillRect/>
          </a:stretch>
        </p:blipFill>
        <p:spPr>
          <a:xfrm>
            <a:off x="7392965" y="6101"/>
            <a:ext cx="1749446" cy="403718"/>
          </a:xfrm>
          <a:prstGeom prst="rect">
            <a:avLst/>
          </a:prstGeom>
        </p:spPr>
      </p:pic>
      <p:cxnSp>
        <p:nvCxnSpPr>
          <p:cNvPr id="14" name="直接连接符 13"/>
          <p:cNvCxnSpPr/>
          <p:nvPr userDrawn="1"/>
        </p:nvCxnSpPr>
        <p:spPr bwMode="auto">
          <a:xfrm flipV="1">
            <a:off x="2381" y="391802"/>
            <a:ext cx="8712423" cy="18017"/>
          </a:xfrm>
          <a:prstGeom prst="line">
            <a:avLst/>
          </a:prstGeom>
          <a:ln w="28575" cap="flat" cmpd="sng" algn="ctr">
            <a:solidFill>
              <a:srgbClr val="C0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09283" y="2132856"/>
            <a:ext cx="2242922" cy="707886"/>
          </a:xfrm>
          <a:prstGeom prst="rect">
            <a:avLst/>
          </a:prstGeom>
          <a:noFill/>
        </p:spPr>
        <p:txBody>
          <a:bodyPr wrap="none" rtlCol="0">
            <a:spAutoFit/>
          </a:bodyPr>
          <a:lstStyle/>
          <a:p>
            <a:r>
              <a:rPr lang="zh-CN" altLang="en-US" sz="4000" b="1" dirty="0"/>
              <a:t>第四部分</a:t>
            </a:r>
            <a:endParaRPr lang="zh-CN" altLang="en-US" sz="4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4"/>
          <p:cNvSpPr>
            <a:spLocks noChangeArrowheads="1"/>
          </p:cNvSpPr>
          <p:nvPr/>
        </p:nvSpPr>
        <p:spPr bwMode="auto">
          <a:xfrm>
            <a:off x="323528" y="623019"/>
            <a:ext cx="7704137" cy="4803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dirty="0"/>
              <a:t>void Huffman(HTREE *H)     </a:t>
            </a:r>
            <a:r>
              <a:rPr lang="en-US" altLang="zh-CN" sz="1800" b="1" dirty="0">
                <a:solidFill>
                  <a:schemeClr val="accent2"/>
                </a:solidFill>
              </a:rPr>
              <a:t>//</a:t>
            </a:r>
            <a:r>
              <a:rPr lang="zh-CN" altLang="en-US" sz="1800" b="1" dirty="0">
                <a:solidFill>
                  <a:schemeClr val="accent2"/>
                </a:solidFill>
              </a:rPr>
              <a:t>创建哈夫曼树</a:t>
            </a:r>
            <a:endParaRPr lang="en-US" altLang="zh-CN" sz="1800" b="1" dirty="0">
              <a:solidFill>
                <a:schemeClr val="accent2"/>
              </a:solidFill>
            </a:endParaRPr>
          </a:p>
          <a:p>
            <a:r>
              <a:rPr lang="en-US" altLang="zh-CN" sz="1800" dirty="0"/>
              <a:t>{   HTREE *p,*q,*r;</a:t>
            </a:r>
            <a:endParaRPr lang="en-US" altLang="zh-CN" sz="1800" dirty="0"/>
          </a:p>
          <a:p>
            <a:r>
              <a:rPr lang="en-US" altLang="zh-CN" sz="1800" dirty="0"/>
              <a:t>     while(H-&gt;next-&gt;next!=Null)</a:t>
            </a:r>
            <a:endParaRPr lang="en-US" altLang="zh-CN" sz="1800" dirty="0"/>
          </a:p>
          <a:p>
            <a:r>
              <a:rPr lang="en-US" altLang="zh-CN" sz="1800" dirty="0"/>
              <a:t>    {</a:t>
            </a:r>
            <a:endParaRPr lang="en-US" altLang="zh-CN" sz="1800" dirty="0"/>
          </a:p>
          <a:p>
            <a:r>
              <a:rPr lang="en-US" altLang="zh-CN" sz="1800" dirty="0"/>
              <a:t>           p=H-&gt;next;</a:t>
            </a:r>
            <a:endParaRPr lang="en-US" altLang="zh-CN" sz="1800" dirty="0"/>
          </a:p>
          <a:p>
            <a:r>
              <a:rPr lang="en-US" altLang="zh-CN" sz="1800" dirty="0"/>
              <a:t>           q=H-&gt;next-&gt;next;</a:t>
            </a:r>
            <a:endParaRPr lang="en-US" altLang="zh-CN" sz="1800" dirty="0"/>
          </a:p>
          <a:p>
            <a:r>
              <a:rPr lang="en-US" altLang="zh-CN" sz="1800" dirty="0"/>
              <a:t>           H-&gt;next=q-&gt;next;</a:t>
            </a:r>
            <a:endParaRPr lang="en-US" altLang="zh-CN" sz="1800" dirty="0"/>
          </a:p>
          <a:p>
            <a:r>
              <a:rPr lang="en-US" altLang="zh-CN" sz="1800" dirty="0"/>
              <a:t>           r=(HTREE *)</a:t>
            </a:r>
            <a:r>
              <a:rPr lang="en-US" altLang="zh-CN" sz="1800" dirty="0" err="1"/>
              <a:t>malloc</a:t>
            </a:r>
            <a:r>
              <a:rPr lang="en-US" altLang="zh-CN" sz="1800" dirty="0"/>
              <a:t>(</a:t>
            </a:r>
            <a:r>
              <a:rPr lang="en-US" altLang="zh-CN" sz="1800" dirty="0" err="1"/>
              <a:t>sizeof</a:t>
            </a:r>
            <a:r>
              <a:rPr lang="en-US" altLang="zh-CN" sz="1800" dirty="0"/>
              <a:t>(</a:t>
            </a:r>
            <a:r>
              <a:rPr lang="en-US" altLang="zh-CN" sz="1800" dirty="0" err="1"/>
              <a:t>struct</a:t>
            </a:r>
            <a:r>
              <a:rPr lang="en-US" altLang="zh-CN" sz="1800" dirty="0"/>
              <a:t> HNODE));</a:t>
            </a:r>
            <a:endParaRPr lang="en-US" altLang="zh-CN" sz="1800" dirty="0"/>
          </a:p>
          <a:p>
            <a:r>
              <a:rPr lang="en-US" altLang="zh-CN" sz="1800" dirty="0"/>
              <a:t>           if(!r)  {    </a:t>
            </a:r>
            <a:r>
              <a:rPr lang="en-US" altLang="zh-CN" sz="1800" dirty="0" err="1"/>
              <a:t>printf</a:t>
            </a:r>
            <a:r>
              <a:rPr lang="en-US" altLang="zh-CN" sz="1800" dirty="0"/>
              <a:t>("***</a:t>
            </a:r>
            <a:r>
              <a:rPr lang="zh-CN" altLang="en-US" sz="1800" dirty="0"/>
              <a:t>内存错误</a:t>
            </a:r>
            <a:r>
              <a:rPr lang="en-US" altLang="zh-CN" sz="1800" dirty="0"/>
              <a:t>!\n");    exit(0); }</a:t>
            </a:r>
            <a:endParaRPr lang="en-US" altLang="zh-CN" sz="1800" dirty="0"/>
          </a:p>
          <a:p>
            <a:r>
              <a:rPr lang="en-US" altLang="zh-CN" sz="1800" dirty="0"/>
              <a:t>           r-&gt;data=p-&gt;</a:t>
            </a:r>
            <a:r>
              <a:rPr lang="en-US" altLang="zh-CN" sz="1800" dirty="0" err="1"/>
              <a:t>data+q</a:t>
            </a:r>
            <a:r>
              <a:rPr lang="en-US" altLang="zh-CN" sz="1800" dirty="0"/>
              <a:t>-&gt;data;</a:t>
            </a:r>
            <a:endParaRPr lang="en-US" altLang="zh-CN" sz="1800" dirty="0"/>
          </a:p>
          <a:p>
            <a:r>
              <a:rPr lang="en-US" altLang="zh-CN" sz="1800" dirty="0"/>
              <a:t>           r-&gt;lev=(p-&gt;lev&gt;q-&gt;</a:t>
            </a:r>
            <a:r>
              <a:rPr lang="en-US" altLang="zh-CN" sz="1800" dirty="0" err="1"/>
              <a:t>lev?p</a:t>
            </a:r>
            <a:r>
              <a:rPr lang="en-US" altLang="zh-CN" sz="1800" dirty="0"/>
              <a:t>-&gt;lev+1:q-&gt;lev+1);</a:t>
            </a:r>
            <a:endParaRPr lang="en-US" altLang="zh-CN" sz="1800" dirty="0"/>
          </a:p>
          <a:p>
            <a:r>
              <a:rPr lang="en-US" altLang="zh-CN" sz="1800" dirty="0"/>
              <a:t>           p-&gt;lev=q-&gt;lev=r-&gt;lev-1;</a:t>
            </a:r>
            <a:endParaRPr lang="en-US" altLang="zh-CN" sz="1800" dirty="0"/>
          </a:p>
          <a:p>
            <a:r>
              <a:rPr lang="en-US" altLang="zh-CN" sz="1800" dirty="0"/>
              <a:t>           r-&gt;</a:t>
            </a:r>
            <a:r>
              <a:rPr lang="en-US" altLang="zh-CN" sz="1800" dirty="0" err="1"/>
              <a:t>lchild</a:t>
            </a:r>
            <a:r>
              <a:rPr lang="en-US" altLang="zh-CN" sz="1800" dirty="0"/>
              <a:t>=p;</a:t>
            </a:r>
            <a:endParaRPr lang="en-US" altLang="zh-CN" sz="1800" dirty="0"/>
          </a:p>
          <a:p>
            <a:r>
              <a:rPr lang="en-US" altLang="zh-CN" sz="1800" dirty="0"/>
              <a:t>           r-&gt;</a:t>
            </a:r>
            <a:r>
              <a:rPr lang="en-US" altLang="zh-CN" sz="1800" dirty="0" err="1"/>
              <a:t>rchild</a:t>
            </a:r>
            <a:r>
              <a:rPr lang="en-US" altLang="zh-CN" sz="1800" dirty="0"/>
              <a:t>=q;</a:t>
            </a:r>
            <a:endParaRPr lang="en-US" altLang="zh-CN" sz="1800" dirty="0"/>
          </a:p>
          <a:p>
            <a:r>
              <a:rPr lang="en-US" altLang="zh-CN" sz="1800" dirty="0"/>
              <a:t>          Insert(</a:t>
            </a:r>
            <a:r>
              <a:rPr lang="en-US" altLang="zh-CN" sz="1800" dirty="0" err="1"/>
              <a:t>H,r</a:t>
            </a:r>
            <a:r>
              <a:rPr lang="en-US" altLang="zh-CN" sz="1800" dirty="0"/>
              <a:t>);</a:t>
            </a:r>
            <a:endParaRPr lang="en-US" altLang="zh-CN" sz="1800" dirty="0"/>
          </a:p>
          <a:p>
            <a:r>
              <a:rPr lang="en-US" altLang="zh-CN" sz="1800" dirty="0"/>
              <a:t>   }</a:t>
            </a:r>
            <a:endParaRPr lang="en-US" altLang="zh-CN" sz="1800" dirty="0"/>
          </a:p>
          <a:p>
            <a:r>
              <a:rPr lang="en-US" altLang="zh-CN" sz="1800" dirty="0"/>
              <a:t>}</a:t>
            </a:r>
            <a:endParaRPr lang="zh-CN" altLang="en-US" sz="1800" dirty="0"/>
          </a:p>
        </p:txBody>
      </p:sp>
      <p:sp>
        <p:nvSpPr>
          <p:cNvPr id="121859" name="Rectangle 5"/>
          <p:cNvSpPr>
            <a:spLocks noChangeArrowheads="1"/>
          </p:cNvSpPr>
          <p:nvPr/>
        </p:nvSpPr>
        <p:spPr bwMode="auto">
          <a:xfrm>
            <a:off x="3635896" y="3789040"/>
            <a:ext cx="5400675" cy="2864503"/>
          </a:xfrm>
          <a:prstGeom prst="rect">
            <a:avLst/>
          </a:prstGeom>
          <a:noFill/>
          <a:ln w="9525" algn="ctr">
            <a:solidFill>
              <a:srgbClr val="00808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dirty="0"/>
              <a:t>void Insert(HTREE  *&amp;H, HTREE*q)        </a:t>
            </a:r>
            <a:endParaRPr lang="en-US" altLang="zh-CN" sz="1800" dirty="0"/>
          </a:p>
          <a:p>
            <a:r>
              <a:rPr lang="en-US" altLang="zh-CN" sz="1800" dirty="0"/>
              <a:t> //</a:t>
            </a:r>
            <a:r>
              <a:rPr lang="zh-CN" altLang="en-US" sz="1800" dirty="0"/>
              <a:t>向哈夫曼树中插入一个结点，保持权的和有序</a:t>
            </a:r>
            <a:endParaRPr lang="zh-CN" altLang="en-US" sz="1800" dirty="0"/>
          </a:p>
          <a:p>
            <a:r>
              <a:rPr lang="en-US" altLang="zh-CN" sz="1800" dirty="0"/>
              <a:t>{      HTREE *p;</a:t>
            </a:r>
            <a:endParaRPr lang="en-US" altLang="zh-CN" sz="1800" dirty="0"/>
          </a:p>
          <a:p>
            <a:r>
              <a:rPr lang="en-US" altLang="zh-CN" sz="1800" dirty="0"/>
              <a:t>        p=H;</a:t>
            </a:r>
            <a:endParaRPr lang="en-US" altLang="zh-CN" sz="1800" dirty="0"/>
          </a:p>
          <a:p>
            <a:r>
              <a:rPr lang="en-US" altLang="zh-CN" sz="1800" dirty="0"/>
              <a:t>        while((p-&gt;next!=Null)&amp;&amp;(p-&gt;next-&gt;data&lt;=q-&gt;data))</a:t>
            </a:r>
            <a:endParaRPr lang="en-US" altLang="zh-CN" sz="1800" dirty="0"/>
          </a:p>
          <a:p>
            <a:r>
              <a:rPr lang="en-US" altLang="zh-CN" sz="1800" dirty="0"/>
              <a:t>  	 p=p-&gt;next;</a:t>
            </a:r>
            <a:endParaRPr lang="en-US" altLang="zh-CN" sz="1800" dirty="0"/>
          </a:p>
          <a:p>
            <a:r>
              <a:rPr lang="en-US" altLang="zh-CN" sz="1800" dirty="0"/>
              <a:t>        q-&gt;next=p-&gt;next;</a:t>
            </a:r>
            <a:endParaRPr lang="en-US" altLang="zh-CN" sz="1800" dirty="0"/>
          </a:p>
          <a:p>
            <a:r>
              <a:rPr lang="en-US" altLang="zh-CN" sz="1800" dirty="0"/>
              <a:t>        p-&gt;next=q;</a:t>
            </a:r>
            <a:endParaRPr lang="en-US" altLang="zh-CN" sz="1800" dirty="0"/>
          </a:p>
          <a:p>
            <a:r>
              <a:rPr lang="en-US" altLang="zh-CN" sz="1800" dirty="0"/>
              <a:t>}</a:t>
            </a:r>
            <a:endParaRPr lang="zh-CN" altLang="en-US" sz="1800"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12160" y="1052736"/>
            <a:ext cx="2606027" cy="186279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214312" y="692696"/>
            <a:ext cx="7297488"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0000CC"/>
                </a:solidFill>
              </a:rPr>
              <a:t>例：输入一批学生成绩，将百分制转换成五级分制。</a:t>
            </a:r>
            <a:endParaRPr lang="zh-CN" altLang="en-US" b="1" dirty="0">
              <a:solidFill>
                <a:srgbClr val="0000CC"/>
              </a:solidFill>
            </a:endParaRPr>
          </a:p>
        </p:txBody>
      </p:sp>
      <p:sp>
        <p:nvSpPr>
          <p:cNvPr id="11" name="Text Box 13"/>
          <p:cNvSpPr txBox="1">
            <a:spLocks noChangeArrowheads="1"/>
          </p:cNvSpPr>
          <p:nvPr/>
        </p:nvSpPr>
        <p:spPr bwMode="auto">
          <a:xfrm>
            <a:off x="993304" y="2649978"/>
            <a:ext cx="4205754" cy="3787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err="1"/>
              <a:t>scanf</a:t>
            </a:r>
            <a:r>
              <a:rPr lang="en-US" altLang="zh-CN" dirty="0"/>
              <a:t>(“%</a:t>
            </a:r>
            <a:r>
              <a:rPr lang="en-US" altLang="zh-CN" dirty="0" err="1"/>
              <a:t>d”,&amp;a</a:t>
            </a:r>
            <a:r>
              <a:rPr lang="en-US" altLang="zh-CN" dirty="0"/>
              <a:t>);</a:t>
            </a:r>
            <a:endParaRPr lang="en-US" altLang="zh-CN" dirty="0"/>
          </a:p>
          <a:p>
            <a:pPr eaLnBrk="1" hangingPunct="1"/>
            <a:r>
              <a:rPr lang="en-US" altLang="zh-CN" dirty="0"/>
              <a:t>while(a!=999)</a:t>
            </a:r>
            <a:endParaRPr lang="en-US" altLang="zh-CN" dirty="0"/>
          </a:p>
          <a:p>
            <a:pPr eaLnBrk="1" hangingPunct="1"/>
            <a:r>
              <a:rPr lang="en-US" altLang="zh-CN" dirty="0"/>
              <a:t>{   </a:t>
            </a:r>
            <a:endParaRPr lang="en-US" altLang="zh-CN" dirty="0"/>
          </a:p>
          <a:p>
            <a:pPr eaLnBrk="1" hangingPunct="1"/>
            <a:r>
              <a:rPr lang="en-US" altLang="zh-CN" dirty="0"/>
              <a:t>     if (a&lt;60) b=“Fail”</a:t>
            </a:r>
            <a:endParaRPr lang="en-US" altLang="zh-CN" dirty="0"/>
          </a:p>
          <a:p>
            <a:pPr eaLnBrk="1" hangingPunct="1"/>
            <a:r>
              <a:rPr lang="en-US" altLang="zh-CN" dirty="0"/>
              <a:t>      else if (a&lt;70)  b=“Pass”</a:t>
            </a:r>
            <a:endParaRPr lang="en-US" altLang="zh-CN" dirty="0"/>
          </a:p>
          <a:p>
            <a:pPr eaLnBrk="1" hangingPunct="1"/>
            <a:r>
              <a:rPr lang="en-US" altLang="zh-CN" dirty="0"/>
              <a:t>      else if (a&lt;80) b=“General”</a:t>
            </a:r>
            <a:endParaRPr lang="en-US" altLang="zh-CN" dirty="0"/>
          </a:p>
          <a:p>
            <a:pPr eaLnBrk="1" hangingPunct="1"/>
            <a:r>
              <a:rPr lang="en-US" altLang="zh-CN" dirty="0"/>
              <a:t>      else if(a&lt;90) b=“Good”</a:t>
            </a:r>
            <a:endParaRPr lang="en-US" altLang="zh-CN" dirty="0"/>
          </a:p>
          <a:p>
            <a:pPr eaLnBrk="1" hangingPunct="1"/>
            <a:r>
              <a:rPr lang="en-US" altLang="zh-CN" dirty="0"/>
              <a:t>      else b=“Excellent”;      </a:t>
            </a:r>
            <a:endParaRPr lang="en-US" altLang="zh-CN" dirty="0"/>
          </a:p>
          <a:p>
            <a:pPr eaLnBrk="1" hangingPunct="1"/>
            <a:r>
              <a:rPr lang="en-US" altLang="zh-CN" dirty="0"/>
              <a:t>      </a:t>
            </a:r>
            <a:r>
              <a:rPr lang="en-US" altLang="zh-CN" dirty="0" err="1"/>
              <a:t>scanf</a:t>
            </a:r>
            <a:r>
              <a:rPr lang="en-US" altLang="zh-CN" dirty="0"/>
              <a:t>(“%</a:t>
            </a:r>
            <a:r>
              <a:rPr lang="en-US" altLang="zh-CN" dirty="0" err="1"/>
              <a:t>d”,&amp;a</a:t>
            </a:r>
            <a:r>
              <a:rPr lang="en-US" altLang="zh-CN" dirty="0"/>
              <a:t>);</a:t>
            </a:r>
            <a:endParaRPr lang="en-US" altLang="zh-CN" dirty="0"/>
          </a:p>
          <a:p>
            <a:pPr eaLnBrk="1" hangingPunct="1"/>
            <a:r>
              <a:rPr lang="en-US" altLang="zh-CN" dirty="0"/>
              <a:t>}</a:t>
            </a:r>
            <a:endParaRPr lang="en-US" altLang="zh-CN" dirty="0"/>
          </a:p>
        </p:txBody>
      </p:sp>
      <p:graphicFrame>
        <p:nvGraphicFramePr>
          <p:cNvPr id="12" name="表格 11"/>
          <p:cNvGraphicFramePr>
            <a:graphicFrameLocks noGrp="1"/>
          </p:cNvGraphicFramePr>
          <p:nvPr/>
        </p:nvGraphicFramePr>
        <p:xfrm>
          <a:off x="868515" y="1503856"/>
          <a:ext cx="6936434" cy="798808"/>
        </p:xfrm>
        <a:graphic>
          <a:graphicData uri="http://schemas.openxmlformats.org/drawingml/2006/table">
            <a:tbl>
              <a:tblPr firstRow="1" bandRow="1">
                <a:tableStyleId>{5C22544A-7EE6-4342-B048-85BDC9FD1C3A}</a:tableStyleId>
              </a:tblPr>
              <a:tblGrid>
                <a:gridCol w="743744"/>
                <a:gridCol w="1238538"/>
                <a:gridCol w="1238538"/>
                <a:gridCol w="1238538"/>
                <a:gridCol w="1238538"/>
                <a:gridCol w="1238538"/>
              </a:tblGrid>
              <a:tr h="402568">
                <a:tc>
                  <a:txBody>
                    <a:bodyPr/>
                    <a:lstStyle/>
                    <a:p>
                      <a:r>
                        <a:rPr lang="zh-CN" altLang="en-US" sz="2000" dirty="0">
                          <a:solidFill>
                            <a:schemeClr val="tx1"/>
                          </a:solidFill>
                          <a:latin typeface="+mn-ea"/>
                          <a:ea typeface="+mn-ea"/>
                        </a:rPr>
                        <a:t>分数</a:t>
                      </a:r>
                      <a:r>
                        <a:rPr lang="en-US" altLang="zh-CN" sz="2000" dirty="0">
                          <a:solidFill>
                            <a:schemeClr val="tx1"/>
                          </a:solidFill>
                          <a:latin typeface="+mn-ea"/>
                          <a:ea typeface="+mn-ea"/>
                        </a:rPr>
                        <a:t> </a:t>
                      </a:r>
                      <a:endParaRPr lang="zh-CN" altLang="en-US" sz="200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000" dirty="0">
                          <a:solidFill>
                            <a:schemeClr val="tx1"/>
                          </a:solidFill>
                          <a:latin typeface="+mn-lt"/>
                          <a:ea typeface="+mn-ea"/>
                        </a:rPr>
                        <a:t>0~59</a:t>
                      </a:r>
                      <a:endParaRPr lang="zh-CN" altLang="en-US" sz="200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solidFill>
                            <a:schemeClr val="tx1"/>
                          </a:solidFill>
                          <a:latin typeface="+mn-lt"/>
                          <a:ea typeface="+mn-ea"/>
                        </a:rPr>
                        <a:t>60~69</a:t>
                      </a:r>
                      <a:endParaRPr lang="zh-CN" altLang="en-US" sz="200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solidFill>
                            <a:schemeClr val="tx1"/>
                          </a:solidFill>
                          <a:latin typeface="+mn-lt"/>
                          <a:ea typeface="+mn-ea"/>
                        </a:rPr>
                        <a:t>70~79</a:t>
                      </a:r>
                      <a:endParaRPr lang="zh-CN" altLang="en-US" sz="200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solidFill>
                            <a:schemeClr val="tx1"/>
                          </a:solidFill>
                          <a:latin typeface="+mn-lt"/>
                          <a:ea typeface="+mn-ea"/>
                        </a:rPr>
                        <a:t>80~89</a:t>
                      </a:r>
                      <a:endParaRPr lang="zh-CN" altLang="en-US" sz="200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solidFill>
                            <a:schemeClr val="tx1"/>
                          </a:solidFill>
                          <a:latin typeface="+mn-lt"/>
                          <a:ea typeface="+mn-ea"/>
                        </a:rPr>
                        <a:t>90~100</a:t>
                      </a:r>
                      <a:endParaRPr lang="zh-CN" altLang="en-US" sz="200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zh-CN" altLang="en-US" sz="2000" b="1" dirty="0">
                          <a:solidFill>
                            <a:schemeClr val="tx1"/>
                          </a:solidFill>
                          <a:latin typeface="+mn-ea"/>
                          <a:ea typeface="+mn-ea"/>
                        </a:rPr>
                        <a:t>等级</a:t>
                      </a:r>
                      <a:endParaRPr lang="zh-CN" altLang="en-US" sz="2000" b="1"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a:t>Fail </a:t>
                      </a:r>
                      <a:endParaRPr lang="zh-CN" altLang="en-US" sz="200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a:t>Pass</a:t>
                      </a:r>
                      <a:endParaRPr lang="zh-CN" altLang="en-US" sz="200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a:t>General</a:t>
                      </a:r>
                      <a:endParaRPr lang="zh-CN" altLang="en-US" sz="200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a:t>Good </a:t>
                      </a:r>
                      <a:endParaRPr lang="zh-CN" altLang="en-US" sz="200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t>Excellent</a:t>
                      </a:r>
                      <a:endParaRPr lang="en-US" altLang="zh-C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761913" y="2924944"/>
            <a:ext cx="2410487" cy="1460910"/>
          </a:xfrm>
          <a:prstGeom prst="rect">
            <a:avLst/>
          </a:prstGeom>
        </p:spPr>
      </p:pic>
      <p:pic>
        <p:nvPicPr>
          <p:cNvPr id="5" name="图片 4"/>
          <p:cNvPicPr>
            <a:picLocks noChangeAspect="1"/>
          </p:cNvPicPr>
          <p:nvPr/>
        </p:nvPicPr>
        <p:blipFill>
          <a:blip r:embed="rId2"/>
          <a:stretch>
            <a:fillRect/>
          </a:stretch>
        </p:blipFill>
        <p:spPr>
          <a:xfrm>
            <a:off x="6154756" y="4791025"/>
            <a:ext cx="2014635" cy="137427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1+#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4"/>
          <p:cNvSpPr txBox="1">
            <a:spLocks noChangeArrowheads="1"/>
          </p:cNvSpPr>
          <p:nvPr/>
        </p:nvSpPr>
        <p:spPr bwMode="auto">
          <a:xfrm>
            <a:off x="274204" y="924849"/>
            <a:ext cx="1247055"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dirty="0">
                <a:solidFill>
                  <a:srgbClr val="0000CC"/>
                </a:solidFill>
              </a:rPr>
              <a:t>若同时</a:t>
            </a:r>
            <a:endParaRPr lang="en-US" altLang="zh-CN" b="1" dirty="0">
              <a:solidFill>
                <a:srgbClr val="0000CC"/>
              </a:solidFill>
            </a:endParaRPr>
          </a:p>
          <a:p>
            <a:pPr algn="ctr" eaLnBrk="1" hangingPunct="1"/>
            <a:r>
              <a:rPr lang="zh-CN" altLang="en-US" b="1" dirty="0">
                <a:solidFill>
                  <a:srgbClr val="0000CC"/>
                </a:solidFill>
              </a:rPr>
              <a:t>已知</a:t>
            </a:r>
            <a:endParaRPr lang="zh-CN" altLang="en-US" b="1" dirty="0">
              <a:solidFill>
                <a:srgbClr val="0000CC"/>
              </a:solidFill>
            </a:endParaRPr>
          </a:p>
        </p:txBody>
      </p:sp>
      <p:sp>
        <p:nvSpPr>
          <p:cNvPr id="122885" name="Text Box 18"/>
          <p:cNvSpPr txBox="1">
            <a:spLocks noChangeArrowheads="1"/>
          </p:cNvSpPr>
          <p:nvPr/>
        </p:nvSpPr>
        <p:spPr bwMode="auto">
          <a:xfrm>
            <a:off x="231769" y="2203251"/>
            <a:ext cx="2578981" cy="224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b="1" dirty="0">
                <a:latin typeface="+mn-lt"/>
                <a:ea typeface="+mn-ea"/>
              </a:rPr>
              <a:t>则：</a:t>
            </a:r>
            <a:endParaRPr lang="en-US" altLang="zh-CN" sz="2000" b="1" dirty="0">
              <a:latin typeface="+mn-lt"/>
              <a:ea typeface="+mn-ea"/>
            </a:endParaRPr>
          </a:p>
          <a:p>
            <a:pPr algn="just" eaLnBrk="1" hangingPunct="1"/>
            <a:r>
              <a:rPr lang="en-US" altLang="zh-CN" sz="2000" b="1" dirty="0">
                <a:latin typeface="+mn-lt"/>
                <a:ea typeface="+mn-ea"/>
              </a:rPr>
              <a:t>W</a:t>
            </a:r>
            <a:r>
              <a:rPr lang="en-US" altLang="zh-CN" sz="2000" b="1" i="1" baseline="-25000" dirty="0">
                <a:latin typeface="+mn-lt"/>
                <a:ea typeface="+mn-ea"/>
              </a:rPr>
              <a:t>i</a:t>
            </a:r>
            <a:r>
              <a:rPr lang="en-US" altLang="zh-CN" sz="2000" b="1" dirty="0">
                <a:latin typeface="+mn-lt"/>
                <a:ea typeface="+mn-ea"/>
              </a:rPr>
              <a:t>={5,15,40,30,10}</a:t>
            </a:r>
            <a:endParaRPr lang="en-US" altLang="zh-CN" sz="2000" b="1" dirty="0">
              <a:latin typeface="+mn-lt"/>
              <a:ea typeface="+mn-ea"/>
            </a:endParaRPr>
          </a:p>
          <a:p>
            <a:pPr algn="just" eaLnBrk="1" hangingPunct="1"/>
            <a:r>
              <a:rPr lang="zh-CN" altLang="en-US" sz="2000" b="1" dirty="0">
                <a:latin typeface="+mn-lt"/>
                <a:ea typeface="+mn-ea"/>
              </a:rPr>
              <a:t>为权</a:t>
            </a:r>
            <a:r>
              <a:rPr lang="en-US" altLang="zh-CN" sz="2000" b="1" dirty="0">
                <a:latin typeface="+mn-lt"/>
                <a:ea typeface="+mn-ea"/>
              </a:rPr>
              <a:t>;</a:t>
            </a:r>
            <a:endParaRPr lang="en-US" altLang="zh-CN" sz="2000" b="1" dirty="0">
              <a:latin typeface="+mn-lt"/>
              <a:ea typeface="+mn-ea"/>
            </a:endParaRPr>
          </a:p>
          <a:p>
            <a:pPr algn="just" eaLnBrk="1" hangingPunct="1"/>
            <a:r>
              <a:rPr lang="zh-CN" altLang="en-US" sz="2000" b="1" dirty="0">
                <a:latin typeface="+mn-lt"/>
                <a:ea typeface="+mn-ea"/>
              </a:rPr>
              <a:t>构造哈夫曼树如图</a:t>
            </a:r>
            <a:r>
              <a:rPr lang="en-US" altLang="zh-CN" sz="2000" b="1" dirty="0">
                <a:latin typeface="+mn-lt"/>
                <a:ea typeface="+mn-ea"/>
              </a:rPr>
              <a:t>(b)</a:t>
            </a:r>
            <a:r>
              <a:rPr lang="zh-CN" altLang="en-US" sz="2000" b="1" dirty="0">
                <a:latin typeface="+mn-lt"/>
                <a:ea typeface="+mn-ea"/>
              </a:rPr>
              <a:t>所示</a:t>
            </a:r>
            <a:r>
              <a:rPr lang="en-US" altLang="zh-CN" sz="2000" b="1" dirty="0">
                <a:latin typeface="+mn-lt"/>
                <a:ea typeface="+mn-ea"/>
              </a:rPr>
              <a:t>;</a:t>
            </a:r>
            <a:endParaRPr lang="en-US" altLang="zh-CN" sz="2000" b="1" dirty="0">
              <a:latin typeface="+mn-lt"/>
              <a:ea typeface="+mn-ea"/>
            </a:endParaRPr>
          </a:p>
          <a:p>
            <a:pPr algn="just" eaLnBrk="1" hangingPunct="1"/>
            <a:r>
              <a:rPr lang="zh-CN" altLang="en-US" sz="2000" b="1" dirty="0">
                <a:latin typeface="+mn-lt"/>
                <a:ea typeface="+mn-ea"/>
              </a:rPr>
              <a:t>将判定框中的条件分开，可得到</a:t>
            </a:r>
            <a:r>
              <a:rPr lang="en-US" altLang="zh-CN" sz="2000" b="1" dirty="0">
                <a:latin typeface="+mn-lt"/>
                <a:ea typeface="+mn-ea"/>
              </a:rPr>
              <a:t>(c)</a:t>
            </a:r>
            <a:r>
              <a:rPr lang="zh-CN" altLang="en-US" sz="2000" b="1" dirty="0">
                <a:latin typeface="+mn-lt"/>
                <a:ea typeface="+mn-ea"/>
              </a:rPr>
              <a:t>。</a:t>
            </a:r>
            <a:endParaRPr lang="en-US" altLang="zh-CN" sz="2000" b="1" dirty="0">
              <a:latin typeface="+mn-lt"/>
              <a:ea typeface="+mn-ea"/>
            </a:endParaRPr>
          </a:p>
        </p:txBody>
      </p:sp>
      <p:grpSp>
        <p:nvGrpSpPr>
          <p:cNvPr id="122886" name="Group 21"/>
          <p:cNvGrpSpPr/>
          <p:nvPr/>
        </p:nvGrpSpPr>
        <p:grpSpPr bwMode="auto">
          <a:xfrm>
            <a:off x="3203559" y="2112882"/>
            <a:ext cx="5669657" cy="4538471"/>
            <a:chOff x="521" y="572"/>
            <a:chExt cx="3390" cy="2817"/>
          </a:xfrm>
        </p:grpSpPr>
        <p:grpSp>
          <p:nvGrpSpPr>
            <p:cNvPr id="122887" name="Group 22"/>
            <p:cNvGrpSpPr/>
            <p:nvPr/>
          </p:nvGrpSpPr>
          <p:grpSpPr bwMode="auto">
            <a:xfrm>
              <a:off x="2063" y="590"/>
              <a:ext cx="1848" cy="1434"/>
              <a:chOff x="2157" y="590"/>
              <a:chExt cx="1848" cy="1434"/>
            </a:xfrm>
          </p:grpSpPr>
          <p:sp>
            <p:nvSpPr>
              <p:cNvPr id="122951" name="AutoShape 23"/>
              <p:cNvSpPr>
                <a:spLocks noChangeArrowheads="1"/>
              </p:cNvSpPr>
              <p:nvPr/>
            </p:nvSpPr>
            <p:spPr bwMode="auto">
              <a:xfrm>
                <a:off x="2170" y="590"/>
                <a:ext cx="1063" cy="236"/>
              </a:xfrm>
              <a:prstGeom prst="flowChartDecision">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70 &lt;=a &lt; 80</a:t>
                </a:r>
                <a:endParaRPr lang="en-US" altLang="zh-CN" sz="1200" b="1"/>
              </a:p>
            </p:txBody>
          </p:sp>
          <p:sp>
            <p:nvSpPr>
              <p:cNvPr id="122952" name="AutoShape 24"/>
              <p:cNvSpPr>
                <a:spLocks noChangeArrowheads="1"/>
              </p:cNvSpPr>
              <p:nvPr/>
            </p:nvSpPr>
            <p:spPr bwMode="auto">
              <a:xfrm>
                <a:off x="2519" y="906"/>
                <a:ext cx="1104" cy="236"/>
              </a:xfrm>
              <a:prstGeom prst="flowChartDecision">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80&lt;=a &lt; 90</a:t>
                </a:r>
                <a:endParaRPr lang="en-US" altLang="zh-CN" sz="1200" b="1"/>
              </a:p>
            </p:txBody>
          </p:sp>
          <p:sp>
            <p:nvSpPr>
              <p:cNvPr id="122953" name="AutoShape 25"/>
              <p:cNvSpPr>
                <a:spLocks noChangeArrowheads="1"/>
              </p:cNvSpPr>
              <p:nvPr/>
            </p:nvSpPr>
            <p:spPr bwMode="auto">
              <a:xfrm>
                <a:off x="2959" y="1230"/>
                <a:ext cx="1046" cy="236"/>
              </a:xfrm>
              <a:prstGeom prst="flowChartDecision">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60&lt;=a &lt; 70</a:t>
                </a:r>
                <a:endParaRPr lang="en-US" altLang="zh-CN" sz="1200" b="1"/>
              </a:p>
            </p:txBody>
          </p:sp>
          <p:sp>
            <p:nvSpPr>
              <p:cNvPr id="122954" name="AutoShape 26"/>
              <p:cNvSpPr>
                <a:spLocks noChangeArrowheads="1"/>
              </p:cNvSpPr>
              <p:nvPr/>
            </p:nvSpPr>
            <p:spPr bwMode="auto">
              <a:xfrm>
                <a:off x="2947" y="1548"/>
                <a:ext cx="592" cy="236"/>
              </a:xfrm>
              <a:prstGeom prst="flowChartDecision">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a &lt; 60</a:t>
                </a:r>
                <a:endParaRPr lang="en-US" altLang="zh-CN" sz="1200" b="1"/>
              </a:p>
            </p:txBody>
          </p:sp>
          <p:sp>
            <p:nvSpPr>
              <p:cNvPr id="122955" name="Rectangle 27"/>
              <p:cNvSpPr>
                <a:spLocks noChangeArrowheads="1"/>
              </p:cNvSpPr>
              <p:nvPr/>
            </p:nvSpPr>
            <p:spPr bwMode="auto">
              <a:xfrm>
                <a:off x="2157" y="938"/>
                <a:ext cx="360" cy="179"/>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 </a:t>
                </a:r>
                <a:r>
                  <a:rPr lang="zh-CN" altLang="en-US" sz="1200" b="1"/>
                  <a:t>中等 </a:t>
                </a:r>
                <a:endParaRPr lang="zh-CN" altLang="en-US" sz="1200" b="1"/>
              </a:p>
            </p:txBody>
          </p:sp>
          <p:sp>
            <p:nvSpPr>
              <p:cNvPr id="122956" name="Rectangle 28"/>
              <p:cNvSpPr>
                <a:spLocks noChangeArrowheads="1"/>
              </p:cNvSpPr>
              <p:nvPr/>
            </p:nvSpPr>
            <p:spPr bwMode="auto">
              <a:xfrm>
                <a:off x="2622" y="1258"/>
                <a:ext cx="384" cy="179"/>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  </a:t>
                </a:r>
                <a:r>
                  <a:rPr lang="zh-CN" altLang="en-US" sz="1200" b="1"/>
                  <a:t>良好 </a:t>
                </a:r>
                <a:endParaRPr lang="zh-CN" altLang="en-US" sz="1200" b="1"/>
              </a:p>
            </p:txBody>
          </p:sp>
          <p:sp>
            <p:nvSpPr>
              <p:cNvPr id="122957" name="Rectangle 29"/>
              <p:cNvSpPr>
                <a:spLocks noChangeArrowheads="1"/>
              </p:cNvSpPr>
              <p:nvPr/>
            </p:nvSpPr>
            <p:spPr bwMode="auto">
              <a:xfrm>
                <a:off x="3494" y="1570"/>
                <a:ext cx="408" cy="179"/>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  </a:t>
                </a:r>
                <a:r>
                  <a:rPr lang="zh-CN" altLang="en-US" sz="1200" b="1"/>
                  <a:t>及格  </a:t>
                </a:r>
                <a:endParaRPr lang="zh-CN" altLang="en-US" sz="1200" b="1"/>
              </a:p>
            </p:txBody>
          </p:sp>
          <p:sp>
            <p:nvSpPr>
              <p:cNvPr id="122958" name="Line 30"/>
              <p:cNvSpPr>
                <a:spLocks noChangeShapeType="1"/>
              </p:cNvSpPr>
              <p:nvPr/>
            </p:nvSpPr>
            <p:spPr bwMode="auto">
              <a:xfrm flipH="1">
                <a:off x="2495" y="802"/>
                <a:ext cx="91"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2959" name="Line 31"/>
              <p:cNvSpPr>
                <a:spLocks noChangeShapeType="1"/>
              </p:cNvSpPr>
              <p:nvPr/>
            </p:nvSpPr>
            <p:spPr bwMode="auto">
              <a:xfrm flipH="1">
                <a:off x="3017" y="1755"/>
                <a:ext cx="136"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2960" name="Rectangle 32"/>
              <p:cNvSpPr>
                <a:spLocks noChangeArrowheads="1"/>
              </p:cNvSpPr>
              <p:nvPr/>
            </p:nvSpPr>
            <p:spPr bwMode="auto">
              <a:xfrm>
                <a:off x="3244" y="1845"/>
                <a:ext cx="408" cy="179"/>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  </a:t>
                </a:r>
                <a:r>
                  <a:rPr lang="zh-CN" altLang="en-US" sz="1200" b="1"/>
                  <a:t>优良  </a:t>
                </a:r>
                <a:endParaRPr lang="zh-CN" altLang="en-US" sz="1200" b="1"/>
              </a:p>
            </p:txBody>
          </p:sp>
          <p:sp>
            <p:nvSpPr>
              <p:cNvPr id="122961" name="Line 33"/>
              <p:cNvSpPr>
                <a:spLocks noChangeShapeType="1"/>
              </p:cNvSpPr>
              <p:nvPr/>
            </p:nvSpPr>
            <p:spPr bwMode="auto">
              <a:xfrm>
                <a:off x="3334" y="1752"/>
                <a:ext cx="91" cy="9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2962" name="Rectangle 34"/>
              <p:cNvSpPr>
                <a:spLocks noChangeArrowheads="1"/>
              </p:cNvSpPr>
              <p:nvPr/>
            </p:nvSpPr>
            <p:spPr bwMode="auto">
              <a:xfrm>
                <a:off x="2768" y="1845"/>
                <a:ext cx="432" cy="179"/>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 </a:t>
                </a:r>
                <a:r>
                  <a:rPr lang="zh-CN" altLang="en-US" sz="1200" b="1"/>
                  <a:t>不及格</a:t>
                </a:r>
                <a:endParaRPr lang="zh-CN" altLang="en-US" sz="1200" b="1"/>
              </a:p>
            </p:txBody>
          </p:sp>
          <p:sp>
            <p:nvSpPr>
              <p:cNvPr id="122963" name="Line 35"/>
              <p:cNvSpPr>
                <a:spLocks noChangeShapeType="1"/>
              </p:cNvSpPr>
              <p:nvPr/>
            </p:nvSpPr>
            <p:spPr bwMode="auto">
              <a:xfrm>
                <a:off x="2789" y="799"/>
                <a:ext cx="230" cy="8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2964" name="Line 36"/>
              <p:cNvSpPr>
                <a:spLocks noChangeShapeType="1"/>
              </p:cNvSpPr>
              <p:nvPr/>
            </p:nvSpPr>
            <p:spPr bwMode="auto">
              <a:xfrm>
                <a:off x="3197" y="1117"/>
                <a:ext cx="91"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2965" name="Line 37"/>
              <p:cNvSpPr>
                <a:spLocks noChangeShapeType="1"/>
              </p:cNvSpPr>
              <p:nvPr/>
            </p:nvSpPr>
            <p:spPr bwMode="auto">
              <a:xfrm>
                <a:off x="3560" y="1434"/>
                <a:ext cx="91"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2966" name="Line 38"/>
              <p:cNvSpPr>
                <a:spLocks noChangeShapeType="1"/>
              </p:cNvSpPr>
              <p:nvPr/>
            </p:nvSpPr>
            <p:spPr bwMode="auto">
              <a:xfrm flipH="1">
                <a:off x="2880" y="1117"/>
                <a:ext cx="91"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2967" name="Line 39"/>
              <p:cNvSpPr>
                <a:spLocks noChangeShapeType="1"/>
              </p:cNvSpPr>
              <p:nvPr/>
            </p:nvSpPr>
            <p:spPr bwMode="auto">
              <a:xfrm flipH="1">
                <a:off x="3288" y="1434"/>
                <a:ext cx="91"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sp>
          <p:nvSpPr>
            <p:cNvPr id="122888" name="Text Box 40"/>
            <p:cNvSpPr txBox="1">
              <a:spLocks noChangeArrowheads="1"/>
            </p:cNvSpPr>
            <p:nvPr/>
          </p:nvSpPr>
          <p:spPr bwMode="auto">
            <a:xfrm>
              <a:off x="1338" y="572"/>
              <a:ext cx="81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b="1">
                  <a:solidFill>
                    <a:schemeClr val="accent2"/>
                  </a:solidFill>
                </a:rPr>
                <a:t>10000</a:t>
              </a:r>
              <a:r>
                <a:rPr lang="zh-CN" altLang="en-US" sz="1600" b="1">
                  <a:solidFill>
                    <a:schemeClr val="accent2"/>
                  </a:solidFill>
                </a:rPr>
                <a:t>个分数</a:t>
              </a:r>
              <a:endParaRPr lang="zh-CN" altLang="en-US" sz="1600" b="1">
                <a:solidFill>
                  <a:schemeClr val="accent2"/>
                </a:solidFill>
              </a:endParaRPr>
            </a:p>
          </p:txBody>
        </p:sp>
        <p:grpSp>
          <p:nvGrpSpPr>
            <p:cNvPr id="122889" name="Group 41"/>
            <p:cNvGrpSpPr/>
            <p:nvPr/>
          </p:nvGrpSpPr>
          <p:grpSpPr bwMode="auto">
            <a:xfrm>
              <a:off x="521" y="586"/>
              <a:ext cx="1701" cy="1468"/>
              <a:chOff x="521" y="586"/>
              <a:chExt cx="1701" cy="1468"/>
            </a:xfrm>
          </p:grpSpPr>
          <p:sp>
            <p:nvSpPr>
              <p:cNvPr id="122936" name="Line 42"/>
              <p:cNvSpPr>
                <a:spLocks noChangeShapeType="1"/>
              </p:cNvSpPr>
              <p:nvPr/>
            </p:nvSpPr>
            <p:spPr bwMode="auto">
              <a:xfrm>
                <a:off x="1156" y="799"/>
                <a:ext cx="862"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2937" name="AutoShape 43"/>
              <p:cNvSpPr>
                <a:spLocks noChangeArrowheads="1"/>
              </p:cNvSpPr>
              <p:nvPr/>
            </p:nvSpPr>
            <p:spPr bwMode="auto">
              <a:xfrm>
                <a:off x="769" y="586"/>
                <a:ext cx="592" cy="236"/>
              </a:xfrm>
              <a:prstGeom prst="flowChartDecision">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a &lt; 60</a:t>
                </a:r>
                <a:endParaRPr lang="en-US" altLang="zh-CN" sz="1200" b="1"/>
              </a:p>
            </p:txBody>
          </p:sp>
          <p:sp>
            <p:nvSpPr>
              <p:cNvPr id="122938" name="AutoShape 44"/>
              <p:cNvSpPr>
                <a:spLocks noChangeArrowheads="1"/>
              </p:cNvSpPr>
              <p:nvPr/>
            </p:nvSpPr>
            <p:spPr bwMode="auto">
              <a:xfrm>
                <a:off x="1044" y="910"/>
                <a:ext cx="592" cy="236"/>
              </a:xfrm>
              <a:prstGeom prst="flowChartDecision">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a &lt; 70</a:t>
                </a:r>
                <a:endParaRPr lang="en-US" altLang="zh-CN" sz="1200" b="1"/>
              </a:p>
            </p:txBody>
          </p:sp>
          <p:sp>
            <p:nvSpPr>
              <p:cNvPr id="122939" name="AutoShape 45"/>
              <p:cNvSpPr>
                <a:spLocks noChangeArrowheads="1"/>
              </p:cNvSpPr>
              <p:nvPr/>
            </p:nvSpPr>
            <p:spPr bwMode="auto">
              <a:xfrm>
                <a:off x="1270" y="1227"/>
                <a:ext cx="592" cy="236"/>
              </a:xfrm>
              <a:prstGeom prst="flowChartDecision">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a &lt; 80</a:t>
                </a:r>
                <a:endParaRPr lang="en-US" altLang="zh-CN" sz="1200" b="1"/>
              </a:p>
            </p:txBody>
          </p:sp>
          <p:sp>
            <p:nvSpPr>
              <p:cNvPr id="122940" name="AutoShape 46"/>
              <p:cNvSpPr>
                <a:spLocks noChangeArrowheads="1"/>
              </p:cNvSpPr>
              <p:nvPr/>
            </p:nvSpPr>
            <p:spPr bwMode="auto">
              <a:xfrm>
                <a:off x="1543" y="1545"/>
                <a:ext cx="592" cy="236"/>
              </a:xfrm>
              <a:prstGeom prst="flowChartDecision">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a &lt; 90</a:t>
                </a:r>
                <a:endParaRPr lang="en-US" altLang="zh-CN" sz="1200" b="1"/>
              </a:p>
            </p:txBody>
          </p:sp>
          <p:sp>
            <p:nvSpPr>
              <p:cNvPr id="122941" name="Rectangle 47"/>
              <p:cNvSpPr>
                <a:spLocks noChangeArrowheads="1"/>
              </p:cNvSpPr>
              <p:nvPr/>
            </p:nvSpPr>
            <p:spPr bwMode="auto">
              <a:xfrm>
                <a:off x="612" y="935"/>
                <a:ext cx="408" cy="179"/>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200" b="1"/>
                  <a:t>不及格</a:t>
                </a:r>
                <a:endParaRPr lang="zh-CN" altLang="en-US" sz="1200" b="1"/>
              </a:p>
            </p:txBody>
          </p:sp>
          <p:sp>
            <p:nvSpPr>
              <p:cNvPr id="122942" name="Rectangle 48"/>
              <p:cNvSpPr>
                <a:spLocks noChangeArrowheads="1"/>
              </p:cNvSpPr>
              <p:nvPr/>
            </p:nvSpPr>
            <p:spPr bwMode="auto">
              <a:xfrm>
                <a:off x="851" y="1255"/>
                <a:ext cx="384" cy="179"/>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  </a:t>
                </a:r>
                <a:r>
                  <a:rPr lang="zh-CN" altLang="en-US" sz="1200" b="1"/>
                  <a:t>及格 </a:t>
                </a:r>
                <a:endParaRPr lang="zh-CN" altLang="en-US" sz="1200" b="1"/>
              </a:p>
            </p:txBody>
          </p:sp>
          <p:sp>
            <p:nvSpPr>
              <p:cNvPr id="122943" name="Rectangle 49"/>
              <p:cNvSpPr>
                <a:spLocks noChangeArrowheads="1"/>
              </p:cNvSpPr>
              <p:nvPr/>
            </p:nvSpPr>
            <p:spPr bwMode="auto">
              <a:xfrm>
                <a:off x="1079" y="1573"/>
                <a:ext cx="384" cy="179"/>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  </a:t>
                </a:r>
                <a:r>
                  <a:rPr lang="zh-CN" altLang="en-US" sz="1200" b="1"/>
                  <a:t>中等 </a:t>
                </a:r>
                <a:endParaRPr lang="zh-CN" altLang="en-US" sz="1200" b="1"/>
              </a:p>
            </p:txBody>
          </p:sp>
          <p:sp>
            <p:nvSpPr>
              <p:cNvPr id="122944" name="Rectangle 50"/>
              <p:cNvSpPr>
                <a:spLocks noChangeArrowheads="1"/>
              </p:cNvSpPr>
              <p:nvPr/>
            </p:nvSpPr>
            <p:spPr bwMode="auto">
              <a:xfrm>
                <a:off x="1862" y="1842"/>
                <a:ext cx="360" cy="179"/>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 </a:t>
                </a:r>
                <a:r>
                  <a:rPr lang="zh-CN" altLang="en-US" sz="1200" b="1"/>
                  <a:t>优良 </a:t>
                </a:r>
                <a:endParaRPr lang="zh-CN" altLang="en-US" sz="1200" b="1"/>
              </a:p>
            </p:txBody>
          </p:sp>
          <p:sp>
            <p:nvSpPr>
              <p:cNvPr id="122945" name="Line 51"/>
              <p:cNvSpPr>
                <a:spLocks noChangeShapeType="1"/>
              </p:cNvSpPr>
              <p:nvPr/>
            </p:nvSpPr>
            <p:spPr bwMode="auto">
              <a:xfrm flipH="1">
                <a:off x="884" y="799"/>
                <a:ext cx="91"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2946" name="Line 52"/>
              <p:cNvSpPr>
                <a:spLocks noChangeShapeType="1"/>
              </p:cNvSpPr>
              <p:nvPr/>
            </p:nvSpPr>
            <p:spPr bwMode="auto">
              <a:xfrm flipH="1">
                <a:off x="1111" y="1117"/>
                <a:ext cx="136"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2947" name="Line 53"/>
              <p:cNvSpPr>
                <a:spLocks noChangeShapeType="1"/>
              </p:cNvSpPr>
              <p:nvPr/>
            </p:nvSpPr>
            <p:spPr bwMode="auto">
              <a:xfrm flipH="1">
                <a:off x="1338" y="1434"/>
                <a:ext cx="136"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2948" name="Line 54"/>
              <p:cNvSpPr>
                <a:spLocks noChangeShapeType="1"/>
              </p:cNvSpPr>
              <p:nvPr/>
            </p:nvSpPr>
            <p:spPr bwMode="auto">
              <a:xfrm flipH="1">
                <a:off x="1610" y="1752"/>
                <a:ext cx="136"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2949" name="Rectangle 55"/>
              <p:cNvSpPr>
                <a:spLocks noChangeArrowheads="1"/>
              </p:cNvSpPr>
              <p:nvPr/>
            </p:nvSpPr>
            <p:spPr bwMode="auto">
              <a:xfrm>
                <a:off x="1319" y="1842"/>
                <a:ext cx="360" cy="179"/>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 </a:t>
                </a:r>
                <a:r>
                  <a:rPr lang="zh-CN" altLang="en-US" sz="1200" b="1"/>
                  <a:t>良好 </a:t>
                </a:r>
                <a:endParaRPr lang="zh-CN" altLang="en-US" sz="1200" b="1"/>
              </a:p>
            </p:txBody>
          </p:sp>
          <p:sp>
            <p:nvSpPr>
              <p:cNvPr id="122950" name="Text Box 56"/>
              <p:cNvSpPr txBox="1">
                <a:spLocks noChangeArrowheads="1"/>
              </p:cNvSpPr>
              <p:nvPr/>
            </p:nvSpPr>
            <p:spPr bwMode="auto">
              <a:xfrm>
                <a:off x="521" y="1842"/>
                <a:ext cx="56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b="1">
                    <a:solidFill>
                      <a:schemeClr val="accent2"/>
                    </a:solidFill>
                  </a:rPr>
                  <a:t>31500</a:t>
                </a:r>
                <a:r>
                  <a:rPr lang="zh-CN" altLang="en-US" sz="1600" b="1">
                    <a:solidFill>
                      <a:schemeClr val="accent2"/>
                    </a:solidFill>
                  </a:rPr>
                  <a:t>次</a:t>
                </a:r>
                <a:endParaRPr lang="zh-CN" altLang="en-US" sz="1600" b="1">
                  <a:solidFill>
                    <a:schemeClr val="accent2"/>
                  </a:solidFill>
                </a:endParaRPr>
              </a:p>
            </p:txBody>
          </p:sp>
        </p:grpSp>
        <p:grpSp>
          <p:nvGrpSpPr>
            <p:cNvPr id="122890" name="Group 57"/>
            <p:cNvGrpSpPr/>
            <p:nvPr/>
          </p:nvGrpSpPr>
          <p:grpSpPr bwMode="auto">
            <a:xfrm>
              <a:off x="975" y="2117"/>
              <a:ext cx="2060" cy="1177"/>
              <a:chOff x="975" y="2494"/>
              <a:chExt cx="2060" cy="1177"/>
            </a:xfrm>
          </p:grpSpPr>
          <p:sp>
            <p:nvSpPr>
              <p:cNvPr id="122918" name="AutoShape 58"/>
              <p:cNvSpPr>
                <a:spLocks noChangeArrowheads="1"/>
              </p:cNvSpPr>
              <p:nvPr/>
            </p:nvSpPr>
            <p:spPr bwMode="auto">
              <a:xfrm>
                <a:off x="1834" y="2494"/>
                <a:ext cx="592" cy="236"/>
              </a:xfrm>
              <a:prstGeom prst="flowChartDecision">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a &lt; 80</a:t>
                </a:r>
                <a:endParaRPr lang="en-US" altLang="zh-CN" sz="1200" b="1"/>
              </a:p>
            </p:txBody>
          </p:sp>
          <p:sp>
            <p:nvSpPr>
              <p:cNvPr id="122919" name="AutoShape 59"/>
              <p:cNvSpPr>
                <a:spLocks noChangeArrowheads="1"/>
              </p:cNvSpPr>
              <p:nvPr/>
            </p:nvSpPr>
            <p:spPr bwMode="auto">
              <a:xfrm>
                <a:off x="2290" y="2818"/>
                <a:ext cx="592" cy="236"/>
              </a:xfrm>
              <a:prstGeom prst="flowChartDecision">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a &lt; 90</a:t>
                </a:r>
                <a:endParaRPr lang="en-US" altLang="zh-CN" sz="1200" b="1"/>
              </a:p>
            </p:txBody>
          </p:sp>
          <p:sp>
            <p:nvSpPr>
              <p:cNvPr id="122920" name="AutoShape 60"/>
              <p:cNvSpPr>
                <a:spLocks noChangeArrowheads="1"/>
              </p:cNvSpPr>
              <p:nvPr/>
            </p:nvSpPr>
            <p:spPr bwMode="auto">
              <a:xfrm>
                <a:off x="1380" y="2815"/>
                <a:ext cx="592" cy="236"/>
              </a:xfrm>
              <a:prstGeom prst="flowChartDecision">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a &lt; 70</a:t>
                </a:r>
                <a:endParaRPr lang="en-US" altLang="zh-CN" sz="1200" b="1"/>
              </a:p>
            </p:txBody>
          </p:sp>
          <p:sp>
            <p:nvSpPr>
              <p:cNvPr id="122921" name="AutoShape 61"/>
              <p:cNvSpPr>
                <a:spLocks noChangeArrowheads="1"/>
              </p:cNvSpPr>
              <p:nvPr/>
            </p:nvSpPr>
            <p:spPr bwMode="auto">
              <a:xfrm>
                <a:off x="1132" y="3129"/>
                <a:ext cx="592" cy="236"/>
              </a:xfrm>
              <a:prstGeom prst="flowChartDecision">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a &lt; 60</a:t>
                </a:r>
                <a:endParaRPr lang="en-US" altLang="zh-CN" sz="1200" b="1"/>
              </a:p>
            </p:txBody>
          </p:sp>
          <p:sp>
            <p:nvSpPr>
              <p:cNvPr id="122922" name="Rectangle 62"/>
              <p:cNvSpPr>
                <a:spLocks noChangeArrowheads="1"/>
              </p:cNvSpPr>
              <p:nvPr/>
            </p:nvSpPr>
            <p:spPr bwMode="auto">
              <a:xfrm>
                <a:off x="975" y="3475"/>
                <a:ext cx="408" cy="179"/>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200" b="1"/>
                  <a:t>不及格</a:t>
                </a:r>
                <a:endParaRPr lang="zh-CN" altLang="en-US" sz="1200" b="1"/>
              </a:p>
            </p:txBody>
          </p:sp>
          <p:sp>
            <p:nvSpPr>
              <p:cNvPr id="122923" name="Rectangle 63"/>
              <p:cNvSpPr>
                <a:spLocks noChangeArrowheads="1"/>
              </p:cNvSpPr>
              <p:nvPr/>
            </p:nvSpPr>
            <p:spPr bwMode="auto">
              <a:xfrm>
                <a:off x="1474" y="3475"/>
                <a:ext cx="384" cy="179"/>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  </a:t>
                </a:r>
                <a:r>
                  <a:rPr lang="zh-CN" altLang="en-US" sz="1200" b="1"/>
                  <a:t>及格 </a:t>
                </a:r>
                <a:endParaRPr lang="zh-CN" altLang="en-US" sz="1200" b="1"/>
              </a:p>
            </p:txBody>
          </p:sp>
          <p:sp>
            <p:nvSpPr>
              <p:cNvPr id="122924" name="Rectangle 64"/>
              <p:cNvSpPr>
                <a:spLocks noChangeArrowheads="1"/>
              </p:cNvSpPr>
              <p:nvPr/>
            </p:nvSpPr>
            <p:spPr bwMode="auto">
              <a:xfrm>
                <a:off x="1722" y="3158"/>
                <a:ext cx="384" cy="179"/>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  </a:t>
                </a:r>
                <a:r>
                  <a:rPr lang="zh-CN" altLang="en-US" sz="1200" b="1"/>
                  <a:t>中等 </a:t>
                </a:r>
                <a:endParaRPr lang="zh-CN" altLang="en-US" sz="1200" b="1"/>
              </a:p>
            </p:txBody>
          </p:sp>
          <p:sp>
            <p:nvSpPr>
              <p:cNvPr id="122925" name="Rectangle 65"/>
              <p:cNvSpPr>
                <a:spLocks noChangeArrowheads="1"/>
              </p:cNvSpPr>
              <p:nvPr/>
            </p:nvSpPr>
            <p:spPr bwMode="auto">
              <a:xfrm>
                <a:off x="2675" y="3160"/>
                <a:ext cx="360" cy="179"/>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 </a:t>
                </a:r>
                <a:r>
                  <a:rPr lang="zh-CN" altLang="en-US" sz="1200" b="1"/>
                  <a:t>优良 </a:t>
                </a:r>
                <a:endParaRPr lang="zh-CN" altLang="en-US" sz="1200" b="1"/>
              </a:p>
            </p:txBody>
          </p:sp>
          <p:sp>
            <p:nvSpPr>
              <p:cNvPr id="122926" name="Line 66"/>
              <p:cNvSpPr>
                <a:spLocks noChangeShapeType="1"/>
              </p:cNvSpPr>
              <p:nvPr/>
            </p:nvSpPr>
            <p:spPr bwMode="auto">
              <a:xfrm flipH="1">
                <a:off x="1677" y="2704"/>
                <a:ext cx="408"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2927" name="Line 67"/>
              <p:cNvSpPr>
                <a:spLocks noChangeShapeType="1"/>
              </p:cNvSpPr>
              <p:nvPr/>
            </p:nvSpPr>
            <p:spPr bwMode="auto">
              <a:xfrm flipH="1">
                <a:off x="1450" y="3022"/>
                <a:ext cx="136"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2928" name="Line 68"/>
              <p:cNvSpPr>
                <a:spLocks noChangeShapeType="1"/>
              </p:cNvSpPr>
              <p:nvPr/>
            </p:nvSpPr>
            <p:spPr bwMode="auto">
              <a:xfrm flipH="1">
                <a:off x="1202" y="3339"/>
                <a:ext cx="136"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2929" name="Rectangle 69"/>
              <p:cNvSpPr>
                <a:spLocks noChangeArrowheads="1"/>
              </p:cNvSpPr>
              <p:nvPr/>
            </p:nvSpPr>
            <p:spPr bwMode="auto">
              <a:xfrm>
                <a:off x="2176" y="3158"/>
                <a:ext cx="360" cy="179"/>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 </a:t>
                </a:r>
                <a:r>
                  <a:rPr lang="zh-CN" altLang="en-US" sz="1200" b="1"/>
                  <a:t>良好 </a:t>
                </a:r>
                <a:endParaRPr lang="zh-CN" altLang="en-US" sz="1200" b="1"/>
              </a:p>
            </p:txBody>
          </p:sp>
          <p:sp>
            <p:nvSpPr>
              <p:cNvPr id="122930" name="Line 70"/>
              <p:cNvSpPr>
                <a:spLocks noChangeShapeType="1"/>
              </p:cNvSpPr>
              <p:nvPr/>
            </p:nvSpPr>
            <p:spPr bwMode="auto">
              <a:xfrm>
                <a:off x="2176" y="2704"/>
                <a:ext cx="454"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2931" name="Line 71"/>
              <p:cNvSpPr>
                <a:spLocks noChangeShapeType="1"/>
              </p:cNvSpPr>
              <p:nvPr/>
            </p:nvSpPr>
            <p:spPr bwMode="auto">
              <a:xfrm>
                <a:off x="1520" y="3339"/>
                <a:ext cx="136"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2932" name="Line 72"/>
              <p:cNvSpPr>
                <a:spLocks noChangeShapeType="1"/>
              </p:cNvSpPr>
              <p:nvPr/>
            </p:nvSpPr>
            <p:spPr bwMode="auto">
              <a:xfrm>
                <a:off x="1768" y="3022"/>
                <a:ext cx="136"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2933" name="Line 73"/>
              <p:cNvSpPr>
                <a:spLocks noChangeShapeType="1"/>
              </p:cNvSpPr>
              <p:nvPr/>
            </p:nvSpPr>
            <p:spPr bwMode="auto">
              <a:xfrm flipH="1">
                <a:off x="2373" y="3022"/>
                <a:ext cx="136"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2934" name="Line 74"/>
              <p:cNvSpPr>
                <a:spLocks noChangeShapeType="1"/>
              </p:cNvSpPr>
              <p:nvPr/>
            </p:nvSpPr>
            <p:spPr bwMode="auto">
              <a:xfrm>
                <a:off x="2691" y="3022"/>
                <a:ext cx="136"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2935" name="Text Box 75"/>
              <p:cNvSpPr txBox="1">
                <a:spLocks noChangeArrowheads="1"/>
              </p:cNvSpPr>
              <p:nvPr/>
            </p:nvSpPr>
            <p:spPr bwMode="auto">
              <a:xfrm>
                <a:off x="2204" y="3459"/>
                <a:ext cx="56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b="1">
                    <a:solidFill>
                      <a:schemeClr val="accent2"/>
                    </a:solidFill>
                  </a:rPr>
                  <a:t>22000</a:t>
                </a:r>
                <a:r>
                  <a:rPr lang="zh-CN" altLang="en-US" sz="1600" b="1">
                    <a:solidFill>
                      <a:schemeClr val="accent2"/>
                    </a:solidFill>
                  </a:rPr>
                  <a:t>次</a:t>
                </a:r>
                <a:endParaRPr lang="zh-CN" altLang="en-US" sz="1600" b="1">
                  <a:solidFill>
                    <a:schemeClr val="accent2"/>
                  </a:solidFill>
                </a:endParaRPr>
              </a:p>
            </p:txBody>
          </p:sp>
        </p:grpSp>
        <p:sp>
          <p:nvSpPr>
            <p:cNvPr id="122891" name="Text Box 76"/>
            <p:cNvSpPr txBox="1">
              <a:spLocks noChangeArrowheads="1"/>
            </p:cNvSpPr>
            <p:nvPr/>
          </p:nvSpPr>
          <p:spPr bwMode="auto">
            <a:xfrm>
              <a:off x="970" y="1979"/>
              <a:ext cx="2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b="1"/>
                <a:t>(a)</a:t>
              </a:r>
              <a:endParaRPr lang="en-US" altLang="zh-CN" sz="1800" b="1"/>
            </a:p>
          </p:txBody>
        </p:sp>
        <p:sp>
          <p:nvSpPr>
            <p:cNvPr id="122892" name="Text Box 77"/>
            <p:cNvSpPr txBox="1">
              <a:spLocks noChangeArrowheads="1"/>
            </p:cNvSpPr>
            <p:nvPr/>
          </p:nvSpPr>
          <p:spPr bwMode="auto">
            <a:xfrm>
              <a:off x="2870" y="2020"/>
              <a:ext cx="2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b="1"/>
                <a:t>(b)</a:t>
              </a:r>
              <a:endParaRPr lang="en-US" altLang="zh-CN" sz="1800" b="1"/>
            </a:p>
          </p:txBody>
        </p:sp>
        <p:sp>
          <p:nvSpPr>
            <p:cNvPr id="122893" name="Text Box 78"/>
            <p:cNvSpPr txBox="1">
              <a:spLocks noChangeArrowheads="1"/>
            </p:cNvSpPr>
            <p:nvPr/>
          </p:nvSpPr>
          <p:spPr bwMode="auto">
            <a:xfrm>
              <a:off x="1971" y="3158"/>
              <a:ext cx="2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b="1"/>
                <a:t>(c)</a:t>
              </a:r>
              <a:endParaRPr lang="en-US" altLang="zh-CN" sz="1800" b="1"/>
            </a:p>
          </p:txBody>
        </p:sp>
        <p:sp>
          <p:nvSpPr>
            <p:cNvPr id="122894" name="Text Box 79"/>
            <p:cNvSpPr txBox="1">
              <a:spLocks noChangeArrowheads="1"/>
            </p:cNvSpPr>
            <p:nvPr/>
          </p:nvSpPr>
          <p:spPr bwMode="auto">
            <a:xfrm>
              <a:off x="748" y="754"/>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Y</a:t>
              </a:r>
              <a:endParaRPr lang="en-US" altLang="zh-CN" sz="1400" b="1"/>
            </a:p>
          </p:txBody>
        </p:sp>
        <p:sp>
          <p:nvSpPr>
            <p:cNvPr id="122895" name="Text Box 80"/>
            <p:cNvSpPr txBox="1">
              <a:spLocks noChangeArrowheads="1"/>
            </p:cNvSpPr>
            <p:nvPr/>
          </p:nvSpPr>
          <p:spPr bwMode="auto">
            <a:xfrm>
              <a:off x="1188" y="754"/>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N</a:t>
              </a:r>
              <a:endParaRPr lang="en-US" altLang="zh-CN" sz="1400" b="1"/>
            </a:p>
          </p:txBody>
        </p:sp>
        <p:sp>
          <p:nvSpPr>
            <p:cNvPr id="122896" name="Text Box 81"/>
            <p:cNvSpPr txBox="1">
              <a:spLocks noChangeArrowheads="1"/>
            </p:cNvSpPr>
            <p:nvPr/>
          </p:nvSpPr>
          <p:spPr bwMode="auto">
            <a:xfrm>
              <a:off x="1015" y="1071"/>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Y</a:t>
              </a:r>
              <a:endParaRPr lang="en-US" altLang="zh-CN" sz="1400" b="1"/>
            </a:p>
          </p:txBody>
        </p:sp>
        <p:sp>
          <p:nvSpPr>
            <p:cNvPr id="122897" name="Text Box 82"/>
            <p:cNvSpPr txBox="1">
              <a:spLocks noChangeArrowheads="1"/>
            </p:cNvSpPr>
            <p:nvPr/>
          </p:nvSpPr>
          <p:spPr bwMode="auto">
            <a:xfrm>
              <a:off x="1234" y="1400"/>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Y</a:t>
              </a:r>
              <a:endParaRPr lang="en-US" altLang="zh-CN" sz="1400" b="1"/>
            </a:p>
          </p:txBody>
        </p:sp>
        <p:sp>
          <p:nvSpPr>
            <p:cNvPr id="122898" name="Text Box 83"/>
            <p:cNvSpPr txBox="1">
              <a:spLocks noChangeArrowheads="1"/>
            </p:cNvSpPr>
            <p:nvPr/>
          </p:nvSpPr>
          <p:spPr bwMode="auto">
            <a:xfrm>
              <a:off x="1543" y="1677"/>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Y</a:t>
              </a:r>
              <a:endParaRPr lang="en-US" altLang="zh-CN" sz="1400" b="1"/>
            </a:p>
          </p:txBody>
        </p:sp>
        <p:sp>
          <p:nvSpPr>
            <p:cNvPr id="122899" name="Text Box 84"/>
            <p:cNvSpPr txBox="1">
              <a:spLocks noChangeArrowheads="1"/>
            </p:cNvSpPr>
            <p:nvPr/>
          </p:nvSpPr>
          <p:spPr bwMode="auto">
            <a:xfrm>
              <a:off x="2277" y="778"/>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Y</a:t>
              </a:r>
              <a:endParaRPr lang="en-US" altLang="zh-CN" sz="1400" b="1"/>
            </a:p>
          </p:txBody>
        </p:sp>
        <p:sp>
          <p:nvSpPr>
            <p:cNvPr id="122900" name="Text Box 85"/>
            <p:cNvSpPr txBox="1">
              <a:spLocks noChangeArrowheads="1"/>
            </p:cNvSpPr>
            <p:nvPr/>
          </p:nvSpPr>
          <p:spPr bwMode="auto">
            <a:xfrm>
              <a:off x="3064" y="1418"/>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Y</a:t>
              </a:r>
              <a:endParaRPr lang="en-US" altLang="zh-CN" sz="1400" b="1"/>
            </a:p>
          </p:txBody>
        </p:sp>
        <p:sp>
          <p:nvSpPr>
            <p:cNvPr id="122901" name="Text Box 86"/>
            <p:cNvSpPr txBox="1">
              <a:spLocks noChangeArrowheads="1"/>
            </p:cNvSpPr>
            <p:nvPr/>
          </p:nvSpPr>
          <p:spPr bwMode="auto">
            <a:xfrm>
              <a:off x="2669" y="1101"/>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Y</a:t>
              </a:r>
              <a:endParaRPr lang="en-US" altLang="zh-CN" sz="1400" b="1"/>
            </a:p>
          </p:txBody>
        </p:sp>
        <p:sp>
          <p:nvSpPr>
            <p:cNvPr id="122902" name="Text Box 87"/>
            <p:cNvSpPr txBox="1">
              <a:spLocks noChangeArrowheads="1"/>
            </p:cNvSpPr>
            <p:nvPr/>
          </p:nvSpPr>
          <p:spPr bwMode="auto">
            <a:xfrm>
              <a:off x="2858" y="1696"/>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Y</a:t>
              </a:r>
              <a:endParaRPr lang="en-US" altLang="zh-CN" sz="1400" b="1"/>
            </a:p>
          </p:txBody>
        </p:sp>
        <p:sp>
          <p:nvSpPr>
            <p:cNvPr id="122903" name="Text Box 88"/>
            <p:cNvSpPr txBox="1">
              <a:spLocks noChangeArrowheads="1"/>
            </p:cNvSpPr>
            <p:nvPr/>
          </p:nvSpPr>
          <p:spPr bwMode="auto">
            <a:xfrm>
              <a:off x="1746" y="2251"/>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Y</a:t>
              </a:r>
              <a:endParaRPr lang="en-US" altLang="zh-CN" sz="1400" b="1"/>
            </a:p>
          </p:txBody>
        </p:sp>
        <p:sp>
          <p:nvSpPr>
            <p:cNvPr id="122904" name="Text Box 89"/>
            <p:cNvSpPr txBox="1">
              <a:spLocks noChangeArrowheads="1"/>
            </p:cNvSpPr>
            <p:nvPr/>
          </p:nvSpPr>
          <p:spPr bwMode="auto">
            <a:xfrm>
              <a:off x="2277" y="2603"/>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Y</a:t>
              </a:r>
              <a:endParaRPr lang="en-US" altLang="zh-CN" sz="1400" b="1"/>
            </a:p>
          </p:txBody>
        </p:sp>
        <p:sp>
          <p:nvSpPr>
            <p:cNvPr id="122905" name="Text Box 90"/>
            <p:cNvSpPr txBox="1">
              <a:spLocks noChangeArrowheads="1"/>
            </p:cNvSpPr>
            <p:nvPr/>
          </p:nvSpPr>
          <p:spPr bwMode="auto">
            <a:xfrm>
              <a:off x="1370" y="2603"/>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Y</a:t>
              </a:r>
              <a:endParaRPr lang="en-US" altLang="zh-CN" sz="1400" b="1"/>
            </a:p>
          </p:txBody>
        </p:sp>
        <p:sp>
          <p:nvSpPr>
            <p:cNvPr id="122906" name="Text Box 91"/>
            <p:cNvSpPr txBox="1">
              <a:spLocks noChangeArrowheads="1"/>
            </p:cNvSpPr>
            <p:nvPr/>
          </p:nvSpPr>
          <p:spPr bwMode="auto">
            <a:xfrm>
              <a:off x="1111" y="2921"/>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Y</a:t>
              </a:r>
              <a:endParaRPr lang="en-US" altLang="zh-CN" sz="1400" b="1"/>
            </a:p>
          </p:txBody>
        </p:sp>
        <p:sp>
          <p:nvSpPr>
            <p:cNvPr id="122907" name="Text Box 92"/>
            <p:cNvSpPr txBox="1">
              <a:spLocks noChangeArrowheads="1"/>
            </p:cNvSpPr>
            <p:nvPr/>
          </p:nvSpPr>
          <p:spPr bwMode="auto">
            <a:xfrm>
              <a:off x="1460" y="1071"/>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N</a:t>
              </a:r>
              <a:endParaRPr lang="en-US" altLang="zh-CN" sz="1400" b="1"/>
            </a:p>
          </p:txBody>
        </p:sp>
        <p:sp>
          <p:nvSpPr>
            <p:cNvPr id="122908" name="Text Box 93"/>
            <p:cNvSpPr txBox="1">
              <a:spLocks noChangeArrowheads="1"/>
            </p:cNvSpPr>
            <p:nvPr/>
          </p:nvSpPr>
          <p:spPr bwMode="auto">
            <a:xfrm>
              <a:off x="1732" y="1405"/>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N</a:t>
              </a:r>
              <a:endParaRPr lang="en-US" altLang="zh-CN" sz="1400" b="1"/>
            </a:p>
          </p:txBody>
        </p:sp>
        <p:sp>
          <p:nvSpPr>
            <p:cNvPr id="122909" name="Text Box 94"/>
            <p:cNvSpPr txBox="1">
              <a:spLocks noChangeArrowheads="1"/>
            </p:cNvSpPr>
            <p:nvPr/>
          </p:nvSpPr>
          <p:spPr bwMode="auto">
            <a:xfrm>
              <a:off x="2730" y="789"/>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N</a:t>
              </a:r>
              <a:endParaRPr lang="en-US" altLang="zh-CN" sz="1400" b="1"/>
            </a:p>
          </p:txBody>
        </p:sp>
        <p:sp>
          <p:nvSpPr>
            <p:cNvPr id="122910" name="Text Box 95"/>
            <p:cNvSpPr txBox="1">
              <a:spLocks noChangeArrowheads="1"/>
            </p:cNvSpPr>
            <p:nvPr/>
          </p:nvSpPr>
          <p:spPr bwMode="auto">
            <a:xfrm>
              <a:off x="3139" y="1106"/>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N</a:t>
              </a:r>
              <a:endParaRPr lang="en-US" altLang="zh-CN" sz="1400" b="1"/>
            </a:p>
          </p:txBody>
        </p:sp>
        <p:sp>
          <p:nvSpPr>
            <p:cNvPr id="122911" name="Text Box 96"/>
            <p:cNvSpPr txBox="1">
              <a:spLocks noChangeArrowheads="1"/>
            </p:cNvSpPr>
            <p:nvPr/>
          </p:nvSpPr>
          <p:spPr bwMode="auto">
            <a:xfrm>
              <a:off x="3501" y="1424"/>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N</a:t>
              </a:r>
              <a:endParaRPr lang="en-US" altLang="zh-CN" sz="1400" b="1"/>
            </a:p>
          </p:txBody>
        </p:sp>
        <p:sp>
          <p:nvSpPr>
            <p:cNvPr id="122912" name="Text Box 97"/>
            <p:cNvSpPr txBox="1">
              <a:spLocks noChangeArrowheads="1"/>
            </p:cNvSpPr>
            <p:nvPr/>
          </p:nvSpPr>
          <p:spPr bwMode="auto">
            <a:xfrm>
              <a:off x="1959" y="1680"/>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N</a:t>
              </a:r>
              <a:endParaRPr lang="en-US" altLang="zh-CN" sz="1400" b="1"/>
            </a:p>
          </p:txBody>
        </p:sp>
        <p:sp>
          <p:nvSpPr>
            <p:cNvPr id="122913" name="Text Box 98"/>
            <p:cNvSpPr txBox="1">
              <a:spLocks noChangeArrowheads="1"/>
            </p:cNvSpPr>
            <p:nvPr/>
          </p:nvSpPr>
          <p:spPr bwMode="auto">
            <a:xfrm>
              <a:off x="3251" y="1698"/>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N</a:t>
              </a:r>
              <a:endParaRPr lang="en-US" altLang="zh-CN" sz="1400" b="1"/>
            </a:p>
          </p:txBody>
        </p:sp>
        <p:sp>
          <p:nvSpPr>
            <p:cNvPr id="122914" name="Text Box 99"/>
            <p:cNvSpPr txBox="1">
              <a:spLocks noChangeArrowheads="1"/>
            </p:cNvSpPr>
            <p:nvPr/>
          </p:nvSpPr>
          <p:spPr bwMode="auto">
            <a:xfrm>
              <a:off x="2328" y="2243"/>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N</a:t>
              </a:r>
              <a:endParaRPr lang="en-US" altLang="zh-CN" sz="1400" b="1"/>
            </a:p>
          </p:txBody>
        </p:sp>
        <p:sp>
          <p:nvSpPr>
            <p:cNvPr id="122915" name="Text Box 100"/>
            <p:cNvSpPr txBox="1">
              <a:spLocks noChangeArrowheads="1"/>
            </p:cNvSpPr>
            <p:nvPr/>
          </p:nvSpPr>
          <p:spPr bwMode="auto">
            <a:xfrm>
              <a:off x="1791" y="2603"/>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N</a:t>
              </a:r>
              <a:endParaRPr lang="en-US" altLang="zh-CN" sz="1400" b="1"/>
            </a:p>
          </p:txBody>
        </p:sp>
        <p:sp>
          <p:nvSpPr>
            <p:cNvPr id="122916" name="Text Box 101"/>
            <p:cNvSpPr txBox="1">
              <a:spLocks noChangeArrowheads="1"/>
            </p:cNvSpPr>
            <p:nvPr/>
          </p:nvSpPr>
          <p:spPr bwMode="auto">
            <a:xfrm>
              <a:off x="2730" y="2603"/>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N</a:t>
              </a:r>
              <a:endParaRPr lang="en-US" altLang="zh-CN" sz="1400" b="1"/>
            </a:p>
          </p:txBody>
        </p:sp>
        <p:sp>
          <p:nvSpPr>
            <p:cNvPr id="122917" name="Text Box 102"/>
            <p:cNvSpPr txBox="1">
              <a:spLocks noChangeArrowheads="1"/>
            </p:cNvSpPr>
            <p:nvPr/>
          </p:nvSpPr>
          <p:spPr bwMode="auto">
            <a:xfrm>
              <a:off x="1565" y="2926"/>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N</a:t>
              </a:r>
              <a:endParaRPr lang="en-US" altLang="zh-CN" sz="1400" b="1"/>
            </a:p>
          </p:txBody>
        </p:sp>
      </p:grpSp>
      <p:graphicFrame>
        <p:nvGraphicFramePr>
          <p:cNvPr id="95" name="表格 94"/>
          <p:cNvGraphicFramePr>
            <a:graphicFrameLocks noGrp="1"/>
          </p:cNvGraphicFramePr>
          <p:nvPr/>
        </p:nvGraphicFramePr>
        <p:xfrm>
          <a:off x="1907704" y="621169"/>
          <a:ext cx="6552727" cy="1195269"/>
        </p:xfrm>
        <a:graphic>
          <a:graphicData uri="http://schemas.openxmlformats.org/drawingml/2006/table">
            <a:tbl>
              <a:tblPr firstRow="1" bandRow="1">
                <a:tableStyleId>{5C22544A-7EE6-4342-B048-85BDC9FD1C3A}</a:tableStyleId>
              </a:tblPr>
              <a:tblGrid>
                <a:gridCol w="855257"/>
                <a:gridCol w="1055887"/>
                <a:gridCol w="967924"/>
                <a:gridCol w="1278761"/>
                <a:gridCol w="1050264"/>
                <a:gridCol w="1344634"/>
              </a:tblGrid>
              <a:tr h="398423">
                <a:tc>
                  <a:txBody>
                    <a:bodyPr/>
                    <a:lstStyle/>
                    <a:p>
                      <a:r>
                        <a:rPr lang="zh-CN" altLang="en-US" sz="2000" dirty="0">
                          <a:solidFill>
                            <a:schemeClr val="tx1"/>
                          </a:solidFill>
                          <a:latin typeface="+mn-ea"/>
                          <a:ea typeface="+mn-ea"/>
                        </a:rPr>
                        <a:t>分数</a:t>
                      </a:r>
                      <a:r>
                        <a:rPr lang="en-US" altLang="zh-CN" sz="2000" dirty="0">
                          <a:solidFill>
                            <a:schemeClr val="tx1"/>
                          </a:solidFill>
                          <a:latin typeface="+mn-ea"/>
                          <a:ea typeface="+mn-ea"/>
                        </a:rPr>
                        <a:t> </a:t>
                      </a:r>
                      <a:endParaRPr lang="zh-CN" altLang="en-US" sz="200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000" dirty="0">
                          <a:solidFill>
                            <a:schemeClr val="tx1"/>
                          </a:solidFill>
                          <a:latin typeface="+mn-lt"/>
                          <a:ea typeface="+mn-ea"/>
                        </a:rPr>
                        <a:t>0~59</a:t>
                      </a:r>
                      <a:endParaRPr lang="zh-CN" altLang="en-US" sz="200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solidFill>
                            <a:schemeClr val="tx1"/>
                          </a:solidFill>
                          <a:latin typeface="+mn-lt"/>
                          <a:ea typeface="+mn-ea"/>
                        </a:rPr>
                        <a:t>60~69</a:t>
                      </a:r>
                      <a:endParaRPr lang="zh-CN" altLang="en-US" sz="200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solidFill>
                            <a:schemeClr val="tx1"/>
                          </a:solidFill>
                          <a:latin typeface="+mn-lt"/>
                          <a:ea typeface="+mn-ea"/>
                        </a:rPr>
                        <a:t>70~79</a:t>
                      </a:r>
                      <a:endParaRPr lang="zh-CN" altLang="en-US" sz="200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solidFill>
                            <a:schemeClr val="tx1"/>
                          </a:solidFill>
                          <a:latin typeface="+mn-lt"/>
                          <a:ea typeface="+mn-ea"/>
                        </a:rPr>
                        <a:t>80~89</a:t>
                      </a:r>
                      <a:endParaRPr lang="zh-CN" altLang="en-US" sz="200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solidFill>
                            <a:schemeClr val="tx1"/>
                          </a:solidFill>
                          <a:latin typeface="+mn-lt"/>
                          <a:ea typeface="+mn-ea"/>
                        </a:rPr>
                        <a:t>90~100</a:t>
                      </a:r>
                      <a:endParaRPr lang="zh-CN" altLang="en-US" sz="200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98423">
                <a:tc>
                  <a:txBody>
                    <a:bodyPr/>
                    <a:lstStyle/>
                    <a:p>
                      <a:r>
                        <a:rPr lang="zh-CN" altLang="en-US" sz="2000" b="1" dirty="0">
                          <a:solidFill>
                            <a:schemeClr val="tx1"/>
                          </a:solidFill>
                          <a:latin typeface="+mn-ea"/>
                          <a:ea typeface="+mn-ea"/>
                        </a:rPr>
                        <a:t>等级</a:t>
                      </a:r>
                      <a:endParaRPr lang="zh-CN" altLang="en-US" sz="2000" b="1"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a:t>Fail </a:t>
                      </a:r>
                      <a:endParaRPr lang="zh-CN" altLang="en-US" sz="200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a:t>Pass</a:t>
                      </a:r>
                      <a:endParaRPr lang="zh-CN" altLang="en-US" sz="200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a:t>General</a:t>
                      </a:r>
                      <a:endParaRPr lang="zh-CN" altLang="en-US" sz="200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a:t>Good </a:t>
                      </a:r>
                      <a:endParaRPr lang="zh-CN" altLang="en-US" sz="200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t>Excellent</a:t>
                      </a:r>
                      <a:endParaRPr lang="en-US" altLang="zh-C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98423">
                <a:tc>
                  <a:txBody>
                    <a:bodyPr/>
                    <a:lstStyle/>
                    <a:p>
                      <a:r>
                        <a:rPr lang="zh-CN" altLang="en-US" sz="2000" b="1" dirty="0">
                          <a:solidFill>
                            <a:schemeClr val="tx1"/>
                          </a:solidFill>
                          <a:latin typeface="+mn-ea"/>
                          <a:ea typeface="+mn-ea"/>
                        </a:rPr>
                        <a:t>概率</a:t>
                      </a:r>
                      <a:endParaRPr lang="zh-CN" altLang="en-US" sz="2000" b="1"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a:solidFill>
                            <a:schemeClr val="tx1"/>
                          </a:solidFill>
                          <a:latin typeface="+mn-lt"/>
                          <a:ea typeface="+mn-ea"/>
                        </a:rPr>
                        <a:t>0.05</a:t>
                      </a:r>
                      <a:endParaRPr lang="zh-CN" altLang="en-US" sz="2000" b="1"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a:solidFill>
                            <a:schemeClr val="tx1"/>
                          </a:solidFill>
                          <a:latin typeface="+mn-lt"/>
                          <a:ea typeface="+mn-ea"/>
                        </a:rPr>
                        <a:t>0.15</a:t>
                      </a:r>
                      <a:endParaRPr lang="zh-CN" altLang="en-US" sz="2000" b="1"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a:solidFill>
                            <a:schemeClr val="tx1"/>
                          </a:solidFill>
                          <a:latin typeface="+mn-lt"/>
                          <a:ea typeface="+mn-ea"/>
                        </a:rPr>
                        <a:t>0.40</a:t>
                      </a:r>
                      <a:endParaRPr lang="zh-CN" altLang="en-US" sz="2000" b="1"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a:solidFill>
                            <a:schemeClr val="tx1"/>
                          </a:solidFill>
                          <a:latin typeface="+mn-lt"/>
                          <a:ea typeface="+mn-ea"/>
                        </a:rPr>
                        <a:t>0.30</a:t>
                      </a:r>
                      <a:endParaRPr lang="zh-CN" altLang="en-US" sz="2000" b="1"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latin typeface="+mn-lt"/>
                        </a:rPr>
                        <a:t>0.10</a:t>
                      </a:r>
                      <a:endParaRPr lang="en-US" altLang="zh-CN" sz="20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425916" y="620688"/>
            <a:ext cx="6018292"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C00000"/>
                </a:solidFill>
              </a:rPr>
              <a:t>哈夫曼树应用</a:t>
            </a:r>
            <a:r>
              <a:rPr lang="en-US" altLang="zh-CN" b="1" dirty="0">
                <a:solidFill>
                  <a:srgbClr val="C00000"/>
                </a:solidFill>
              </a:rPr>
              <a:t>—</a:t>
            </a:r>
            <a:r>
              <a:rPr lang="zh-CN" altLang="en-US" b="1" dirty="0">
                <a:solidFill>
                  <a:srgbClr val="C00000"/>
                </a:solidFill>
              </a:rPr>
              <a:t>最优编码（</a:t>
            </a:r>
            <a:r>
              <a:rPr lang="en-US" altLang="zh-CN" b="1" dirty="0">
                <a:solidFill>
                  <a:srgbClr val="C00000"/>
                </a:solidFill>
              </a:rPr>
              <a:t>Huffman</a:t>
            </a:r>
            <a:r>
              <a:rPr lang="zh-CN" altLang="en-US" b="1" dirty="0">
                <a:solidFill>
                  <a:srgbClr val="C00000"/>
                </a:solidFill>
              </a:rPr>
              <a:t>编码）</a:t>
            </a:r>
            <a:endParaRPr lang="zh-CN" altLang="en-US" b="1" dirty="0">
              <a:solidFill>
                <a:srgbClr val="C00000"/>
              </a:solidFill>
            </a:endParaRPr>
          </a:p>
        </p:txBody>
      </p:sp>
      <p:sp>
        <p:nvSpPr>
          <p:cNvPr id="68611" name="Text Box 3"/>
          <p:cNvSpPr txBox="1">
            <a:spLocks noChangeArrowheads="1"/>
          </p:cNvSpPr>
          <p:nvPr/>
        </p:nvSpPr>
        <p:spPr bwMode="auto">
          <a:xfrm>
            <a:off x="313433" y="1197124"/>
            <a:ext cx="2009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0000CC"/>
                </a:solidFill>
              </a:rPr>
              <a:t>问题的提出：</a:t>
            </a:r>
            <a:endParaRPr lang="zh-CN" altLang="en-US" b="1">
              <a:solidFill>
                <a:srgbClr val="0000CC"/>
              </a:solidFill>
            </a:endParaRPr>
          </a:p>
        </p:txBody>
      </p:sp>
      <p:grpSp>
        <p:nvGrpSpPr>
          <p:cNvPr id="68612" name="Group 12"/>
          <p:cNvGrpSpPr/>
          <p:nvPr/>
        </p:nvGrpSpPr>
        <p:grpSpPr bwMode="auto">
          <a:xfrm>
            <a:off x="621408" y="5234136"/>
            <a:ext cx="7038975" cy="1219200"/>
            <a:chOff x="903" y="816"/>
            <a:chExt cx="4434" cy="768"/>
          </a:xfrm>
        </p:grpSpPr>
        <p:grpSp>
          <p:nvGrpSpPr>
            <p:cNvPr id="124935" name="Group 7"/>
            <p:cNvGrpSpPr/>
            <p:nvPr/>
          </p:nvGrpSpPr>
          <p:grpSpPr bwMode="auto">
            <a:xfrm>
              <a:off x="903" y="816"/>
              <a:ext cx="2691" cy="702"/>
              <a:chOff x="894" y="816"/>
              <a:chExt cx="2691" cy="702"/>
            </a:xfrm>
          </p:grpSpPr>
          <p:sp>
            <p:nvSpPr>
              <p:cNvPr id="124939" name="Text Box 4"/>
              <p:cNvSpPr txBox="1">
                <a:spLocks noChangeArrowheads="1"/>
              </p:cNvSpPr>
              <p:nvPr/>
            </p:nvSpPr>
            <p:spPr bwMode="auto">
              <a:xfrm>
                <a:off x="894" y="1069"/>
                <a:ext cx="16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编码（如电报码）</a:t>
                </a:r>
                <a:endParaRPr lang="zh-CN" altLang="en-US" b="1"/>
              </a:p>
            </p:txBody>
          </p:sp>
          <p:sp>
            <p:nvSpPr>
              <p:cNvPr id="124940" name="Text Box 5"/>
              <p:cNvSpPr txBox="1">
                <a:spLocks noChangeArrowheads="1"/>
              </p:cNvSpPr>
              <p:nvPr/>
            </p:nvSpPr>
            <p:spPr bwMode="auto">
              <a:xfrm>
                <a:off x="2511" y="816"/>
                <a:ext cx="1074" cy="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lang="zh-CN" altLang="en-US" b="1"/>
                  <a:t>等长编码</a:t>
                </a:r>
                <a:endParaRPr lang="zh-CN" altLang="en-US" b="1"/>
              </a:p>
              <a:p>
                <a:pPr eaLnBrk="1" hangingPunct="1">
                  <a:lnSpc>
                    <a:spcPct val="140000"/>
                  </a:lnSpc>
                </a:pPr>
                <a:r>
                  <a:rPr lang="zh-CN" altLang="en-US" b="1"/>
                  <a:t>不等长编码</a:t>
                </a:r>
                <a:endParaRPr lang="zh-CN" altLang="en-US" b="1"/>
              </a:p>
            </p:txBody>
          </p:sp>
          <p:sp>
            <p:nvSpPr>
              <p:cNvPr id="124941" name="AutoShape 6"/>
              <p:cNvSpPr/>
              <p:nvPr/>
            </p:nvSpPr>
            <p:spPr bwMode="auto">
              <a:xfrm>
                <a:off x="2448" y="1072"/>
                <a:ext cx="96" cy="288"/>
              </a:xfrm>
              <a:prstGeom prst="leftBrace">
                <a:avLst>
                  <a:gd name="adj1" fmla="val 25000"/>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sp>
          <p:nvSpPr>
            <p:cNvPr id="124936" name="Text Box 8"/>
            <p:cNvSpPr txBox="1">
              <a:spLocks noChangeArrowheads="1"/>
            </p:cNvSpPr>
            <p:nvPr/>
          </p:nvSpPr>
          <p:spPr bwMode="auto">
            <a:xfrm>
              <a:off x="3792" y="1085"/>
              <a:ext cx="5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特点</a:t>
              </a:r>
              <a:r>
                <a:rPr lang="en-US" altLang="zh-CN" b="1"/>
                <a:t>:</a:t>
              </a:r>
              <a:endParaRPr lang="en-US" altLang="zh-CN" b="1"/>
            </a:p>
          </p:txBody>
        </p:sp>
        <p:sp>
          <p:nvSpPr>
            <p:cNvPr id="124937" name="Text Box 10"/>
            <p:cNvSpPr txBox="1">
              <a:spLocks noChangeArrowheads="1"/>
            </p:cNvSpPr>
            <p:nvPr/>
          </p:nvSpPr>
          <p:spPr bwMode="auto">
            <a:xfrm>
              <a:off x="4455" y="836"/>
              <a:ext cx="882"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编码长度</a:t>
              </a:r>
              <a:endParaRPr lang="zh-CN" altLang="en-US" b="1"/>
            </a:p>
            <a:p>
              <a:pPr eaLnBrk="1" hangingPunct="1"/>
              <a:r>
                <a:rPr lang="zh-CN" altLang="en-US" b="1"/>
                <a:t>译码速度</a:t>
              </a:r>
              <a:endParaRPr lang="zh-CN" altLang="en-US" b="1"/>
            </a:p>
            <a:p>
              <a:pPr eaLnBrk="1" hangingPunct="1"/>
              <a:r>
                <a:rPr lang="zh-CN" altLang="en-US" b="1"/>
                <a:t>传输速度</a:t>
              </a:r>
              <a:endParaRPr lang="zh-CN" altLang="en-US" b="1"/>
            </a:p>
          </p:txBody>
        </p:sp>
        <p:sp>
          <p:nvSpPr>
            <p:cNvPr id="124938" name="AutoShape 11"/>
            <p:cNvSpPr/>
            <p:nvPr/>
          </p:nvSpPr>
          <p:spPr bwMode="auto">
            <a:xfrm>
              <a:off x="4416" y="976"/>
              <a:ext cx="48" cy="480"/>
            </a:xfrm>
            <a:prstGeom prst="leftBrace">
              <a:avLst>
                <a:gd name="adj1" fmla="val 83333"/>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pic>
        <p:nvPicPr>
          <p:cNvPr id="4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78758" y="1219349"/>
            <a:ext cx="619125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a:spLocks noChangeArrowheads="1"/>
          </p:cNvSpPr>
          <p:nvPr/>
        </p:nvSpPr>
        <p:spPr bwMode="auto">
          <a:xfrm>
            <a:off x="478533" y="2154386"/>
            <a:ext cx="1431925"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t>哈 </a:t>
            </a:r>
            <a:r>
              <a:rPr lang="en-US" altLang="zh-CN" sz="1800"/>
              <a:t>2594</a:t>
            </a:r>
            <a:endParaRPr lang="en-US" altLang="zh-CN" sz="1800"/>
          </a:p>
          <a:p>
            <a:r>
              <a:rPr lang="zh-CN" altLang="en-US"/>
              <a:t>尔 </a:t>
            </a:r>
            <a:r>
              <a:rPr lang="en-US" altLang="zh-CN" sz="1800"/>
              <a:t>2291</a:t>
            </a:r>
            <a:endParaRPr lang="en-US" altLang="zh-CN" sz="1800"/>
          </a:p>
          <a:p>
            <a:r>
              <a:rPr lang="zh-CN" altLang="en-US"/>
              <a:t>滨 </a:t>
            </a:r>
            <a:r>
              <a:rPr lang="en-US" altLang="zh-CN" sz="1800"/>
              <a:t>1785</a:t>
            </a:r>
            <a:endParaRPr lang="en-US" altLang="zh-CN" sz="1800"/>
          </a:p>
          <a:p>
            <a:r>
              <a:rPr lang="zh-CN" altLang="en-US"/>
              <a:t>工 </a:t>
            </a:r>
            <a:r>
              <a:rPr lang="en-US" altLang="zh-CN" sz="1800"/>
              <a:t>2504</a:t>
            </a:r>
            <a:endParaRPr lang="en-US" altLang="zh-CN" sz="1800"/>
          </a:p>
          <a:p>
            <a:r>
              <a:rPr lang="zh-CN" altLang="en-US"/>
              <a:t>业 </a:t>
            </a:r>
            <a:r>
              <a:rPr lang="en-US" altLang="zh-CN" sz="1800"/>
              <a:t>5024</a:t>
            </a:r>
            <a:endParaRPr lang="en-US" altLang="zh-CN" sz="1800"/>
          </a:p>
          <a:p>
            <a:r>
              <a:rPr lang="zh-CN" altLang="en-US"/>
              <a:t>大 </a:t>
            </a:r>
            <a:r>
              <a:rPr lang="en-US" altLang="zh-CN" sz="1800"/>
              <a:t>2083</a:t>
            </a:r>
            <a:endParaRPr lang="en-US" altLang="zh-CN" sz="1800"/>
          </a:p>
          <a:p>
            <a:r>
              <a:rPr lang="zh-CN" altLang="en-US"/>
              <a:t>学 </a:t>
            </a:r>
            <a:r>
              <a:rPr lang="en-US" altLang="zh-CN" sz="1800"/>
              <a:t>4907</a:t>
            </a:r>
            <a:endParaRPr lang="en-US" altLang="zh-CN"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86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691359"/>
            <a:ext cx="8640960" cy="830997"/>
          </a:xfrm>
          <a:prstGeom prst="rect">
            <a:avLst/>
          </a:prstGeom>
          <a:noFill/>
        </p:spPr>
        <p:txBody>
          <a:bodyPr wrap="square" rtlCol="0">
            <a:spAutoFit/>
          </a:bodyPr>
          <a:lstStyle/>
          <a:p>
            <a:r>
              <a:rPr lang="zh-CN" altLang="en-US" b="1" dirty="0">
                <a:latin typeface="+mn-lt"/>
                <a:ea typeface="+mn-ea"/>
              </a:rPr>
              <a:t>哈夫曼树可用来选择字符的最佳编码，实现字符编码平均长度最短的字符编码。</a:t>
            </a:r>
            <a:endParaRPr lang="zh-CN" altLang="en-US" b="1" dirty="0">
              <a:latin typeface="+mn-lt"/>
              <a:ea typeface="+mn-ea"/>
            </a:endParaRPr>
          </a:p>
        </p:txBody>
      </p:sp>
      <p:graphicFrame>
        <p:nvGraphicFramePr>
          <p:cNvPr id="3" name="表格 2"/>
          <p:cNvGraphicFramePr>
            <a:graphicFrameLocks noGrp="1"/>
          </p:cNvGraphicFramePr>
          <p:nvPr/>
        </p:nvGraphicFramePr>
        <p:xfrm>
          <a:off x="951592" y="3356992"/>
          <a:ext cx="4520408" cy="2773680"/>
        </p:xfrm>
        <a:graphic>
          <a:graphicData uri="http://schemas.openxmlformats.org/drawingml/2006/table">
            <a:tbl>
              <a:tblPr firstRow="1" bandRow="1">
                <a:tableStyleId>{5C22544A-7EE6-4342-B048-85BDC9FD1C3A}</a:tableStyleId>
              </a:tblPr>
              <a:tblGrid>
                <a:gridCol w="1130102"/>
                <a:gridCol w="1130102"/>
                <a:gridCol w="1130102"/>
                <a:gridCol w="1130102"/>
              </a:tblGrid>
              <a:tr h="370840">
                <a:tc gridSpan="4">
                  <a:txBody>
                    <a:bodyPr/>
                    <a:lstStyle/>
                    <a:p>
                      <a:pPr algn="ctr"/>
                      <a:r>
                        <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表</a:t>
                      </a: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3-3 </a:t>
                      </a:r>
                      <a:r>
                        <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两种编码</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字符</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概率</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code1</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code2</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18360">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a</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0.12</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000</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000</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b</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0.40</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001</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11</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c</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0.15</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010</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01</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d</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0.08</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011</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001</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e</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0.25</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100</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10</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 name="文本框 5"/>
          <p:cNvSpPr txBox="1"/>
          <p:nvPr/>
        </p:nvSpPr>
        <p:spPr>
          <a:xfrm>
            <a:off x="251520" y="1556004"/>
            <a:ext cx="8712968" cy="1569660"/>
          </a:xfrm>
          <a:prstGeom prst="rect">
            <a:avLst/>
          </a:prstGeom>
          <a:noFill/>
        </p:spPr>
        <p:txBody>
          <a:bodyPr wrap="square" rtlCol="0">
            <a:spAutoFit/>
          </a:bodyPr>
          <a:lstStyle/>
          <a:p>
            <a:pPr algn="just"/>
            <a:r>
              <a:rPr lang="zh-CN" altLang="en-US" b="1" dirty="0">
                <a:latin typeface="+mn-lt"/>
                <a:ea typeface="+mn-ea"/>
              </a:rPr>
              <a:t>例如：消息由</a:t>
            </a:r>
            <a:r>
              <a:rPr lang="en-US" altLang="zh-CN" b="1" dirty="0">
                <a:latin typeface="+mn-lt"/>
                <a:ea typeface="+mn-ea"/>
              </a:rPr>
              <a:t>(a</a:t>
            </a:r>
            <a:r>
              <a:rPr lang="zh-CN" altLang="en-US" b="1" dirty="0">
                <a:latin typeface="+mn-lt"/>
                <a:ea typeface="+mn-ea"/>
              </a:rPr>
              <a:t>、</a:t>
            </a:r>
            <a:r>
              <a:rPr lang="en-US" altLang="zh-CN" b="1" dirty="0">
                <a:latin typeface="+mn-lt"/>
                <a:ea typeface="+mn-ea"/>
              </a:rPr>
              <a:t>b</a:t>
            </a:r>
            <a:r>
              <a:rPr lang="zh-CN" altLang="en-US" b="1" dirty="0">
                <a:latin typeface="+mn-lt"/>
                <a:ea typeface="+mn-ea"/>
              </a:rPr>
              <a:t>、</a:t>
            </a:r>
            <a:r>
              <a:rPr lang="en-US" altLang="zh-CN" b="1" dirty="0">
                <a:latin typeface="+mn-lt"/>
                <a:ea typeface="+mn-ea"/>
              </a:rPr>
              <a:t>c</a:t>
            </a:r>
            <a:r>
              <a:rPr lang="zh-CN" altLang="en-US" b="1" dirty="0">
                <a:latin typeface="+mn-lt"/>
                <a:ea typeface="+mn-ea"/>
              </a:rPr>
              <a:t>、</a:t>
            </a:r>
            <a:r>
              <a:rPr lang="en-US" altLang="zh-CN" b="1" dirty="0">
                <a:latin typeface="+mn-lt"/>
                <a:ea typeface="+mn-ea"/>
              </a:rPr>
              <a:t>d</a:t>
            </a:r>
            <a:r>
              <a:rPr lang="zh-CN" altLang="en-US" b="1" dirty="0">
                <a:latin typeface="+mn-lt"/>
                <a:ea typeface="+mn-ea"/>
              </a:rPr>
              <a:t>、</a:t>
            </a:r>
            <a:r>
              <a:rPr lang="en-US" altLang="zh-CN" b="1" dirty="0">
                <a:latin typeface="+mn-lt"/>
                <a:ea typeface="+mn-ea"/>
              </a:rPr>
              <a:t>e)5</a:t>
            </a:r>
            <a:r>
              <a:rPr lang="zh-CN" altLang="en-US" b="1" dirty="0">
                <a:latin typeface="+mn-lt"/>
                <a:ea typeface="+mn-ea"/>
              </a:rPr>
              <a:t>个字符组成，已知各字符出现的概率分别为</a:t>
            </a:r>
            <a:r>
              <a:rPr lang="en-US" altLang="zh-CN" b="1" dirty="0">
                <a:latin typeface="+mn-lt"/>
                <a:ea typeface="+mn-ea"/>
              </a:rPr>
              <a:t>(0.12</a:t>
            </a:r>
            <a:r>
              <a:rPr lang="zh-CN" altLang="en-US" b="1" dirty="0">
                <a:latin typeface="+mn-lt"/>
                <a:ea typeface="+mn-ea"/>
              </a:rPr>
              <a:t>、</a:t>
            </a:r>
            <a:r>
              <a:rPr lang="en-US" altLang="zh-CN" b="1" dirty="0">
                <a:latin typeface="+mn-lt"/>
                <a:ea typeface="+mn-ea"/>
              </a:rPr>
              <a:t>0.40</a:t>
            </a:r>
            <a:r>
              <a:rPr lang="zh-CN" altLang="en-US" b="1" dirty="0">
                <a:latin typeface="+mn-lt"/>
                <a:ea typeface="+mn-ea"/>
              </a:rPr>
              <a:t>、</a:t>
            </a:r>
            <a:r>
              <a:rPr lang="en-US" altLang="zh-CN" b="1" dirty="0">
                <a:latin typeface="+mn-lt"/>
                <a:ea typeface="+mn-ea"/>
              </a:rPr>
              <a:t>0.15</a:t>
            </a:r>
            <a:r>
              <a:rPr lang="zh-CN" altLang="en-US" b="1" dirty="0">
                <a:latin typeface="+mn-lt"/>
                <a:ea typeface="+mn-ea"/>
              </a:rPr>
              <a:t>、</a:t>
            </a:r>
            <a:r>
              <a:rPr lang="en-US" altLang="zh-CN" b="1" dirty="0">
                <a:latin typeface="+mn-lt"/>
                <a:ea typeface="+mn-ea"/>
              </a:rPr>
              <a:t>0.08</a:t>
            </a:r>
            <a:r>
              <a:rPr lang="zh-CN" altLang="en-US" b="1" dirty="0">
                <a:latin typeface="+mn-lt"/>
                <a:ea typeface="+mn-ea"/>
              </a:rPr>
              <a:t>、</a:t>
            </a:r>
            <a:r>
              <a:rPr lang="en-US" altLang="zh-CN" b="1" dirty="0">
                <a:latin typeface="+mn-lt"/>
                <a:ea typeface="+mn-ea"/>
              </a:rPr>
              <a:t>0.25)</a:t>
            </a:r>
            <a:r>
              <a:rPr lang="zh-CN" altLang="en-US" b="1" dirty="0">
                <a:latin typeface="+mn-lt"/>
                <a:ea typeface="+mn-ea"/>
              </a:rPr>
              <a:t>。</a:t>
            </a:r>
            <a:endParaRPr lang="en-US" altLang="zh-CN" b="1" dirty="0">
              <a:latin typeface="+mn-lt"/>
              <a:ea typeface="+mn-ea"/>
            </a:endParaRPr>
          </a:p>
          <a:p>
            <a:pPr algn="just"/>
            <a:r>
              <a:rPr lang="en-US" altLang="zh-CN" b="1" dirty="0">
                <a:latin typeface="+mn-lt"/>
                <a:ea typeface="+mn-ea"/>
              </a:rPr>
              <a:t>      </a:t>
            </a:r>
            <a:r>
              <a:rPr lang="zh-CN" altLang="en-US" b="1" dirty="0">
                <a:latin typeface="+mn-lt"/>
                <a:ea typeface="+mn-ea"/>
              </a:rPr>
              <a:t>现用一个二进制数字串对每个字符进行编码，使任意一个字符的编码不会是任何其他字符编码的前缀，满足“前缀性”。</a:t>
            </a:r>
            <a:endParaRPr lang="zh-CN" altLang="en-US" b="1" dirty="0">
              <a:latin typeface="+mn-lt"/>
              <a:ea typeface="+mn-ea"/>
            </a:endParaRPr>
          </a:p>
        </p:txBody>
      </p:sp>
      <p:sp>
        <p:nvSpPr>
          <p:cNvPr id="7" name="文本框 6"/>
          <p:cNvSpPr txBox="1"/>
          <p:nvPr/>
        </p:nvSpPr>
        <p:spPr>
          <a:xfrm>
            <a:off x="5942250" y="3812150"/>
            <a:ext cx="2662198" cy="1938992"/>
          </a:xfrm>
          <a:prstGeom prst="rect">
            <a:avLst/>
          </a:prstGeom>
          <a:noFill/>
        </p:spPr>
        <p:txBody>
          <a:bodyPr wrap="square" rtlCol="0">
            <a:spAutoFit/>
          </a:bodyPr>
          <a:lstStyle/>
          <a:p>
            <a:r>
              <a:rPr lang="zh-CN" altLang="en-US" sz="2000" b="1" dirty="0">
                <a:latin typeface="+mn-lt"/>
                <a:ea typeface="+mn-ea"/>
                <a:cs typeface="Times New Roman" panose="02020603050405020304" pitchFamily="18" charset="0"/>
              </a:rPr>
              <a:t>例如：</a:t>
            </a:r>
            <a:endParaRPr lang="en-US" altLang="zh-CN" sz="2000" b="1" dirty="0">
              <a:latin typeface="+mn-lt"/>
              <a:ea typeface="+mn-ea"/>
              <a:cs typeface="Times New Roman" panose="02020603050405020304" pitchFamily="18" charset="0"/>
            </a:endParaRPr>
          </a:p>
          <a:p>
            <a:r>
              <a:rPr lang="zh-CN" altLang="en-US" sz="2000" b="1" dirty="0">
                <a:latin typeface="+mn-lt"/>
                <a:ea typeface="+mn-ea"/>
                <a:cs typeface="Times New Roman" panose="02020603050405020304" pitchFamily="18" charset="0"/>
              </a:rPr>
              <a:t>二进制串</a:t>
            </a:r>
            <a:r>
              <a:rPr lang="en-US" altLang="zh-CN" sz="2000" b="1" dirty="0">
                <a:latin typeface="+mn-lt"/>
                <a:ea typeface="+mn-ea"/>
                <a:cs typeface="Times New Roman" panose="02020603050405020304" pitchFamily="18" charset="0"/>
              </a:rPr>
              <a:t>001010011</a:t>
            </a:r>
            <a:endParaRPr lang="en-US" altLang="zh-CN" sz="2000" b="1" dirty="0">
              <a:latin typeface="+mn-lt"/>
              <a:ea typeface="+mn-ea"/>
              <a:cs typeface="Times New Roman" panose="02020603050405020304" pitchFamily="18" charset="0"/>
            </a:endParaRPr>
          </a:p>
          <a:p>
            <a:r>
              <a:rPr lang="zh-CN" altLang="en-US" sz="2000" b="1" dirty="0">
                <a:latin typeface="+mn-lt"/>
                <a:ea typeface="+mn-ea"/>
                <a:cs typeface="Times New Roman" panose="02020603050405020304" pitchFamily="18" charset="0"/>
              </a:rPr>
              <a:t>按</a:t>
            </a:r>
            <a:r>
              <a:rPr lang="en-US" altLang="zh-CN" sz="2000" b="1" dirty="0">
                <a:latin typeface="+mn-lt"/>
                <a:ea typeface="+mn-ea"/>
                <a:cs typeface="Times New Roman" panose="02020603050405020304" pitchFamily="18" charset="0"/>
              </a:rPr>
              <a:t>code1</a:t>
            </a:r>
            <a:r>
              <a:rPr lang="zh-CN" altLang="en-US" sz="2000" b="1" dirty="0">
                <a:latin typeface="+mn-lt"/>
                <a:ea typeface="+mn-ea"/>
                <a:cs typeface="Times New Roman" panose="02020603050405020304" pitchFamily="18" charset="0"/>
              </a:rPr>
              <a:t>编码：</a:t>
            </a:r>
            <a:r>
              <a:rPr lang="en-US" altLang="zh-CN" sz="2000" b="1" dirty="0" err="1">
                <a:latin typeface="+mn-lt"/>
                <a:ea typeface="+mn-ea"/>
                <a:cs typeface="Times New Roman" panose="02020603050405020304" pitchFamily="18" charset="0"/>
              </a:rPr>
              <a:t>bcd</a:t>
            </a:r>
            <a:endParaRPr lang="en-US" altLang="zh-CN" sz="2000" b="1" dirty="0">
              <a:latin typeface="+mn-lt"/>
              <a:ea typeface="+mn-ea"/>
              <a:cs typeface="Times New Roman" panose="02020603050405020304" pitchFamily="18" charset="0"/>
            </a:endParaRPr>
          </a:p>
          <a:p>
            <a:endParaRPr lang="en-US" altLang="zh-CN" sz="2000" b="1" dirty="0">
              <a:latin typeface="+mn-lt"/>
              <a:ea typeface="+mn-ea"/>
              <a:cs typeface="Times New Roman" panose="02020603050405020304" pitchFamily="18" charset="0"/>
            </a:endParaRPr>
          </a:p>
          <a:p>
            <a:r>
              <a:rPr lang="zh-CN" altLang="en-US" sz="2000" b="1" dirty="0">
                <a:latin typeface="+mn-lt"/>
                <a:ea typeface="+mn-ea"/>
                <a:cs typeface="Times New Roman" panose="02020603050405020304" pitchFamily="18" charset="0"/>
              </a:rPr>
              <a:t>二进制串</a:t>
            </a:r>
            <a:r>
              <a:rPr lang="en-US" altLang="zh-CN" sz="2000" b="1" dirty="0">
                <a:latin typeface="+mn-lt"/>
                <a:ea typeface="+mn-ea"/>
                <a:cs typeface="Times New Roman" panose="02020603050405020304" pitchFamily="18" charset="0"/>
              </a:rPr>
              <a:t>1101001</a:t>
            </a:r>
            <a:endParaRPr lang="en-US" altLang="zh-CN" sz="2000" b="1" dirty="0">
              <a:latin typeface="+mn-lt"/>
              <a:ea typeface="+mn-ea"/>
              <a:cs typeface="Times New Roman" panose="02020603050405020304" pitchFamily="18" charset="0"/>
            </a:endParaRPr>
          </a:p>
          <a:p>
            <a:r>
              <a:rPr lang="zh-CN" altLang="en-US" sz="2000" b="1" dirty="0">
                <a:latin typeface="+mn-lt"/>
                <a:ea typeface="+mn-ea"/>
                <a:cs typeface="Times New Roman" panose="02020603050405020304" pitchFamily="18" charset="0"/>
              </a:rPr>
              <a:t>按</a:t>
            </a:r>
            <a:r>
              <a:rPr lang="en-US" altLang="zh-CN" sz="2000" b="1" dirty="0">
                <a:latin typeface="+mn-lt"/>
                <a:ea typeface="+mn-ea"/>
                <a:cs typeface="Times New Roman" panose="02020603050405020304" pitchFamily="18" charset="0"/>
              </a:rPr>
              <a:t>code2</a:t>
            </a:r>
            <a:r>
              <a:rPr lang="zh-CN" altLang="en-US" sz="2000" b="1" dirty="0">
                <a:latin typeface="+mn-lt"/>
                <a:ea typeface="+mn-ea"/>
                <a:cs typeface="Times New Roman" panose="02020603050405020304" pitchFamily="18" charset="0"/>
              </a:rPr>
              <a:t>编码：</a:t>
            </a:r>
            <a:r>
              <a:rPr lang="en-US" altLang="zh-CN" sz="2000" b="1" dirty="0" err="1">
                <a:latin typeface="+mn-lt"/>
                <a:ea typeface="+mn-ea"/>
                <a:cs typeface="Times New Roman" panose="02020603050405020304" pitchFamily="18" charset="0"/>
              </a:rPr>
              <a:t>bcd</a:t>
            </a:r>
            <a:endParaRPr lang="zh-CN" altLang="en-US" sz="2000" b="1" dirty="0">
              <a:latin typeface="+mn-lt"/>
              <a:ea typeface="+mn-ea"/>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直接连接符 87"/>
          <p:cNvCxnSpPr>
            <a:stCxn id="77" idx="5"/>
            <a:endCxn id="87" idx="0"/>
          </p:cNvCxnSpPr>
          <p:nvPr/>
        </p:nvCxnSpPr>
        <p:spPr>
          <a:xfrm>
            <a:off x="6078376" y="2216473"/>
            <a:ext cx="1013624" cy="10775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 idx="3"/>
            <a:endCxn id="15" idx="0"/>
          </p:cNvCxnSpPr>
          <p:nvPr/>
        </p:nvCxnSpPr>
        <p:spPr>
          <a:xfrm flipH="1">
            <a:off x="2729016" y="2713717"/>
            <a:ext cx="326164" cy="940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5" idx="3"/>
            <a:endCxn id="11" idx="7"/>
          </p:cNvCxnSpPr>
          <p:nvPr/>
        </p:nvCxnSpPr>
        <p:spPr>
          <a:xfrm flipH="1">
            <a:off x="1183820" y="2202251"/>
            <a:ext cx="1262670" cy="14649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76853" y="563196"/>
            <a:ext cx="8127595" cy="1569660"/>
          </a:xfrm>
          <a:prstGeom prst="rect">
            <a:avLst/>
          </a:prstGeom>
          <a:noFill/>
        </p:spPr>
        <p:txBody>
          <a:bodyPr wrap="square" rtlCol="0">
            <a:spAutoFit/>
          </a:bodyPr>
          <a:lstStyle/>
          <a:p>
            <a:r>
              <a:rPr lang="zh-CN" altLang="en-US" b="1" dirty="0">
                <a:latin typeface="+mn-lt"/>
                <a:ea typeface="+mn-ea"/>
              </a:rPr>
              <a:t>将前缀编码看成是二叉树中的路径。</a:t>
            </a:r>
            <a:endParaRPr lang="en-US" altLang="zh-CN" b="1" dirty="0">
              <a:latin typeface="+mn-lt"/>
              <a:ea typeface="+mn-ea"/>
            </a:endParaRPr>
          </a:p>
          <a:p>
            <a:r>
              <a:rPr lang="zh-CN" altLang="en-US" b="1" dirty="0">
                <a:latin typeface="+mn-lt"/>
                <a:ea typeface="+mn-ea"/>
              </a:rPr>
              <a:t>每个结点的左分支附以</a:t>
            </a:r>
            <a:r>
              <a:rPr lang="en-US" altLang="zh-CN" b="1" dirty="0">
                <a:latin typeface="+mn-lt"/>
                <a:ea typeface="+mn-ea"/>
              </a:rPr>
              <a:t>0</a:t>
            </a:r>
            <a:r>
              <a:rPr lang="zh-CN" altLang="en-US" b="1" dirty="0">
                <a:latin typeface="+mn-lt"/>
                <a:ea typeface="+mn-ea"/>
              </a:rPr>
              <a:t>，右分支附以</a:t>
            </a:r>
            <a:r>
              <a:rPr lang="en-US" altLang="zh-CN" b="1" dirty="0">
                <a:latin typeface="+mn-lt"/>
                <a:ea typeface="+mn-ea"/>
              </a:rPr>
              <a:t>1</a:t>
            </a:r>
            <a:r>
              <a:rPr lang="zh-CN" altLang="en-US" b="1" dirty="0">
                <a:latin typeface="+mn-lt"/>
                <a:ea typeface="+mn-ea"/>
              </a:rPr>
              <a:t>，将字符作为叶结点的标号。从根结点到叶结点的路径上的</a:t>
            </a:r>
            <a:r>
              <a:rPr lang="en-US" altLang="zh-CN" b="1" dirty="0">
                <a:latin typeface="+mn-lt"/>
                <a:ea typeface="+mn-ea"/>
              </a:rPr>
              <a:t>0</a:t>
            </a:r>
            <a:r>
              <a:rPr lang="zh-CN" altLang="en-US" b="1" dirty="0">
                <a:latin typeface="+mn-lt"/>
                <a:ea typeface="+mn-ea"/>
              </a:rPr>
              <a:t>或</a:t>
            </a:r>
            <a:r>
              <a:rPr lang="en-US" altLang="zh-CN" b="1" dirty="0">
                <a:latin typeface="+mn-lt"/>
                <a:ea typeface="+mn-ea"/>
              </a:rPr>
              <a:t>1</a:t>
            </a:r>
            <a:r>
              <a:rPr lang="zh-CN" altLang="en-US" b="1" dirty="0">
                <a:latin typeface="+mn-lt"/>
                <a:ea typeface="+mn-ea"/>
              </a:rPr>
              <a:t>构成的序列就是相应字符的编码。</a:t>
            </a:r>
            <a:endParaRPr lang="zh-CN" altLang="en-US" b="1" dirty="0">
              <a:latin typeface="+mn-lt"/>
              <a:ea typeface="+mn-ea"/>
            </a:endParaRPr>
          </a:p>
        </p:txBody>
      </p:sp>
      <p:sp>
        <p:nvSpPr>
          <p:cNvPr id="5" name="椭圆 4"/>
          <p:cNvSpPr/>
          <p:nvPr/>
        </p:nvSpPr>
        <p:spPr>
          <a:xfrm>
            <a:off x="2433310" y="2125431"/>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 name="椭圆 5"/>
          <p:cNvSpPr/>
          <p:nvPr/>
        </p:nvSpPr>
        <p:spPr>
          <a:xfrm>
            <a:off x="3042000" y="2636897"/>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 name="椭圆 6"/>
          <p:cNvSpPr/>
          <p:nvPr/>
        </p:nvSpPr>
        <p:spPr>
          <a:xfrm>
            <a:off x="1962000" y="2681897"/>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 name="椭圆 7"/>
          <p:cNvSpPr/>
          <p:nvPr/>
        </p:nvSpPr>
        <p:spPr>
          <a:xfrm>
            <a:off x="1602000" y="3114000"/>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9" name="椭圆 8"/>
          <p:cNvSpPr/>
          <p:nvPr/>
        </p:nvSpPr>
        <p:spPr>
          <a:xfrm>
            <a:off x="2207927" y="3125726"/>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0" name="椭圆 9"/>
          <p:cNvSpPr/>
          <p:nvPr/>
        </p:nvSpPr>
        <p:spPr>
          <a:xfrm>
            <a:off x="2862000" y="3080726"/>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1" name="椭圆 10"/>
          <p:cNvSpPr/>
          <p:nvPr/>
        </p:nvSpPr>
        <p:spPr>
          <a:xfrm>
            <a:off x="1107000" y="3654000"/>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2" name="椭圆 11"/>
          <p:cNvSpPr/>
          <p:nvPr/>
        </p:nvSpPr>
        <p:spPr>
          <a:xfrm>
            <a:off x="1874793" y="3649438"/>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3" name="椭圆 12"/>
          <p:cNvSpPr/>
          <p:nvPr/>
        </p:nvSpPr>
        <p:spPr>
          <a:xfrm>
            <a:off x="2457000" y="3654000"/>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4" name="椭圆 13"/>
          <p:cNvSpPr/>
          <p:nvPr/>
        </p:nvSpPr>
        <p:spPr>
          <a:xfrm>
            <a:off x="2052000" y="3654000"/>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5" name="椭圆 14"/>
          <p:cNvSpPr/>
          <p:nvPr/>
        </p:nvSpPr>
        <p:spPr>
          <a:xfrm>
            <a:off x="2684016" y="3654000"/>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cxnSp>
        <p:nvCxnSpPr>
          <p:cNvPr id="26" name="直接连接符 25"/>
          <p:cNvCxnSpPr>
            <a:stCxn id="5" idx="5"/>
            <a:endCxn id="6" idx="1"/>
          </p:cNvCxnSpPr>
          <p:nvPr/>
        </p:nvCxnSpPr>
        <p:spPr>
          <a:xfrm>
            <a:off x="2510130" y="2202251"/>
            <a:ext cx="545050" cy="4478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7" idx="5"/>
            <a:endCxn id="9" idx="0"/>
          </p:cNvCxnSpPr>
          <p:nvPr/>
        </p:nvCxnSpPr>
        <p:spPr>
          <a:xfrm>
            <a:off x="2038820" y="2758717"/>
            <a:ext cx="214107" cy="3670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endCxn id="14" idx="0"/>
          </p:cNvCxnSpPr>
          <p:nvPr/>
        </p:nvCxnSpPr>
        <p:spPr>
          <a:xfrm flipH="1">
            <a:off x="2097000" y="3215726"/>
            <a:ext cx="124108" cy="4382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9" idx="4"/>
            <a:endCxn id="13" idx="1"/>
          </p:cNvCxnSpPr>
          <p:nvPr/>
        </p:nvCxnSpPr>
        <p:spPr>
          <a:xfrm>
            <a:off x="2252927" y="3215726"/>
            <a:ext cx="217253" cy="4514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8" idx="4"/>
            <a:endCxn id="12" idx="1"/>
          </p:cNvCxnSpPr>
          <p:nvPr/>
        </p:nvCxnSpPr>
        <p:spPr>
          <a:xfrm>
            <a:off x="1647000" y="3204000"/>
            <a:ext cx="240973" cy="4586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939871" y="3689668"/>
            <a:ext cx="1980029" cy="400110"/>
          </a:xfrm>
          <a:prstGeom prst="rect">
            <a:avLst/>
          </a:prstGeom>
        </p:spPr>
        <p:txBody>
          <a:bodyPr wrap="none">
            <a:spAutoFit/>
          </a:bodyPr>
          <a:lstStyle/>
          <a:p>
            <a:r>
              <a:rPr lang="en-US" altLang="zh-CN" sz="2000" b="1" dirty="0">
                <a:latin typeface="+mn-lt"/>
                <a:ea typeface="+mn-ea"/>
                <a:cs typeface="Times New Roman" panose="02020603050405020304" pitchFamily="18" charset="0"/>
              </a:rPr>
              <a:t>a           b c    d  e</a:t>
            </a:r>
            <a:endParaRPr lang="zh-CN" altLang="en-US" sz="2000" b="1" dirty="0">
              <a:latin typeface="+mn-lt"/>
              <a:ea typeface="+mn-ea"/>
              <a:cs typeface="Times New Roman" panose="02020603050405020304" pitchFamily="18" charset="0"/>
            </a:endParaRPr>
          </a:p>
        </p:txBody>
      </p:sp>
      <p:sp>
        <p:nvSpPr>
          <p:cNvPr id="58" name="文本框 57"/>
          <p:cNvSpPr txBox="1"/>
          <p:nvPr/>
        </p:nvSpPr>
        <p:spPr>
          <a:xfrm>
            <a:off x="1972590" y="2165961"/>
            <a:ext cx="312906" cy="400110"/>
          </a:xfrm>
          <a:prstGeom prst="rect">
            <a:avLst/>
          </a:prstGeom>
          <a:noFill/>
        </p:spPr>
        <p:txBody>
          <a:bodyPr wrap="none" rtlCol="0">
            <a:spAutoFit/>
          </a:bodyPr>
          <a:lstStyle/>
          <a:p>
            <a:r>
              <a:rPr lang="en-US" altLang="zh-CN" sz="2000" b="1" dirty="0">
                <a:latin typeface="+mn-lt"/>
                <a:ea typeface="+mn-ea"/>
              </a:rPr>
              <a:t>0</a:t>
            </a:r>
            <a:endParaRPr lang="zh-CN" altLang="en-US" sz="2000" b="1" dirty="0">
              <a:latin typeface="+mn-lt"/>
              <a:ea typeface="+mn-ea"/>
            </a:endParaRPr>
          </a:p>
        </p:txBody>
      </p:sp>
      <p:sp>
        <p:nvSpPr>
          <p:cNvPr id="59" name="文本框 58"/>
          <p:cNvSpPr txBox="1"/>
          <p:nvPr/>
        </p:nvSpPr>
        <p:spPr>
          <a:xfrm>
            <a:off x="1647000" y="3121596"/>
            <a:ext cx="312906" cy="400110"/>
          </a:xfrm>
          <a:prstGeom prst="rect">
            <a:avLst/>
          </a:prstGeom>
          <a:noFill/>
        </p:spPr>
        <p:txBody>
          <a:bodyPr wrap="none" rtlCol="0">
            <a:spAutoFit/>
          </a:bodyPr>
          <a:lstStyle/>
          <a:p>
            <a:r>
              <a:rPr lang="en-US" altLang="zh-CN" sz="2000" b="1" dirty="0">
                <a:latin typeface="+mn-lt"/>
                <a:ea typeface="+mn-ea"/>
              </a:rPr>
              <a:t>1</a:t>
            </a:r>
            <a:endParaRPr lang="zh-CN" altLang="en-US" sz="2000" b="1" dirty="0">
              <a:latin typeface="+mn-lt"/>
              <a:ea typeface="+mn-ea"/>
            </a:endParaRPr>
          </a:p>
        </p:txBody>
      </p:sp>
      <p:sp>
        <p:nvSpPr>
          <p:cNvPr id="60" name="文本框 59"/>
          <p:cNvSpPr txBox="1"/>
          <p:nvPr/>
        </p:nvSpPr>
        <p:spPr>
          <a:xfrm>
            <a:off x="1557000" y="2713890"/>
            <a:ext cx="312906" cy="400110"/>
          </a:xfrm>
          <a:prstGeom prst="rect">
            <a:avLst/>
          </a:prstGeom>
          <a:noFill/>
        </p:spPr>
        <p:txBody>
          <a:bodyPr wrap="none" rtlCol="0">
            <a:spAutoFit/>
          </a:bodyPr>
          <a:lstStyle/>
          <a:p>
            <a:r>
              <a:rPr lang="en-US" altLang="zh-CN" sz="2000" b="1" dirty="0">
                <a:latin typeface="+mn-lt"/>
                <a:ea typeface="+mn-ea"/>
              </a:rPr>
              <a:t>0</a:t>
            </a:r>
            <a:endParaRPr lang="zh-CN" altLang="en-US" sz="2000" b="1" dirty="0">
              <a:latin typeface="+mn-lt"/>
              <a:ea typeface="+mn-ea"/>
            </a:endParaRPr>
          </a:p>
        </p:txBody>
      </p:sp>
      <p:sp>
        <p:nvSpPr>
          <p:cNvPr id="61" name="文本框 60"/>
          <p:cNvSpPr txBox="1"/>
          <p:nvPr/>
        </p:nvSpPr>
        <p:spPr>
          <a:xfrm>
            <a:off x="2699327" y="2138611"/>
            <a:ext cx="312906" cy="400110"/>
          </a:xfrm>
          <a:prstGeom prst="rect">
            <a:avLst/>
          </a:prstGeom>
          <a:noFill/>
        </p:spPr>
        <p:txBody>
          <a:bodyPr wrap="none" rtlCol="0">
            <a:spAutoFit/>
          </a:bodyPr>
          <a:lstStyle/>
          <a:p>
            <a:r>
              <a:rPr lang="en-US" altLang="zh-CN" sz="2000" b="1" dirty="0">
                <a:latin typeface="+mn-lt"/>
                <a:ea typeface="+mn-ea"/>
              </a:rPr>
              <a:t>1</a:t>
            </a:r>
            <a:endParaRPr lang="zh-CN" altLang="en-US" sz="2000" b="1" dirty="0">
              <a:latin typeface="+mn-lt"/>
              <a:ea typeface="+mn-ea"/>
            </a:endParaRPr>
          </a:p>
        </p:txBody>
      </p:sp>
      <p:sp>
        <p:nvSpPr>
          <p:cNvPr id="62" name="文本框 61"/>
          <p:cNvSpPr txBox="1"/>
          <p:nvPr/>
        </p:nvSpPr>
        <p:spPr>
          <a:xfrm>
            <a:off x="1145441" y="3163890"/>
            <a:ext cx="312906" cy="400110"/>
          </a:xfrm>
          <a:prstGeom prst="rect">
            <a:avLst/>
          </a:prstGeom>
          <a:noFill/>
        </p:spPr>
        <p:txBody>
          <a:bodyPr wrap="none" rtlCol="0">
            <a:spAutoFit/>
          </a:bodyPr>
          <a:lstStyle/>
          <a:p>
            <a:r>
              <a:rPr lang="en-US" altLang="zh-CN" sz="2000" b="1" dirty="0">
                <a:latin typeface="+mn-lt"/>
                <a:ea typeface="+mn-ea"/>
              </a:rPr>
              <a:t>0</a:t>
            </a:r>
            <a:endParaRPr lang="zh-CN" altLang="en-US" sz="2000" b="1" dirty="0">
              <a:latin typeface="+mn-lt"/>
              <a:ea typeface="+mn-ea"/>
            </a:endParaRPr>
          </a:p>
        </p:txBody>
      </p:sp>
      <p:sp>
        <p:nvSpPr>
          <p:cNvPr id="63" name="文本框 62"/>
          <p:cNvSpPr txBox="1"/>
          <p:nvPr/>
        </p:nvSpPr>
        <p:spPr>
          <a:xfrm>
            <a:off x="2285984" y="3131097"/>
            <a:ext cx="312906" cy="400110"/>
          </a:xfrm>
          <a:prstGeom prst="rect">
            <a:avLst/>
          </a:prstGeom>
          <a:noFill/>
        </p:spPr>
        <p:txBody>
          <a:bodyPr wrap="none" rtlCol="0">
            <a:spAutoFit/>
          </a:bodyPr>
          <a:lstStyle/>
          <a:p>
            <a:r>
              <a:rPr lang="en-US" altLang="zh-CN" sz="2000" b="1" dirty="0">
                <a:latin typeface="+mn-lt"/>
                <a:ea typeface="+mn-ea"/>
              </a:rPr>
              <a:t>1</a:t>
            </a:r>
            <a:endParaRPr lang="zh-CN" altLang="en-US" sz="2000" b="1" dirty="0">
              <a:latin typeface="+mn-lt"/>
              <a:ea typeface="+mn-ea"/>
            </a:endParaRPr>
          </a:p>
        </p:txBody>
      </p:sp>
      <p:sp>
        <p:nvSpPr>
          <p:cNvPr id="64" name="文本框 63"/>
          <p:cNvSpPr txBox="1"/>
          <p:nvPr/>
        </p:nvSpPr>
        <p:spPr>
          <a:xfrm>
            <a:off x="2594094" y="3125726"/>
            <a:ext cx="312906" cy="400110"/>
          </a:xfrm>
          <a:prstGeom prst="rect">
            <a:avLst/>
          </a:prstGeom>
          <a:noFill/>
        </p:spPr>
        <p:txBody>
          <a:bodyPr wrap="none" rtlCol="0">
            <a:spAutoFit/>
          </a:bodyPr>
          <a:lstStyle/>
          <a:p>
            <a:r>
              <a:rPr lang="en-US" altLang="zh-CN" sz="2000" b="1" dirty="0">
                <a:latin typeface="+mn-lt"/>
                <a:ea typeface="+mn-ea"/>
              </a:rPr>
              <a:t>0</a:t>
            </a:r>
            <a:endParaRPr lang="zh-CN" altLang="en-US" sz="2000" b="1" dirty="0">
              <a:latin typeface="+mn-lt"/>
              <a:ea typeface="+mn-ea"/>
            </a:endParaRPr>
          </a:p>
        </p:txBody>
      </p:sp>
      <p:sp>
        <p:nvSpPr>
          <p:cNvPr id="65" name="文本框 64"/>
          <p:cNvSpPr txBox="1"/>
          <p:nvPr/>
        </p:nvSpPr>
        <p:spPr>
          <a:xfrm>
            <a:off x="2092421" y="2676165"/>
            <a:ext cx="312906" cy="400110"/>
          </a:xfrm>
          <a:prstGeom prst="rect">
            <a:avLst/>
          </a:prstGeom>
          <a:noFill/>
        </p:spPr>
        <p:txBody>
          <a:bodyPr wrap="none" rtlCol="0">
            <a:spAutoFit/>
          </a:bodyPr>
          <a:lstStyle/>
          <a:p>
            <a:r>
              <a:rPr lang="en-US" altLang="zh-CN" sz="2000" b="1" dirty="0">
                <a:latin typeface="+mn-lt"/>
                <a:ea typeface="+mn-ea"/>
              </a:rPr>
              <a:t>1</a:t>
            </a:r>
            <a:endParaRPr lang="zh-CN" altLang="en-US" sz="2000" b="1" dirty="0">
              <a:latin typeface="+mn-lt"/>
              <a:ea typeface="+mn-ea"/>
            </a:endParaRPr>
          </a:p>
        </p:txBody>
      </p:sp>
      <p:sp>
        <p:nvSpPr>
          <p:cNvPr id="66" name="文本框 65"/>
          <p:cNvSpPr txBox="1"/>
          <p:nvPr/>
        </p:nvSpPr>
        <p:spPr>
          <a:xfrm>
            <a:off x="1941962" y="3145863"/>
            <a:ext cx="312906" cy="400110"/>
          </a:xfrm>
          <a:prstGeom prst="rect">
            <a:avLst/>
          </a:prstGeom>
          <a:noFill/>
        </p:spPr>
        <p:txBody>
          <a:bodyPr wrap="none" rtlCol="0">
            <a:spAutoFit/>
          </a:bodyPr>
          <a:lstStyle/>
          <a:p>
            <a:r>
              <a:rPr lang="en-US" altLang="zh-CN" sz="2000" b="1" dirty="0">
                <a:latin typeface="+mn-lt"/>
                <a:ea typeface="+mn-ea"/>
              </a:rPr>
              <a:t>0</a:t>
            </a:r>
            <a:endParaRPr lang="zh-CN" altLang="en-US" sz="2000" b="1" dirty="0">
              <a:latin typeface="+mn-lt"/>
              <a:ea typeface="+mn-ea"/>
            </a:endParaRPr>
          </a:p>
        </p:txBody>
      </p:sp>
      <p:sp>
        <p:nvSpPr>
          <p:cNvPr id="70" name="文本框 69"/>
          <p:cNvSpPr txBox="1"/>
          <p:nvPr/>
        </p:nvSpPr>
        <p:spPr>
          <a:xfrm>
            <a:off x="2774094" y="2668890"/>
            <a:ext cx="312906" cy="400110"/>
          </a:xfrm>
          <a:prstGeom prst="rect">
            <a:avLst/>
          </a:prstGeom>
          <a:noFill/>
        </p:spPr>
        <p:txBody>
          <a:bodyPr wrap="none" rtlCol="0">
            <a:spAutoFit/>
          </a:bodyPr>
          <a:lstStyle/>
          <a:p>
            <a:r>
              <a:rPr lang="en-US" altLang="zh-CN" sz="2000" b="1" dirty="0">
                <a:latin typeface="+mn-lt"/>
                <a:ea typeface="+mn-ea"/>
              </a:rPr>
              <a:t>0</a:t>
            </a:r>
            <a:endParaRPr lang="zh-CN" altLang="en-US" sz="2000" b="1" dirty="0">
              <a:latin typeface="+mn-lt"/>
              <a:ea typeface="+mn-ea"/>
            </a:endParaRPr>
          </a:p>
        </p:txBody>
      </p:sp>
      <p:sp>
        <p:nvSpPr>
          <p:cNvPr id="74" name="文本框 73"/>
          <p:cNvSpPr txBox="1"/>
          <p:nvPr/>
        </p:nvSpPr>
        <p:spPr>
          <a:xfrm>
            <a:off x="1313598" y="4228709"/>
            <a:ext cx="1968658" cy="400110"/>
          </a:xfrm>
          <a:prstGeom prst="rect">
            <a:avLst/>
          </a:prstGeom>
          <a:noFill/>
        </p:spPr>
        <p:txBody>
          <a:bodyPr wrap="square" rtlCol="0">
            <a:spAutoFit/>
          </a:bodyPr>
          <a:lstStyle/>
          <a:p>
            <a:pPr algn="ctr"/>
            <a:r>
              <a:rPr lang="en-US" altLang="zh-CN" sz="2000" b="1" dirty="0">
                <a:latin typeface="+mn-lt"/>
                <a:ea typeface="+mn-ea"/>
                <a:cs typeface="Times New Roman" panose="02020603050405020304" pitchFamily="18" charset="0"/>
              </a:rPr>
              <a:t>code1</a:t>
            </a:r>
            <a:r>
              <a:rPr lang="zh-CN" altLang="en-US" sz="2000" b="1" dirty="0">
                <a:latin typeface="+mn-lt"/>
                <a:ea typeface="+mn-ea"/>
                <a:cs typeface="Times New Roman" panose="02020603050405020304" pitchFamily="18" charset="0"/>
              </a:rPr>
              <a:t>的二叉树</a:t>
            </a:r>
            <a:endParaRPr lang="zh-CN" altLang="en-US" sz="2000" b="1" dirty="0">
              <a:latin typeface="+mn-lt"/>
              <a:ea typeface="+mn-ea"/>
              <a:cs typeface="Times New Roman" panose="02020603050405020304" pitchFamily="18" charset="0"/>
            </a:endParaRPr>
          </a:p>
        </p:txBody>
      </p:sp>
      <p:cxnSp>
        <p:nvCxnSpPr>
          <p:cNvPr id="75" name="直接连接符 74"/>
          <p:cNvCxnSpPr>
            <a:stCxn id="78" idx="3"/>
            <a:endCxn id="82" idx="0"/>
          </p:cNvCxnSpPr>
          <p:nvPr/>
        </p:nvCxnSpPr>
        <p:spPr>
          <a:xfrm flipH="1">
            <a:off x="6417000" y="2806840"/>
            <a:ext cx="148180" cy="4871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7" idx="3"/>
            <a:endCxn id="83" idx="7"/>
          </p:cNvCxnSpPr>
          <p:nvPr/>
        </p:nvCxnSpPr>
        <p:spPr>
          <a:xfrm flipH="1">
            <a:off x="4752066" y="2216473"/>
            <a:ext cx="1262670" cy="14649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椭圆 76"/>
          <p:cNvSpPr/>
          <p:nvPr/>
        </p:nvSpPr>
        <p:spPr>
          <a:xfrm>
            <a:off x="6001556" y="2139653"/>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椭圆 77"/>
          <p:cNvSpPr/>
          <p:nvPr/>
        </p:nvSpPr>
        <p:spPr>
          <a:xfrm>
            <a:off x="6552000" y="2730020"/>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椭圆 78"/>
          <p:cNvSpPr/>
          <p:nvPr/>
        </p:nvSpPr>
        <p:spPr>
          <a:xfrm>
            <a:off x="5530246" y="2696119"/>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椭圆 79"/>
          <p:cNvSpPr/>
          <p:nvPr/>
        </p:nvSpPr>
        <p:spPr>
          <a:xfrm>
            <a:off x="5170246" y="3128222"/>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1" name="椭圆 80"/>
          <p:cNvSpPr/>
          <p:nvPr/>
        </p:nvSpPr>
        <p:spPr>
          <a:xfrm>
            <a:off x="5776173" y="3294000"/>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2" name="椭圆 81"/>
          <p:cNvSpPr/>
          <p:nvPr/>
        </p:nvSpPr>
        <p:spPr>
          <a:xfrm>
            <a:off x="6372000" y="3294000"/>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3" name="椭圆 82"/>
          <p:cNvSpPr/>
          <p:nvPr/>
        </p:nvSpPr>
        <p:spPr>
          <a:xfrm>
            <a:off x="4675246" y="3668222"/>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4" name="椭圆 83"/>
          <p:cNvSpPr/>
          <p:nvPr/>
        </p:nvSpPr>
        <p:spPr>
          <a:xfrm>
            <a:off x="5443039" y="3663660"/>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7" name="椭圆 86"/>
          <p:cNvSpPr/>
          <p:nvPr/>
        </p:nvSpPr>
        <p:spPr>
          <a:xfrm>
            <a:off x="7047000" y="3294000"/>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cxnSp>
        <p:nvCxnSpPr>
          <p:cNvPr id="89" name="直接连接符 88"/>
          <p:cNvCxnSpPr>
            <a:stCxn id="79" idx="5"/>
            <a:endCxn id="81" idx="0"/>
          </p:cNvCxnSpPr>
          <p:nvPr/>
        </p:nvCxnSpPr>
        <p:spPr>
          <a:xfrm>
            <a:off x="5607066" y="2772939"/>
            <a:ext cx="214107" cy="5210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80" idx="4"/>
            <a:endCxn id="84" idx="1"/>
          </p:cNvCxnSpPr>
          <p:nvPr/>
        </p:nvCxnSpPr>
        <p:spPr>
          <a:xfrm>
            <a:off x="5215246" y="3218222"/>
            <a:ext cx="240973" cy="4586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矩形 92"/>
          <p:cNvSpPr/>
          <p:nvPr/>
        </p:nvSpPr>
        <p:spPr>
          <a:xfrm>
            <a:off x="4516932" y="3689668"/>
            <a:ext cx="1160895" cy="400110"/>
          </a:xfrm>
          <a:prstGeom prst="rect">
            <a:avLst/>
          </a:prstGeom>
        </p:spPr>
        <p:txBody>
          <a:bodyPr wrap="none">
            <a:spAutoFit/>
          </a:bodyPr>
          <a:lstStyle/>
          <a:p>
            <a:r>
              <a:rPr lang="en-US" altLang="zh-CN" sz="2000" b="1" dirty="0">
                <a:latin typeface="+mn-lt"/>
                <a:ea typeface="+mn-ea"/>
                <a:cs typeface="Times New Roman" panose="02020603050405020304" pitchFamily="18" charset="0"/>
              </a:rPr>
              <a:t>a          d </a:t>
            </a:r>
            <a:endParaRPr lang="zh-CN" altLang="en-US" sz="2000" b="1" dirty="0">
              <a:latin typeface="+mn-lt"/>
              <a:ea typeface="+mn-ea"/>
              <a:cs typeface="Times New Roman" panose="02020603050405020304" pitchFamily="18" charset="0"/>
            </a:endParaRPr>
          </a:p>
        </p:txBody>
      </p:sp>
      <p:sp>
        <p:nvSpPr>
          <p:cNvPr id="94" name="文本框 93"/>
          <p:cNvSpPr txBox="1"/>
          <p:nvPr/>
        </p:nvSpPr>
        <p:spPr>
          <a:xfrm>
            <a:off x="5540836" y="2180183"/>
            <a:ext cx="312906" cy="400110"/>
          </a:xfrm>
          <a:prstGeom prst="rect">
            <a:avLst/>
          </a:prstGeom>
          <a:noFill/>
        </p:spPr>
        <p:txBody>
          <a:bodyPr wrap="none" rtlCol="0">
            <a:spAutoFit/>
          </a:bodyPr>
          <a:lstStyle/>
          <a:p>
            <a:r>
              <a:rPr lang="en-US" altLang="zh-CN" sz="2000" b="1" dirty="0">
                <a:latin typeface="+mn-lt"/>
                <a:ea typeface="+mn-ea"/>
              </a:rPr>
              <a:t>0</a:t>
            </a:r>
            <a:endParaRPr lang="zh-CN" altLang="en-US" sz="2000" b="1" dirty="0">
              <a:latin typeface="+mn-lt"/>
              <a:ea typeface="+mn-ea"/>
            </a:endParaRPr>
          </a:p>
        </p:txBody>
      </p:sp>
      <p:sp>
        <p:nvSpPr>
          <p:cNvPr id="95" name="文本框 94"/>
          <p:cNvSpPr txBox="1"/>
          <p:nvPr/>
        </p:nvSpPr>
        <p:spPr>
          <a:xfrm>
            <a:off x="5215246" y="3135818"/>
            <a:ext cx="312906" cy="400110"/>
          </a:xfrm>
          <a:prstGeom prst="rect">
            <a:avLst/>
          </a:prstGeom>
          <a:noFill/>
        </p:spPr>
        <p:txBody>
          <a:bodyPr wrap="none" rtlCol="0">
            <a:spAutoFit/>
          </a:bodyPr>
          <a:lstStyle/>
          <a:p>
            <a:r>
              <a:rPr lang="en-US" altLang="zh-CN" sz="2000" b="1" dirty="0">
                <a:latin typeface="+mn-lt"/>
                <a:ea typeface="+mn-ea"/>
              </a:rPr>
              <a:t>1</a:t>
            </a:r>
            <a:endParaRPr lang="zh-CN" altLang="en-US" sz="2000" b="1" dirty="0">
              <a:latin typeface="+mn-lt"/>
              <a:ea typeface="+mn-ea"/>
            </a:endParaRPr>
          </a:p>
        </p:txBody>
      </p:sp>
      <p:sp>
        <p:nvSpPr>
          <p:cNvPr id="96" name="文本框 95"/>
          <p:cNvSpPr txBox="1"/>
          <p:nvPr/>
        </p:nvSpPr>
        <p:spPr>
          <a:xfrm>
            <a:off x="5125246" y="2728112"/>
            <a:ext cx="312906" cy="400110"/>
          </a:xfrm>
          <a:prstGeom prst="rect">
            <a:avLst/>
          </a:prstGeom>
          <a:noFill/>
        </p:spPr>
        <p:txBody>
          <a:bodyPr wrap="none" rtlCol="0">
            <a:spAutoFit/>
          </a:bodyPr>
          <a:lstStyle/>
          <a:p>
            <a:r>
              <a:rPr lang="en-US" altLang="zh-CN" sz="2000" b="1" dirty="0">
                <a:latin typeface="+mn-lt"/>
                <a:ea typeface="+mn-ea"/>
              </a:rPr>
              <a:t>0</a:t>
            </a:r>
            <a:endParaRPr lang="zh-CN" altLang="en-US" sz="2000" b="1" dirty="0">
              <a:latin typeface="+mn-lt"/>
              <a:ea typeface="+mn-ea"/>
            </a:endParaRPr>
          </a:p>
        </p:txBody>
      </p:sp>
      <p:sp>
        <p:nvSpPr>
          <p:cNvPr id="97" name="文本框 96"/>
          <p:cNvSpPr txBox="1"/>
          <p:nvPr/>
        </p:nvSpPr>
        <p:spPr>
          <a:xfrm>
            <a:off x="6267573" y="2152833"/>
            <a:ext cx="312906" cy="400110"/>
          </a:xfrm>
          <a:prstGeom prst="rect">
            <a:avLst/>
          </a:prstGeom>
          <a:noFill/>
        </p:spPr>
        <p:txBody>
          <a:bodyPr wrap="none" rtlCol="0">
            <a:spAutoFit/>
          </a:bodyPr>
          <a:lstStyle/>
          <a:p>
            <a:r>
              <a:rPr lang="en-US" altLang="zh-CN" sz="2000" b="1" dirty="0">
                <a:latin typeface="+mn-lt"/>
                <a:ea typeface="+mn-ea"/>
              </a:rPr>
              <a:t>1</a:t>
            </a:r>
            <a:endParaRPr lang="zh-CN" altLang="en-US" sz="2000" b="1" dirty="0">
              <a:latin typeface="+mn-lt"/>
              <a:ea typeface="+mn-ea"/>
            </a:endParaRPr>
          </a:p>
        </p:txBody>
      </p:sp>
      <p:sp>
        <p:nvSpPr>
          <p:cNvPr id="98" name="文本框 97"/>
          <p:cNvSpPr txBox="1"/>
          <p:nvPr/>
        </p:nvSpPr>
        <p:spPr>
          <a:xfrm>
            <a:off x="4713687" y="3178112"/>
            <a:ext cx="312906" cy="400110"/>
          </a:xfrm>
          <a:prstGeom prst="rect">
            <a:avLst/>
          </a:prstGeom>
          <a:noFill/>
        </p:spPr>
        <p:txBody>
          <a:bodyPr wrap="none" rtlCol="0">
            <a:spAutoFit/>
          </a:bodyPr>
          <a:lstStyle/>
          <a:p>
            <a:r>
              <a:rPr lang="en-US" altLang="zh-CN" sz="2000" b="1" dirty="0">
                <a:latin typeface="+mn-lt"/>
                <a:ea typeface="+mn-ea"/>
              </a:rPr>
              <a:t>0</a:t>
            </a:r>
            <a:endParaRPr lang="zh-CN" altLang="en-US" sz="2000" b="1" dirty="0">
              <a:latin typeface="+mn-lt"/>
              <a:ea typeface="+mn-ea"/>
            </a:endParaRPr>
          </a:p>
        </p:txBody>
      </p:sp>
      <p:sp>
        <p:nvSpPr>
          <p:cNvPr id="99" name="文本框 98"/>
          <p:cNvSpPr txBox="1"/>
          <p:nvPr/>
        </p:nvSpPr>
        <p:spPr>
          <a:xfrm>
            <a:off x="6801594" y="2668890"/>
            <a:ext cx="312906" cy="400110"/>
          </a:xfrm>
          <a:prstGeom prst="rect">
            <a:avLst/>
          </a:prstGeom>
          <a:noFill/>
        </p:spPr>
        <p:txBody>
          <a:bodyPr wrap="none" rtlCol="0">
            <a:spAutoFit/>
          </a:bodyPr>
          <a:lstStyle/>
          <a:p>
            <a:r>
              <a:rPr lang="en-US" altLang="zh-CN" sz="2000" b="1" dirty="0">
                <a:latin typeface="+mn-lt"/>
                <a:ea typeface="+mn-ea"/>
              </a:rPr>
              <a:t>1</a:t>
            </a:r>
            <a:endParaRPr lang="zh-CN" altLang="en-US" sz="2000" b="1" dirty="0">
              <a:latin typeface="+mn-lt"/>
              <a:ea typeface="+mn-ea"/>
            </a:endParaRPr>
          </a:p>
        </p:txBody>
      </p:sp>
      <p:sp>
        <p:nvSpPr>
          <p:cNvPr id="101" name="文本框 100"/>
          <p:cNvSpPr txBox="1"/>
          <p:nvPr/>
        </p:nvSpPr>
        <p:spPr>
          <a:xfrm>
            <a:off x="5660667" y="2690387"/>
            <a:ext cx="312906" cy="400110"/>
          </a:xfrm>
          <a:prstGeom prst="rect">
            <a:avLst/>
          </a:prstGeom>
          <a:noFill/>
        </p:spPr>
        <p:txBody>
          <a:bodyPr wrap="none" rtlCol="0">
            <a:spAutoFit/>
          </a:bodyPr>
          <a:lstStyle/>
          <a:p>
            <a:r>
              <a:rPr lang="en-US" altLang="zh-CN" sz="2000" b="1" dirty="0">
                <a:latin typeface="+mn-lt"/>
                <a:ea typeface="+mn-ea"/>
              </a:rPr>
              <a:t>1</a:t>
            </a:r>
            <a:endParaRPr lang="zh-CN" altLang="en-US" sz="2000" b="1" dirty="0">
              <a:latin typeface="+mn-lt"/>
              <a:ea typeface="+mn-ea"/>
            </a:endParaRPr>
          </a:p>
        </p:txBody>
      </p:sp>
      <p:sp>
        <p:nvSpPr>
          <p:cNvPr id="103" name="文本框 102"/>
          <p:cNvSpPr txBox="1"/>
          <p:nvPr/>
        </p:nvSpPr>
        <p:spPr>
          <a:xfrm>
            <a:off x="6279355" y="2713890"/>
            <a:ext cx="312906" cy="400110"/>
          </a:xfrm>
          <a:prstGeom prst="rect">
            <a:avLst/>
          </a:prstGeom>
          <a:noFill/>
        </p:spPr>
        <p:txBody>
          <a:bodyPr wrap="none" rtlCol="0">
            <a:spAutoFit/>
          </a:bodyPr>
          <a:lstStyle/>
          <a:p>
            <a:r>
              <a:rPr lang="en-US" altLang="zh-CN" sz="2000" b="1" dirty="0">
                <a:latin typeface="+mn-lt"/>
                <a:ea typeface="+mn-ea"/>
              </a:rPr>
              <a:t>0</a:t>
            </a:r>
            <a:endParaRPr lang="zh-CN" altLang="en-US" sz="2000" b="1" dirty="0">
              <a:latin typeface="+mn-lt"/>
              <a:ea typeface="+mn-ea"/>
            </a:endParaRPr>
          </a:p>
        </p:txBody>
      </p:sp>
      <p:sp>
        <p:nvSpPr>
          <p:cNvPr id="112" name="矩形 111"/>
          <p:cNvSpPr/>
          <p:nvPr/>
        </p:nvSpPr>
        <p:spPr>
          <a:xfrm>
            <a:off x="5704386" y="3325781"/>
            <a:ext cx="1566454" cy="400110"/>
          </a:xfrm>
          <a:prstGeom prst="rect">
            <a:avLst/>
          </a:prstGeom>
        </p:spPr>
        <p:txBody>
          <a:bodyPr wrap="none">
            <a:spAutoFit/>
          </a:bodyPr>
          <a:lstStyle/>
          <a:p>
            <a:r>
              <a:rPr lang="en-US" altLang="zh-CN" sz="2000" b="1" dirty="0">
                <a:latin typeface="+mn-lt"/>
                <a:ea typeface="+mn-ea"/>
                <a:cs typeface="Times New Roman" panose="02020603050405020304" pitchFamily="18" charset="0"/>
              </a:rPr>
              <a:t>c      e          b</a:t>
            </a:r>
            <a:endParaRPr lang="zh-CN" altLang="en-US" sz="2000" b="1" dirty="0">
              <a:latin typeface="+mn-lt"/>
              <a:ea typeface="+mn-ea"/>
              <a:cs typeface="Times New Roman" panose="02020603050405020304" pitchFamily="18" charset="0"/>
            </a:endParaRPr>
          </a:p>
        </p:txBody>
      </p:sp>
      <p:sp>
        <p:nvSpPr>
          <p:cNvPr id="113" name="文本框 112"/>
          <p:cNvSpPr txBox="1"/>
          <p:nvPr/>
        </p:nvSpPr>
        <p:spPr>
          <a:xfrm>
            <a:off x="5123342" y="4243890"/>
            <a:ext cx="1968658" cy="400110"/>
          </a:xfrm>
          <a:prstGeom prst="rect">
            <a:avLst/>
          </a:prstGeom>
          <a:noFill/>
        </p:spPr>
        <p:txBody>
          <a:bodyPr wrap="square" rtlCol="0">
            <a:spAutoFit/>
          </a:bodyPr>
          <a:lstStyle/>
          <a:p>
            <a:pPr algn="ctr"/>
            <a:r>
              <a:rPr lang="en-US" altLang="zh-CN" sz="2000" b="1" dirty="0">
                <a:latin typeface="+mn-lt"/>
                <a:ea typeface="+mn-ea"/>
                <a:cs typeface="Times New Roman" panose="02020603050405020304" pitchFamily="18" charset="0"/>
              </a:rPr>
              <a:t>code2</a:t>
            </a:r>
            <a:r>
              <a:rPr lang="zh-CN" altLang="en-US" sz="2000" b="1" dirty="0">
                <a:latin typeface="+mn-lt"/>
                <a:ea typeface="+mn-ea"/>
                <a:cs typeface="Times New Roman" panose="02020603050405020304" pitchFamily="18" charset="0"/>
              </a:rPr>
              <a:t>的二叉树</a:t>
            </a:r>
            <a:endParaRPr lang="zh-CN" altLang="en-US" sz="2000" b="1" dirty="0">
              <a:latin typeface="+mn-lt"/>
              <a:ea typeface="+mn-ea"/>
              <a:cs typeface="Times New Roman" panose="02020603050405020304" pitchFamily="18" charset="0"/>
            </a:endParaRPr>
          </a:p>
        </p:txBody>
      </p:sp>
      <p:sp>
        <p:nvSpPr>
          <p:cNvPr id="114" name="文本框 113"/>
          <p:cNvSpPr txBox="1"/>
          <p:nvPr/>
        </p:nvSpPr>
        <p:spPr>
          <a:xfrm>
            <a:off x="457778" y="4792205"/>
            <a:ext cx="8362068" cy="830997"/>
          </a:xfrm>
          <a:prstGeom prst="rect">
            <a:avLst/>
          </a:prstGeom>
          <a:noFill/>
        </p:spPr>
        <p:txBody>
          <a:bodyPr wrap="square" rtlCol="0">
            <a:spAutoFit/>
          </a:bodyPr>
          <a:lstStyle/>
          <a:p>
            <a:r>
              <a:rPr lang="zh-CN" altLang="en-US" b="1" dirty="0">
                <a:solidFill>
                  <a:srgbClr val="FF0000"/>
                </a:solidFill>
                <a:latin typeface="+mn-lt"/>
                <a:ea typeface="+mn-ea"/>
              </a:rPr>
              <a:t>问题：对于给定的字符集以及这些字符出现的频率，如何求一种有前缀性的编码，使字符编码的平均长度最小。</a:t>
            </a:r>
            <a:endParaRPr lang="zh-CN" altLang="en-US" b="1" dirty="0">
              <a:solidFill>
                <a:srgbClr val="FF0000"/>
              </a:solidFill>
              <a:latin typeface="+mn-lt"/>
              <a:ea typeface="+mn-ea"/>
            </a:endParaRPr>
          </a:p>
        </p:txBody>
      </p:sp>
      <p:sp>
        <p:nvSpPr>
          <p:cNvPr id="115" name="文本框 114"/>
          <p:cNvSpPr txBox="1"/>
          <p:nvPr/>
        </p:nvSpPr>
        <p:spPr>
          <a:xfrm>
            <a:off x="939871" y="5745450"/>
            <a:ext cx="6619120" cy="707886"/>
          </a:xfrm>
          <a:prstGeom prst="rect">
            <a:avLst/>
          </a:prstGeom>
          <a:noFill/>
        </p:spPr>
        <p:txBody>
          <a:bodyPr wrap="none" rtlCol="0">
            <a:spAutoFit/>
          </a:bodyPr>
          <a:lstStyle/>
          <a:p>
            <a:r>
              <a:rPr lang="en-US" altLang="zh-CN" sz="2000" b="1" dirty="0">
                <a:latin typeface="+mn-lt"/>
                <a:ea typeface="+mn-ea"/>
              </a:rPr>
              <a:t>code1</a:t>
            </a:r>
            <a:r>
              <a:rPr lang="zh-CN" altLang="en-US" sz="2000" b="1" dirty="0">
                <a:latin typeface="+mn-lt"/>
                <a:ea typeface="+mn-ea"/>
              </a:rPr>
              <a:t>的平均长度</a:t>
            </a:r>
            <a:r>
              <a:rPr lang="en-US" altLang="zh-CN" sz="2000" b="1" dirty="0">
                <a:latin typeface="+mn-lt"/>
                <a:ea typeface="+mn-ea"/>
              </a:rPr>
              <a:t>=3×(0.12+0.40+0.15+0.08+0.25)=3.0</a:t>
            </a:r>
            <a:endParaRPr lang="en-US" altLang="zh-CN" sz="2000" b="1" dirty="0">
              <a:latin typeface="+mn-lt"/>
              <a:ea typeface="+mn-ea"/>
            </a:endParaRPr>
          </a:p>
          <a:p>
            <a:r>
              <a:rPr lang="en-US" altLang="zh-CN" sz="2000" b="1" dirty="0">
                <a:latin typeface="+mn-lt"/>
                <a:ea typeface="+mn-ea"/>
              </a:rPr>
              <a:t>code2</a:t>
            </a:r>
            <a:r>
              <a:rPr lang="zh-CN" altLang="en-US" sz="2000" b="1" dirty="0">
                <a:latin typeface="+mn-lt"/>
                <a:ea typeface="+mn-ea"/>
              </a:rPr>
              <a:t>的平均长度</a:t>
            </a:r>
            <a:r>
              <a:rPr lang="en-US" altLang="zh-CN" sz="2000" b="1" dirty="0">
                <a:latin typeface="+mn-lt"/>
                <a:ea typeface="+mn-ea"/>
              </a:rPr>
              <a:t>=3×(0.12+0.08)+2×(0.40+0.15+0.25)=2.2</a:t>
            </a:r>
            <a:endParaRPr lang="zh-CN" altLang="en-US" sz="2000" b="1" dirty="0">
              <a:latin typeface="+mn-lt"/>
              <a:ea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7460" y="610105"/>
            <a:ext cx="7920000" cy="830997"/>
          </a:xfrm>
          <a:prstGeom prst="rect">
            <a:avLst/>
          </a:prstGeom>
          <a:noFill/>
        </p:spPr>
        <p:txBody>
          <a:bodyPr wrap="square" rtlCol="0">
            <a:spAutoFit/>
          </a:bodyPr>
          <a:lstStyle/>
          <a:p>
            <a:r>
              <a:rPr lang="zh-CN" altLang="en-US" b="1" dirty="0">
                <a:latin typeface="+mn-lt"/>
                <a:ea typeface="+mn-ea"/>
                <a:cs typeface="Times New Roman" panose="02020603050405020304" pitchFamily="18" charset="0"/>
              </a:rPr>
              <a:t>很显然，</a:t>
            </a:r>
            <a:r>
              <a:rPr lang="en-US" altLang="zh-CN" b="1" dirty="0">
                <a:latin typeface="+mn-lt"/>
                <a:ea typeface="+mn-ea"/>
                <a:cs typeface="Times New Roman" panose="02020603050405020304" pitchFamily="18" charset="0"/>
              </a:rPr>
              <a:t>code2</a:t>
            </a:r>
            <a:r>
              <a:rPr lang="zh-CN" altLang="en-US" b="1" dirty="0">
                <a:latin typeface="+mn-lt"/>
                <a:ea typeface="+mn-ea"/>
                <a:cs typeface="Times New Roman" panose="02020603050405020304" pitchFamily="18" charset="0"/>
              </a:rPr>
              <a:t>编码的平均长度要比</a:t>
            </a:r>
            <a:r>
              <a:rPr lang="en-US" altLang="zh-CN" b="1" dirty="0">
                <a:latin typeface="+mn-lt"/>
                <a:ea typeface="+mn-ea"/>
                <a:cs typeface="Times New Roman" panose="02020603050405020304" pitchFamily="18" charset="0"/>
              </a:rPr>
              <a:t>code1</a:t>
            </a:r>
            <a:r>
              <a:rPr lang="zh-CN" altLang="en-US" b="1" dirty="0">
                <a:latin typeface="+mn-lt"/>
                <a:ea typeface="+mn-ea"/>
                <a:cs typeface="Times New Roman" panose="02020603050405020304" pitchFamily="18" charset="0"/>
              </a:rPr>
              <a:t>编码的平均长度小。但，有没有比</a:t>
            </a:r>
            <a:r>
              <a:rPr lang="en-US" altLang="zh-CN" b="1" dirty="0">
                <a:latin typeface="+mn-lt"/>
                <a:ea typeface="+mn-ea"/>
                <a:cs typeface="Times New Roman" panose="02020603050405020304" pitchFamily="18" charset="0"/>
              </a:rPr>
              <a:t>code2</a:t>
            </a:r>
            <a:r>
              <a:rPr lang="zh-CN" altLang="en-US" b="1" dirty="0">
                <a:latin typeface="+mn-lt"/>
                <a:ea typeface="+mn-ea"/>
                <a:cs typeface="Times New Roman" panose="02020603050405020304" pitchFamily="18" charset="0"/>
              </a:rPr>
              <a:t>编码的平均长度还小的编码呢？</a:t>
            </a:r>
            <a:endParaRPr lang="zh-CN" altLang="en-US" b="1" dirty="0">
              <a:latin typeface="+mn-lt"/>
              <a:ea typeface="+mn-ea"/>
              <a:cs typeface="Times New Roman" panose="02020603050405020304" pitchFamily="18" charset="0"/>
            </a:endParaRPr>
          </a:p>
        </p:txBody>
      </p:sp>
      <p:sp>
        <p:nvSpPr>
          <p:cNvPr id="5" name="文本框 4"/>
          <p:cNvSpPr txBox="1"/>
          <p:nvPr/>
        </p:nvSpPr>
        <p:spPr>
          <a:xfrm>
            <a:off x="547403" y="1475749"/>
            <a:ext cx="7821444" cy="830997"/>
          </a:xfrm>
          <a:prstGeom prst="rect">
            <a:avLst/>
          </a:prstGeom>
          <a:noFill/>
        </p:spPr>
        <p:txBody>
          <a:bodyPr wrap="square" rtlCol="0">
            <a:spAutoFit/>
          </a:bodyPr>
          <a:lstStyle/>
          <a:p>
            <a:r>
              <a:rPr lang="zh-CN" altLang="en-US" b="1" dirty="0">
                <a:latin typeface="+mn-lt"/>
                <a:ea typeface="+mn-ea"/>
                <a:cs typeface="Times New Roman" panose="02020603050405020304" pitchFamily="18" charset="0"/>
              </a:rPr>
              <a:t>以</a:t>
            </a:r>
            <a:r>
              <a:rPr lang="en-US" altLang="zh-CN" b="1" dirty="0">
                <a:latin typeface="+mn-lt"/>
                <a:ea typeface="+mn-ea"/>
                <a:cs typeface="Times New Roman" panose="02020603050405020304" pitchFamily="18" charset="0"/>
              </a:rPr>
              <a:t>(a</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b</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c</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d</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e)5</a:t>
            </a:r>
            <a:r>
              <a:rPr lang="zh-CN" altLang="en-US" b="1" dirty="0">
                <a:latin typeface="+mn-lt"/>
                <a:ea typeface="+mn-ea"/>
                <a:cs typeface="Times New Roman" panose="02020603050405020304" pitchFamily="18" charset="0"/>
              </a:rPr>
              <a:t>个字符出现的频率为权，构造哈夫曼树，即：</a:t>
            </a:r>
            <a:r>
              <a:rPr lang="en-US" altLang="zh-CN" b="1" dirty="0">
                <a:latin typeface="+mn-lt"/>
                <a:ea typeface="+mn-ea"/>
                <a:cs typeface="Times New Roman" panose="02020603050405020304" pitchFamily="18" charset="0"/>
              </a:rPr>
              <a:t> </a:t>
            </a:r>
            <a:r>
              <a:rPr lang="en-US" altLang="zh-CN" b="1" dirty="0" err="1">
                <a:latin typeface="+mn-lt"/>
                <a:ea typeface="+mn-ea"/>
                <a:cs typeface="Times New Roman" panose="02020603050405020304" pitchFamily="18" charset="0"/>
              </a:rPr>
              <a:t>w</a:t>
            </a:r>
            <a:r>
              <a:rPr lang="en-US" altLang="zh-CN" b="1" baseline="-25000" dirty="0" err="1">
                <a:latin typeface="+mn-lt"/>
                <a:ea typeface="+mn-ea"/>
                <a:cs typeface="Times New Roman" panose="02020603050405020304" pitchFamily="18" charset="0"/>
              </a:rPr>
              <a:t>i</a:t>
            </a:r>
            <a:r>
              <a:rPr lang="en-US" altLang="zh-CN" b="1" dirty="0">
                <a:latin typeface="+mn-lt"/>
                <a:ea typeface="+mn-ea"/>
                <a:cs typeface="Times New Roman" panose="02020603050405020304" pitchFamily="18" charset="0"/>
              </a:rPr>
              <a:t>=(0.12</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0.40</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0.15</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0.08</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0.25)</a:t>
            </a:r>
            <a:endParaRPr lang="en-US" altLang="zh-CN" b="1" dirty="0">
              <a:latin typeface="+mn-lt"/>
              <a:ea typeface="+mn-ea"/>
              <a:cs typeface="Times New Roman" panose="02020603050405020304" pitchFamily="18" charset="0"/>
            </a:endParaRPr>
          </a:p>
        </p:txBody>
      </p:sp>
      <p:grpSp>
        <p:nvGrpSpPr>
          <p:cNvPr id="87" name="组合 86"/>
          <p:cNvGrpSpPr/>
          <p:nvPr/>
        </p:nvGrpSpPr>
        <p:grpSpPr>
          <a:xfrm>
            <a:off x="837000" y="2472317"/>
            <a:ext cx="3002590" cy="4101603"/>
            <a:chOff x="5934410" y="1456602"/>
            <a:chExt cx="3002590" cy="4566324"/>
          </a:xfrm>
        </p:grpSpPr>
        <p:sp>
          <p:nvSpPr>
            <p:cNvPr id="6" name="文本框 5"/>
            <p:cNvSpPr txBox="1"/>
            <p:nvPr/>
          </p:nvSpPr>
          <p:spPr>
            <a:xfrm>
              <a:off x="8303493" y="5160446"/>
              <a:ext cx="633507" cy="376913"/>
            </a:xfrm>
            <a:prstGeom prst="rect">
              <a:avLst/>
            </a:prstGeom>
            <a:solidFill>
              <a:schemeClr val="bg1"/>
            </a:solidFill>
            <a:ln>
              <a:solidFill>
                <a:schemeClr val="tx1"/>
              </a:solidFill>
            </a:ln>
          </p:spPr>
          <p:txBody>
            <a:bodyPr wrap="square" rtlCol="0">
              <a:spAutoFit/>
            </a:bodyPr>
            <a:lstStyle/>
            <a:p>
              <a:pPr algn="ctr"/>
              <a:r>
                <a:rPr lang="en-US" altLang="zh-CN" sz="1600" b="1" dirty="0">
                  <a:latin typeface="+mn-lt"/>
                  <a:ea typeface="+mn-ea"/>
                  <a:cs typeface="Times New Roman" panose="02020603050405020304" pitchFamily="18" charset="0"/>
                </a:rPr>
                <a:t>0.12</a:t>
              </a:r>
              <a:endParaRPr lang="zh-CN" altLang="en-US" sz="1600" b="1" dirty="0">
                <a:latin typeface="+mn-lt"/>
                <a:ea typeface="+mn-ea"/>
                <a:cs typeface="Times New Roman" panose="02020603050405020304" pitchFamily="18" charset="0"/>
              </a:endParaRPr>
            </a:p>
          </p:txBody>
        </p:sp>
        <p:sp>
          <p:nvSpPr>
            <p:cNvPr id="7" name="文本框 6"/>
            <p:cNvSpPr txBox="1"/>
            <p:nvPr/>
          </p:nvSpPr>
          <p:spPr>
            <a:xfrm>
              <a:off x="6183383" y="2460446"/>
              <a:ext cx="633507" cy="376913"/>
            </a:xfrm>
            <a:prstGeom prst="rect">
              <a:avLst/>
            </a:prstGeom>
            <a:solidFill>
              <a:schemeClr val="bg1"/>
            </a:solidFill>
            <a:ln>
              <a:solidFill>
                <a:schemeClr val="tx1"/>
              </a:solidFill>
            </a:ln>
          </p:spPr>
          <p:txBody>
            <a:bodyPr wrap="square" rtlCol="0">
              <a:spAutoFit/>
            </a:bodyPr>
            <a:lstStyle/>
            <a:p>
              <a:pPr algn="ctr"/>
              <a:r>
                <a:rPr lang="en-US" altLang="zh-CN" sz="1600" b="1" dirty="0">
                  <a:latin typeface="+mn-lt"/>
                  <a:ea typeface="+mn-ea"/>
                  <a:cs typeface="Times New Roman" panose="02020603050405020304" pitchFamily="18" charset="0"/>
                </a:rPr>
                <a:t>0.40</a:t>
              </a:r>
              <a:endParaRPr lang="zh-CN" altLang="en-US" sz="1600" b="1" dirty="0">
                <a:latin typeface="+mn-lt"/>
                <a:ea typeface="+mn-ea"/>
                <a:cs typeface="Times New Roman" panose="02020603050405020304" pitchFamily="18" charset="0"/>
              </a:endParaRPr>
            </a:p>
          </p:txBody>
        </p:sp>
        <p:sp>
          <p:nvSpPr>
            <p:cNvPr id="8" name="文本框 7"/>
            <p:cNvSpPr txBox="1"/>
            <p:nvPr/>
          </p:nvSpPr>
          <p:spPr>
            <a:xfrm>
              <a:off x="7084986" y="4350446"/>
              <a:ext cx="633507" cy="376913"/>
            </a:xfrm>
            <a:prstGeom prst="rect">
              <a:avLst/>
            </a:prstGeom>
            <a:solidFill>
              <a:schemeClr val="bg1"/>
            </a:solidFill>
            <a:ln>
              <a:solidFill>
                <a:schemeClr val="tx1"/>
              </a:solidFill>
            </a:ln>
          </p:spPr>
          <p:txBody>
            <a:bodyPr wrap="square" rtlCol="0">
              <a:spAutoFit/>
            </a:bodyPr>
            <a:lstStyle/>
            <a:p>
              <a:pPr algn="ctr"/>
              <a:r>
                <a:rPr lang="en-US" altLang="zh-CN" sz="1600" b="1" dirty="0">
                  <a:latin typeface="+mn-lt"/>
                  <a:ea typeface="+mn-ea"/>
                  <a:cs typeface="Times New Roman" panose="02020603050405020304" pitchFamily="18" charset="0"/>
                </a:rPr>
                <a:t>0.15</a:t>
              </a:r>
              <a:endParaRPr lang="zh-CN" altLang="en-US" sz="1600" b="1" dirty="0">
                <a:latin typeface="+mn-lt"/>
                <a:ea typeface="+mn-ea"/>
                <a:cs typeface="Times New Roman" panose="02020603050405020304" pitchFamily="18" charset="0"/>
              </a:endParaRPr>
            </a:p>
          </p:txBody>
        </p:sp>
        <p:sp>
          <p:nvSpPr>
            <p:cNvPr id="9" name="文本框 8"/>
            <p:cNvSpPr txBox="1"/>
            <p:nvPr/>
          </p:nvSpPr>
          <p:spPr>
            <a:xfrm>
              <a:off x="7538493" y="5156127"/>
              <a:ext cx="633507" cy="376913"/>
            </a:xfrm>
            <a:prstGeom prst="rect">
              <a:avLst/>
            </a:prstGeom>
            <a:solidFill>
              <a:schemeClr val="bg1"/>
            </a:solidFill>
            <a:ln>
              <a:solidFill>
                <a:schemeClr val="tx1"/>
              </a:solidFill>
            </a:ln>
          </p:spPr>
          <p:txBody>
            <a:bodyPr wrap="square" rtlCol="0">
              <a:spAutoFit/>
            </a:bodyPr>
            <a:lstStyle/>
            <a:p>
              <a:pPr algn="ctr"/>
              <a:r>
                <a:rPr lang="en-US" altLang="zh-CN" sz="1600" b="1" dirty="0">
                  <a:latin typeface="+mn-lt"/>
                  <a:ea typeface="+mn-ea"/>
                  <a:cs typeface="Times New Roman" panose="02020603050405020304" pitchFamily="18" charset="0"/>
                </a:rPr>
                <a:t>0.08</a:t>
              </a:r>
              <a:endParaRPr lang="zh-CN" altLang="en-US" sz="1600" b="1" dirty="0">
                <a:latin typeface="+mn-lt"/>
                <a:ea typeface="+mn-ea"/>
                <a:cs typeface="Times New Roman" panose="02020603050405020304" pitchFamily="18" charset="0"/>
              </a:endParaRPr>
            </a:p>
          </p:txBody>
        </p:sp>
        <p:sp>
          <p:nvSpPr>
            <p:cNvPr id="10" name="文本框 9"/>
            <p:cNvSpPr txBox="1"/>
            <p:nvPr/>
          </p:nvSpPr>
          <p:spPr>
            <a:xfrm>
              <a:off x="6500137" y="3360447"/>
              <a:ext cx="633507" cy="376913"/>
            </a:xfrm>
            <a:prstGeom prst="rect">
              <a:avLst/>
            </a:prstGeom>
            <a:solidFill>
              <a:schemeClr val="bg1"/>
            </a:solidFill>
            <a:ln>
              <a:solidFill>
                <a:schemeClr val="tx1"/>
              </a:solidFill>
            </a:ln>
          </p:spPr>
          <p:txBody>
            <a:bodyPr wrap="square" rtlCol="0">
              <a:spAutoFit/>
            </a:bodyPr>
            <a:lstStyle/>
            <a:p>
              <a:pPr algn="ctr"/>
              <a:r>
                <a:rPr lang="en-US" altLang="zh-CN" sz="1600" b="1" dirty="0">
                  <a:latin typeface="+mn-lt"/>
                  <a:ea typeface="+mn-ea"/>
                  <a:cs typeface="Times New Roman" panose="02020603050405020304" pitchFamily="18" charset="0"/>
                </a:rPr>
                <a:t>0.25</a:t>
              </a:r>
              <a:endParaRPr lang="zh-CN" altLang="en-US" sz="1600" b="1" dirty="0">
                <a:latin typeface="+mn-lt"/>
                <a:ea typeface="+mn-ea"/>
                <a:cs typeface="Times New Roman" panose="02020603050405020304" pitchFamily="18" charset="0"/>
              </a:endParaRPr>
            </a:p>
          </p:txBody>
        </p:sp>
        <p:sp>
          <p:nvSpPr>
            <p:cNvPr id="11" name="椭圆 10"/>
            <p:cNvSpPr/>
            <p:nvPr/>
          </p:nvSpPr>
          <p:spPr>
            <a:xfrm>
              <a:off x="7947373" y="4218781"/>
              <a:ext cx="537071" cy="5580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b="1" dirty="0">
                  <a:solidFill>
                    <a:schemeClr val="tx1"/>
                  </a:solidFill>
                  <a:cs typeface="Times New Roman" panose="02020603050405020304" pitchFamily="18" charset="0"/>
                </a:rPr>
                <a:t>0.20</a:t>
              </a:r>
              <a:endParaRPr lang="zh-CN" altLang="en-US" sz="1600" b="1" dirty="0">
                <a:solidFill>
                  <a:schemeClr val="tx1"/>
                </a:solidFill>
                <a:cs typeface="Times New Roman" panose="02020603050405020304" pitchFamily="18" charset="0"/>
              </a:endParaRPr>
            </a:p>
          </p:txBody>
        </p:sp>
        <p:cxnSp>
          <p:nvCxnSpPr>
            <p:cNvPr id="13" name="直接连接符 12"/>
            <p:cNvCxnSpPr/>
            <p:nvPr/>
          </p:nvCxnSpPr>
          <p:spPr>
            <a:xfrm flipH="1">
              <a:off x="7855247" y="4776842"/>
              <a:ext cx="360662" cy="3792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215909" y="4776842"/>
              <a:ext cx="404338" cy="3836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7499055" y="3257933"/>
              <a:ext cx="537071" cy="5580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b="1" dirty="0">
                  <a:solidFill>
                    <a:schemeClr val="tx1"/>
                  </a:solidFill>
                  <a:cs typeface="Times New Roman" panose="02020603050405020304" pitchFamily="18" charset="0"/>
                </a:rPr>
                <a:t>0.35</a:t>
              </a:r>
              <a:endParaRPr lang="zh-CN" altLang="en-US" sz="1600" b="1" dirty="0">
                <a:solidFill>
                  <a:schemeClr val="tx1"/>
                </a:solidFill>
                <a:cs typeface="Times New Roman" panose="02020603050405020304" pitchFamily="18" charset="0"/>
              </a:endParaRPr>
            </a:p>
          </p:txBody>
        </p:sp>
        <p:cxnSp>
          <p:nvCxnSpPr>
            <p:cNvPr id="19" name="直接连接符 18"/>
            <p:cNvCxnSpPr/>
            <p:nvPr/>
          </p:nvCxnSpPr>
          <p:spPr>
            <a:xfrm flipH="1">
              <a:off x="7401740" y="3815994"/>
              <a:ext cx="365851" cy="5344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767591" y="3815994"/>
              <a:ext cx="448318" cy="4027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7002000" y="2356958"/>
              <a:ext cx="537071" cy="5580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b="1" dirty="0">
                  <a:solidFill>
                    <a:schemeClr val="tx1"/>
                  </a:solidFill>
                  <a:cs typeface="Times New Roman" panose="02020603050405020304" pitchFamily="18" charset="0"/>
                </a:rPr>
                <a:t>0.60</a:t>
              </a:r>
              <a:endParaRPr lang="zh-CN" altLang="en-US" sz="1600" b="1" dirty="0">
                <a:solidFill>
                  <a:schemeClr val="tx1"/>
                </a:solidFill>
                <a:cs typeface="Times New Roman" panose="02020603050405020304" pitchFamily="18" charset="0"/>
              </a:endParaRPr>
            </a:p>
          </p:txBody>
        </p:sp>
        <p:cxnSp>
          <p:nvCxnSpPr>
            <p:cNvPr id="28" name="直接连接符 27"/>
            <p:cNvCxnSpPr/>
            <p:nvPr/>
          </p:nvCxnSpPr>
          <p:spPr>
            <a:xfrm flipH="1">
              <a:off x="6816891" y="2915019"/>
              <a:ext cx="453645" cy="4454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7270536" y="2915019"/>
              <a:ext cx="497055" cy="342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6596573" y="1456602"/>
              <a:ext cx="537071" cy="5580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b="1" dirty="0">
                  <a:solidFill>
                    <a:schemeClr val="tx1"/>
                  </a:solidFill>
                  <a:cs typeface="Times New Roman" panose="02020603050405020304" pitchFamily="18" charset="0"/>
                </a:rPr>
                <a:t>0.60</a:t>
              </a:r>
              <a:endParaRPr lang="zh-CN" altLang="en-US" sz="1600" b="1" dirty="0">
                <a:solidFill>
                  <a:schemeClr val="tx1"/>
                </a:solidFill>
                <a:cs typeface="Times New Roman" panose="02020603050405020304" pitchFamily="18" charset="0"/>
              </a:endParaRPr>
            </a:p>
          </p:txBody>
        </p:sp>
        <p:cxnSp>
          <p:nvCxnSpPr>
            <p:cNvPr id="36" name="直接连接符 35"/>
            <p:cNvCxnSpPr/>
            <p:nvPr/>
          </p:nvCxnSpPr>
          <p:spPr>
            <a:xfrm flipH="1">
              <a:off x="6500137" y="2014663"/>
              <a:ext cx="364972" cy="4457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865109" y="2014663"/>
              <a:ext cx="405427" cy="3422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6417935" y="1985754"/>
              <a:ext cx="312906" cy="445443"/>
            </a:xfrm>
            <a:prstGeom prst="rect">
              <a:avLst/>
            </a:prstGeom>
            <a:noFill/>
          </p:spPr>
          <p:txBody>
            <a:bodyPr wrap="none" rtlCol="0">
              <a:spAutoFit/>
            </a:bodyPr>
            <a:lstStyle/>
            <a:p>
              <a:r>
                <a:rPr lang="en-US" altLang="zh-CN" sz="2000" b="1" dirty="0">
                  <a:latin typeface="+mn-lt"/>
                  <a:ea typeface="+mn-ea"/>
                  <a:cs typeface="Times New Roman" panose="02020603050405020304" pitchFamily="18" charset="0"/>
                </a:rPr>
                <a:t>0</a:t>
              </a:r>
              <a:endParaRPr lang="zh-CN" altLang="en-US" sz="2000" b="1" dirty="0">
                <a:latin typeface="+mn-lt"/>
                <a:ea typeface="+mn-ea"/>
                <a:cs typeface="Times New Roman" panose="02020603050405020304" pitchFamily="18" charset="0"/>
              </a:endParaRPr>
            </a:p>
          </p:txBody>
        </p:sp>
        <p:sp>
          <p:nvSpPr>
            <p:cNvPr id="64" name="文本框 63"/>
            <p:cNvSpPr txBox="1"/>
            <p:nvPr/>
          </p:nvSpPr>
          <p:spPr>
            <a:xfrm>
              <a:off x="7047000" y="1993890"/>
              <a:ext cx="312906" cy="445443"/>
            </a:xfrm>
            <a:prstGeom prst="rect">
              <a:avLst/>
            </a:prstGeom>
            <a:noFill/>
          </p:spPr>
          <p:txBody>
            <a:bodyPr wrap="none" rtlCol="0">
              <a:spAutoFit/>
            </a:bodyPr>
            <a:lstStyle/>
            <a:p>
              <a:r>
                <a:rPr lang="en-US" altLang="zh-CN" sz="2000" b="1" dirty="0">
                  <a:latin typeface="+mn-lt"/>
                  <a:ea typeface="+mn-ea"/>
                  <a:cs typeface="Times New Roman" panose="02020603050405020304" pitchFamily="18" charset="0"/>
                </a:rPr>
                <a:t>1</a:t>
              </a:r>
              <a:endParaRPr lang="zh-CN" altLang="en-US" sz="2000" b="1" dirty="0">
                <a:latin typeface="+mn-lt"/>
                <a:ea typeface="+mn-ea"/>
                <a:cs typeface="Times New Roman" panose="02020603050405020304" pitchFamily="18" charset="0"/>
              </a:endParaRPr>
            </a:p>
          </p:txBody>
        </p:sp>
        <p:sp>
          <p:nvSpPr>
            <p:cNvPr id="65" name="文本框 64"/>
            <p:cNvSpPr txBox="1"/>
            <p:nvPr/>
          </p:nvSpPr>
          <p:spPr>
            <a:xfrm>
              <a:off x="6766090" y="2894879"/>
              <a:ext cx="312906" cy="445443"/>
            </a:xfrm>
            <a:prstGeom prst="rect">
              <a:avLst/>
            </a:prstGeom>
            <a:noFill/>
          </p:spPr>
          <p:txBody>
            <a:bodyPr wrap="none" rtlCol="0">
              <a:spAutoFit/>
            </a:bodyPr>
            <a:lstStyle/>
            <a:p>
              <a:r>
                <a:rPr lang="en-US" altLang="zh-CN" sz="2000" b="1" dirty="0">
                  <a:latin typeface="+mn-lt"/>
                  <a:ea typeface="+mn-ea"/>
                  <a:cs typeface="Times New Roman" panose="02020603050405020304" pitchFamily="18" charset="0"/>
                </a:rPr>
                <a:t>0</a:t>
              </a:r>
              <a:endParaRPr lang="zh-CN" altLang="en-US" sz="2000" b="1" dirty="0">
                <a:latin typeface="+mn-lt"/>
                <a:ea typeface="+mn-ea"/>
                <a:cs typeface="Times New Roman" panose="02020603050405020304" pitchFamily="18" charset="0"/>
              </a:endParaRPr>
            </a:p>
          </p:txBody>
        </p:sp>
        <p:sp>
          <p:nvSpPr>
            <p:cNvPr id="66" name="文本框 65"/>
            <p:cNvSpPr txBox="1"/>
            <p:nvPr/>
          </p:nvSpPr>
          <p:spPr>
            <a:xfrm>
              <a:off x="7519509" y="2855145"/>
              <a:ext cx="312906" cy="445443"/>
            </a:xfrm>
            <a:prstGeom prst="rect">
              <a:avLst/>
            </a:prstGeom>
            <a:noFill/>
          </p:spPr>
          <p:txBody>
            <a:bodyPr wrap="none" rtlCol="0">
              <a:spAutoFit/>
            </a:bodyPr>
            <a:lstStyle/>
            <a:p>
              <a:r>
                <a:rPr lang="en-US" altLang="zh-CN" sz="2000" b="1" dirty="0">
                  <a:latin typeface="+mn-lt"/>
                  <a:ea typeface="+mn-ea"/>
                  <a:cs typeface="Times New Roman" panose="02020603050405020304" pitchFamily="18" charset="0"/>
                </a:rPr>
                <a:t>1</a:t>
              </a:r>
              <a:endParaRPr lang="zh-CN" altLang="en-US" sz="2000" b="1" dirty="0">
                <a:latin typeface="+mn-lt"/>
                <a:ea typeface="+mn-ea"/>
                <a:cs typeface="Times New Roman" panose="02020603050405020304" pitchFamily="18" charset="0"/>
              </a:endParaRPr>
            </a:p>
          </p:txBody>
        </p:sp>
        <p:sp>
          <p:nvSpPr>
            <p:cNvPr id="67" name="文本框 66"/>
            <p:cNvSpPr txBox="1"/>
            <p:nvPr/>
          </p:nvSpPr>
          <p:spPr>
            <a:xfrm>
              <a:off x="7261935" y="3871361"/>
              <a:ext cx="312906" cy="445443"/>
            </a:xfrm>
            <a:prstGeom prst="rect">
              <a:avLst/>
            </a:prstGeom>
            <a:noFill/>
          </p:spPr>
          <p:txBody>
            <a:bodyPr wrap="none" rtlCol="0">
              <a:spAutoFit/>
            </a:bodyPr>
            <a:lstStyle/>
            <a:p>
              <a:r>
                <a:rPr lang="en-US" altLang="zh-CN" sz="2000" b="1" dirty="0">
                  <a:latin typeface="+mn-lt"/>
                  <a:ea typeface="+mn-ea"/>
                  <a:cs typeface="Times New Roman" panose="02020603050405020304" pitchFamily="18" charset="0"/>
                </a:rPr>
                <a:t>0</a:t>
              </a:r>
              <a:endParaRPr lang="zh-CN" altLang="en-US" sz="2000" b="1" dirty="0">
                <a:latin typeface="+mn-lt"/>
                <a:ea typeface="+mn-ea"/>
                <a:cs typeface="Times New Roman" panose="02020603050405020304" pitchFamily="18" charset="0"/>
              </a:endParaRPr>
            </a:p>
          </p:txBody>
        </p:sp>
        <p:sp>
          <p:nvSpPr>
            <p:cNvPr id="68" name="文本框 67"/>
            <p:cNvSpPr txBox="1"/>
            <p:nvPr/>
          </p:nvSpPr>
          <p:spPr>
            <a:xfrm>
              <a:off x="7994123" y="3815994"/>
              <a:ext cx="312906" cy="445443"/>
            </a:xfrm>
            <a:prstGeom prst="rect">
              <a:avLst/>
            </a:prstGeom>
            <a:noFill/>
          </p:spPr>
          <p:txBody>
            <a:bodyPr wrap="none" rtlCol="0">
              <a:spAutoFit/>
            </a:bodyPr>
            <a:lstStyle/>
            <a:p>
              <a:r>
                <a:rPr lang="en-US" altLang="zh-CN" sz="2000" b="1" dirty="0">
                  <a:latin typeface="+mn-lt"/>
                  <a:ea typeface="+mn-ea"/>
                  <a:cs typeface="Times New Roman" panose="02020603050405020304" pitchFamily="18" charset="0"/>
                </a:rPr>
                <a:t>1</a:t>
              </a:r>
              <a:endParaRPr lang="zh-CN" altLang="en-US" sz="2000" b="1" dirty="0">
                <a:latin typeface="+mn-lt"/>
                <a:ea typeface="+mn-ea"/>
                <a:cs typeface="Times New Roman" panose="02020603050405020304" pitchFamily="18" charset="0"/>
              </a:endParaRPr>
            </a:p>
          </p:txBody>
        </p:sp>
        <p:sp>
          <p:nvSpPr>
            <p:cNvPr id="69" name="文本框 68"/>
            <p:cNvSpPr txBox="1"/>
            <p:nvPr/>
          </p:nvSpPr>
          <p:spPr>
            <a:xfrm>
              <a:off x="7758010" y="4738270"/>
              <a:ext cx="312906" cy="445443"/>
            </a:xfrm>
            <a:prstGeom prst="rect">
              <a:avLst/>
            </a:prstGeom>
            <a:noFill/>
          </p:spPr>
          <p:txBody>
            <a:bodyPr wrap="none" rtlCol="0">
              <a:spAutoFit/>
            </a:bodyPr>
            <a:lstStyle/>
            <a:p>
              <a:r>
                <a:rPr lang="en-US" altLang="zh-CN" sz="2000" b="1" dirty="0">
                  <a:latin typeface="+mn-lt"/>
                  <a:ea typeface="+mn-ea"/>
                  <a:cs typeface="Times New Roman" panose="02020603050405020304" pitchFamily="18" charset="0"/>
                </a:rPr>
                <a:t>0</a:t>
              </a:r>
              <a:endParaRPr lang="zh-CN" altLang="en-US" sz="2000" b="1" dirty="0">
                <a:latin typeface="+mn-lt"/>
                <a:ea typeface="+mn-ea"/>
                <a:cs typeface="Times New Roman" panose="02020603050405020304" pitchFamily="18" charset="0"/>
              </a:endParaRPr>
            </a:p>
          </p:txBody>
        </p:sp>
        <p:sp>
          <p:nvSpPr>
            <p:cNvPr id="70" name="文本框 69"/>
            <p:cNvSpPr txBox="1"/>
            <p:nvPr/>
          </p:nvSpPr>
          <p:spPr>
            <a:xfrm>
              <a:off x="8415347" y="4729558"/>
              <a:ext cx="312906" cy="445443"/>
            </a:xfrm>
            <a:prstGeom prst="rect">
              <a:avLst/>
            </a:prstGeom>
            <a:noFill/>
          </p:spPr>
          <p:txBody>
            <a:bodyPr wrap="none" rtlCol="0">
              <a:spAutoFit/>
            </a:bodyPr>
            <a:lstStyle/>
            <a:p>
              <a:r>
                <a:rPr lang="en-US" altLang="zh-CN" sz="2000" b="1" dirty="0">
                  <a:latin typeface="+mn-lt"/>
                  <a:ea typeface="+mn-ea"/>
                  <a:cs typeface="Times New Roman" panose="02020603050405020304" pitchFamily="18" charset="0"/>
                </a:rPr>
                <a:t>1</a:t>
              </a:r>
              <a:endParaRPr lang="zh-CN" altLang="en-US" sz="2000" b="1" dirty="0">
                <a:latin typeface="+mn-lt"/>
                <a:ea typeface="+mn-ea"/>
                <a:cs typeface="Times New Roman" panose="02020603050405020304" pitchFamily="18" charset="0"/>
              </a:endParaRPr>
            </a:p>
          </p:txBody>
        </p:sp>
        <p:sp>
          <p:nvSpPr>
            <p:cNvPr id="72" name="矩形 71"/>
            <p:cNvSpPr/>
            <p:nvPr/>
          </p:nvSpPr>
          <p:spPr>
            <a:xfrm>
              <a:off x="8134625" y="5508953"/>
              <a:ext cx="338554" cy="513973"/>
            </a:xfrm>
            <a:prstGeom prst="rect">
              <a:avLst/>
            </a:prstGeom>
          </p:spPr>
          <p:txBody>
            <a:bodyPr wrap="none">
              <a:spAutoFit/>
            </a:bodyPr>
            <a:lstStyle/>
            <a:p>
              <a:r>
                <a:rPr lang="en-US" altLang="zh-CN" b="1" dirty="0">
                  <a:latin typeface="+mn-lt"/>
                  <a:ea typeface="+mn-ea"/>
                  <a:cs typeface="Times New Roman" panose="02020603050405020304" pitchFamily="18" charset="0"/>
                </a:rPr>
                <a:t>a</a:t>
              </a:r>
              <a:endParaRPr lang="zh-CN" altLang="en-US" b="1" dirty="0">
                <a:latin typeface="+mn-lt"/>
                <a:ea typeface="+mn-ea"/>
                <a:cs typeface="Times New Roman" panose="02020603050405020304" pitchFamily="18" charset="0"/>
              </a:endParaRPr>
            </a:p>
          </p:txBody>
        </p:sp>
        <p:sp>
          <p:nvSpPr>
            <p:cNvPr id="73" name="矩形 72"/>
            <p:cNvSpPr/>
            <p:nvPr/>
          </p:nvSpPr>
          <p:spPr>
            <a:xfrm>
              <a:off x="5934410" y="2768401"/>
              <a:ext cx="356188" cy="513973"/>
            </a:xfrm>
            <a:prstGeom prst="rect">
              <a:avLst/>
            </a:prstGeom>
          </p:spPr>
          <p:txBody>
            <a:bodyPr wrap="none">
              <a:spAutoFit/>
            </a:bodyPr>
            <a:lstStyle/>
            <a:p>
              <a:r>
                <a:rPr lang="en-US" altLang="zh-CN" b="1" dirty="0">
                  <a:latin typeface="+mn-lt"/>
                  <a:ea typeface="+mn-ea"/>
                  <a:cs typeface="Times New Roman" panose="02020603050405020304" pitchFamily="18" charset="0"/>
                </a:rPr>
                <a:t>b</a:t>
              </a:r>
              <a:endParaRPr lang="zh-CN" altLang="en-US" b="1" dirty="0">
                <a:latin typeface="+mn-lt"/>
                <a:ea typeface="+mn-ea"/>
                <a:cs typeface="Times New Roman" panose="02020603050405020304" pitchFamily="18" charset="0"/>
              </a:endParaRPr>
            </a:p>
          </p:txBody>
        </p:sp>
        <p:sp>
          <p:nvSpPr>
            <p:cNvPr id="74" name="矩形 73"/>
            <p:cNvSpPr/>
            <p:nvPr/>
          </p:nvSpPr>
          <p:spPr>
            <a:xfrm>
              <a:off x="6851145" y="4688999"/>
              <a:ext cx="278320" cy="513973"/>
            </a:xfrm>
            <a:prstGeom prst="rect">
              <a:avLst/>
            </a:prstGeom>
          </p:spPr>
          <p:txBody>
            <a:bodyPr wrap="square">
              <a:spAutoFit/>
            </a:bodyPr>
            <a:lstStyle/>
            <a:p>
              <a:r>
                <a:rPr lang="en-US" altLang="zh-CN" b="1" dirty="0">
                  <a:latin typeface="+mn-lt"/>
                  <a:ea typeface="+mn-ea"/>
                  <a:cs typeface="Times New Roman" panose="02020603050405020304" pitchFamily="18" charset="0"/>
                </a:rPr>
                <a:t>c</a:t>
              </a:r>
              <a:endParaRPr lang="zh-CN" altLang="en-US" b="1" dirty="0">
                <a:latin typeface="+mn-lt"/>
                <a:ea typeface="+mn-ea"/>
                <a:cs typeface="Times New Roman" panose="02020603050405020304" pitchFamily="18" charset="0"/>
              </a:endParaRPr>
            </a:p>
          </p:txBody>
        </p:sp>
        <p:sp>
          <p:nvSpPr>
            <p:cNvPr id="75" name="矩形 74"/>
            <p:cNvSpPr/>
            <p:nvPr/>
          </p:nvSpPr>
          <p:spPr>
            <a:xfrm>
              <a:off x="7284583" y="5487583"/>
              <a:ext cx="356188" cy="513973"/>
            </a:xfrm>
            <a:prstGeom prst="rect">
              <a:avLst/>
            </a:prstGeom>
          </p:spPr>
          <p:txBody>
            <a:bodyPr wrap="none">
              <a:spAutoFit/>
            </a:bodyPr>
            <a:lstStyle/>
            <a:p>
              <a:r>
                <a:rPr lang="en-US" altLang="zh-CN" b="1" dirty="0">
                  <a:latin typeface="+mn-lt"/>
                  <a:ea typeface="+mn-ea"/>
                  <a:cs typeface="Times New Roman" panose="02020603050405020304" pitchFamily="18" charset="0"/>
                </a:rPr>
                <a:t>d</a:t>
              </a:r>
              <a:endParaRPr lang="zh-CN" altLang="en-US" b="1" dirty="0">
                <a:latin typeface="+mn-lt"/>
                <a:ea typeface="+mn-ea"/>
                <a:cs typeface="Times New Roman" panose="02020603050405020304" pitchFamily="18" charset="0"/>
              </a:endParaRPr>
            </a:p>
          </p:txBody>
        </p:sp>
        <p:sp>
          <p:nvSpPr>
            <p:cNvPr id="76" name="矩形 75"/>
            <p:cNvSpPr/>
            <p:nvPr/>
          </p:nvSpPr>
          <p:spPr>
            <a:xfrm>
              <a:off x="6265388" y="3631328"/>
              <a:ext cx="320922" cy="513973"/>
            </a:xfrm>
            <a:prstGeom prst="rect">
              <a:avLst/>
            </a:prstGeom>
          </p:spPr>
          <p:txBody>
            <a:bodyPr wrap="none">
              <a:spAutoFit/>
            </a:bodyPr>
            <a:lstStyle/>
            <a:p>
              <a:r>
                <a:rPr lang="en-US" altLang="zh-CN" b="1" dirty="0">
                  <a:latin typeface="+mn-lt"/>
                  <a:ea typeface="+mn-ea"/>
                  <a:cs typeface="Times New Roman" panose="02020603050405020304" pitchFamily="18" charset="0"/>
                </a:rPr>
                <a:t>e</a:t>
              </a:r>
              <a:endParaRPr lang="zh-CN" altLang="en-US" b="1" dirty="0">
                <a:latin typeface="+mn-lt"/>
                <a:ea typeface="+mn-ea"/>
                <a:cs typeface="Times New Roman" panose="02020603050405020304" pitchFamily="18" charset="0"/>
              </a:endParaRPr>
            </a:p>
          </p:txBody>
        </p:sp>
      </p:grpSp>
      <p:graphicFrame>
        <p:nvGraphicFramePr>
          <p:cNvPr id="78" name="表格 77"/>
          <p:cNvGraphicFramePr>
            <a:graphicFrameLocks noGrp="1"/>
          </p:cNvGraphicFramePr>
          <p:nvPr/>
        </p:nvGraphicFramePr>
        <p:xfrm>
          <a:off x="5517816" y="2230320"/>
          <a:ext cx="2369049" cy="2773680"/>
        </p:xfrm>
        <a:graphic>
          <a:graphicData uri="http://schemas.openxmlformats.org/drawingml/2006/table">
            <a:tbl>
              <a:tblPr firstRow="1" bandRow="1">
                <a:tableStyleId>{5C22544A-7EE6-4342-B048-85BDC9FD1C3A}</a:tableStyleId>
              </a:tblPr>
              <a:tblGrid>
                <a:gridCol w="789683"/>
                <a:gridCol w="789683"/>
                <a:gridCol w="789683"/>
              </a:tblGrid>
              <a:tr h="370840">
                <a:tc gridSpan="3">
                  <a:txBody>
                    <a:bodyPr/>
                    <a:lstStyle/>
                    <a:p>
                      <a:pPr algn="ctr"/>
                      <a:r>
                        <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哈夫曼编码</a:t>
                      </a: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code3</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字符</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概率</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code3</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18360">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a</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0.12</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1111</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b</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0.40</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c</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0.15</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110</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d</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0.08</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1110</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e</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0.25</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10</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8" name="文本框 87"/>
          <p:cNvSpPr txBox="1"/>
          <p:nvPr/>
        </p:nvSpPr>
        <p:spPr>
          <a:xfrm>
            <a:off x="5011136" y="5120561"/>
            <a:ext cx="3398687" cy="1323439"/>
          </a:xfrm>
          <a:prstGeom prst="rect">
            <a:avLst/>
          </a:prstGeom>
          <a:noFill/>
        </p:spPr>
        <p:txBody>
          <a:bodyPr wrap="none" rtlCol="0">
            <a:spAutoFit/>
          </a:bodyPr>
          <a:lstStyle/>
          <a:p>
            <a:pPr algn="ctr"/>
            <a:r>
              <a:rPr lang="en-US" altLang="zh-CN" sz="2000" b="1" dirty="0">
                <a:latin typeface="+mn-lt"/>
                <a:ea typeface="+mn-ea"/>
                <a:cs typeface="Times New Roman" panose="02020603050405020304" pitchFamily="18" charset="0"/>
              </a:rPr>
              <a:t>Code3</a:t>
            </a:r>
            <a:r>
              <a:rPr lang="zh-CN" altLang="en-US" sz="2000" b="1" dirty="0">
                <a:latin typeface="+mn-lt"/>
                <a:ea typeface="+mn-ea"/>
                <a:cs typeface="Times New Roman" panose="02020603050405020304" pitchFamily="18" charset="0"/>
              </a:rPr>
              <a:t>编码的平均长度</a:t>
            </a:r>
            <a:r>
              <a:rPr lang="en-US" altLang="zh-CN" sz="2000" b="1" dirty="0">
                <a:latin typeface="+mn-lt"/>
                <a:ea typeface="+mn-ea"/>
                <a:cs typeface="Times New Roman" panose="02020603050405020304" pitchFamily="18" charset="0"/>
              </a:rPr>
              <a:t>,  </a:t>
            </a:r>
            <a:r>
              <a:rPr lang="zh-CN" altLang="en-US" sz="2000" b="1" dirty="0">
                <a:latin typeface="+mn-lt"/>
                <a:ea typeface="+mn-ea"/>
                <a:cs typeface="Times New Roman" panose="02020603050405020304" pitchFamily="18" charset="0"/>
              </a:rPr>
              <a:t>即：</a:t>
            </a:r>
            <a:endParaRPr lang="en-US" altLang="zh-CN" sz="2000" b="1" dirty="0">
              <a:latin typeface="+mn-lt"/>
              <a:ea typeface="+mn-ea"/>
              <a:cs typeface="Times New Roman" panose="02020603050405020304" pitchFamily="18" charset="0"/>
            </a:endParaRPr>
          </a:p>
          <a:p>
            <a:pPr algn="ctr"/>
            <a:r>
              <a:rPr lang="zh-CN" altLang="en-US" sz="2000" b="1" i="1" dirty="0">
                <a:latin typeface="+mn-lt"/>
                <a:ea typeface="+mn-ea"/>
                <a:cs typeface="Times New Roman" panose="02020603050405020304" pitchFamily="18" charset="0"/>
              </a:rPr>
              <a:t>∑</a:t>
            </a:r>
            <a:r>
              <a:rPr lang="en-US" altLang="zh-CN" sz="2000" b="1" i="1" dirty="0" err="1">
                <a:latin typeface="+mn-lt"/>
                <a:ea typeface="+mn-ea"/>
                <a:cs typeface="Times New Roman" panose="02020603050405020304" pitchFamily="18" charset="0"/>
              </a:rPr>
              <a:t>w</a:t>
            </a:r>
            <a:r>
              <a:rPr lang="en-US" altLang="zh-CN" sz="2000" b="1" i="1" baseline="-25000" dirty="0" err="1">
                <a:latin typeface="+mn-lt"/>
                <a:ea typeface="+mn-ea"/>
                <a:cs typeface="Times New Roman" panose="02020603050405020304" pitchFamily="18" charset="0"/>
              </a:rPr>
              <a:t>i</a:t>
            </a:r>
            <a:r>
              <a:rPr lang="en-US" altLang="zh-CN" sz="2000" b="1" i="1" dirty="0" err="1">
                <a:latin typeface="+mn-lt"/>
                <a:ea typeface="+mn-ea"/>
                <a:cs typeface="Times New Roman" panose="02020603050405020304" pitchFamily="18" charset="0"/>
              </a:rPr>
              <a:t>l</a:t>
            </a:r>
            <a:r>
              <a:rPr lang="en-US" altLang="zh-CN" sz="2000" b="1" i="1" baseline="-25000" dirty="0" err="1">
                <a:latin typeface="+mn-lt"/>
                <a:ea typeface="+mn-ea"/>
                <a:cs typeface="Times New Roman" panose="02020603050405020304" pitchFamily="18" charset="0"/>
              </a:rPr>
              <a:t>i</a:t>
            </a:r>
            <a:r>
              <a:rPr lang="en-US" altLang="zh-CN" sz="2000" b="1" i="1" baseline="-25000" dirty="0">
                <a:latin typeface="+mn-lt"/>
                <a:ea typeface="+mn-ea"/>
                <a:cs typeface="Times New Roman" panose="02020603050405020304" pitchFamily="18" charset="0"/>
              </a:rPr>
              <a:t> </a:t>
            </a:r>
            <a:r>
              <a:rPr lang="en-US" altLang="zh-CN" sz="2000" b="1" dirty="0">
                <a:latin typeface="+mn-lt"/>
                <a:ea typeface="+mn-ea"/>
                <a:cs typeface="Times New Roman" panose="02020603050405020304" pitchFamily="18" charset="0"/>
              </a:rPr>
              <a:t>= 2.15</a:t>
            </a:r>
            <a:endParaRPr lang="en-US" altLang="zh-CN" sz="2000" b="1" dirty="0">
              <a:latin typeface="+mn-lt"/>
              <a:ea typeface="+mn-ea"/>
              <a:cs typeface="Times New Roman" panose="02020603050405020304" pitchFamily="18" charset="0"/>
            </a:endParaRPr>
          </a:p>
          <a:p>
            <a:pPr algn="ctr"/>
            <a:endParaRPr lang="en-US" altLang="zh-CN" sz="2000" b="1" dirty="0">
              <a:latin typeface="+mn-lt"/>
              <a:ea typeface="+mn-ea"/>
              <a:cs typeface="Times New Roman" panose="02020603050405020304" pitchFamily="18" charset="0"/>
            </a:endParaRPr>
          </a:p>
          <a:p>
            <a:pPr algn="ctr"/>
            <a:r>
              <a:rPr lang="en-US" altLang="zh-CN" sz="2000" b="1" dirty="0" err="1">
                <a:latin typeface="+mn-lt"/>
                <a:ea typeface="+mn-ea"/>
                <a:cs typeface="Times New Roman" panose="02020603050405020304" pitchFamily="18" charset="0"/>
              </a:rPr>
              <a:t>bcd</a:t>
            </a:r>
            <a:r>
              <a:rPr lang="zh-CN" altLang="en-US" sz="2000" b="1" dirty="0">
                <a:latin typeface="+mn-lt"/>
                <a:ea typeface="+mn-ea"/>
                <a:cs typeface="Times New Roman" panose="02020603050405020304" pitchFamily="18" charset="0"/>
              </a:rPr>
              <a:t>的编码为：</a:t>
            </a:r>
            <a:r>
              <a:rPr lang="en-US" altLang="zh-CN" sz="2000" b="1" dirty="0">
                <a:latin typeface="+mn-lt"/>
                <a:ea typeface="+mn-ea"/>
                <a:cs typeface="Times New Roman" panose="02020603050405020304" pitchFamily="18" charset="0"/>
              </a:rPr>
              <a:t>01101110</a:t>
            </a:r>
            <a:endParaRPr lang="zh-CN" altLang="en-US" sz="2000" b="1" dirty="0">
              <a:latin typeface="+mn-lt"/>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13"/>
          <p:cNvSpPr txBox="1">
            <a:spLocks noChangeArrowheads="1"/>
          </p:cNvSpPr>
          <p:nvPr/>
        </p:nvSpPr>
        <p:spPr bwMode="auto">
          <a:xfrm>
            <a:off x="4636542" y="719887"/>
            <a:ext cx="3152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前缀码   与    非前缀码</a:t>
            </a:r>
            <a:endParaRPr lang="zh-CN" altLang="en-US" b="1" dirty="0"/>
          </a:p>
        </p:txBody>
      </p:sp>
      <p:sp>
        <p:nvSpPr>
          <p:cNvPr id="5" name="Text Box 14"/>
          <p:cNvSpPr txBox="1">
            <a:spLocks noChangeArrowheads="1"/>
          </p:cNvSpPr>
          <p:nvPr/>
        </p:nvSpPr>
        <p:spPr bwMode="auto">
          <a:xfrm>
            <a:off x="903536" y="2120231"/>
            <a:ext cx="5233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例：</a:t>
            </a:r>
            <a:r>
              <a:rPr lang="en-US" altLang="zh-CN" b="1"/>
              <a:t>CAST  CATS  SAT  AT  A  TASA</a:t>
            </a:r>
            <a:endParaRPr lang="en-US" altLang="zh-CN" b="1"/>
          </a:p>
        </p:txBody>
      </p:sp>
      <p:sp>
        <p:nvSpPr>
          <p:cNvPr id="6" name="Text Box 15"/>
          <p:cNvSpPr txBox="1">
            <a:spLocks noChangeArrowheads="1"/>
          </p:cNvSpPr>
          <p:nvPr/>
        </p:nvSpPr>
        <p:spPr bwMode="auto">
          <a:xfrm>
            <a:off x="940049" y="3299743"/>
            <a:ext cx="709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D = { A , C , S , T }    </a:t>
            </a:r>
            <a:r>
              <a:rPr lang="zh-CN" altLang="en-US" b="1"/>
              <a:t>按出现的频率  </a:t>
            </a:r>
            <a:r>
              <a:rPr lang="en-US" altLang="zh-CN" b="1" i="1"/>
              <a:t>w = { 7 , 2 , 4 , 5 }</a:t>
            </a:r>
            <a:endParaRPr lang="en-US" altLang="zh-CN" b="1" i="1"/>
          </a:p>
        </p:txBody>
      </p:sp>
      <p:grpSp>
        <p:nvGrpSpPr>
          <p:cNvPr id="41" name="组合 40"/>
          <p:cNvGrpSpPr/>
          <p:nvPr/>
        </p:nvGrpSpPr>
        <p:grpSpPr bwMode="auto">
          <a:xfrm>
            <a:off x="395536" y="4247481"/>
            <a:ext cx="3276600" cy="1905000"/>
            <a:chOff x="533400" y="4332312"/>
            <a:chExt cx="3276600" cy="1905000"/>
          </a:xfrm>
        </p:grpSpPr>
        <p:grpSp>
          <p:nvGrpSpPr>
            <p:cNvPr id="126987" name="Group 68"/>
            <p:cNvGrpSpPr/>
            <p:nvPr/>
          </p:nvGrpSpPr>
          <p:grpSpPr bwMode="auto">
            <a:xfrm>
              <a:off x="1962150" y="4332312"/>
              <a:ext cx="1847850" cy="1905000"/>
              <a:chOff x="646" y="2784"/>
              <a:chExt cx="1164" cy="1200"/>
            </a:xfrm>
          </p:grpSpPr>
          <p:sp>
            <p:nvSpPr>
              <p:cNvPr id="126990" name="Text Box 54"/>
              <p:cNvSpPr txBox="1">
                <a:spLocks noChangeArrowheads="1"/>
              </p:cNvSpPr>
              <p:nvPr/>
            </p:nvSpPr>
            <p:spPr bwMode="auto">
              <a:xfrm>
                <a:off x="1095" y="3744"/>
                <a:ext cx="19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S</a:t>
                </a:r>
                <a:endParaRPr lang="en-US" altLang="zh-CN" sz="1800" b="1"/>
              </a:p>
            </p:txBody>
          </p:sp>
          <p:sp>
            <p:nvSpPr>
              <p:cNvPr id="126991" name="Text Box 55"/>
              <p:cNvSpPr txBox="1">
                <a:spLocks noChangeArrowheads="1"/>
              </p:cNvSpPr>
              <p:nvPr/>
            </p:nvSpPr>
            <p:spPr bwMode="auto">
              <a:xfrm>
                <a:off x="1518" y="3753"/>
                <a:ext cx="2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C</a:t>
                </a:r>
                <a:endParaRPr lang="en-US" altLang="zh-CN" sz="1800" b="1"/>
              </a:p>
            </p:txBody>
          </p:sp>
          <p:sp>
            <p:nvSpPr>
              <p:cNvPr id="126992" name="Oval 17"/>
              <p:cNvSpPr>
                <a:spLocks noChangeArrowheads="1"/>
              </p:cNvSpPr>
              <p:nvPr/>
            </p:nvSpPr>
            <p:spPr bwMode="auto">
              <a:xfrm>
                <a:off x="912" y="2784"/>
                <a:ext cx="240"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18</a:t>
                </a:r>
                <a:endParaRPr lang="en-US" altLang="zh-CN" sz="1400" b="1"/>
              </a:p>
            </p:txBody>
          </p:sp>
          <p:sp>
            <p:nvSpPr>
              <p:cNvPr id="126993" name="Oval 19"/>
              <p:cNvSpPr>
                <a:spLocks noChangeArrowheads="1"/>
              </p:cNvSpPr>
              <p:nvPr/>
            </p:nvSpPr>
            <p:spPr bwMode="auto">
              <a:xfrm>
                <a:off x="1168" y="3072"/>
                <a:ext cx="176" cy="144"/>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11</a:t>
                </a:r>
                <a:endParaRPr lang="en-US" altLang="zh-CN" sz="1400" b="1"/>
              </a:p>
            </p:txBody>
          </p:sp>
          <p:sp>
            <p:nvSpPr>
              <p:cNvPr id="126994" name="Oval 23"/>
              <p:cNvSpPr>
                <a:spLocks noChangeArrowheads="1"/>
              </p:cNvSpPr>
              <p:nvPr/>
            </p:nvSpPr>
            <p:spPr bwMode="auto">
              <a:xfrm>
                <a:off x="1416" y="336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6</a:t>
                </a:r>
                <a:endParaRPr lang="en-US" altLang="zh-CN" sz="1400" b="1"/>
              </a:p>
            </p:txBody>
          </p:sp>
          <p:sp>
            <p:nvSpPr>
              <p:cNvPr id="126995" name="Line 27"/>
              <p:cNvSpPr>
                <a:spLocks noChangeShapeType="1"/>
              </p:cNvSpPr>
              <p:nvPr/>
            </p:nvSpPr>
            <p:spPr bwMode="auto">
              <a:xfrm flipH="1">
                <a:off x="864" y="2928"/>
                <a:ext cx="136"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6996" name="Line 28"/>
              <p:cNvSpPr>
                <a:spLocks noChangeShapeType="1"/>
              </p:cNvSpPr>
              <p:nvPr/>
            </p:nvSpPr>
            <p:spPr bwMode="auto">
              <a:xfrm>
                <a:off x="1048" y="2928"/>
                <a:ext cx="152"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6997" name="Line 36"/>
              <p:cNvSpPr>
                <a:spLocks noChangeShapeType="1"/>
              </p:cNvSpPr>
              <p:nvPr/>
            </p:nvSpPr>
            <p:spPr bwMode="auto">
              <a:xfrm>
                <a:off x="1280" y="3208"/>
                <a:ext cx="152"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6998" name="Line 39"/>
              <p:cNvSpPr>
                <a:spLocks noChangeShapeType="1"/>
              </p:cNvSpPr>
              <p:nvPr/>
            </p:nvSpPr>
            <p:spPr bwMode="auto">
              <a:xfrm flipH="1">
                <a:off x="1064" y="3216"/>
                <a:ext cx="136"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6999" name="Rectangle 40"/>
              <p:cNvSpPr>
                <a:spLocks noChangeArrowheads="1"/>
              </p:cNvSpPr>
              <p:nvPr/>
            </p:nvSpPr>
            <p:spPr bwMode="auto">
              <a:xfrm>
                <a:off x="992" y="3360"/>
                <a:ext cx="144" cy="14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27000" name="Line 41"/>
              <p:cNvSpPr>
                <a:spLocks noChangeShapeType="1"/>
              </p:cNvSpPr>
              <p:nvPr/>
            </p:nvSpPr>
            <p:spPr bwMode="auto">
              <a:xfrm flipH="1">
                <a:off x="1304" y="3504"/>
                <a:ext cx="136"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7001" name="Rectangle 42"/>
              <p:cNvSpPr>
                <a:spLocks noChangeArrowheads="1"/>
              </p:cNvSpPr>
              <p:nvPr/>
            </p:nvSpPr>
            <p:spPr bwMode="auto">
              <a:xfrm>
                <a:off x="1232" y="3648"/>
                <a:ext cx="144" cy="14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27002" name="Line 43"/>
              <p:cNvSpPr>
                <a:spLocks noChangeShapeType="1"/>
              </p:cNvSpPr>
              <p:nvPr/>
            </p:nvSpPr>
            <p:spPr bwMode="auto">
              <a:xfrm>
                <a:off x="1536" y="3504"/>
                <a:ext cx="168"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7003" name="Rectangle 44"/>
              <p:cNvSpPr>
                <a:spLocks noChangeArrowheads="1"/>
              </p:cNvSpPr>
              <p:nvPr/>
            </p:nvSpPr>
            <p:spPr bwMode="auto">
              <a:xfrm>
                <a:off x="1632" y="3648"/>
                <a:ext cx="144" cy="14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27004" name="Text Box 46"/>
              <p:cNvSpPr txBox="1">
                <a:spLocks noChangeArrowheads="1"/>
              </p:cNvSpPr>
              <p:nvPr/>
            </p:nvSpPr>
            <p:spPr bwMode="auto">
              <a:xfrm>
                <a:off x="792" y="3032"/>
                <a:ext cx="1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7</a:t>
                </a:r>
                <a:endParaRPr lang="en-US" altLang="zh-CN" sz="1800" b="1"/>
              </a:p>
            </p:txBody>
          </p:sp>
          <p:sp>
            <p:nvSpPr>
              <p:cNvPr id="127005" name="Text Box 49"/>
              <p:cNvSpPr txBox="1">
                <a:spLocks noChangeArrowheads="1"/>
              </p:cNvSpPr>
              <p:nvPr/>
            </p:nvSpPr>
            <p:spPr bwMode="auto">
              <a:xfrm>
                <a:off x="976" y="3312"/>
                <a:ext cx="1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5</a:t>
                </a:r>
                <a:endParaRPr lang="en-US" altLang="zh-CN" sz="1800" b="1"/>
              </a:p>
            </p:txBody>
          </p:sp>
          <p:sp>
            <p:nvSpPr>
              <p:cNvPr id="127006" name="Text Box 50"/>
              <p:cNvSpPr txBox="1">
                <a:spLocks noChangeArrowheads="1"/>
              </p:cNvSpPr>
              <p:nvPr/>
            </p:nvSpPr>
            <p:spPr bwMode="auto">
              <a:xfrm>
                <a:off x="1216" y="3601"/>
                <a:ext cx="1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4</a:t>
                </a:r>
                <a:endParaRPr lang="en-US" altLang="zh-CN" sz="1800" b="1"/>
              </a:p>
            </p:txBody>
          </p:sp>
          <p:sp>
            <p:nvSpPr>
              <p:cNvPr id="127007" name="Text Box 51"/>
              <p:cNvSpPr txBox="1">
                <a:spLocks noChangeArrowheads="1"/>
              </p:cNvSpPr>
              <p:nvPr/>
            </p:nvSpPr>
            <p:spPr bwMode="auto">
              <a:xfrm>
                <a:off x="1624" y="3601"/>
                <a:ext cx="1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2</a:t>
                </a:r>
                <a:endParaRPr lang="en-US" altLang="zh-CN" sz="1800" b="1"/>
              </a:p>
            </p:txBody>
          </p:sp>
          <p:sp>
            <p:nvSpPr>
              <p:cNvPr id="127008" name="Text Box 52"/>
              <p:cNvSpPr txBox="1">
                <a:spLocks noChangeArrowheads="1"/>
              </p:cNvSpPr>
              <p:nvPr/>
            </p:nvSpPr>
            <p:spPr bwMode="auto">
              <a:xfrm>
                <a:off x="646" y="3177"/>
                <a:ext cx="2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A</a:t>
                </a:r>
                <a:endParaRPr lang="en-US" altLang="zh-CN" sz="1800" b="1"/>
              </a:p>
            </p:txBody>
          </p:sp>
          <p:sp>
            <p:nvSpPr>
              <p:cNvPr id="127009" name="Text Box 53"/>
              <p:cNvSpPr txBox="1">
                <a:spLocks noChangeArrowheads="1"/>
              </p:cNvSpPr>
              <p:nvPr/>
            </p:nvSpPr>
            <p:spPr bwMode="auto">
              <a:xfrm>
                <a:off x="864" y="3456"/>
                <a:ext cx="21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T</a:t>
                </a:r>
                <a:endParaRPr lang="en-US" altLang="zh-CN" sz="1800" b="1"/>
              </a:p>
            </p:txBody>
          </p:sp>
          <p:sp>
            <p:nvSpPr>
              <p:cNvPr id="127010" name="Text Box 56"/>
              <p:cNvSpPr txBox="1">
                <a:spLocks noChangeArrowheads="1"/>
              </p:cNvSpPr>
              <p:nvPr/>
            </p:nvSpPr>
            <p:spPr bwMode="auto">
              <a:xfrm>
                <a:off x="1120" y="2872"/>
                <a:ext cx="1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1</a:t>
                </a:r>
                <a:endParaRPr lang="en-US" altLang="zh-CN" sz="1800" b="1"/>
              </a:p>
            </p:txBody>
          </p:sp>
          <p:sp>
            <p:nvSpPr>
              <p:cNvPr id="127011" name="Text Box 57"/>
              <p:cNvSpPr txBox="1">
                <a:spLocks noChangeArrowheads="1"/>
              </p:cNvSpPr>
              <p:nvPr/>
            </p:nvSpPr>
            <p:spPr bwMode="auto">
              <a:xfrm>
                <a:off x="1248" y="3408"/>
                <a:ext cx="1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0</a:t>
                </a:r>
                <a:endParaRPr lang="en-US" altLang="zh-CN" sz="1800" b="1"/>
              </a:p>
            </p:txBody>
          </p:sp>
          <p:sp>
            <p:nvSpPr>
              <p:cNvPr id="127012" name="Text Box 58"/>
              <p:cNvSpPr txBox="1">
                <a:spLocks noChangeArrowheads="1"/>
              </p:cNvSpPr>
              <p:nvPr/>
            </p:nvSpPr>
            <p:spPr bwMode="auto">
              <a:xfrm>
                <a:off x="1336" y="3128"/>
                <a:ext cx="1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1</a:t>
                </a:r>
                <a:endParaRPr lang="en-US" altLang="zh-CN" sz="1800" b="1"/>
              </a:p>
            </p:txBody>
          </p:sp>
          <p:sp>
            <p:nvSpPr>
              <p:cNvPr id="127013" name="Text Box 59"/>
              <p:cNvSpPr txBox="1">
                <a:spLocks noChangeArrowheads="1"/>
              </p:cNvSpPr>
              <p:nvPr/>
            </p:nvSpPr>
            <p:spPr bwMode="auto">
              <a:xfrm>
                <a:off x="774" y="2880"/>
                <a:ext cx="1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0</a:t>
                </a:r>
                <a:endParaRPr lang="en-US" altLang="zh-CN" sz="1800" b="1"/>
              </a:p>
            </p:txBody>
          </p:sp>
          <p:sp>
            <p:nvSpPr>
              <p:cNvPr id="127014" name="Text Box 61"/>
              <p:cNvSpPr txBox="1">
                <a:spLocks noChangeArrowheads="1"/>
              </p:cNvSpPr>
              <p:nvPr/>
            </p:nvSpPr>
            <p:spPr bwMode="auto">
              <a:xfrm>
                <a:off x="1008" y="3120"/>
                <a:ext cx="1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0</a:t>
                </a:r>
                <a:endParaRPr lang="en-US" altLang="zh-CN" sz="1800" b="1"/>
              </a:p>
            </p:txBody>
          </p:sp>
          <p:sp>
            <p:nvSpPr>
              <p:cNvPr id="127015" name="Text Box 62"/>
              <p:cNvSpPr txBox="1">
                <a:spLocks noChangeArrowheads="1"/>
              </p:cNvSpPr>
              <p:nvPr/>
            </p:nvSpPr>
            <p:spPr bwMode="auto">
              <a:xfrm>
                <a:off x="1584" y="3417"/>
                <a:ext cx="1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1</a:t>
                </a:r>
                <a:endParaRPr lang="en-US" altLang="zh-CN" sz="1800" b="1"/>
              </a:p>
            </p:txBody>
          </p:sp>
          <p:sp>
            <p:nvSpPr>
              <p:cNvPr id="127016" name="Rectangle 67"/>
              <p:cNvSpPr>
                <a:spLocks noChangeArrowheads="1"/>
              </p:cNvSpPr>
              <p:nvPr/>
            </p:nvSpPr>
            <p:spPr bwMode="auto">
              <a:xfrm>
                <a:off x="800" y="3072"/>
                <a:ext cx="144" cy="14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sp>
          <p:nvSpPr>
            <p:cNvPr id="126988" name="Line 70"/>
            <p:cNvSpPr>
              <a:spLocks noChangeShapeType="1"/>
            </p:cNvSpPr>
            <p:nvPr/>
          </p:nvSpPr>
          <p:spPr bwMode="auto">
            <a:xfrm>
              <a:off x="609600" y="5170512"/>
              <a:ext cx="1219200"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6989" name="Text Box 71"/>
            <p:cNvSpPr txBox="1">
              <a:spLocks noChangeArrowheads="1"/>
            </p:cNvSpPr>
            <p:nvPr/>
          </p:nvSpPr>
          <p:spPr bwMode="auto">
            <a:xfrm>
              <a:off x="533400" y="4700612"/>
              <a:ext cx="1400175"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sz="1600" b="1"/>
                <a:t>以</a:t>
              </a:r>
              <a:r>
                <a:rPr lang="en-US" altLang="zh-CN" sz="1600" b="1"/>
                <a:t>w</a:t>
              </a:r>
              <a:r>
                <a:rPr lang="en-US" altLang="zh-CN" sz="1600" b="1" baseline="-25000"/>
                <a:t>i</a:t>
              </a:r>
              <a:r>
                <a:rPr lang="zh-CN" altLang="en-US" sz="1600" b="1"/>
                <a:t>为外结点</a:t>
              </a:r>
              <a:endParaRPr lang="zh-CN" altLang="en-US" sz="1600" b="1"/>
            </a:p>
            <a:p>
              <a:pPr eaLnBrk="1" hangingPunct="1">
                <a:lnSpc>
                  <a:spcPct val="150000"/>
                </a:lnSpc>
              </a:pPr>
              <a:r>
                <a:rPr lang="zh-CN" altLang="en-US" sz="1600" b="1"/>
                <a:t>构造哈夫曼树</a:t>
              </a:r>
              <a:endParaRPr lang="zh-CN" altLang="en-US" sz="1600" b="1"/>
            </a:p>
          </p:txBody>
        </p:sp>
      </p:grpSp>
      <p:sp>
        <p:nvSpPr>
          <p:cNvPr id="37" name="Text Box 72"/>
          <p:cNvSpPr txBox="1">
            <a:spLocks noChangeArrowheads="1"/>
          </p:cNvSpPr>
          <p:nvPr/>
        </p:nvSpPr>
        <p:spPr bwMode="auto">
          <a:xfrm>
            <a:off x="4118224" y="4095081"/>
            <a:ext cx="1036637"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编码</a:t>
            </a:r>
            <a:endParaRPr lang="zh-CN" altLang="en-US" b="1"/>
          </a:p>
          <a:p>
            <a:pPr eaLnBrk="1" hangingPunct="1"/>
            <a:r>
              <a:rPr lang="en-US" altLang="zh-CN" b="1"/>
              <a:t>A: 0</a:t>
            </a:r>
            <a:endParaRPr lang="en-US" altLang="zh-CN" b="1"/>
          </a:p>
          <a:p>
            <a:pPr eaLnBrk="1" hangingPunct="1"/>
            <a:r>
              <a:rPr lang="en-US" altLang="zh-CN" b="1"/>
              <a:t>T: 10</a:t>
            </a:r>
            <a:endParaRPr lang="en-US" altLang="zh-CN" b="1"/>
          </a:p>
          <a:p>
            <a:pPr eaLnBrk="1" hangingPunct="1"/>
            <a:r>
              <a:rPr lang="en-US" altLang="zh-CN" b="1"/>
              <a:t>S: 110</a:t>
            </a:r>
            <a:endParaRPr lang="en-US" altLang="zh-CN" b="1"/>
          </a:p>
          <a:p>
            <a:pPr eaLnBrk="1" hangingPunct="1"/>
            <a:r>
              <a:rPr lang="en-US" altLang="zh-CN" b="1"/>
              <a:t>C: 111</a:t>
            </a:r>
            <a:endParaRPr lang="en-US" altLang="zh-CN" b="1"/>
          </a:p>
        </p:txBody>
      </p:sp>
      <p:sp>
        <p:nvSpPr>
          <p:cNvPr id="38" name="Rectangle 73"/>
          <p:cNvSpPr>
            <a:spLocks noChangeArrowheads="1"/>
          </p:cNvSpPr>
          <p:nvPr/>
        </p:nvSpPr>
        <p:spPr bwMode="auto">
          <a:xfrm>
            <a:off x="5102474" y="4183981"/>
            <a:ext cx="35083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CAST  CATS  SAT  AT  A  TASA</a:t>
            </a:r>
            <a:endParaRPr lang="en-US" altLang="zh-CN" sz="1800" b="1"/>
          </a:p>
        </p:txBody>
      </p:sp>
      <p:sp>
        <p:nvSpPr>
          <p:cNvPr id="39" name="Text Box 74"/>
          <p:cNvSpPr txBox="1">
            <a:spLocks noChangeArrowheads="1"/>
          </p:cNvSpPr>
          <p:nvPr/>
        </p:nvSpPr>
        <p:spPr bwMode="auto">
          <a:xfrm>
            <a:off x="5177086" y="5330156"/>
            <a:ext cx="32289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111011010   111010110</a:t>
            </a:r>
            <a:endParaRPr lang="en-US" altLang="zh-CN" b="1"/>
          </a:p>
          <a:p>
            <a:pPr eaLnBrk="1" hangingPunct="1"/>
            <a:r>
              <a:rPr lang="en-US" altLang="zh-CN" b="1"/>
              <a:t>110010  010  0  1001100</a:t>
            </a:r>
            <a:endParaRPr lang="en-US" altLang="zh-CN" b="1"/>
          </a:p>
        </p:txBody>
      </p:sp>
      <p:sp>
        <p:nvSpPr>
          <p:cNvPr id="40" name="AutoShape 75"/>
          <p:cNvSpPr>
            <a:spLocks noChangeArrowheads="1"/>
          </p:cNvSpPr>
          <p:nvPr/>
        </p:nvSpPr>
        <p:spPr bwMode="auto">
          <a:xfrm>
            <a:off x="6607424" y="4738018"/>
            <a:ext cx="190500" cy="519113"/>
          </a:xfrm>
          <a:prstGeom prst="downArrow">
            <a:avLst>
              <a:gd name="adj1" fmla="val 50000"/>
              <a:gd name="adj2" fmla="val 68125"/>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3" name="TextBox 2"/>
          <p:cNvSpPr txBox="1">
            <a:spLocks noChangeArrowheads="1"/>
          </p:cNvSpPr>
          <p:nvPr/>
        </p:nvSpPr>
        <p:spPr bwMode="auto">
          <a:xfrm>
            <a:off x="903536" y="1340768"/>
            <a:ext cx="3570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b="1" dirty="0"/>
              <a:t>哈夫曼编码（最优编码）</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37" grpId="0"/>
      <p:bldP spid="38" grpId="0"/>
      <p:bldP spid="39" grpId="0"/>
      <p:bldP spid="40" grpId="0" animBg="1"/>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2019300" y="1618258"/>
          <a:ext cx="4368800" cy="371475"/>
        </p:xfrm>
        <a:graphic>
          <a:graphicData uri="http://schemas.openxmlformats.org/drawingml/2006/table">
            <a:tbl>
              <a:tblPr firstRow="1" bandRow="1">
                <a:tableStyleId>{5C22544A-7EE6-4342-B048-85BDC9FD1C3A}</a:tableStyleId>
              </a:tblPr>
              <a:tblGrid>
                <a:gridCol w="436880"/>
                <a:gridCol w="436880"/>
                <a:gridCol w="436880"/>
                <a:gridCol w="436880"/>
                <a:gridCol w="436880"/>
                <a:gridCol w="436880"/>
                <a:gridCol w="436880"/>
                <a:gridCol w="436880"/>
                <a:gridCol w="436880"/>
                <a:gridCol w="436880"/>
              </a:tblGrid>
              <a:tr h="371475">
                <a:tc>
                  <a:txBody>
                    <a:bodyPr/>
                    <a:lstStyle/>
                    <a:p>
                      <a:pPr>
                        <a:lnSpc>
                          <a:spcPct val="100000"/>
                        </a:lnSpc>
                      </a:pPr>
                      <a:r>
                        <a:rPr lang="en-US" altLang="zh-CN" sz="1600" dirty="0">
                          <a:solidFill>
                            <a:schemeClr val="tx1"/>
                          </a:solidFill>
                        </a:rPr>
                        <a:t>32</a:t>
                      </a:r>
                      <a:endParaRPr lang="zh-CN" altLang="en-US" sz="1600" dirty="0">
                        <a:solidFill>
                          <a:schemeClr val="tx1"/>
                        </a:solidFill>
                      </a:endParaRPr>
                    </a:p>
                  </a:txBody>
                  <a:tcPr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altLang="zh-CN" sz="1600" dirty="0">
                          <a:solidFill>
                            <a:schemeClr val="tx1"/>
                          </a:solidFill>
                        </a:rPr>
                        <a:t>22</a:t>
                      </a:r>
                      <a:endParaRPr lang="zh-CN" altLang="en-US" sz="1600" dirty="0">
                        <a:solidFill>
                          <a:schemeClr val="tx1"/>
                        </a:solidFill>
                      </a:endParaRPr>
                    </a:p>
                  </a:txBody>
                  <a:tcPr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altLang="zh-CN" sz="1600" dirty="0">
                          <a:solidFill>
                            <a:schemeClr val="tx1"/>
                          </a:solidFill>
                        </a:rPr>
                        <a:t>22</a:t>
                      </a:r>
                      <a:endParaRPr lang="zh-CN" altLang="en-US" sz="1600" dirty="0">
                        <a:solidFill>
                          <a:schemeClr val="tx1"/>
                        </a:solidFill>
                      </a:endParaRPr>
                    </a:p>
                  </a:txBody>
                  <a:tcPr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altLang="zh-CN" sz="1600" dirty="0">
                          <a:solidFill>
                            <a:schemeClr val="tx1"/>
                          </a:solidFill>
                        </a:rPr>
                        <a:t>43</a:t>
                      </a:r>
                      <a:endParaRPr lang="zh-CN" altLang="en-US" sz="1600" dirty="0">
                        <a:solidFill>
                          <a:schemeClr val="tx1"/>
                        </a:solidFill>
                      </a:endParaRPr>
                    </a:p>
                  </a:txBody>
                  <a:tcPr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altLang="zh-CN" sz="1600" dirty="0">
                          <a:solidFill>
                            <a:schemeClr val="tx1"/>
                          </a:solidFill>
                        </a:rPr>
                        <a:t>49</a:t>
                      </a:r>
                      <a:endParaRPr lang="zh-CN" altLang="en-US" sz="1600" dirty="0">
                        <a:solidFill>
                          <a:schemeClr val="tx1"/>
                        </a:solidFill>
                      </a:endParaRPr>
                    </a:p>
                  </a:txBody>
                  <a:tcPr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altLang="zh-CN" sz="1600" dirty="0">
                          <a:solidFill>
                            <a:schemeClr val="tx1"/>
                          </a:solidFill>
                        </a:rPr>
                        <a:t>22</a:t>
                      </a:r>
                      <a:endParaRPr lang="zh-CN" altLang="en-US" sz="1600" dirty="0">
                        <a:solidFill>
                          <a:schemeClr val="tx1"/>
                        </a:solidFill>
                      </a:endParaRPr>
                    </a:p>
                  </a:txBody>
                  <a:tcPr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altLang="zh-CN" sz="1600" dirty="0">
                          <a:solidFill>
                            <a:schemeClr val="tx1"/>
                          </a:solidFill>
                        </a:rPr>
                        <a:t>22</a:t>
                      </a:r>
                      <a:endParaRPr lang="zh-CN" altLang="en-US" sz="1600" dirty="0">
                        <a:solidFill>
                          <a:schemeClr val="tx1"/>
                        </a:solidFill>
                      </a:endParaRPr>
                    </a:p>
                  </a:txBody>
                  <a:tcPr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altLang="zh-CN" sz="1600" dirty="0">
                          <a:solidFill>
                            <a:schemeClr val="tx1"/>
                          </a:solidFill>
                        </a:rPr>
                        <a:t>17</a:t>
                      </a:r>
                      <a:endParaRPr lang="zh-CN" altLang="en-US" sz="1600" dirty="0">
                        <a:solidFill>
                          <a:schemeClr val="tx1"/>
                        </a:solidFill>
                      </a:endParaRPr>
                    </a:p>
                  </a:txBody>
                  <a:tcPr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altLang="zh-CN" sz="1600" dirty="0">
                          <a:solidFill>
                            <a:schemeClr val="tx1"/>
                          </a:solidFill>
                        </a:rPr>
                        <a:t>48</a:t>
                      </a:r>
                      <a:endParaRPr lang="zh-CN" altLang="en-US" sz="1600" dirty="0">
                        <a:solidFill>
                          <a:schemeClr val="tx1"/>
                        </a:solidFill>
                      </a:endParaRPr>
                    </a:p>
                  </a:txBody>
                  <a:tcPr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altLang="zh-CN" sz="1600" dirty="0">
                          <a:solidFill>
                            <a:schemeClr val="tx1"/>
                          </a:solidFill>
                        </a:rPr>
                        <a:t>43</a:t>
                      </a:r>
                      <a:endParaRPr lang="zh-CN" altLang="en-US" sz="1600" dirty="0">
                        <a:solidFill>
                          <a:schemeClr val="tx1"/>
                        </a:solidFill>
                      </a:endParaRPr>
                    </a:p>
                  </a:txBody>
                  <a:tcPr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70776" name="Group 120"/>
          <p:cNvGraphicFramePr>
            <a:graphicFrameLocks noGrp="1"/>
          </p:cNvGraphicFramePr>
          <p:nvPr/>
        </p:nvGraphicFramePr>
        <p:xfrm>
          <a:off x="1187450" y="2492970"/>
          <a:ext cx="1865313" cy="2533652"/>
        </p:xfrm>
        <a:graphic>
          <a:graphicData uri="http://schemas.openxmlformats.org/drawingml/2006/table">
            <a:tbl>
              <a:tblPr/>
              <a:tblGrid>
                <a:gridCol w="620713"/>
                <a:gridCol w="623887"/>
                <a:gridCol w="620713"/>
              </a:tblGrid>
              <a:tr h="304832">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符号</a:t>
                      </a:r>
                      <a:endPar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频率</a:t>
                      </a:r>
                      <a:endPar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编码</a:t>
                      </a:r>
                      <a:endPar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43</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17</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32</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101</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48</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110</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49</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111</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 name="表格 3"/>
          <p:cNvGraphicFramePr>
            <a:graphicFrameLocks noGrp="1"/>
          </p:cNvGraphicFramePr>
          <p:nvPr/>
        </p:nvGraphicFramePr>
        <p:xfrm>
          <a:off x="1908175" y="5939433"/>
          <a:ext cx="4740277" cy="369887"/>
        </p:xfrm>
        <a:graphic>
          <a:graphicData uri="http://schemas.openxmlformats.org/drawingml/2006/table">
            <a:tbl>
              <a:tblPr firstRow="1" bandRow="1">
                <a:tableStyleId>{5C22544A-7EE6-4342-B048-85BDC9FD1C3A}</a:tableStyleId>
              </a:tblPr>
              <a:tblGrid>
                <a:gridCol w="538343"/>
                <a:gridCol w="436769"/>
                <a:gridCol w="436769"/>
                <a:gridCol w="436769"/>
                <a:gridCol w="515870"/>
                <a:gridCol w="436769"/>
                <a:gridCol w="436769"/>
                <a:gridCol w="538343"/>
                <a:gridCol w="527107"/>
                <a:gridCol w="436769"/>
              </a:tblGrid>
              <a:tr h="369887">
                <a:tc>
                  <a:txBody>
                    <a:bodyPr/>
                    <a:lstStyle/>
                    <a:p>
                      <a:r>
                        <a:rPr lang="en-US" altLang="zh-CN" sz="1600" dirty="0">
                          <a:solidFill>
                            <a:schemeClr val="tx1"/>
                          </a:solidFill>
                        </a:rPr>
                        <a:t>101</a:t>
                      </a:r>
                      <a:endParaRPr lang="zh-CN" altLang="en-US" sz="1600" dirty="0">
                        <a:solidFill>
                          <a:schemeClr val="tx1"/>
                        </a:solidFill>
                      </a:endParaRPr>
                    </a:p>
                  </a:txBody>
                  <a:tcPr marL="91417" marR="91417" marT="45603" marB="456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00</a:t>
                      </a:r>
                      <a:endParaRPr lang="zh-CN" altLang="en-US" sz="1600" dirty="0">
                        <a:solidFill>
                          <a:schemeClr val="tx1"/>
                        </a:solidFill>
                      </a:endParaRPr>
                    </a:p>
                  </a:txBody>
                  <a:tcPr marL="91417" marR="91417" marT="45603" marB="456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00</a:t>
                      </a:r>
                      <a:endParaRPr lang="zh-CN" altLang="en-US" sz="1600" dirty="0">
                        <a:solidFill>
                          <a:schemeClr val="tx1"/>
                        </a:solidFill>
                      </a:endParaRPr>
                    </a:p>
                  </a:txBody>
                  <a:tcPr marL="91417" marR="91417" marT="45603" marB="456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01</a:t>
                      </a:r>
                      <a:endParaRPr lang="zh-CN" altLang="en-US" sz="1600" dirty="0">
                        <a:solidFill>
                          <a:schemeClr val="tx1"/>
                        </a:solidFill>
                      </a:endParaRPr>
                    </a:p>
                  </a:txBody>
                  <a:tcPr marL="91417" marR="91417" marT="45603" marB="456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111</a:t>
                      </a:r>
                      <a:endParaRPr lang="zh-CN" altLang="en-US" sz="1600" dirty="0">
                        <a:solidFill>
                          <a:schemeClr val="tx1"/>
                        </a:solidFill>
                      </a:endParaRPr>
                    </a:p>
                  </a:txBody>
                  <a:tcPr marL="91417" marR="91417" marT="45603" marB="456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00</a:t>
                      </a:r>
                      <a:endParaRPr lang="zh-CN" altLang="en-US" sz="1600" dirty="0">
                        <a:solidFill>
                          <a:schemeClr val="tx1"/>
                        </a:solidFill>
                      </a:endParaRPr>
                    </a:p>
                  </a:txBody>
                  <a:tcPr marL="91417" marR="91417" marT="45603" marB="456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00</a:t>
                      </a:r>
                      <a:endParaRPr lang="zh-CN" altLang="en-US" sz="1600" dirty="0">
                        <a:solidFill>
                          <a:schemeClr val="tx1"/>
                        </a:solidFill>
                      </a:endParaRPr>
                    </a:p>
                  </a:txBody>
                  <a:tcPr marL="91417" marR="91417" marT="45603" marB="456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100</a:t>
                      </a:r>
                      <a:endParaRPr lang="zh-CN" altLang="en-US" sz="1600" dirty="0">
                        <a:solidFill>
                          <a:schemeClr val="tx1"/>
                        </a:solidFill>
                      </a:endParaRPr>
                    </a:p>
                  </a:txBody>
                  <a:tcPr marL="91417" marR="91417" marT="45603" marB="456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110</a:t>
                      </a:r>
                      <a:endParaRPr lang="zh-CN" altLang="en-US" sz="1600" dirty="0">
                        <a:solidFill>
                          <a:schemeClr val="tx1"/>
                        </a:solidFill>
                      </a:endParaRPr>
                    </a:p>
                  </a:txBody>
                  <a:tcPr marL="91417" marR="91417" marT="45603" marB="456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01</a:t>
                      </a:r>
                      <a:endParaRPr lang="zh-CN" altLang="en-US" sz="1600" dirty="0">
                        <a:solidFill>
                          <a:schemeClr val="tx1"/>
                        </a:solidFill>
                      </a:endParaRPr>
                    </a:p>
                  </a:txBody>
                  <a:tcPr marL="91417" marR="91417" marT="45603" marB="456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28085" name="TextBox 44"/>
          <p:cNvSpPr txBox="1">
            <a:spLocks noChangeArrowheads="1"/>
          </p:cNvSpPr>
          <p:nvPr/>
        </p:nvSpPr>
        <p:spPr bwMode="auto">
          <a:xfrm>
            <a:off x="787698" y="838448"/>
            <a:ext cx="50577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dirty="0">
                <a:solidFill>
                  <a:schemeClr val="accent2"/>
                </a:solidFill>
              </a:rPr>
              <a:t>【</a:t>
            </a:r>
            <a:r>
              <a:rPr lang="zh-CN" altLang="en-US" b="1" dirty="0">
                <a:solidFill>
                  <a:schemeClr val="accent2"/>
                </a:solidFill>
              </a:rPr>
              <a:t>例</a:t>
            </a:r>
            <a:r>
              <a:rPr lang="en-US" altLang="zh-CN" b="1" dirty="0">
                <a:solidFill>
                  <a:schemeClr val="accent2"/>
                </a:solidFill>
              </a:rPr>
              <a:t>3-23】</a:t>
            </a:r>
            <a:r>
              <a:rPr lang="zh-CN" altLang="en-US" dirty="0"/>
              <a:t>某文件内一组原始数据：</a:t>
            </a:r>
            <a:endParaRPr lang="zh-CN" altLang="en-US" dirty="0"/>
          </a:p>
        </p:txBody>
      </p:sp>
      <p:sp>
        <p:nvSpPr>
          <p:cNvPr id="46" name="右箭头 45"/>
          <p:cNvSpPr>
            <a:spLocks noChangeArrowheads="1"/>
          </p:cNvSpPr>
          <p:nvPr/>
        </p:nvSpPr>
        <p:spPr bwMode="auto">
          <a:xfrm>
            <a:off x="3492500" y="3489920"/>
            <a:ext cx="1366838" cy="293688"/>
          </a:xfrm>
          <a:prstGeom prst="rightArrow">
            <a:avLst>
              <a:gd name="adj1" fmla="val 50000"/>
              <a:gd name="adj2" fmla="val 49772"/>
            </a:avLst>
          </a:prstGeom>
          <a:noFill/>
          <a:ln w="9525" algn="ctr">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43" name="下箭头 42"/>
          <p:cNvSpPr>
            <a:spLocks noChangeArrowheads="1"/>
          </p:cNvSpPr>
          <p:nvPr/>
        </p:nvSpPr>
        <p:spPr bwMode="auto">
          <a:xfrm>
            <a:off x="4067175" y="2265958"/>
            <a:ext cx="217488" cy="3384550"/>
          </a:xfrm>
          <a:prstGeom prst="downArrow">
            <a:avLst>
              <a:gd name="adj1" fmla="val 50000"/>
              <a:gd name="adj2" fmla="val 49640"/>
            </a:avLst>
          </a:prstGeom>
          <a:solidFill>
            <a:schemeClr val="bg1"/>
          </a:solidFill>
          <a:ln w="9525" algn="ctr">
            <a:solidFill>
              <a:schemeClr val="tx1"/>
            </a:solidFill>
            <a:round/>
            <a:tailEnd type="triangle" w="med" len="med"/>
          </a:ln>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nvGrpSpPr>
          <p:cNvPr id="57" name="组合 56"/>
          <p:cNvGrpSpPr/>
          <p:nvPr/>
        </p:nvGrpSpPr>
        <p:grpSpPr bwMode="auto">
          <a:xfrm>
            <a:off x="5508625" y="2565995"/>
            <a:ext cx="2808288" cy="2382838"/>
            <a:chOff x="5066273" y="2696933"/>
            <a:chExt cx="1511414" cy="1197383"/>
          </a:xfrm>
        </p:grpSpPr>
        <p:grpSp>
          <p:nvGrpSpPr>
            <p:cNvPr id="128090" name="组合 41"/>
            <p:cNvGrpSpPr/>
            <p:nvPr/>
          </p:nvGrpSpPr>
          <p:grpSpPr bwMode="auto">
            <a:xfrm>
              <a:off x="5066273" y="2696933"/>
              <a:ext cx="1511414" cy="1197383"/>
              <a:chOff x="5939962" y="1703794"/>
              <a:chExt cx="1511414" cy="1197383"/>
            </a:xfrm>
          </p:grpSpPr>
          <p:sp>
            <p:nvSpPr>
              <p:cNvPr id="128101" name="TextBox 11"/>
              <p:cNvSpPr txBox="1">
                <a:spLocks noChangeArrowheads="1"/>
              </p:cNvSpPr>
              <p:nvPr/>
            </p:nvSpPr>
            <p:spPr bwMode="auto">
              <a:xfrm>
                <a:off x="6342379" y="2804652"/>
                <a:ext cx="180276" cy="965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17</a:t>
                </a:r>
                <a:endParaRPr lang="zh-CN" altLang="en-US" sz="1200"/>
              </a:p>
            </p:txBody>
          </p:sp>
          <p:sp>
            <p:nvSpPr>
              <p:cNvPr id="128102" name="TextBox 12"/>
              <p:cNvSpPr txBox="1">
                <a:spLocks noChangeArrowheads="1"/>
              </p:cNvSpPr>
              <p:nvPr/>
            </p:nvSpPr>
            <p:spPr bwMode="auto">
              <a:xfrm>
                <a:off x="6685844" y="2804652"/>
                <a:ext cx="180276" cy="965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32</a:t>
                </a:r>
                <a:endParaRPr lang="zh-CN" altLang="en-US" sz="1200"/>
              </a:p>
            </p:txBody>
          </p:sp>
          <p:sp>
            <p:nvSpPr>
              <p:cNvPr id="128103" name="TextBox 13"/>
              <p:cNvSpPr txBox="1">
                <a:spLocks noChangeArrowheads="1"/>
              </p:cNvSpPr>
              <p:nvPr/>
            </p:nvSpPr>
            <p:spPr bwMode="auto">
              <a:xfrm>
                <a:off x="6912257" y="2799866"/>
                <a:ext cx="178567" cy="965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48</a:t>
                </a:r>
                <a:endParaRPr lang="zh-CN" altLang="en-US" sz="1200"/>
              </a:p>
            </p:txBody>
          </p:sp>
          <p:sp>
            <p:nvSpPr>
              <p:cNvPr id="128104" name="TextBox 14"/>
              <p:cNvSpPr txBox="1">
                <a:spLocks noChangeArrowheads="1"/>
              </p:cNvSpPr>
              <p:nvPr/>
            </p:nvSpPr>
            <p:spPr bwMode="auto">
              <a:xfrm>
                <a:off x="7272809" y="2804653"/>
                <a:ext cx="178567" cy="9652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49</a:t>
                </a:r>
                <a:endParaRPr lang="zh-CN" altLang="en-US" sz="1200"/>
              </a:p>
            </p:txBody>
          </p:sp>
          <p:cxnSp>
            <p:nvCxnSpPr>
              <p:cNvPr id="128105" name="直接连接符 27"/>
              <p:cNvCxnSpPr>
                <a:cxnSpLocks noChangeShapeType="1"/>
                <a:stCxn id="128109" idx="5"/>
                <a:endCxn id="128104" idx="0"/>
              </p:cNvCxnSpPr>
              <p:nvPr/>
            </p:nvCxnSpPr>
            <p:spPr bwMode="auto">
              <a:xfrm>
                <a:off x="6564231" y="1859117"/>
                <a:ext cx="797135" cy="945290"/>
              </a:xfrm>
              <a:prstGeom prst="line">
                <a:avLst/>
              </a:prstGeom>
              <a:noFill/>
              <a:ln w="9525" algn="ctr">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106" name="直接连接符 33"/>
              <p:cNvCxnSpPr>
                <a:cxnSpLocks noChangeShapeType="1"/>
                <a:stCxn id="128110" idx="4"/>
                <a:endCxn id="128101" idx="0"/>
              </p:cNvCxnSpPr>
              <p:nvPr/>
            </p:nvCxnSpPr>
            <p:spPr bwMode="auto">
              <a:xfrm flipH="1">
                <a:off x="6432150" y="2191078"/>
                <a:ext cx="378954" cy="613329"/>
              </a:xfrm>
              <a:prstGeom prst="line">
                <a:avLst/>
              </a:prstGeom>
              <a:noFill/>
              <a:ln w="9525" algn="ctr">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107" name="直接连接符 35"/>
              <p:cNvCxnSpPr>
                <a:cxnSpLocks noChangeShapeType="1"/>
                <a:stCxn id="128111" idx="5"/>
                <a:endCxn id="128102" idx="0"/>
              </p:cNvCxnSpPr>
              <p:nvPr/>
            </p:nvCxnSpPr>
            <p:spPr bwMode="auto">
              <a:xfrm>
                <a:off x="6662008" y="2546241"/>
                <a:ext cx="114004" cy="258166"/>
              </a:xfrm>
              <a:prstGeom prst="line">
                <a:avLst/>
              </a:prstGeom>
              <a:noFill/>
              <a:ln w="9525" algn="ctr">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108" name="直接连接符 37"/>
              <p:cNvCxnSpPr>
                <a:cxnSpLocks noChangeShapeType="1"/>
                <a:stCxn id="128112" idx="4"/>
                <a:endCxn id="128103" idx="0"/>
              </p:cNvCxnSpPr>
              <p:nvPr/>
            </p:nvCxnSpPr>
            <p:spPr bwMode="auto">
              <a:xfrm flipH="1">
                <a:off x="7001218" y="2562347"/>
                <a:ext cx="118251" cy="237195"/>
              </a:xfrm>
              <a:prstGeom prst="line">
                <a:avLst/>
              </a:prstGeom>
              <a:noFill/>
              <a:ln w="9525" algn="ctr">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8109" name="椭圆 4"/>
              <p:cNvSpPr>
                <a:spLocks noChangeArrowheads="1"/>
              </p:cNvSpPr>
              <p:nvPr/>
            </p:nvSpPr>
            <p:spPr bwMode="auto">
              <a:xfrm>
                <a:off x="6410730" y="1703794"/>
                <a:ext cx="189675" cy="170713"/>
              </a:xfrm>
              <a:prstGeom prst="ellipse">
                <a:avLst/>
              </a:prstGeom>
              <a:solidFill>
                <a:srgbClr val="FFC000"/>
              </a:solidFill>
              <a:ln w="9525" algn="ctr">
                <a:solidFill>
                  <a:schemeClr val="tx1"/>
                </a:solidFill>
                <a:round/>
                <a:tailEnd type="triangle" w="med" len="med"/>
              </a:ln>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1100"/>
              </a:p>
            </p:txBody>
          </p:sp>
          <p:sp>
            <p:nvSpPr>
              <p:cNvPr id="128110" name="椭圆 6"/>
              <p:cNvSpPr>
                <a:spLocks noChangeArrowheads="1"/>
              </p:cNvSpPr>
              <p:nvPr/>
            </p:nvSpPr>
            <p:spPr bwMode="auto">
              <a:xfrm>
                <a:off x="6714893" y="2009322"/>
                <a:ext cx="190528" cy="170713"/>
              </a:xfrm>
              <a:prstGeom prst="ellipse">
                <a:avLst/>
              </a:prstGeom>
              <a:solidFill>
                <a:srgbClr val="FFC000"/>
              </a:solidFill>
              <a:ln w="9525" algn="ctr">
                <a:solidFill>
                  <a:schemeClr val="tx1"/>
                </a:solidFill>
                <a:round/>
                <a:tailEnd type="triangle" w="med" len="med"/>
              </a:ln>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1100"/>
              </a:p>
            </p:txBody>
          </p:sp>
          <p:sp>
            <p:nvSpPr>
              <p:cNvPr id="128111" name="椭圆 7"/>
              <p:cNvSpPr>
                <a:spLocks noChangeArrowheads="1"/>
              </p:cNvSpPr>
              <p:nvPr/>
            </p:nvSpPr>
            <p:spPr bwMode="auto">
              <a:xfrm>
                <a:off x="6508985" y="2392230"/>
                <a:ext cx="190529" cy="170712"/>
              </a:xfrm>
              <a:prstGeom prst="ellipse">
                <a:avLst/>
              </a:prstGeom>
              <a:solidFill>
                <a:srgbClr val="FFC000"/>
              </a:solidFill>
              <a:ln w="9525" algn="ctr">
                <a:solidFill>
                  <a:schemeClr val="tx1"/>
                </a:solidFill>
                <a:round/>
                <a:tailEnd type="triangle" w="med" len="med"/>
              </a:ln>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1100"/>
              </a:p>
            </p:txBody>
          </p:sp>
          <p:sp>
            <p:nvSpPr>
              <p:cNvPr id="128112" name="椭圆 8"/>
              <p:cNvSpPr>
                <a:spLocks noChangeArrowheads="1"/>
              </p:cNvSpPr>
              <p:nvPr/>
            </p:nvSpPr>
            <p:spPr bwMode="auto">
              <a:xfrm>
                <a:off x="7025036" y="2381061"/>
                <a:ext cx="189674" cy="170713"/>
              </a:xfrm>
              <a:prstGeom prst="ellipse">
                <a:avLst/>
              </a:prstGeom>
              <a:solidFill>
                <a:srgbClr val="FFC000"/>
              </a:solidFill>
              <a:ln w="9525" algn="ctr">
                <a:solidFill>
                  <a:schemeClr val="tx1"/>
                </a:solidFill>
                <a:round/>
                <a:tailEnd type="triangle" w="med" len="med"/>
              </a:ln>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1100"/>
              </a:p>
            </p:txBody>
          </p:sp>
          <p:sp>
            <p:nvSpPr>
              <p:cNvPr id="128113" name="TextBox 9"/>
              <p:cNvSpPr txBox="1">
                <a:spLocks noChangeArrowheads="1"/>
              </p:cNvSpPr>
              <p:nvPr/>
            </p:nvSpPr>
            <p:spPr bwMode="auto">
              <a:xfrm>
                <a:off x="5939962" y="2381061"/>
                <a:ext cx="178567" cy="965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22</a:t>
                </a:r>
                <a:endParaRPr lang="zh-CN" altLang="en-US" sz="1200"/>
              </a:p>
            </p:txBody>
          </p:sp>
          <p:sp>
            <p:nvSpPr>
              <p:cNvPr id="128114" name="TextBox 10"/>
              <p:cNvSpPr txBox="1">
                <a:spLocks noChangeArrowheads="1"/>
              </p:cNvSpPr>
              <p:nvPr/>
            </p:nvSpPr>
            <p:spPr bwMode="auto">
              <a:xfrm>
                <a:off x="6271465" y="2388241"/>
                <a:ext cx="181130" cy="965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43</a:t>
                </a:r>
                <a:endParaRPr lang="zh-CN" altLang="en-US" sz="1200"/>
              </a:p>
            </p:txBody>
          </p:sp>
          <p:cxnSp>
            <p:nvCxnSpPr>
              <p:cNvPr id="128115" name="直接连接符 25"/>
              <p:cNvCxnSpPr>
                <a:cxnSpLocks noChangeShapeType="1"/>
                <a:stCxn id="128109" idx="3"/>
                <a:endCxn id="128113" idx="0"/>
              </p:cNvCxnSpPr>
              <p:nvPr/>
            </p:nvCxnSpPr>
            <p:spPr bwMode="auto">
              <a:xfrm flipH="1">
                <a:off x="6029972" y="1859117"/>
                <a:ext cx="418405" cy="521080"/>
              </a:xfrm>
              <a:prstGeom prst="line">
                <a:avLst/>
              </a:prstGeom>
              <a:noFill/>
              <a:ln w="9525" algn="ctr">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116" name="直接连接符 31"/>
              <p:cNvCxnSpPr>
                <a:cxnSpLocks noChangeShapeType="1"/>
                <a:stCxn id="128117" idx="4"/>
                <a:endCxn id="128114" idx="0"/>
              </p:cNvCxnSpPr>
              <p:nvPr/>
            </p:nvCxnSpPr>
            <p:spPr bwMode="auto">
              <a:xfrm>
                <a:off x="6201903" y="2212697"/>
                <a:ext cx="160245" cy="175235"/>
              </a:xfrm>
              <a:prstGeom prst="line">
                <a:avLst/>
              </a:prstGeom>
              <a:noFill/>
              <a:ln w="9525" algn="ctr">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8117" name="椭圆 5"/>
              <p:cNvSpPr>
                <a:spLocks noChangeArrowheads="1"/>
              </p:cNvSpPr>
              <p:nvPr/>
            </p:nvSpPr>
            <p:spPr bwMode="auto">
              <a:xfrm>
                <a:off x="6105713" y="2029265"/>
                <a:ext cx="192238" cy="170713"/>
              </a:xfrm>
              <a:prstGeom prst="ellipse">
                <a:avLst/>
              </a:prstGeom>
              <a:solidFill>
                <a:srgbClr val="FFC000"/>
              </a:solidFill>
              <a:ln w="9525" algn="ctr">
                <a:solidFill>
                  <a:schemeClr val="tx1"/>
                </a:solidFill>
                <a:round/>
                <a:tailEnd type="triangle" w="med" len="med"/>
              </a:ln>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1100"/>
              </a:p>
            </p:txBody>
          </p:sp>
        </p:grpSp>
        <p:sp>
          <p:nvSpPr>
            <p:cNvPr id="128091" name="TextBox 46"/>
            <p:cNvSpPr txBox="1">
              <a:spLocks noChangeArrowheads="1"/>
            </p:cNvSpPr>
            <p:nvPr/>
          </p:nvSpPr>
          <p:spPr bwMode="auto">
            <a:xfrm>
              <a:off x="5408883" y="2814199"/>
              <a:ext cx="54681" cy="9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0</a:t>
              </a:r>
              <a:endParaRPr lang="zh-CN" altLang="en-US" sz="1200"/>
            </a:p>
          </p:txBody>
        </p:sp>
        <p:sp>
          <p:nvSpPr>
            <p:cNvPr id="128092" name="TextBox 47"/>
            <p:cNvSpPr txBox="1">
              <a:spLocks noChangeArrowheads="1"/>
            </p:cNvSpPr>
            <p:nvPr/>
          </p:nvSpPr>
          <p:spPr bwMode="auto">
            <a:xfrm>
              <a:off x="5802756" y="2817390"/>
              <a:ext cx="41011" cy="9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1</a:t>
              </a:r>
              <a:endParaRPr lang="zh-CN" altLang="en-US" sz="1200"/>
            </a:p>
          </p:txBody>
        </p:sp>
        <p:sp>
          <p:nvSpPr>
            <p:cNvPr id="128093" name="TextBox 48"/>
            <p:cNvSpPr txBox="1">
              <a:spLocks noChangeArrowheads="1"/>
            </p:cNvSpPr>
            <p:nvPr/>
          </p:nvSpPr>
          <p:spPr bwMode="auto">
            <a:xfrm>
              <a:off x="5155984" y="3139670"/>
              <a:ext cx="55535" cy="9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0</a:t>
              </a:r>
              <a:endParaRPr lang="zh-CN" altLang="en-US" sz="1200"/>
            </a:p>
          </p:txBody>
        </p:sp>
        <p:sp>
          <p:nvSpPr>
            <p:cNvPr id="128094" name="TextBox 49"/>
            <p:cNvSpPr txBox="1">
              <a:spLocks noChangeArrowheads="1"/>
            </p:cNvSpPr>
            <p:nvPr/>
          </p:nvSpPr>
          <p:spPr bwMode="auto">
            <a:xfrm>
              <a:off x="6124006" y="3139670"/>
              <a:ext cx="41011" cy="9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1</a:t>
              </a:r>
              <a:endParaRPr lang="zh-CN" altLang="en-US" sz="1200"/>
            </a:p>
          </p:txBody>
        </p:sp>
        <p:sp>
          <p:nvSpPr>
            <p:cNvPr id="128095" name="TextBox 50"/>
            <p:cNvSpPr txBox="1">
              <a:spLocks noChangeArrowheads="1"/>
            </p:cNvSpPr>
            <p:nvPr/>
          </p:nvSpPr>
          <p:spPr bwMode="auto">
            <a:xfrm>
              <a:off x="5784814" y="3196308"/>
              <a:ext cx="54681" cy="9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0</a:t>
              </a:r>
              <a:endParaRPr lang="zh-CN" altLang="en-US" sz="1200"/>
            </a:p>
          </p:txBody>
        </p:sp>
        <p:sp>
          <p:nvSpPr>
            <p:cNvPr id="128096" name="TextBox 51"/>
            <p:cNvSpPr txBox="1">
              <a:spLocks noChangeArrowheads="1"/>
            </p:cNvSpPr>
            <p:nvPr/>
          </p:nvSpPr>
          <p:spPr bwMode="auto">
            <a:xfrm>
              <a:off x="6402537" y="3520982"/>
              <a:ext cx="41011" cy="9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1</a:t>
              </a:r>
              <a:endParaRPr lang="zh-CN" altLang="en-US" sz="1200"/>
            </a:p>
          </p:txBody>
        </p:sp>
        <p:sp>
          <p:nvSpPr>
            <p:cNvPr id="128097" name="TextBox 52"/>
            <p:cNvSpPr txBox="1">
              <a:spLocks noChangeArrowheads="1"/>
            </p:cNvSpPr>
            <p:nvPr/>
          </p:nvSpPr>
          <p:spPr bwMode="auto">
            <a:xfrm>
              <a:off x="5566945" y="3565654"/>
              <a:ext cx="54681" cy="9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0</a:t>
              </a:r>
              <a:endParaRPr lang="zh-CN" altLang="en-US" sz="1200"/>
            </a:p>
          </p:txBody>
        </p:sp>
        <p:sp>
          <p:nvSpPr>
            <p:cNvPr id="128098" name="TextBox 53"/>
            <p:cNvSpPr txBox="1">
              <a:spLocks noChangeArrowheads="1"/>
            </p:cNvSpPr>
            <p:nvPr/>
          </p:nvSpPr>
          <p:spPr bwMode="auto">
            <a:xfrm>
              <a:off x="5882214" y="3528959"/>
              <a:ext cx="41011" cy="9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1</a:t>
              </a:r>
              <a:endParaRPr lang="zh-CN" altLang="en-US" sz="1200"/>
            </a:p>
          </p:txBody>
        </p:sp>
        <p:sp>
          <p:nvSpPr>
            <p:cNvPr id="128099" name="TextBox 54"/>
            <p:cNvSpPr txBox="1">
              <a:spLocks noChangeArrowheads="1"/>
            </p:cNvSpPr>
            <p:nvPr/>
          </p:nvSpPr>
          <p:spPr bwMode="auto">
            <a:xfrm>
              <a:off x="6117171" y="3554486"/>
              <a:ext cx="54681" cy="9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0</a:t>
              </a:r>
              <a:endParaRPr lang="zh-CN" altLang="en-US" sz="1200"/>
            </a:p>
          </p:txBody>
        </p:sp>
        <p:sp>
          <p:nvSpPr>
            <p:cNvPr id="128100" name="TextBox 55"/>
            <p:cNvSpPr txBox="1">
              <a:spLocks noChangeArrowheads="1"/>
            </p:cNvSpPr>
            <p:nvPr/>
          </p:nvSpPr>
          <p:spPr bwMode="auto">
            <a:xfrm>
              <a:off x="5454166" y="3181151"/>
              <a:ext cx="41010" cy="91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1</a:t>
              </a:r>
              <a:endParaRPr lang="zh-CN" altLang="en-US" sz="1200"/>
            </a:p>
          </p:txBody>
        </p:sp>
      </p:grpSp>
      <p:sp>
        <p:nvSpPr>
          <p:cNvPr id="58" name="TextBox 57"/>
          <p:cNvSpPr txBox="1">
            <a:spLocks noChangeArrowheads="1"/>
          </p:cNvSpPr>
          <p:nvPr/>
        </p:nvSpPr>
        <p:spPr bwMode="auto">
          <a:xfrm>
            <a:off x="827088" y="5445720"/>
            <a:ext cx="2470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t>原始数据的代码转换：</a:t>
            </a: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7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3" grpId="0" animBg="1"/>
      <p:bldP spid="5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820886"/>
            <a:ext cx="8424936" cy="5562228"/>
          </a:xfrm>
          <a:prstGeom prst="rect">
            <a:avLst/>
          </a:prstGeom>
        </p:spPr>
        <p:txBody>
          <a:bodyPr wrap="square">
            <a:spAutoFit/>
          </a:bodyPr>
          <a:lstStyle/>
          <a:p>
            <a:pPr eaLnBrk="1" hangingPunct="1">
              <a:lnSpc>
                <a:spcPct val="150000"/>
              </a:lnSpc>
              <a:defRPr/>
            </a:pPr>
            <a:r>
              <a:rPr lang="zh-CN" altLang="zh-CN" b="1" dirty="0"/>
              <a:t>国际流行两种图像压缩编码标准：</a:t>
            </a:r>
            <a:endParaRPr lang="zh-CN" altLang="zh-CN" b="1" dirty="0"/>
          </a:p>
          <a:p>
            <a:pPr marL="342900" indent="-342900" eaLnBrk="1" hangingPunct="1">
              <a:lnSpc>
                <a:spcPct val="150000"/>
              </a:lnSpc>
              <a:buFont typeface="Arial" panose="020B0604020202020204" pitchFamily="34" charset="0"/>
              <a:buChar char="•"/>
              <a:defRPr/>
            </a:pPr>
            <a:r>
              <a:rPr lang="zh-CN" altLang="zh-CN" b="1" dirty="0"/>
              <a:t>静态图像进行压缩</a:t>
            </a:r>
            <a:r>
              <a:rPr lang="en-US" altLang="zh-CN" b="1" dirty="0"/>
              <a:t>JPEG(Joint photographic Experts Group)</a:t>
            </a:r>
            <a:endParaRPr lang="zh-CN" altLang="zh-CN" b="1" dirty="0"/>
          </a:p>
          <a:p>
            <a:pPr marL="342900" indent="-342900" eaLnBrk="1" hangingPunct="1">
              <a:lnSpc>
                <a:spcPct val="150000"/>
              </a:lnSpc>
              <a:buFont typeface="Arial" panose="020B0604020202020204" pitchFamily="34" charset="0"/>
              <a:buChar char="•"/>
              <a:defRPr/>
            </a:pPr>
            <a:r>
              <a:rPr lang="zh-CN" altLang="zh-CN" b="1" dirty="0"/>
              <a:t>动态图像进行压缩</a:t>
            </a:r>
            <a:r>
              <a:rPr lang="en-US" altLang="zh-CN" b="1" dirty="0"/>
              <a:t>MPEG(Moving Picture Experts Group)</a:t>
            </a:r>
            <a:endParaRPr lang="zh-CN" altLang="zh-CN" b="1" dirty="0"/>
          </a:p>
          <a:p>
            <a:pPr eaLnBrk="1" hangingPunct="1">
              <a:lnSpc>
                <a:spcPct val="150000"/>
              </a:lnSpc>
              <a:defRPr/>
            </a:pPr>
            <a:endParaRPr lang="en-US" altLang="zh-CN" b="1" dirty="0"/>
          </a:p>
          <a:p>
            <a:pPr eaLnBrk="1" hangingPunct="1">
              <a:lnSpc>
                <a:spcPct val="150000"/>
              </a:lnSpc>
              <a:defRPr/>
            </a:pPr>
            <a:r>
              <a:rPr lang="zh-CN" altLang="zh-CN" b="1" dirty="0"/>
              <a:t>在多媒体技术如视频信号的压缩技术中用到了哈夫曼编码。</a:t>
            </a:r>
            <a:endParaRPr lang="zh-CN" altLang="zh-CN" b="1" dirty="0"/>
          </a:p>
          <a:p>
            <a:pPr eaLnBrk="1" hangingPunct="1">
              <a:lnSpc>
                <a:spcPct val="150000"/>
              </a:lnSpc>
              <a:defRPr/>
            </a:pPr>
            <a:endParaRPr lang="en-US" altLang="zh-CN" b="1" dirty="0"/>
          </a:p>
          <a:p>
            <a:pPr eaLnBrk="1" hangingPunct="1">
              <a:lnSpc>
                <a:spcPct val="150000"/>
              </a:lnSpc>
              <a:defRPr/>
            </a:pPr>
            <a:r>
              <a:rPr lang="zh-CN" altLang="zh-CN" b="1" dirty="0"/>
              <a:t>哈夫曼编码是一种无失真编码，即对源数据压缩后形成的编码，进行恢复时，可完全恢复源数据，但它对静态的数据是可行的。</a:t>
            </a:r>
            <a:endParaRPr lang="zh-CN" altLang="zh-CN" b="1" dirty="0"/>
          </a:p>
          <a:p>
            <a:pPr marL="342900" indent="-342900" eaLnBrk="1" hangingPunct="1">
              <a:lnSpc>
                <a:spcPct val="150000"/>
              </a:lnSpc>
              <a:buFont typeface="Arial" panose="020B0604020202020204" pitchFamily="34" charset="0"/>
              <a:buChar char="•"/>
              <a:defRPr/>
            </a:pPr>
            <a:r>
              <a:rPr lang="zh-CN" altLang="zh-CN" b="1" dirty="0"/>
              <a:t>自适应哈夫曼编码</a:t>
            </a:r>
            <a:r>
              <a:rPr lang="zh-CN" altLang="en-US" b="1" dirty="0"/>
              <a:t>。</a:t>
            </a:r>
            <a:endParaRPr lang="zh-CN" altLang="zh-CN"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45" name="Group 64"/>
          <p:cNvGrpSpPr/>
          <p:nvPr/>
        </p:nvGrpSpPr>
        <p:grpSpPr bwMode="auto">
          <a:xfrm>
            <a:off x="442695" y="5089343"/>
            <a:ext cx="2616200" cy="1041399"/>
            <a:chOff x="720" y="784"/>
            <a:chExt cx="1648" cy="656"/>
          </a:xfrm>
        </p:grpSpPr>
        <p:sp>
          <p:nvSpPr>
            <p:cNvPr id="112709" name="Text Box 59"/>
            <p:cNvSpPr txBox="1">
              <a:spLocks noChangeArrowheads="1"/>
            </p:cNvSpPr>
            <p:nvPr/>
          </p:nvSpPr>
          <p:spPr bwMode="auto">
            <a:xfrm>
              <a:off x="720" y="1008"/>
              <a:ext cx="6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0000CC"/>
                  </a:solidFill>
                </a:rPr>
                <a:t>增长树</a:t>
              </a:r>
              <a:endParaRPr lang="zh-CN" altLang="en-US" b="1" dirty="0">
                <a:solidFill>
                  <a:srgbClr val="0000CC"/>
                </a:solidFill>
              </a:endParaRPr>
            </a:p>
          </p:txBody>
        </p:sp>
        <p:sp>
          <p:nvSpPr>
            <p:cNvPr id="112710" name="Text Box 60"/>
            <p:cNvSpPr txBox="1">
              <a:spLocks noChangeArrowheads="1"/>
            </p:cNvSpPr>
            <p:nvPr/>
          </p:nvSpPr>
          <p:spPr bwMode="auto">
            <a:xfrm>
              <a:off x="1527" y="784"/>
              <a:ext cx="690" cy="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b="1" dirty="0"/>
                <a:t>内结点</a:t>
              </a:r>
              <a:endParaRPr lang="zh-CN" altLang="en-US" b="1" dirty="0"/>
            </a:p>
            <a:p>
              <a:pPr eaLnBrk="1" hangingPunct="1">
                <a:lnSpc>
                  <a:spcPct val="130000"/>
                </a:lnSpc>
              </a:pPr>
              <a:r>
                <a:rPr lang="zh-CN" altLang="en-US" b="1" dirty="0"/>
                <a:t>外结点</a:t>
              </a:r>
              <a:endParaRPr lang="zh-CN" altLang="en-US" b="1" dirty="0"/>
            </a:p>
          </p:txBody>
        </p:sp>
        <p:sp>
          <p:nvSpPr>
            <p:cNvPr id="112711" name="AutoShape 61"/>
            <p:cNvSpPr/>
            <p:nvPr/>
          </p:nvSpPr>
          <p:spPr bwMode="auto">
            <a:xfrm>
              <a:off x="1488" y="1008"/>
              <a:ext cx="96" cy="288"/>
            </a:xfrm>
            <a:prstGeom prst="leftBrace">
              <a:avLst>
                <a:gd name="adj1" fmla="val 25000"/>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12712" name="Oval 62"/>
            <p:cNvSpPr>
              <a:spLocks noChangeArrowheads="1"/>
            </p:cNvSpPr>
            <p:nvPr/>
          </p:nvSpPr>
          <p:spPr bwMode="auto">
            <a:xfrm>
              <a:off x="2216" y="944"/>
              <a:ext cx="144" cy="144"/>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12713" name="Rectangle 63"/>
            <p:cNvSpPr>
              <a:spLocks noChangeArrowheads="1"/>
            </p:cNvSpPr>
            <p:nvPr/>
          </p:nvSpPr>
          <p:spPr bwMode="auto">
            <a:xfrm>
              <a:off x="2224" y="1216"/>
              <a:ext cx="144" cy="14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sp>
        <p:nvSpPr>
          <p:cNvPr id="112653" name="Text Box 160"/>
          <p:cNvSpPr txBox="1">
            <a:spLocks noChangeArrowheads="1"/>
          </p:cNvSpPr>
          <p:nvPr/>
        </p:nvSpPr>
        <p:spPr bwMode="auto">
          <a:xfrm>
            <a:off x="212147" y="660286"/>
            <a:ext cx="350318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rgbClr val="C00000"/>
                </a:solidFill>
              </a:rPr>
              <a:t>3.7.2   </a:t>
            </a:r>
            <a:r>
              <a:rPr lang="zh-CN" altLang="en-US" b="1" dirty="0">
                <a:solidFill>
                  <a:srgbClr val="C00000"/>
                </a:solidFill>
              </a:rPr>
              <a:t>哈夫曼树及其应用</a:t>
            </a:r>
            <a:endParaRPr lang="zh-CN" altLang="en-US" b="1" dirty="0">
              <a:solidFill>
                <a:srgbClr val="C00000"/>
              </a:solidFill>
            </a:endParaRPr>
          </a:p>
        </p:txBody>
      </p:sp>
      <p:sp>
        <p:nvSpPr>
          <p:cNvPr id="115" name="Text Box 3"/>
          <p:cNvSpPr txBox="1">
            <a:spLocks noChangeArrowheads="1"/>
          </p:cNvSpPr>
          <p:nvPr/>
        </p:nvSpPr>
        <p:spPr bwMode="auto">
          <a:xfrm>
            <a:off x="381387" y="1247957"/>
            <a:ext cx="2657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0000CC"/>
                </a:solidFill>
              </a:rPr>
              <a:t>什么是路径长度？</a:t>
            </a:r>
            <a:endParaRPr lang="zh-CN" altLang="en-US" b="1" dirty="0">
              <a:solidFill>
                <a:srgbClr val="0000CC"/>
              </a:solidFill>
            </a:endParaRPr>
          </a:p>
        </p:txBody>
      </p:sp>
      <p:pic>
        <p:nvPicPr>
          <p:cNvPr id="2" name="图片 1"/>
          <p:cNvPicPr>
            <a:picLocks noChangeAspect="1"/>
          </p:cNvPicPr>
          <p:nvPr/>
        </p:nvPicPr>
        <p:blipFill>
          <a:blip r:embed="rId1"/>
          <a:stretch>
            <a:fillRect/>
          </a:stretch>
        </p:blipFill>
        <p:spPr>
          <a:xfrm>
            <a:off x="3998198" y="635363"/>
            <a:ext cx="1524132" cy="1688738"/>
          </a:xfrm>
          <a:prstGeom prst="rect">
            <a:avLst/>
          </a:prstGeom>
        </p:spPr>
      </p:pic>
      <p:pic>
        <p:nvPicPr>
          <p:cNvPr id="4" name="图片 3"/>
          <p:cNvPicPr>
            <a:picLocks noChangeAspect="1"/>
          </p:cNvPicPr>
          <p:nvPr/>
        </p:nvPicPr>
        <p:blipFill>
          <a:blip r:embed="rId2"/>
          <a:stretch>
            <a:fillRect/>
          </a:stretch>
        </p:blipFill>
        <p:spPr>
          <a:xfrm>
            <a:off x="4248182" y="2568567"/>
            <a:ext cx="1286367" cy="1231499"/>
          </a:xfrm>
          <a:prstGeom prst="rect">
            <a:avLst/>
          </a:prstGeom>
        </p:spPr>
      </p:pic>
      <p:pic>
        <p:nvPicPr>
          <p:cNvPr id="5" name="图片 4"/>
          <p:cNvPicPr>
            <a:picLocks noChangeAspect="1"/>
          </p:cNvPicPr>
          <p:nvPr/>
        </p:nvPicPr>
        <p:blipFill>
          <a:blip r:embed="rId3"/>
          <a:stretch>
            <a:fillRect/>
          </a:stretch>
        </p:blipFill>
        <p:spPr>
          <a:xfrm>
            <a:off x="7686933" y="650463"/>
            <a:ext cx="810331" cy="3085262"/>
          </a:xfrm>
          <a:prstGeom prst="rect">
            <a:avLst/>
          </a:prstGeom>
        </p:spPr>
      </p:pic>
      <p:pic>
        <p:nvPicPr>
          <p:cNvPr id="6" name="图片 5"/>
          <p:cNvPicPr>
            <a:picLocks noChangeAspect="1"/>
          </p:cNvPicPr>
          <p:nvPr/>
        </p:nvPicPr>
        <p:blipFill>
          <a:blip r:embed="rId4"/>
          <a:stretch>
            <a:fillRect/>
          </a:stretch>
        </p:blipFill>
        <p:spPr>
          <a:xfrm>
            <a:off x="6036966" y="650463"/>
            <a:ext cx="1237595" cy="2359356"/>
          </a:xfrm>
          <a:prstGeom prst="rect">
            <a:avLst/>
          </a:prstGeom>
        </p:spPr>
      </p:pic>
      <p:sp>
        <p:nvSpPr>
          <p:cNvPr id="7" name="文本框 6"/>
          <p:cNvSpPr txBox="1"/>
          <p:nvPr/>
        </p:nvSpPr>
        <p:spPr>
          <a:xfrm>
            <a:off x="4164485" y="1867789"/>
            <a:ext cx="526106" cy="461665"/>
          </a:xfrm>
          <a:prstGeom prst="rect">
            <a:avLst/>
          </a:prstGeom>
          <a:noFill/>
        </p:spPr>
        <p:txBody>
          <a:bodyPr wrap="none" rtlCol="0">
            <a:spAutoFit/>
          </a:bodyPr>
          <a:lstStyle/>
          <a:p>
            <a:r>
              <a:rPr lang="en-US" altLang="zh-CN" dirty="0"/>
              <a:t>(a)</a:t>
            </a:r>
            <a:endParaRPr lang="zh-CN" altLang="en-US" dirty="0"/>
          </a:p>
        </p:txBody>
      </p:sp>
      <p:sp>
        <p:nvSpPr>
          <p:cNvPr id="223" name="文本框 222"/>
          <p:cNvSpPr txBox="1"/>
          <p:nvPr/>
        </p:nvSpPr>
        <p:spPr>
          <a:xfrm>
            <a:off x="4690591" y="3904322"/>
            <a:ext cx="543739" cy="461665"/>
          </a:xfrm>
          <a:prstGeom prst="rect">
            <a:avLst/>
          </a:prstGeom>
          <a:noFill/>
        </p:spPr>
        <p:txBody>
          <a:bodyPr wrap="none" rtlCol="0">
            <a:spAutoFit/>
          </a:bodyPr>
          <a:lstStyle/>
          <a:p>
            <a:r>
              <a:rPr lang="en-US" altLang="zh-CN" dirty="0"/>
              <a:t>(b)</a:t>
            </a:r>
            <a:endParaRPr lang="zh-CN" altLang="en-US" dirty="0"/>
          </a:p>
        </p:txBody>
      </p:sp>
      <p:sp>
        <p:nvSpPr>
          <p:cNvPr id="224" name="文本框 223"/>
          <p:cNvSpPr txBox="1"/>
          <p:nvPr/>
        </p:nvSpPr>
        <p:spPr>
          <a:xfrm>
            <a:off x="5941866" y="2722652"/>
            <a:ext cx="526106" cy="461665"/>
          </a:xfrm>
          <a:prstGeom prst="rect">
            <a:avLst/>
          </a:prstGeom>
          <a:noFill/>
        </p:spPr>
        <p:txBody>
          <a:bodyPr wrap="none" rtlCol="0">
            <a:spAutoFit/>
          </a:bodyPr>
          <a:lstStyle/>
          <a:p>
            <a:r>
              <a:rPr lang="en-US" altLang="zh-CN" dirty="0"/>
              <a:t>(c)</a:t>
            </a:r>
            <a:endParaRPr lang="zh-CN" altLang="en-US" dirty="0"/>
          </a:p>
        </p:txBody>
      </p:sp>
      <p:sp>
        <p:nvSpPr>
          <p:cNvPr id="225" name="文本框 224"/>
          <p:cNvSpPr txBox="1"/>
          <p:nvPr/>
        </p:nvSpPr>
        <p:spPr>
          <a:xfrm>
            <a:off x="7362202" y="2702346"/>
            <a:ext cx="543739" cy="461665"/>
          </a:xfrm>
          <a:prstGeom prst="rect">
            <a:avLst/>
          </a:prstGeom>
          <a:noFill/>
        </p:spPr>
        <p:txBody>
          <a:bodyPr wrap="none" rtlCol="0">
            <a:spAutoFit/>
          </a:bodyPr>
          <a:lstStyle/>
          <a:p>
            <a:r>
              <a:rPr lang="en-US" altLang="zh-CN" dirty="0"/>
              <a:t>(d)</a:t>
            </a:r>
            <a:endParaRPr lang="zh-CN" altLang="en-US" dirty="0"/>
          </a:p>
        </p:txBody>
      </p:sp>
      <p:sp>
        <p:nvSpPr>
          <p:cNvPr id="226" name="文本框 225"/>
          <p:cNvSpPr txBox="1"/>
          <p:nvPr/>
        </p:nvSpPr>
        <p:spPr>
          <a:xfrm>
            <a:off x="186797" y="1830141"/>
            <a:ext cx="3528530" cy="1569660"/>
          </a:xfrm>
          <a:prstGeom prst="rect">
            <a:avLst/>
          </a:prstGeom>
          <a:noFill/>
        </p:spPr>
        <p:txBody>
          <a:bodyPr wrap="none" rtlCol="0">
            <a:spAutoFit/>
          </a:bodyPr>
          <a:lstStyle/>
          <a:p>
            <a:r>
              <a:rPr lang="en-US" altLang="zh-CN" dirty="0"/>
              <a:t>La=2*1+3*2+1*3=11</a:t>
            </a:r>
            <a:endParaRPr lang="en-US" altLang="zh-CN" dirty="0"/>
          </a:p>
          <a:p>
            <a:r>
              <a:rPr lang="en-US" altLang="zh-CN" dirty="0" err="1"/>
              <a:t>Lb</a:t>
            </a:r>
            <a:r>
              <a:rPr lang="en-US" altLang="zh-CN" dirty="0"/>
              <a:t>=2*1+4*2=10</a:t>
            </a:r>
            <a:endParaRPr lang="en-US" altLang="zh-CN" dirty="0"/>
          </a:p>
          <a:p>
            <a:r>
              <a:rPr lang="en-US" altLang="zh-CN" dirty="0" err="1"/>
              <a:t>Lc</a:t>
            </a:r>
            <a:r>
              <a:rPr lang="en-US" altLang="zh-CN" dirty="0"/>
              <a:t>=2*1+2*2+1*3+1*4=13</a:t>
            </a:r>
            <a:endParaRPr lang="en-US" altLang="zh-CN" dirty="0"/>
          </a:p>
          <a:p>
            <a:r>
              <a:rPr lang="en-US" altLang="zh-CN" dirty="0" err="1"/>
              <a:t>Ld</a:t>
            </a:r>
            <a:r>
              <a:rPr lang="en-US" altLang="zh-CN" dirty="0"/>
              <a:t>=1+2+3+4+5+6=21</a:t>
            </a:r>
            <a:endParaRPr lang="zh-CN" altLang="en-US" dirty="0"/>
          </a:p>
        </p:txBody>
      </p:sp>
      <p:pic>
        <p:nvPicPr>
          <p:cNvPr id="8" name="图片 7"/>
          <p:cNvPicPr>
            <a:picLocks noChangeAspect="1"/>
          </p:cNvPicPr>
          <p:nvPr/>
        </p:nvPicPr>
        <p:blipFill>
          <a:blip r:embed="rId5"/>
          <a:stretch>
            <a:fillRect/>
          </a:stretch>
        </p:blipFill>
        <p:spPr>
          <a:xfrm>
            <a:off x="6131660" y="4143889"/>
            <a:ext cx="2097206" cy="2225233"/>
          </a:xfrm>
          <a:prstGeom prst="rect">
            <a:avLst/>
          </a:prstGeom>
        </p:spPr>
      </p:pic>
      <p:pic>
        <p:nvPicPr>
          <p:cNvPr id="231" name="图片 230"/>
          <p:cNvPicPr>
            <a:picLocks noChangeAspect="1"/>
          </p:cNvPicPr>
          <p:nvPr/>
        </p:nvPicPr>
        <p:blipFill>
          <a:blip r:embed="rId1"/>
          <a:stretch>
            <a:fillRect/>
          </a:stretch>
        </p:blipFill>
        <p:spPr>
          <a:xfrm>
            <a:off x="3861736" y="4543609"/>
            <a:ext cx="1524132" cy="1688738"/>
          </a:xfrm>
          <a:prstGeom prst="rect">
            <a:avLst/>
          </a:prstGeom>
        </p:spPr>
      </p:pic>
      <p:cxnSp>
        <p:nvCxnSpPr>
          <p:cNvPr id="10" name="直接连接符 9"/>
          <p:cNvCxnSpPr/>
          <p:nvPr/>
        </p:nvCxnSpPr>
        <p:spPr bwMode="auto">
          <a:xfrm>
            <a:off x="186797" y="2568567"/>
            <a:ext cx="2243584" cy="0"/>
          </a:xfrm>
          <a:prstGeom prst="line">
            <a:avLst/>
          </a:prstGeom>
          <a:solidFill>
            <a:schemeClr val="accent1"/>
          </a:solidFill>
          <a:ln w="38100" cap="flat" cmpd="sng" algn="ctr">
            <a:solidFill>
              <a:srgbClr val="FF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文本框 2"/>
          <p:cNvSpPr txBox="1"/>
          <p:nvPr/>
        </p:nvSpPr>
        <p:spPr>
          <a:xfrm>
            <a:off x="260625" y="3511073"/>
            <a:ext cx="3771402" cy="1200329"/>
          </a:xfrm>
          <a:prstGeom prst="rect">
            <a:avLst/>
          </a:prstGeom>
          <a:solidFill>
            <a:schemeClr val="accent2">
              <a:lumMod val="20000"/>
              <a:lumOff val="80000"/>
            </a:schemeClr>
          </a:solidFill>
        </p:spPr>
        <p:txBody>
          <a:bodyPr wrap="square" rtlCol="0">
            <a:spAutoFit/>
          </a:bodyPr>
          <a:lstStyle/>
          <a:p>
            <a:r>
              <a:rPr lang="zh-CN" altLang="en-US" dirty="0"/>
              <a:t>二叉树路径长度以与满或完全二叉树相同的高度形态为最小。</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1026"/>
          <p:cNvSpPr txBox="1">
            <a:spLocks noChangeArrowheads="1"/>
          </p:cNvSpPr>
          <p:nvPr/>
        </p:nvSpPr>
        <p:spPr bwMode="auto">
          <a:xfrm>
            <a:off x="427084" y="877592"/>
            <a:ext cx="2498098"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rgbClr val="C00000"/>
                </a:solidFill>
              </a:rPr>
              <a:t>3.7.3  </a:t>
            </a:r>
            <a:r>
              <a:rPr lang="zh-CN" altLang="en-US" b="1" dirty="0">
                <a:solidFill>
                  <a:srgbClr val="C00000"/>
                </a:solidFill>
              </a:rPr>
              <a:t>二叉排序树</a:t>
            </a:r>
            <a:endParaRPr lang="zh-CN" altLang="en-US" b="1" dirty="0">
              <a:solidFill>
                <a:srgbClr val="C00000"/>
              </a:solidFill>
            </a:endParaRPr>
          </a:p>
        </p:txBody>
      </p:sp>
      <p:sp>
        <p:nvSpPr>
          <p:cNvPr id="130051" name="Text Box 1027"/>
          <p:cNvSpPr txBox="1">
            <a:spLocks noChangeArrowheads="1"/>
          </p:cNvSpPr>
          <p:nvPr/>
        </p:nvSpPr>
        <p:spPr bwMode="auto">
          <a:xfrm>
            <a:off x="256857" y="1916832"/>
            <a:ext cx="1419276"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chemeClr val="accent2"/>
                </a:solidFill>
              </a:rPr>
              <a:t>【</a:t>
            </a:r>
            <a:r>
              <a:rPr lang="zh-CN" altLang="en-US" b="1" dirty="0">
                <a:solidFill>
                  <a:schemeClr val="accent2"/>
                </a:solidFill>
              </a:rPr>
              <a:t>定义</a:t>
            </a:r>
            <a:r>
              <a:rPr lang="en-US" altLang="zh-CN" b="1" dirty="0">
                <a:solidFill>
                  <a:schemeClr val="accent2"/>
                </a:solidFill>
              </a:rPr>
              <a:t>】</a:t>
            </a:r>
            <a:endParaRPr lang="zh-CN" altLang="en-US" b="1" dirty="0">
              <a:solidFill>
                <a:schemeClr val="accent2"/>
              </a:solidFill>
            </a:endParaRPr>
          </a:p>
        </p:txBody>
      </p:sp>
      <p:sp>
        <p:nvSpPr>
          <p:cNvPr id="130052" name="Text Box 1028"/>
          <p:cNvSpPr txBox="1">
            <a:spLocks noChangeArrowheads="1"/>
          </p:cNvSpPr>
          <p:nvPr/>
        </p:nvSpPr>
        <p:spPr bwMode="auto">
          <a:xfrm>
            <a:off x="397549" y="2492896"/>
            <a:ext cx="8348901" cy="3348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b="1" dirty="0"/>
              <a:t>二叉排序树或者是一棵空树，或者是具有下列性质的二叉树：</a:t>
            </a:r>
            <a:endParaRPr lang="zh-CN" altLang="en-US" b="1" dirty="0"/>
          </a:p>
          <a:p>
            <a:pPr eaLnBrk="1" hangingPunct="1">
              <a:lnSpc>
                <a:spcPct val="150000"/>
              </a:lnSpc>
            </a:pPr>
            <a:r>
              <a:rPr lang="zh-CN" altLang="en-US" b="1" dirty="0"/>
              <a:t>（</a:t>
            </a:r>
            <a:r>
              <a:rPr lang="en-US" altLang="zh-CN" b="1" dirty="0"/>
              <a:t>1</a:t>
            </a:r>
            <a:r>
              <a:rPr lang="zh-CN" altLang="en-US" b="1" dirty="0"/>
              <a:t>）若它的左子树非空，则左子树上的所有结点的值均小于它的根结点的值；</a:t>
            </a:r>
            <a:endParaRPr lang="zh-CN" altLang="en-US" b="1" dirty="0"/>
          </a:p>
          <a:p>
            <a:pPr eaLnBrk="1" hangingPunct="1">
              <a:lnSpc>
                <a:spcPct val="150000"/>
              </a:lnSpc>
            </a:pPr>
            <a:r>
              <a:rPr lang="zh-CN" altLang="en-US" b="1" dirty="0"/>
              <a:t>（</a:t>
            </a:r>
            <a:r>
              <a:rPr lang="en-US" altLang="zh-CN" b="1" dirty="0"/>
              <a:t>2</a:t>
            </a:r>
            <a:r>
              <a:rPr lang="zh-CN" altLang="en-US" b="1" dirty="0"/>
              <a:t>）若它的右子树非空，则右子树上的所有结点的值均大于或等于它的根结点的值；</a:t>
            </a:r>
            <a:endParaRPr lang="zh-CN" altLang="en-US" b="1" dirty="0"/>
          </a:p>
          <a:p>
            <a:pPr eaLnBrk="1" hangingPunct="1">
              <a:lnSpc>
                <a:spcPct val="150000"/>
              </a:lnSpc>
            </a:pPr>
            <a:r>
              <a:rPr lang="zh-CN" altLang="en-US" b="1" dirty="0"/>
              <a:t>（</a:t>
            </a:r>
            <a:r>
              <a:rPr lang="en-US" altLang="zh-CN" b="1" dirty="0"/>
              <a:t>3</a:t>
            </a:r>
            <a:r>
              <a:rPr lang="zh-CN" altLang="en-US" b="1" dirty="0"/>
              <a:t>）它的左右子树分别为二叉排序树。</a:t>
            </a:r>
            <a:endParaRPr lang="zh-CN" altLang="en-US"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9592" y="548680"/>
            <a:ext cx="6825908" cy="461665"/>
          </a:xfrm>
          <a:prstGeom prst="rect">
            <a:avLst/>
          </a:prstGeom>
          <a:noFill/>
        </p:spPr>
        <p:txBody>
          <a:bodyPr wrap="none" rtlCol="0">
            <a:spAutoFit/>
          </a:bodyPr>
          <a:lstStyle/>
          <a:p>
            <a:r>
              <a:rPr lang="en-US" altLang="zh-CN" dirty="0">
                <a:latin typeface="+mn-lt"/>
              </a:rPr>
              <a:t>S= { 10</a:t>
            </a:r>
            <a:r>
              <a:rPr lang="zh-CN" altLang="en-US" dirty="0">
                <a:latin typeface="+mn-lt"/>
              </a:rPr>
              <a:t>，</a:t>
            </a:r>
            <a:r>
              <a:rPr lang="en-US" altLang="zh-CN" dirty="0">
                <a:latin typeface="+mn-lt"/>
              </a:rPr>
              <a:t>15</a:t>
            </a:r>
            <a:r>
              <a:rPr lang="zh-CN" altLang="en-US" dirty="0">
                <a:latin typeface="+mn-lt"/>
              </a:rPr>
              <a:t>，</a:t>
            </a:r>
            <a:r>
              <a:rPr lang="en-US" altLang="zh-CN" dirty="0">
                <a:latin typeface="+mn-lt"/>
              </a:rPr>
              <a:t>3</a:t>
            </a:r>
            <a:r>
              <a:rPr lang="zh-CN" altLang="en-US" dirty="0">
                <a:latin typeface="+mn-lt"/>
              </a:rPr>
              <a:t>，</a:t>
            </a:r>
            <a:r>
              <a:rPr lang="en-US" altLang="zh-CN" dirty="0">
                <a:latin typeface="+mn-lt"/>
              </a:rPr>
              <a:t>2</a:t>
            </a:r>
            <a:r>
              <a:rPr lang="zh-CN" altLang="en-US" dirty="0">
                <a:latin typeface="+mn-lt"/>
              </a:rPr>
              <a:t>，</a:t>
            </a:r>
            <a:r>
              <a:rPr lang="en-US" altLang="zh-CN" dirty="0">
                <a:latin typeface="+mn-lt"/>
              </a:rPr>
              <a:t>8</a:t>
            </a:r>
            <a:r>
              <a:rPr lang="zh-CN" altLang="en-US" dirty="0">
                <a:latin typeface="+mn-lt"/>
              </a:rPr>
              <a:t>，</a:t>
            </a:r>
            <a:r>
              <a:rPr lang="en-US" altLang="zh-CN" dirty="0">
                <a:latin typeface="+mn-lt"/>
              </a:rPr>
              <a:t>13</a:t>
            </a:r>
            <a:r>
              <a:rPr lang="zh-CN" altLang="en-US" dirty="0">
                <a:latin typeface="+mn-lt"/>
              </a:rPr>
              <a:t>，</a:t>
            </a:r>
            <a:r>
              <a:rPr lang="en-US" altLang="zh-CN" dirty="0">
                <a:latin typeface="+mn-lt"/>
              </a:rPr>
              <a:t>20</a:t>
            </a:r>
            <a:r>
              <a:rPr lang="zh-CN" altLang="en-US" dirty="0">
                <a:latin typeface="+mn-lt"/>
              </a:rPr>
              <a:t>，</a:t>
            </a:r>
            <a:r>
              <a:rPr lang="en-US" altLang="zh-CN" dirty="0">
                <a:latin typeface="+mn-lt"/>
              </a:rPr>
              <a:t>15</a:t>
            </a:r>
            <a:r>
              <a:rPr lang="zh-CN" altLang="en-US" dirty="0">
                <a:latin typeface="+mn-lt"/>
              </a:rPr>
              <a:t>，</a:t>
            </a:r>
            <a:r>
              <a:rPr lang="en-US" altLang="zh-CN" dirty="0">
                <a:latin typeface="+mn-lt"/>
              </a:rPr>
              <a:t>16</a:t>
            </a:r>
            <a:r>
              <a:rPr lang="zh-CN" altLang="en-US" dirty="0">
                <a:latin typeface="+mn-lt"/>
              </a:rPr>
              <a:t>，</a:t>
            </a:r>
            <a:r>
              <a:rPr lang="en-US" altLang="zh-CN" dirty="0">
                <a:latin typeface="+mn-lt"/>
              </a:rPr>
              <a:t>25</a:t>
            </a:r>
            <a:r>
              <a:rPr lang="zh-CN" altLang="en-US" dirty="0">
                <a:latin typeface="+mn-lt"/>
              </a:rPr>
              <a:t>，</a:t>
            </a:r>
            <a:r>
              <a:rPr lang="en-US" altLang="zh-CN" dirty="0">
                <a:latin typeface="+mn-lt"/>
              </a:rPr>
              <a:t>7}</a:t>
            </a:r>
            <a:endParaRPr lang="zh-CN" altLang="en-US" dirty="0">
              <a:latin typeface="+mn-lt"/>
            </a:endParaRPr>
          </a:p>
        </p:txBody>
      </p:sp>
      <p:sp>
        <p:nvSpPr>
          <p:cNvPr id="3" name="椭圆 2"/>
          <p:cNvSpPr/>
          <p:nvPr/>
        </p:nvSpPr>
        <p:spPr bwMode="auto">
          <a:xfrm>
            <a:off x="3109403" y="1465872"/>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10</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4" name="椭圆 3"/>
          <p:cNvSpPr/>
          <p:nvPr/>
        </p:nvSpPr>
        <p:spPr bwMode="auto">
          <a:xfrm>
            <a:off x="4037205" y="2399522"/>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15</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5" name="椭圆 4"/>
          <p:cNvSpPr/>
          <p:nvPr/>
        </p:nvSpPr>
        <p:spPr bwMode="auto">
          <a:xfrm>
            <a:off x="2175270" y="2399522"/>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6" name="椭圆 5"/>
          <p:cNvSpPr/>
          <p:nvPr/>
        </p:nvSpPr>
        <p:spPr bwMode="auto">
          <a:xfrm>
            <a:off x="1301915" y="3280671"/>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7" name="椭圆 6"/>
          <p:cNvSpPr/>
          <p:nvPr/>
        </p:nvSpPr>
        <p:spPr bwMode="auto">
          <a:xfrm>
            <a:off x="2943763" y="3254846"/>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8</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8" name="椭圆 7"/>
          <p:cNvSpPr/>
          <p:nvPr/>
        </p:nvSpPr>
        <p:spPr bwMode="auto">
          <a:xfrm>
            <a:off x="3494045" y="3267754"/>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13</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9" name="椭圆 8"/>
          <p:cNvSpPr/>
          <p:nvPr/>
        </p:nvSpPr>
        <p:spPr bwMode="auto">
          <a:xfrm>
            <a:off x="4779288" y="3198674"/>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20</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0" name="椭圆 9"/>
          <p:cNvSpPr/>
          <p:nvPr/>
        </p:nvSpPr>
        <p:spPr bwMode="auto">
          <a:xfrm>
            <a:off x="4189957" y="4098097"/>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15</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1" name="椭圆 10"/>
          <p:cNvSpPr/>
          <p:nvPr/>
        </p:nvSpPr>
        <p:spPr bwMode="auto">
          <a:xfrm>
            <a:off x="4932040" y="4869160"/>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16</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2" name="椭圆 11"/>
          <p:cNvSpPr/>
          <p:nvPr/>
        </p:nvSpPr>
        <p:spPr bwMode="auto">
          <a:xfrm>
            <a:off x="5549373" y="3980129"/>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r>
              <a:rPr lang="en-US" altLang="zh-CN" sz="2000" b="1" dirty="0"/>
              <a:t>25</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3" name="椭圆 12"/>
          <p:cNvSpPr/>
          <p:nvPr/>
        </p:nvSpPr>
        <p:spPr bwMode="auto">
          <a:xfrm>
            <a:off x="2511715" y="4110170"/>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7</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cxnSp>
        <p:nvCxnSpPr>
          <p:cNvPr id="15" name="直接连接符 14"/>
          <p:cNvCxnSpPr>
            <a:stCxn id="3" idx="3"/>
            <a:endCxn id="5" idx="7"/>
          </p:cNvCxnSpPr>
          <p:nvPr/>
        </p:nvCxnSpPr>
        <p:spPr bwMode="auto">
          <a:xfrm flipH="1">
            <a:off x="2544046" y="1835283"/>
            <a:ext cx="628629" cy="627620"/>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p:cNvCxnSpPr>
            <a:stCxn id="5" idx="3"/>
            <a:endCxn id="6" idx="7"/>
          </p:cNvCxnSpPr>
          <p:nvPr/>
        </p:nvCxnSpPr>
        <p:spPr bwMode="auto">
          <a:xfrm flipH="1">
            <a:off x="1670691" y="2768933"/>
            <a:ext cx="567851" cy="575119"/>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a:stCxn id="5" idx="5"/>
            <a:endCxn id="7" idx="1"/>
          </p:cNvCxnSpPr>
          <p:nvPr/>
        </p:nvCxnSpPr>
        <p:spPr bwMode="auto">
          <a:xfrm>
            <a:off x="2544046" y="2768933"/>
            <a:ext cx="462989" cy="549294"/>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p:cNvCxnSpPr>
            <a:stCxn id="3" idx="5"/>
            <a:endCxn id="4" idx="1"/>
          </p:cNvCxnSpPr>
          <p:nvPr/>
        </p:nvCxnSpPr>
        <p:spPr bwMode="auto">
          <a:xfrm>
            <a:off x="3478179" y="1835283"/>
            <a:ext cx="622298" cy="627620"/>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a:stCxn id="4" idx="5"/>
            <a:endCxn id="9" idx="1"/>
          </p:cNvCxnSpPr>
          <p:nvPr/>
        </p:nvCxnSpPr>
        <p:spPr bwMode="auto">
          <a:xfrm>
            <a:off x="4405981" y="2768933"/>
            <a:ext cx="436579" cy="493122"/>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a:stCxn id="9" idx="5"/>
            <a:endCxn id="12" idx="1"/>
          </p:cNvCxnSpPr>
          <p:nvPr/>
        </p:nvCxnSpPr>
        <p:spPr bwMode="auto">
          <a:xfrm>
            <a:off x="5148064" y="3568085"/>
            <a:ext cx="464581" cy="475425"/>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a:stCxn id="4" idx="3"/>
            <a:endCxn id="8" idx="0"/>
          </p:cNvCxnSpPr>
          <p:nvPr/>
        </p:nvCxnSpPr>
        <p:spPr bwMode="auto">
          <a:xfrm flipH="1">
            <a:off x="3710069" y="2768933"/>
            <a:ext cx="390408" cy="498821"/>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1"/>
          <p:cNvCxnSpPr>
            <a:stCxn id="7" idx="3"/>
            <a:endCxn id="13" idx="0"/>
          </p:cNvCxnSpPr>
          <p:nvPr/>
        </p:nvCxnSpPr>
        <p:spPr bwMode="auto">
          <a:xfrm flipH="1">
            <a:off x="2727739" y="3624257"/>
            <a:ext cx="279296" cy="485913"/>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a:stCxn id="10" idx="5"/>
            <a:endCxn id="11" idx="1"/>
          </p:cNvCxnSpPr>
          <p:nvPr/>
        </p:nvCxnSpPr>
        <p:spPr bwMode="auto">
          <a:xfrm>
            <a:off x="4558733" y="4467508"/>
            <a:ext cx="436579" cy="465033"/>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连接符 24"/>
          <p:cNvCxnSpPr>
            <a:stCxn id="9" idx="3"/>
            <a:endCxn id="10" idx="0"/>
          </p:cNvCxnSpPr>
          <p:nvPr/>
        </p:nvCxnSpPr>
        <p:spPr bwMode="auto">
          <a:xfrm flipH="1">
            <a:off x="4405981" y="3568085"/>
            <a:ext cx="436579" cy="530012"/>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文本框 55"/>
          <p:cNvSpPr txBox="1"/>
          <p:nvPr/>
        </p:nvSpPr>
        <p:spPr>
          <a:xfrm>
            <a:off x="677576" y="5517918"/>
            <a:ext cx="7269939" cy="461665"/>
          </a:xfrm>
          <a:prstGeom prst="rect">
            <a:avLst/>
          </a:prstGeom>
          <a:noFill/>
        </p:spPr>
        <p:txBody>
          <a:bodyPr wrap="none" rtlCol="0">
            <a:spAutoFit/>
          </a:bodyPr>
          <a:lstStyle/>
          <a:p>
            <a:r>
              <a:rPr lang="en-US" altLang="zh-CN" dirty="0">
                <a:latin typeface="+mn-lt"/>
              </a:rPr>
              <a:t>LDR= { 2</a:t>
            </a:r>
            <a:r>
              <a:rPr lang="zh-CN" altLang="en-US" dirty="0">
                <a:latin typeface="+mn-lt"/>
              </a:rPr>
              <a:t>，</a:t>
            </a:r>
            <a:r>
              <a:rPr lang="en-US" altLang="zh-CN" dirty="0">
                <a:latin typeface="+mn-lt"/>
              </a:rPr>
              <a:t>3</a:t>
            </a:r>
            <a:r>
              <a:rPr lang="zh-CN" altLang="en-US" dirty="0">
                <a:latin typeface="+mn-lt"/>
              </a:rPr>
              <a:t>，</a:t>
            </a:r>
            <a:r>
              <a:rPr lang="en-US" altLang="zh-CN" dirty="0">
                <a:latin typeface="+mn-lt"/>
              </a:rPr>
              <a:t>7</a:t>
            </a:r>
            <a:r>
              <a:rPr lang="zh-CN" altLang="en-US" dirty="0">
                <a:latin typeface="+mn-lt"/>
              </a:rPr>
              <a:t>，</a:t>
            </a:r>
            <a:r>
              <a:rPr lang="en-US" altLang="zh-CN" dirty="0">
                <a:latin typeface="+mn-lt"/>
              </a:rPr>
              <a:t>8</a:t>
            </a:r>
            <a:r>
              <a:rPr lang="zh-CN" altLang="en-US" dirty="0">
                <a:latin typeface="+mn-lt"/>
              </a:rPr>
              <a:t>，</a:t>
            </a:r>
            <a:r>
              <a:rPr lang="en-US" altLang="zh-CN" dirty="0">
                <a:latin typeface="+mn-lt"/>
              </a:rPr>
              <a:t>10</a:t>
            </a:r>
            <a:r>
              <a:rPr lang="zh-CN" altLang="en-US" dirty="0">
                <a:latin typeface="+mn-lt"/>
              </a:rPr>
              <a:t>，</a:t>
            </a:r>
            <a:r>
              <a:rPr lang="en-US" altLang="zh-CN" dirty="0">
                <a:latin typeface="+mn-lt"/>
              </a:rPr>
              <a:t>13</a:t>
            </a:r>
            <a:r>
              <a:rPr lang="zh-CN" altLang="en-US" dirty="0">
                <a:latin typeface="+mn-lt"/>
              </a:rPr>
              <a:t>，</a:t>
            </a:r>
            <a:r>
              <a:rPr lang="en-US" altLang="zh-CN" dirty="0">
                <a:latin typeface="+mn-lt"/>
              </a:rPr>
              <a:t>15</a:t>
            </a:r>
            <a:r>
              <a:rPr lang="zh-CN" altLang="en-US" dirty="0">
                <a:latin typeface="+mn-lt"/>
              </a:rPr>
              <a:t>，</a:t>
            </a:r>
            <a:r>
              <a:rPr lang="en-US" altLang="zh-CN" dirty="0">
                <a:latin typeface="+mn-lt"/>
              </a:rPr>
              <a:t>15</a:t>
            </a:r>
            <a:r>
              <a:rPr lang="zh-CN" altLang="en-US" dirty="0">
                <a:latin typeface="+mn-lt"/>
              </a:rPr>
              <a:t>，</a:t>
            </a:r>
            <a:r>
              <a:rPr lang="en-US" altLang="zh-CN" dirty="0">
                <a:latin typeface="+mn-lt"/>
              </a:rPr>
              <a:t>16</a:t>
            </a:r>
            <a:r>
              <a:rPr lang="zh-CN" altLang="en-US" dirty="0">
                <a:latin typeface="+mn-lt"/>
              </a:rPr>
              <a:t>，</a:t>
            </a:r>
            <a:r>
              <a:rPr lang="en-US" altLang="zh-CN" dirty="0">
                <a:latin typeface="+mn-lt"/>
              </a:rPr>
              <a:t>20</a:t>
            </a:r>
            <a:r>
              <a:rPr lang="zh-CN" altLang="en-US" dirty="0">
                <a:latin typeface="+mn-lt"/>
              </a:rPr>
              <a:t>，</a:t>
            </a:r>
            <a:r>
              <a:rPr lang="en-US" altLang="zh-CN" dirty="0">
                <a:latin typeface="+mn-lt"/>
              </a:rPr>
              <a:t>25}</a:t>
            </a:r>
            <a:endParaRPr lang="zh-CN" altLang="en-US" dirty="0">
              <a:latin typeface="+mn-lt"/>
            </a:endParaRPr>
          </a:p>
        </p:txBody>
      </p:sp>
      <p:grpSp>
        <p:nvGrpSpPr>
          <p:cNvPr id="77" name="组合 76"/>
          <p:cNvGrpSpPr/>
          <p:nvPr/>
        </p:nvGrpSpPr>
        <p:grpSpPr>
          <a:xfrm>
            <a:off x="4115103" y="1245870"/>
            <a:ext cx="3207827" cy="4196363"/>
            <a:chOff x="4100477" y="1248861"/>
            <a:chExt cx="3207827" cy="4196363"/>
          </a:xfrm>
        </p:grpSpPr>
        <p:cxnSp>
          <p:nvCxnSpPr>
            <p:cNvPr id="60" name="直接连接符 59"/>
            <p:cNvCxnSpPr/>
            <p:nvPr/>
          </p:nvCxnSpPr>
          <p:spPr bwMode="auto">
            <a:xfrm>
              <a:off x="4100477" y="1465872"/>
              <a:ext cx="3207827"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接连接符 62"/>
            <p:cNvCxnSpPr/>
            <p:nvPr/>
          </p:nvCxnSpPr>
          <p:spPr bwMode="auto">
            <a:xfrm>
              <a:off x="5549373" y="5229200"/>
              <a:ext cx="1758931"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直接连接符 64"/>
            <p:cNvCxnSpPr/>
            <p:nvPr/>
          </p:nvCxnSpPr>
          <p:spPr bwMode="auto">
            <a:xfrm>
              <a:off x="6876256" y="1248861"/>
              <a:ext cx="0" cy="419636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直接连接符 67"/>
            <p:cNvCxnSpPr/>
            <p:nvPr/>
          </p:nvCxnSpPr>
          <p:spPr bwMode="auto">
            <a:xfrm>
              <a:off x="6716694" y="1280588"/>
              <a:ext cx="319123" cy="37056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直接连接符 69"/>
            <p:cNvCxnSpPr/>
            <p:nvPr/>
          </p:nvCxnSpPr>
          <p:spPr bwMode="auto">
            <a:xfrm>
              <a:off x="6716694" y="5031637"/>
              <a:ext cx="319123" cy="37056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文本框 70"/>
            <p:cNvSpPr txBox="1"/>
            <p:nvPr/>
          </p:nvSpPr>
          <p:spPr>
            <a:xfrm>
              <a:off x="6866540" y="2835522"/>
              <a:ext cx="338554" cy="461665"/>
            </a:xfrm>
            <a:prstGeom prst="rect">
              <a:avLst/>
            </a:prstGeom>
            <a:noFill/>
          </p:spPr>
          <p:txBody>
            <a:bodyPr wrap="none" rtlCol="0">
              <a:spAutoFit/>
            </a:bodyPr>
            <a:lstStyle/>
            <a:p>
              <a:r>
                <a:rPr lang="en-US" altLang="zh-CN" dirty="0"/>
                <a:t>h</a:t>
              </a:r>
              <a:endParaRPr lang="zh-CN" altLang="en-US" dirty="0"/>
            </a:p>
          </p:txBody>
        </p:sp>
      </p:grpSp>
      <p:cxnSp>
        <p:nvCxnSpPr>
          <p:cNvPr id="73" name="直接箭头连接符 72"/>
          <p:cNvCxnSpPr>
            <a:stCxn id="71" idx="3"/>
          </p:cNvCxnSpPr>
          <p:nvPr/>
        </p:nvCxnSpPr>
        <p:spPr bwMode="auto">
          <a:xfrm>
            <a:off x="7219720" y="3063364"/>
            <a:ext cx="306795"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文本框 75"/>
          <p:cNvSpPr txBox="1"/>
          <p:nvPr/>
        </p:nvSpPr>
        <p:spPr>
          <a:xfrm>
            <a:off x="7554542" y="2802466"/>
            <a:ext cx="833883" cy="461665"/>
          </a:xfrm>
          <a:prstGeom prst="rect">
            <a:avLst/>
          </a:prstGeom>
          <a:noFill/>
        </p:spPr>
        <p:txBody>
          <a:bodyPr wrap="none" rtlCol="0">
            <a:spAutoFit/>
          </a:bodyPr>
          <a:lstStyle/>
          <a:p>
            <a:r>
              <a:rPr lang="en-US" altLang="zh-CN" dirty="0"/>
              <a:t>log</a:t>
            </a:r>
            <a:r>
              <a:rPr lang="en-US" altLang="zh-CN" baseline="-25000" dirty="0"/>
              <a:t>2</a:t>
            </a:r>
            <a:r>
              <a:rPr lang="en-US" altLang="zh-CN" dirty="0"/>
              <a:t>n</a:t>
            </a:r>
            <a:endParaRPr lang="zh-CN" altLang="en-US" dirty="0"/>
          </a:p>
        </p:txBody>
      </p:sp>
      <p:sp>
        <p:nvSpPr>
          <p:cNvPr id="36" name="文本框 35"/>
          <p:cNvSpPr txBox="1"/>
          <p:nvPr/>
        </p:nvSpPr>
        <p:spPr>
          <a:xfrm>
            <a:off x="7179040" y="3839048"/>
            <a:ext cx="1261884" cy="461665"/>
          </a:xfrm>
          <a:prstGeom prst="rect">
            <a:avLst/>
          </a:prstGeom>
          <a:noFill/>
        </p:spPr>
        <p:txBody>
          <a:bodyPr wrap="none" rtlCol="0">
            <a:spAutoFit/>
          </a:bodyPr>
          <a:lstStyle/>
          <a:p>
            <a:r>
              <a:rPr lang="en-US" altLang="zh-CN" dirty="0"/>
              <a:t>O(log</a:t>
            </a:r>
            <a:r>
              <a:rPr lang="en-US" altLang="zh-CN" baseline="-25000" dirty="0"/>
              <a:t>2</a:t>
            </a:r>
            <a:r>
              <a:rPr lang="en-US" altLang="zh-CN" dirty="0"/>
              <a:t>n)</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500"/>
                                        <p:tgtEl>
                                          <p:spTgt spid="15"/>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up)">
                                      <p:cBhvr>
                                        <p:cTn id="27" dur="500"/>
                                        <p:tgtEl>
                                          <p:spTgt spid="16"/>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up)">
                                      <p:cBhvr>
                                        <p:cTn id="43" dur="500"/>
                                        <p:tgtEl>
                                          <p:spTgt spid="21"/>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up)">
                                      <p:cBhvr>
                                        <p:cTn id="51" dur="500"/>
                                        <p:tgtEl>
                                          <p:spTgt spid="19"/>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wipe(up)">
                                      <p:cBhvr>
                                        <p:cTn id="59" dur="500"/>
                                        <p:tgtEl>
                                          <p:spTgt spid="25"/>
                                        </p:tgtEl>
                                      </p:cBhvr>
                                    </p:animEffec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wipe(up)">
                                      <p:cBhvr>
                                        <p:cTn id="67" dur="500"/>
                                        <p:tgtEl>
                                          <p:spTgt spid="23"/>
                                        </p:tgtEl>
                                      </p:cBhvr>
                                    </p:animEffect>
                                  </p:childTnLst>
                                </p:cTn>
                              </p:par>
                            </p:childTnLst>
                          </p:cTn>
                        </p:par>
                        <p:par>
                          <p:cTn id="68" fill="hold">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1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wipe(up)">
                                      <p:cBhvr>
                                        <p:cTn id="75" dur="500"/>
                                        <p:tgtEl>
                                          <p:spTgt spid="20"/>
                                        </p:tgtEl>
                                      </p:cBhvr>
                                    </p:animEffect>
                                  </p:childTnLst>
                                </p:cTn>
                              </p:par>
                            </p:childTnLst>
                          </p:cTn>
                        </p:par>
                        <p:par>
                          <p:cTn id="76" fill="hold">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1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wipe(up)">
                                      <p:cBhvr>
                                        <p:cTn id="83" dur="500"/>
                                        <p:tgtEl>
                                          <p:spTgt spid="22"/>
                                        </p:tgtEl>
                                      </p:cBhvr>
                                    </p:animEffect>
                                  </p:childTnLst>
                                </p:cTn>
                              </p:par>
                            </p:childTnLst>
                          </p:cTn>
                        </p:par>
                        <p:par>
                          <p:cTn id="84" fill="hold">
                            <p:stCondLst>
                              <p:cond delay="500"/>
                            </p:stCondLst>
                            <p:childTnLst>
                              <p:par>
                                <p:cTn id="85" presetID="22" presetClass="entr" presetSubtype="4" fill="hold" grpId="0" nodeType="afterEffect">
                                  <p:stCondLst>
                                    <p:cond delay="0"/>
                                  </p:stCondLst>
                                  <p:childTnLst>
                                    <p:set>
                                      <p:cBhvr>
                                        <p:cTn id="86" dur="1" fill="hold">
                                          <p:stCondLst>
                                            <p:cond delay="0"/>
                                          </p:stCondLst>
                                        </p:cTn>
                                        <p:tgtEl>
                                          <p:spTgt spid="13"/>
                                        </p:tgtEl>
                                        <p:attrNameLst>
                                          <p:attrName>style.visibility</p:attrName>
                                        </p:attrNameLst>
                                      </p:cBhvr>
                                      <p:to>
                                        <p:strVal val="visible"/>
                                      </p:to>
                                    </p:set>
                                    <p:animEffect transition="in" filter="wipe(down)">
                                      <p:cBhvr>
                                        <p:cTn id="87" dur="500"/>
                                        <p:tgtEl>
                                          <p:spTgt spid="1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56"/>
                                        </p:tgtEl>
                                        <p:attrNameLst>
                                          <p:attrName>style.visibility</p:attrName>
                                        </p:attrNameLst>
                                      </p:cBhvr>
                                      <p:to>
                                        <p:strVal val="visible"/>
                                      </p:to>
                                    </p:set>
                                    <p:animEffect transition="in" filter="wipe(left)">
                                      <p:cBhvr>
                                        <p:cTn id="92" dur="500"/>
                                        <p:tgtEl>
                                          <p:spTgt spid="56"/>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77"/>
                                        </p:tgtEl>
                                        <p:attrNameLst>
                                          <p:attrName>style.visibility</p:attrName>
                                        </p:attrNameLst>
                                      </p:cBhvr>
                                      <p:to>
                                        <p:strVal val="visible"/>
                                      </p:to>
                                    </p:set>
                                    <p:animEffect transition="in" filter="wipe(left)">
                                      <p:cBhvr>
                                        <p:cTn id="97" dur="500"/>
                                        <p:tgtEl>
                                          <p:spTgt spid="77"/>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73"/>
                                        </p:tgtEl>
                                        <p:attrNameLst>
                                          <p:attrName>style.visibility</p:attrName>
                                        </p:attrNameLst>
                                      </p:cBhvr>
                                      <p:to>
                                        <p:strVal val="visible"/>
                                      </p:to>
                                    </p:set>
                                    <p:animEffect transition="in" filter="wipe(left)">
                                      <p:cBhvr>
                                        <p:cTn id="102" dur="500"/>
                                        <p:tgtEl>
                                          <p:spTgt spid="73"/>
                                        </p:tgtEl>
                                      </p:cBhvr>
                                    </p:animEffect>
                                  </p:childTnLst>
                                </p:cTn>
                              </p:par>
                              <p:par>
                                <p:cTn id="103" presetID="22" presetClass="entr" presetSubtype="8" fill="hold" grpId="0" nodeType="withEffect">
                                  <p:stCondLst>
                                    <p:cond delay="0"/>
                                  </p:stCondLst>
                                  <p:childTnLst>
                                    <p:set>
                                      <p:cBhvr>
                                        <p:cTn id="104" dur="1" fill="hold">
                                          <p:stCondLst>
                                            <p:cond delay="0"/>
                                          </p:stCondLst>
                                        </p:cTn>
                                        <p:tgtEl>
                                          <p:spTgt spid="76"/>
                                        </p:tgtEl>
                                        <p:attrNameLst>
                                          <p:attrName>style.visibility</p:attrName>
                                        </p:attrNameLst>
                                      </p:cBhvr>
                                      <p:to>
                                        <p:strVal val="visible"/>
                                      </p:to>
                                    </p:set>
                                    <p:animEffect transition="in" filter="wipe(left)">
                                      <p:cBhvr>
                                        <p:cTn id="105" dur="500"/>
                                        <p:tgtEl>
                                          <p:spTgt spid="76"/>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wipe(left)">
                                      <p:cBhvr>
                                        <p:cTn id="10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56" grpId="0"/>
      <p:bldP spid="76" grpId="0"/>
      <p:bldP spid="3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bwMode="auto">
          <a:xfrm>
            <a:off x="3941400" y="2830443"/>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10</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3" name="椭圆 2"/>
          <p:cNvSpPr/>
          <p:nvPr/>
        </p:nvSpPr>
        <p:spPr bwMode="auto">
          <a:xfrm>
            <a:off x="4342477" y="3973127"/>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15</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4" name="椭圆 3"/>
          <p:cNvSpPr/>
          <p:nvPr/>
        </p:nvSpPr>
        <p:spPr bwMode="auto">
          <a:xfrm>
            <a:off x="4035594" y="961541"/>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5" name="椭圆 4"/>
          <p:cNvSpPr/>
          <p:nvPr/>
        </p:nvSpPr>
        <p:spPr bwMode="auto">
          <a:xfrm>
            <a:off x="3526622" y="516822"/>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6" name="椭圆 5"/>
          <p:cNvSpPr/>
          <p:nvPr/>
        </p:nvSpPr>
        <p:spPr bwMode="auto">
          <a:xfrm>
            <a:off x="4217312" y="2133155"/>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8</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7" name="椭圆 6"/>
          <p:cNvSpPr/>
          <p:nvPr/>
        </p:nvSpPr>
        <p:spPr bwMode="auto">
          <a:xfrm>
            <a:off x="3785500" y="3516619"/>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13</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8" name="椭圆 7"/>
          <p:cNvSpPr/>
          <p:nvPr/>
        </p:nvSpPr>
        <p:spPr bwMode="auto">
          <a:xfrm>
            <a:off x="6173953" y="5588496"/>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20</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9" name="椭圆 8"/>
          <p:cNvSpPr/>
          <p:nvPr/>
        </p:nvSpPr>
        <p:spPr bwMode="auto">
          <a:xfrm>
            <a:off x="4885672" y="4466866"/>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15</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0" name="椭圆 9"/>
          <p:cNvSpPr/>
          <p:nvPr/>
        </p:nvSpPr>
        <p:spPr bwMode="auto">
          <a:xfrm>
            <a:off x="5518649" y="5016575"/>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16</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1" name="椭圆 10"/>
          <p:cNvSpPr/>
          <p:nvPr/>
        </p:nvSpPr>
        <p:spPr bwMode="auto">
          <a:xfrm>
            <a:off x="6822025" y="6164560"/>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r>
              <a:rPr lang="en-US" altLang="zh-CN" sz="2000" b="1" dirty="0"/>
              <a:t>25</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2" name="椭圆 11"/>
          <p:cNvSpPr/>
          <p:nvPr/>
        </p:nvSpPr>
        <p:spPr bwMode="auto">
          <a:xfrm>
            <a:off x="4467642" y="1547348"/>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7</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cxnSp>
        <p:nvCxnSpPr>
          <p:cNvPr id="13" name="直接连接符 12"/>
          <p:cNvCxnSpPr>
            <a:stCxn id="2" idx="0"/>
            <a:endCxn id="6" idx="4"/>
          </p:cNvCxnSpPr>
          <p:nvPr/>
        </p:nvCxnSpPr>
        <p:spPr bwMode="auto">
          <a:xfrm flipV="1">
            <a:off x="4157424" y="2565947"/>
            <a:ext cx="275912" cy="264496"/>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p:cNvCxnSpPr>
            <a:stCxn id="4" idx="1"/>
            <a:endCxn id="5" idx="5"/>
          </p:cNvCxnSpPr>
          <p:nvPr/>
        </p:nvCxnSpPr>
        <p:spPr bwMode="auto">
          <a:xfrm flipH="1" flipV="1">
            <a:off x="3895398" y="886233"/>
            <a:ext cx="203468" cy="138689"/>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p:cNvCxnSpPr>
            <a:stCxn id="4" idx="5"/>
            <a:endCxn id="12" idx="0"/>
          </p:cNvCxnSpPr>
          <p:nvPr/>
        </p:nvCxnSpPr>
        <p:spPr bwMode="auto">
          <a:xfrm>
            <a:off x="4404370" y="1330952"/>
            <a:ext cx="279296" cy="216396"/>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p:cNvCxnSpPr>
            <a:stCxn id="2" idx="4"/>
            <a:endCxn id="7" idx="0"/>
          </p:cNvCxnSpPr>
          <p:nvPr/>
        </p:nvCxnSpPr>
        <p:spPr bwMode="auto">
          <a:xfrm flipH="1">
            <a:off x="4001524" y="3263235"/>
            <a:ext cx="155900" cy="253384"/>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a:stCxn id="3" idx="5"/>
            <a:endCxn id="9" idx="1"/>
          </p:cNvCxnSpPr>
          <p:nvPr/>
        </p:nvCxnSpPr>
        <p:spPr bwMode="auto">
          <a:xfrm>
            <a:off x="4711253" y="4342538"/>
            <a:ext cx="237691" cy="187709"/>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p:cNvCxnSpPr>
            <a:stCxn id="8" idx="5"/>
            <a:endCxn id="11" idx="1"/>
          </p:cNvCxnSpPr>
          <p:nvPr/>
        </p:nvCxnSpPr>
        <p:spPr bwMode="auto">
          <a:xfrm>
            <a:off x="6542729" y="5957907"/>
            <a:ext cx="342568" cy="270034"/>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a:stCxn id="3" idx="1"/>
            <a:endCxn id="7" idx="5"/>
          </p:cNvCxnSpPr>
          <p:nvPr/>
        </p:nvCxnSpPr>
        <p:spPr bwMode="auto">
          <a:xfrm flipH="1" flipV="1">
            <a:off x="4154276" y="3886030"/>
            <a:ext cx="251473" cy="150478"/>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a:stCxn id="6" idx="7"/>
            <a:endCxn id="12" idx="4"/>
          </p:cNvCxnSpPr>
          <p:nvPr/>
        </p:nvCxnSpPr>
        <p:spPr bwMode="auto">
          <a:xfrm flipV="1">
            <a:off x="4586088" y="1980140"/>
            <a:ext cx="97578" cy="216396"/>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a:stCxn id="9" idx="5"/>
            <a:endCxn id="10" idx="1"/>
          </p:cNvCxnSpPr>
          <p:nvPr/>
        </p:nvCxnSpPr>
        <p:spPr bwMode="auto">
          <a:xfrm>
            <a:off x="5254448" y="4836277"/>
            <a:ext cx="327473" cy="243679"/>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1"/>
          <p:cNvCxnSpPr>
            <a:stCxn id="8" idx="1"/>
            <a:endCxn id="10" idx="5"/>
          </p:cNvCxnSpPr>
          <p:nvPr/>
        </p:nvCxnSpPr>
        <p:spPr bwMode="auto">
          <a:xfrm flipH="1" flipV="1">
            <a:off x="5887425" y="5385986"/>
            <a:ext cx="349800" cy="265891"/>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 name="直接连接符 120"/>
          <p:cNvCxnSpPr/>
          <p:nvPr/>
        </p:nvCxnSpPr>
        <p:spPr bwMode="auto">
          <a:xfrm flipV="1">
            <a:off x="5734673" y="764704"/>
            <a:ext cx="2581743" cy="813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直接连接符 121"/>
          <p:cNvCxnSpPr/>
          <p:nvPr/>
        </p:nvCxnSpPr>
        <p:spPr bwMode="auto">
          <a:xfrm>
            <a:off x="7380312" y="6309320"/>
            <a:ext cx="93610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5" name="直接连接符 124"/>
          <p:cNvCxnSpPr/>
          <p:nvPr/>
        </p:nvCxnSpPr>
        <p:spPr bwMode="auto">
          <a:xfrm flipH="1" flipV="1">
            <a:off x="7956376" y="548679"/>
            <a:ext cx="72008" cy="597666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直接连接符 127"/>
          <p:cNvCxnSpPr/>
          <p:nvPr/>
        </p:nvCxnSpPr>
        <p:spPr bwMode="auto">
          <a:xfrm>
            <a:off x="7812360" y="628571"/>
            <a:ext cx="360040" cy="28853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直接连接符 130"/>
          <p:cNvCxnSpPr/>
          <p:nvPr/>
        </p:nvCxnSpPr>
        <p:spPr bwMode="auto">
          <a:xfrm>
            <a:off x="7812360" y="6164560"/>
            <a:ext cx="360040" cy="28877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 name="直接箭头连接符 133"/>
          <p:cNvCxnSpPr/>
          <p:nvPr/>
        </p:nvCxnSpPr>
        <p:spPr bwMode="auto">
          <a:xfrm flipH="1">
            <a:off x="6822025" y="3262687"/>
            <a:ext cx="690297"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5" name="文本框 134"/>
          <p:cNvSpPr txBox="1"/>
          <p:nvPr/>
        </p:nvSpPr>
        <p:spPr>
          <a:xfrm>
            <a:off x="6388266" y="2993399"/>
            <a:ext cx="622023" cy="523220"/>
          </a:xfrm>
          <a:prstGeom prst="rect">
            <a:avLst/>
          </a:prstGeom>
          <a:noFill/>
        </p:spPr>
        <p:txBody>
          <a:bodyPr wrap="square" rtlCol="0">
            <a:spAutoFit/>
          </a:bodyPr>
          <a:lstStyle/>
          <a:p>
            <a:r>
              <a:rPr lang="en-US" altLang="zh-CN" sz="2800" b="1" dirty="0"/>
              <a:t>n</a:t>
            </a:r>
            <a:endParaRPr lang="zh-CN" altLang="en-US" sz="2800" b="1" dirty="0"/>
          </a:p>
        </p:txBody>
      </p:sp>
      <p:sp>
        <p:nvSpPr>
          <p:cNvPr id="137" name="文本框 136"/>
          <p:cNvSpPr txBox="1"/>
          <p:nvPr/>
        </p:nvSpPr>
        <p:spPr>
          <a:xfrm>
            <a:off x="7550377" y="2966134"/>
            <a:ext cx="622023" cy="523220"/>
          </a:xfrm>
          <a:prstGeom prst="rect">
            <a:avLst/>
          </a:prstGeom>
          <a:noFill/>
        </p:spPr>
        <p:txBody>
          <a:bodyPr wrap="square" rtlCol="0">
            <a:spAutoFit/>
          </a:bodyPr>
          <a:lstStyle/>
          <a:p>
            <a:r>
              <a:rPr lang="en-US" altLang="zh-CN" sz="2800" b="1" dirty="0"/>
              <a:t>h</a:t>
            </a:r>
            <a:endParaRPr lang="zh-CN" altLang="en-US" sz="2800" b="1" dirty="0"/>
          </a:p>
        </p:txBody>
      </p:sp>
      <p:sp>
        <p:nvSpPr>
          <p:cNvPr id="138" name="文本框 137"/>
          <p:cNvSpPr txBox="1"/>
          <p:nvPr/>
        </p:nvSpPr>
        <p:spPr>
          <a:xfrm>
            <a:off x="6291917" y="3826060"/>
            <a:ext cx="989272" cy="523220"/>
          </a:xfrm>
          <a:prstGeom prst="rect">
            <a:avLst/>
          </a:prstGeom>
          <a:noFill/>
        </p:spPr>
        <p:txBody>
          <a:bodyPr wrap="square" rtlCol="0">
            <a:spAutoFit/>
          </a:bodyPr>
          <a:lstStyle/>
          <a:p>
            <a:r>
              <a:rPr lang="en-US" altLang="zh-CN" sz="2800" b="1" dirty="0"/>
              <a:t>O(n)</a:t>
            </a:r>
            <a:endParaRPr lang="zh-CN" altLang="en-US" sz="2800" b="1" dirty="0"/>
          </a:p>
        </p:txBody>
      </p:sp>
      <p:sp>
        <p:nvSpPr>
          <p:cNvPr id="139" name="文本框 138"/>
          <p:cNvSpPr txBox="1"/>
          <p:nvPr/>
        </p:nvSpPr>
        <p:spPr>
          <a:xfrm>
            <a:off x="502168" y="1761770"/>
            <a:ext cx="2060016" cy="400110"/>
          </a:xfrm>
          <a:prstGeom prst="rect">
            <a:avLst/>
          </a:prstGeom>
          <a:noFill/>
        </p:spPr>
        <p:txBody>
          <a:bodyPr wrap="square" rtlCol="0">
            <a:spAutoFit/>
          </a:bodyPr>
          <a:lstStyle/>
          <a:p>
            <a:r>
              <a:rPr lang="zh-CN" altLang="en-US" sz="2000" b="1" dirty="0">
                <a:solidFill>
                  <a:srgbClr val="FF0000"/>
                </a:solidFill>
              </a:rPr>
              <a:t>平衡二叉树</a:t>
            </a:r>
            <a:r>
              <a:rPr lang="en-US" altLang="zh-CN" sz="2000" b="1" dirty="0">
                <a:solidFill>
                  <a:srgbClr val="FF0000"/>
                </a:solidFill>
              </a:rPr>
              <a:t>AVL</a:t>
            </a:r>
            <a:endParaRPr lang="zh-CN" altLang="en-US" sz="2000" b="1" dirty="0">
              <a:solidFill>
                <a:srgbClr val="FF0000"/>
              </a:solidFill>
            </a:endParaRPr>
          </a:p>
        </p:txBody>
      </p:sp>
      <p:pic>
        <p:nvPicPr>
          <p:cNvPr id="149" name="图片 148"/>
          <p:cNvPicPr>
            <a:picLocks noChangeAspect="1"/>
          </p:cNvPicPr>
          <p:nvPr/>
        </p:nvPicPr>
        <p:blipFill>
          <a:blip r:embed="rId1"/>
          <a:stretch>
            <a:fillRect/>
          </a:stretch>
        </p:blipFill>
        <p:spPr>
          <a:xfrm>
            <a:off x="1037002" y="2207789"/>
            <a:ext cx="873931" cy="955666"/>
          </a:xfrm>
          <a:prstGeom prst="rect">
            <a:avLst/>
          </a:prstGeom>
        </p:spPr>
      </p:pic>
      <p:pic>
        <p:nvPicPr>
          <p:cNvPr id="160" name="图片 159"/>
          <p:cNvPicPr>
            <a:picLocks noChangeAspect="1"/>
          </p:cNvPicPr>
          <p:nvPr/>
        </p:nvPicPr>
        <p:blipFill>
          <a:blip r:embed="rId2"/>
          <a:stretch>
            <a:fillRect/>
          </a:stretch>
        </p:blipFill>
        <p:spPr>
          <a:xfrm>
            <a:off x="1074441" y="4229816"/>
            <a:ext cx="1149361" cy="1088491"/>
          </a:xfrm>
          <a:prstGeom prst="rect">
            <a:avLst/>
          </a:prstGeom>
        </p:spPr>
      </p:pic>
      <p:sp>
        <p:nvSpPr>
          <p:cNvPr id="161" name="文本框 160"/>
          <p:cNvSpPr txBox="1"/>
          <p:nvPr/>
        </p:nvSpPr>
        <p:spPr>
          <a:xfrm>
            <a:off x="821586" y="3841439"/>
            <a:ext cx="1430200" cy="400110"/>
          </a:xfrm>
          <a:prstGeom prst="rect">
            <a:avLst/>
          </a:prstGeom>
          <a:noFill/>
        </p:spPr>
        <p:txBody>
          <a:bodyPr wrap="none" rtlCol="0">
            <a:spAutoFit/>
          </a:bodyPr>
          <a:lstStyle/>
          <a:p>
            <a:r>
              <a:rPr lang="en-US" altLang="zh-CN" sz="2000" b="1" dirty="0">
                <a:solidFill>
                  <a:srgbClr val="FF0000"/>
                </a:solidFill>
              </a:rPr>
              <a:t>m</a:t>
            </a:r>
            <a:r>
              <a:rPr lang="zh-CN" altLang="en-US" sz="2000" b="1" dirty="0">
                <a:solidFill>
                  <a:srgbClr val="FF0000"/>
                </a:solidFill>
              </a:rPr>
              <a:t>路查找树</a:t>
            </a:r>
            <a:endParaRPr lang="zh-CN" altLang="en-US" sz="2000" b="1" dirty="0">
              <a:solidFill>
                <a:srgbClr val="FF0000"/>
              </a:solidFill>
            </a:endParaRPr>
          </a:p>
        </p:txBody>
      </p:sp>
      <p:sp>
        <p:nvSpPr>
          <p:cNvPr id="162" name="矩形 161"/>
          <p:cNvSpPr/>
          <p:nvPr/>
        </p:nvSpPr>
        <p:spPr>
          <a:xfrm>
            <a:off x="502168" y="620688"/>
            <a:ext cx="1733167" cy="400110"/>
          </a:xfrm>
          <a:prstGeom prst="rect">
            <a:avLst/>
          </a:prstGeom>
        </p:spPr>
        <p:txBody>
          <a:bodyPr wrap="none">
            <a:spAutoFit/>
          </a:bodyPr>
          <a:lstStyle/>
          <a:p>
            <a:r>
              <a:rPr lang="zh-CN" altLang="en-US" sz="2000" b="1" dirty="0">
                <a:solidFill>
                  <a:srgbClr val="FF0000"/>
                </a:solidFill>
              </a:rPr>
              <a:t>二叉树排序树</a:t>
            </a:r>
            <a:endParaRPr lang="zh-CN" altLang="en-US" dirty="0"/>
          </a:p>
        </p:txBody>
      </p:sp>
      <p:sp>
        <p:nvSpPr>
          <p:cNvPr id="163" name="箭头: 下 162"/>
          <p:cNvSpPr/>
          <p:nvPr/>
        </p:nvSpPr>
        <p:spPr bwMode="auto">
          <a:xfrm>
            <a:off x="1347684" y="1143394"/>
            <a:ext cx="152752" cy="432792"/>
          </a:xfrm>
          <a:prstGeom prst="downArrow">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64" name="箭头: 下 163"/>
          <p:cNvSpPr/>
          <p:nvPr/>
        </p:nvSpPr>
        <p:spPr bwMode="auto">
          <a:xfrm>
            <a:off x="1397591" y="3332427"/>
            <a:ext cx="152752" cy="432792"/>
          </a:xfrm>
          <a:prstGeom prst="downArrow">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67" name="矩形 166"/>
          <p:cNvSpPr/>
          <p:nvPr/>
        </p:nvSpPr>
        <p:spPr>
          <a:xfrm>
            <a:off x="1275656" y="5899015"/>
            <a:ext cx="614271" cy="400110"/>
          </a:xfrm>
          <a:prstGeom prst="rect">
            <a:avLst/>
          </a:prstGeom>
        </p:spPr>
        <p:txBody>
          <a:bodyPr wrap="none">
            <a:spAutoFit/>
          </a:bodyPr>
          <a:lstStyle/>
          <a:p>
            <a:r>
              <a:rPr lang="en-US" altLang="zh-CN" sz="2000" b="1" dirty="0">
                <a:solidFill>
                  <a:srgbClr val="FF0000"/>
                </a:solidFill>
              </a:rPr>
              <a:t>B</a:t>
            </a:r>
            <a:r>
              <a:rPr lang="zh-CN" altLang="en-US" sz="2000" b="1" dirty="0">
                <a:solidFill>
                  <a:srgbClr val="FF0000"/>
                </a:solidFill>
              </a:rPr>
              <a:t>树</a:t>
            </a:r>
            <a:endParaRPr lang="zh-CN" altLang="en-US" dirty="0"/>
          </a:p>
        </p:txBody>
      </p:sp>
      <p:sp>
        <p:nvSpPr>
          <p:cNvPr id="227" name="箭头: 下 226"/>
          <p:cNvSpPr/>
          <p:nvPr/>
        </p:nvSpPr>
        <p:spPr bwMode="auto">
          <a:xfrm>
            <a:off x="1485674" y="5437820"/>
            <a:ext cx="152752" cy="432792"/>
          </a:xfrm>
          <a:prstGeom prst="downArrow">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par>
                                <p:cTn id="14" presetID="22" presetClass="entr" presetSubtype="8"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par>
                                <p:cTn id="20" presetID="22" presetClass="entr" presetSubtype="8"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par>
                                <p:cTn id="26" presetID="22" presetClass="entr" presetSubtype="8"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par>
                                <p:cTn id="32" presetID="22" presetClass="entr" presetSubtype="8"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500"/>
                                        <p:tgtEl>
                                          <p:spTgt spid="19"/>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par>
                                <p:cTn id="38" presetID="22" presetClass="entr" presetSubtype="8"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left)">
                                      <p:cBhvr>
                                        <p:cTn id="40" dur="500"/>
                                        <p:tgtEl>
                                          <p:spTgt spid="17"/>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left)">
                                      <p:cBhvr>
                                        <p:cTn id="43" dur="500"/>
                                        <p:tgtEl>
                                          <p:spTgt spid="8"/>
                                        </p:tgtEl>
                                      </p:cBhvr>
                                    </p:animEffect>
                                  </p:childTnLst>
                                </p:cTn>
                              </p:par>
                              <p:par>
                                <p:cTn id="44" presetID="22" presetClass="entr" presetSubtype="8"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left)">
                                      <p:cBhvr>
                                        <p:cTn id="46" dur="500"/>
                                        <p:tgtEl>
                                          <p:spTgt spid="22"/>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ipe(left)">
                                      <p:cBhvr>
                                        <p:cTn id="49" dur="500"/>
                                        <p:tgtEl>
                                          <p:spTgt spid="9"/>
                                        </p:tgtEl>
                                      </p:cBhvr>
                                    </p:animEffect>
                                  </p:childTnLst>
                                </p:cTn>
                              </p:par>
                              <p:par>
                                <p:cTn id="50" presetID="22" presetClass="entr" presetSubtype="8" fill="hold"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left)">
                                      <p:cBhvr>
                                        <p:cTn id="55" dur="500"/>
                                        <p:tgtEl>
                                          <p:spTgt spid="10"/>
                                        </p:tgtEl>
                                      </p:cBhvr>
                                    </p:animEffect>
                                  </p:childTnLst>
                                </p:cTn>
                              </p:par>
                              <p:par>
                                <p:cTn id="56" presetID="22" presetClass="entr" presetSubtype="8" fill="hold"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left)">
                                      <p:cBhvr>
                                        <p:cTn id="58" dur="500"/>
                                        <p:tgtEl>
                                          <p:spTgt spid="18"/>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left)">
                                      <p:cBhvr>
                                        <p:cTn id="61" dur="500"/>
                                        <p:tgtEl>
                                          <p:spTgt spid="11"/>
                                        </p:tgtEl>
                                      </p:cBhvr>
                                    </p:animEffect>
                                  </p:childTnLst>
                                </p:cTn>
                              </p:par>
                              <p:par>
                                <p:cTn id="62" presetID="22" presetClass="entr" presetSubtype="8" fill="hold"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left)">
                                      <p:cBhvr>
                                        <p:cTn id="64" dur="500"/>
                                        <p:tgtEl>
                                          <p:spTgt spid="20"/>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wipe(left)">
                                      <p:cBhvr>
                                        <p:cTn id="67" dur="500"/>
                                        <p:tgtEl>
                                          <p:spTgt spid="1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21"/>
                                        </p:tgtEl>
                                        <p:attrNameLst>
                                          <p:attrName>style.visibility</p:attrName>
                                        </p:attrNameLst>
                                      </p:cBhvr>
                                      <p:to>
                                        <p:strVal val="visible"/>
                                      </p:to>
                                    </p:set>
                                    <p:animEffect transition="in" filter="wipe(left)">
                                      <p:cBhvr>
                                        <p:cTn id="72" dur="500"/>
                                        <p:tgtEl>
                                          <p:spTgt spid="121"/>
                                        </p:tgtEl>
                                      </p:cBhvr>
                                    </p:animEffect>
                                  </p:childTnLst>
                                </p:cTn>
                              </p:par>
                            </p:childTnLst>
                          </p:cTn>
                        </p:par>
                        <p:par>
                          <p:cTn id="73" fill="hold">
                            <p:stCondLst>
                              <p:cond delay="500"/>
                            </p:stCondLst>
                            <p:childTnLst>
                              <p:par>
                                <p:cTn id="74" presetID="22" presetClass="entr" presetSubtype="1" fill="hold" nodeType="afterEffect">
                                  <p:stCondLst>
                                    <p:cond delay="0"/>
                                  </p:stCondLst>
                                  <p:childTnLst>
                                    <p:set>
                                      <p:cBhvr>
                                        <p:cTn id="75" dur="1" fill="hold">
                                          <p:stCondLst>
                                            <p:cond delay="0"/>
                                          </p:stCondLst>
                                        </p:cTn>
                                        <p:tgtEl>
                                          <p:spTgt spid="125"/>
                                        </p:tgtEl>
                                        <p:attrNameLst>
                                          <p:attrName>style.visibility</p:attrName>
                                        </p:attrNameLst>
                                      </p:cBhvr>
                                      <p:to>
                                        <p:strVal val="visible"/>
                                      </p:to>
                                    </p:set>
                                    <p:animEffect transition="in" filter="wipe(up)">
                                      <p:cBhvr>
                                        <p:cTn id="76" dur="500"/>
                                        <p:tgtEl>
                                          <p:spTgt spid="125"/>
                                        </p:tgtEl>
                                      </p:cBhvr>
                                    </p:animEffect>
                                  </p:childTnLst>
                                </p:cTn>
                              </p:par>
                            </p:childTnLst>
                          </p:cTn>
                        </p:par>
                        <p:par>
                          <p:cTn id="77" fill="hold">
                            <p:stCondLst>
                              <p:cond delay="1000"/>
                            </p:stCondLst>
                            <p:childTnLst>
                              <p:par>
                                <p:cTn id="78" presetID="22" presetClass="entr" presetSubtype="8" fill="hold" nodeType="afterEffect">
                                  <p:stCondLst>
                                    <p:cond delay="0"/>
                                  </p:stCondLst>
                                  <p:childTnLst>
                                    <p:set>
                                      <p:cBhvr>
                                        <p:cTn id="79" dur="1" fill="hold">
                                          <p:stCondLst>
                                            <p:cond delay="0"/>
                                          </p:stCondLst>
                                        </p:cTn>
                                        <p:tgtEl>
                                          <p:spTgt spid="122"/>
                                        </p:tgtEl>
                                        <p:attrNameLst>
                                          <p:attrName>style.visibility</p:attrName>
                                        </p:attrNameLst>
                                      </p:cBhvr>
                                      <p:to>
                                        <p:strVal val="visible"/>
                                      </p:to>
                                    </p:set>
                                    <p:animEffect transition="in" filter="wipe(left)">
                                      <p:cBhvr>
                                        <p:cTn id="80" dur="500"/>
                                        <p:tgtEl>
                                          <p:spTgt spid="122"/>
                                        </p:tgtEl>
                                      </p:cBhvr>
                                    </p:animEffect>
                                  </p:childTnLst>
                                </p:cTn>
                              </p:par>
                            </p:childTnLst>
                          </p:cTn>
                        </p:par>
                        <p:par>
                          <p:cTn id="81" fill="hold">
                            <p:stCondLst>
                              <p:cond delay="1500"/>
                            </p:stCondLst>
                            <p:childTnLst>
                              <p:par>
                                <p:cTn id="82" presetID="22" presetClass="entr" presetSubtype="4" fill="hold" nodeType="afterEffect">
                                  <p:stCondLst>
                                    <p:cond delay="0"/>
                                  </p:stCondLst>
                                  <p:childTnLst>
                                    <p:set>
                                      <p:cBhvr>
                                        <p:cTn id="83" dur="1" fill="hold">
                                          <p:stCondLst>
                                            <p:cond delay="0"/>
                                          </p:stCondLst>
                                        </p:cTn>
                                        <p:tgtEl>
                                          <p:spTgt spid="128"/>
                                        </p:tgtEl>
                                        <p:attrNameLst>
                                          <p:attrName>style.visibility</p:attrName>
                                        </p:attrNameLst>
                                      </p:cBhvr>
                                      <p:to>
                                        <p:strVal val="visible"/>
                                      </p:to>
                                    </p:set>
                                    <p:animEffect transition="in" filter="wipe(down)">
                                      <p:cBhvr>
                                        <p:cTn id="84" dur="500"/>
                                        <p:tgtEl>
                                          <p:spTgt spid="128"/>
                                        </p:tgtEl>
                                      </p:cBhvr>
                                    </p:animEffect>
                                  </p:childTnLst>
                                </p:cTn>
                              </p:par>
                            </p:childTnLst>
                          </p:cTn>
                        </p:par>
                        <p:par>
                          <p:cTn id="85" fill="hold">
                            <p:stCondLst>
                              <p:cond delay="2000"/>
                            </p:stCondLst>
                            <p:childTnLst>
                              <p:par>
                                <p:cTn id="86" presetID="22" presetClass="entr" presetSubtype="8" fill="hold" nodeType="afterEffect">
                                  <p:stCondLst>
                                    <p:cond delay="0"/>
                                  </p:stCondLst>
                                  <p:childTnLst>
                                    <p:set>
                                      <p:cBhvr>
                                        <p:cTn id="87" dur="1" fill="hold">
                                          <p:stCondLst>
                                            <p:cond delay="0"/>
                                          </p:stCondLst>
                                        </p:cTn>
                                        <p:tgtEl>
                                          <p:spTgt spid="131"/>
                                        </p:tgtEl>
                                        <p:attrNameLst>
                                          <p:attrName>style.visibility</p:attrName>
                                        </p:attrNameLst>
                                      </p:cBhvr>
                                      <p:to>
                                        <p:strVal val="visible"/>
                                      </p:to>
                                    </p:set>
                                    <p:animEffect transition="in" filter="wipe(left)">
                                      <p:cBhvr>
                                        <p:cTn id="88" dur="500"/>
                                        <p:tgtEl>
                                          <p:spTgt spid="131"/>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2" fill="hold" nodeType="clickEffect">
                                  <p:stCondLst>
                                    <p:cond delay="0"/>
                                  </p:stCondLst>
                                  <p:childTnLst>
                                    <p:set>
                                      <p:cBhvr>
                                        <p:cTn id="92" dur="1" fill="hold">
                                          <p:stCondLst>
                                            <p:cond delay="0"/>
                                          </p:stCondLst>
                                        </p:cTn>
                                        <p:tgtEl>
                                          <p:spTgt spid="134"/>
                                        </p:tgtEl>
                                        <p:attrNameLst>
                                          <p:attrName>style.visibility</p:attrName>
                                        </p:attrNameLst>
                                      </p:cBhvr>
                                      <p:to>
                                        <p:strVal val="visible"/>
                                      </p:to>
                                    </p:set>
                                    <p:animEffect transition="in" filter="wipe(right)">
                                      <p:cBhvr>
                                        <p:cTn id="93" dur="500"/>
                                        <p:tgtEl>
                                          <p:spTgt spid="134"/>
                                        </p:tgtEl>
                                      </p:cBhvr>
                                    </p:animEffect>
                                  </p:childTnLst>
                                </p:cTn>
                              </p:par>
                              <p:par>
                                <p:cTn id="94" presetID="22" presetClass="entr" presetSubtype="2" fill="hold" grpId="0" nodeType="withEffect">
                                  <p:stCondLst>
                                    <p:cond delay="0"/>
                                  </p:stCondLst>
                                  <p:childTnLst>
                                    <p:set>
                                      <p:cBhvr>
                                        <p:cTn id="95" dur="1" fill="hold">
                                          <p:stCondLst>
                                            <p:cond delay="0"/>
                                          </p:stCondLst>
                                        </p:cTn>
                                        <p:tgtEl>
                                          <p:spTgt spid="135"/>
                                        </p:tgtEl>
                                        <p:attrNameLst>
                                          <p:attrName>style.visibility</p:attrName>
                                        </p:attrNameLst>
                                      </p:cBhvr>
                                      <p:to>
                                        <p:strVal val="visible"/>
                                      </p:to>
                                    </p:set>
                                    <p:animEffect transition="in" filter="wipe(right)">
                                      <p:cBhvr>
                                        <p:cTn id="96" dur="500"/>
                                        <p:tgtEl>
                                          <p:spTgt spid="135"/>
                                        </p:tgtEl>
                                      </p:cBhvr>
                                    </p:animEffect>
                                  </p:childTnLst>
                                </p:cTn>
                              </p:par>
                              <p:par>
                                <p:cTn id="97" presetID="22" presetClass="entr" presetSubtype="2" fill="hold" grpId="0" nodeType="withEffect">
                                  <p:stCondLst>
                                    <p:cond delay="0"/>
                                  </p:stCondLst>
                                  <p:childTnLst>
                                    <p:set>
                                      <p:cBhvr>
                                        <p:cTn id="98" dur="1" fill="hold">
                                          <p:stCondLst>
                                            <p:cond delay="0"/>
                                          </p:stCondLst>
                                        </p:cTn>
                                        <p:tgtEl>
                                          <p:spTgt spid="137"/>
                                        </p:tgtEl>
                                        <p:attrNameLst>
                                          <p:attrName>style.visibility</p:attrName>
                                        </p:attrNameLst>
                                      </p:cBhvr>
                                      <p:to>
                                        <p:strVal val="visible"/>
                                      </p:to>
                                    </p:set>
                                    <p:animEffect transition="in" filter="wipe(right)">
                                      <p:cBhvr>
                                        <p:cTn id="99" dur="500"/>
                                        <p:tgtEl>
                                          <p:spTgt spid="137"/>
                                        </p:tgtEl>
                                      </p:cBhvr>
                                    </p:animEffect>
                                  </p:childTnLst>
                                </p:cTn>
                              </p:par>
                              <p:par>
                                <p:cTn id="100" presetID="22" presetClass="entr" presetSubtype="1" fill="hold" grpId="0" nodeType="withEffect">
                                  <p:stCondLst>
                                    <p:cond delay="0"/>
                                  </p:stCondLst>
                                  <p:childTnLst>
                                    <p:set>
                                      <p:cBhvr>
                                        <p:cTn id="101" dur="1" fill="hold">
                                          <p:stCondLst>
                                            <p:cond delay="0"/>
                                          </p:stCondLst>
                                        </p:cTn>
                                        <p:tgtEl>
                                          <p:spTgt spid="138"/>
                                        </p:tgtEl>
                                        <p:attrNameLst>
                                          <p:attrName>style.visibility</p:attrName>
                                        </p:attrNameLst>
                                      </p:cBhvr>
                                      <p:to>
                                        <p:strVal val="visible"/>
                                      </p:to>
                                    </p:set>
                                    <p:animEffect transition="in" filter="wipe(up)">
                                      <p:cBhvr>
                                        <p:cTn id="102" dur="500"/>
                                        <p:tgtEl>
                                          <p:spTgt spid="138"/>
                                        </p:tgtEl>
                                      </p:cBhvr>
                                    </p:animEffect>
                                  </p:childTnLst>
                                </p:cTn>
                              </p:par>
                            </p:childTnLst>
                          </p:cTn>
                        </p:par>
                      </p:childTnLst>
                    </p:cTn>
                  </p:par>
                  <p:par>
                    <p:cTn id="103" fill="hold">
                      <p:stCondLst>
                        <p:cond delay="indefinite"/>
                      </p:stCondLst>
                      <p:childTnLst>
                        <p:par>
                          <p:cTn id="104" fill="hold">
                            <p:stCondLst>
                              <p:cond delay="0"/>
                            </p:stCondLst>
                            <p:childTnLst>
                              <p:par>
                                <p:cTn id="105" presetID="16" presetClass="entr" presetSubtype="37" fill="hold" grpId="0" nodeType="clickEffect">
                                  <p:stCondLst>
                                    <p:cond delay="0"/>
                                  </p:stCondLst>
                                  <p:childTnLst>
                                    <p:set>
                                      <p:cBhvr>
                                        <p:cTn id="106" dur="1" fill="hold">
                                          <p:stCondLst>
                                            <p:cond delay="0"/>
                                          </p:stCondLst>
                                        </p:cTn>
                                        <p:tgtEl>
                                          <p:spTgt spid="162"/>
                                        </p:tgtEl>
                                        <p:attrNameLst>
                                          <p:attrName>style.visibility</p:attrName>
                                        </p:attrNameLst>
                                      </p:cBhvr>
                                      <p:to>
                                        <p:strVal val="visible"/>
                                      </p:to>
                                    </p:set>
                                    <p:animEffect transition="in" filter="barn(outVertical)">
                                      <p:cBhvr>
                                        <p:cTn id="107" dur="500"/>
                                        <p:tgtEl>
                                          <p:spTgt spid="162"/>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1" fill="hold" grpId="0" nodeType="clickEffect">
                                  <p:stCondLst>
                                    <p:cond delay="0"/>
                                  </p:stCondLst>
                                  <p:childTnLst>
                                    <p:set>
                                      <p:cBhvr>
                                        <p:cTn id="111" dur="1" fill="hold">
                                          <p:stCondLst>
                                            <p:cond delay="0"/>
                                          </p:stCondLst>
                                        </p:cTn>
                                        <p:tgtEl>
                                          <p:spTgt spid="163"/>
                                        </p:tgtEl>
                                        <p:attrNameLst>
                                          <p:attrName>style.visibility</p:attrName>
                                        </p:attrNameLst>
                                      </p:cBhvr>
                                      <p:to>
                                        <p:strVal val="visible"/>
                                      </p:to>
                                    </p:set>
                                    <p:animEffect transition="in" filter="wipe(up)">
                                      <p:cBhvr>
                                        <p:cTn id="112" dur="500"/>
                                        <p:tgtEl>
                                          <p:spTgt spid="163"/>
                                        </p:tgtEl>
                                      </p:cBhvr>
                                    </p:animEffect>
                                  </p:childTnLst>
                                </p:cTn>
                              </p:par>
                            </p:childTnLst>
                          </p:cTn>
                        </p:par>
                        <p:par>
                          <p:cTn id="113" fill="hold">
                            <p:stCondLst>
                              <p:cond delay="500"/>
                            </p:stCondLst>
                            <p:childTnLst>
                              <p:par>
                                <p:cTn id="114" presetID="16" presetClass="entr" presetSubtype="37" fill="hold" grpId="0" nodeType="afterEffect">
                                  <p:stCondLst>
                                    <p:cond delay="0"/>
                                  </p:stCondLst>
                                  <p:childTnLst>
                                    <p:set>
                                      <p:cBhvr>
                                        <p:cTn id="115" dur="1" fill="hold">
                                          <p:stCondLst>
                                            <p:cond delay="0"/>
                                          </p:stCondLst>
                                        </p:cTn>
                                        <p:tgtEl>
                                          <p:spTgt spid="139"/>
                                        </p:tgtEl>
                                        <p:attrNameLst>
                                          <p:attrName>style.visibility</p:attrName>
                                        </p:attrNameLst>
                                      </p:cBhvr>
                                      <p:to>
                                        <p:strVal val="visible"/>
                                      </p:to>
                                    </p:set>
                                    <p:animEffect transition="in" filter="barn(outVertical)">
                                      <p:cBhvr>
                                        <p:cTn id="116" dur="500"/>
                                        <p:tgtEl>
                                          <p:spTgt spid="139"/>
                                        </p:tgtEl>
                                      </p:cBhvr>
                                    </p:animEffect>
                                  </p:childTnLst>
                                </p:cTn>
                              </p:par>
                            </p:childTnLst>
                          </p:cTn>
                        </p:par>
                        <p:par>
                          <p:cTn id="117" fill="hold">
                            <p:stCondLst>
                              <p:cond delay="1000"/>
                            </p:stCondLst>
                            <p:childTnLst>
                              <p:par>
                                <p:cTn id="118" presetID="22" presetClass="entr" presetSubtype="1" fill="hold" nodeType="afterEffect">
                                  <p:stCondLst>
                                    <p:cond delay="0"/>
                                  </p:stCondLst>
                                  <p:childTnLst>
                                    <p:set>
                                      <p:cBhvr>
                                        <p:cTn id="119" dur="1" fill="hold">
                                          <p:stCondLst>
                                            <p:cond delay="0"/>
                                          </p:stCondLst>
                                        </p:cTn>
                                        <p:tgtEl>
                                          <p:spTgt spid="149"/>
                                        </p:tgtEl>
                                        <p:attrNameLst>
                                          <p:attrName>style.visibility</p:attrName>
                                        </p:attrNameLst>
                                      </p:cBhvr>
                                      <p:to>
                                        <p:strVal val="visible"/>
                                      </p:to>
                                    </p:set>
                                    <p:animEffect transition="in" filter="wipe(up)">
                                      <p:cBhvr>
                                        <p:cTn id="120" dur="500"/>
                                        <p:tgtEl>
                                          <p:spTgt spid="149"/>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1" fill="hold" grpId="0" nodeType="clickEffect">
                                  <p:stCondLst>
                                    <p:cond delay="0"/>
                                  </p:stCondLst>
                                  <p:childTnLst>
                                    <p:set>
                                      <p:cBhvr>
                                        <p:cTn id="124" dur="1" fill="hold">
                                          <p:stCondLst>
                                            <p:cond delay="0"/>
                                          </p:stCondLst>
                                        </p:cTn>
                                        <p:tgtEl>
                                          <p:spTgt spid="164"/>
                                        </p:tgtEl>
                                        <p:attrNameLst>
                                          <p:attrName>style.visibility</p:attrName>
                                        </p:attrNameLst>
                                      </p:cBhvr>
                                      <p:to>
                                        <p:strVal val="visible"/>
                                      </p:to>
                                    </p:set>
                                    <p:animEffect transition="in" filter="wipe(up)">
                                      <p:cBhvr>
                                        <p:cTn id="125" dur="500"/>
                                        <p:tgtEl>
                                          <p:spTgt spid="164"/>
                                        </p:tgtEl>
                                      </p:cBhvr>
                                    </p:animEffect>
                                  </p:childTnLst>
                                </p:cTn>
                              </p:par>
                            </p:childTnLst>
                          </p:cTn>
                        </p:par>
                        <p:par>
                          <p:cTn id="126" fill="hold">
                            <p:stCondLst>
                              <p:cond delay="500"/>
                            </p:stCondLst>
                            <p:childTnLst>
                              <p:par>
                                <p:cTn id="127" presetID="16" presetClass="entr" presetSubtype="37" fill="hold" grpId="0" nodeType="afterEffect">
                                  <p:stCondLst>
                                    <p:cond delay="0"/>
                                  </p:stCondLst>
                                  <p:childTnLst>
                                    <p:set>
                                      <p:cBhvr>
                                        <p:cTn id="128" dur="1" fill="hold">
                                          <p:stCondLst>
                                            <p:cond delay="0"/>
                                          </p:stCondLst>
                                        </p:cTn>
                                        <p:tgtEl>
                                          <p:spTgt spid="161"/>
                                        </p:tgtEl>
                                        <p:attrNameLst>
                                          <p:attrName>style.visibility</p:attrName>
                                        </p:attrNameLst>
                                      </p:cBhvr>
                                      <p:to>
                                        <p:strVal val="visible"/>
                                      </p:to>
                                    </p:set>
                                    <p:animEffect transition="in" filter="barn(outVertical)">
                                      <p:cBhvr>
                                        <p:cTn id="129" dur="500"/>
                                        <p:tgtEl>
                                          <p:spTgt spid="161"/>
                                        </p:tgtEl>
                                      </p:cBhvr>
                                    </p:animEffect>
                                  </p:childTnLst>
                                </p:cTn>
                              </p:par>
                            </p:childTnLst>
                          </p:cTn>
                        </p:par>
                        <p:par>
                          <p:cTn id="130" fill="hold">
                            <p:stCondLst>
                              <p:cond delay="1000"/>
                            </p:stCondLst>
                            <p:childTnLst>
                              <p:par>
                                <p:cTn id="131" presetID="22" presetClass="entr" presetSubtype="1" fill="hold" nodeType="afterEffect">
                                  <p:stCondLst>
                                    <p:cond delay="0"/>
                                  </p:stCondLst>
                                  <p:childTnLst>
                                    <p:set>
                                      <p:cBhvr>
                                        <p:cTn id="132" dur="1" fill="hold">
                                          <p:stCondLst>
                                            <p:cond delay="0"/>
                                          </p:stCondLst>
                                        </p:cTn>
                                        <p:tgtEl>
                                          <p:spTgt spid="160"/>
                                        </p:tgtEl>
                                        <p:attrNameLst>
                                          <p:attrName>style.visibility</p:attrName>
                                        </p:attrNameLst>
                                      </p:cBhvr>
                                      <p:to>
                                        <p:strVal val="visible"/>
                                      </p:to>
                                    </p:set>
                                    <p:animEffect transition="in" filter="wipe(up)">
                                      <p:cBhvr>
                                        <p:cTn id="133" dur="500"/>
                                        <p:tgtEl>
                                          <p:spTgt spid="160"/>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1" fill="hold" grpId="0" nodeType="clickEffect">
                                  <p:stCondLst>
                                    <p:cond delay="0"/>
                                  </p:stCondLst>
                                  <p:childTnLst>
                                    <p:set>
                                      <p:cBhvr>
                                        <p:cTn id="137" dur="1" fill="hold">
                                          <p:stCondLst>
                                            <p:cond delay="0"/>
                                          </p:stCondLst>
                                        </p:cTn>
                                        <p:tgtEl>
                                          <p:spTgt spid="227"/>
                                        </p:tgtEl>
                                        <p:attrNameLst>
                                          <p:attrName>style.visibility</p:attrName>
                                        </p:attrNameLst>
                                      </p:cBhvr>
                                      <p:to>
                                        <p:strVal val="visible"/>
                                      </p:to>
                                    </p:set>
                                    <p:animEffect transition="in" filter="wipe(up)">
                                      <p:cBhvr>
                                        <p:cTn id="138" dur="500"/>
                                        <p:tgtEl>
                                          <p:spTgt spid="227"/>
                                        </p:tgtEl>
                                      </p:cBhvr>
                                    </p:animEffect>
                                  </p:childTnLst>
                                </p:cTn>
                              </p:par>
                            </p:childTnLst>
                          </p:cTn>
                        </p:par>
                        <p:par>
                          <p:cTn id="139" fill="hold">
                            <p:stCondLst>
                              <p:cond delay="500"/>
                            </p:stCondLst>
                            <p:childTnLst>
                              <p:par>
                                <p:cTn id="140" presetID="16" presetClass="entr" presetSubtype="37" fill="hold" grpId="0" nodeType="afterEffect">
                                  <p:stCondLst>
                                    <p:cond delay="0"/>
                                  </p:stCondLst>
                                  <p:childTnLst>
                                    <p:set>
                                      <p:cBhvr>
                                        <p:cTn id="141" dur="1" fill="hold">
                                          <p:stCondLst>
                                            <p:cond delay="0"/>
                                          </p:stCondLst>
                                        </p:cTn>
                                        <p:tgtEl>
                                          <p:spTgt spid="167"/>
                                        </p:tgtEl>
                                        <p:attrNameLst>
                                          <p:attrName>style.visibility</p:attrName>
                                        </p:attrNameLst>
                                      </p:cBhvr>
                                      <p:to>
                                        <p:strVal val="visible"/>
                                      </p:to>
                                    </p:set>
                                    <p:animEffect transition="in" filter="barn(outVertical)">
                                      <p:cBhvr>
                                        <p:cTn id="142" dur="5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5" grpId="0"/>
      <p:bldP spid="137" grpId="0"/>
      <p:bldP spid="138" grpId="0"/>
      <p:bldP spid="139" grpId="0"/>
      <p:bldP spid="161" grpId="0"/>
      <p:bldP spid="162" grpId="0"/>
      <p:bldP spid="163" grpId="0" animBg="1"/>
      <p:bldP spid="164" grpId="0" animBg="1"/>
      <p:bldP spid="167" grpId="0"/>
      <p:bldP spid="22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p:cNvSpPr txBox="1">
            <a:spLocks noChangeArrowheads="1"/>
          </p:cNvSpPr>
          <p:nvPr/>
        </p:nvSpPr>
        <p:spPr bwMode="auto">
          <a:xfrm>
            <a:off x="442913" y="476250"/>
            <a:ext cx="5208587"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C00000"/>
                </a:solidFill>
              </a:rPr>
              <a:t>二叉排序树</a:t>
            </a:r>
            <a:endParaRPr lang="zh-CN" altLang="en-US" b="1">
              <a:solidFill>
                <a:srgbClr val="C00000"/>
              </a:solidFill>
            </a:endParaRPr>
          </a:p>
        </p:txBody>
      </p:sp>
      <p:grpSp>
        <p:nvGrpSpPr>
          <p:cNvPr id="132099" name="Group 3"/>
          <p:cNvGrpSpPr/>
          <p:nvPr/>
        </p:nvGrpSpPr>
        <p:grpSpPr bwMode="auto">
          <a:xfrm>
            <a:off x="6032500" y="663575"/>
            <a:ext cx="2860675" cy="2362200"/>
            <a:chOff x="3792" y="624"/>
            <a:chExt cx="1802" cy="1488"/>
          </a:xfrm>
        </p:grpSpPr>
        <p:sp>
          <p:nvSpPr>
            <p:cNvPr id="132102" name="Oval 4"/>
            <p:cNvSpPr>
              <a:spLocks noChangeArrowheads="1"/>
            </p:cNvSpPr>
            <p:nvPr/>
          </p:nvSpPr>
          <p:spPr bwMode="auto">
            <a:xfrm>
              <a:off x="4464" y="633"/>
              <a:ext cx="192" cy="19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32103" name="Text Box 5"/>
            <p:cNvSpPr txBox="1">
              <a:spLocks noChangeArrowheads="1"/>
            </p:cNvSpPr>
            <p:nvPr/>
          </p:nvSpPr>
          <p:spPr bwMode="auto">
            <a:xfrm>
              <a:off x="4432" y="624"/>
              <a:ext cx="24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10</a:t>
              </a:r>
              <a:endParaRPr lang="en-US" altLang="zh-CN" sz="1600"/>
            </a:p>
          </p:txBody>
        </p:sp>
        <p:sp>
          <p:nvSpPr>
            <p:cNvPr id="132104" name="Oval 6"/>
            <p:cNvSpPr>
              <a:spLocks noChangeArrowheads="1"/>
            </p:cNvSpPr>
            <p:nvPr/>
          </p:nvSpPr>
          <p:spPr bwMode="auto">
            <a:xfrm>
              <a:off x="4080" y="1006"/>
              <a:ext cx="192" cy="19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32105" name="Text Box 7"/>
            <p:cNvSpPr txBox="1">
              <a:spLocks noChangeArrowheads="1"/>
            </p:cNvSpPr>
            <p:nvPr/>
          </p:nvSpPr>
          <p:spPr bwMode="auto">
            <a:xfrm>
              <a:off x="4080" y="997"/>
              <a:ext cx="17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3</a:t>
              </a:r>
              <a:endParaRPr lang="en-US" altLang="zh-CN" sz="1600"/>
            </a:p>
          </p:txBody>
        </p:sp>
        <p:sp>
          <p:nvSpPr>
            <p:cNvPr id="132106" name="Oval 8"/>
            <p:cNvSpPr>
              <a:spLocks noChangeArrowheads="1"/>
            </p:cNvSpPr>
            <p:nvPr/>
          </p:nvSpPr>
          <p:spPr bwMode="auto">
            <a:xfrm>
              <a:off x="4896" y="1006"/>
              <a:ext cx="192" cy="19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32107" name="Text Box 9"/>
            <p:cNvSpPr txBox="1">
              <a:spLocks noChangeArrowheads="1"/>
            </p:cNvSpPr>
            <p:nvPr/>
          </p:nvSpPr>
          <p:spPr bwMode="auto">
            <a:xfrm>
              <a:off x="4872" y="997"/>
              <a:ext cx="24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14</a:t>
              </a:r>
              <a:endParaRPr lang="en-US" altLang="zh-CN" sz="1600"/>
            </a:p>
          </p:txBody>
        </p:sp>
        <p:sp>
          <p:nvSpPr>
            <p:cNvPr id="132108" name="Oval 10"/>
            <p:cNvSpPr>
              <a:spLocks noChangeArrowheads="1"/>
            </p:cNvSpPr>
            <p:nvPr/>
          </p:nvSpPr>
          <p:spPr bwMode="auto">
            <a:xfrm>
              <a:off x="3792" y="1486"/>
              <a:ext cx="192" cy="19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32109" name="Text Box 11"/>
            <p:cNvSpPr txBox="1">
              <a:spLocks noChangeArrowheads="1"/>
            </p:cNvSpPr>
            <p:nvPr/>
          </p:nvSpPr>
          <p:spPr bwMode="auto">
            <a:xfrm>
              <a:off x="3792" y="1477"/>
              <a:ext cx="17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1</a:t>
              </a:r>
              <a:endParaRPr lang="en-US" altLang="zh-CN" sz="1600"/>
            </a:p>
          </p:txBody>
        </p:sp>
        <p:sp>
          <p:nvSpPr>
            <p:cNvPr id="132110" name="Oval 12"/>
            <p:cNvSpPr>
              <a:spLocks noChangeArrowheads="1"/>
            </p:cNvSpPr>
            <p:nvPr/>
          </p:nvSpPr>
          <p:spPr bwMode="auto">
            <a:xfrm>
              <a:off x="4368" y="1486"/>
              <a:ext cx="192" cy="19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32111" name="Text Box 13"/>
            <p:cNvSpPr txBox="1">
              <a:spLocks noChangeArrowheads="1"/>
            </p:cNvSpPr>
            <p:nvPr/>
          </p:nvSpPr>
          <p:spPr bwMode="auto">
            <a:xfrm>
              <a:off x="4368" y="1477"/>
              <a:ext cx="17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5</a:t>
              </a:r>
              <a:endParaRPr lang="en-US" altLang="zh-CN" sz="1600"/>
            </a:p>
          </p:txBody>
        </p:sp>
        <p:sp>
          <p:nvSpPr>
            <p:cNvPr id="132112" name="Oval 14"/>
            <p:cNvSpPr>
              <a:spLocks noChangeArrowheads="1"/>
            </p:cNvSpPr>
            <p:nvPr/>
          </p:nvSpPr>
          <p:spPr bwMode="auto">
            <a:xfrm>
              <a:off x="4608" y="1486"/>
              <a:ext cx="192" cy="19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32113" name="Text Box 15"/>
            <p:cNvSpPr txBox="1">
              <a:spLocks noChangeArrowheads="1"/>
            </p:cNvSpPr>
            <p:nvPr/>
          </p:nvSpPr>
          <p:spPr bwMode="auto">
            <a:xfrm>
              <a:off x="4584" y="1477"/>
              <a:ext cx="24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12</a:t>
              </a:r>
              <a:endParaRPr lang="en-US" altLang="zh-CN" sz="1600"/>
            </a:p>
          </p:txBody>
        </p:sp>
        <p:sp>
          <p:nvSpPr>
            <p:cNvPr id="132114" name="Oval 16"/>
            <p:cNvSpPr>
              <a:spLocks noChangeArrowheads="1"/>
            </p:cNvSpPr>
            <p:nvPr/>
          </p:nvSpPr>
          <p:spPr bwMode="auto">
            <a:xfrm>
              <a:off x="5184" y="1486"/>
              <a:ext cx="192" cy="19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32115" name="Text Box 17"/>
            <p:cNvSpPr txBox="1">
              <a:spLocks noChangeArrowheads="1"/>
            </p:cNvSpPr>
            <p:nvPr/>
          </p:nvSpPr>
          <p:spPr bwMode="auto">
            <a:xfrm>
              <a:off x="5152" y="1477"/>
              <a:ext cx="24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16</a:t>
              </a:r>
              <a:endParaRPr lang="en-US" altLang="zh-CN" sz="1600"/>
            </a:p>
          </p:txBody>
        </p:sp>
        <p:sp>
          <p:nvSpPr>
            <p:cNvPr id="132116" name="Oval 18"/>
            <p:cNvSpPr>
              <a:spLocks noChangeArrowheads="1"/>
            </p:cNvSpPr>
            <p:nvPr/>
          </p:nvSpPr>
          <p:spPr bwMode="auto">
            <a:xfrm>
              <a:off x="4560" y="1890"/>
              <a:ext cx="192" cy="19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32117" name="Text Box 19"/>
            <p:cNvSpPr txBox="1">
              <a:spLocks noChangeArrowheads="1"/>
            </p:cNvSpPr>
            <p:nvPr/>
          </p:nvSpPr>
          <p:spPr bwMode="auto">
            <a:xfrm>
              <a:off x="4576" y="1881"/>
              <a:ext cx="17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7</a:t>
              </a:r>
              <a:endParaRPr lang="en-US" altLang="zh-CN" sz="1600"/>
            </a:p>
          </p:txBody>
        </p:sp>
        <p:sp>
          <p:nvSpPr>
            <p:cNvPr id="132118" name="Oval 20"/>
            <p:cNvSpPr>
              <a:spLocks noChangeArrowheads="1"/>
            </p:cNvSpPr>
            <p:nvPr/>
          </p:nvSpPr>
          <p:spPr bwMode="auto">
            <a:xfrm>
              <a:off x="5040" y="1909"/>
              <a:ext cx="192" cy="19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32119" name="Text Box 21"/>
            <p:cNvSpPr txBox="1">
              <a:spLocks noChangeArrowheads="1"/>
            </p:cNvSpPr>
            <p:nvPr/>
          </p:nvSpPr>
          <p:spPr bwMode="auto">
            <a:xfrm>
              <a:off x="5016" y="1900"/>
              <a:ext cx="24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15</a:t>
              </a:r>
              <a:endParaRPr lang="en-US" altLang="zh-CN" sz="1600"/>
            </a:p>
          </p:txBody>
        </p:sp>
        <p:sp>
          <p:nvSpPr>
            <p:cNvPr id="132120" name="Oval 22"/>
            <p:cNvSpPr>
              <a:spLocks noChangeArrowheads="1"/>
            </p:cNvSpPr>
            <p:nvPr/>
          </p:nvSpPr>
          <p:spPr bwMode="auto">
            <a:xfrm>
              <a:off x="5376" y="1890"/>
              <a:ext cx="192" cy="19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32121" name="Text Box 23"/>
            <p:cNvSpPr txBox="1">
              <a:spLocks noChangeArrowheads="1"/>
            </p:cNvSpPr>
            <p:nvPr/>
          </p:nvSpPr>
          <p:spPr bwMode="auto">
            <a:xfrm>
              <a:off x="5352" y="1881"/>
              <a:ext cx="24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18</a:t>
              </a:r>
              <a:endParaRPr lang="en-US" altLang="zh-CN" sz="1600"/>
            </a:p>
          </p:txBody>
        </p:sp>
        <p:sp>
          <p:nvSpPr>
            <p:cNvPr id="132122" name="Line 24"/>
            <p:cNvSpPr>
              <a:spLocks noChangeShapeType="1"/>
            </p:cNvSpPr>
            <p:nvPr/>
          </p:nvSpPr>
          <p:spPr bwMode="auto">
            <a:xfrm>
              <a:off x="4608" y="825"/>
              <a:ext cx="336" cy="19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32123" name="Line 25"/>
            <p:cNvSpPr>
              <a:spLocks noChangeShapeType="1"/>
            </p:cNvSpPr>
            <p:nvPr/>
          </p:nvSpPr>
          <p:spPr bwMode="auto">
            <a:xfrm flipH="1">
              <a:off x="4224" y="825"/>
              <a:ext cx="288" cy="19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32124" name="Line 26"/>
            <p:cNvSpPr>
              <a:spLocks noChangeShapeType="1"/>
            </p:cNvSpPr>
            <p:nvPr/>
          </p:nvSpPr>
          <p:spPr bwMode="auto">
            <a:xfrm flipH="1">
              <a:off x="3888" y="1209"/>
              <a:ext cx="240" cy="2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32125" name="Line 27"/>
            <p:cNvSpPr>
              <a:spLocks noChangeShapeType="1"/>
            </p:cNvSpPr>
            <p:nvPr/>
          </p:nvSpPr>
          <p:spPr bwMode="auto">
            <a:xfrm>
              <a:off x="4224" y="1209"/>
              <a:ext cx="240" cy="2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2126" name="Line 28"/>
            <p:cNvSpPr>
              <a:spLocks noChangeShapeType="1"/>
            </p:cNvSpPr>
            <p:nvPr/>
          </p:nvSpPr>
          <p:spPr bwMode="auto">
            <a:xfrm flipH="1">
              <a:off x="4704" y="1209"/>
              <a:ext cx="240" cy="2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32127" name="Line 29"/>
            <p:cNvSpPr>
              <a:spLocks noChangeShapeType="1"/>
            </p:cNvSpPr>
            <p:nvPr/>
          </p:nvSpPr>
          <p:spPr bwMode="auto">
            <a:xfrm>
              <a:off x="5040" y="1209"/>
              <a:ext cx="240" cy="2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32128" name="Line 30"/>
            <p:cNvSpPr>
              <a:spLocks noChangeShapeType="1"/>
            </p:cNvSpPr>
            <p:nvPr/>
          </p:nvSpPr>
          <p:spPr bwMode="auto">
            <a:xfrm>
              <a:off x="4512" y="1689"/>
              <a:ext cx="96" cy="19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32129" name="Line 31"/>
            <p:cNvSpPr>
              <a:spLocks noChangeShapeType="1"/>
            </p:cNvSpPr>
            <p:nvPr/>
          </p:nvSpPr>
          <p:spPr bwMode="auto">
            <a:xfrm>
              <a:off x="5328" y="1689"/>
              <a:ext cx="96" cy="19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32130" name="Line 32"/>
            <p:cNvSpPr>
              <a:spLocks noChangeShapeType="1"/>
            </p:cNvSpPr>
            <p:nvPr/>
          </p:nvSpPr>
          <p:spPr bwMode="auto">
            <a:xfrm flipH="1">
              <a:off x="5184" y="1680"/>
              <a:ext cx="96" cy="24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sp>
        <p:nvSpPr>
          <p:cNvPr id="132100" name="Text Box 33"/>
          <p:cNvSpPr txBox="1">
            <a:spLocks noChangeArrowheads="1"/>
          </p:cNvSpPr>
          <p:nvPr/>
        </p:nvSpPr>
        <p:spPr bwMode="auto">
          <a:xfrm>
            <a:off x="457200" y="892175"/>
            <a:ext cx="4489988" cy="157184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err="1"/>
              <a:t>Struct</a:t>
            </a:r>
            <a:r>
              <a:rPr lang="en-US" altLang="zh-CN" dirty="0"/>
              <a:t>  </a:t>
            </a:r>
            <a:r>
              <a:rPr lang="en-US" altLang="zh-CN" dirty="0" err="1"/>
              <a:t>CellType</a:t>
            </a:r>
            <a:r>
              <a:rPr lang="en-US" altLang="zh-CN" dirty="0"/>
              <a:t>  {</a:t>
            </a:r>
            <a:endParaRPr lang="en-US" altLang="zh-CN" dirty="0"/>
          </a:p>
          <a:p>
            <a:pPr eaLnBrk="1" hangingPunct="1"/>
            <a:r>
              <a:rPr lang="en-US" altLang="zh-CN" dirty="0"/>
              <a:t>            Records   data ;</a:t>
            </a:r>
            <a:endParaRPr lang="en-US" altLang="zh-CN" dirty="0"/>
          </a:p>
          <a:p>
            <a:pPr eaLnBrk="1" hangingPunct="1"/>
            <a:r>
              <a:rPr lang="en-US" altLang="zh-CN" dirty="0"/>
              <a:t>            </a:t>
            </a:r>
            <a:r>
              <a:rPr lang="en-US" altLang="zh-CN" dirty="0" err="1"/>
              <a:t>CellType</a:t>
            </a:r>
            <a:r>
              <a:rPr lang="en-US" altLang="zh-CN" dirty="0"/>
              <a:t>  *</a:t>
            </a:r>
            <a:r>
              <a:rPr lang="en-US" altLang="zh-CN" dirty="0" err="1"/>
              <a:t>lchild</a:t>
            </a:r>
            <a:r>
              <a:rPr lang="en-US" altLang="zh-CN" dirty="0"/>
              <a:t>,*</a:t>
            </a:r>
            <a:r>
              <a:rPr lang="en-US" altLang="zh-CN" dirty="0" err="1"/>
              <a:t>rchild</a:t>
            </a:r>
            <a:r>
              <a:rPr lang="en-US" altLang="zh-CN" dirty="0"/>
              <a:t> ;}</a:t>
            </a:r>
            <a:endParaRPr lang="en-US" altLang="zh-CN" dirty="0"/>
          </a:p>
          <a:p>
            <a:pPr eaLnBrk="1" hangingPunct="1"/>
            <a:r>
              <a:rPr lang="en-US" altLang="zh-CN" dirty="0" err="1"/>
              <a:t>Typedef</a:t>
            </a:r>
            <a:r>
              <a:rPr lang="en-US" altLang="zh-CN" dirty="0"/>
              <a:t>   </a:t>
            </a:r>
            <a:r>
              <a:rPr lang="en-US" altLang="zh-CN" dirty="0" err="1"/>
              <a:t>Celltype</a:t>
            </a:r>
            <a:r>
              <a:rPr lang="en-US" altLang="zh-CN" dirty="0"/>
              <a:t>  *  BST ;</a:t>
            </a:r>
            <a:endParaRPr lang="en-US" altLang="zh-CN" dirty="0"/>
          </a:p>
        </p:txBody>
      </p:sp>
      <p:sp>
        <p:nvSpPr>
          <p:cNvPr id="132101" name="Text Box 34"/>
          <p:cNvSpPr txBox="1">
            <a:spLocks noChangeArrowheads="1"/>
          </p:cNvSpPr>
          <p:nvPr/>
        </p:nvSpPr>
        <p:spPr bwMode="auto">
          <a:xfrm>
            <a:off x="2039938" y="2492375"/>
            <a:ext cx="5189537" cy="415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BST   Search( </a:t>
            </a:r>
            <a:r>
              <a:rPr lang="en-US" altLang="zh-CN" dirty="0" err="1"/>
              <a:t>keytype</a:t>
            </a:r>
            <a:r>
              <a:rPr lang="en-US" altLang="zh-CN" dirty="0"/>
              <a:t>  k, BST  F );</a:t>
            </a:r>
            <a:endParaRPr lang="en-US" altLang="zh-CN" dirty="0"/>
          </a:p>
          <a:p>
            <a:pPr eaLnBrk="1" hangingPunct="1"/>
            <a:r>
              <a:rPr lang="en-US" altLang="zh-CN" dirty="0"/>
              <a:t>{   p = F ;</a:t>
            </a:r>
            <a:endParaRPr lang="en-US" altLang="zh-CN" dirty="0"/>
          </a:p>
          <a:p>
            <a:pPr eaLnBrk="1" hangingPunct="1"/>
            <a:r>
              <a:rPr lang="en-US" altLang="zh-CN" dirty="0"/>
              <a:t>     if ( p == Null )  </a:t>
            </a:r>
            <a:endParaRPr lang="en-US" altLang="zh-CN" dirty="0"/>
          </a:p>
          <a:p>
            <a:pPr eaLnBrk="1" hangingPunct="1"/>
            <a:r>
              <a:rPr lang="en-US" altLang="zh-CN" dirty="0"/>
              <a:t>            return Null ;</a:t>
            </a:r>
            <a:endParaRPr lang="en-US" altLang="zh-CN" dirty="0"/>
          </a:p>
          <a:p>
            <a:pPr eaLnBrk="1" hangingPunct="1"/>
            <a:r>
              <a:rPr lang="en-US" altLang="zh-CN" dirty="0"/>
              <a:t>     else if ( k == p-&gt;</a:t>
            </a:r>
            <a:r>
              <a:rPr lang="en-US" altLang="zh-CN" dirty="0" err="1"/>
              <a:t>data.key</a:t>
            </a:r>
            <a:r>
              <a:rPr lang="en-US" altLang="zh-CN" dirty="0"/>
              <a:t> )</a:t>
            </a:r>
            <a:endParaRPr lang="en-US" altLang="zh-CN" dirty="0"/>
          </a:p>
          <a:p>
            <a:pPr eaLnBrk="1" hangingPunct="1"/>
            <a:r>
              <a:rPr lang="en-US" altLang="zh-CN" dirty="0"/>
              <a:t>            return p ;</a:t>
            </a:r>
            <a:endParaRPr lang="en-US" altLang="zh-CN" dirty="0"/>
          </a:p>
          <a:p>
            <a:pPr eaLnBrk="1" hangingPunct="1"/>
            <a:r>
              <a:rPr lang="en-US" altLang="zh-CN" dirty="0"/>
              <a:t>     else if ( K &lt; p-&gt;</a:t>
            </a:r>
            <a:r>
              <a:rPr lang="en-US" altLang="zh-CN" dirty="0" err="1"/>
              <a:t>data.key</a:t>
            </a:r>
            <a:r>
              <a:rPr lang="en-US" altLang="zh-CN" dirty="0"/>
              <a:t> )</a:t>
            </a:r>
            <a:endParaRPr lang="en-US" altLang="zh-CN" dirty="0"/>
          </a:p>
          <a:p>
            <a:pPr eaLnBrk="1" hangingPunct="1"/>
            <a:r>
              <a:rPr lang="en-US" altLang="zh-CN" dirty="0"/>
              <a:t>            return ( search ( k,  p-&gt;</a:t>
            </a:r>
            <a:r>
              <a:rPr lang="en-US" altLang="zh-CN" dirty="0" err="1"/>
              <a:t>lchild</a:t>
            </a:r>
            <a:r>
              <a:rPr lang="en-US" altLang="zh-CN" dirty="0"/>
              <a:t> ) ) ;</a:t>
            </a:r>
            <a:endParaRPr lang="en-US" altLang="zh-CN" dirty="0"/>
          </a:p>
          <a:p>
            <a:pPr eaLnBrk="1" hangingPunct="1"/>
            <a:r>
              <a:rPr lang="en-US" altLang="zh-CN" dirty="0"/>
              <a:t>     else if ( K &gt; =p-&gt;</a:t>
            </a:r>
            <a:r>
              <a:rPr lang="en-US" altLang="zh-CN" dirty="0" err="1"/>
              <a:t>data.key</a:t>
            </a:r>
            <a:r>
              <a:rPr lang="en-US" altLang="zh-CN" dirty="0"/>
              <a:t> )</a:t>
            </a:r>
            <a:endParaRPr lang="en-US" altLang="zh-CN" dirty="0"/>
          </a:p>
          <a:p>
            <a:pPr eaLnBrk="1" hangingPunct="1"/>
            <a:r>
              <a:rPr lang="en-US" altLang="zh-CN" dirty="0"/>
              <a:t>            return ( search ( k,  p-&gt;</a:t>
            </a:r>
            <a:r>
              <a:rPr lang="en-US" altLang="zh-CN" dirty="0" err="1"/>
              <a:t>rchild</a:t>
            </a:r>
            <a:r>
              <a:rPr lang="en-US" altLang="zh-CN" dirty="0"/>
              <a:t> ) ) ;</a:t>
            </a:r>
            <a:endParaRPr lang="en-US" altLang="zh-CN" dirty="0"/>
          </a:p>
          <a:p>
            <a:pPr eaLnBrk="1" hangingPunct="1"/>
            <a:r>
              <a:rPr lang="en-US" altLang="zh-CN" dirty="0"/>
              <a:t>}</a:t>
            </a:r>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1981200" y="1260184"/>
            <a:ext cx="5803618" cy="526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t>Void  Insert ( Records  R , BST   *&amp;F )</a:t>
            </a:r>
            <a:endParaRPr lang="en-US" altLang="zh-CN" sz="2800" dirty="0"/>
          </a:p>
          <a:p>
            <a:pPr eaLnBrk="1" hangingPunct="1"/>
            <a:r>
              <a:rPr lang="en-US" altLang="zh-CN" sz="2800" dirty="0"/>
              <a:t>{  </a:t>
            </a:r>
            <a:endParaRPr lang="en-US" altLang="zh-CN" sz="2800" dirty="0"/>
          </a:p>
          <a:p>
            <a:pPr eaLnBrk="1" hangingPunct="1"/>
            <a:r>
              <a:rPr lang="en-US" altLang="zh-CN" sz="2800" dirty="0"/>
              <a:t>    if ( F ==Null )</a:t>
            </a:r>
            <a:endParaRPr lang="en-US" altLang="zh-CN" sz="2800" dirty="0"/>
          </a:p>
          <a:p>
            <a:pPr eaLnBrk="1" hangingPunct="1"/>
            <a:r>
              <a:rPr lang="en-US" altLang="zh-CN" sz="2800" dirty="0"/>
              <a:t>       {  F = New  </a:t>
            </a:r>
            <a:r>
              <a:rPr lang="en-US" altLang="zh-CN" sz="2800" dirty="0" err="1"/>
              <a:t>CellType</a:t>
            </a:r>
            <a:r>
              <a:rPr lang="en-US" altLang="zh-CN" sz="2800" dirty="0"/>
              <a:t> ;</a:t>
            </a:r>
            <a:endParaRPr lang="en-US" altLang="zh-CN" sz="2800" dirty="0"/>
          </a:p>
          <a:p>
            <a:pPr eaLnBrk="1" hangingPunct="1"/>
            <a:r>
              <a:rPr lang="en-US" altLang="zh-CN" sz="2800" dirty="0"/>
              <a:t>           F-&gt;data = R ;</a:t>
            </a:r>
            <a:endParaRPr lang="en-US" altLang="zh-CN" sz="2800" dirty="0"/>
          </a:p>
          <a:p>
            <a:pPr eaLnBrk="1" hangingPunct="1"/>
            <a:r>
              <a:rPr lang="en-US" altLang="zh-CN" sz="2800" dirty="0"/>
              <a:t>           F-&gt;</a:t>
            </a:r>
            <a:r>
              <a:rPr lang="en-US" altLang="zh-CN" sz="2800" dirty="0" err="1"/>
              <a:t>lchild</a:t>
            </a:r>
            <a:r>
              <a:rPr lang="en-US" altLang="zh-CN" sz="2800" dirty="0"/>
              <a:t> = Null ;</a:t>
            </a:r>
            <a:endParaRPr lang="en-US" altLang="zh-CN" sz="2800" dirty="0"/>
          </a:p>
          <a:p>
            <a:pPr eaLnBrk="1" hangingPunct="1"/>
            <a:r>
              <a:rPr lang="en-US" altLang="zh-CN" sz="2800" dirty="0"/>
              <a:t>           F-&gt;</a:t>
            </a:r>
            <a:r>
              <a:rPr lang="en-US" altLang="zh-CN" sz="2800" dirty="0" err="1"/>
              <a:t>rchild</a:t>
            </a:r>
            <a:r>
              <a:rPr lang="en-US" altLang="zh-CN" sz="2800" dirty="0"/>
              <a:t> = Null ;   }</a:t>
            </a:r>
            <a:endParaRPr lang="en-US" altLang="zh-CN" sz="2800" dirty="0"/>
          </a:p>
          <a:p>
            <a:pPr eaLnBrk="1" hangingPunct="1"/>
            <a:r>
              <a:rPr lang="en-US" altLang="zh-CN" sz="2800" dirty="0"/>
              <a:t>    else  if ( </a:t>
            </a:r>
            <a:r>
              <a:rPr lang="en-US" altLang="zh-CN" sz="2800" dirty="0" err="1"/>
              <a:t>R.key</a:t>
            </a:r>
            <a:r>
              <a:rPr lang="en-US" altLang="zh-CN" sz="2800" dirty="0"/>
              <a:t> &lt; F-&gt;</a:t>
            </a:r>
            <a:r>
              <a:rPr lang="en-US" altLang="zh-CN" sz="2800" dirty="0" err="1"/>
              <a:t>data.key</a:t>
            </a:r>
            <a:r>
              <a:rPr lang="en-US" altLang="zh-CN" sz="2800" dirty="0"/>
              <a:t> )</a:t>
            </a:r>
            <a:endParaRPr lang="en-US" altLang="zh-CN" sz="2800" dirty="0"/>
          </a:p>
          <a:p>
            <a:pPr eaLnBrk="1" hangingPunct="1"/>
            <a:r>
              <a:rPr lang="en-US" altLang="zh-CN" sz="2800" dirty="0"/>
              <a:t>           Insert ( R , F-&gt;</a:t>
            </a:r>
            <a:r>
              <a:rPr lang="en-US" altLang="zh-CN" sz="2800" dirty="0" err="1"/>
              <a:t>lchild</a:t>
            </a:r>
            <a:r>
              <a:rPr lang="en-US" altLang="zh-CN" sz="2800" dirty="0"/>
              <a:t> )</a:t>
            </a:r>
            <a:endParaRPr lang="en-US" altLang="zh-CN" sz="2800" dirty="0"/>
          </a:p>
          <a:p>
            <a:pPr eaLnBrk="1" hangingPunct="1"/>
            <a:r>
              <a:rPr lang="en-US" altLang="zh-CN" sz="2800" dirty="0"/>
              <a:t>    else  if ( </a:t>
            </a:r>
            <a:r>
              <a:rPr lang="en-US" altLang="zh-CN" sz="2800" dirty="0" err="1"/>
              <a:t>R.key</a:t>
            </a:r>
            <a:r>
              <a:rPr lang="en-US" altLang="zh-CN" sz="2800" dirty="0"/>
              <a:t> &gt;= F-&gt;</a:t>
            </a:r>
            <a:r>
              <a:rPr lang="en-US" altLang="zh-CN" sz="2800" dirty="0" err="1"/>
              <a:t>data.key</a:t>
            </a:r>
            <a:r>
              <a:rPr lang="en-US" altLang="zh-CN" sz="2800" dirty="0"/>
              <a:t> )</a:t>
            </a:r>
            <a:endParaRPr lang="en-US" altLang="zh-CN" sz="2800" dirty="0"/>
          </a:p>
          <a:p>
            <a:pPr eaLnBrk="1" hangingPunct="1"/>
            <a:r>
              <a:rPr lang="en-US" altLang="zh-CN" sz="2800" dirty="0"/>
              <a:t>           Insert ( R , F-&gt;</a:t>
            </a:r>
            <a:r>
              <a:rPr lang="en-US" altLang="zh-CN" sz="2800" dirty="0" err="1"/>
              <a:t>rchild</a:t>
            </a:r>
            <a:r>
              <a:rPr lang="en-US" altLang="zh-CN" sz="2800" dirty="0"/>
              <a:t> )</a:t>
            </a:r>
            <a:endParaRPr lang="en-US" altLang="zh-CN" sz="2800" dirty="0"/>
          </a:p>
          <a:p>
            <a:pPr eaLnBrk="1" hangingPunct="1"/>
            <a:r>
              <a:rPr lang="en-US" altLang="zh-CN" sz="2800" dirty="0"/>
              <a:t>}</a:t>
            </a:r>
            <a:endParaRPr lang="en-US" altLang="zh-CN" sz="2800" dirty="0"/>
          </a:p>
        </p:txBody>
      </p:sp>
      <p:sp>
        <p:nvSpPr>
          <p:cNvPr id="134147" name="Text Box 3"/>
          <p:cNvSpPr txBox="1">
            <a:spLocks noChangeArrowheads="1"/>
          </p:cNvSpPr>
          <p:nvPr/>
        </p:nvSpPr>
        <p:spPr bwMode="auto">
          <a:xfrm>
            <a:off x="250825" y="817271"/>
            <a:ext cx="482600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0000CC"/>
                </a:solidFill>
              </a:rPr>
              <a:t>在二叉查找树中插入新结点：</a:t>
            </a:r>
            <a:endParaRPr lang="zh-CN" altLang="en-US" b="1" dirty="0">
              <a:solidFill>
                <a:srgbClr val="0000CC"/>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p:cNvSpPr txBox="1">
            <a:spLocks noChangeArrowheads="1"/>
          </p:cNvSpPr>
          <p:nvPr/>
        </p:nvSpPr>
        <p:spPr bwMode="auto">
          <a:xfrm>
            <a:off x="304800" y="653752"/>
            <a:ext cx="342463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rgbClr val="C00000"/>
                </a:solidFill>
              </a:rPr>
              <a:t>3.7.4  </a:t>
            </a:r>
            <a:r>
              <a:rPr lang="zh-CN" altLang="en-US" b="1" dirty="0">
                <a:solidFill>
                  <a:srgbClr val="C00000"/>
                </a:solidFill>
              </a:rPr>
              <a:t>树的应用</a:t>
            </a:r>
            <a:r>
              <a:rPr lang="en-US" altLang="zh-CN" b="1" dirty="0">
                <a:solidFill>
                  <a:srgbClr val="C00000"/>
                </a:solidFill>
              </a:rPr>
              <a:t>—</a:t>
            </a:r>
            <a:r>
              <a:rPr lang="zh-CN" altLang="en-US" b="1" dirty="0">
                <a:solidFill>
                  <a:srgbClr val="C00000"/>
                </a:solidFill>
              </a:rPr>
              <a:t>判定树</a:t>
            </a:r>
            <a:endParaRPr lang="zh-CN" altLang="en-US" b="1" dirty="0">
              <a:solidFill>
                <a:srgbClr val="C00000"/>
              </a:solidFill>
            </a:endParaRPr>
          </a:p>
        </p:txBody>
      </p:sp>
      <p:sp>
        <p:nvSpPr>
          <p:cNvPr id="136195" name="Text Box 3"/>
          <p:cNvSpPr txBox="1">
            <a:spLocks noChangeArrowheads="1"/>
          </p:cNvSpPr>
          <p:nvPr/>
        </p:nvSpPr>
        <p:spPr bwMode="auto">
          <a:xfrm>
            <a:off x="609600" y="1223665"/>
            <a:ext cx="7920038"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zh-CN" altLang="en-US" b="1"/>
              <a:t>假定有八枚硬币</a:t>
            </a:r>
            <a:r>
              <a:rPr lang="en-US" altLang="zh-CN" b="1"/>
              <a:t>a</a:t>
            </a:r>
            <a:r>
              <a:rPr lang="zh-CN" altLang="en-US" b="1"/>
              <a:t>、</a:t>
            </a:r>
            <a:r>
              <a:rPr lang="en-US" altLang="zh-CN" b="1"/>
              <a:t>b</a:t>
            </a:r>
            <a:r>
              <a:rPr lang="zh-CN" altLang="en-US" b="1"/>
              <a:t>、</a:t>
            </a:r>
            <a:r>
              <a:rPr lang="en-US" altLang="zh-CN" b="1"/>
              <a:t>c</a:t>
            </a:r>
            <a:r>
              <a:rPr lang="zh-CN" altLang="en-US" b="1"/>
              <a:t>、</a:t>
            </a:r>
            <a:r>
              <a:rPr lang="en-US" altLang="zh-CN" b="1"/>
              <a:t>d</a:t>
            </a:r>
            <a:r>
              <a:rPr lang="zh-CN" altLang="en-US" b="1"/>
              <a:t>、</a:t>
            </a:r>
            <a:r>
              <a:rPr lang="en-US" altLang="zh-CN" b="1"/>
              <a:t>e</a:t>
            </a:r>
            <a:r>
              <a:rPr lang="zh-CN" altLang="en-US" b="1"/>
              <a:t>、</a:t>
            </a:r>
            <a:r>
              <a:rPr lang="en-US" altLang="zh-CN" b="1"/>
              <a:t>f</a:t>
            </a:r>
            <a:r>
              <a:rPr lang="zh-CN" altLang="en-US" b="1"/>
              <a:t>、</a:t>
            </a:r>
            <a:r>
              <a:rPr lang="en-US" altLang="zh-CN" b="1"/>
              <a:t>g</a:t>
            </a:r>
            <a:r>
              <a:rPr lang="zh-CN" altLang="en-US" b="1"/>
              <a:t>、</a:t>
            </a:r>
            <a:r>
              <a:rPr lang="en-US" altLang="zh-CN" b="1"/>
              <a:t>h</a:t>
            </a:r>
            <a:r>
              <a:rPr lang="zh-CN" altLang="en-US" b="1"/>
              <a:t>，已知其中</a:t>
            </a:r>
            <a:r>
              <a:rPr lang="en-US" altLang="zh-CN" b="1"/>
              <a:t>1</a:t>
            </a:r>
            <a:r>
              <a:rPr lang="zh-CN" altLang="en-US" b="1"/>
              <a:t>枚是</a:t>
            </a:r>
            <a:endParaRPr lang="zh-CN" altLang="en-US" b="1"/>
          </a:p>
          <a:p>
            <a:pPr eaLnBrk="1" hangingPunct="1">
              <a:lnSpc>
                <a:spcPct val="110000"/>
              </a:lnSpc>
            </a:pPr>
            <a:r>
              <a:rPr lang="zh-CN" altLang="en-US" b="1"/>
              <a:t>伪造的假币，假币的重量与真币不同，或重或轻。要求以</a:t>
            </a:r>
            <a:endParaRPr lang="zh-CN" altLang="en-US" b="1"/>
          </a:p>
          <a:p>
            <a:pPr eaLnBrk="1" hangingPunct="1">
              <a:lnSpc>
                <a:spcPct val="110000"/>
              </a:lnSpc>
            </a:pPr>
            <a:r>
              <a:rPr lang="zh-CN" altLang="en-US" b="1"/>
              <a:t>天平为工具，用最少的比较次数挑出假币。</a:t>
            </a:r>
            <a:endParaRPr lang="zh-CN" altLang="en-US" b="1"/>
          </a:p>
        </p:txBody>
      </p:sp>
      <p:sp>
        <p:nvSpPr>
          <p:cNvPr id="136196" name="Text Box 5"/>
          <p:cNvSpPr txBox="1">
            <a:spLocks noChangeArrowheads="1"/>
          </p:cNvSpPr>
          <p:nvPr/>
        </p:nvSpPr>
        <p:spPr bwMode="auto">
          <a:xfrm>
            <a:off x="519113" y="6140152"/>
            <a:ext cx="5540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H—</a:t>
            </a:r>
            <a:r>
              <a:rPr lang="zh-CN" altLang="en-US" dirty="0"/>
              <a:t>假币重于真币；</a:t>
            </a:r>
            <a:r>
              <a:rPr lang="en-US" altLang="zh-CN" dirty="0"/>
              <a:t>L —</a:t>
            </a:r>
            <a:r>
              <a:rPr lang="zh-CN" altLang="en-US" dirty="0"/>
              <a:t>假币轻于真币。</a:t>
            </a:r>
            <a:endParaRPr lang="zh-CN" altLang="en-US" dirty="0"/>
          </a:p>
        </p:txBody>
      </p:sp>
      <p:grpSp>
        <p:nvGrpSpPr>
          <p:cNvPr id="73" name="组合 72"/>
          <p:cNvGrpSpPr/>
          <p:nvPr/>
        </p:nvGrpSpPr>
        <p:grpSpPr>
          <a:xfrm>
            <a:off x="358322" y="2626719"/>
            <a:ext cx="8360228" cy="3308506"/>
            <a:chOff x="342000" y="2574796"/>
            <a:chExt cx="8427356" cy="3533426"/>
          </a:xfrm>
        </p:grpSpPr>
        <p:sp>
          <p:nvSpPr>
            <p:cNvPr id="74" name="椭圆 73"/>
            <p:cNvSpPr/>
            <p:nvPr/>
          </p:nvSpPr>
          <p:spPr>
            <a:xfrm>
              <a:off x="3596520" y="2574796"/>
              <a:ext cx="1980000" cy="44920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tx1"/>
                  </a:solidFill>
                  <a:latin typeface="Times New Roman" panose="02020603050405020304" pitchFamily="18" charset="0"/>
                  <a:cs typeface="Times New Roman" panose="02020603050405020304" pitchFamily="18" charset="0"/>
                </a:rPr>
                <a:t>a+b+c</a:t>
              </a:r>
              <a:r>
                <a:rPr lang="en-US" altLang="zh-CN" sz="1600" dirty="0">
                  <a:solidFill>
                    <a:schemeClr val="tx1"/>
                  </a:solidFill>
                  <a:latin typeface="Times New Roman" panose="02020603050405020304" pitchFamily="18" charset="0"/>
                  <a:cs typeface="Times New Roman" panose="02020603050405020304" pitchFamily="18" charset="0"/>
                </a:rPr>
                <a:t> ? </a:t>
              </a:r>
              <a:r>
                <a:rPr lang="en-US" altLang="zh-CN" sz="1600" dirty="0" err="1">
                  <a:solidFill>
                    <a:schemeClr val="tx1"/>
                  </a:solidFill>
                  <a:latin typeface="Times New Roman" panose="02020603050405020304" pitchFamily="18" charset="0"/>
                  <a:cs typeface="Times New Roman" panose="02020603050405020304" pitchFamily="18" charset="0"/>
                </a:rPr>
                <a:t>d+e+f</a:t>
              </a:r>
              <a:r>
                <a:rPr lang="en-US" altLang="zh-CN" sz="1600" dirty="0">
                  <a:solidFill>
                    <a:schemeClr val="tx1"/>
                  </a:solidFill>
                  <a:latin typeface="Times New Roman" panose="02020603050405020304" pitchFamily="18" charset="0"/>
                  <a:cs typeface="Times New Roman" panose="02020603050405020304" pitchFamily="18" charset="0"/>
                </a:rPr>
                <a:t> </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75" name="椭圆 74"/>
            <p:cNvSpPr/>
            <p:nvPr/>
          </p:nvSpPr>
          <p:spPr>
            <a:xfrm>
              <a:off x="1324069" y="3708983"/>
              <a:ext cx="1190437" cy="4850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err="1">
                  <a:solidFill>
                    <a:schemeClr val="tx1"/>
                  </a:solidFill>
                  <a:latin typeface="Times New Roman" panose="02020603050405020304" pitchFamily="18" charset="0"/>
                  <a:cs typeface="Times New Roman" panose="02020603050405020304" pitchFamily="18" charset="0"/>
                </a:rPr>
                <a:t>a+d</a:t>
              </a:r>
              <a:r>
                <a:rPr lang="en-US" altLang="zh-CN" sz="1600" dirty="0">
                  <a:solidFill>
                    <a:schemeClr val="tx1"/>
                  </a:solidFill>
                  <a:latin typeface="Times New Roman" panose="02020603050405020304" pitchFamily="18" charset="0"/>
                  <a:cs typeface="Times New Roman" panose="02020603050405020304" pitchFamily="18" charset="0"/>
                </a:rPr>
                <a:t> ? </a:t>
              </a:r>
              <a:r>
                <a:rPr lang="en-US" altLang="zh-CN" sz="1600" dirty="0" err="1">
                  <a:solidFill>
                    <a:schemeClr val="tx1"/>
                  </a:solidFill>
                  <a:latin typeface="Times New Roman" panose="02020603050405020304" pitchFamily="18" charset="0"/>
                  <a:cs typeface="Times New Roman" panose="02020603050405020304" pitchFamily="18" charset="0"/>
                </a:rPr>
                <a:t>b+e</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76" name="椭圆 75"/>
            <p:cNvSpPr/>
            <p:nvPr/>
          </p:nvSpPr>
          <p:spPr>
            <a:xfrm>
              <a:off x="3987000" y="3708030"/>
              <a:ext cx="1190437" cy="4850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g ? h</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77" name="椭圆 76"/>
            <p:cNvSpPr/>
            <p:nvPr/>
          </p:nvSpPr>
          <p:spPr>
            <a:xfrm>
              <a:off x="6621712" y="3699001"/>
              <a:ext cx="1190437" cy="4850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err="1">
                  <a:solidFill>
                    <a:schemeClr val="tx1"/>
                  </a:solidFill>
                  <a:latin typeface="Times New Roman" panose="02020603050405020304" pitchFamily="18" charset="0"/>
                  <a:cs typeface="Times New Roman" panose="02020603050405020304" pitchFamily="18" charset="0"/>
                </a:rPr>
                <a:t>a+d</a:t>
              </a:r>
              <a:r>
                <a:rPr lang="en-US" altLang="zh-CN" sz="1600" dirty="0">
                  <a:solidFill>
                    <a:schemeClr val="tx1"/>
                  </a:solidFill>
                  <a:latin typeface="Times New Roman" panose="02020603050405020304" pitchFamily="18" charset="0"/>
                  <a:cs typeface="Times New Roman" panose="02020603050405020304" pitchFamily="18" charset="0"/>
                </a:rPr>
                <a:t> ? </a:t>
              </a:r>
              <a:r>
                <a:rPr lang="en-US" altLang="zh-CN" sz="1600" dirty="0" err="1">
                  <a:solidFill>
                    <a:schemeClr val="tx1"/>
                  </a:solidFill>
                  <a:latin typeface="Times New Roman" panose="02020603050405020304" pitchFamily="18" charset="0"/>
                  <a:cs typeface="Times New Roman" panose="02020603050405020304" pitchFamily="18" charset="0"/>
                </a:rPr>
                <a:t>b+e</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78" name="椭圆 77"/>
            <p:cNvSpPr/>
            <p:nvPr/>
          </p:nvSpPr>
          <p:spPr>
            <a:xfrm>
              <a:off x="567000" y="4824000"/>
              <a:ext cx="585000" cy="3479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a ? b</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79" name="椭圆 78"/>
            <p:cNvSpPr/>
            <p:nvPr/>
          </p:nvSpPr>
          <p:spPr>
            <a:xfrm>
              <a:off x="1602000" y="4842853"/>
              <a:ext cx="585000" cy="3479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c ? a</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80" name="椭圆 79"/>
            <p:cNvSpPr/>
            <p:nvPr/>
          </p:nvSpPr>
          <p:spPr>
            <a:xfrm>
              <a:off x="2592000" y="4849193"/>
              <a:ext cx="585000" cy="3479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b ? a</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81" name="椭圆 80"/>
            <p:cNvSpPr/>
            <p:nvPr/>
          </p:nvSpPr>
          <p:spPr>
            <a:xfrm>
              <a:off x="3762000" y="4868046"/>
              <a:ext cx="585000" cy="3479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g ? a</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82" name="椭圆 81"/>
            <p:cNvSpPr/>
            <p:nvPr/>
          </p:nvSpPr>
          <p:spPr>
            <a:xfrm>
              <a:off x="4752000" y="4863570"/>
              <a:ext cx="585000" cy="3479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h ? a</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83" name="椭圆 82"/>
            <p:cNvSpPr/>
            <p:nvPr/>
          </p:nvSpPr>
          <p:spPr>
            <a:xfrm>
              <a:off x="5877000" y="4882423"/>
              <a:ext cx="585000" cy="3479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a ? b</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84" name="椭圆 83"/>
            <p:cNvSpPr/>
            <p:nvPr/>
          </p:nvSpPr>
          <p:spPr>
            <a:xfrm>
              <a:off x="6912000" y="4888763"/>
              <a:ext cx="585000" cy="3479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a ? c</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85" name="椭圆 84"/>
            <p:cNvSpPr/>
            <p:nvPr/>
          </p:nvSpPr>
          <p:spPr>
            <a:xfrm>
              <a:off x="342000" y="5814000"/>
              <a:ext cx="462356" cy="2942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a-H</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86" name="椭圆 85"/>
            <p:cNvSpPr/>
            <p:nvPr/>
          </p:nvSpPr>
          <p:spPr>
            <a:xfrm>
              <a:off x="7947000" y="4877929"/>
              <a:ext cx="585000" cy="3479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b ? a</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87" name="椭圆 86"/>
            <p:cNvSpPr/>
            <p:nvPr/>
          </p:nvSpPr>
          <p:spPr>
            <a:xfrm>
              <a:off x="849356" y="5814000"/>
              <a:ext cx="462356" cy="2942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c-L</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88" name="椭圆 87"/>
            <p:cNvSpPr/>
            <p:nvPr/>
          </p:nvSpPr>
          <p:spPr>
            <a:xfrm>
              <a:off x="1377000" y="5814000"/>
              <a:ext cx="462356" cy="2942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c-H</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89" name="椭圆 88"/>
            <p:cNvSpPr/>
            <p:nvPr/>
          </p:nvSpPr>
          <p:spPr>
            <a:xfrm>
              <a:off x="1884356" y="5814000"/>
              <a:ext cx="462356" cy="2942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f-L</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90" name="椭圆 89"/>
            <p:cNvSpPr/>
            <p:nvPr/>
          </p:nvSpPr>
          <p:spPr>
            <a:xfrm>
              <a:off x="2412000" y="5814000"/>
              <a:ext cx="462356" cy="2942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b-H</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91" name="椭圆 90"/>
            <p:cNvSpPr/>
            <p:nvPr/>
          </p:nvSpPr>
          <p:spPr>
            <a:xfrm>
              <a:off x="2919356" y="5810226"/>
              <a:ext cx="462356" cy="2942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d-L</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92" name="椭圆 91"/>
            <p:cNvSpPr/>
            <p:nvPr/>
          </p:nvSpPr>
          <p:spPr>
            <a:xfrm>
              <a:off x="3524644" y="5814000"/>
              <a:ext cx="462356" cy="2942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g-H</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93" name="椭圆 92"/>
            <p:cNvSpPr/>
            <p:nvPr/>
          </p:nvSpPr>
          <p:spPr>
            <a:xfrm>
              <a:off x="4032000" y="5810226"/>
              <a:ext cx="462356" cy="2942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h-L</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94" name="椭圆 93"/>
            <p:cNvSpPr/>
            <p:nvPr/>
          </p:nvSpPr>
          <p:spPr>
            <a:xfrm>
              <a:off x="4539356" y="5810226"/>
              <a:ext cx="462356" cy="2942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h-H</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95" name="椭圆 94"/>
            <p:cNvSpPr/>
            <p:nvPr/>
          </p:nvSpPr>
          <p:spPr>
            <a:xfrm>
              <a:off x="5079356" y="5814000"/>
              <a:ext cx="462356" cy="2942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g-L</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96" name="椭圆 95"/>
            <p:cNvSpPr/>
            <p:nvPr/>
          </p:nvSpPr>
          <p:spPr>
            <a:xfrm>
              <a:off x="5619356" y="5814000"/>
              <a:ext cx="462356" cy="2942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b-L</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97" name="椭圆 96"/>
            <p:cNvSpPr/>
            <p:nvPr/>
          </p:nvSpPr>
          <p:spPr>
            <a:xfrm>
              <a:off x="6159356" y="5814000"/>
              <a:ext cx="462356" cy="2942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d-H</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98" name="椭圆 97"/>
            <p:cNvSpPr/>
            <p:nvPr/>
          </p:nvSpPr>
          <p:spPr>
            <a:xfrm>
              <a:off x="6707437" y="5814000"/>
              <a:ext cx="462356" cy="2942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c-L</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99" name="椭圆 98"/>
            <p:cNvSpPr/>
            <p:nvPr/>
          </p:nvSpPr>
          <p:spPr>
            <a:xfrm>
              <a:off x="7239356" y="5814000"/>
              <a:ext cx="462356" cy="2942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f-H</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100" name="椭圆 99"/>
            <p:cNvSpPr/>
            <p:nvPr/>
          </p:nvSpPr>
          <p:spPr>
            <a:xfrm>
              <a:off x="7779356" y="5814000"/>
              <a:ext cx="462356" cy="2942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a-L</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101" name="椭圆 100"/>
            <p:cNvSpPr/>
            <p:nvPr/>
          </p:nvSpPr>
          <p:spPr>
            <a:xfrm>
              <a:off x="8307000" y="5814000"/>
              <a:ext cx="462356" cy="2942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c-H</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cxnSp>
          <p:nvCxnSpPr>
            <p:cNvPr id="102" name="直接连接符 101"/>
            <p:cNvCxnSpPr>
              <a:stCxn id="74" idx="4"/>
              <a:endCxn id="76" idx="0"/>
            </p:cNvCxnSpPr>
            <p:nvPr/>
          </p:nvCxnSpPr>
          <p:spPr>
            <a:xfrm flipH="1">
              <a:off x="4582219" y="3024000"/>
              <a:ext cx="4301" cy="6840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74" idx="4"/>
              <a:endCxn id="75" idx="0"/>
            </p:cNvCxnSpPr>
            <p:nvPr/>
          </p:nvCxnSpPr>
          <p:spPr>
            <a:xfrm flipH="1">
              <a:off x="1919288" y="3024000"/>
              <a:ext cx="2667232" cy="6849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74" idx="4"/>
              <a:endCxn id="77" idx="0"/>
            </p:cNvCxnSpPr>
            <p:nvPr/>
          </p:nvCxnSpPr>
          <p:spPr>
            <a:xfrm>
              <a:off x="4586520" y="3024000"/>
              <a:ext cx="2630411" cy="6750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75" idx="4"/>
              <a:endCxn id="78" idx="0"/>
            </p:cNvCxnSpPr>
            <p:nvPr/>
          </p:nvCxnSpPr>
          <p:spPr>
            <a:xfrm flipH="1">
              <a:off x="859500" y="4194000"/>
              <a:ext cx="1059788" cy="63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75" idx="4"/>
              <a:endCxn id="79" idx="0"/>
            </p:cNvCxnSpPr>
            <p:nvPr/>
          </p:nvCxnSpPr>
          <p:spPr>
            <a:xfrm flipH="1">
              <a:off x="1894500" y="4194000"/>
              <a:ext cx="24788" cy="6488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75" idx="4"/>
              <a:endCxn id="80" idx="0"/>
            </p:cNvCxnSpPr>
            <p:nvPr/>
          </p:nvCxnSpPr>
          <p:spPr>
            <a:xfrm>
              <a:off x="1919288" y="4194000"/>
              <a:ext cx="965212" cy="6551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77" idx="4"/>
              <a:endCxn id="83" idx="0"/>
            </p:cNvCxnSpPr>
            <p:nvPr/>
          </p:nvCxnSpPr>
          <p:spPr>
            <a:xfrm flipH="1">
              <a:off x="6169500" y="4184018"/>
              <a:ext cx="1047431" cy="6984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77" idx="4"/>
              <a:endCxn id="84" idx="0"/>
            </p:cNvCxnSpPr>
            <p:nvPr/>
          </p:nvCxnSpPr>
          <p:spPr>
            <a:xfrm flipH="1">
              <a:off x="7204500" y="4184018"/>
              <a:ext cx="12431" cy="7047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77" idx="4"/>
              <a:endCxn id="86" idx="0"/>
            </p:cNvCxnSpPr>
            <p:nvPr/>
          </p:nvCxnSpPr>
          <p:spPr>
            <a:xfrm>
              <a:off x="7216931" y="4184018"/>
              <a:ext cx="1022569" cy="69391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76" idx="4"/>
              <a:endCxn id="81" idx="0"/>
            </p:cNvCxnSpPr>
            <p:nvPr/>
          </p:nvCxnSpPr>
          <p:spPr>
            <a:xfrm flipH="1">
              <a:off x="4054500" y="4193047"/>
              <a:ext cx="527719" cy="6749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78" idx="4"/>
              <a:endCxn id="85" idx="0"/>
            </p:cNvCxnSpPr>
            <p:nvPr/>
          </p:nvCxnSpPr>
          <p:spPr>
            <a:xfrm flipH="1">
              <a:off x="573178" y="5171930"/>
              <a:ext cx="286322" cy="642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76" idx="4"/>
              <a:endCxn id="82" idx="0"/>
            </p:cNvCxnSpPr>
            <p:nvPr/>
          </p:nvCxnSpPr>
          <p:spPr>
            <a:xfrm>
              <a:off x="4582219" y="4193047"/>
              <a:ext cx="462281" cy="67052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78" idx="4"/>
              <a:endCxn id="87" idx="0"/>
            </p:cNvCxnSpPr>
            <p:nvPr/>
          </p:nvCxnSpPr>
          <p:spPr>
            <a:xfrm>
              <a:off x="859500" y="5171930"/>
              <a:ext cx="221034" cy="642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endCxn id="88" idx="0"/>
            </p:cNvCxnSpPr>
            <p:nvPr/>
          </p:nvCxnSpPr>
          <p:spPr>
            <a:xfrm flipH="1">
              <a:off x="1608178" y="5190783"/>
              <a:ext cx="252116" cy="6232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stCxn id="79" idx="4"/>
              <a:endCxn id="89" idx="0"/>
            </p:cNvCxnSpPr>
            <p:nvPr/>
          </p:nvCxnSpPr>
          <p:spPr>
            <a:xfrm>
              <a:off x="1894500" y="5190783"/>
              <a:ext cx="221034" cy="6232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80" idx="4"/>
              <a:endCxn id="90" idx="0"/>
            </p:cNvCxnSpPr>
            <p:nvPr/>
          </p:nvCxnSpPr>
          <p:spPr>
            <a:xfrm flipH="1">
              <a:off x="2643178" y="5197123"/>
              <a:ext cx="241322" cy="6168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a:stCxn id="80" idx="4"/>
              <a:endCxn id="91" idx="0"/>
            </p:cNvCxnSpPr>
            <p:nvPr/>
          </p:nvCxnSpPr>
          <p:spPr>
            <a:xfrm>
              <a:off x="2884500" y="5197123"/>
              <a:ext cx="266034" cy="61310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81" idx="4"/>
              <a:endCxn id="92" idx="0"/>
            </p:cNvCxnSpPr>
            <p:nvPr/>
          </p:nvCxnSpPr>
          <p:spPr>
            <a:xfrm flipH="1">
              <a:off x="3755822" y="5215976"/>
              <a:ext cx="298678" cy="598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81" idx="4"/>
              <a:endCxn id="93" idx="0"/>
            </p:cNvCxnSpPr>
            <p:nvPr/>
          </p:nvCxnSpPr>
          <p:spPr>
            <a:xfrm>
              <a:off x="4054500" y="5215976"/>
              <a:ext cx="208678" cy="5942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82" idx="4"/>
              <a:endCxn id="94" idx="0"/>
            </p:cNvCxnSpPr>
            <p:nvPr/>
          </p:nvCxnSpPr>
          <p:spPr>
            <a:xfrm flipH="1">
              <a:off x="4770534" y="5211500"/>
              <a:ext cx="273966" cy="59872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82" idx="4"/>
              <a:endCxn id="95" idx="0"/>
            </p:cNvCxnSpPr>
            <p:nvPr/>
          </p:nvCxnSpPr>
          <p:spPr>
            <a:xfrm>
              <a:off x="5044500" y="5211500"/>
              <a:ext cx="266034" cy="6025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83" idx="4"/>
              <a:endCxn id="96" idx="0"/>
            </p:cNvCxnSpPr>
            <p:nvPr/>
          </p:nvCxnSpPr>
          <p:spPr>
            <a:xfrm flipH="1">
              <a:off x="5850534" y="5230353"/>
              <a:ext cx="318966" cy="5836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83" idx="4"/>
              <a:endCxn id="97" idx="0"/>
            </p:cNvCxnSpPr>
            <p:nvPr/>
          </p:nvCxnSpPr>
          <p:spPr>
            <a:xfrm>
              <a:off x="6169500" y="5230353"/>
              <a:ext cx="221034" cy="5836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84" idx="4"/>
              <a:endCxn id="98" idx="0"/>
            </p:cNvCxnSpPr>
            <p:nvPr/>
          </p:nvCxnSpPr>
          <p:spPr>
            <a:xfrm flipH="1">
              <a:off x="6938615" y="5236693"/>
              <a:ext cx="265885" cy="5773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84" idx="4"/>
              <a:endCxn id="99" idx="0"/>
            </p:cNvCxnSpPr>
            <p:nvPr/>
          </p:nvCxnSpPr>
          <p:spPr>
            <a:xfrm>
              <a:off x="7204500" y="5236693"/>
              <a:ext cx="266034" cy="5773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86" idx="4"/>
              <a:endCxn id="100" idx="0"/>
            </p:cNvCxnSpPr>
            <p:nvPr/>
          </p:nvCxnSpPr>
          <p:spPr>
            <a:xfrm flipH="1">
              <a:off x="8010534" y="5225859"/>
              <a:ext cx="228966" cy="5881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86" idx="4"/>
              <a:endCxn id="101" idx="0"/>
            </p:cNvCxnSpPr>
            <p:nvPr/>
          </p:nvCxnSpPr>
          <p:spPr>
            <a:xfrm>
              <a:off x="8239500" y="5225859"/>
              <a:ext cx="298678" cy="5881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文本框 128"/>
            <p:cNvSpPr txBox="1"/>
            <p:nvPr/>
          </p:nvSpPr>
          <p:spPr>
            <a:xfrm>
              <a:off x="6504314" y="4235613"/>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&gt;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30" name="文本框 129"/>
            <p:cNvSpPr txBox="1"/>
            <p:nvPr/>
          </p:nvSpPr>
          <p:spPr>
            <a:xfrm>
              <a:off x="3017517" y="3078346"/>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&gt;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31" name="文本框 130"/>
            <p:cNvSpPr txBox="1"/>
            <p:nvPr/>
          </p:nvSpPr>
          <p:spPr>
            <a:xfrm>
              <a:off x="4558501" y="3060495"/>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32" name="文本框 131"/>
            <p:cNvSpPr txBox="1"/>
            <p:nvPr/>
          </p:nvSpPr>
          <p:spPr>
            <a:xfrm>
              <a:off x="5881602" y="3080849"/>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&lt;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33" name="文本框 132"/>
            <p:cNvSpPr txBox="1"/>
            <p:nvPr/>
          </p:nvSpPr>
          <p:spPr>
            <a:xfrm>
              <a:off x="1109702" y="4257954"/>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&gt;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34" name="文本框 133"/>
            <p:cNvSpPr txBox="1"/>
            <p:nvPr/>
          </p:nvSpPr>
          <p:spPr>
            <a:xfrm>
              <a:off x="1852202" y="4259439"/>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35" name="文本框 134"/>
            <p:cNvSpPr txBox="1"/>
            <p:nvPr/>
          </p:nvSpPr>
          <p:spPr>
            <a:xfrm>
              <a:off x="2334368" y="4235613"/>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&lt;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36" name="文本框 135"/>
            <p:cNvSpPr txBox="1"/>
            <p:nvPr/>
          </p:nvSpPr>
          <p:spPr>
            <a:xfrm>
              <a:off x="4054500" y="4235613"/>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&gt;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37" name="文本框 136"/>
            <p:cNvSpPr txBox="1"/>
            <p:nvPr/>
          </p:nvSpPr>
          <p:spPr>
            <a:xfrm>
              <a:off x="7158998" y="4280011"/>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38" name="文本框 137"/>
            <p:cNvSpPr txBox="1"/>
            <p:nvPr/>
          </p:nvSpPr>
          <p:spPr>
            <a:xfrm>
              <a:off x="7635251" y="4251943"/>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&lt;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39" name="文本框 138"/>
            <p:cNvSpPr txBox="1"/>
            <p:nvPr/>
          </p:nvSpPr>
          <p:spPr>
            <a:xfrm>
              <a:off x="472627" y="5266015"/>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&gt;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40" name="文本框 139"/>
            <p:cNvSpPr txBox="1"/>
            <p:nvPr/>
          </p:nvSpPr>
          <p:spPr>
            <a:xfrm>
              <a:off x="927000" y="5273056"/>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41" name="文本框 140"/>
            <p:cNvSpPr txBox="1"/>
            <p:nvPr/>
          </p:nvSpPr>
          <p:spPr>
            <a:xfrm>
              <a:off x="4756557" y="4220952"/>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&lt;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42" name="文本框 141"/>
            <p:cNvSpPr txBox="1"/>
            <p:nvPr/>
          </p:nvSpPr>
          <p:spPr>
            <a:xfrm>
              <a:off x="1528778" y="5226668"/>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&gt;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43" name="文本框 142"/>
            <p:cNvSpPr txBox="1"/>
            <p:nvPr/>
          </p:nvSpPr>
          <p:spPr>
            <a:xfrm>
              <a:off x="1931479" y="5243648"/>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44" name="文本框 143"/>
            <p:cNvSpPr txBox="1"/>
            <p:nvPr/>
          </p:nvSpPr>
          <p:spPr>
            <a:xfrm>
              <a:off x="2537343" y="5244193"/>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&gt;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45" name="文本框 144"/>
            <p:cNvSpPr txBox="1"/>
            <p:nvPr/>
          </p:nvSpPr>
          <p:spPr>
            <a:xfrm>
              <a:off x="2938064" y="5251234"/>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46" name="文本框 145"/>
            <p:cNvSpPr txBox="1"/>
            <p:nvPr/>
          </p:nvSpPr>
          <p:spPr>
            <a:xfrm>
              <a:off x="3672000" y="5233890"/>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&gt;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47" name="文本框 146"/>
            <p:cNvSpPr txBox="1"/>
            <p:nvPr/>
          </p:nvSpPr>
          <p:spPr>
            <a:xfrm>
              <a:off x="4077000" y="5229000"/>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48" name="文本框 147"/>
            <p:cNvSpPr txBox="1"/>
            <p:nvPr/>
          </p:nvSpPr>
          <p:spPr>
            <a:xfrm>
              <a:off x="4688691" y="5268347"/>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&gt;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49" name="文本框 148"/>
            <p:cNvSpPr txBox="1"/>
            <p:nvPr/>
          </p:nvSpPr>
          <p:spPr>
            <a:xfrm>
              <a:off x="5112000" y="5275388"/>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50" name="文本框 149"/>
            <p:cNvSpPr txBox="1"/>
            <p:nvPr/>
          </p:nvSpPr>
          <p:spPr>
            <a:xfrm>
              <a:off x="5787000" y="5229000"/>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&gt;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51" name="文本框 150"/>
            <p:cNvSpPr txBox="1"/>
            <p:nvPr/>
          </p:nvSpPr>
          <p:spPr>
            <a:xfrm>
              <a:off x="6223064" y="5245980"/>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52" name="文本框 151"/>
            <p:cNvSpPr txBox="1"/>
            <p:nvPr/>
          </p:nvSpPr>
          <p:spPr>
            <a:xfrm>
              <a:off x="6853064" y="5246525"/>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&gt;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53" name="文本框 152"/>
            <p:cNvSpPr txBox="1"/>
            <p:nvPr/>
          </p:nvSpPr>
          <p:spPr>
            <a:xfrm>
              <a:off x="7258064" y="5253566"/>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54" name="文本框 153"/>
            <p:cNvSpPr txBox="1"/>
            <p:nvPr/>
          </p:nvSpPr>
          <p:spPr>
            <a:xfrm>
              <a:off x="7888064" y="5236222"/>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&gt;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55" name="文本框 154"/>
            <p:cNvSpPr txBox="1"/>
            <p:nvPr/>
          </p:nvSpPr>
          <p:spPr>
            <a:xfrm>
              <a:off x="8293064" y="5231332"/>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wipe(up)">
                                      <p:cBhvr>
                                        <p:cTn id="7" dur="500"/>
                                        <p:tgtEl>
                                          <p:spTgt spid="7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36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404813"/>
            <a:ext cx="8353425" cy="6462712"/>
          </a:xfrm>
          <a:prstGeom prst="rect">
            <a:avLst/>
          </a:prstGeom>
        </p:spPr>
        <p:txBody>
          <a:bodyPr>
            <a:spAutoFit/>
          </a:bodyPr>
          <a:lstStyle/>
          <a:p>
            <a:pPr>
              <a:defRPr/>
            </a:pPr>
            <a:r>
              <a:rPr lang="en-US" altLang="zh-CN" sz="1800" b="1" dirty="0">
                <a:latin typeface="+mn-lt"/>
              </a:rPr>
              <a:t>void </a:t>
            </a:r>
            <a:r>
              <a:rPr lang="en-US" altLang="zh-CN" sz="1800" b="1" dirty="0" err="1">
                <a:latin typeface="+mn-lt"/>
              </a:rPr>
              <a:t>EightCoins</a:t>
            </a:r>
            <a:r>
              <a:rPr lang="en-US" altLang="zh-CN" sz="1800" b="1" dirty="0">
                <a:latin typeface="+mn-lt"/>
              </a:rPr>
              <a:t>( )  </a:t>
            </a:r>
            <a:r>
              <a:rPr lang="en-US" altLang="zh-CN" sz="1800" b="1" dirty="0">
                <a:solidFill>
                  <a:schemeClr val="accent2"/>
                </a:solidFill>
                <a:latin typeface="+mn-lt"/>
              </a:rPr>
              <a:t>//</a:t>
            </a:r>
            <a:r>
              <a:rPr lang="zh-CN" altLang="en-US" sz="1800" b="1" dirty="0">
                <a:solidFill>
                  <a:schemeClr val="accent2"/>
                </a:solidFill>
                <a:latin typeface="+mn-lt"/>
              </a:rPr>
              <a:t>输入</a:t>
            </a:r>
            <a:r>
              <a:rPr lang="en-US" altLang="zh-CN" sz="1800" b="1" dirty="0">
                <a:solidFill>
                  <a:schemeClr val="accent2"/>
                </a:solidFill>
                <a:latin typeface="+mn-lt"/>
              </a:rPr>
              <a:t>8</a:t>
            </a:r>
            <a:r>
              <a:rPr lang="zh-CN" altLang="en-US" sz="1800" b="1" dirty="0">
                <a:solidFill>
                  <a:schemeClr val="accent2"/>
                </a:solidFill>
                <a:latin typeface="+mn-lt"/>
              </a:rPr>
              <a:t>枚硬币的重量，经过三次比较，找出其中的伪币</a:t>
            </a:r>
            <a:endParaRPr lang="zh-CN" altLang="en-US" sz="1800" b="1" dirty="0">
              <a:solidFill>
                <a:schemeClr val="accent2"/>
              </a:solidFill>
              <a:latin typeface="+mn-lt"/>
            </a:endParaRPr>
          </a:p>
          <a:p>
            <a:pPr>
              <a:defRPr/>
            </a:pPr>
            <a:r>
              <a:rPr lang="en-US" altLang="zh-CN" sz="1800" b="1" dirty="0">
                <a:latin typeface="+mn-lt"/>
              </a:rPr>
              <a:t>{</a:t>
            </a:r>
            <a:endParaRPr lang="en-US" altLang="zh-CN" sz="1800" b="1" dirty="0">
              <a:latin typeface="+mn-lt"/>
            </a:endParaRPr>
          </a:p>
          <a:p>
            <a:pPr>
              <a:defRPr/>
            </a:pPr>
            <a:r>
              <a:rPr lang="en-US" altLang="zh-CN" sz="1800" b="1" dirty="0">
                <a:latin typeface="+mn-lt"/>
              </a:rPr>
              <a:t>   </a:t>
            </a:r>
            <a:r>
              <a:rPr lang="en-US" altLang="zh-CN" sz="1800" b="1" dirty="0" err="1">
                <a:latin typeface="+mn-lt"/>
              </a:rPr>
              <a:t>int</a:t>
            </a:r>
            <a:r>
              <a:rPr lang="en-US" altLang="zh-CN" sz="1800" b="1" dirty="0">
                <a:latin typeface="+mn-lt"/>
              </a:rPr>
              <a:t> </a:t>
            </a:r>
            <a:r>
              <a:rPr lang="en-US" altLang="zh-CN" sz="1800" b="1" dirty="0" err="1">
                <a:latin typeface="+mn-lt"/>
              </a:rPr>
              <a:t>a,b,c,d,e,f,g,h</a:t>
            </a:r>
            <a:r>
              <a:rPr lang="en-US" altLang="zh-CN" sz="1800" b="1" dirty="0">
                <a:latin typeface="+mn-lt"/>
              </a:rPr>
              <a:t>;</a:t>
            </a:r>
            <a:endParaRPr lang="en-US" altLang="zh-CN" sz="1800" b="1" dirty="0">
              <a:latin typeface="+mn-lt"/>
            </a:endParaRPr>
          </a:p>
          <a:p>
            <a:pPr>
              <a:defRPr/>
            </a:pPr>
            <a:r>
              <a:rPr lang="en-US" altLang="zh-CN" sz="1800" b="1" dirty="0">
                <a:latin typeface="+mn-lt"/>
              </a:rPr>
              <a:t>   </a:t>
            </a:r>
            <a:r>
              <a:rPr lang="en-US" altLang="zh-CN" sz="1800" b="1" dirty="0" err="1">
                <a:latin typeface="+mn-lt"/>
              </a:rPr>
              <a:t>cin</a:t>
            </a:r>
            <a:r>
              <a:rPr lang="en-US" altLang="zh-CN" sz="1800" b="1" dirty="0">
                <a:latin typeface="+mn-lt"/>
              </a:rPr>
              <a:t>&gt;&gt;a&gt;&gt;b&gt;&gt;c&gt;&gt;d&gt;&gt;e&gt;&gt;f&gt;&gt;g&gt;&gt;h;</a:t>
            </a:r>
            <a:endParaRPr lang="en-US" altLang="zh-CN" sz="1800" b="1" dirty="0">
              <a:latin typeface="+mn-lt"/>
            </a:endParaRPr>
          </a:p>
          <a:p>
            <a:pPr>
              <a:defRPr/>
            </a:pPr>
            <a:r>
              <a:rPr lang="en-US" altLang="zh-CN" sz="1800" b="1" dirty="0">
                <a:latin typeface="+mn-lt"/>
              </a:rPr>
              <a:t>   switch(Compare(</a:t>
            </a:r>
            <a:r>
              <a:rPr lang="en-US" altLang="zh-CN" sz="1800" b="1" dirty="0" err="1">
                <a:latin typeface="+mn-lt"/>
              </a:rPr>
              <a:t>a+b+c,d+e+f</a:t>
            </a:r>
            <a:r>
              <a:rPr lang="en-US" altLang="zh-CN" sz="1800" b="1" dirty="0">
                <a:latin typeface="+mn-lt"/>
              </a:rPr>
              <a:t>)){</a:t>
            </a:r>
            <a:endParaRPr lang="en-US" altLang="zh-CN" sz="1800" b="1" dirty="0">
              <a:latin typeface="+mn-lt"/>
            </a:endParaRPr>
          </a:p>
          <a:p>
            <a:pPr>
              <a:defRPr/>
            </a:pPr>
            <a:r>
              <a:rPr lang="en-US" altLang="zh-CN" sz="1800" b="1" dirty="0">
                <a:latin typeface="+mn-lt"/>
              </a:rPr>
              <a:t>     case '=':if(g&gt;h)Comp(</a:t>
            </a:r>
            <a:r>
              <a:rPr lang="en-US" altLang="zh-CN" sz="1800" b="1" dirty="0" err="1">
                <a:latin typeface="+mn-lt"/>
              </a:rPr>
              <a:t>g,h,a</a:t>
            </a:r>
            <a:r>
              <a:rPr lang="en-US" altLang="zh-CN" sz="1800" b="1" dirty="0">
                <a:latin typeface="+mn-lt"/>
              </a:rPr>
              <a:t>);</a:t>
            </a:r>
            <a:endParaRPr lang="en-US" altLang="zh-CN" sz="1800" b="1" dirty="0">
              <a:latin typeface="+mn-lt"/>
            </a:endParaRPr>
          </a:p>
          <a:p>
            <a:pPr>
              <a:defRPr/>
            </a:pPr>
            <a:r>
              <a:rPr lang="en-US" altLang="zh-CN" sz="1800" b="1" dirty="0">
                <a:latin typeface="+mn-lt"/>
              </a:rPr>
              <a:t>                   else Comp(</a:t>
            </a:r>
            <a:r>
              <a:rPr lang="en-US" altLang="zh-CN" sz="1800" b="1" dirty="0" err="1">
                <a:latin typeface="+mn-lt"/>
              </a:rPr>
              <a:t>h,g,a</a:t>
            </a:r>
            <a:r>
              <a:rPr lang="en-US" altLang="zh-CN" sz="1800" b="1" dirty="0">
                <a:latin typeface="+mn-lt"/>
              </a:rPr>
              <a:t>);</a:t>
            </a:r>
            <a:endParaRPr lang="en-US" altLang="zh-CN" sz="1800" b="1" dirty="0">
              <a:latin typeface="+mn-lt"/>
            </a:endParaRPr>
          </a:p>
          <a:p>
            <a:pPr>
              <a:defRPr/>
            </a:pPr>
            <a:r>
              <a:rPr lang="en-US" altLang="zh-CN" sz="1800" b="1" dirty="0">
                <a:latin typeface="+mn-lt"/>
              </a:rPr>
              <a:t>                   break;</a:t>
            </a:r>
            <a:endParaRPr lang="en-US" altLang="zh-CN" sz="1800" b="1" dirty="0">
              <a:latin typeface="+mn-lt"/>
            </a:endParaRPr>
          </a:p>
          <a:p>
            <a:pPr>
              <a:defRPr/>
            </a:pPr>
            <a:r>
              <a:rPr lang="en-US" altLang="zh-CN" sz="1800" b="1" dirty="0">
                <a:latin typeface="+mn-lt"/>
              </a:rPr>
              <a:t>     case '&gt;':switch(Compare(</a:t>
            </a:r>
            <a:r>
              <a:rPr lang="en-US" altLang="zh-CN" sz="1800" b="1" dirty="0" err="1">
                <a:latin typeface="+mn-lt"/>
              </a:rPr>
              <a:t>a+d,b+e</a:t>
            </a:r>
            <a:r>
              <a:rPr lang="en-US" altLang="zh-CN" sz="1800" b="1" dirty="0">
                <a:latin typeface="+mn-lt"/>
              </a:rPr>
              <a:t>)){</a:t>
            </a:r>
            <a:endParaRPr lang="en-US" altLang="zh-CN" sz="1800" b="1" dirty="0">
              <a:latin typeface="+mn-lt"/>
            </a:endParaRPr>
          </a:p>
          <a:p>
            <a:pPr>
              <a:defRPr/>
            </a:pPr>
            <a:r>
              <a:rPr lang="en-US" altLang="zh-CN" sz="1800" b="1" dirty="0">
                <a:latin typeface="+mn-lt"/>
              </a:rPr>
              <a:t>                       case '=':Comp(</a:t>
            </a:r>
            <a:r>
              <a:rPr lang="en-US" altLang="zh-CN" sz="1800" b="1" dirty="0" err="1">
                <a:latin typeface="+mn-lt"/>
              </a:rPr>
              <a:t>c,f,a</a:t>
            </a:r>
            <a:r>
              <a:rPr lang="en-US" altLang="zh-CN" sz="1800" b="1" dirty="0">
                <a:latin typeface="+mn-lt"/>
              </a:rPr>
              <a:t>);break;</a:t>
            </a:r>
            <a:endParaRPr lang="en-US" altLang="zh-CN" sz="1800" b="1" dirty="0">
              <a:latin typeface="+mn-lt"/>
            </a:endParaRPr>
          </a:p>
          <a:p>
            <a:pPr>
              <a:defRPr/>
            </a:pPr>
            <a:r>
              <a:rPr lang="en-US" altLang="zh-CN" sz="1800" b="1" dirty="0">
                <a:latin typeface="+mn-lt"/>
              </a:rPr>
              <a:t>                       case '&gt;':Comp(</a:t>
            </a:r>
            <a:r>
              <a:rPr lang="en-US" altLang="zh-CN" sz="1800" b="1" dirty="0" err="1">
                <a:latin typeface="+mn-lt"/>
              </a:rPr>
              <a:t>a,e,b</a:t>
            </a:r>
            <a:r>
              <a:rPr lang="en-US" altLang="zh-CN" sz="1800" b="1" dirty="0">
                <a:latin typeface="+mn-lt"/>
              </a:rPr>
              <a:t>);break;</a:t>
            </a:r>
            <a:endParaRPr lang="en-US" altLang="zh-CN" sz="1800" b="1" dirty="0">
              <a:latin typeface="+mn-lt"/>
            </a:endParaRPr>
          </a:p>
          <a:p>
            <a:pPr>
              <a:defRPr/>
            </a:pPr>
            <a:r>
              <a:rPr lang="en-US" altLang="zh-CN" sz="1800" b="1" dirty="0">
                <a:latin typeface="+mn-lt"/>
              </a:rPr>
              <a:t>                       case '&lt;':Comp(</a:t>
            </a:r>
            <a:r>
              <a:rPr lang="en-US" altLang="zh-CN" sz="1800" b="1" dirty="0" err="1">
                <a:latin typeface="+mn-lt"/>
              </a:rPr>
              <a:t>b,d,a</a:t>
            </a:r>
            <a:r>
              <a:rPr lang="en-US" altLang="zh-CN" sz="1800" b="1" dirty="0">
                <a:latin typeface="+mn-lt"/>
              </a:rPr>
              <a:t>);break;</a:t>
            </a:r>
            <a:endParaRPr lang="en-US" altLang="zh-CN" sz="1800" b="1" dirty="0">
              <a:latin typeface="+mn-lt"/>
            </a:endParaRPr>
          </a:p>
          <a:p>
            <a:pPr>
              <a:defRPr/>
            </a:pPr>
            <a:r>
              <a:rPr lang="en-US" altLang="zh-CN" sz="1800" b="1" dirty="0">
                <a:latin typeface="+mn-lt"/>
              </a:rPr>
              <a:t>                   }</a:t>
            </a:r>
            <a:endParaRPr lang="en-US" altLang="zh-CN" sz="1800" b="1" dirty="0">
              <a:latin typeface="+mn-lt"/>
            </a:endParaRPr>
          </a:p>
          <a:p>
            <a:pPr>
              <a:defRPr/>
            </a:pPr>
            <a:r>
              <a:rPr lang="en-US" altLang="zh-CN" sz="1800" b="1" dirty="0">
                <a:latin typeface="+mn-lt"/>
              </a:rPr>
              <a:t>                  break;</a:t>
            </a:r>
            <a:endParaRPr lang="en-US" altLang="zh-CN" sz="1800" b="1" dirty="0">
              <a:latin typeface="+mn-lt"/>
            </a:endParaRPr>
          </a:p>
          <a:p>
            <a:pPr>
              <a:defRPr/>
            </a:pPr>
            <a:r>
              <a:rPr lang="en-US" altLang="zh-CN" sz="1800" b="1" dirty="0">
                <a:latin typeface="+mn-lt"/>
              </a:rPr>
              <a:t>     case '&lt;':switch(Compare(</a:t>
            </a:r>
            <a:r>
              <a:rPr lang="en-US" altLang="zh-CN" sz="1800" b="1" dirty="0" err="1">
                <a:latin typeface="+mn-lt"/>
              </a:rPr>
              <a:t>a+d,b+e</a:t>
            </a:r>
            <a:r>
              <a:rPr lang="en-US" altLang="zh-CN" sz="1800" b="1" dirty="0">
                <a:latin typeface="+mn-lt"/>
              </a:rPr>
              <a:t>)){</a:t>
            </a:r>
            <a:endParaRPr lang="en-US" altLang="zh-CN" sz="1800" b="1" dirty="0">
              <a:latin typeface="+mn-lt"/>
            </a:endParaRPr>
          </a:p>
          <a:p>
            <a:pPr>
              <a:defRPr/>
            </a:pPr>
            <a:r>
              <a:rPr lang="en-US" altLang="zh-CN" sz="1800" b="1" dirty="0">
                <a:latin typeface="+mn-lt"/>
              </a:rPr>
              <a:t>                       case '=':Comp(</a:t>
            </a:r>
            <a:r>
              <a:rPr lang="en-US" altLang="zh-CN" sz="1800" b="1" dirty="0" err="1">
                <a:latin typeface="+mn-lt"/>
              </a:rPr>
              <a:t>f,c,a</a:t>
            </a:r>
            <a:r>
              <a:rPr lang="en-US" altLang="zh-CN" sz="1800" b="1" dirty="0">
                <a:latin typeface="+mn-lt"/>
              </a:rPr>
              <a:t>);break;</a:t>
            </a:r>
            <a:endParaRPr lang="en-US" altLang="zh-CN" sz="1800" b="1" dirty="0">
              <a:latin typeface="+mn-lt"/>
            </a:endParaRPr>
          </a:p>
          <a:p>
            <a:pPr>
              <a:defRPr/>
            </a:pPr>
            <a:r>
              <a:rPr lang="en-US" altLang="zh-CN" sz="1800" b="1" dirty="0">
                <a:latin typeface="+mn-lt"/>
              </a:rPr>
              <a:t>                       case '&gt;':Comp(</a:t>
            </a:r>
            <a:r>
              <a:rPr lang="en-US" altLang="zh-CN" sz="1800" b="1" dirty="0" err="1">
                <a:latin typeface="+mn-lt"/>
              </a:rPr>
              <a:t>d,b,a</a:t>
            </a:r>
            <a:r>
              <a:rPr lang="en-US" altLang="zh-CN" sz="1800" b="1" dirty="0">
                <a:latin typeface="+mn-lt"/>
              </a:rPr>
              <a:t>);break;</a:t>
            </a:r>
            <a:endParaRPr lang="en-US" altLang="zh-CN" sz="1800" b="1" dirty="0">
              <a:latin typeface="+mn-lt"/>
            </a:endParaRPr>
          </a:p>
          <a:p>
            <a:pPr>
              <a:defRPr/>
            </a:pPr>
            <a:r>
              <a:rPr lang="en-US" altLang="zh-CN" sz="1800" b="1" dirty="0">
                <a:latin typeface="+mn-lt"/>
              </a:rPr>
              <a:t>                       case '&lt;':Comp(</a:t>
            </a:r>
            <a:r>
              <a:rPr lang="en-US" altLang="zh-CN" sz="1800" b="1" dirty="0" err="1">
                <a:latin typeface="+mn-lt"/>
              </a:rPr>
              <a:t>e,a,b</a:t>
            </a:r>
            <a:r>
              <a:rPr lang="en-US" altLang="zh-CN" sz="1800" b="1" dirty="0">
                <a:latin typeface="+mn-lt"/>
              </a:rPr>
              <a:t>);break;</a:t>
            </a:r>
            <a:endParaRPr lang="en-US" altLang="zh-CN" sz="1800" b="1" dirty="0">
              <a:latin typeface="+mn-lt"/>
            </a:endParaRPr>
          </a:p>
          <a:p>
            <a:pPr>
              <a:defRPr/>
            </a:pPr>
            <a:r>
              <a:rPr lang="en-US" altLang="zh-CN" sz="1800" b="1" dirty="0">
                <a:latin typeface="+mn-lt"/>
              </a:rPr>
              <a:t>                   }</a:t>
            </a:r>
            <a:endParaRPr lang="en-US" altLang="zh-CN" sz="1800" b="1" dirty="0">
              <a:latin typeface="+mn-lt"/>
            </a:endParaRPr>
          </a:p>
          <a:p>
            <a:pPr>
              <a:defRPr/>
            </a:pPr>
            <a:r>
              <a:rPr lang="en-US" altLang="zh-CN" sz="1800" b="1" dirty="0">
                <a:latin typeface="+mn-lt"/>
              </a:rPr>
              <a:t>                   break;</a:t>
            </a:r>
            <a:endParaRPr lang="en-US" altLang="zh-CN" sz="1800" b="1" dirty="0">
              <a:latin typeface="+mn-lt"/>
            </a:endParaRPr>
          </a:p>
          <a:p>
            <a:pPr>
              <a:defRPr/>
            </a:pPr>
            <a:r>
              <a:rPr lang="en-US" altLang="zh-CN" sz="1800" b="1" dirty="0">
                <a:latin typeface="+mn-lt"/>
              </a:rPr>
              <a:t>     }</a:t>
            </a:r>
            <a:endParaRPr lang="en-US" altLang="zh-CN" sz="1800" b="1" dirty="0">
              <a:latin typeface="+mn-lt"/>
            </a:endParaRPr>
          </a:p>
          <a:p>
            <a:pPr>
              <a:defRPr/>
            </a:pPr>
            <a:r>
              <a:rPr lang="en-US" altLang="zh-CN" sz="1800" b="1" dirty="0">
                <a:latin typeface="+mn-lt"/>
              </a:rPr>
              <a:t>}//</a:t>
            </a:r>
            <a:r>
              <a:rPr lang="en-US" altLang="zh-CN" sz="1800" b="1" dirty="0" err="1">
                <a:latin typeface="+mn-lt"/>
              </a:rPr>
              <a:t>EightCoins</a:t>
            </a:r>
            <a:endParaRPr lang="en-US" altLang="zh-CN" sz="1800" b="1" dirty="0">
              <a:latin typeface="+mn-lt"/>
            </a:endParaRPr>
          </a:p>
          <a:p>
            <a:pPr>
              <a:defRPr/>
            </a:pPr>
            <a:endParaRPr lang="en-US" altLang="zh-CN" sz="1800" b="1" dirty="0">
              <a:latin typeface="+mn-lt"/>
            </a:endParaRPr>
          </a:p>
        </p:txBody>
      </p:sp>
      <p:sp>
        <p:nvSpPr>
          <p:cNvPr id="3" name="矩形 2"/>
          <p:cNvSpPr/>
          <p:nvPr/>
        </p:nvSpPr>
        <p:spPr>
          <a:xfrm>
            <a:off x="5651500" y="981075"/>
            <a:ext cx="2881313" cy="2862263"/>
          </a:xfrm>
          <a:prstGeom prst="rect">
            <a:avLst/>
          </a:prstGeom>
          <a:ln>
            <a:solidFill>
              <a:schemeClr val="accent1">
                <a:lumMod val="75000"/>
              </a:schemeClr>
            </a:solidFill>
          </a:ln>
        </p:spPr>
        <p:txBody>
          <a:bodyPr>
            <a:spAutoFit/>
          </a:bodyPr>
          <a:lstStyle/>
          <a:p>
            <a:pPr>
              <a:defRPr/>
            </a:pPr>
            <a:r>
              <a:rPr lang="en-US" altLang="zh-CN" sz="1800" b="1" dirty="0">
                <a:latin typeface="+mn-lt"/>
              </a:rPr>
              <a:t>char </a:t>
            </a:r>
            <a:r>
              <a:rPr lang="en-US" altLang="zh-CN" sz="1800" b="1" dirty="0" err="1">
                <a:latin typeface="+mn-lt"/>
              </a:rPr>
              <a:t>Comppare</a:t>
            </a:r>
            <a:r>
              <a:rPr lang="en-US" altLang="zh-CN" sz="1800" b="1" dirty="0">
                <a:latin typeface="+mn-lt"/>
              </a:rPr>
              <a:t>(</a:t>
            </a:r>
            <a:r>
              <a:rPr lang="en-US" altLang="zh-CN" sz="1800" b="1" dirty="0" err="1">
                <a:latin typeface="+mn-lt"/>
              </a:rPr>
              <a:t>int</a:t>
            </a:r>
            <a:r>
              <a:rPr lang="en-US" altLang="zh-CN" sz="1800" b="1" dirty="0">
                <a:latin typeface="+mn-lt"/>
              </a:rPr>
              <a:t> </a:t>
            </a:r>
            <a:r>
              <a:rPr lang="en-US" altLang="zh-CN" sz="1800" b="1" dirty="0" err="1">
                <a:latin typeface="+mn-lt"/>
              </a:rPr>
              <a:t>a,int</a:t>
            </a:r>
            <a:r>
              <a:rPr lang="en-US" altLang="zh-CN" sz="1800" b="1" dirty="0">
                <a:latin typeface="+mn-lt"/>
              </a:rPr>
              <a:t> b)</a:t>
            </a:r>
            <a:endParaRPr lang="en-US" altLang="zh-CN" sz="1800" b="1" dirty="0">
              <a:latin typeface="+mn-lt"/>
            </a:endParaRPr>
          </a:p>
          <a:p>
            <a:pPr>
              <a:defRPr/>
            </a:pPr>
            <a:r>
              <a:rPr lang="en-US" altLang="zh-CN" sz="1800" b="1" dirty="0">
                <a:latin typeface="+mn-lt"/>
              </a:rPr>
              <a:t>  //</a:t>
            </a:r>
            <a:r>
              <a:rPr lang="zh-CN" altLang="en-US" sz="1800" b="1" dirty="0">
                <a:latin typeface="+mn-lt"/>
              </a:rPr>
              <a:t>比较两组硬币的轻重</a:t>
            </a:r>
            <a:endParaRPr lang="zh-CN" altLang="en-US" sz="1800" b="1" dirty="0">
              <a:latin typeface="+mn-lt"/>
            </a:endParaRPr>
          </a:p>
          <a:p>
            <a:pPr>
              <a:defRPr/>
            </a:pPr>
            <a:r>
              <a:rPr lang="en-US" altLang="zh-CN" sz="1800" b="1" dirty="0">
                <a:latin typeface="+mn-lt"/>
              </a:rPr>
              <a:t>{</a:t>
            </a:r>
            <a:endParaRPr lang="en-US" altLang="zh-CN" sz="1800" b="1" dirty="0">
              <a:latin typeface="+mn-lt"/>
            </a:endParaRPr>
          </a:p>
          <a:p>
            <a:pPr>
              <a:defRPr/>
            </a:pPr>
            <a:r>
              <a:rPr lang="en-US" altLang="zh-CN" sz="1800" b="1" dirty="0">
                <a:latin typeface="+mn-lt"/>
              </a:rPr>
              <a:t>      if(a&lt;b) </a:t>
            </a:r>
            <a:endParaRPr lang="en-US" altLang="zh-CN" sz="1800" b="1" dirty="0">
              <a:latin typeface="+mn-lt"/>
            </a:endParaRPr>
          </a:p>
          <a:p>
            <a:pPr>
              <a:defRPr/>
            </a:pPr>
            <a:r>
              <a:rPr lang="en-US" altLang="zh-CN" sz="1800" b="1" dirty="0">
                <a:latin typeface="+mn-lt"/>
              </a:rPr>
              <a:t>          return('&lt;');</a:t>
            </a:r>
            <a:endParaRPr lang="en-US" altLang="zh-CN" sz="1800" b="1" dirty="0">
              <a:latin typeface="+mn-lt"/>
            </a:endParaRPr>
          </a:p>
          <a:p>
            <a:pPr>
              <a:defRPr/>
            </a:pPr>
            <a:r>
              <a:rPr lang="en-US" altLang="zh-CN" sz="1800" b="1" dirty="0">
                <a:latin typeface="+mn-lt"/>
              </a:rPr>
              <a:t>      else if(a==b)</a:t>
            </a:r>
            <a:endParaRPr lang="en-US" altLang="zh-CN" sz="1800" b="1" dirty="0">
              <a:latin typeface="+mn-lt"/>
            </a:endParaRPr>
          </a:p>
          <a:p>
            <a:pPr>
              <a:defRPr/>
            </a:pPr>
            <a:r>
              <a:rPr lang="en-US" altLang="zh-CN" sz="1800" b="1" dirty="0">
                <a:latin typeface="+mn-lt"/>
              </a:rPr>
              <a:t>          return('=');</a:t>
            </a:r>
            <a:endParaRPr lang="en-US" altLang="zh-CN" sz="1800" b="1" dirty="0">
              <a:latin typeface="+mn-lt"/>
            </a:endParaRPr>
          </a:p>
          <a:p>
            <a:pPr>
              <a:defRPr/>
            </a:pPr>
            <a:r>
              <a:rPr lang="en-US" altLang="zh-CN" sz="1800" b="1" dirty="0">
                <a:latin typeface="+mn-lt"/>
              </a:rPr>
              <a:t>       else </a:t>
            </a:r>
            <a:endParaRPr lang="en-US" altLang="zh-CN" sz="1800" b="1" dirty="0">
              <a:latin typeface="+mn-lt"/>
            </a:endParaRPr>
          </a:p>
          <a:p>
            <a:pPr>
              <a:defRPr/>
            </a:pPr>
            <a:r>
              <a:rPr lang="en-US" altLang="zh-CN" sz="1800" b="1" dirty="0">
                <a:latin typeface="+mn-lt"/>
              </a:rPr>
              <a:t>          return('&gt;');</a:t>
            </a:r>
            <a:endParaRPr lang="en-US" altLang="zh-CN" sz="1800" b="1" dirty="0">
              <a:latin typeface="+mn-lt"/>
            </a:endParaRPr>
          </a:p>
          <a:p>
            <a:pPr>
              <a:defRPr/>
            </a:pPr>
            <a:r>
              <a:rPr lang="en-US" altLang="zh-CN" sz="1800" b="1" dirty="0">
                <a:latin typeface="+mn-lt"/>
              </a:rPr>
              <a:t>}//Compare</a:t>
            </a:r>
            <a:endParaRPr lang="en-US" altLang="zh-CN" sz="1800" b="1" dirty="0">
              <a:latin typeface="+mn-lt"/>
            </a:endParaRPr>
          </a:p>
        </p:txBody>
      </p:sp>
      <p:sp>
        <p:nvSpPr>
          <p:cNvPr id="4" name="矩形 3"/>
          <p:cNvSpPr/>
          <p:nvPr/>
        </p:nvSpPr>
        <p:spPr>
          <a:xfrm>
            <a:off x="5621338" y="4005263"/>
            <a:ext cx="2911475" cy="2308225"/>
          </a:xfrm>
          <a:prstGeom prst="rect">
            <a:avLst/>
          </a:prstGeom>
          <a:ln>
            <a:solidFill>
              <a:schemeClr val="accent1">
                <a:lumMod val="75000"/>
              </a:schemeClr>
            </a:solidFill>
          </a:ln>
        </p:spPr>
        <p:txBody>
          <a:bodyPr>
            <a:spAutoFit/>
          </a:bodyPr>
          <a:lstStyle/>
          <a:p>
            <a:pPr>
              <a:defRPr/>
            </a:pPr>
            <a:r>
              <a:rPr lang="en-US" altLang="zh-CN" sz="1800" b="1" dirty="0">
                <a:latin typeface="+mn-lt"/>
              </a:rPr>
              <a:t>void Comp(</a:t>
            </a:r>
            <a:r>
              <a:rPr lang="en-US" altLang="zh-CN" sz="1800" b="1" dirty="0" err="1">
                <a:latin typeface="+mn-lt"/>
              </a:rPr>
              <a:t>int</a:t>
            </a:r>
            <a:r>
              <a:rPr lang="en-US" altLang="zh-CN" sz="1800" b="1" dirty="0">
                <a:latin typeface="+mn-lt"/>
              </a:rPr>
              <a:t> </a:t>
            </a:r>
            <a:r>
              <a:rPr lang="en-US" altLang="zh-CN" sz="1800" b="1" dirty="0" err="1">
                <a:latin typeface="+mn-lt"/>
              </a:rPr>
              <a:t>x,int</a:t>
            </a:r>
            <a:r>
              <a:rPr lang="en-US" altLang="zh-CN" sz="1800" b="1" dirty="0">
                <a:latin typeface="+mn-lt"/>
              </a:rPr>
              <a:t> </a:t>
            </a:r>
            <a:r>
              <a:rPr lang="en-US" altLang="zh-CN" sz="1800" b="1" dirty="0" err="1">
                <a:latin typeface="+mn-lt"/>
              </a:rPr>
              <a:t>y,int</a:t>
            </a:r>
            <a:r>
              <a:rPr lang="en-US" altLang="zh-CN" sz="1800" b="1" dirty="0">
                <a:latin typeface="+mn-lt"/>
              </a:rPr>
              <a:t> z)</a:t>
            </a:r>
            <a:endParaRPr lang="en-US" altLang="zh-CN" sz="1800" b="1" dirty="0">
              <a:latin typeface="+mn-lt"/>
            </a:endParaRPr>
          </a:p>
          <a:p>
            <a:pPr>
              <a:defRPr/>
            </a:pPr>
            <a:r>
              <a:rPr lang="en-US" altLang="zh-CN" sz="1800" b="1" dirty="0">
                <a:latin typeface="+mn-lt"/>
              </a:rPr>
              <a:t> //</a:t>
            </a:r>
            <a:r>
              <a:rPr lang="zh-CN" altLang="en-US" sz="1800" b="1" dirty="0">
                <a:latin typeface="+mn-lt"/>
              </a:rPr>
              <a:t>将</a:t>
            </a:r>
            <a:r>
              <a:rPr lang="en-US" altLang="zh-CN" sz="1800" b="1" dirty="0">
                <a:latin typeface="+mn-lt"/>
              </a:rPr>
              <a:t>x</a:t>
            </a:r>
            <a:r>
              <a:rPr lang="zh-CN" altLang="en-US" sz="1800" b="1" dirty="0">
                <a:latin typeface="+mn-lt"/>
              </a:rPr>
              <a:t>与标准硬币</a:t>
            </a:r>
            <a:r>
              <a:rPr lang="en-US" altLang="zh-CN" sz="1800" b="1" dirty="0">
                <a:latin typeface="+mn-lt"/>
              </a:rPr>
              <a:t>z</a:t>
            </a:r>
            <a:r>
              <a:rPr lang="zh-CN" altLang="en-US" sz="1800" b="1" dirty="0">
                <a:latin typeface="+mn-lt"/>
              </a:rPr>
              <a:t>进行比较</a:t>
            </a:r>
            <a:endParaRPr lang="zh-CN" altLang="en-US" sz="1800" b="1" dirty="0">
              <a:latin typeface="+mn-lt"/>
            </a:endParaRPr>
          </a:p>
          <a:p>
            <a:pPr>
              <a:defRPr/>
            </a:pPr>
            <a:r>
              <a:rPr lang="en-US" altLang="zh-CN" sz="1800" b="1" dirty="0">
                <a:latin typeface="+mn-lt"/>
              </a:rPr>
              <a:t>{</a:t>
            </a:r>
            <a:endParaRPr lang="en-US" altLang="zh-CN" sz="1800" b="1" dirty="0">
              <a:latin typeface="+mn-lt"/>
            </a:endParaRPr>
          </a:p>
          <a:p>
            <a:pPr>
              <a:defRPr/>
            </a:pPr>
            <a:r>
              <a:rPr lang="en-US" altLang="zh-CN" sz="1800" b="1" dirty="0">
                <a:latin typeface="+mn-lt"/>
              </a:rPr>
              <a:t>   if(x&gt;z) </a:t>
            </a:r>
            <a:endParaRPr lang="en-US" altLang="zh-CN" sz="1800" b="1" dirty="0">
              <a:latin typeface="+mn-lt"/>
            </a:endParaRPr>
          </a:p>
          <a:p>
            <a:pPr>
              <a:defRPr/>
            </a:pPr>
            <a:r>
              <a:rPr lang="en-US" altLang="zh-CN" sz="1800" b="1" dirty="0">
                <a:latin typeface="+mn-lt"/>
              </a:rPr>
              <a:t>         </a:t>
            </a:r>
            <a:r>
              <a:rPr lang="en-US" altLang="zh-CN" sz="1800" b="1" dirty="0" err="1">
                <a:latin typeface="+mn-lt"/>
              </a:rPr>
              <a:t>cout</a:t>
            </a:r>
            <a:r>
              <a:rPr lang="en-US" altLang="zh-CN" sz="1800" b="1" dirty="0">
                <a:latin typeface="+mn-lt"/>
              </a:rPr>
              <a:t> &lt;&lt; x&lt;&lt;"Heavy!";</a:t>
            </a:r>
            <a:endParaRPr lang="en-US" altLang="zh-CN" sz="1800" b="1" dirty="0">
              <a:latin typeface="+mn-lt"/>
            </a:endParaRPr>
          </a:p>
          <a:p>
            <a:pPr>
              <a:defRPr/>
            </a:pPr>
            <a:r>
              <a:rPr lang="en-US" altLang="zh-CN" sz="1800" b="1" dirty="0">
                <a:latin typeface="+mn-lt"/>
              </a:rPr>
              <a:t>   else</a:t>
            </a:r>
            <a:endParaRPr lang="en-US" altLang="zh-CN" sz="1800" b="1" dirty="0">
              <a:latin typeface="+mn-lt"/>
            </a:endParaRPr>
          </a:p>
          <a:p>
            <a:pPr>
              <a:defRPr/>
            </a:pPr>
            <a:r>
              <a:rPr lang="en-US" altLang="zh-CN" sz="1800" b="1" dirty="0">
                <a:latin typeface="+mn-lt"/>
              </a:rPr>
              <a:t>          </a:t>
            </a:r>
            <a:r>
              <a:rPr lang="en-US" altLang="zh-CN" sz="1800" b="1" dirty="0" err="1">
                <a:latin typeface="+mn-lt"/>
              </a:rPr>
              <a:t>cout</a:t>
            </a:r>
            <a:r>
              <a:rPr lang="en-US" altLang="zh-CN" sz="1800" b="1" dirty="0">
                <a:latin typeface="+mn-lt"/>
              </a:rPr>
              <a:t> &lt;&lt;y&lt;&lt;"Light!";</a:t>
            </a:r>
            <a:endParaRPr lang="en-US" altLang="zh-CN" sz="1800" b="1" dirty="0">
              <a:latin typeface="+mn-lt"/>
            </a:endParaRPr>
          </a:p>
          <a:p>
            <a:pPr>
              <a:defRPr/>
            </a:pPr>
            <a:r>
              <a:rPr lang="en-US" altLang="zh-CN" sz="1800" b="1" dirty="0">
                <a:latin typeface="+mn-lt"/>
              </a:rPr>
              <a:t>}//Comp</a:t>
            </a:r>
            <a:endParaRPr lang="en-US" altLang="zh-CN" sz="1800" b="1" dirty="0">
              <a:latin typeface="+mn-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1210123"/>
            <a:ext cx="7776864" cy="4437753"/>
          </a:xfrm>
          <a:prstGeom prst="rect">
            <a:avLst/>
          </a:prstGeom>
        </p:spPr>
        <p:txBody>
          <a:bodyPr wrap="square">
            <a:spAutoFit/>
          </a:bodyPr>
          <a:lstStyle/>
          <a:p>
            <a:pPr>
              <a:lnSpc>
                <a:spcPct val="150000"/>
              </a:lnSpc>
            </a:pPr>
            <a:r>
              <a:rPr lang="zh-CN" altLang="en-US" b="1" dirty="0">
                <a:latin typeface="+mn-ea"/>
                <a:ea typeface="+mn-ea"/>
                <a:cs typeface="Times New Roman" panose="02020603050405020304" pitchFamily="18" charset="0"/>
              </a:rPr>
              <a:t>判定树的特点：</a:t>
            </a:r>
            <a:endParaRPr lang="zh-CN" altLang="en-US" b="1" dirty="0">
              <a:latin typeface="+mn-ea"/>
              <a:ea typeface="+mn-ea"/>
              <a:cs typeface="Times New Roman" panose="02020603050405020304" pitchFamily="18" charset="0"/>
            </a:endParaRPr>
          </a:p>
          <a:p>
            <a:pPr marL="914400" lvl="1" indent="-457200">
              <a:lnSpc>
                <a:spcPct val="150000"/>
              </a:lnSpc>
              <a:buFont typeface="+mj-ea"/>
              <a:buAutoNum type="circleNumDbPlain"/>
            </a:pPr>
            <a:r>
              <a:rPr lang="zh-CN" altLang="en-US" b="1" dirty="0">
                <a:latin typeface="+mn-ea"/>
                <a:ea typeface="+mn-ea"/>
                <a:cs typeface="Times New Roman" panose="02020603050405020304" pitchFamily="18" charset="0"/>
              </a:rPr>
              <a:t>一个判定树是一个算法的描述；</a:t>
            </a:r>
            <a:endParaRPr lang="zh-CN" altLang="en-US" b="1" dirty="0">
              <a:latin typeface="+mn-ea"/>
              <a:ea typeface="+mn-ea"/>
              <a:cs typeface="Times New Roman" panose="02020603050405020304" pitchFamily="18" charset="0"/>
            </a:endParaRPr>
          </a:p>
          <a:p>
            <a:pPr marL="914400" lvl="1" indent="-457200">
              <a:lnSpc>
                <a:spcPct val="150000"/>
              </a:lnSpc>
              <a:buFont typeface="+mj-ea"/>
              <a:buAutoNum type="circleNumDbPlain"/>
            </a:pPr>
            <a:r>
              <a:rPr lang="zh-CN" altLang="en-US" b="1" dirty="0">
                <a:latin typeface="+mn-ea"/>
                <a:ea typeface="+mn-ea"/>
                <a:cs typeface="Times New Roman" panose="02020603050405020304" pitchFamily="18" charset="0"/>
              </a:rPr>
              <a:t>每个内部结点对应一个部分解；</a:t>
            </a:r>
            <a:endParaRPr lang="zh-CN" altLang="en-US" b="1" dirty="0">
              <a:latin typeface="+mn-ea"/>
              <a:ea typeface="+mn-ea"/>
              <a:cs typeface="Times New Roman" panose="02020603050405020304" pitchFamily="18" charset="0"/>
            </a:endParaRPr>
          </a:p>
          <a:p>
            <a:pPr marL="914400" lvl="1" indent="-457200">
              <a:lnSpc>
                <a:spcPct val="150000"/>
              </a:lnSpc>
              <a:buFont typeface="+mj-ea"/>
              <a:buAutoNum type="circleNumDbPlain"/>
            </a:pPr>
            <a:r>
              <a:rPr lang="zh-CN" altLang="en-US" b="1" dirty="0">
                <a:latin typeface="+mn-ea"/>
                <a:ea typeface="+mn-ea"/>
                <a:cs typeface="Times New Roman" panose="02020603050405020304" pitchFamily="18" charset="0"/>
              </a:rPr>
              <a:t>每个叶子（外部结点）对应一个解；</a:t>
            </a:r>
            <a:endParaRPr lang="zh-CN" altLang="en-US" b="1" dirty="0">
              <a:latin typeface="+mn-ea"/>
              <a:ea typeface="+mn-ea"/>
              <a:cs typeface="Times New Roman" panose="02020603050405020304" pitchFamily="18" charset="0"/>
            </a:endParaRPr>
          </a:p>
          <a:p>
            <a:pPr marL="914400" lvl="1" indent="-457200">
              <a:lnSpc>
                <a:spcPct val="150000"/>
              </a:lnSpc>
              <a:buFont typeface="+mj-ea"/>
              <a:buAutoNum type="circleNumDbPlain"/>
            </a:pPr>
            <a:r>
              <a:rPr lang="zh-CN" altLang="en-US" b="1" dirty="0">
                <a:latin typeface="+mn-ea"/>
                <a:ea typeface="+mn-ea"/>
                <a:cs typeface="Times New Roman" panose="02020603050405020304" pitchFamily="18" charset="0"/>
              </a:rPr>
              <a:t>每个内部结点连接与一个获得新信息的测试；</a:t>
            </a:r>
            <a:endParaRPr lang="zh-CN" altLang="en-US" b="1" dirty="0">
              <a:latin typeface="+mn-ea"/>
              <a:ea typeface="+mn-ea"/>
              <a:cs typeface="Times New Roman" panose="02020603050405020304" pitchFamily="18" charset="0"/>
            </a:endParaRPr>
          </a:p>
          <a:p>
            <a:pPr marL="914400" lvl="1" indent="-457200">
              <a:lnSpc>
                <a:spcPct val="150000"/>
              </a:lnSpc>
              <a:buFont typeface="+mj-ea"/>
              <a:buAutoNum type="circleNumDbPlain"/>
            </a:pPr>
            <a:r>
              <a:rPr lang="zh-CN" altLang="en-US" b="1" dirty="0">
                <a:latin typeface="+mn-ea"/>
                <a:ea typeface="+mn-ea"/>
                <a:cs typeface="Times New Roman" panose="02020603050405020304" pitchFamily="18" charset="0"/>
              </a:rPr>
              <a:t>从每个结点出发的分支标记着不同的测试结果；</a:t>
            </a:r>
            <a:endParaRPr lang="zh-CN" altLang="en-US" b="1" dirty="0">
              <a:latin typeface="+mn-ea"/>
              <a:ea typeface="+mn-ea"/>
              <a:cs typeface="Times New Roman" panose="02020603050405020304" pitchFamily="18" charset="0"/>
            </a:endParaRPr>
          </a:p>
          <a:p>
            <a:pPr marL="914400" lvl="1" indent="-457200">
              <a:lnSpc>
                <a:spcPct val="150000"/>
              </a:lnSpc>
              <a:buFont typeface="+mj-ea"/>
              <a:buAutoNum type="circleNumDbPlain"/>
            </a:pPr>
            <a:r>
              <a:rPr lang="zh-CN" altLang="en-US" b="1" dirty="0">
                <a:latin typeface="+mn-ea"/>
                <a:ea typeface="+mn-ea"/>
                <a:cs typeface="Times New Roman" panose="02020603050405020304" pitchFamily="18" charset="0"/>
              </a:rPr>
              <a:t>一个求解过程对应于从根到叶的一条路；</a:t>
            </a:r>
            <a:endParaRPr lang="zh-CN" altLang="en-US" b="1" dirty="0">
              <a:latin typeface="+mn-ea"/>
              <a:ea typeface="+mn-ea"/>
              <a:cs typeface="Times New Roman" panose="02020603050405020304" pitchFamily="18" charset="0"/>
            </a:endParaRPr>
          </a:p>
          <a:p>
            <a:pPr marL="914400" lvl="1" indent="-457200">
              <a:lnSpc>
                <a:spcPct val="150000"/>
              </a:lnSpc>
              <a:buFont typeface="+mj-ea"/>
              <a:buAutoNum type="circleNumDbPlain"/>
            </a:pPr>
            <a:r>
              <a:rPr lang="zh-CN" altLang="en-US" b="1" dirty="0">
                <a:latin typeface="+mn-ea"/>
                <a:ea typeface="+mn-ea"/>
                <a:cs typeface="Times New Roman" panose="02020603050405020304" pitchFamily="18" charset="0"/>
              </a:rPr>
              <a:t>一个判定树是所有可能的解的集合。</a:t>
            </a:r>
            <a:endParaRPr lang="zh-CN" altLang="en-US" b="1" dirty="0">
              <a:latin typeface="+mn-ea"/>
              <a:ea typeface="+mn-ea"/>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5913" y="765175"/>
            <a:ext cx="8497887" cy="5632450"/>
          </a:xfrm>
          <a:prstGeom prst="rect">
            <a:avLst/>
          </a:prstGeom>
        </p:spPr>
        <p:txBody>
          <a:bodyPr>
            <a:spAutoFit/>
          </a:bodyPr>
          <a:lstStyle/>
          <a:p>
            <a:pPr marL="457200" indent="-457200" algn="just" eaLnBrk="1" hangingPunct="1">
              <a:buClr>
                <a:schemeClr val="accent6"/>
              </a:buClr>
              <a:buFont typeface="Wingdings" panose="05000000000000000000" pitchFamily="2" charset="2"/>
              <a:buChar char="n"/>
              <a:defRPr/>
            </a:pPr>
            <a:r>
              <a:rPr lang="zh-CN" altLang="zh-CN" sz="2000" b="1" dirty="0"/>
              <a:t>说有六个球四个质量一样的普通球和两个一轻一重的球轻球和重球质量和等于两个普通球质量 现在给你一架天平让你称三次找出轻球和重球</a:t>
            </a:r>
            <a:r>
              <a:rPr lang="zh-CN" altLang="en-US" sz="2000" b="1" dirty="0"/>
              <a:t>；</a:t>
            </a:r>
            <a:endParaRPr lang="zh-CN" altLang="zh-CN" sz="2000" b="1" dirty="0"/>
          </a:p>
          <a:p>
            <a:pPr marL="342900" indent="-342900" algn="just" eaLnBrk="1" hangingPunct="1">
              <a:buClr>
                <a:schemeClr val="accent6"/>
              </a:buClr>
              <a:buFont typeface="Wingdings" panose="05000000000000000000" pitchFamily="2" charset="2"/>
              <a:buChar char="n"/>
              <a:defRPr/>
            </a:pPr>
            <a:endParaRPr lang="zh-CN" altLang="zh-CN" sz="2000" b="1" dirty="0"/>
          </a:p>
          <a:p>
            <a:pPr marL="457200" indent="-457200" algn="just" eaLnBrk="1" hangingPunct="1">
              <a:buClr>
                <a:schemeClr val="accent6"/>
              </a:buClr>
              <a:buFont typeface="Wingdings" panose="05000000000000000000" pitchFamily="2" charset="2"/>
              <a:buChar char="n"/>
              <a:defRPr/>
            </a:pPr>
            <a:r>
              <a:rPr lang="en-US" altLang="zh-CN" sz="2000" b="1" dirty="0"/>
              <a:t>12</a:t>
            </a:r>
            <a:r>
              <a:rPr lang="zh-CN" altLang="zh-CN" sz="2000" b="1" dirty="0"/>
              <a:t>个球中有</a:t>
            </a:r>
            <a:r>
              <a:rPr lang="en-US" altLang="zh-CN" sz="2000" b="1" dirty="0"/>
              <a:t>1</a:t>
            </a:r>
            <a:r>
              <a:rPr lang="zh-CN" altLang="zh-CN" sz="2000" b="1" dirty="0"/>
              <a:t>个次品，在一个没有砝码的天枰上，只称</a:t>
            </a:r>
            <a:r>
              <a:rPr lang="en-US" altLang="zh-CN" sz="2000" b="1" dirty="0"/>
              <a:t>3</a:t>
            </a:r>
            <a:r>
              <a:rPr lang="zh-CN" altLang="zh-CN" sz="2000" b="1" dirty="0"/>
              <a:t>次，找出该球，并判断该球比其它球轻还是重</a:t>
            </a:r>
            <a:r>
              <a:rPr lang="zh-CN" altLang="en-US" sz="2000" b="1" dirty="0"/>
              <a:t>；</a:t>
            </a:r>
            <a:endParaRPr lang="zh-CN" altLang="zh-CN" sz="2000" b="1" dirty="0"/>
          </a:p>
          <a:p>
            <a:pPr marL="342900" indent="-342900" algn="just" eaLnBrk="1" hangingPunct="1">
              <a:buClr>
                <a:schemeClr val="accent6"/>
              </a:buClr>
              <a:buFont typeface="Wingdings" panose="05000000000000000000" pitchFamily="2" charset="2"/>
              <a:buChar char="n"/>
              <a:defRPr/>
            </a:pPr>
            <a:endParaRPr lang="zh-CN" altLang="zh-CN" sz="2000" b="1" dirty="0"/>
          </a:p>
          <a:p>
            <a:pPr marL="457200" indent="-457200" algn="just" eaLnBrk="1" hangingPunct="1">
              <a:buClr>
                <a:schemeClr val="accent6"/>
              </a:buClr>
              <a:buFont typeface="Wingdings" panose="05000000000000000000" pitchFamily="2" charset="2"/>
              <a:buChar char="n"/>
              <a:defRPr/>
            </a:pPr>
            <a:r>
              <a:rPr lang="zh-CN" altLang="zh-CN" sz="2000" b="1" dirty="0"/>
              <a:t>有</a:t>
            </a:r>
            <a:r>
              <a:rPr lang="en-US" altLang="zh-CN" sz="2000" b="1" dirty="0"/>
              <a:t>4</a:t>
            </a:r>
            <a:r>
              <a:rPr lang="zh-CN" altLang="zh-CN" sz="2000" b="1" dirty="0"/>
              <a:t>堆外表上一样的球，每堆</a:t>
            </a:r>
            <a:r>
              <a:rPr lang="en-US" altLang="zh-CN" sz="2000" b="1" dirty="0"/>
              <a:t>4</a:t>
            </a:r>
            <a:r>
              <a:rPr lang="zh-CN" altLang="zh-CN" sz="2000" b="1" dirty="0"/>
              <a:t>个。已知其中三堆是正品、一堆是次品，正品球每个重</a:t>
            </a:r>
            <a:r>
              <a:rPr lang="en-US" altLang="zh-CN" sz="2000" b="1" dirty="0"/>
              <a:t>10</a:t>
            </a:r>
            <a:r>
              <a:rPr lang="zh-CN" altLang="zh-CN" sz="2000" b="1" dirty="0"/>
              <a:t>克，次品球每个重</a:t>
            </a:r>
            <a:r>
              <a:rPr lang="en-US" altLang="zh-CN" sz="2000" b="1" dirty="0"/>
              <a:t>11</a:t>
            </a:r>
            <a:r>
              <a:rPr lang="zh-CN" altLang="zh-CN" sz="2000" b="1" dirty="0"/>
              <a:t>克，请你用天平只称一次，把是次品的那堆找出来</a:t>
            </a:r>
            <a:r>
              <a:rPr lang="zh-CN" altLang="en-US" sz="2000" b="1" dirty="0"/>
              <a:t>；</a:t>
            </a:r>
            <a:endParaRPr lang="zh-CN" altLang="zh-CN" sz="2000" b="1" dirty="0"/>
          </a:p>
          <a:p>
            <a:pPr marL="342900" indent="-342900" algn="just" eaLnBrk="1" hangingPunct="1">
              <a:buClr>
                <a:schemeClr val="accent6"/>
              </a:buClr>
              <a:buFont typeface="Wingdings" panose="05000000000000000000" pitchFamily="2" charset="2"/>
              <a:buChar char="n"/>
              <a:defRPr/>
            </a:pPr>
            <a:endParaRPr lang="zh-CN" altLang="zh-CN" sz="2000" b="1" dirty="0"/>
          </a:p>
          <a:p>
            <a:pPr marL="457200" indent="-457200" algn="just" eaLnBrk="1" hangingPunct="1">
              <a:buClr>
                <a:schemeClr val="accent6"/>
              </a:buClr>
              <a:buFont typeface="Wingdings" panose="05000000000000000000" pitchFamily="2" charset="2"/>
              <a:buChar char="n"/>
              <a:defRPr/>
            </a:pPr>
            <a:r>
              <a:rPr lang="zh-CN" altLang="zh-CN" sz="2000" b="1" dirty="0"/>
              <a:t>有</a:t>
            </a:r>
            <a:r>
              <a:rPr lang="en-US" altLang="zh-CN" sz="2000" b="1" dirty="0"/>
              <a:t>27</a:t>
            </a:r>
            <a:r>
              <a:rPr lang="zh-CN" altLang="zh-CN" sz="2000" b="1" dirty="0"/>
              <a:t>个外表上一样的球，其中只有一个是次品，重量比正品轻，请你用天平只称三次（不用砝码），把次品球找出来</a:t>
            </a:r>
            <a:r>
              <a:rPr lang="zh-CN" altLang="en-US" sz="2000" b="1" dirty="0"/>
              <a:t>；</a:t>
            </a:r>
            <a:endParaRPr lang="zh-CN" altLang="zh-CN" sz="2000" b="1" dirty="0"/>
          </a:p>
          <a:p>
            <a:pPr marL="342900" indent="-342900" algn="just" eaLnBrk="1" hangingPunct="1">
              <a:buClr>
                <a:schemeClr val="accent6"/>
              </a:buClr>
              <a:buFont typeface="Wingdings" panose="05000000000000000000" pitchFamily="2" charset="2"/>
              <a:buChar char="n"/>
              <a:defRPr/>
            </a:pPr>
            <a:endParaRPr lang="zh-CN" altLang="zh-CN" sz="2000" b="1" dirty="0"/>
          </a:p>
          <a:p>
            <a:pPr marL="457200" indent="-457200" algn="just" eaLnBrk="1" hangingPunct="1">
              <a:buClr>
                <a:schemeClr val="accent6"/>
              </a:buClr>
              <a:buFont typeface="Wingdings" panose="05000000000000000000" pitchFamily="2" charset="2"/>
              <a:buChar char="n"/>
              <a:defRPr/>
            </a:pPr>
            <a:r>
              <a:rPr lang="zh-CN" altLang="zh-CN" sz="2000" b="1" dirty="0"/>
              <a:t>现有一架无码天平和</a:t>
            </a:r>
            <a:r>
              <a:rPr lang="en-US" altLang="zh-CN" sz="2000" b="1" dirty="0"/>
              <a:t>m</a:t>
            </a:r>
            <a:r>
              <a:rPr lang="zh-CN" altLang="zh-CN" sz="2000" b="1" dirty="0"/>
              <a:t>个球，这</a:t>
            </a:r>
            <a:r>
              <a:rPr lang="en-US" altLang="zh-CN" sz="2000" b="1" dirty="0"/>
              <a:t>m</a:t>
            </a:r>
            <a:r>
              <a:rPr lang="zh-CN" altLang="zh-CN" sz="2000" b="1" dirty="0"/>
              <a:t>个球中有</a:t>
            </a:r>
            <a:r>
              <a:rPr lang="en-US" altLang="zh-CN" sz="2000" b="1" dirty="0"/>
              <a:t>m-1</a:t>
            </a:r>
            <a:r>
              <a:rPr lang="zh-CN" altLang="zh-CN" sz="2000" b="1" dirty="0"/>
              <a:t>个标准球和一个坏球，坏球或比标准球重，或比标准球轻。规定只准使用</a:t>
            </a:r>
            <a:r>
              <a:rPr lang="en-US" altLang="zh-CN" sz="2000" b="1" dirty="0"/>
              <a:t>n</a:t>
            </a:r>
            <a:r>
              <a:rPr lang="zh-CN" altLang="zh-CN" sz="2000" b="1" dirty="0"/>
              <a:t>次天平。 求证：（</a:t>
            </a:r>
            <a:r>
              <a:rPr lang="en-US" altLang="zh-CN" sz="2000" b="1" dirty="0"/>
              <a:t>1</a:t>
            </a:r>
            <a:r>
              <a:rPr lang="zh-CN" altLang="zh-CN" sz="2000" b="1" dirty="0"/>
              <a:t>）</a:t>
            </a:r>
            <a:r>
              <a:rPr lang="en-US" altLang="zh-CN" sz="2000" b="1" dirty="0"/>
              <a:t>m=1/2</a:t>
            </a:r>
            <a:r>
              <a:rPr lang="zh-CN" altLang="zh-CN" sz="2000" b="1" dirty="0"/>
              <a:t>（</a:t>
            </a:r>
            <a:r>
              <a:rPr lang="en-US" altLang="zh-CN" sz="2000" b="1" dirty="0"/>
              <a:t>3^n-3</a:t>
            </a:r>
            <a:r>
              <a:rPr lang="zh-CN" altLang="zh-CN" sz="2000" b="1" dirty="0"/>
              <a:t>）时，必可找到坏球且知其轻重。 （</a:t>
            </a:r>
            <a:r>
              <a:rPr lang="en-US" altLang="zh-CN" sz="2000" b="1" dirty="0"/>
              <a:t>2</a:t>
            </a:r>
            <a:r>
              <a:rPr lang="zh-CN" altLang="zh-CN" sz="2000" b="1" dirty="0"/>
              <a:t>）</a:t>
            </a:r>
            <a:r>
              <a:rPr lang="en-US" altLang="zh-CN" sz="2000" b="1" dirty="0"/>
              <a:t>m=1/2</a:t>
            </a:r>
            <a:r>
              <a:rPr lang="zh-CN" altLang="zh-CN" sz="2000" b="1" dirty="0"/>
              <a:t>（</a:t>
            </a:r>
            <a:r>
              <a:rPr lang="en-US" altLang="zh-CN" sz="2000" b="1" dirty="0"/>
              <a:t>3^n-1</a:t>
            </a:r>
            <a:r>
              <a:rPr lang="zh-CN" altLang="zh-CN" sz="2000" b="1" dirty="0"/>
              <a:t>）时，必可找到坏球但未必知其轻重。</a:t>
            </a:r>
            <a:endParaRPr lang="zh-CN" altLang="zh-CN" sz="2000"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455362" y="745257"/>
            <a:ext cx="645026" cy="64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600" b="1" dirty="0">
                <a:solidFill>
                  <a:srgbClr val="C00000"/>
                </a:solidFill>
              </a:rPr>
              <a:t>树</a:t>
            </a:r>
            <a:endParaRPr lang="zh-CN" altLang="en-US" sz="3600" b="1" dirty="0">
              <a:solidFill>
                <a:srgbClr val="C00000"/>
              </a:solidFill>
            </a:endParaRPr>
          </a:p>
        </p:txBody>
      </p:sp>
      <p:grpSp>
        <p:nvGrpSpPr>
          <p:cNvPr id="81923" name="Group 3"/>
          <p:cNvGrpSpPr/>
          <p:nvPr/>
        </p:nvGrpSpPr>
        <p:grpSpPr bwMode="auto">
          <a:xfrm>
            <a:off x="5092700" y="2426419"/>
            <a:ext cx="1997075" cy="1552575"/>
            <a:chOff x="3600" y="1344"/>
            <a:chExt cx="1258" cy="978"/>
          </a:xfrm>
        </p:grpSpPr>
        <p:grpSp>
          <p:nvGrpSpPr>
            <p:cNvPr id="140334" name="Group 4"/>
            <p:cNvGrpSpPr/>
            <p:nvPr/>
          </p:nvGrpSpPr>
          <p:grpSpPr bwMode="auto">
            <a:xfrm>
              <a:off x="3832" y="1344"/>
              <a:ext cx="1026" cy="978"/>
              <a:chOff x="4320" y="1488"/>
              <a:chExt cx="1026" cy="978"/>
            </a:xfrm>
          </p:grpSpPr>
          <p:sp>
            <p:nvSpPr>
              <p:cNvPr id="140336" name="Text Box 5"/>
              <p:cNvSpPr txBox="1">
                <a:spLocks noChangeArrowheads="1"/>
              </p:cNvSpPr>
              <p:nvPr/>
            </p:nvSpPr>
            <p:spPr bwMode="auto">
              <a:xfrm>
                <a:off x="4368" y="1488"/>
                <a:ext cx="978"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先根顺序</a:t>
                </a:r>
                <a:endParaRPr lang="zh-CN" altLang="en-US" b="1" dirty="0"/>
              </a:p>
              <a:p>
                <a:pPr eaLnBrk="1" hangingPunct="1"/>
                <a:r>
                  <a:rPr lang="zh-CN" altLang="en-US" b="1" dirty="0"/>
                  <a:t>中根顺序</a:t>
                </a:r>
                <a:endParaRPr lang="zh-CN" altLang="en-US" b="1" dirty="0"/>
              </a:p>
              <a:p>
                <a:pPr eaLnBrk="1" hangingPunct="1"/>
                <a:r>
                  <a:rPr lang="zh-CN" altLang="en-US" b="1" dirty="0"/>
                  <a:t>后根顺序</a:t>
                </a:r>
                <a:endParaRPr lang="zh-CN" altLang="en-US" b="1" dirty="0"/>
              </a:p>
              <a:p>
                <a:pPr eaLnBrk="1" hangingPunct="1"/>
                <a:r>
                  <a:rPr lang="zh-CN" altLang="en-US" b="1" dirty="0"/>
                  <a:t>层序遍历*</a:t>
                </a:r>
                <a:endParaRPr lang="zh-CN" altLang="en-US" b="1" dirty="0"/>
              </a:p>
            </p:txBody>
          </p:sp>
          <p:sp>
            <p:nvSpPr>
              <p:cNvPr id="140337" name="AutoShape 6"/>
              <p:cNvSpPr/>
              <p:nvPr/>
            </p:nvSpPr>
            <p:spPr bwMode="auto">
              <a:xfrm>
                <a:off x="4320" y="1680"/>
                <a:ext cx="48" cy="624"/>
              </a:xfrm>
              <a:prstGeom prst="leftBrace">
                <a:avLst>
                  <a:gd name="adj1" fmla="val 108333"/>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sp>
          <p:nvSpPr>
            <p:cNvPr id="140335" name="Line 7"/>
            <p:cNvSpPr>
              <a:spLocks noChangeShapeType="1"/>
            </p:cNvSpPr>
            <p:nvPr/>
          </p:nvSpPr>
          <p:spPr bwMode="auto">
            <a:xfrm flipV="1">
              <a:off x="3600" y="1858"/>
              <a:ext cx="192" cy="14"/>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grpSp>
        <p:nvGrpSpPr>
          <p:cNvPr id="81928" name="Group 8"/>
          <p:cNvGrpSpPr/>
          <p:nvPr/>
        </p:nvGrpSpPr>
        <p:grpSpPr bwMode="auto">
          <a:xfrm>
            <a:off x="4191000" y="4407619"/>
            <a:ext cx="3279775" cy="1187450"/>
            <a:chOff x="3456" y="2784"/>
            <a:chExt cx="2066" cy="748"/>
          </a:xfrm>
        </p:grpSpPr>
        <p:sp>
          <p:nvSpPr>
            <p:cNvPr id="140331" name="Text Box 9"/>
            <p:cNvSpPr txBox="1">
              <a:spLocks noChangeArrowheads="1"/>
            </p:cNvSpPr>
            <p:nvPr/>
          </p:nvSpPr>
          <p:spPr bwMode="auto">
            <a:xfrm>
              <a:off x="3744" y="2784"/>
              <a:ext cx="1778"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双亲表示法</a:t>
              </a:r>
              <a:r>
                <a:rPr lang="en-US" altLang="zh-CN" b="1"/>
                <a:t>(</a:t>
              </a:r>
              <a:r>
                <a:rPr lang="zh-CN" altLang="en-US" b="1"/>
                <a:t>数组</a:t>
              </a:r>
              <a:r>
                <a:rPr lang="en-US" altLang="zh-CN" b="1"/>
                <a:t>)</a:t>
              </a:r>
              <a:endParaRPr lang="en-US" altLang="zh-CN" b="1"/>
            </a:p>
            <a:p>
              <a:pPr eaLnBrk="1" hangingPunct="1"/>
              <a:r>
                <a:rPr lang="zh-CN" altLang="en-US" b="1"/>
                <a:t>孩子表示法</a:t>
              </a:r>
              <a:r>
                <a:rPr lang="en-US" altLang="zh-CN" b="1"/>
                <a:t>(</a:t>
              </a:r>
              <a:r>
                <a:rPr lang="zh-CN" altLang="en-US" b="1" u="sng"/>
                <a:t>邻接表</a:t>
              </a:r>
              <a:r>
                <a:rPr lang="en-US" altLang="zh-CN" b="1"/>
                <a:t>)</a:t>
              </a:r>
              <a:endParaRPr lang="en-US" altLang="zh-CN" b="1"/>
            </a:p>
            <a:p>
              <a:pPr eaLnBrk="1" hangingPunct="1"/>
              <a:r>
                <a:rPr lang="zh-CN" altLang="en-US" b="1"/>
                <a:t>左右链表示</a:t>
              </a:r>
              <a:r>
                <a:rPr lang="en-US" altLang="zh-CN" b="1"/>
                <a:t>(</a:t>
              </a:r>
              <a:r>
                <a:rPr lang="zh-CN" altLang="en-US" b="1"/>
                <a:t>二叉树</a:t>
              </a:r>
              <a:r>
                <a:rPr lang="en-US" altLang="zh-CN" b="1"/>
                <a:t>)</a:t>
              </a:r>
              <a:endParaRPr lang="en-US" altLang="zh-CN" b="1"/>
            </a:p>
          </p:txBody>
        </p:sp>
        <p:sp>
          <p:nvSpPr>
            <p:cNvPr id="140332" name="AutoShape 10"/>
            <p:cNvSpPr/>
            <p:nvPr/>
          </p:nvSpPr>
          <p:spPr bwMode="auto">
            <a:xfrm>
              <a:off x="3696" y="2904"/>
              <a:ext cx="48" cy="520"/>
            </a:xfrm>
            <a:prstGeom prst="leftBrace">
              <a:avLst>
                <a:gd name="adj1" fmla="val 90278"/>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40333" name="Line 11"/>
            <p:cNvSpPr>
              <a:spLocks noChangeShapeType="1"/>
            </p:cNvSpPr>
            <p:nvPr/>
          </p:nvSpPr>
          <p:spPr bwMode="auto">
            <a:xfrm>
              <a:off x="3456" y="3168"/>
              <a:ext cx="192"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81932" name="Group 12"/>
          <p:cNvGrpSpPr/>
          <p:nvPr/>
        </p:nvGrpSpPr>
        <p:grpSpPr bwMode="auto">
          <a:xfrm>
            <a:off x="1600200" y="673819"/>
            <a:ext cx="3195638" cy="822325"/>
            <a:chOff x="1008" y="432"/>
            <a:chExt cx="2013" cy="518"/>
          </a:xfrm>
        </p:grpSpPr>
        <p:grpSp>
          <p:nvGrpSpPr>
            <p:cNvPr id="140326" name="Group 13"/>
            <p:cNvGrpSpPr/>
            <p:nvPr/>
          </p:nvGrpSpPr>
          <p:grpSpPr bwMode="auto">
            <a:xfrm>
              <a:off x="1104" y="432"/>
              <a:ext cx="1917" cy="518"/>
              <a:chOff x="1077" y="480"/>
              <a:chExt cx="1917" cy="518"/>
            </a:xfrm>
          </p:grpSpPr>
          <p:sp>
            <p:nvSpPr>
              <p:cNvPr id="140328" name="Text Box 14"/>
              <p:cNvSpPr txBox="1">
                <a:spLocks noChangeArrowheads="1"/>
              </p:cNvSpPr>
              <p:nvPr/>
            </p:nvSpPr>
            <p:spPr bwMode="auto">
              <a:xfrm>
                <a:off x="1077" y="592"/>
                <a:ext cx="10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solidFill>
                      <a:srgbClr val="0000CC"/>
                    </a:solidFill>
                  </a:rPr>
                  <a:t>树的</a:t>
                </a:r>
                <a:r>
                  <a:rPr lang="en-US" altLang="zh-CN" sz="2800" b="1">
                    <a:solidFill>
                      <a:srgbClr val="0000CC"/>
                    </a:solidFill>
                  </a:rPr>
                  <a:t>ADT</a:t>
                </a:r>
                <a:endParaRPr lang="en-US" altLang="zh-CN" sz="2800" b="1">
                  <a:solidFill>
                    <a:srgbClr val="0000CC"/>
                  </a:solidFill>
                </a:endParaRPr>
              </a:p>
            </p:txBody>
          </p:sp>
          <p:sp>
            <p:nvSpPr>
              <p:cNvPr id="140329" name="Text Box 15"/>
              <p:cNvSpPr txBox="1">
                <a:spLocks noChangeArrowheads="1"/>
              </p:cNvSpPr>
              <p:nvPr/>
            </p:nvSpPr>
            <p:spPr bwMode="auto">
              <a:xfrm>
                <a:off x="2112" y="480"/>
                <a:ext cx="88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a:t>逻辑结构</a:t>
                </a:r>
                <a:endParaRPr lang="zh-CN" altLang="en-US" b="1"/>
              </a:p>
              <a:p>
                <a:pPr algn="ctr" eaLnBrk="1" hangingPunct="1"/>
                <a:r>
                  <a:rPr lang="zh-CN" altLang="en-US" b="1"/>
                  <a:t>存储结构</a:t>
                </a:r>
                <a:endParaRPr lang="zh-CN" altLang="en-US" b="1"/>
              </a:p>
            </p:txBody>
          </p:sp>
          <p:sp>
            <p:nvSpPr>
              <p:cNvPr id="140330" name="AutoShape 16"/>
              <p:cNvSpPr/>
              <p:nvPr/>
            </p:nvSpPr>
            <p:spPr bwMode="auto">
              <a:xfrm>
                <a:off x="2104" y="632"/>
                <a:ext cx="48" cy="240"/>
              </a:xfrm>
              <a:prstGeom prst="leftBrace">
                <a:avLst>
                  <a:gd name="adj1" fmla="val 41667"/>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sp>
          <p:nvSpPr>
            <p:cNvPr id="140327" name="Oval 17"/>
            <p:cNvSpPr>
              <a:spLocks noChangeArrowheads="1"/>
            </p:cNvSpPr>
            <p:nvPr/>
          </p:nvSpPr>
          <p:spPr bwMode="auto">
            <a:xfrm>
              <a:off x="1008" y="672"/>
              <a:ext cx="96" cy="96"/>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grpSp>
        <p:nvGrpSpPr>
          <p:cNvPr id="81938" name="Group 18"/>
          <p:cNvGrpSpPr/>
          <p:nvPr/>
        </p:nvGrpSpPr>
        <p:grpSpPr bwMode="auto">
          <a:xfrm>
            <a:off x="1600200" y="4725119"/>
            <a:ext cx="2466975" cy="519113"/>
            <a:chOff x="1008" y="3312"/>
            <a:chExt cx="1554" cy="327"/>
          </a:xfrm>
        </p:grpSpPr>
        <p:sp>
          <p:nvSpPr>
            <p:cNvPr id="140324" name="Text Box 19"/>
            <p:cNvSpPr txBox="1">
              <a:spLocks noChangeArrowheads="1"/>
            </p:cNvSpPr>
            <p:nvPr/>
          </p:nvSpPr>
          <p:spPr bwMode="auto">
            <a:xfrm>
              <a:off x="1104" y="3312"/>
              <a:ext cx="145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solidFill>
                    <a:srgbClr val="0000CC"/>
                  </a:solidFill>
                </a:rPr>
                <a:t>树的存储结构</a:t>
              </a:r>
              <a:endParaRPr lang="zh-CN" altLang="en-US" sz="2800" b="1">
                <a:solidFill>
                  <a:srgbClr val="0000CC"/>
                </a:solidFill>
              </a:endParaRPr>
            </a:p>
          </p:txBody>
        </p:sp>
        <p:sp>
          <p:nvSpPr>
            <p:cNvPr id="140325" name="Oval 20"/>
            <p:cNvSpPr>
              <a:spLocks noChangeArrowheads="1"/>
            </p:cNvSpPr>
            <p:nvPr/>
          </p:nvSpPr>
          <p:spPr bwMode="auto">
            <a:xfrm>
              <a:off x="1008" y="3440"/>
              <a:ext cx="96" cy="96"/>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grpSp>
        <p:nvGrpSpPr>
          <p:cNvPr id="81941" name="Group 21"/>
          <p:cNvGrpSpPr/>
          <p:nvPr/>
        </p:nvGrpSpPr>
        <p:grpSpPr bwMode="auto">
          <a:xfrm>
            <a:off x="6934200" y="2604219"/>
            <a:ext cx="1447800" cy="822325"/>
            <a:chOff x="4128" y="1440"/>
            <a:chExt cx="912" cy="518"/>
          </a:xfrm>
        </p:grpSpPr>
        <p:grpSp>
          <p:nvGrpSpPr>
            <p:cNvPr id="140320" name="Group 22"/>
            <p:cNvGrpSpPr/>
            <p:nvPr/>
          </p:nvGrpSpPr>
          <p:grpSpPr bwMode="auto">
            <a:xfrm>
              <a:off x="4240" y="1440"/>
              <a:ext cx="800" cy="518"/>
              <a:chOff x="5056" y="1488"/>
              <a:chExt cx="800" cy="518"/>
            </a:xfrm>
          </p:grpSpPr>
          <p:sp>
            <p:nvSpPr>
              <p:cNvPr id="140322" name="Text Box 23"/>
              <p:cNvSpPr txBox="1">
                <a:spLocks noChangeArrowheads="1"/>
              </p:cNvSpPr>
              <p:nvPr/>
            </p:nvSpPr>
            <p:spPr bwMode="auto">
              <a:xfrm>
                <a:off x="5070" y="1488"/>
                <a:ext cx="78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递归</a:t>
                </a:r>
                <a:endParaRPr lang="zh-CN" altLang="en-US" b="1"/>
              </a:p>
              <a:p>
                <a:pPr eaLnBrk="1" hangingPunct="1"/>
                <a:r>
                  <a:rPr lang="zh-CN" altLang="en-US" b="1"/>
                  <a:t>非递归*</a:t>
                </a:r>
                <a:endParaRPr lang="zh-CN" altLang="en-US" b="1"/>
              </a:p>
            </p:txBody>
          </p:sp>
          <p:sp>
            <p:nvSpPr>
              <p:cNvPr id="140323" name="AutoShape 24"/>
              <p:cNvSpPr/>
              <p:nvPr/>
            </p:nvSpPr>
            <p:spPr bwMode="auto">
              <a:xfrm>
                <a:off x="5056" y="1640"/>
                <a:ext cx="48" cy="240"/>
              </a:xfrm>
              <a:prstGeom prst="leftBrace">
                <a:avLst>
                  <a:gd name="adj1" fmla="val 41667"/>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sp>
          <p:nvSpPr>
            <p:cNvPr id="140321" name="Oval 25"/>
            <p:cNvSpPr>
              <a:spLocks noChangeArrowheads="1"/>
            </p:cNvSpPr>
            <p:nvPr/>
          </p:nvSpPr>
          <p:spPr bwMode="auto">
            <a:xfrm>
              <a:off x="4128" y="1664"/>
              <a:ext cx="96" cy="96"/>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grpSp>
        <p:nvGrpSpPr>
          <p:cNvPr id="81946" name="Group 26"/>
          <p:cNvGrpSpPr/>
          <p:nvPr/>
        </p:nvGrpSpPr>
        <p:grpSpPr bwMode="auto">
          <a:xfrm>
            <a:off x="1600200" y="5703019"/>
            <a:ext cx="3276600" cy="822325"/>
            <a:chOff x="1008" y="3418"/>
            <a:chExt cx="2064" cy="518"/>
          </a:xfrm>
        </p:grpSpPr>
        <p:sp>
          <p:nvSpPr>
            <p:cNvPr id="140313" name="Oval 27"/>
            <p:cNvSpPr>
              <a:spLocks noChangeArrowheads="1"/>
            </p:cNvSpPr>
            <p:nvPr/>
          </p:nvSpPr>
          <p:spPr bwMode="auto">
            <a:xfrm>
              <a:off x="1008" y="3648"/>
              <a:ext cx="96" cy="96"/>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40314" name="Text Box 28"/>
            <p:cNvSpPr txBox="1">
              <a:spLocks noChangeArrowheads="1"/>
            </p:cNvSpPr>
            <p:nvPr/>
          </p:nvSpPr>
          <p:spPr bwMode="auto">
            <a:xfrm>
              <a:off x="1102" y="3511"/>
              <a:ext cx="101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solidFill>
                    <a:srgbClr val="0000CC"/>
                  </a:solidFill>
                </a:rPr>
                <a:t>树的应用</a:t>
              </a:r>
              <a:endParaRPr lang="zh-CN" altLang="en-US" sz="2800" b="1">
                <a:solidFill>
                  <a:srgbClr val="0000CC"/>
                </a:solidFill>
              </a:endParaRPr>
            </a:p>
          </p:txBody>
        </p:sp>
        <p:grpSp>
          <p:nvGrpSpPr>
            <p:cNvPr id="140315" name="Group 29"/>
            <p:cNvGrpSpPr/>
            <p:nvPr/>
          </p:nvGrpSpPr>
          <p:grpSpPr bwMode="auto">
            <a:xfrm>
              <a:off x="2112" y="3418"/>
              <a:ext cx="960" cy="518"/>
              <a:chOff x="2112" y="3418"/>
              <a:chExt cx="960" cy="518"/>
            </a:xfrm>
          </p:grpSpPr>
          <p:grpSp>
            <p:nvGrpSpPr>
              <p:cNvPr id="140316" name="Group 30"/>
              <p:cNvGrpSpPr/>
              <p:nvPr/>
            </p:nvGrpSpPr>
            <p:grpSpPr bwMode="auto">
              <a:xfrm>
                <a:off x="2112" y="3418"/>
                <a:ext cx="905" cy="518"/>
                <a:chOff x="2416" y="3469"/>
                <a:chExt cx="905" cy="518"/>
              </a:xfrm>
            </p:grpSpPr>
            <p:sp>
              <p:nvSpPr>
                <p:cNvPr id="140318" name="Text Box 31"/>
                <p:cNvSpPr txBox="1">
                  <a:spLocks noChangeArrowheads="1"/>
                </p:cNvSpPr>
                <p:nvPr/>
              </p:nvSpPr>
              <p:spPr bwMode="auto">
                <a:xfrm>
                  <a:off x="2439" y="3469"/>
                  <a:ext cx="88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哈夫曼树</a:t>
                  </a:r>
                  <a:endParaRPr lang="zh-CN" altLang="en-US" b="1"/>
                </a:p>
                <a:p>
                  <a:pPr eaLnBrk="1" hangingPunct="1"/>
                  <a:r>
                    <a:rPr lang="zh-CN" altLang="en-US" b="1"/>
                    <a:t>判定过程</a:t>
                  </a:r>
                  <a:endParaRPr lang="zh-CN" altLang="en-US" b="1"/>
                </a:p>
              </p:txBody>
            </p:sp>
            <p:sp>
              <p:nvSpPr>
                <p:cNvPr id="140319" name="AutoShape 32"/>
                <p:cNvSpPr/>
                <p:nvPr/>
              </p:nvSpPr>
              <p:spPr bwMode="auto">
                <a:xfrm>
                  <a:off x="2416" y="3624"/>
                  <a:ext cx="48" cy="240"/>
                </a:xfrm>
                <a:prstGeom prst="leftBrace">
                  <a:avLst>
                    <a:gd name="adj1" fmla="val 41667"/>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sp>
            <p:nvSpPr>
              <p:cNvPr id="140317" name="Oval 33"/>
              <p:cNvSpPr>
                <a:spLocks noChangeArrowheads="1"/>
              </p:cNvSpPr>
              <p:nvPr/>
            </p:nvSpPr>
            <p:spPr bwMode="auto">
              <a:xfrm>
                <a:off x="2976" y="3552"/>
                <a:ext cx="96" cy="96"/>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grpSp>
      <p:grpSp>
        <p:nvGrpSpPr>
          <p:cNvPr id="81954" name="Group 34"/>
          <p:cNvGrpSpPr/>
          <p:nvPr/>
        </p:nvGrpSpPr>
        <p:grpSpPr bwMode="auto">
          <a:xfrm>
            <a:off x="1600200" y="1359619"/>
            <a:ext cx="3530600" cy="3148013"/>
            <a:chOff x="1008" y="768"/>
            <a:chExt cx="2224" cy="1983"/>
          </a:xfrm>
        </p:grpSpPr>
        <p:grpSp>
          <p:nvGrpSpPr>
            <p:cNvPr id="140305" name="Group 35"/>
            <p:cNvGrpSpPr/>
            <p:nvPr/>
          </p:nvGrpSpPr>
          <p:grpSpPr bwMode="auto">
            <a:xfrm>
              <a:off x="1008" y="768"/>
              <a:ext cx="2224" cy="1983"/>
              <a:chOff x="1008" y="960"/>
              <a:chExt cx="2224" cy="1983"/>
            </a:xfrm>
          </p:grpSpPr>
          <p:grpSp>
            <p:nvGrpSpPr>
              <p:cNvPr id="140308" name="Group 36"/>
              <p:cNvGrpSpPr/>
              <p:nvPr/>
            </p:nvGrpSpPr>
            <p:grpSpPr bwMode="auto">
              <a:xfrm>
                <a:off x="1086" y="960"/>
                <a:ext cx="2146" cy="1983"/>
                <a:chOff x="1086" y="960"/>
                <a:chExt cx="2146" cy="1983"/>
              </a:xfrm>
            </p:grpSpPr>
            <p:sp>
              <p:nvSpPr>
                <p:cNvPr id="140310" name="Text Box 37"/>
                <p:cNvSpPr txBox="1">
                  <a:spLocks noChangeArrowheads="1"/>
                </p:cNvSpPr>
                <p:nvPr/>
              </p:nvSpPr>
              <p:spPr bwMode="auto">
                <a:xfrm>
                  <a:off x="1086" y="1785"/>
                  <a:ext cx="78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solidFill>
                        <a:srgbClr val="0000CC"/>
                      </a:solidFill>
                    </a:rPr>
                    <a:t>二叉树</a:t>
                  </a:r>
                  <a:endParaRPr lang="zh-CN" altLang="en-US" sz="2800" b="1">
                    <a:solidFill>
                      <a:srgbClr val="0000CC"/>
                    </a:solidFill>
                  </a:endParaRPr>
                </a:p>
              </p:txBody>
            </p:sp>
            <p:sp>
              <p:nvSpPr>
                <p:cNvPr id="140311" name="Text Box 38"/>
                <p:cNvSpPr txBox="1">
                  <a:spLocks noChangeArrowheads="1"/>
                </p:cNvSpPr>
                <p:nvPr/>
              </p:nvSpPr>
              <p:spPr bwMode="auto">
                <a:xfrm>
                  <a:off x="1982" y="960"/>
                  <a:ext cx="1250" cy="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800" b="1" dirty="0"/>
                    <a:t>逻辑结构</a:t>
                  </a:r>
                  <a:endParaRPr lang="zh-CN" altLang="en-US" sz="2800" b="1" dirty="0"/>
                </a:p>
                <a:p>
                  <a:pPr eaLnBrk="1" hangingPunct="1">
                    <a:lnSpc>
                      <a:spcPct val="120000"/>
                    </a:lnSpc>
                  </a:pPr>
                  <a:r>
                    <a:rPr lang="zh-CN" altLang="en-US" sz="2800" b="1" dirty="0"/>
                    <a:t>存储结构</a:t>
                  </a:r>
                  <a:endParaRPr lang="zh-CN" altLang="en-US" sz="2800" b="1" dirty="0"/>
                </a:p>
                <a:p>
                  <a:pPr eaLnBrk="1" hangingPunct="1">
                    <a:lnSpc>
                      <a:spcPct val="120000"/>
                    </a:lnSpc>
                  </a:pPr>
                  <a:r>
                    <a:rPr lang="zh-CN" altLang="en-US" sz="2800" b="1" dirty="0"/>
                    <a:t>基本性质</a:t>
                  </a:r>
                  <a:endParaRPr lang="zh-CN" altLang="en-US" sz="2800" b="1" dirty="0"/>
                </a:p>
                <a:p>
                  <a:pPr eaLnBrk="1" hangingPunct="1">
                    <a:lnSpc>
                      <a:spcPct val="120000"/>
                    </a:lnSpc>
                  </a:pPr>
                  <a:r>
                    <a:rPr lang="zh-CN" altLang="en-US" sz="2800" b="1" dirty="0"/>
                    <a:t>遍历二叉树</a:t>
                  </a:r>
                  <a:endParaRPr lang="zh-CN" altLang="en-US" sz="2800" b="1" dirty="0"/>
                </a:p>
                <a:p>
                  <a:pPr eaLnBrk="1" hangingPunct="1">
                    <a:lnSpc>
                      <a:spcPct val="120000"/>
                    </a:lnSpc>
                  </a:pPr>
                  <a:r>
                    <a:rPr lang="zh-CN" altLang="en-US" sz="2800" b="1" dirty="0"/>
                    <a:t>线索二叉树</a:t>
                  </a:r>
                  <a:endParaRPr lang="zh-CN" altLang="en-US" sz="2800" b="1" dirty="0"/>
                </a:p>
                <a:p>
                  <a:pPr eaLnBrk="1" hangingPunct="1">
                    <a:lnSpc>
                      <a:spcPct val="120000"/>
                    </a:lnSpc>
                  </a:pPr>
                  <a:r>
                    <a:rPr lang="zh-CN" altLang="en-US" sz="2800" b="1" dirty="0"/>
                    <a:t>二叉排序树</a:t>
                  </a:r>
                  <a:endParaRPr lang="zh-CN" altLang="en-US" sz="2800" b="1" dirty="0"/>
                </a:p>
              </p:txBody>
            </p:sp>
            <p:sp>
              <p:nvSpPr>
                <p:cNvPr id="140312" name="AutoShape 39"/>
                <p:cNvSpPr/>
                <p:nvPr/>
              </p:nvSpPr>
              <p:spPr bwMode="auto">
                <a:xfrm>
                  <a:off x="1872" y="1152"/>
                  <a:ext cx="96" cy="1632"/>
                </a:xfrm>
                <a:prstGeom prst="leftBrace">
                  <a:avLst>
                    <a:gd name="adj1" fmla="val 141667"/>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sp>
            <p:nvSpPr>
              <p:cNvPr id="140309" name="Oval 40"/>
              <p:cNvSpPr>
                <a:spLocks noChangeArrowheads="1"/>
              </p:cNvSpPr>
              <p:nvPr/>
            </p:nvSpPr>
            <p:spPr bwMode="auto">
              <a:xfrm>
                <a:off x="1008" y="1920"/>
                <a:ext cx="96" cy="96"/>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sp>
          <p:nvSpPr>
            <p:cNvPr id="140306" name="Oval 41"/>
            <p:cNvSpPr>
              <a:spLocks noChangeArrowheads="1"/>
            </p:cNvSpPr>
            <p:nvPr/>
          </p:nvSpPr>
          <p:spPr bwMode="auto">
            <a:xfrm>
              <a:off x="1960" y="1248"/>
              <a:ext cx="96" cy="96"/>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40307" name="Oval 42"/>
            <p:cNvSpPr>
              <a:spLocks noChangeArrowheads="1"/>
            </p:cNvSpPr>
            <p:nvPr/>
          </p:nvSpPr>
          <p:spPr bwMode="auto">
            <a:xfrm>
              <a:off x="1968" y="1584"/>
              <a:ext cx="96" cy="96"/>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grpSp>
        <p:nvGrpSpPr>
          <p:cNvPr id="81963" name="Group 43"/>
          <p:cNvGrpSpPr/>
          <p:nvPr/>
        </p:nvGrpSpPr>
        <p:grpSpPr bwMode="auto">
          <a:xfrm>
            <a:off x="4724402" y="1651720"/>
            <a:ext cx="2746376" cy="833438"/>
            <a:chOff x="2976" y="952"/>
            <a:chExt cx="1730" cy="525"/>
          </a:xfrm>
        </p:grpSpPr>
        <p:grpSp>
          <p:nvGrpSpPr>
            <p:cNvPr id="140299" name="Group 44"/>
            <p:cNvGrpSpPr/>
            <p:nvPr/>
          </p:nvGrpSpPr>
          <p:grpSpPr bwMode="auto">
            <a:xfrm>
              <a:off x="2976" y="952"/>
              <a:ext cx="1730" cy="525"/>
              <a:chOff x="2976" y="1082"/>
              <a:chExt cx="1730" cy="525"/>
            </a:xfrm>
          </p:grpSpPr>
          <p:grpSp>
            <p:nvGrpSpPr>
              <p:cNvPr id="140301" name="Group 45"/>
              <p:cNvGrpSpPr/>
              <p:nvPr/>
            </p:nvGrpSpPr>
            <p:grpSpPr bwMode="auto">
              <a:xfrm>
                <a:off x="3182" y="1082"/>
                <a:ext cx="1524" cy="525"/>
                <a:chOff x="3680" y="952"/>
                <a:chExt cx="1524" cy="525"/>
              </a:xfrm>
            </p:grpSpPr>
            <p:sp>
              <p:nvSpPr>
                <p:cNvPr id="140303" name="Text Box 46"/>
                <p:cNvSpPr txBox="1">
                  <a:spLocks noChangeArrowheads="1"/>
                </p:cNvSpPr>
                <p:nvPr/>
              </p:nvSpPr>
              <p:spPr bwMode="auto">
                <a:xfrm>
                  <a:off x="3749" y="952"/>
                  <a:ext cx="1455" cy="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顺序存储</a:t>
                  </a:r>
                  <a:endParaRPr lang="zh-CN" altLang="en-US" b="1" dirty="0"/>
                </a:p>
                <a:p>
                  <a:pPr eaLnBrk="1" hangingPunct="1"/>
                  <a:r>
                    <a:rPr lang="zh-CN" altLang="en-US" b="1" u="sng" dirty="0"/>
                    <a:t>二</a:t>
                  </a:r>
                  <a:r>
                    <a:rPr lang="en-US" altLang="zh-CN" b="1" u="sng" dirty="0"/>
                    <a:t>/</a:t>
                  </a:r>
                  <a:r>
                    <a:rPr lang="zh-CN" altLang="en-US" b="1" u="sng" dirty="0"/>
                    <a:t>三叉链表</a:t>
                  </a:r>
                  <a:endParaRPr lang="zh-CN" altLang="en-US" b="1" u="sng" dirty="0"/>
                </a:p>
              </p:txBody>
            </p:sp>
            <p:sp>
              <p:nvSpPr>
                <p:cNvPr id="140304" name="AutoShape 47"/>
                <p:cNvSpPr/>
                <p:nvPr/>
              </p:nvSpPr>
              <p:spPr bwMode="auto">
                <a:xfrm>
                  <a:off x="3680" y="1104"/>
                  <a:ext cx="48" cy="240"/>
                </a:xfrm>
                <a:prstGeom prst="leftBrace">
                  <a:avLst>
                    <a:gd name="adj1" fmla="val 41667"/>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sp>
            <p:nvSpPr>
              <p:cNvPr id="140302" name="Line 48"/>
              <p:cNvSpPr>
                <a:spLocks noChangeShapeType="1"/>
              </p:cNvSpPr>
              <p:nvPr/>
            </p:nvSpPr>
            <p:spPr bwMode="auto">
              <a:xfrm flipV="1">
                <a:off x="2976" y="1344"/>
                <a:ext cx="192" cy="96"/>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sp>
          <p:nvSpPr>
            <p:cNvPr id="140300" name="Oval 49"/>
            <p:cNvSpPr>
              <a:spLocks noChangeArrowheads="1"/>
            </p:cNvSpPr>
            <p:nvPr/>
          </p:nvSpPr>
          <p:spPr bwMode="auto">
            <a:xfrm flipH="1">
              <a:off x="4356" y="1248"/>
              <a:ext cx="108" cy="117"/>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81932"/>
                                        </p:tgtEl>
                                        <p:attrNameLst>
                                          <p:attrName>style.visibility</p:attrName>
                                        </p:attrNameLst>
                                      </p:cBhvr>
                                      <p:to>
                                        <p:strVal val="visible"/>
                                      </p:to>
                                    </p:set>
                                    <p:anim calcmode="lin" valueType="num">
                                      <p:cBhvr>
                                        <p:cTn id="7" dur="500" fill="hold"/>
                                        <p:tgtEl>
                                          <p:spTgt spid="81932"/>
                                        </p:tgtEl>
                                        <p:attrNameLst>
                                          <p:attrName>ppt_x</p:attrName>
                                        </p:attrNameLst>
                                      </p:cBhvr>
                                      <p:tavLst>
                                        <p:tav tm="0">
                                          <p:val>
                                            <p:strVal val="#ppt_x-#ppt_w/2"/>
                                          </p:val>
                                        </p:tav>
                                        <p:tav tm="100000">
                                          <p:val>
                                            <p:strVal val="#ppt_x"/>
                                          </p:val>
                                        </p:tav>
                                      </p:tavLst>
                                    </p:anim>
                                    <p:anim calcmode="lin" valueType="num">
                                      <p:cBhvr>
                                        <p:cTn id="8" dur="500" fill="hold"/>
                                        <p:tgtEl>
                                          <p:spTgt spid="81932"/>
                                        </p:tgtEl>
                                        <p:attrNameLst>
                                          <p:attrName>ppt_y</p:attrName>
                                        </p:attrNameLst>
                                      </p:cBhvr>
                                      <p:tavLst>
                                        <p:tav tm="0">
                                          <p:val>
                                            <p:strVal val="#ppt_y"/>
                                          </p:val>
                                        </p:tav>
                                        <p:tav tm="100000">
                                          <p:val>
                                            <p:strVal val="#ppt_y"/>
                                          </p:val>
                                        </p:tav>
                                      </p:tavLst>
                                    </p:anim>
                                    <p:anim calcmode="lin" valueType="num">
                                      <p:cBhvr>
                                        <p:cTn id="9" dur="500" fill="hold"/>
                                        <p:tgtEl>
                                          <p:spTgt spid="81932"/>
                                        </p:tgtEl>
                                        <p:attrNameLst>
                                          <p:attrName>ppt_w</p:attrName>
                                        </p:attrNameLst>
                                      </p:cBhvr>
                                      <p:tavLst>
                                        <p:tav tm="0">
                                          <p:val>
                                            <p:fltVal val="0"/>
                                          </p:val>
                                        </p:tav>
                                        <p:tav tm="100000">
                                          <p:val>
                                            <p:strVal val="#ppt_w"/>
                                          </p:val>
                                        </p:tav>
                                      </p:tavLst>
                                    </p:anim>
                                    <p:anim calcmode="lin" valueType="num">
                                      <p:cBhvr>
                                        <p:cTn id="10" dur="500" fill="hold"/>
                                        <p:tgtEl>
                                          <p:spTgt spid="8193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childTnLst>
                                    <p:set>
                                      <p:cBhvr>
                                        <p:cTn id="14" dur="1" fill="hold">
                                          <p:stCondLst>
                                            <p:cond delay="0"/>
                                          </p:stCondLst>
                                        </p:cTn>
                                        <p:tgtEl>
                                          <p:spTgt spid="81954"/>
                                        </p:tgtEl>
                                        <p:attrNameLst>
                                          <p:attrName>style.visibility</p:attrName>
                                        </p:attrNameLst>
                                      </p:cBhvr>
                                      <p:to>
                                        <p:strVal val="visible"/>
                                      </p:to>
                                    </p:set>
                                    <p:anim calcmode="lin" valueType="num">
                                      <p:cBhvr>
                                        <p:cTn id="15" dur="500" fill="hold"/>
                                        <p:tgtEl>
                                          <p:spTgt spid="81954"/>
                                        </p:tgtEl>
                                        <p:attrNameLst>
                                          <p:attrName>ppt_x</p:attrName>
                                        </p:attrNameLst>
                                      </p:cBhvr>
                                      <p:tavLst>
                                        <p:tav tm="0">
                                          <p:val>
                                            <p:strVal val="#ppt_x-#ppt_w/2"/>
                                          </p:val>
                                        </p:tav>
                                        <p:tav tm="100000">
                                          <p:val>
                                            <p:strVal val="#ppt_x"/>
                                          </p:val>
                                        </p:tav>
                                      </p:tavLst>
                                    </p:anim>
                                    <p:anim calcmode="lin" valueType="num">
                                      <p:cBhvr>
                                        <p:cTn id="16" dur="500" fill="hold"/>
                                        <p:tgtEl>
                                          <p:spTgt spid="81954"/>
                                        </p:tgtEl>
                                        <p:attrNameLst>
                                          <p:attrName>ppt_y</p:attrName>
                                        </p:attrNameLst>
                                      </p:cBhvr>
                                      <p:tavLst>
                                        <p:tav tm="0">
                                          <p:val>
                                            <p:strVal val="#ppt_y"/>
                                          </p:val>
                                        </p:tav>
                                        <p:tav tm="100000">
                                          <p:val>
                                            <p:strVal val="#ppt_y"/>
                                          </p:val>
                                        </p:tav>
                                      </p:tavLst>
                                    </p:anim>
                                    <p:anim calcmode="lin" valueType="num">
                                      <p:cBhvr>
                                        <p:cTn id="17" dur="500" fill="hold"/>
                                        <p:tgtEl>
                                          <p:spTgt spid="81954"/>
                                        </p:tgtEl>
                                        <p:attrNameLst>
                                          <p:attrName>ppt_w</p:attrName>
                                        </p:attrNameLst>
                                      </p:cBhvr>
                                      <p:tavLst>
                                        <p:tav tm="0">
                                          <p:val>
                                            <p:fltVal val="0"/>
                                          </p:val>
                                        </p:tav>
                                        <p:tav tm="100000">
                                          <p:val>
                                            <p:strVal val="#ppt_w"/>
                                          </p:val>
                                        </p:tav>
                                      </p:tavLst>
                                    </p:anim>
                                    <p:anim calcmode="lin" valueType="num">
                                      <p:cBhvr>
                                        <p:cTn id="18" dur="500" fill="hold"/>
                                        <p:tgtEl>
                                          <p:spTgt spid="81954"/>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nodeType="clickEffect">
                                  <p:stCondLst>
                                    <p:cond delay="0"/>
                                  </p:stCondLst>
                                  <p:childTnLst>
                                    <p:set>
                                      <p:cBhvr>
                                        <p:cTn id="22" dur="1" fill="hold">
                                          <p:stCondLst>
                                            <p:cond delay="0"/>
                                          </p:stCondLst>
                                        </p:cTn>
                                        <p:tgtEl>
                                          <p:spTgt spid="81963"/>
                                        </p:tgtEl>
                                        <p:attrNameLst>
                                          <p:attrName>style.visibility</p:attrName>
                                        </p:attrNameLst>
                                      </p:cBhvr>
                                      <p:to>
                                        <p:strVal val="visible"/>
                                      </p:to>
                                    </p:set>
                                    <p:anim calcmode="lin" valueType="num">
                                      <p:cBhvr>
                                        <p:cTn id="23" dur="500" fill="hold"/>
                                        <p:tgtEl>
                                          <p:spTgt spid="81963"/>
                                        </p:tgtEl>
                                        <p:attrNameLst>
                                          <p:attrName>ppt_x</p:attrName>
                                        </p:attrNameLst>
                                      </p:cBhvr>
                                      <p:tavLst>
                                        <p:tav tm="0">
                                          <p:val>
                                            <p:strVal val="#ppt_x-#ppt_w/2"/>
                                          </p:val>
                                        </p:tav>
                                        <p:tav tm="100000">
                                          <p:val>
                                            <p:strVal val="#ppt_x"/>
                                          </p:val>
                                        </p:tav>
                                      </p:tavLst>
                                    </p:anim>
                                    <p:anim calcmode="lin" valueType="num">
                                      <p:cBhvr>
                                        <p:cTn id="24" dur="500" fill="hold"/>
                                        <p:tgtEl>
                                          <p:spTgt spid="81963"/>
                                        </p:tgtEl>
                                        <p:attrNameLst>
                                          <p:attrName>ppt_y</p:attrName>
                                        </p:attrNameLst>
                                      </p:cBhvr>
                                      <p:tavLst>
                                        <p:tav tm="0">
                                          <p:val>
                                            <p:strVal val="#ppt_y"/>
                                          </p:val>
                                        </p:tav>
                                        <p:tav tm="100000">
                                          <p:val>
                                            <p:strVal val="#ppt_y"/>
                                          </p:val>
                                        </p:tav>
                                      </p:tavLst>
                                    </p:anim>
                                    <p:anim calcmode="lin" valueType="num">
                                      <p:cBhvr>
                                        <p:cTn id="25" dur="500" fill="hold"/>
                                        <p:tgtEl>
                                          <p:spTgt spid="81963"/>
                                        </p:tgtEl>
                                        <p:attrNameLst>
                                          <p:attrName>ppt_w</p:attrName>
                                        </p:attrNameLst>
                                      </p:cBhvr>
                                      <p:tavLst>
                                        <p:tav tm="0">
                                          <p:val>
                                            <p:fltVal val="0"/>
                                          </p:val>
                                        </p:tav>
                                        <p:tav tm="100000">
                                          <p:val>
                                            <p:strVal val="#ppt_w"/>
                                          </p:val>
                                        </p:tav>
                                      </p:tavLst>
                                    </p:anim>
                                    <p:anim calcmode="lin" valueType="num">
                                      <p:cBhvr>
                                        <p:cTn id="26" dur="500" fill="hold"/>
                                        <p:tgtEl>
                                          <p:spTgt spid="81963"/>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nodeType="clickEffect">
                                  <p:stCondLst>
                                    <p:cond delay="0"/>
                                  </p:stCondLst>
                                  <p:childTnLst>
                                    <p:set>
                                      <p:cBhvr>
                                        <p:cTn id="30" dur="1" fill="hold">
                                          <p:stCondLst>
                                            <p:cond delay="0"/>
                                          </p:stCondLst>
                                        </p:cTn>
                                        <p:tgtEl>
                                          <p:spTgt spid="81923"/>
                                        </p:tgtEl>
                                        <p:attrNameLst>
                                          <p:attrName>style.visibility</p:attrName>
                                        </p:attrNameLst>
                                      </p:cBhvr>
                                      <p:to>
                                        <p:strVal val="visible"/>
                                      </p:to>
                                    </p:set>
                                    <p:anim calcmode="lin" valueType="num">
                                      <p:cBhvr>
                                        <p:cTn id="31" dur="500" fill="hold"/>
                                        <p:tgtEl>
                                          <p:spTgt spid="81923"/>
                                        </p:tgtEl>
                                        <p:attrNameLst>
                                          <p:attrName>ppt_x</p:attrName>
                                        </p:attrNameLst>
                                      </p:cBhvr>
                                      <p:tavLst>
                                        <p:tav tm="0">
                                          <p:val>
                                            <p:strVal val="#ppt_x-#ppt_w/2"/>
                                          </p:val>
                                        </p:tav>
                                        <p:tav tm="100000">
                                          <p:val>
                                            <p:strVal val="#ppt_x"/>
                                          </p:val>
                                        </p:tav>
                                      </p:tavLst>
                                    </p:anim>
                                    <p:anim calcmode="lin" valueType="num">
                                      <p:cBhvr>
                                        <p:cTn id="32" dur="500" fill="hold"/>
                                        <p:tgtEl>
                                          <p:spTgt spid="81923"/>
                                        </p:tgtEl>
                                        <p:attrNameLst>
                                          <p:attrName>ppt_y</p:attrName>
                                        </p:attrNameLst>
                                      </p:cBhvr>
                                      <p:tavLst>
                                        <p:tav tm="0">
                                          <p:val>
                                            <p:strVal val="#ppt_y"/>
                                          </p:val>
                                        </p:tav>
                                        <p:tav tm="100000">
                                          <p:val>
                                            <p:strVal val="#ppt_y"/>
                                          </p:val>
                                        </p:tav>
                                      </p:tavLst>
                                    </p:anim>
                                    <p:anim calcmode="lin" valueType="num">
                                      <p:cBhvr>
                                        <p:cTn id="33" dur="500" fill="hold"/>
                                        <p:tgtEl>
                                          <p:spTgt spid="81923"/>
                                        </p:tgtEl>
                                        <p:attrNameLst>
                                          <p:attrName>ppt_w</p:attrName>
                                        </p:attrNameLst>
                                      </p:cBhvr>
                                      <p:tavLst>
                                        <p:tav tm="0">
                                          <p:val>
                                            <p:fltVal val="0"/>
                                          </p:val>
                                        </p:tav>
                                        <p:tav tm="100000">
                                          <p:val>
                                            <p:strVal val="#ppt_w"/>
                                          </p:val>
                                        </p:tav>
                                      </p:tavLst>
                                    </p:anim>
                                    <p:anim calcmode="lin" valueType="num">
                                      <p:cBhvr>
                                        <p:cTn id="34" dur="500" fill="hold"/>
                                        <p:tgtEl>
                                          <p:spTgt spid="81923"/>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nodeType="clickEffect">
                                  <p:stCondLst>
                                    <p:cond delay="0"/>
                                  </p:stCondLst>
                                  <p:childTnLst>
                                    <p:set>
                                      <p:cBhvr>
                                        <p:cTn id="38" dur="1" fill="hold">
                                          <p:stCondLst>
                                            <p:cond delay="0"/>
                                          </p:stCondLst>
                                        </p:cTn>
                                        <p:tgtEl>
                                          <p:spTgt spid="81941"/>
                                        </p:tgtEl>
                                        <p:attrNameLst>
                                          <p:attrName>style.visibility</p:attrName>
                                        </p:attrNameLst>
                                      </p:cBhvr>
                                      <p:to>
                                        <p:strVal val="visible"/>
                                      </p:to>
                                    </p:set>
                                    <p:anim calcmode="lin" valueType="num">
                                      <p:cBhvr>
                                        <p:cTn id="39" dur="500" fill="hold"/>
                                        <p:tgtEl>
                                          <p:spTgt spid="81941"/>
                                        </p:tgtEl>
                                        <p:attrNameLst>
                                          <p:attrName>ppt_x</p:attrName>
                                        </p:attrNameLst>
                                      </p:cBhvr>
                                      <p:tavLst>
                                        <p:tav tm="0">
                                          <p:val>
                                            <p:strVal val="#ppt_x-#ppt_w/2"/>
                                          </p:val>
                                        </p:tav>
                                        <p:tav tm="100000">
                                          <p:val>
                                            <p:strVal val="#ppt_x"/>
                                          </p:val>
                                        </p:tav>
                                      </p:tavLst>
                                    </p:anim>
                                    <p:anim calcmode="lin" valueType="num">
                                      <p:cBhvr>
                                        <p:cTn id="40" dur="500" fill="hold"/>
                                        <p:tgtEl>
                                          <p:spTgt spid="81941"/>
                                        </p:tgtEl>
                                        <p:attrNameLst>
                                          <p:attrName>ppt_y</p:attrName>
                                        </p:attrNameLst>
                                      </p:cBhvr>
                                      <p:tavLst>
                                        <p:tav tm="0">
                                          <p:val>
                                            <p:strVal val="#ppt_y"/>
                                          </p:val>
                                        </p:tav>
                                        <p:tav tm="100000">
                                          <p:val>
                                            <p:strVal val="#ppt_y"/>
                                          </p:val>
                                        </p:tav>
                                      </p:tavLst>
                                    </p:anim>
                                    <p:anim calcmode="lin" valueType="num">
                                      <p:cBhvr>
                                        <p:cTn id="41" dur="500" fill="hold"/>
                                        <p:tgtEl>
                                          <p:spTgt spid="81941"/>
                                        </p:tgtEl>
                                        <p:attrNameLst>
                                          <p:attrName>ppt_w</p:attrName>
                                        </p:attrNameLst>
                                      </p:cBhvr>
                                      <p:tavLst>
                                        <p:tav tm="0">
                                          <p:val>
                                            <p:fltVal val="0"/>
                                          </p:val>
                                        </p:tav>
                                        <p:tav tm="100000">
                                          <p:val>
                                            <p:strVal val="#ppt_w"/>
                                          </p:val>
                                        </p:tav>
                                      </p:tavLst>
                                    </p:anim>
                                    <p:anim calcmode="lin" valueType="num">
                                      <p:cBhvr>
                                        <p:cTn id="42" dur="500" fill="hold"/>
                                        <p:tgtEl>
                                          <p:spTgt spid="81941"/>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8" fill="hold" nodeType="clickEffect">
                                  <p:stCondLst>
                                    <p:cond delay="0"/>
                                  </p:stCondLst>
                                  <p:childTnLst>
                                    <p:set>
                                      <p:cBhvr>
                                        <p:cTn id="46" dur="1" fill="hold">
                                          <p:stCondLst>
                                            <p:cond delay="0"/>
                                          </p:stCondLst>
                                        </p:cTn>
                                        <p:tgtEl>
                                          <p:spTgt spid="81938"/>
                                        </p:tgtEl>
                                        <p:attrNameLst>
                                          <p:attrName>style.visibility</p:attrName>
                                        </p:attrNameLst>
                                      </p:cBhvr>
                                      <p:to>
                                        <p:strVal val="visible"/>
                                      </p:to>
                                    </p:set>
                                    <p:anim calcmode="lin" valueType="num">
                                      <p:cBhvr>
                                        <p:cTn id="47" dur="500" fill="hold"/>
                                        <p:tgtEl>
                                          <p:spTgt spid="81938"/>
                                        </p:tgtEl>
                                        <p:attrNameLst>
                                          <p:attrName>ppt_x</p:attrName>
                                        </p:attrNameLst>
                                      </p:cBhvr>
                                      <p:tavLst>
                                        <p:tav tm="0">
                                          <p:val>
                                            <p:strVal val="#ppt_x-#ppt_w/2"/>
                                          </p:val>
                                        </p:tav>
                                        <p:tav tm="100000">
                                          <p:val>
                                            <p:strVal val="#ppt_x"/>
                                          </p:val>
                                        </p:tav>
                                      </p:tavLst>
                                    </p:anim>
                                    <p:anim calcmode="lin" valueType="num">
                                      <p:cBhvr>
                                        <p:cTn id="48" dur="500" fill="hold"/>
                                        <p:tgtEl>
                                          <p:spTgt spid="81938"/>
                                        </p:tgtEl>
                                        <p:attrNameLst>
                                          <p:attrName>ppt_y</p:attrName>
                                        </p:attrNameLst>
                                      </p:cBhvr>
                                      <p:tavLst>
                                        <p:tav tm="0">
                                          <p:val>
                                            <p:strVal val="#ppt_y"/>
                                          </p:val>
                                        </p:tav>
                                        <p:tav tm="100000">
                                          <p:val>
                                            <p:strVal val="#ppt_y"/>
                                          </p:val>
                                        </p:tav>
                                      </p:tavLst>
                                    </p:anim>
                                    <p:anim calcmode="lin" valueType="num">
                                      <p:cBhvr>
                                        <p:cTn id="49" dur="500" fill="hold"/>
                                        <p:tgtEl>
                                          <p:spTgt spid="81938"/>
                                        </p:tgtEl>
                                        <p:attrNameLst>
                                          <p:attrName>ppt_w</p:attrName>
                                        </p:attrNameLst>
                                      </p:cBhvr>
                                      <p:tavLst>
                                        <p:tav tm="0">
                                          <p:val>
                                            <p:fltVal val="0"/>
                                          </p:val>
                                        </p:tav>
                                        <p:tav tm="100000">
                                          <p:val>
                                            <p:strVal val="#ppt_w"/>
                                          </p:val>
                                        </p:tav>
                                      </p:tavLst>
                                    </p:anim>
                                    <p:anim calcmode="lin" valueType="num">
                                      <p:cBhvr>
                                        <p:cTn id="50" dur="500" fill="hold"/>
                                        <p:tgtEl>
                                          <p:spTgt spid="81938"/>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7" presetClass="entr" presetSubtype="8" fill="hold" nodeType="clickEffect">
                                  <p:stCondLst>
                                    <p:cond delay="0"/>
                                  </p:stCondLst>
                                  <p:childTnLst>
                                    <p:set>
                                      <p:cBhvr>
                                        <p:cTn id="54" dur="1" fill="hold">
                                          <p:stCondLst>
                                            <p:cond delay="0"/>
                                          </p:stCondLst>
                                        </p:cTn>
                                        <p:tgtEl>
                                          <p:spTgt spid="81928"/>
                                        </p:tgtEl>
                                        <p:attrNameLst>
                                          <p:attrName>style.visibility</p:attrName>
                                        </p:attrNameLst>
                                      </p:cBhvr>
                                      <p:to>
                                        <p:strVal val="visible"/>
                                      </p:to>
                                    </p:set>
                                    <p:anim calcmode="lin" valueType="num">
                                      <p:cBhvr>
                                        <p:cTn id="55" dur="500" fill="hold"/>
                                        <p:tgtEl>
                                          <p:spTgt spid="81928"/>
                                        </p:tgtEl>
                                        <p:attrNameLst>
                                          <p:attrName>ppt_x</p:attrName>
                                        </p:attrNameLst>
                                      </p:cBhvr>
                                      <p:tavLst>
                                        <p:tav tm="0">
                                          <p:val>
                                            <p:strVal val="#ppt_x-#ppt_w/2"/>
                                          </p:val>
                                        </p:tav>
                                        <p:tav tm="100000">
                                          <p:val>
                                            <p:strVal val="#ppt_x"/>
                                          </p:val>
                                        </p:tav>
                                      </p:tavLst>
                                    </p:anim>
                                    <p:anim calcmode="lin" valueType="num">
                                      <p:cBhvr>
                                        <p:cTn id="56" dur="500" fill="hold"/>
                                        <p:tgtEl>
                                          <p:spTgt spid="81928"/>
                                        </p:tgtEl>
                                        <p:attrNameLst>
                                          <p:attrName>ppt_y</p:attrName>
                                        </p:attrNameLst>
                                      </p:cBhvr>
                                      <p:tavLst>
                                        <p:tav tm="0">
                                          <p:val>
                                            <p:strVal val="#ppt_y"/>
                                          </p:val>
                                        </p:tav>
                                        <p:tav tm="100000">
                                          <p:val>
                                            <p:strVal val="#ppt_y"/>
                                          </p:val>
                                        </p:tav>
                                      </p:tavLst>
                                    </p:anim>
                                    <p:anim calcmode="lin" valueType="num">
                                      <p:cBhvr>
                                        <p:cTn id="57" dur="500" fill="hold"/>
                                        <p:tgtEl>
                                          <p:spTgt spid="81928"/>
                                        </p:tgtEl>
                                        <p:attrNameLst>
                                          <p:attrName>ppt_w</p:attrName>
                                        </p:attrNameLst>
                                      </p:cBhvr>
                                      <p:tavLst>
                                        <p:tav tm="0">
                                          <p:val>
                                            <p:fltVal val="0"/>
                                          </p:val>
                                        </p:tav>
                                        <p:tav tm="100000">
                                          <p:val>
                                            <p:strVal val="#ppt_w"/>
                                          </p:val>
                                        </p:tav>
                                      </p:tavLst>
                                    </p:anim>
                                    <p:anim calcmode="lin" valueType="num">
                                      <p:cBhvr>
                                        <p:cTn id="58" dur="500" fill="hold"/>
                                        <p:tgtEl>
                                          <p:spTgt spid="81928"/>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7" presetClass="entr" presetSubtype="8" fill="hold" nodeType="clickEffect">
                                  <p:stCondLst>
                                    <p:cond delay="0"/>
                                  </p:stCondLst>
                                  <p:childTnLst>
                                    <p:set>
                                      <p:cBhvr>
                                        <p:cTn id="62" dur="1" fill="hold">
                                          <p:stCondLst>
                                            <p:cond delay="0"/>
                                          </p:stCondLst>
                                        </p:cTn>
                                        <p:tgtEl>
                                          <p:spTgt spid="81946"/>
                                        </p:tgtEl>
                                        <p:attrNameLst>
                                          <p:attrName>style.visibility</p:attrName>
                                        </p:attrNameLst>
                                      </p:cBhvr>
                                      <p:to>
                                        <p:strVal val="visible"/>
                                      </p:to>
                                    </p:set>
                                    <p:anim calcmode="lin" valueType="num">
                                      <p:cBhvr>
                                        <p:cTn id="63" dur="500" fill="hold"/>
                                        <p:tgtEl>
                                          <p:spTgt spid="81946"/>
                                        </p:tgtEl>
                                        <p:attrNameLst>
                                          <p:attrName>ppt_x</p:attrName>
                                        </p:attrNameLst>
                                      </p:cBhvr>
                                      <p:tavLst>
                                        <p:tav tm="0">
                                          <p:val>
                                            <p:strVal val="#ppt_x-#ppt_w/2"/>
                                          </p:val>
                                        </p:tav>
                                        <p:tav tm="100000">
                                          <p:val>
                                            <p:strVal val="#ppt_x"/>
                                          </p:val>
                                        </p:tav>
                                      </p:tavLst>
                                    </p:anim>
                                    <p:anim calcmode="lin" valueType="num">
                                      <p:cBhvr>
                                        <p:cTn id="64" dur="500" fill="hold"/>
                                        <p:tgtEl>
                                          <p:spTgt spid="81946"/>
                                        </p:tgtEl>
                                        <p:attrNameLst>
                                          <p:attrName>ppt_y</p:attrName>
                                        </p:attrNameLst>
                                      </p:cBhvr>
                                      <p:tavLst>
                                        <p:tav tm="0">
                                          <p:val>
                                            <p:strVal val="#ppt_y"/>
                                          </p:val>
                                        </p:tav>
                                        <p:tav tm="100000">
                                          <p:val>
                                            <p:strVal val="#ppt_y"/>
                                          </p:val>
                                        </p:tav>
                                      </p:tavLst>
                                    </p:anim>
                                    <p:anim calcmode="lin" valueType="num">
                                      <p:cBhvr>
                                        <p:cTn id="65" dur="500" fill="hold"/>
                                        <p:tgtEl>
                                          <p:spTgt spid="81946"/>
                                        </p:tgtEl>
                                        <p:attrNameLst>
                                          <p:attrName>ppt_w</p:attrName>
                                        </p:attrNameLst>
                                      </p:cBhvr>
                                      <p:tavLst>
                                        <p:tav tm="0">
                                          <p:val>
                                            <p:fltVal val="0"/>
                                          </p:val>
                                        </p:tav>
                                        <p:tav tm="100000">
                                          <p:val>
                                            <p:strVal val="#ppt_w"/>
                                          </p:val>
                                        </p:tav>
                                      </p:tavLst>
                                    </p:anim>
                                    <p:anim calcmode="lin" valueType="num">
                                      <p:cBhvr>
                                        <p:cTn id="66" dur="500" fill="hold"/>
                                        <p:tgtEl>
                                          <p:spTgt spid="8194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5"/>
          <p:cNvSpPr txBox="1">
            <a:spLocks noChangeArrowheads="1"/>
          </p:cNvSpPr>
          <p:nvPr/>
        </p:nvSpPr>
        <p:spPr bwMode="auto">
          <a:xfrm>
            <a:off x="485105" y="713656"/>
            <a:ext cx="4999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0000CC"/>
                </a:solidFill>
              </a:rPr>
              <a:t>如内结点数为 </a:t>
            </a:r>
            <a:r>
              <a:rPr lang="en-US" altLang="zh-CN" b="1">
                <a:solidFill>
                  <a:srgbClr val="0000CC"/>
                </a:solidFill>
              </a:rPr>
              <a:t>n</a:t>
            </a:r>
            <a:r>
              <a:rPr lang="zh-CN" altLang="en-US" b="1">
                <a:solidFill>
                  <a:srgbClr val="0000CC"/>
                </a:solidFill>
              </a:rPr>
              <a:t>，则外结点 </a:t>
            </a:r>
            <a:r>
              <a:rPr lang="en-US" altLang="zh-CN" b="1">
                <a:solidFill>
                  <a:srgbClr val="0000CC"/>
                </a:solidFill>
              </a:rPr>
              <a:t>S = n + 1</a:t>
            </a:r>
            <a:endParaRPr lang="en-US" altLang="zh-CN" b="1">
              <a:solidFill>
                <a:srgbClr val="0000CC"/>
              </a:solidFill>
            </a:endParaRPr>
          </a:p>
        </p:txBody>
      </p:sp>
      <p:sp>
        <p:nvSpPr>
          <p:cNvPr id="3" name="Text Box 66"/>
          <p:cNvSpPr txBox="1">
            <a:spLocks noChangeArrowheads="1"/>
          </p:cNvSpPr>
          <p:nvPr/>
        </p:nvSpPr>
        <p:spPr bwMode="auto">
          <a:xfrm>
            <a:off x="786730" y="1139106"/>
            <a:ext cx="6079847" cy="93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b="1" dirty="0"/>
              <a:t>内结点路径长度  </a:t>
            </a:r>
            <a:r>
              <a:rPr lang="en-US" altLang="zh-CN" b="1" dirty="0"/>
              <a:t>I = 2×1+3×2+1×3 = 11</a:t>
            </a:r>
            <a:r>
              <a:rPr lang="zh-CN" altLang="en-US" b="1" dirty="0"/>
              <a:t>；</a:t>
            </a:r>
            <a:endParaRPr lang="en-US" altLang="zh-CN" b="1" dirty="0"/>
          </a:p>
          <a:p>
            <a:pPr eaLnBrk="1" hangingPunct="1">
              <a:lnSpc>
                <a:spcPct val="120000"/>
              </a:lnSpc>
            </a:pPr>
            <a:r>
              <a:rPr lang="zh-CN" altLang="en-US" b="1" dirty="0"/>
              <a:t>外结点路径长度 </a:t>
            </a:r>
            <a:r>
              <a:rPr lang="en-US" altLang="zh-CN" b="1" dirty="0"/>
              <a:t>E = 1×2+5×3+2×4 = 25</a:t>
            </a:r>
            <a:r>
              <a:rPr lang="zh-CN" altLang="en-US" b="1" dirty="0"/>
              <a:t>；</a:t>
            </a:r>
            <a:endParaRPr lang="en-US" altLang="zh-CN" b="1" dirty="0"/>
          </a:p>
        </p:txBody>
      </p:sp>
      <p:sp>
        <p:nvSpPr>
          <p:cNvPr id="4" name="Text Box 67"/>
          <p:cNvSpPr txBox="1">
            <a:spLocks noChangeArrowheads="1"/>
          </p:cNvSpPr>
          <p:nvPr/>
        </p:nvSpPr>
        <p:spPr bwMode="auto">
          <a:xfrm>
            <a:off x="485105" y="2091606"/>
            <a:ext cx="7932277"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0000CC"/>
                </a:solidFill>
              </a:rPr>
              <a:t>如内结点路径长度为</a:t>
            </a:r>
            <a:r>
              <a:rPr lang="en-US" altLang="zh-CN" b="1" dirty="0">
                <a:solidFill>
                  <a:srgbClr val="0000CC"/>
                </a:solidFill>
              </a:rPr>
              <a:t>I</a:t>
            </a:r>
            <a:r>
              <a:rPr lang="zh-CN" altLang="en-US" b="1" dirty="0">
                <a:solidFill>
                  <a:srgbClr val="0000CC"/>
                </a:solidFill>
              </a:rPr>
              <a:t>，则外结点路径长度 </a:t>
            </a:r>
            <a:r>
              <a:rPr lang="en-US" altLang="zh-CN" b="1" dirty="0">
                <a:solidFill>
                  <a:srgbClr val="0000CC"/>
                </a:solidFill>
              </a:rPr>
              <a:t>E = I</a:t>
            </a:r>
            <a:r>
              <a:rPr lang="zh-CN" altLang="en-US" b="1" dirty="0">
                <a:solidFill>
                  <a:srgbClr val="0000CC"/>
                </a:solidFill>
              </a:rPr>
              <a:t>＋</a:t>
            </a:r>
            <a:r>
              <a:rPr lang="en-US" altLang="zh-CN" b="1" dirty="0">
                <a:solidFill>
                  <a:srgbClr val="0000CC"/>
                </a:solidFill>
              </a:rPr>
              <a:t>2×n</a:t>
            </a:r>
            <a:r>
              <a:rPr lang="zh-CN" altLang="en-US" b="1" dirty="0">
                <a:solidFill>
                  <a:srgbClr val="0000CC"/>
                </a:solidFill>
              </a:rPr>
              <a:t>。</a:t>
            </a:r>
            <a:r>
              <a:rPr lang="en-US" altLang="zh-CN" b="1" dirty="0">
                <a:solidFill>
                  <a:srgbClr val="0000CC"/>
                </a:solidFill>
              </a:rPr>
              <a:t> </a:t>
            </a:r>
            <a:endParaRPr lang="en-US" altLang="zh-CN" b="1" dirty="0">
              <a:solidFill>
                <a:srgbClr val="0000CC"/>
              </a:solidFill>
            </a:endParaRPr>
          </a:p>
        </p:txBody>
      </p:sp>
      <p:grpSp>
        <p:nvGrpSpPr>
          <p:cNvPr id="5" name="Group 156"/>
          <p:cNvGrpSpPr/>
          <p:nvPr/>
        </p:nvGrpSpPr>
        <p:grpSpPr bwMode="auto">
          <a:xfrm>
            <a:off x="4092201" y="3194697"/>
            <a:ext cx="4572000" cy="1828800"/>
            <a:chOff x="240" y="2880"/>
            <a:chExt cx="2880" cy="1152"/>
          </a:xfrm>
        </p:grpSpPr>
        <p:sp>
          <p:nvSpPr>
            <p:cNvPr id="6" name="Oval 82"/>
            <p:cNvSpPr>
              <a:spLocks noChangeArrowheads="1"/>
            </p:cNvSpPr>
            <p:nvPr/>
          </p:nvSpPr>
          <p:spPr bwMode="auto">
            <a:xfrm>
              <a:off x="840" y="288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400" b="1"/>
            </a:p>
          </p:txBody>
        </p:sp>
        <p:sp>
          <p:nvSpPr>
            <p:cNvPr id="7" name="Oval 83"/>
            <p:cNvSpPr>
              <a:spLocks noChangeArrowheads="1"/>
            </p:cNvSpPr>
            <p:nvPr/>
          </p:nvSpPr>
          <p:spPr bwMode="auto">
            <a:xfrm>
              <a:off x="637" y="312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endParaRPr lang="zh-CN" altLang="zh-CN" sz="1400" b="1"/>
            </a:p>
          </p:txBody>
        </p:sp>
        <p:sp>
          <p:nvSpPr>
            <p:cNvPr id="8" name="Oval 86"/>
            <p:cNvSpPr>
              <a:spLocks noChangeArrowheads="1"/>
            </p:cNvSpPr>
            <p:nvPr/>
          </p:nvSpPr>
          <p:spPr bwMode="auto">
            <a:xfrm>
              <a:off x="752" y="3464"/>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400" b="1"/>
            </a:p>
          </p:txBody>
        </p:sp>
        <p:sp>
          <p:nvSpPr>
            <p:cNvPr id="9" name="Line 89"/>
            <p:cNvSpPr>
              <a:spLocks noChangeShapeType="1"/>
            </p:cNvSpPr>
            <p:nvPr/>
          </p:nvSpPr>
          <p:spPr bwMode="auto">
            <a:xfrm flipH="1">
              <a:off x="736" y="3024"/>
              <a:ext cx="144" cy="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 name="Line 90"/>
            <p:cNvSpPr>
              <a:spLocks noChangeShapeType="1"/>
            </p:cNvSpPr>
            <p:nvPr/>
          </p:nvSpPr>
          <p:spPr bwMode="auto">
            <a:xfrm>
              <a:off x="928" y="3024"/>
              <a:ext cx="144" cy="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1" name="Line 91"/>
            <p:cNvSpPr>
              <a:spLocks noChangeShapeType="1"/>
            </p:cNvSpPr>
            <p:nvPr/>
          </p:nvSpPr>
          <p:spPr bwMode="auto">
            <a:xfrm flipH="1">
              <a:off x="544" y="3264"/>
              <a:ext cx="144"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 name="Line 92"/>
            <p:cNvSpPr>
              <a:spLocks noChangeShapeType="1"/>
            </p:cNvSpPr>
            <p:nvPr/>
          </p:nvSpPr>
          <p:spPr bwMode="auto">
            <a:xfrm>
              <a:off x="736" y="3264"/>
              <a:ext cx="64"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 name="Rectangle 98"/>
            <p:cNvSpPr>
              <a:spLocks noChangeArrowheads="1"/>
            </p:cNvSpPr>
            <p:nvPr/>
          </p:nvSpPr>
          <p:spPr bwMode="auto">
            <a:xfrm>
              <a:off x="464" y="3456"/>
              <a:ext cx="144" cy="14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4" name="Rectangle 103"/>
            <p:cNvSpPr>
              <a:spLocks noChangeArrowheads="1"/>
            </p:cNvSpPr>
            <p:nvPr/>
          </p:nvSpPr>
          <p:spPr bwMode="auto">
            <a:xfrm>
              <a:off x="680" y="3792"/>
              <a:ext cx="144" cy="14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5" name="Rectangle 104"/>
            <p:cNvSpPr>
              <a:spLocks noChangeArrowheads="1"/>
            </p:cNvSpPr>
            <p:nvPr/>
          </p:nvSpPr>
          <p:spPr bwMode="auto">
            <a:xfrm>
              <a:off x="896" y="3792"/>
              <a:ext cx="144" cy="14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6" name="Line 109"/>
            <p:cNvSpPr>
              <a:spLocks noChangeShapeType="1"/>
            </p:cNvSpPr>
            <p:nvPr/>
          </p:nvSpPr>
          <p:spPr bwMode="auto">
            <a:xfrm flipH="1">
              <a:off x="760" y="3600"/>
              <a:ext cx="48"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7" name="Line 110"/>
            <p:cNvSpPr>
              <a:spLocks noChangeShapeType="1"/>
            </p:cNvSpPr>
            <p:nvPr/>
          </p:nvSpPr>
          <p:spPr bwMode="auto">
            <a:xfrm>
              <a:off x="856" y="3600"/>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8" name="Oval 112"/>
            <p:cNvSpPr>
              <a:spLocks noChangeArrowheads="1"/>
            </p:cNvSpPr>
            <p:nvPr/>
          </p:nvSpPr>
          <p:spPr bwMode="auto">
            <a:xfrm>
              <a:off x="1784" y="288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400" b="1"/>
            </a:p>
          </p:txBody>
        </p:sp>
        <p:sp>
          <p:nvSpPr>
            <p:cNvPr id="19" name="Oval 113"/>
            <p:cNvSpPr>
              <a:spLocks noChangeArrowheads="1"/>
            </p:cNvSpPr>
            <p:nvPr/>
          </p:nvSpPr>
          <p:spPr bwMode="auto">
            <a:xfrm>
              <a:off x="1581" y="312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endParaRPr lang="zh-CN" altLang="zh-CN" sz="1400" b="1"/>
            </a:p>
          </p:txBody>
        </p:sp>
        <p:sp>
          <p:nvSpPr>
            <p:cNvPr id="20" name="Oval 114"/>
            <p:cNvSpPr>
              <a:spLocks noChangeArrowheads="1"/>
            </p:cNvSpPr>
            <p:nvPr/>
          </p:nvSpPr>
          <p:spPr bwMode="auto">
            <a:xfrm>
              <a:off x="1696" y="3464"/>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400" b="1"/>
            </a:p>
          </p:txBody>
        </p:sp>
        <p:sp>
          <p:nvSpPr>
            <p:cNvPr id="21" name="Line 115"/>
            <p:cNvSpPr>
              <a:spLocks noChangeShapeType="1"/>
            </p:cNvSpPr>
            <p:nvPr/>
          </p:nvSpPr>
          <p:spPr bwMode="auto">
            <a:xfrm flipH="1">
              <a:off x="1680" y="3024"/>
              <a:ext cx="144" cy="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22" name="Line 116"/>
            <p:cNvSpPr>
              <a:spLocks noChangeShapeType="1"/>
            </p:cNvSpPr>
            <p:nvPr/>
          </p:nvSpPr>
          <p:spPr bwMode="auto">
            <a:xfrm>
              <a:off x="1872" y="3024"/>
              <a:ext cx="144" cy="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3" name="Line 117"/>
            <p:cNvSpPr>
              <a:spLocks noChangeShapeType="1"/>
            </p:cNvSpPr>
            <p:nvPr/>
          </p:nvSpPr>
          <p:spPr bwMode="auto">
            <a:xfrm flipH="1">
              <a:off x="1488" y="3264"/>
              <a:ext cx="144"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24" name="Line 118"/>
            <p:cNvSpPr>
              <a:spLocks noChangeShapeType="1"/>
            </p:cNvSpPr>
            <p:nvPr/>
          </p:nvSpPr>
          <p:spPr bwMode="auto">
            <a:xfrm>
              <a:off x="1680" y="3264"/>
              <a:ext cx="64"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 name="Rectangle 119"/>
            <p:cNvSpPr>
              <a:spLocks noChangeArrowheads="1"/>
            </p:cNvSpPr>
            <p:nvPr/>
          </p:nvSpPr>
          <p:spPr bwMode="auto">
            <a:xfrm>
              <a:off x="1408" y="3456"/>
              <a:ext cx="144" cy="14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26" name="Rectangle 120"/>
            <p:cNvSpPr>
              <a:spLocks noChangeArrowheads="1"/>
            </p:cNvSpPr>
            <p:nvPr/>
          </p:nvSpPr>
          <p:spPr bwMode="auto">
            <a:xfrm>
              <a:off x="1952" y="3120"/>
              <a:ext cx="144" cy="14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27" name="Rectangle 121"/>
            <p:cNvSpPr>
              <a:spLocks noChangeArrowheads="1"/>
            </p:cNvSpPr>
            <p:nvPr/>
          </p:nvSpPr>
          <p:spPr bwMode="auto">
            <a:xfrm>
              <a:off x="1624" y="3792"/>
              <a:ext cx="144" cy="14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28" name="Rectangle 122"/>
            <p:cNvSpPr>
              <a:spLocks noChangeArrowheads="1"/>
            </p:cNvSpPr>
            <p:nvPr/>
          </p:nvSpPr>
          <p:spPr bwMode="auto">
            <a:xfrm>
              <a:off x="1840" y="3792"/>
              <a:ext cx="144" cy="14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29" name="Line 123"/>
            <p:cNvSpPr>
              <a:spLocks noChangeShapeType="1"/>
            </p:cNvSpPr>
            <p:nvPr/>
          </p:nvSpPr>
          <p:spPr bwMode="auto">
            <a:xfrm flipH="1">
              <a:off x="1704" y="3600"/>
              <a:ext cx="48"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30" name="Line 124"/>
            <p:cNvSpPr>
              <a:spLocks noChangeShapeType="1"/>
            </p:cNvSpPr>
            <p:nvPr/>
          </p:nvSpPr>
          <p:spPr bwMode="auto">
            <a:xfrm>
              <a:off x="1800" y="3600"/>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1" name="Oval 125"/>
            <p:cNvSpPr>
              <a:spLocks noChangeArrowheads="1"/>
            </p:cNvSpPr>
            <p:nvPr/>
          </p:nvSpPr>
          <p:spPr bwMode="auto">
            <a:xfrm>
              <a:off x="2664" y="288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400" b="1"/>
            </a:p>
          </p:txBody>
        </p:sp>
        <p:sp>
          <p:nvSpPr>
            <p:cNvPr id="32" name="Oval 126"/>
            <p:cNvSpPr>
              <a:spLocks noChangeArrowheads="1"/>
            </p:cNvSpPr>
            <p:nvPr/>
          </p:nvSpPr>
          <p:spPr bwMode="auto">
            <a:xfrm>
              <a:off x="2461" y="312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endParaRPr lang="zh-CN" altLang="zh-CN" sz="1400" b="1"/>
            </a:p>
          </p:txBody>
        </p:sp>
        <p:sp>
          <p:nvSpPr>
            <p:cNvPr id="33" name="Oval 127"/>
            <p:cNvSpPr>
              <a:spLocks noChangeArrowheads="1"/>
            </p:cNvSpPr>
            <p:nvPr/>
          </p:nvSpPr>
          <p:spPr bwMode="auto">
            <a:xfrm>
              <a:off x="2816" y="312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400" b="1"/>
            </a:p>
          </p:txBody>
        </p:sp>
        <p:sp>
          <p:nvSpPr>
            <p:cNvPr id="34" name="Line 128"/>
            <p:cNvSpPr>
              <a:spLocks noChangeShapeType="1"/>
            </p:cNvSpPr>
            <p:nvPr/>
          </p:nvSpPr>
          <p:spPr bwMode="auto">
            <a:xfrm flipH="1">
              <a:off x="2560" y="3024"/>
              <a:ext cx="144" cy="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35" name="Line 129"/>
            <p:cNvSpPr>
              <a:spLocks noChangeShapeType="1"/>
            </p:cNvSpPr>
            <p:nvPr/>
          </p:nvSpPr>
          <p:spPr bwMode="auto">
            <a:xfrm>
              <a:off x="2752" y="3024"/>
              <a:ext cx="144" cy="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6" name="Line 130"/>
            <p:cNvSpPr>
              <a:spLocks noChangeShapeType="1"/>
            </p:cNvSpPr>
            <p:nvPr/>
          </p:nvSpPr>
          <p:spPr bwMode="auto">
            <a:xfrm flipH="1">
              <a:off x="2368" y="3264"/>
              <a:ext cx="144"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37" name="Line 131"/>
            <p:cNvSpPr>
              <a:spLocks noChangeShapeType="1"/>
            </p:cNvSpPr>
            <p:nvPr/>
          </p:nvSpPr>
          <p:spPr bwMode="auto">
            <a:xfrm>
              <a:off x="2560" y="3264"/>
              <a:ext cx="64"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8" name="Rectangle 132"/>
            <p:cNvSpPr>
              <a:spLocks noChangeArrowheads="1"/>
            </p:cNvSpPr>
            <p:nvPr/>
          </p:nvSpPr>
          <p:spPr bwMode="auto">
            <a:xfrm>
              <a:off x="2288" y="3456"/>
              <a:ext cx="144" cy="14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39" name="Rectangle 133"/>
            <p:cNvSpPr>
              <a:spLocks noChangeArrowheads="1"/>
            </p:cNvSpPr>
            <p:nvPr/>
          </p:nvSpPr>
          <p:spPr bwMode="auto">
            <a:xfrm>
              <a:off x="2576" y="3456"/>
              <a:ext cx="144" cy="14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40" name="Rectangle 134"/>
            <p:cNvSpPr>
              <a:spLocks noChangeArrowheads="1"/>
            </p:cNvSpPr>
            <p:nvPr/>
          </p:nvSpPr>
          <p:spPr bwMode="auto">
            <a:xfrm>
              <a:off x="2744" y="3456"/>
              <a:ext cx="144" cy="14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41" name="Rectangle 135"/>
            <p:cNvSpPr>
              <a:spLocks noChangeArrowheads="1"/>
            </p:cNvSpPr>
            <p:nvPr/>
          </p:nvSpPr>
          <p:spPr bwMode="auto">
            <a:xfrm>
              <a:off x="2960" y="3456"/>
              <a:ext cx="144" cy="14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42" name="Line 136"/>
            <p:cNvSpPr>
              <a:spLocks noChangeShapeType="1"/>
            </p:cNvSpPr>
            <p:nvPr/>
          </p:nvSpPr>
          <p:spPr bwMode="auto">
            <a:xfrm flipH="1">
              <a:off x="2824" y="3264"/>
              <a:ext cx="48"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43" name="Line 137"/>
            <p:cNvSpPr>
              <a:spLocks noChangeShapeType="1"/>
            </p:cNvSpPr>
            <p:nvPr/>
          </p:nvSpPr>
          <p:spPr bwMode="auto">
            <a:xfrm>
              <a:off x="2920" y="3264"/>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44" name="Text Box 139"/>
            <p:cNvSpPr txBox="1">
              <a:spLocks noChangeArrowheads="1"/>
            </p:cNvSpPr>
            <p:nvPr/>
          </p:nvSpPr>
          <p:spPr bwMode="auto">
            <a:xfrm>
              <a:off x="975" y="3096"/>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t>11</a:t>
              </a:r>
              <a:endParaRPr lang="en-US" altLang="zh-CN" sz="1400" b="1"/>
            </a:p>
          </p:txBody>
        </p:sp>
        <p:sp>
          <p:nvSpPr>
            <p:cNvPr id="45" name="Text Box 140"/>
            <p:cNvSpPr txBox="1">
              <a:spLocks noChangeArrowheads="1"/>
            </p:cNvSpPr>
            <p:nvPr/>
          </p:nvSpPr>
          <p:spPr bwMode="auto">
            <a:xfrm>
              <a:off x="454" y="3440"/>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a:t>
              </a:r>
              <a:endParaRPr lang="en-US" altLang="zh-CN" sz="1400" b="1"/>
            </a:p>
          </p:txBody>
        </p:sp>
        <p:sp>
          <p:nvSpPr>
            <p:cNvPr id="46" name="Text Box 141"/>
            <p:cNvSpPr txBox="1">
              <a:spLocks noChangeArrowheads="1"/>
            </p:cNvSpPr>
            <p:nvPr/>
          </p:nvSpPr>
          <p:spPr bwMode="auto">
            <a:xfrm>
              <a:off x="680" y="377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t>2</a:t>
              </a:r>
              <a:endParaRPr lang="en-US" altLang="zh-CN" sz="1400" b="1"/>
            </a:p>
          </p:txBody>
        </p:sp>
        <p:sp>
          <p:nvSpPr>
            <p:cNvPr id="47" name="Text Box 142"/>
            <p:cNvSpPr txBox="1">
              <a:spLocks noChangeArrowheads="1"/>
            </p:cNvSpPr>
            <p:nvPr/>
          </p:nvSpPr>
          <p:spPr bwMode="auto">
            <a:xfrm>
              <a:off x="888" y="3768"/>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t>3</a:t>
              </a:r>
              <a:endParaRPr lang="en-US" altLang="zh-CN" sz="1400" b="1"/>
            </a:p>
          </p:txBody>
        </p:sp>
        <p:sp>
          <p:nvSpPr>
            <p:cNvPr id="48" name="Text Box 143"/>
            <p:cNvSpPr txBox="1">
              <a:spLocks noChangeArrowheads="1"/>
            </p:cNvSpPr>
            <p:nvPr/>
          </p:nvSpPr>
          <p:spPr bwMode="auto">
            <a:xfrm>
              <a:off x="1942" y="309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t>2</a:t>
              </a:r>
              <a:endParaRPr lang="en-US" altLang="zh-CN" sz="1400" b="1"/>
            </a:p>
          </p:txBody>
        </p:sp>
        <p:sp>
          <p:nvSpPr>
            <p:cNvPr id="49" name="Text Box 144"/>
            <p:cNvSpPr txBox="1">
              <a:spLocks noChangeArrowheads="1"/>
            </p:cNvSpPr>
            <p:nvPr/>
          </p:nvSpPr>
          <p:spPr bwMode="auto">
            <a:xfrm>
              <a:off x="1397" y="3440"/>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a:t>
              </a:r>
              <a:endParaRPr lang="en-US" altLang="zh-CN" sz="1400" b="1"/>
            </a:p>
          </p:txBody>
        </p:sp>
        <p:sp>
          <p:nvSpPr>
            <p:cNvPr id="50" name="Text Box 145"/>
            <p:cNvSpPr txBox="1">
              <a:spLocks noChangeArrowheads="1"/>
            </p:cNvSpPr>
            <p:nvPr/>
          </p:nvSpPr>
          <p:spPr bwMode="auto">
            <a:xfrm>
              <a:off x="1623" y="377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t>4</a:t>
              </a:r>
              <a:endParaRPr lang="en-US" altLang="zh-CN" sz="1400" b="1"/>
            </a:p>
          </p:txBody>
        </p:sp>
        <p:sp>
          <p:nvSpPr>
            <p:cNvPr id="51" name="Text Box 146"/>
            <p:cNvSpPr txBox="1">
              <a:spLocks noChangeArrowheads="1"/>
            </p:cNvSpPr>
            <p:nvPr/>
          </p:nvSpPr>
          <p:spPr bwMode="auto">
            <a:xfrm>
              <a:off x="1807" y="3768"/>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t>11</a:t>
              </a:r>
              <a:endParaRPr lang="en-US" altLang="zh-CN" sz="1400" b="1"/>
            </a:p>
          </p:txBody>
        </p:sp>
        <p:sp>
          <p:nvSpPr>
            <p:cNvPr id="52" name="Text Box 147"/>
            <p:cNvSpPr txBox="1">
              <a:spLocks noChangeArrowheads="1"/>
            </p:cNvSpPr>
            <p:nvPr/>
          </p:nvSpPr>
          <p:spPr bwMode="auto">
            <a:xfrm>
              <a:off x="2544" y="343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t>11</a:t>
              </a:r>
              <a:endParaRPr lang="en-US" altLang="zh-CN" sz="1400" b="1"/>
            </a:p>
          </p:txBody>
        </p:sp>
        <p:sp>
          <p:nvSpPr>
            <p:cNvPr id="53" name="Text Box 148"/>
            <p:cNvSpPr txBox="1">
              <a:spLocks noChangeArrowheads="1"/>
            </p:cNvSpPr>
            <p:nvPr/>
          </p:nvSpPr>
          <p:spPr bwMode="auto">
            <a:xfrm>
              <a:off x="2950" y="3432"/>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a:t>
              </a:r>
              <a:endParaRPr lang="en-US" altLang="zh-CN" sz="1400" b="1"/>
            </a:p>
          </p:txBody>
        </p:sp>
        <p:sp>
          <p:nvSpPr>
            <p:cNvPr id="54" name="Text Box 149"/>
            <p:cNvSpPr txBox="1">
              <a:spLocks noChangeArrowheads="1"/>
            </p:cNvSpPr>
            <p:nvPr/>
          </p:nvSpPr>
          <p:spPr bwMode="auto">
            <a:xfrm>
              <a:off x="2278" y="3432"/>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t>2</a:t>
              </a:r>
              <a:endParaRPr lang="en-US" altLang="zh-CN" sz="1400" b="1"/>
            </a:p>
          </p:txBody>
        </p:sp>
        <p:sp>
          <p:nvSpPr>
            <p:cNvPr id="55" name="Text Box 150"/>
            <p:cNvSpPr txBox="1">
              <a:spLocks noChangeArrowheads="1"/>
            </p:cNvSpPr>
            <p:nvPr/>
          </p:nvSpPr>
          <p:spPr bwMode="auto">
            <a:xfrm>
              <a:off x="2736" y="3432"/>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t>3</a:t>
              </a:r>
              <a:endParaRPr lang="en-US" altLang="zh-CN" sz="1400" b="1"/>
            </a:p>
          </p:txBody>
        </p:sp>
        <p:sp>
          <p:nvSpPr>
            <p:cNvPr id="56" name="Text Box 151"/>
            <p:cNvSpPr txBox="1">
              <a:spLocks noChangeArrowheads="1"/>
            </p:cNvSpPr>
            <p:nvPr/>
          </p:nvSpPr>
          <p:spPr bwMode="auto">
            <a:xfrm>
              <a:off x="240" y="3744"/>
              <a:ext cx="3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(a)</a:t>
              </a:r>
              <a:endParaRPr lang="en-US" altLang="zh-CN" b="1"/>
            </a:p>
          </p:txBody>
        </p:sp>
        <p:sp>
          <p:nvSpPr>
            <p:cNvPr id="57" name="Text Box 152"/>
            <p:cNvSpPr txBox="1">
              <a:spLocks noChangeArrowheads="1"/>
            </p:cNvSpPr>
            <p:nvPr/>
          </p:nvSpPr>
          <p:spPr bwMode="auto">
            <a:xfrm>
              <a:off x="1198" y="3744"/>
              <a:ext cx="34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(b)</a:t>
              </a:r>
              <a:endParaRPr lang="en-US" altLang="zh-CN" b="1"/>
            </a:p>
          </p:txBody>
        </p:sp>
        <p:sp>
          <p:nvSpPr>
            <p:cNvPr id="58" name="Text Box 153"/>
            <p:cNvSpPr txBox="1">
              <a:spLocks noChangeArrowheads="1"/>
            </p:cNvSpPr>
            <p:nvPr/>
          </p:nvSpPr>
          <p:spPr bwMode="auto">
            <a:xfrm>
              <a:off x="2601" y="3744"/>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(c)</a:t>
              </a:r>
              <a:endParaRPr lang="en-US" altLang="zh-CN" b="1"/>
            </a:p>
          </p:txBody>
        </p:sp>
        <p:sp>
          <p:nvSpPr>
            <p:cNvPr id="59" name="Rectangle 155"/>
            <p:cNvSpPr>
              <a:spLocks noChangeArrowheads="1"/>
            </p:cNvSpPr>
            <p:nvPr/>
          </p:nvSpPr>
          <p:spPr bwMode="auto">
            <a:xfrm>
              <a:off x="1008" y="3120"/>
              <a:ext cx="144" cy="14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sp>
        <p:nvSpPr>
          <p:cNvPr id="60" name="Text Box 157"/>
          <p:cNvSpPr txBox="1">
            <a:spLocks noChangeArrowheads="1"/>
          </p:cNvSpPr>
          <p:nvPr/>
        </p:nvSpPr>
        <p:spPr bwMode="auto">
          <a:xfrm>
            <a:off x="854809" y="2805280"/>
            <a:ext cx="3344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设：</a:t>
            </a:r>
            <a:r>
              <a:rPr lang="zh-CN" altLang="en-US" b="1" i="1" dirty="0"/>
              <a:t> </a:t>
            </a:r>
            <a:r>
              <a:rPr lang="en-US" altLang="zh-CN" b="1" i="1" dirty="0"/>
              <a:t>w</a:t>
            </a:r>
            <a:r>
              <a:rPr lang="en-US" altLang="zh-CN" b="1" dirty="0"/>
              <a:t> </a:t>
            </a:r>
            <a:r>
              <a:rPr lang="en-US" altLang="zh-CN" b="1" baseline="-25000" dirty="0" err="1"/>
              <a:t>i</a:t>
            </a:r>
            <a:r>
              <a:rPr lang="en-US" altLang="zh-CN" b="1" baseline="-25000" dirty="0"/>
              <a:t> </a:t>
            </a:r>
            <a:r>
              <a:rPr lang="en-US" altLang="zh-CN" b="1" dirty="0"/>
              <a:t>= { 2 , 3 , 4 , 11 }</a:t>
            </a:r>
            <a:endParaRPr lang="en-US" altLang="zh-CN" b="1" dirty="0"/>
          </a:p>
        </p:txBody>
      </p:sp>
      <p:sp>
        <p:nvSpPr>
          <p:cNvPr id="61" name="Text Box 158"/>
          <p:cNvSpPr txBox="1">
            <a:spLocks noChangeArrowheads="1"/>
          </p:cNvSpPr>
          <p:nvPr/>
        </p:nvSpPr>
        <p:spPr bwMode="auto">
          <a:xfrm>
            <a:off x="879773" y="3397654"/>
            <a:ext cx="3602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求：∑</a:t>
            </a:r>
            <a:r>
              <a:rPr lang="en-US" altLang="zh-CN" b="1" i="1" dirty="0" err="1"/>
              <a:t>w</a:t>
            </a:r>
            <a:r>
              <a:rPr lang="en-US" altLang="zh-CN" b="1" baseline="-25000" dirty="0" err="1"/>
              <a:t>j</a:t>
            </a:r>
            <a:r>
              <a:rPr lang="en-US" altLang="zh-CN" b="1" baseline="-25000" dirty="0"/>
              <a:t> </a:t>
            </a:r>
            <a:r>
              <a:rPr lang="en-US" altLang="zh-CN" b="1" dirty="0"/>
              <a:t>·</a:t>
            </a:r>
            <a:r>
              <a:rPr lang="en-US" altLang="zh-CN" b="1" baseline="-25000" dirty="0"/>
              <a:t> </a:t>
            </a:r>
            <a:r>
              <a:rPr lang="en-US" altLang="zh-CN" b="1" i="1" dirty="0"/>
              <a:t>l </a:t>
            </a:r>
            <a:r>
              <a:rPr lang="en-US" altLang="zh-CN" b="1" baseline="-25000" dirty="0"/>
              <a:t>j</a:t>
            </a:r>
            <a:r>
              <a:rPr lang="zh-CN" altLang="en-US" b="1" dirty="0"/>
              <a:t>（加权路长）</a:t>
            </a:r>
            <a:endParaRPr lang="zh-CN" altLang="en-US" b="1" dirty="0"/>
          </a:p>
        </p:txBody>
      </p:sp>
      <p:sp>
        <p:nvSpPr>
          <p:cNvPr id="62" name="Text Box 159"/>
          <p:cNvSpPr txBox="1">
            <a:spLocks noChangeArrowheads="1"/>
          </p:cNvSpPr>
          <p:nvPr/>
        </p:nvSpPr>
        <p:spPr bwMode="auto">
          <a:xfrm>
            <a:off x="994879" y="5258208"/>
            <a:ext cx="4189522" cy="101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dirty="0">
                <a:latin typeface="+mn-lt"/>
              </a:rPr>
              <a:t>（</a:t>
            </a:r>
            <a:r>
              <a:rPr lang="en-US" altLang="zh-CN" sz="2000" b="1" dirty="0">
                <a:latin typeface="+mn-lt"/>
              </a:rPr>
              <a:t>a</a:t>
            </a:r>
            <a:r>
              <a:rPr lang="zh-CN" altLang="en-US" sz="2000" b="1" dirty="0">
                <a:latin typeface="+mn-lt"/>
              </a:rPr>
              <a:t>）</a:t>
            </a:r>
            <a:r>
              <a:rPr lang="en-US" altLang="zh-CN" sz="2000" b="1" dirty="0">
                <a:latin typeface="+mn-lt"/>
              </a:rPr>
              <a:t>11×1</a:t>
            </a:r>
            <a:r>
              <a:rPr lang="zh-CN" altLang="en-US" sz="2000" b="1" dirty="0">
                <a:latin typeface="+mn-lt"/>
              </a:rPr>
              <a:t>＋</a:t>
            </a:r>
            <a:r>
              <a:rPr lang="en-US" altLang="zh-CN" sz="2000" b="1" dirty="0">
                <a:latin typeface="+mn-lt"/>
              </a:rPr>
              <a:t>4×2</a:t>
            </a:r>
            <a:r>
              <a:rPr lang="zh-CN" altLang="en-US" sz="2000" b="1" dirty="0">
                <a:latin typeface="+mn-lt"/>
              </a:rPr>
              <a:t>＋</a:t>
            </a:r>
            <a:r>
              <a:rPr lang="en-US" altLang="zh-CN" sz="2000" b="1" dirty="0">
                <a:latin typeface="+mn-lt"/>
              </a:rPr>
              <a:t>2×3</a:t>
            </a:r>
            <a:r>
              <a:rPr lang="zh-CN" altLang="en-US" sz="2000" b="1" dirty="0">
                <a:latin typeface="+mn-lt"/>
              </a:rPr>
              <a:t>＋</a:t>
            </a:r>
            <a:r>
              <a:rPr lang="en-US" altLang="zh-CN" sz="2000" b="1" dirty="0">
                <a:latin typeface="+mn-lt"/>
              </a:rPr>
              <a:t>3×3=34</a:t>
            </a:r>
            <a:endParaRPr lang="en-US" altLang="zh-CN" sz="2000" b="1" dirty="0">
              <a:latin typeface="+mn-lt"/>
            </a:endParaRPr>
          </a:p>
          <a:p>
            <a:pPr eaLnBrk="1" hangingPunct="1"/>
            <a:r>
              <a:rPr lang="zh-CN" altLang="en-US" sz="2000" b="1" dirty="0">
                <a:latin typeface="+mn-lt"/>
              </a:rPr>
              <a:t>（</a:t>
            </a:r>
            <a:r>
              <a:rPr lang="en-US" altLang="zh-CN" sz="2000" b="1" dirty="0">
                <a:latin typeface="+mn-lt"/>
              </a:rPr>
              <a:t>b</a:t>
            </a:r>
            <a:r>
              <a:rPr lang="zh-CN" altLang="en-US" sz="2000" b="1" dirty="0">
                <a:latin typeface="+mn-lt"/>
              </a:rPr>
              <a:t>）</a:t>
            </a:r>
            <a:r>
              <a:rPr lang="en-US" altLang="zh-CN" sz="2000" b="1" dirty="0">
                <a:latin typeface="+mn-lt"/>
              </a:rPr>
              <a:t>2×1</a:t>
            </a:r>
            <a:r>
              <a:rPr lang="zh-CN" altLang="en-US" sz="2000" b="1" dirty="0">
                <a:latin typeface="+mn-lt"/>
              </a:rPr>
              <a:t>＋</a:t>
            </a:r>
            <a:r>
              <a:rPr lang="en-US" altLang="zh-CN" sz="2000" b="1" dirty="0">
                <a:latin typeface="+mn-lt"/>
              </a:rPr>
              <a:t>3×2</a:t>
            </a:r>
            <a:r>
              <a:rPr lang="zh-CN" altLang="en-US" sz="2000" b="1" dirty="0">
                <a:latin typeface="+mn-lt"/>
              </a:rPr>
              <a:t>＋</a:t>
            </a:r>
            <a:r>
              <a:rPr lang="en-US" altLang="zh-CN" sz="2000" b="1" dirty="0">
                <a:latin typeface="+mn-lt"/>
              </a:rPr>
              <a:t>4×3</a:t>
            </a:r>
            <a:r>
              <a:rPr lang="zh-CN" altLang="en-US" sz="2000" b="1" dirty="0">
                <a:latin typeface="+mn-lt"/>
              </a:rPr>
              <a:t>＋</a:t>
            </a:r>
            <a:r>
              <a:rPr lang="en-US" altLang="zh-CN" sz="2000" b="1" dirty="0">
                <a:latin typeface="+mn-lt"/>
              </a:rPr>
              <a:t>11×3=53</a:t>
            </a:r>
            <a:endParaRPr lang="en-US" altLang="zh-CN" sz="2000" b="1" dirty="0">
              <a:latin typeface="+mn-lt"/>
            </a:endParaRPr>
          </a:p>
          <a:p>
            <a:pPr eaLnBrk="1" hangingPunct="1"/>
            <a:r>
              <a:rPr lang="zh-CN" altLang="en-US" sz="2000" b="1" dirty="0">
                <a:latin typeface="+mn-lt"/>
              </a:rPr>
              <a:t>（</a:t>
            </a:r>
            <a:r>
              <a:rPr lang="en-US" altLang="zh-CN" sz="2000" b="1" dirty="0">
                <a:latin typeface="+mn-lt"/>
              </a:rPr>
              <a:t>c</a:t>
            </a:r>
            <a:r>
              <a:rPr lang="zh-CN" altLang="en-US" sz="2000" b="1" dirty="0">
                <a:latin typeface="+mn-lt"/>
              </a:rPr>
              <a:t>）</a:t>
            </a:r>
            <a:r>
              <a:rPr lang="en-US" altLang="zh-CN" sz="2000" b="1" dirty="0">
                <a:latin typeface="+mn-lt"/>
              </a:rPr>
              <a:t>2×2</a:t>
            </a:r>
            <a:r>
              <a:rPr lang="zh-CN" altLang="en-US" sz="2000" b="1" dirty="0">
                <a:latin typeface="+mn-lt"/>
              </a:rPr>
              <a:t>＋</a:t>
            </a:r>
            <a:r>
              <a:rPr lang="en-US" altLang="zh-CN" sz="2000" b="1" dirty="0">
                <a:latin typeface="+mn-lt"/>
              </a:rPr>
              <a:t>11×2</a:t>
            </a:r>
            <a:r>
              <a:rPr lang="zh-CN" altLang="en-US" sz="2000" b="1" dirty="0">
                <a:latin typeface="+mn-lt"/>
              </a:rPr>
              <a:t>＋</a:t>
            </a:r>
            <a:r>
              <a:rPr lang="en-US" altLang="zh-CN" sz="2000" b="1" dirty="0">
                <a:latin typeface="+mn-lt"/>
              </a:rPr>
              <a:t>3×2</a:t>
            </a:r>
            <a:r>
              <a:rPr lang="zh-CN" altLang="en-US" sz="2000" b="1" dirty="0">
                <a:latin typeface="+mn-lt"/>
              </a:rPr>
              <a:t>＋</a:t>
            </a:r>
            <a:r>
              <a:rPr lang="en-US" altLang="zh-CN" sz="2000" b="1" dirty="0">
                <a:latin typeface="+mn-lt"/>
              </a:rPr>
              <a:t>4×2=40</a:t>
            </a:r>
            <a:endParaRPr lang="en-US" altLang="zh-CN" sz="2000" b="1" dirty="0">
              <a:latin typeface="+mn-lt"/>
            </a:endParaRPr>
          </a:p>
        </p:txBody>
      </p:sp>
      <p:cxnSp>
        <p:nvCxnSpPr>
          <p:cNvPr id="63" name="直接连接符 62"/>
          <p:cNvCxnSpPr/>
          <p:nvPr/>
        </p:nvCxnSpPr>
        <p:spPr bwMode="auto">
          <a:xfrm>
            <a:off x="1691680" y="5589240"/>
            <a:ext cx="3378421" cy="0"/>
          </a:xfrm>
          <a:prstGeom prst="line">
            <a:avLst/>
          </a:prstGeom>
          <a:solidFill>
            <a:schemeClr val="accent1"/>
          </a:solidFill>
          <a:ln w="38100" cap="flat" cmpd="sng" algn="ctr">
            <a:solidFill>
              <a:srgbClr val="FF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90225" y="835928"/>
            <a:ext cx="1731564" cy="461665"/>
          </a:xfrm>
          <a:prstGeom prst="rect">
            <a:avLst/>
          </a:prstGeom>
        </p:spPr>
        <p:txBody>
          <a:bodyPr wrap="none">
            <a:spAutoFit/>
          </a:bodyPr>
          <a:lstStyle/>
          <a:p>
            <a:pPr eaLnBrk="1" fontAlgn="auto" hangingPunct="1">
              <a:spcBef>
                <a:spcPts val="600"/>
              </a:spcBef>
              <a:spcAft>
                <a:spcPts val="0"/>
              </a:spcAft>
            </a:pPr>
            <a:r>
              <a:rPr kumimoji="0" lang="zh-CN" altLang="en-US" b="1" dirty="0">
                <a:solidFill>
                  <a:schemeClr val="accent2"/>
                </a:solidFill>
                <a:latin typeface="+mn-lt"/>
                <a:ea typeface="+mn-ea"/>
                <a:cs typeface="Times New Roman" panose="02020603050405020304" pitchFamily="18" charset="0"/>
              </a:rPr>
              <a:t>知识点结构</a:t>
            </a:r>
            <a:endParaRPr kumimoji="0" lang="zh-CN" altLang="en-US" b="1" dirty="0">
              <a:solidFill>
                <a:schemeClr val="accent2"/>
              </a:solidFill>
              <a:latin typeface="+mn-lt"/>
              <a:ea typeface="+mn-ea"/>
              <a:cs typeface="Times New Roman" panose="02020603050405020304" pitchFamily="18" charset="0"/>
            </a:endParaRPr>
          </a:p>
        </p:txBody>
      </p:sp>
      <p:pic>
        <p:nvPicPr>
          <p:cNvPr id="62" name="图片 61"/>
          <p:cNvPicPr>
            <a:picLocks noChangeAspect="1"/>
          </p:cNvPicPr>
          <p:nvPr/>
        </p:nvPicPr>
        <p:blipFill>
          <a:blip r:embed="rId1"/>
          <a:stretch>
            <a:fillRect/>
          </a:stretch>
        </p:blipFill>
        <p:spPr>
          <a:xfrm>
            <a:off x="179512" y="1556792"/>
            <a:ext cx="8620031" cy="440991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57"/>
          <p:cNvSpPr txBox="1">
            <a:spLocks noChangeArrowheads="1"/>
          </p:cNvSpPr>
          <p:nvPr/>
        </p:nvSpPr>
        <p:spPr bwMode="auto">
          <a:xfrm>
            <a:off x="753243" y="1736071"/>
            <a:ext cx="4059679"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b="1" i="1" dirty="0">
                <a:latin typeface="+mn-lt"/>
                <a:ea typeface="+mn-ea"/>
                <a:cs typeface="Times New Roman" panose="02020603050405020304" pitchFamily="18" charset="0"/>
              </a:rPr>
              <a:t>w</a:t>
            </a:r>
            <a:r>
              <a:rPr lang="en-US" altLang="zh-CN" sz="2000" b="1" dirty="0">
                <a:latin typeface="+mn-lt"/>
                <a:ea typeface="+mn-ea"/>
                <a:cs typeface="Times New Roman" panose="02020603050405020304" pitchFamily="18" charset="0"/>
              </a:rPr>
              <a:t> </a:t>
            </a:r>
            <a:r>
              <a:rPr lang="en-US" altLang="zh-CN" sz="2000" b="1" baseline="-25000" dirty="0" err="1">
                <a:latin typeface="+mn-lt"/>
                <a:ea typeface="+mn-ea"/>
                <a:cs typeface="Times New Roman" panose="02020603050405020304" pitchFamily="18" charset="0"/>
              </a:rPr>
              <a:t>i</a:t>
            </a:r>
            <a:r>
              <a:rPr lang="en-US" altLang="zh-CN" sz="2000" b="1" baseline="-25000" dirty="0">
                <a:latin typeface="+mn-lt"/>
                <a:ea typeface="+mn-ea"/>
                <a:cs typeface="Times New Roman" panose="02020603050405020304" pitchFamily="18" charset="0"/>
              </a:rPr>
              <a:t> </a:t>
            </a:r>
            <a:r>
              <a:rPr lang="en-US" altLang="zh-CN" sz="2000" b="1" dirty="0">
                <a:latin typeface="+mn-lt"/>
                <a:ea typeface="+mn-ea"/>
                <a:cs typeface="Times New Roman" panose="02020603050405020304" pitchFamily="18" charset="0"/>
              </a:rPr>
              <a:t>= { 2 , 3 , 4 , 11 }</a:t>
            </a:r>
            <a:r>
              <a:rPr lang="zh-CN" altLang="en-US" sz="2000" b="1" dirty="0">
                <a:latin typeface="+mn-lt"/>
                <a:ea typeface="+mn-ea"/>
                <a:cs typeface="Times New Roman" panose="02020603050405020304" pitchFamily="18" charset="0"/>
              </a:rPr>
              <a:t>，构造哈夫曼树</a:t>
            </a:r>
            <a:endParaRPr lang="zh-CN" altLang="en-US" sz="2000" b="1" dirty="0">
              <a:latin typeface="+mn-lt"/>
              <a:ea typeface="+mn-ea"/>
              <a:cs typeface="Times New Roman" panose="02020603050405020304" pitchFamily="18" charset="0"/>
            </a:endParaRPr>
          </a:p>
        </p:txBody>
      </p:sp>
      <p:grpSp>
        <p:nvGrpSpPr>
          <p:cNvPr id="3" name="组合 2"/>
          <p:cNvGrpSpPr/>
          <p:nvPr/>
        </p:nvGrpSpPr>
        <p:grpSpPr>
          <a:xfrm>
            <a:off x="539552" y="2204864"/>
            <a:ext cx="6981398" cy="971167"/>
            <a:chOff x="526135" y="1332833"/>
            <a:chExt cx="6981398" cy="971167"/>
          </a:xfrm>
        </p:grpSpPr>
        <p:sp>
          <p:nvSpPr>
            <p:cNvPr id="4" name="矩形 3"/>
            <p:cNvSpPr/>
            <p:nvPr/>
          </p:nvSpPr>
          <p:spPr>
            <a:xfrm>
              <a:off x="2457000" y="2034000"/>
              <a:ext cx="405000"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cs typeface="Times New Roman" panose="02020603050405020304" pitchFamily="18" charset="0"/>
                </a:rPr>
                <a:t>2</a:t>
              </a:r>
              <a:endParaRPr lang="zh-CN" altLang="en-US" sz="1600" b="1" dirty="0">
                <a:solidFill>
                  <a:schemeClr val="tx1"/>
                </a:solidFill>
                <a:cs typeface="Times New Roman" panose="02020603050405020304" pitchFamily="18" charset="0"/>
              </a:endParaRPr>
            </a:p>
          </p:txBody>
        </p:sp>
        <p:sp>
          <p:nvSpPr>
            <p:cNvPr id="5" name="矩形 4"/>
            <p:cNvSpPr/>
            <p:nvPr/>
          </p:nvSpPr>
          <p:spPr>
            <a:xfrm>
              <a:off x="3058633" y="2034000"/>
              <a:ext cx="405000"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cs typeface="Times New Roman" panose="02020603050405020304" pitchFamily="18" charset="0"/>
                </a:rPr>
                <a:t>3</a:t>
              </a:r>
              <a:endParaRPr lang="zh-CN" altLang="en-US" sz="1600" b="1" dirty="0">
                <a:solidFill>
                  <a:schemeClr val="tx1"/>
                </a:solidFill>
                <a:cs typeface="Times New Roman" panose="02020603050405020304" pitchFamily="18" charset="0"/>
              </a:endParaRPr>
            </a:p>
          </p:txBody>
        </p:sp>
        <p:sp>
          <p:nvSpPr>
            <p:cNvPr id="6" name="矩形 5"/>
            <p:cNvSpPr/>
            <p:nvPr/>
          </p:nvSpPr>
          <p:spPr>
            <a:xfrm>
              <a:off x="4331707" y="2034000"/>
              <a:ext cx="405000"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cs typeface="Times New Roman" panose="02020603050405020304" pitchFamily="18" charset="0"/>
                </a:rPr>
                <a:t>11</a:t>
              </a:r>
              <a:endParaRPr lang="zh-CN" altLang="en-US" sz="1600" b="1" dirty="0">
                <a:solidFill>
                  <a:schemeClr val="tx1"/>
                </a:solidFill>
                <a:cs typeface="Times New Roman" panose="02020603050405020304" pitchFamily="18" charset="0"/>
              </a:endParaRPr>
            </a:p>
          </p:txBody>
        </p:sp>
        <p:sp>
          <p:nvSpPr>
            <p:cNvPr id="7" name="矩形 6"/>
            <p:cNvSpPr/>
            <p:nvPr/>
          </p:nvSpPr>
          <p:spPr>
            <a:xfrm>
              <a:off x="3660267" y="2034000"/>
              <a:ext cx="405000"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cs typeface="Times New Roman" panose="02020603050405020304" pitchFamily="18" charset="0"/>
                </a:rPr>
                <a:t>4</a:t>
              </a:r>
              <a:endParaRPr lang="zh-CN" altLang="en-US" sz="1600" b="1" dirty="0">
                <a:solidFill>
                  <a:schemeClr val="tx1"/>
                </a:solidFill>
                <a:cs typeface="Times New Roman" panose="02020603050405020304" pitchFamily="18" charset="0"/>
              </a:endParaRPr>
            </a:p>
          </p:txBody>
        </p:sp>
        <p:sp>
          <p:nvSpPr>
            <p:cNvPr id="8" name="文本框 7"/>
            <p:cNvSpPr txBox="1"/>
            <p:nvPr/>
          </p:nvSpPr>
          <p:spPr>
            <a:xfrm>
              <a:off x="526135" y="1332833"/>
              <a:ext cx="6981398" cy="707886"/>
            </a:xfrm>
            <a:prstGeom prst="rect">
              <a:avLst/>
            </a:prstGeom>
            <a:noFill/>
          </p:spPr>
          <p:txBody>
            <a:bodyPr wrap="none" rtlCol="0">
              <a:spAutoFit/>
            </a:bodyPr>
            <a:lstStyle/>
            <a:p>
              <a:r>
                <a:rPr lang="zh-CN" altLang="en-US" sz="2000" b="1" dirty="0">
                  <a:latin typeface="+mn-lt"/>
                  <a:ea typeface="+mn-ea"/>
                </a:rPr>
                <a:t>（</a:t>
              </a:r>
              <a:r>
                <a:rPr lang="en-US" altLang="zh-CN" sz="2000" b="1" dirty="0">
                  <a:latin typeface="+mn-lt"/>
                  <a:ea typeface="+mn-ea"/>
                </a:rPr>
                <a:t>1</a:t>
              </a:r>
              <a:r>
                <a:rPr lang="zh-CN" altLang="en-US" sz="2000" b="1" dirty="0">
                  <a:latin typeface="+mn-lt"/>
                  <a:ea typeface="+mn-ea"/>
                </a:rPr>
                <a:t>）将每一个</a:t>
              </a:r>
              <a:r>
                <a:rPr lang="en-US" altLang="zh-CN" sz="2000" b="1" i="1" dirty="0" err="1">
                  <a:latin typeface="+mn-lt"/>
                  <a:ea typeface="+mn-ea"/>
                </a:rPr>
                <a:t>w</a:t>
              </a:r>
              <a:r>
                <a:rPr lang="en-US" altLang="zh-CN" sz="2000" b="1" i="1" baseline="-25000" dirty="0" err="1">
                  <a:latin typeface="+mn-lt"/>
                  <a:ea typeface="+mn-ea"/>
                </a:rPr>
                <a:t>i</a:t>
              </a:r>
              <a:r>
                <a:rPr lang="en-US" altLang="zh-CN" sz="2000" b="1" i="1" baseline="-25000" dirty="0">
                  <a:latin typeface="+mn-lt"/>
                  <a:ea typeface="+mn-ea"/>
                </a:rPr>
                <a:t> </a:t>
              </a:r>
              <a:r>
                <a:rPr lang="zh-CN" altLang="en-US" sz="2000" b="1" dirty="0">
                  <a:latin typeface="+mn-lt"/>
                  <a:ea typeface="+mn-ea"/>
                </a:rPr>
                <a:t>作为一个外结点，并按从小到大顺序排列；</a:t>
              </a:r>
              <a:endParaRPr lang="en-US" altLang="zh-CN" sz="2000" b="1" dirty="0">
                <a:latin typeface="+mn-lt"/>
                <a:ea typeface="+mn-ea"/>
              </a:endParaRPr>
            </a:p>
            <a:p>
              <a:r>
                <a:rPr lang="zh-CN" altLang="en-US" sz="2000" b="1" dirty="0">
                  <a:latin typeface="+mn-lt"/>
                  <a:ea typeface="+mn-ea"/>
                </a:rPr>
                <a:t>     外结点：</a:t>
              </a:r>
              <a:endParaRPr lang="zh-CN" altLang="en-US" sz="2000" b="1" dirty="0">
                <a:latin typeface="+mn-lt"/>
                <a:ea typeface="+mn-ea"/>
              </a:endParaRPr>
            </a:p>
          </p:txBody>
        </p:sp>
      </p:grpSp>
      <p:grpSp>
        <p:nvGrpSpPr>
          <p:cNvPr id="9" name="组合 8"/>
          <p:cNvGrpSpPr/>
          <p:nvPr/>
        </p:nvGrpSpPr>
        <p:grpSpPr>
          <a:xfrm>
            <a:off x="539552" y="3323421"/>
            <a:ext cx="8007320" cy="1761763"/>
            <a:chOff x="566738" y="2439000"/>
            <a:chExt cx="8007320" cy="1761763"/>
          </a:xfrm>
        </p:grpSpPr>
        <p:sp>
          <p:nvSpPr>
            <p:cNvPr id="10" name="文本框 9"/>
            <p:cNvSpPr txBox="1"/>
            <p:nvPr/>
          </p:nvSpPr>
          <p:spPr>
            <a:xfrm>
              <a:off x="566738" y="2439000"/>
              <a:ext cx="8007320" cy="707886"/>
            </a:xfrm>
            <a:prstGeom prst="rect">
              <a:avLst/>
            </a:prstGeom>
            <a:noFill/>
          </p:spPr>
          <p:txBody>
            <a:bodyPr wrap="none" rtlCol="0">
              <a:spAutoFit/>
            </a:bodyPr>
            <a:lstStyle/>
            <a:p>
              <a:r>
                <a:rPr lang="zh-CN" altLang="en-US" sz="2000" b="1" dirty="0">
                  <a:latin typeface="+mn-lt"/>
                  <a:ea typeface="+mn-ea"/>
                </a:rPr>
                <a:t>（</a:t>
              </a:r>
              <a:r>
                <a:rPr lang="en-US" altLang="zh-CN" sz="2000" b="1" dirty="0">
                  <a:latin typeface="+mn-lt"/>
                  <a:ea typeface="+mn-ea"/>
                </a:rPr>
                <a:t>2</a:t>
              </a:r>
              <a:r>
                <a:rPr lang="zh-CN" altLang="en-US" sz="2000" b="1" dirty="0">
                  <a:latin typeface="+mn-lt"/>
                  <a:ea typeface="+mn-ea"/>
                </a:rPr>
                <a:t>）选取最小的两个外结点，增加一个内加点，形成一个增长树。</a:t>
              </a:r>
              <a:endParaRPr lang="en-US" altLang="zh-CN" sz="2000" b="1" dirty="0">
                <a:latin typeface="+mn-lt"/>
                <a:ea typeface="+mn-ea"/>
              </a:endParaRPr>
            </a:p>
            <a:p>
              <a:r>
                <a:rPr lang="en-US" altLang="zh-CN" sz="2000" b="1" dirty="0">
                  <a:latin typeface="+mn-lt"/>
                  <a:ea typeface="+mn-ea"/>
                </a:rPr>
                <a:t>     </a:t>
              </a:r>
              <a:r>
                <a:rPr lang="zh-CN" altLang="en-US" sz="2000" b="1" dirty="0">
                  <a:latin typeface="+mn-lt"/>
                  <a:ea typeface="+mn-ea"/>
                </a:rPr>
                <a:t>外结点权之和写入内结点，与其他外结点</a:t>
              </a:r>
              <a:r>
                <a:rPr lang="en-US" altLang="zh-CN" sz="2000" b="1" dirty="0">
                  <a:latin typeface="+mn-lt"/>
                  <a:ea typeface="+mn-ea"/>
                </a:rPr>
                <a:t>/</a:t>
              </a:r>
              <a:r>
                <a:rPr lang="zh-CN" altLang="en-US" sz="2000" b="1" dirty="0">
                  <a:latin typeface="+mn-lt"/>
                  <a:ea typeface="+mn-ea"/>
                </a:rPr>
                <a:t>增长树一起再次排序</a:t>
              </a:r>
              <a:endParaRPr lang="zh-CN" altLang="en-US" sz="2000" b="1" dirty="0">
                <a:latin typeface="+mn-lt"/>
                <a:ea typeface="+mn-ea"/>
              </a:endParaRPr>
            </a:p>
          </p:txBody>
        </p:sp>
        <p:sp>
          <p:nvSpPr>
            <p:cNvPr id="11" name="椭圆 10"/>
            <p:cNvSpPr/>
            <p:nvPr/>
          </p:nvSpPr>
          <p:spPr>
            <a:xfrm>
              <a:off x="3315051" y="3346306"/>
              <a:ext cx="294048" cy="315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cs typeface="Times New Roman" panose="02020603050405020304" pitchFamily="18" charset="0"/>
                </a:rPr>
                <a:t>5</a:t>
              </a:r>
              <a:endParaRPr lang="zh-CN" altLang="en-US" sz="1600" b="1" dirty="0">
                <a:solidFill>
                  <a:schemeClr val="tx1"/>
                </a:solidFill>
                <a:cs typeface="Times New Roman" panose="02020603050405020304" pitchFamily="18" charset="0"/>
              </a:endParaRPr>
            </a:p>
          </p:txBody>
        </p:sp>
        <p:sp>
          <p:nvSpPr>
            <p:cNvPr id="12" name="矩形 11"/>
            <p:cNvSpPr/>
            <p:nvPr/>
          </p:nvSpPr>
          <p:spPr>
            <a:xfrm>
              <a:off x="2910052" y="3930763"/>
              <a:ext cx="405000"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cs typeface="Times New Roman" panose="02020603050405020304" pitchFamily="18" charset="0"/>
                </a:rPr>
                <a:t>2</a:t>
              </a:r>
              <a:endParaRPr lang="zh-CN" altLang="en-US" sz="1600" b="1" dirty="0">
                <a:solidFill>
                  <a:schemeClr val="tx1"/>
                </a:solidFill>
                <a:cs typeface="Times New Roman" panose="02020603050405020304" pitchFamily="18" charset="0"/>
              </a:endParaRPr>
            </a:p>
          </p:txBody>
        </p:sp>
        <p:sp>
          <p:nvSpPr>
            <p:cNvPr id="13" name="矩形 12"/>
            <p:cNvSpPr/>
            <p:nvPr/>
          </p:nvSpPr>
          <p:spPr>
            <a:xfrm>
              <a:off x="3564099" y="3930763"/>
              <a:ext cx="405000"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cs typeface="Times New Roman" panose="02020603050405020304" pitchFamily="18" charset="0"/>
                </a:rPr>
                <a:t>3</a:t>
              </a:r>
              <a:endParaRPr lang="zh-CN" altLang="en-US" sz="1600" b="1" dirty="0">
                <a:solidFill>
                  <a:schemeClr val="tx1"/>
                </a:solidFill>
                <a:cs typeface="Times New Roman" panose="02020603050405020304" pitchFamily="18" charset="0"/>
              </a:endParaRPr>
            </a:p>
          </p:txBody>
        </p:sp>
        <p:cxnSp>
          <p:nvCxnSpPr>
            <p:cNvPr id="14" name="直接连接符 13"/>
            <p:cNvCxnSpPr>
              <a:stCxn id="11" idx="4"/>
              <a:endCxn id="12" idx="0"/>
            </p:cNvCxnSpPr>
            <p:nvPr/>
          </p:nvCxnSpPr>
          <p:spPr>
            <a:xfrm flipH="1">
              <a:off x="3112552" y="3661306"/>
              <a:ext cx="349523" cy="2694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1" idx="4"/>
              <a:endCxn id="13" idx="0"/>
            </p:cNvCxnSpPr>
            <p:nvPr/>
          </p:nvCxnSpPr>
          <p:spPr>
            <a:xfrm>
              <a:off x="3462075" y="3661306"/>
              <a:ext cx="304524" cy="2694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4008232" y="3346306"/>
              <a:ext cx="405000"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cs typeface="Times New Roman" panose="02020603050405020304" pitchFamily="18" charset="0"/>
                </a:rPr>
                <a:t>11</a:t>
              </a:r>
              <a:endParaRPr lang="zh-CN" altLang="en-US" sz="1600" b="1" dirty="0">
                <a:solidFill>
                  <a:schemeClr val="tx1"/>
                </a:solidFill>
                <a:cs typeface="Times New Roman" panose="02020603050405020304" pitchFamily="18" charset="0"/>
              </a:endParaRPr>
            </a:p>
          </p:txBody>
        </p:sp>
        <p:sp>
          <p:nvSpPr>
            <p:cNvPr id="17" name="矩形 16"/>
            <p:cNvSpPr/>
            <p:nvPr/>
          </p:nvSpPr>
          <p:spPr>
            <a:xfrm>
              <a:off x="2510918" y="3346306"/>
              <a:ext cx="405000"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cs typeface="Times New Roman" panose="02020603050405020304" pitchFamily="18" charset="0"/>
                </a:rPr>
                <a:t>4</a:t>
              </a:r>
              <a:endParaRPr lang="zh-CN" altLang="en-US" sz="1600" b="1" dirty="0">
                <a:solidFill>
                  <a:schemeClr val="tx1"/>
                </a:solidFill>
                <a:cs typeface="Times New Roman" panose="02020603050405020304" pitchFamily="18" charset="0"/>
              </a:endParaRPr>
            </a:p>
          </p:txBody>
        </p:sp>
      </p:grpSp>
      <p:sp>
        <p:nvSpPr>
          <p:cNvPr id="18" name="文本框 17"/>
          <p:cNvSpPr txBox="1"/>
          <p:nvPr/>
        </p:nvSpPr>
        <p:spPr>
          <a:xfrm>
            <a:off x="539552" y="5614497"/>
            <a:ext cx="2813591" cy="400110"/>
          </a:xfrm>
          <a:prstGeom prst="rect">
            <a:avLst/>
          </a:prstGeom>
          <a:noFill/>
        </p:spPr>
        <p:txBody>
          <a:bodyPr wrap="none" rtlCol="0">
            <a:spAutoFit/>
          </a:bodyPr>
          <a:lstStyle/>
          <a:p>
            <a:r>
              <a:rPr lang="zh-CN" altLang="en-US" sz="2000" b="1" dirty="0">
                <a:latin typeface="+mn-lt"/>
                <a:ea typeface="+mn-ea"/>
              </a:rPr>
              <a:t>（</a:t>
            </a:r>
            <a:r>
              <a:rPr lang="en-US" altLang="zh-CN" sz="2000" b="1" dirty="0">
                <a:latin typeface="+mn-lt"/>
                <a:ea typeface="+mn-ea"/>
              </a:rPr>
              <a:t>3</a:t>
            </a:r>
            <a:r>
              <a:rPr lang="zh-CN" altLang="en-US" sz="2000" b="1" dirty="0">
                <a:latin typeface="+mn-lt"/>
                <a:ea typeface="+mn-ea"/>
              </a:rPr>
              <a:t>）重复步骤（</a:t>
            </a:r>
            <a:r>
              <a:rPr lang="en-US" altLang="zh-CN" sz="2000" b="1" dirty="0">
                <a:latin typeface="+mn-lt"/>
                <a:ea typeface="+mn-ea"/>
              </a:rPr>
              <a:t>2</a:t>
            </a:r>
            <a:r>
              <a:rPr lang="zh-CN" altLang="en-US" sz="2000" b="1" dirty="0">
                <a:latin typeface="+mn-lt"/>
                <a:ea typeface="+mn-ea"/>
              </a:rPr>
              <a:t>）</a:t>
            </a:r>
            <a:r>
              <a:rPr lang="en-US" altLang="zh-CN" sz="2000" b="1" dirty="0">
                <a:latin typeface="+mn-lt"/>
                <a:ea typeface="+mn-ea"/>
              </a:rPr>
              <a:t>     </a:t>
            </a:r>
            <a:endParaRPr lang="zh-CN" altLang="en-US" sz="2000" b="1" dirty="0">
              <a:latin typeface="+mn-lt"/>
              <a:ea typeface="+mn-ea"/>
            </a:endParaRPr>
          </a:p>
        </p:txBody>
      </p:sp>
      <p:grpSp>
        <p:nvGrpSpPr>
          <p:cNvPr id="19" name="组合 18"/>
          <p:cNvGrpSpPr/>
          <p:nvPr/>
        </p:nvGrpSpPr>
        <p:grpSpPr>
          <a:xfrm>
            <a:off x="4939559" y="4543594"/>
            <a:ext cx="1283355" cy="1477694"/>
            <a:chOff x="4939559" y="3773263"/>
            <a:chExt cx="1283355" cy="1477694"/>
          </a:xfrm>
        </p:grpSpPr>
        <p:sp>
          <p:nvSpPr>
            <p:cNvPr id="20" name="椭圆 19"/>
            <p:cNvSpPr/>
            <p:nvPr/>
          </p:nvSpPr>
          <p:spPr>
            <a:xfrm>
              <a:off x="5254559" y="3773263"/>
              <a:ext cx="294048" cy="315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cs typeface="Times New Roman" panose="02020603050405020304" pitchFamily="18" charset="0"/>
                </a:rPr>
                <a:t>9</a:t>
              </a:r>
              <a:endParaRPr lang="zh-CN" altLang="en-US" sz="1600" dirty="0">
                <a:solidFill>
                  <a:schemeClr val="tx1"/>
                </a:solidFill>
                <a:cs typeface="Times New Roman" panose="02020603050405020304" pitchFamily="18" charset="0"/>
              </a:endParaRPr>
            </a:p>
          </p:txBody>
        </p:sp>
        <p:sp>
          <p:nvSpPr>
            <p:cNvPr id="21" name="椭圆 20"/>
            <p:cNvSpPr/>
            <p:nvPr/>
          </p:nvSpPr>
          <p:spPr>
            <a:xfrm>
              <a:off x="5548607" y="4396500"/>
              <a:ext cx="294048" cy="315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cs typeface="Times New Roman" panose="02020603050405020304" pitchFamily="18" charset="0"/>
                </a:rPr>
                <a:t>5</a:t>
              </a:r>
              <a:endParaRPr lang="zh-CN" altLang="en-US" sz="1600" dirty="0">
                <a:solidFill>
                  <a:schemeClr val="tx1"/>
                </a:solidFill>
                <a:cs typeface="Times New Roman" panose="02020603050405020304" pitchFamily="18" charset="0"/>
              </a:endParaRPr>
            </a:p>
          </p:txBody>
        </p:sp>
        <p:sp>
          <p:nvSpPr>
            <p:cNvPr id="22" name="矩形 21"/>
            <p:cNvSpPr/>
            <p:nvPr/>
          </p:nvSpPr>
          <p:spPr>
            <a:xfrm>
              <a:off x="5143608" y="4980957"/>
              <a:ext cx="405000"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cs typeface="Times New Roman" panose="02020603050405020304" pitchFamily="18" charset="0"/>
                </a:rPr>
                <a:t>2</a:t>
              </a:r>
              <a:endParaRPr lang="zh-CN" altLang="en-US" sz="1600" dirty="0">
                <a:solidFill>
                  <a:schemeClr val="tx1"/>
                </a:solidFill>
                <a:cs typeface="Times New Roman" panose="02020603050405020304" pitchFamily="18" charset="0"/>
              </a:endParaRPr>
            </a:p>
          </p:txBody>
        </p:sp>
        <p:sp>
          <p:nvSpPr>
            <p:cNvPr id="23" name="矩形 22"/>
            <p:cNvSpPr/>
            <p:nvPr/>
          </p:nvSpPr>
          <p:spPr>
            <a:xfrm>
              <a:off x="5797655" y="4980957"/>
              <a:ext cx="405000"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cs typeface="Times New Roman" panose="02020603050405020304" pitchFamily="18" charset="0"/>
                </a:rPr>
                <a:t>3</a:t>
              </a:r>
              <a:endParaRPr lang="zh-CN" altLang="en-US" sz="1600" dirty="0">
                <a:solidFill>
                  <a:schemeClr val="tx1"/>
                </a:solidFill>
                <a:cs typeface="Times New Roman" panose="02020603050405020304" pitchFamily="18" charset="0"/>
              </a:endParaRPr>
            </a:p>
          </p:txBody>
        </p:sp>
        <p:sp>
          <p:nvSpPr>
            <p:cNvPr id="24" name="矩形 23"/>
            <p:cNvSpPr/>
            <p:nvPr/>
          </p:nvSpPr>
          <p:spPr>
            <a:xfrm>
              <a:off x="4939559" y="4441500"/>
              <a:ext cx="405000"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cs typeface="Times New Roman" panose="02020603050405020304" pitchFamily="18" charset="0"/>
                </a:rPr>
                <a:t>4</a:t>
              </a:r>
              <a:endParaRPr lang="zh-CN" altLang="en-US" sz="1600" dirty="0">
                <a:solidFill>
                  <a:schemeClr val="tx1"/>
                </a:solidFill>
                <a:cs typeface="Times New Roman" panose="02020603050405020304" pitchFamily="18" charset="0"/>
              </a:endParaRPr>
            </a:p>
          </p:txBody>
        </p:sp>
        <p:cxnSp>
          <p:nvCxnSpPr>
            <p:cNvPr id="25" name="直接连接符 24"/>
            <p:cNvCxnSpPr>
              <a:stCxn id="20" idx="4"/>
              <a:endCxn id="21" idx="0"/>
            </p:cNvCxnSpPr>
            <p:nvPr/>
          </p:nvCxnSpPr>
          <p:spPr>
            <a:xfrm>
              <a:off x="5401583" y="4088263"/>
              <a:ext cx="294048" cy="308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20" idx="4"/>
              <a:endCxn id="24" idx="0"/>
            </p:cNvCxnSpPr>
            <p:nvPr/>
          </p:nvCxnSpPr>
          <p:spPr>
            <a:xfrm flipH="1">
              <a:off x="5142059" y="4088263"/>
              <a:ext cx="259524" cy="353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21" idx="4"/>
              <a:endCxn id="22" idx="0"/>
            </p:cNvCxnSpPr>
            <p:nvPr/>
          </p:nvCxnSpPr>
          <p:spPr>
            <a:xfrm flipH="1">
              <a:off x="5346108" y="4711500"/>
              <a:ext cx="349523" cy="2694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1" idx="4"/>
              <a:endCxn id="23" idx="0"/>
            </p:cNvCxnSpPr>
            <p:nvPr/>
          </p:nvCxnSpPr>
          <p:spPr>
            <a:xfrm>
              <a:off x="5695631" y="4711500"/>
              <a:ext cx="304524" cy="2694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5817914" y="3776366"/>
              <a:ext cx="405000"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cs typeface="Times New Roman" panose="02020603050405020304" pitchFamily="18" charset="0"/>
                </a:rPr>
                <a:t>11</a:t>
              </a:r>
              <a:endParaRPr lang="zh-CN" altLang="en-US" sz="1600" dirty="0">
                <a:solidFill>
                  <a:schemeClr val="tx1"/>
                </a:solidFill>
                <a:cs typeface="Times New Roman" panose="02020603050405020304" pitchFamily="18" charset="0"/>
              </a:endParaRPr>
            </a:p>
          </p:txBody>
        </p:sp>
      </p:grpSp>
      <p:grpSp>
        <p:nvGrpSpPr>
          <p:cNvPr id="30" name="组合 29"/>
          <p:cNvGrpSpPr/>
          <p:nvPr/>
        </p:nvGrpSpPr>
        <p:grpSpPr>
          <a:xfrm>
            <a:off x="6777000" y="4040744"/>
            <a:ext cx="1425098" cy="2556608"/>
            <a:chOff x="6777000" y="3751849"/>
            <a:chExt cx="1425098" cy="2556608"/>
          </a:xfrm>
        </p:grpSpPr>
        <p:sp>
          <p:nvSpPr>
            <p:cNvPr id="31" name="椭圆 30"/>
            <p:cNvSpPr/>
            <p:nvPr/>
          </p:nvSpPr>
          <p:spPr>
            <a:xfrm>
              <a:off x="7092000" y="4291306"/>
              <a:ext cx="294048" cy="315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cs typeface="Times New Roman" panose="02020603050405020304" pitchFamily="18" charset="0"/>
                </a:rPr>
                <a:t>9</a:t>
              </a:r>
              <a:endParaRPr lang="zh-CN" altLang="en-US" sz="1600" dirty="0">
                <a:solidFill>
                  <a:schemeClr val="tx1"/>
                </a:solidFill>
                <a:cs typeface="Times New Roman" panose="02020603050405020304" pitchFamily="18" charset="0"/>
              </a:endParaRPr>
            </a:p>
          </p:txBody>
        </p:sp>
        <p:sp>
          <p:nvSpPr>
            <p:cNvPr id="32" name="椭圆 31"/>
            <p:cNvSpPr/>
            <p:nvPr/>
          </p:nvSpPr>
          <p:spPr>
            <a:xfrm>
              <a:off x="7386048" y="4914543"/>
              <a:ext cx="294048" cy="315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cs typeface="Times New Roman" panose="02020603050405020304" pitchFamily="18" charset="0"/>
                </a:rPr>
                <a:t>5</a:t>
              </a:r>
              <a:endParaRPr lang="zh-CN" altLang="en-US" sz="1600" dirty="0">
                <a:solidFill>
                  <a:schemeClr val="tx1"/>
                </a:solidFill>
                <a:cs typeface="Times New Roman" panose="02020603050405020304" pitchFamily="18" charset="0"/>
              </a:endParaRPr>
            </a:p>
          </p:txBody>
        </p:sp>
        <p:sp>
          <p:nvSpPr>
            <p:cNvPr id="33" name="矩形 32"/>
            <p:cNvSpPr/>
            <p:nvPr/>
          </p:nvSpPr>
          <p:spPr>
            <a:xfrm>
              <a:off x="6981049" y="5499000"/>
              <a:ext cx="405000"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cs typeface="Times New Roman" panose="02020603050405020304" pitchFamily="18" charset="0"/>
                </a:rPr>
                <a:t>2</a:t>
              </a:r>
              <a:endParaRPr lang="zh-CN" altLang="en-US" sz="1600" dirty="0">
                <a:solidFill>
                  <a:schemeClr val="tx1"/>
                </a:solidFill>
                <a:cs typeface="Times New Roman" panose="02020603050405020304" pitchFamily="18" charset="0"/>
              </a:endParaRPr>
            </a:p>
          </p:txBody>
        </p:sp>
        <p:sp>
          <p:nvSpPr>
            <p:cNvPr id="34" name="矩形 33"/>
            <p:cNvSpPr/>
            <p:nvPr/>
          </p:nvSpPr>
          <p:spPr>
            <a:xfrm>
              <a:off x="7635096" y="5499000"/>
              <a:ext cx="405000"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cs typeface="Times New Roman" panose="02020603050405020304" pitchFamily="18" charset="0"/>
                </a:rPr>
                <a:t>3</a:t>
              </a:r>
              <a:endParaRPr lang="zh-CN" altLang="en-US" sz="1600" dirty="0">
                <a:solidFill>
                  <a:schemeClr val="tx1"/>
                </a:solidFill>
                <a:cs typeface="Times New Roman" panose="02020603050405020304" pitchFamily="18" charset="0"/>
              </a:endParaRPr>
            </a:p>
          </p:txBody>
        </p:sp>
        <p:sp>
          <p:nvSpPr>
            <p:cNvPr id="35" name="矩形 34"/>
            <p:cNvSpPr/>
            <p:nvPr/>
          </p:nvSpPr>
          <p:spPr>
            <a:xfrm>
              <a:off x="6777000" y="4959543"/>
              <a:ext cx="405000"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cs typeface="Times New Roman" panose="02020603050405020304" pitchFamily="18" charset="0"/>
                </a:rPr>
                <a:t>4</a:t>
              </a:r>
              <a:endParaRPr lang="zh-CN" altLang="en-US" sz="1600" dirty="0">
                <a:solidFill>
                  <a:schemeClr val="tx1"/>
                </a:solidFill>
                <a:cs typeface="Times New Roman" panose="02020603050405020304" pitchFamily="18" charset="0"/>
              </a:endParaRPr>
            </a:p>
          </p:txBody>
        </p:sp>
        <p:cxnSp>
          <p:nvCxnSpPr>
            <p:cNvPr id="36" name="直接连接符 35"/>
            <p:cNvCxnSpPr>
              <a:stCxn id="31" idx="4"/>
              <a:endCxn id="32" idx="0"/>
            </p:cNvCxnSpPr>
            <p:nvPr/>
          </p:nvCxnSpPr>
          <p:spPr>
            <a:xfrm>
              <a:off x="7239024" y="4606306"/>
              <a:ext cx="294048" cy="308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31" idx="4"/>
              <a:endCxn id="35" idx="0"/>
            </p:cNvCxnSpPr>
            <p:nvPr/>
          </p:nvCxnSpPr>
          <p:spPr>
            <a:xfrm flipH="1">
              <a:off x="6979500" y="4606306"/>
              <a:ext cx="259524" cy="353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2" idx="4"/>
              <a:endCxn id="33" idx="0"/>
            </p:cNvCxnSpPr>
            <p:nvPr/>
          </p:nvCxnSpPr>
          <p:spPr>
            <a:xfrm flipH="1">
              <a:off x="7183549" y="5229543"/>
              <a:ext cx="349523" cy="2694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2" idx="4"/>
              <a:endCxn id="34" idx="0"/>
            </p:cNvCxnSpPr>
            <p:nvPr/>
          </p:nvCxnSpPr>
          <p:spPr>
            <a:xfrm>
              <a:off x="7533072" y="5229543"/>
              <a:ext cx="304524" cy="2694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7410096" y="3751849"/>
              <a:ext cx="360000" cy="3071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cs typeface="Times New Roman" panose="02020603050405020304" pitchFamily="18" charset="0"/>
                </a:rPr>
                <a:t>20</a:t>
              </a:r>
              <a:endParaRPr lang="zh-CN" altLang="en-US" sz="1600" dirty="0">
                <a:solidFill>
                  <a:schemeClr val="tx1"/>
                </a:solidFill>
                <a:cs typeface="Times New Roman" panose="02020603050405020304" pitchFamily="18" charset="0"/>
              </a:endParaRPr>
            </a:p>
          </p:txBody>
        </p:sp>
        <p:sp>
          <p:nvSpPr>
            <p:cNvPr id="41" name="矩形 40"/>
            <p:cNvSpPr/>
            <p:nvPr/>
          </p:nvSpPr>
          <p:spPr>
            <a:xfrm>
              <a:off x="7797098" y="4291306"/>
              <a:ext cx="405000"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cs typeface="Times New Roman" panose="02020603050405020304" pitchFamily="18" charset="0"/>
                </a:rPr>
                <a:t>11</a:t>
              </a:r>
              <a:endParaRPr lang="zh-CN" altLang="en-US" sz="1600" dirty="0">
                <a:solidFill>
                  <a:schemeClr val="tx1"/>
                </a:solidFill>
                <a:cs typeface="Times New Roman" panose="02020603050405020304" pitchFamily="18" charset="0"/>
              </a:endParaRPr>
            </a:p>
          </p:txBody>
        </p:sp>
        <p:cxnSp>
          <p:nvCxnSpPr>
            <p:cNvPr id="42" name="直接连接符 41"/>
            <p:cNvCxnSpPr>
              <a:stCxn id="40" idx="4"/>
              <a:endCxn id="31" idx="0"/>
            </p:cNvCxnSpPr>
            <p:nvPr/>
          </p:nvCxnSpPr>
          <p:spPr>
            <a:xfrm flipH="1">
              <a:off x="7239024" y="4058956"/>
              <a:ext cx="351072" cy="232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40" idx="4"/>
              <a:endCxn id="41" idx="0"/>
            </p:cNvCxnSpPr>
            <p:nvPr/>
          </p:nvCxnSpPr>
          <p:spPr>
            <a:xfrm>
              <a:off x="7590096" y="4058956"/>
              <a:ext cx="409502" cy="232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6935528" y="5908347"/>
              <a:ext cx="1242648" cy="400110"/>
            </a:xfrm>
            <a:prstGeom prst="rect">
              <a:avLst/>
            </a:prstGeom>
          </p:spPr>
          <p:txBody>
            <a:bodyPr wrap="none">
              <a:spAutoFit/>
            </a:bodyPr>
            <a:lstStyle/>
            <a:p>
              <a:r>
                <a:rPr lang="zh-CN" altLang="en-US" sz="2000" dirty="0">
                  <a:latin typeface="+mn-lt"/>
                  <a:ea typeface="+mn-ea"/>
                  <a:cs typeface="Times New Roman" panose="02020603050405020304" pitchFamily="18" charset="0"/>
                </a:rPr>
                <a:t>∑</a:t>
              </a:r>
              <a:r>
                <a:rPr lang="en-US" altLang="zh-CN" sz="2000" i="1" dirty="0" err="1">
                  <a:latin typeface="+mn-lt"/>
                  <a:ea typeface="+mn-ea"/>
                  <a:cs typeface="Times New Roman" panose="02020603050405020304" pitchFamily="18" charset="0"/>
                </a:rPr>
                <a:t>w</a:t>
              </a:r>
              <a:r>
                <a:rPr lang="en-US" altLang="zh-CN" sz="2000" i="1" baseline="-25000" dirty="0" err="1">
                  <a:latin typeface="+mn-lt"/>
                  <a:ea typeface="+mn-ea"/>
                  <a:cs typeface="Times New Roman" panose="02020603050405020304" pitchFamily="18" charset="0"/>
                </a:rPr>
                <a:t>i</a:t>
              </a:r>
              <a:r>
                <a:rPr lang="en-US" altLang="zh-CN" sz="2000" i="1" dirty="0" err="1">
                  <a:latin typeface="+mn-lt"/>
                  <a:ea typeface="+mn-ea"/>
                  <a:cs typeface="Times New Roman" panose="02020603050405020304" pitchFamily="18" charset="0"/>
                </a:rPr>
                <a:t>·l</a:t>
              </a:r>
              <a:r>
                <a:rPr lang="en-US" altLang="zh-CN" sz="2000" i="1" baseline="-25000" dirty="0" err="1">
                  <a:latin typeface="+mn-lt"/>
                  <a:ea typeface="+mn-ea"/>
                  <a:cs typeface="Times New Roman" panose="02020603050405020304" pitchFamily="18" charset="0"/>
                </a:rPr>
                <a:t>i</a:t>
              </a:r>
              <a:r>
                <a:rPr lang="en-US" altLang="zh-CN" sz="2000" i="1" dirty="0">
                  <a:latin typeface="+mn-lt"/>
                  <a:ea typeface="+mn-ea"/>
                  <a:cs typeface="Times New Roman" panose="02020603050405020304" pitchFamily="18" charset="0"/>
                </a:rPr>
                <a:t>=</a:t>
              </a:r>
              <a:r>
                <a:rPr lang="en-US" altLang="zh-CN" sz="2000" dirty="0">
                  <a:latin typeface="+mn-lt"/>
                  <a:ea typeface="+mn-ea"/>
                  <a:cs typeface="Times New Roman" panose="02020603050405020304" pitchFamily="18" charset="0"/>
                </a:rPr>
                <a:t>34</a:t>
              </a:r>
              <a:r>
                <a:rPr lang="en-US" altLang="zh-CN" sz="2000" i="1" baseline="-25000" dirty="0">
                  <a:latin typeface="+mn-lt"/>
                  <a:ea typeface="+mn-ea"/>
                  <a:cs typeface="Times New Roman" panose="02020603050405020304" pitchFamily="18" charset="0"/>
                </a:rPr>
                <a:t> </a:t>
              </a:r>
              <a:endParaRPr lang="zh-CN" altLang="en-US" sz="2000" dirty="0">
                <a:latin typeface="+mn-lt"/>
                <a:ea typeface="+mn-ea"/>
                <a:cs typeface="Times New Roman" panose="02020603050405020304" pitchFamily="18" charset="0"/>
              </a:endParaRPr>
            </a:p>
          </p:txBody>
        </p:sp>
      </p:grpSp>
      <p:sp>
        <p:nvSpPr>
          <p:cNvPr id="45" name="矩形 44"/>
          <p:cNvSpPr/>
          <p:nvPr/>
        </p:nvSpPr>
        <p:spPr>
          <a:xfrm>
            <a:off x="539552" y="6125234"/>
            <a:ext cx="5755371" cy="400110"/>
          </a:xfrm>
          <a:prstGeom prst="rect">
            <a:avLst/>
          </a:prstGeom>
        </p:spPr>
        <p:txBody>
          <a:bodyPr wrap="square">
            <a:spAutoFit/>
          </a:bodyPr>
          <a:lstStyle/>
          <a:p>
            <a:r>
              <a:rPr lang="zh-CN" altLang="en-US" sz="2000" b="1" dirty="0">
                <a:latin typeface="+mn-lt"/>
                <a:ea typeface="+mn-ea"/>
              </a:rPr>
              <a:t>（</a:t>
            </a:r>
            <a:r>
              <a:rPr lang="en-US" altLang="zh-CN" sz="2000" b="1" dirty="0">
                <a:latin typeface="+mn-lt"/>
                <a:ea typeface="+mn-ea"/>
              </a:rPr>
              <a:t>4</a:t>
            </a:r>
            <a:r>
              <a:rPr lang="zh-CN" altLang="en-US" sz="2000" b="1" dirty="0">
                <a:latin typeface="+mn-lt"/>
                <a:ea typeface="+mn-ea"/>
              </a:rPr>
              <a:t>）直到最后形成一棵增长树，为哈夫曼树。</a:t>
            </a:r>
            <a:endParaRPr lang="zh-CN" altLang="en-US" sz="2000" b="1" dirty="0">
              <a:latin typeface="+mn-lt"/>
              <a:ea typeface="+mn-ea"/>
            </a:endParaRPr>
          </a:p>
        </p:txBody>
      </p:sp>
      <p:sp>
        <p:nvSpPr>
          <p:cNvPr id="47" name="Text Box 9"/>
          <p:cNvSpPr txBox="1">
            <a:spLocks noChangeArrowheads="1"/>
          </p:cNvSpPr>
          <p:nvPr/>
        </p:nvSpPr>
        <p:spPr bwMode="auto">
          <a:xfrm>
            <a:off x="575454" y="619683"/>
            <a:ext cx="8148637" cy="93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b="1" dirty="0">
                <a:solidFill>
                  <a:srgbClr val="0000CC"/>
                </a:solidFill>
                <a:latin typeface="+mn-lt"/>
                <a:ea typeface="+mn-ea"/>
              </a:rPr>
              <a:t>给定实数</a:t>
            </a:r>
            <a:r>
              <a:rPr lang="en-US" altLang="zh-CN" b="1" i="1" dirty="0">
                <a:solidFill>
                  <a:srgbClr val="0000CC"/>
                </a:solidFill>
                <a:latin typeface="+mn-lt"/>
                <a:ea typeface="+mn-ea"/>
              </a:rPr>
              <a:t>w={w</a:t>
            </a:r>
            <a:r>
              <a:rPr lang="en-US" altLang="zh-CN" b="1" i="1" baseline="-25000" dirty="0">
                <a:solidFill>
                  <a:srgbClr val="0000CC"/>
                </a:solidFill>
                <a:latin typeface="+mn-lt"/>
                <a:ea typeface="+mn-ea"/>
              </a:rPr>
              <a:t>1</a:t>
            </a:r>
            <a:r>
              <a:rPr lang="en-US" altLang="zh-CN" b="1" i="1" dirty="0">
                <a:solidFill>
                  <a:srgbClr val="0000CC"/>
                </a:solidFill>
                <a:latin typeface="+mn-lt"/>
                <a:ea typeface="+mn-ea"/>
              </a:rPr>
              <a:t>,w</a:t>
            </a:r>
            <a:r>
              <a:rPr lang="en-US" altLang="zh-CN" b="1" i="1" baseline="-25000" dirty="0">
                <a:solidFill>
                  <a:srgbClr val="0000CC"/>
                </a:solidFill>
                <a:latin typeface="+mn-lt"/>
                <a:ea typeface="+mn-ea"/>
              </a:rPr>
              <a:t>2</a:t>
            </a:r>
            <a:r>
              <a:rPr lang="en-US" altLang="zh-CN" b="1" i="1" dirty="0">
                <a:solidFill>
                  <a:srgbClr val="0000CC"/>
                </a:solidFill>
                <a:latin typeface="+mn-lt"/>
                <a:ea typeface="+mn-ea"/>
              </a:rPr>
              <a:t>,…,</a:t>
            </a:r>
            <a:r>
              <a:rPr lang="en-US" altLang="zh-CN" b="1" i="1" dirty="0" err="1">
                <a:solidFill>
                  <a:srgbClr val="0000CC"/>
                </a:solidFill>
                <a:latin typeface="+mn-lt"/>
                <a:ea typeface="+mn-ea"/>
              </a:rPr>
              <a:t>w</a:t>
            </a:r>
            <a:r>
              <a:rPr lang="en-US" altLang="zh-CN" b="1" i="1" baseline="-25000" dirty="0" err="1">
                <a:solidFill>
                  <a:srgbClr val="0000CC"/>
                </a:solidFill>
                <a:latin typeface="+mn-lt"/>
                <a:ea typeface="+mn-ea"/>
              </a:rPr>
              <a:t>m</a:t>
            </a:r>
            <a:r>
              <a:rPr lang="en-US" altLang="zh-CN" b="1" i="1" dirty="0">
                <a:solidFill>
                  <a:srgbClr val="0000CC"/>
                </a:solidFill>
                <a:latin typeface="+mn-lt"/>
                <a:ea typeface="+mn-ea"/>
              </a:rPr>
              <a:t>}</a:t>
            </a:r>
            <a:r>
              <a:rPr lang="zh-CN" altLang="en-US" b="1" dirty="0">
                <a:solidFill>
                  <a:srgbClr val="0000CC"/>
                </a:solidFill>
                <a:latin typeface="+mn-lt"/>
                <a:ea typeface="+mn-ea"/>
              </a:rPr>
              <a:t>，构造以 </a:t>
            </a:r>
            <a:r>
              <a:rPr lang="en-US" altLang="zh-CN" b="1" i="1" dirty="0" err="1">
                <a:solidFill>
                  <a:srgbClr val="0000CC"/>
                </a:solidFill>
                <a:latin typeface="+mn-lt"/>
                <a:ea typeface="+mn-ea"/>
              </a:rPr>
              <a:t>w</a:t>
            </a:r>
            <a:r>
              <a:rPr lang="en-US" altLang="zh-CN" b="1" i="1" baseline="-25000" dirty="0" err="1">
                <a:solidFill>
                  <a:srgbClr val="0000CC"/>
                </a:solidFill>
                <a:latin typeface="+mn-lt"/>
                <a:ea typeface="+mn-ea"/>
              </a:rPr>
              <a:t>i</a:t>
            </a:r>
            <a:r>
              <a:rPr lang="en-US" altLang="zh-CN" b="1" i="1" baseline="-25000" dirty="0">
                <a:solidFill>
                  <a:srgbClr val="0000CC"/>
                </a:solidFill>
                <a:latin typeface="+mn-lt"/>
                <a:ea typeface="+mn-ea"/>
              </a:rPr>
              <a:t> </a:t>
            </a:r>
            <a:r>
              <a:rPr lang="zh-CN" altLang="en-US" b="1" dirty="0">
                <a:solidFill>
                  <a:srgbClr val="0000CC"/>
                </a:solidFill>
                <a:latin typeface="+mn-lt"/>
                <a:ea typeface="+mn-ea"/>
              </a:rPr>
              <a:t>为权的增长树，其中</a:t>
            </a:r>
            <a:endParaRPr lang="zh-CN" altLang="en-US" b="1" dirty="0">
              <a:solidFill>
                <a:srgbClr val="0000CC"/>
              </a:solidFill>
              <a:latin typeface="+mn-lt"/>
              <a:ea typeface="+mn-ea"/>
            </a:endParaRPr>
          </a:p>
          <a:p>
            <a:pPr eaLnBrk="1" hangingPunct="1">
              <a:lnSpc>
                <a:spcPct val="120000"/>
              </a:lnSpc>
            </a:pPr>
            <a:r>
              <a:rPr lang="zh-CN" altLang="en-US" b="1" dirty="0">
                <a:solidFill>
                  <a:srgbClr val="0000CC"/>
                </a:solidFill>
                <a:latin typeface="+mn-lt"/>
                <a:ea typeface="+mn-ea"/>
              </a:rPr>
              <a:t>∑</a:t>
            </a:r>
            <a:r>
              <a:rPr lang="en-US" altLang="zh-CN" b="1" i="1" dirty="0" err="1">
                <a:solidFill>
                  <a:srgbClr val="0000CC"/>
                </a:solidFill>
                <a:latin typeface="+mn-lt"/>
                <a:ea typeface="+mn-ea"/>
              </a:rPr>
              <a:t>w</a:t>
            </a:r>
            <a:r>
              <a:rPr lang="en-US" altLang="zh-CN" b="1" i="1" baseline="-25000" dirty="0" err="1">
                <a:solidFill>
                  <a:srgbClr val="0000CC"/>
                </a:solidFill>
                <a:latin typeface="+mn-lt"/>
                <a:ea typeface="+mn-ea"/>
              </a:rPr>
              <a:t>i</a:t>
            </a:r>
            <a:r>
              <a:rPr lang="en-US" altLang="zh-CN" b="1" i="1" dirty="0" err="1">
                <a:solidFill>
                  <a:srgbClr val="0000CC"/>
                </a:solidFill>
                <a:latin typeface="+mn-lt"/>
                <a:ea typeface="+mn-ea"/>
              </a:rPr>
              <a:t>·l</a:t>
            </a:r>
            <a:r>
              <a:rPr lang="en-US" altLang="zh-CN" b="1" i="1" baseline="-25000" dirty="0" err="1">
                <a:solidFill>
                  <a:srgbClr val="0000CC"/>
                </a:solidFill>
                <a:latin typeface="+mn-lt"/>
                <a:ea typeface="+mn-ea"/>
              </a:rPr>
              <a:t>i</a:t>
            </a:r>
            <a:r>
              <a:rPr lang="en-US" altLang="zh-CN" b="1" i="1" baseline="-25000" dirty="0">
                <a:solidFill>
                  <a:srgbClr val="0000CC"/>
                </a:solidFill>
                <a:latin typeface="+mn-lt"/>
                <a:ea typeface="+mn-ea"/>
              </a:rPr>
              <a:t> </a:t>
            </a:r>
            <a:r>
              <a:rPr lang="zh-CN" altLang="en-US" b="1" dirty="0">
                <a:solidFill>
                  <a:srgbClr val="0000CC"/>
                </a:solidFill>
                <a:latin typeface="+mn-lt"/>
                <a:ea typeface="+mn-ea"/>
              </a:rPr>
              <a:t>最小的一棵 二叉树称为哈夫曼树。</a:t>
            </a:r>
            <a:endParaRPr lang="zh-CN" altLang="en-US" b="1" dirty="0">
              <a:solidFill>
                <a:srgbClr val="0000CC"/>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4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组合 105"/>
          <p:cNvGrpSpPr/>
          <p:nvPr/>
        </p:nvGrpSpPr>
        <p:grpSpPr>
          <a:xfrm>
            <a:off x="3618603" y="1301180"/>
            <a:ext cx="5346750" cy="5142820"/>
            <a:chOff x="3618603" y="1301180"/>
            <a:chExt cx="5346750" cy="5142820"/>
          </a:xfrm>
        </p:grpSpPr>
        <p:sp>
          <p:nvSpPr>
            <p:cNvPr id="104" name="直角三角形 103"/>
            <p:cNvSpPr/>
            <p:nvPr/>
          </p:nvSpPr>
          <p:spPr>
            <a:xfrm flipH="1" flipV="1">
              <a:off x="3618603" y="1301180"/>
              <a:ext cx="5228397" cy="5142820"/>
            </a:xfrm>
            <a:prstGeom prst="rtTriangl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01" name="文本框 100"/>
            <p:cNvSpPr txBox="1"/>
            <p:nvPr/>
          </p:nvSpPr>
          <p:spPr>
            <a:xfrm>
              <a:off x="4212000" y="1301181"/>
              <a:ext cx="4753353" cy="4154984"/>
            </a:xfrm>
            <a:prstGeom prst="rect">
              <a:avLst/>
            </a:prstGeom>
            <a:noFill/>
          </p:spPr>
          <p:txBody>
            <a:bodyPr wrap="none" rtlCol="0">
              <a:spAutoFit/>
            </a:bodyPr>
            <a:lstStyle/>
            <a:p>
              <a:r>
                <a:rPr lang="en-US" altLang="zh-CN" sz="2000" b="1" u="sng" dirty="0">
                  <a:solidFill>
                    <a:srgbClr val="FF0000"/>
                  </a:solidFill>
                  <a:latin typeface="+mn-lt"/>
                  <a:ea typeface="+mn-ea"/>
                  <a:cs typeface="Times New Roman" panose="02020603050405020304" pitchFamily="18" charset="0"/>
                </a:rPr>
                <a:t>2</a:t>
              </a:r>
              <a:r>
                <a:rPr lang="en-US" altLang="zh-CN" sz="2000" b="1" dirty="0">
                  <a:solidFill>
                    <a:srgbClr val="FF0000"/>
                  </a:solidFill>
                  <a:latin typeface="+mn-lt"/>
                  <a:ea typeface="+mn-ea"/>
                  <a:cs typeface="Times New Roman" panose="02020603050405020304" pitchFamily="18" charset="0"/>
                </a:rPr>
                <a:t>  </a:t>
              </a:r>
              <a:r>
                <a:rPr lang="en-US" altLang="zh-CN" sz="2000" b="1" u="sng" dirty="0">
                  <a:solidFill>
                    <a:srgbClr val="FF0000"/>
                  </a:solidFill>
                  <a:latin typeface="+mn-lt"/>
                  <a:ea typeface="+mn-ea"/>
                  <a:cs typeface="Times New Roman" panose="02020603050405020304" pitchFamily="18" charset="0"/>
                </a:rPr>
                <a:t>3</a:t>
              </a:r>
              <a:r>
                <a:rPr lang="en-US" altLang="zh-CN" sz="2000" b="1" dirty="0">
                  <a:latin typeface="+mn-lt"/>
                  <a:ea typeface="+mn-ea"/>
                  <a:cs typeface="Times New Roman" panose="02020603050405020304" pitchFamily="18" charset="0"/>
                </a:rPr>
                <a:t>   5   7  11  13  17  19  23  29  31  37   41</a:t>
              </a:r>
              <a:endParaRPr lang="en-US" altLang="zh-CN" sz="2000" b="1" dirty="0">
                <a:latin typeface="+mn-lt"/>
                <a:ea typeface="+mn-ea"/>
                <a:cs typeface="Times New Roman" panose="02020603050405020304" pitchFamily="18" charset="0"/>
              </a:endParaRPr>
            </a:p>
            <a:p>
              <a:r>
                <a:rPr lang="en-US" altLang="zh-CN" sz="2000" b="1" dirty="0">
                  <a:latin typeface="+mn-lt"/>
                  <a:ea typeface="+mn-ea"/>
                  <a:cs typeface="Times New Roman" panose="02020603050405020304" pitchFamily="18" charset="0"/>
                </a:rPr>
                <a:t>    </a:t>
              </a:r>
              <a:r>
                <a:rPr lang="en-US" altLang="zh-CN" b="1" u="sng" dirty="0">
                  <a:solidFill>
                    <a:srgbClr val="FF0000"/>
                  </a:solidFill>
                  <a:latin typeface="+mn-lt"/>
                  <a:ea typeface="+mn-ea"/>
                </a:rPr>
                <a:t>5</a:t>
              </a:r>
              <a:r>
                <a:rPr lang="en-US" altLang="zh-CN" sz="2000" b="1" dirty="0">
                  <a:solidFill>
                    <a:srgbClr val="FF0000"/>
                  </a:solidFill>
                  <a:latin typeface="+mn-lt"/>
                  <a:ea typeface="+mn-ea"/>
                  <a:cs typeface="Times New Roman" panose="02020603050405020304" pitchFamily="18" charset="0"/>
                </a:rPr>
                <a:t> </a:t>
              </a:r>
              <a:r>
                <a:rPr lang="en-US" altLang="zh-CN" sz="2000" b="1" dirty="0">
                  <a:latin typeface="+mn-lt"/>
                  <a:ea typeface="+mn-ea"/>
                  <a:cs typeface="Times New Roman" panose="02020603050405020304" pitchFamily="18" charset="0"/>
                </a:rPr>
                <a:t>  </a:t>
              </a:r>
              <a:r>
                <a:rPr lang="en-US" altLang="zh-CN" sz="2000" b="1" u="sng" dirty="0">
                  <a:solidFill>
                    <a:srgbClr val="FF0000"/>
                  </a:solidFill>
                  <a:latin typeface="+mn-lt"/>
                  <a:ea typeface="+mn-ea"/>
                  <a:cs typeface="Times New Roman" panose="02020603050405020304" pitchFamily="18" charset="0"/>
                </a:rPr>
                <a:t>5</a:t>
              </a:r>
              <a:r>
                <a:rPr lang="en-US" altLang="zh-CN" sz="2000" b="1" dirty="0">
                  <a:latin typeface="+mn-lt"/>
                  <a:ea typeface="+mn-ea"/>
                  <a:cs typeface="Times New Roman" panose="02020603050405020304" pitchFamily="18" charset="0"/>
                </a:rPr>
                <a:t>   7  11  13  17  19  23  29  31  37   41</a:t>
              </a:r>
              <a:endParaRPr lang="en-US" altLang="zh-CN" sz="2000" b="1" dirty="0">
                <a:latin typeface="+mn-lt"/>
                <a:ea typeface="+mn-ea"/>
                <a:cs typeface="Times New Roman" panose="02020603050405020304" pitchFamily="18" charset="0"/>
              </a:endParaRPr>
            </a:p>
            <a:p>
              <a:r>
                <a:rPr lang="en-US" altLang="zh-CN" sz="2000" b="1" dirty="0">
                  <a:latin typeface="+mn-lt"/>
                  <a:ea typeface="+mn-ea"/>
                  <a:cs typeface="Times New Roman" panose="02020603050405020304" pitchFamily="18" charset="0"/>
                </a:rPr>
                <a:t>       </a:t>
              </a:r>
              <a:r>
                <a:rPr lang="en-US" altLang="zh-CN" sz="2000" b="1" u="sng" dirty="0">
                  <a:solidFill>
                    <a:srgbClr val="FF0000"/>
                  </a:solidFill>
                  <a:latin typeface="+mn-lt"/>
                  <a:ea typeface="+mn-ea"/>
                  <a:cs typeface="Times New Roman" panose="02020603050405020304" pitchFamily="18" charset="0"/>
                </a:rPr>
                <a:t>10</a:t>
              </a:r>
              <a:r>
                <a:rPr lang="en-US" altLang="zh-CN" sz="2000" b="1" dirty="0">
                  <a:latin typeface="+mn-lt"/>
                  <a:ea typeface="+mn-ea"/>
                  <a:cs typeface="Times New Roman" panose="02020603050405020304" pitchFamily="18" charset="0"/>
                </a:rPr>
                <a:t>   </a:t>
              </a:r>
              <a:r>
                <a:rPr lang="en-US" altLang="zh-CN" sz="2000" b="1" u="sng" dirty="0">
                  <a:solidFill>
                    <a:srgbClr val="FF0000"/>
                  </a:solidFill>
                  <a:latin typeface="+mn-lt"/>
                  <a:ea typeface="+mn-ea"/>
                  <a:cs typeface="Times New Roman" panose="02020603050405020304" pitchFamily="18" charset="0"/>
                </a:rPr>
                <a:t>7</a:t>
              </a:r>
              <a:r>
                <a:rPr lang="en-US" altLang="zh-CN" sz="2000" b="1" dirty="0">
                  <a:latin typeface="+mn-lt"/>
                  <a:ea typeface="+mn-ea"/>
                  <a:cs typeface="Times New Roman" panose="02020603050405020304" pitchFamily="18" charset="0"/>
                </a:rPr>
                <a:t>  11  13  17  19  23  29  31  37   41</a:t>
              </a:r>
              <a:endParaRPr lang="en-US" altLang="zh-CN" sz="2000" b="1" dirty="0">
                <a:latin typeface="+mn-lt"/>
                <a:ea typeface="+mn-ea"/>
                <a:cs typeface="Times New Roman" panose="02020603050405020304" pitchFamily="18" charset="0"/>
              </a:endParaRPr>
            </a:p>
            <a:p>
              <a:r>
                <a:rPr lang="en-US" altLang="zh-CN" sz="2000" b="1" dirty="0">
                  <a:latin typeface="+mn-lt"/>
                  <a:ea typeface="+mn-ea"/>
                  <a:cs typeface="Times New Roman" panose="02020603050405020304" pitchFamily="18" charset="0"/>
                </a:rPr>
                <a:t>            17  </a:t>
              </a:r>
              <a:r>
                <a:rPr lang="en-US" altLang="zh-CN" sz="2000" b="1" u="sng" dirty="0">
                  <a:solidFill>
                    <a:srgbClr val="FF0000"/>
                  </a:solidFill>
                  <a:latin typeface="+mn-lt"/>
                  <a:ea typeface="+mn-ea"/>
                  <a:cs typeface="Times New Roman" panose="02020603050405020304" pitchFamily="18" charset="0"/>
                </a:rPr>
                <a:t>11 </a:t>
              </a:r>
              <a:r>
                <a:rPr lang="en-US" altLang="zh-CN" sz="2000" b="1" dirty="0">
                  <a:latin typeface="+mn-lt"/>
                  <a:ea typeface="+mn-ea"/>
                  <a:cs typeface="Times New Roman" panose="02020603050405020304" pitchFamily="18" charset="0"/>
                </a:rPr>
                <a:t> </a:t>
              </a:r>
              <a:r>
                <a:rPr lang="en-US" altLang="zh-CN" sz="2000" b="1" u="sng" dirty="0">
                  <a:solidFill>
                    <a:srgbClr val="FF0000"/>
                  </a:solidFill>
                  <a:latin typeface="+mn-lt"/>
                  <a:ea typeface="+mn-ea"/>
                  <a:cs typeface="Times New Roman" panose="02020603050405020304" pitchFamily="18" charset="0"/>
                </a:rPr>
                <a:t>13</a:t>
              </a:r>
              <a:r>
                <a:rPr lang="en-US" altLang="zh-CN" sz="2000" b="1" dirty="0">
                  <a:latin typeface="+mn-lt"/>
                  <a:ea typeface="+mn-ea"/>
                  <a:cs typeface="Times New Roman" panose="02020603050405020304" pitchFamily="18" charset="0"/>
                </a:rPr>
                <a:t>  17  19  23  29  31  37   41</a:t>
              </a:r>
              <a:endParaRPr lang="en-US" altLang="zh-CN" sz="2000" b="1" dirty="0">
                <a:latin typeface="+mn-lt"/>
                <a:ea typeface="+mn-ea"/>
                <a:cs typeface="Times New Roman" panose="02020603050405020304" pitchFamily="18" charset="0"/>
              </a:endParaRPr>
            </a:p>
            <a:p>
              <a:r>
                <a:rPr lang="en-US" altLang="zh-CN" sz="2000" b="1" dirty="0">
                  <a:latin typeface="+mn-lt"/>
                  <a:ea typeface="+mn-ea"/>
                  <a:cs typeface="Times New Roman" panose="02020603050405020304" pitchFamily="18" charset="0"/>
                </a:rPr>
                <a:t>            </a:t>
              </a:r>
              <a:r>
                <a:rPr lang="en-US" altLang="zh-CN" sz="2000" b="1" u="sng" dirty="0">
                  <a:solidFill>
                    <a:srgbClr val="FF0000"/>
                  </a:solidFill>
                  <a:latin typeface="+mn-lt"/>
                  <a:ea typeface="+mn-ea"/>
                  <a:cs typeface="Times New Roman" panose="02020603050405020304" pitchFamily="18" charset="0"/>
                </a:rPr>
                <a:t>17</a:t>
              </a:r>
              <a:r>
                <a:rPr lang="en-US" altLang="zh-CN" sz="2000" b="1" dirty="0">
                  <a:latin typeface="+mn-lt"/>
                  <a:ea typeface="+mn-ea"/>
                  <a:cs typeface="Times New Roman" panose="02020603050405020304" pitchFamily="18" charset="0"/>
                </a:rPr>
                <a:t>        24  </a:t>
              </a:r>
              <a:r>
                <a:rPr lang="en-US" altLang="zh-CN" sz="2000" b="1" u="sng" dirty="0">
                  <a:solidFill>
                    <a:srgbClr val="FF0000"/>
                  </a:solidFill>
                  <a:latin typeface="+mn-lt"/>
                  <a:ea typeface="+mn-ea"/>
                  <a:cs typeface="Times New Roman" panose="02020603050405020304" pitchFamily="18" charset="0"/>
                </a:rPr>
                <a:t>17</a:t>
              </a:r>
              <a:r>
                <a:rPr lang="en-US" altLang="zh-CN" sz="2000" b="1" dirty="0">
                  <a:latin typeface="+mn-lt"/>
                  <a:ea typeface="+mn-ea"/>
                  <a:cs typeface="Times New Roman" panose="02020603050405020304" pitchFamily="18" charset="0"/>
                </a:rPr>
                <a:t>  19  23  29  31  37   41</a:t>
              </a:r>
              <a:endParaRPr lang="en-US" altLang="zh-CN" sz="2000" b="1" dirty="0">
                <a:latin typeface="+mn-lt"/>
                <a:ea typeface="+mn-ea"/>
                <a:cs typeface="Times New Roman" panose="02020603050405020304" pitchFamily="18" charset="0"/>
              </a:endParaRPr>
            </a:p>
            <a:p>
              <a:r>
                <a:rPr lang="en-US" altLang="zh-CN" sz="2000" b="1" dirty="0">
                  <a:latin typeface="+mn-lt"/>
                  <a:ea typeface="+mn-ea"/>
                  <a:cs typeface="Times New Roman" panose="02020603050405020304" pitchFamily="18" charset="0"/>
                </a:rPr>
                <a:t>                        24  34  </a:t>
              </a:r>
              <a:r>
                <a:rPr lang="en-US" altLang="zh-CN" sz="2000" b="1" u="sng" dirty="0">
                  <a:solidFill>
                    <a:srgbClr val="FF0000"/>
                  </a:solidFill>
                  <a:latin typeface="+mn-lt"/>
                  <a:ea typeface="+mn-ea"/>
                  <a:cs typeface="Times New Roman" panose="02020603050405020304" pitchFamily="18" charset="0"/>
                </a:rPr>
                <a:t>19</a:t>
              </a:r>
              <a:r>
                <a:rPr lang="en-US" altLang="zh-CN" sz="2000" b="1" dirty="0">
                  <a:latin typeface="+mn-lt"/>
                  <a:ea typeface="+mn-ea"/>
                  <a:cs typeface="Times New Roman" panose="02020603050405020304" pitchFamily="18" charset="0"/>
                </a:rPr>
                <a:t>  </a:t>
              </a:r>
              <a:r>
                <a:rPr lang="en-US" altLang="zh-CN" sz="2000" b="1" u="sng" dirty="0">
                  <a:solidFill>
                    <a:srgbClr val="FF0000"/>
                  </a:solidFill>
                  <a:latin typeface="+mn-lt"/>
                  <a:ea typeface="+mn-ea"/>
                  <a:cs typeface="Times New Roman" panose="02020603050405020304" pitchFamily="18" charset="0"/>
                </a:rPr>
                <a:t>23</a:t>
              </a:r>
              <a:r>
                <a:rPr lang="en-US" altLang="zh-CN" sz="2000" b="1" dirty="0">
                  <a:latin typeface="+mn-lt"/>
                  <a:ea typeface="+mn-ea"/>
                  <a:cs typeface="Times New Roman" panose="02020603050405020304" pitchFamily="18" charset="0"/>
                </a:rPr>
                <a:t>  29  31  37   41</a:t>
              </a:r>
              <a:endParaRPr lang="en-US" altLang="zh-CN" sz="2000" b="1" dirty="0">
                <a:latin typeface="+mn-lt"/>
                <a:ea typeface="+mn-ea"/>
                <a:cs typeface="Times New Roman" panose="02020603050405020304" pitchFamily="18" charset="0"/>
              </a:endParaRPr>
            </a:p>
            <a:p>
              <a:r>
                <a:rPr lang="en-US" altLang="zh-CN" sz="2000" b="1" dirty="0">
                  <a:latin typeface="+mn-lt"/>
                  <a:ea typeface="+mn-ea"/>
                  <a:cs typeface="Times New Roman" panose="02020603050405020304" pitchFamily="18" charset="0"/>
                </a:rPr>
                <a:t>                        </a:t>
              </a:r>
              <a:r>
                <a:rPr lang="en-US" altLang="zh-CN" sz="2000" b="1" u="sng" dirty="0">
                  <a:solidFill>
                    <a:srgbClr val="FF0000"/>
                  </a:solidFill>
                  <a:latin typeface="+mn-lt"/>
                  <a:ea typeface="+mn-ea"/>
                  <a:cs typeface="Times New Roman" panose="02020603050405020304" pitchFamily="18" charset="0"/>
                </a:rPr>
                <a:t>24</a:t>
              </a:r>
              <a:r>
                <a:rPr lang="en-US" altLang="zh-CN" sz="2000" b="1" dirty="0">
                  <a:latin typeface="+mn-lt"/>
                  <a:ea typeface="+mn-ea"/>
                  <a:cs typeface="Times New Roman" panose="02020603050405020304" pitchFamily="18" charset="0"/>
                </a:rPr>
                <a:t>  34        42  </a:t>
              </a:r>
              <a:r>
                <a:rPr lang="en-US" altLang="zh-CN" sz="2000" b="1" u="sng" dirty="0">
                  <a:solidFill>
                    <a:srgbClr val="FF0000"/>
                  </a:solidFill>
                  <a:latin typeface="+mn-lt"/>
                  <a:ea typeface="+mn-ea"/>
                  <a:cs typeface="Times New Roman" panose="02020603050405020304" pitchFamily="18" charset="0"/>
                </a:rPr>
                <a:t>29</a:t>
              </a:r>
              <a:r>
                <a:rPr lang="en-US" altLang="zh-CN" sz="2000" b="1" dirty="0">
                  <a:latin typeface="+mn-lt"/>
                  <a:ea typeface="+mn-ea"/>
                  <a:cs typeface="Times New Roman" panose="02020603050405020304" pitchFamily="18" charset="0"/>
                </a:rPr>
                <a:t>  31  37   41</a:t>
              </a:r>
              <a:endParaRPr lang="en-US" altLang="zh-CN" sz="2000" b="1" dirty="0">
                <a:latin typeface="+mn-lt"/>
                <a:ea typeface="+mn-ea"/>
                <a:cs typeface="Times New Roman" panose="02020603050405020304" pitchFamily="18" charset="0"/>
              </a:endParaRPr>
            </a:p>
            <a:p>
              <a:r>
                <a:rPr lang="en-US" altLang="zh-CN" sz="2000" b="1" dirty="0">
                  <a:latin typeface="+mn-lt"/>
                  <a:ea typeface="+mn-ea"/>
                  <a:cs typeface="Times New Roman" panose="02020603050405020304" pitchFamily="18" charset="0"/>
                </a:rPr>
                <a:t>                              </a:t>
              </a:r>
              <a:r>
                <a:rPr lang="en-US" altLang="zh-CN" sz="2000" b="1" u="sng" dirty="0">
                  <a:solidFill>
                    <a:srgbClr val="FF0000"/>
                  </a:solidFill>
                  <a:latin typeface="+mn-lt"/>
                  <a:ea typeface="+mn-ea"/>
                  <a:cs typeface="Times New Roman" panose="02020603050405020304" pitchFamily="18" charset="0"/>
                </a:rPr>
                <a:t>34</a:t>
              </a:r>
              <a:r>
                <a:rPr lang="en-US" altLang="zh-CN" sz="2000" b="1" dirty="0">
                  <a:latin typeface="+mn-lt"/>
                  <a:ea typeface="+mn-ea"/>
                  <a:cs typeface="Times New Roman" panose="02020603050405020304" pitchFamily="18" charset="0"/>
                </a:rPr>
                <a:t>        42  53  </a:t>
              </a:r>
              <a:r>
                <a:rPr lang="en-US" altLang="zh-CN" sz="2000" b="1" u="sng" dirty="0">
                  <a:solidFill>
                    <a:srgbClr val="FF0000"/>
                  </a:solidFill>
                  <a:latin typeface="+mn-lt"/>
                  <a:ea typeface="+mn-ea"/>
                  <a:cs typeface="Times New Roman" panose="02020603050405020304" pitchFamily="18" charset="0"/>
                </a:rPr>
                <a:t>31</a:t>
              </a:r>
              <a:r>
                <a:rPr lang="en-US" altLang="zh-CN" sz="2000" b="1" dirty="0">
                  <a:latin typeface="+mn-lt"/>
                  <a:ea typeface="+mn-ea"/>
                  <a:cs typeface="Times New Roman" panose="02020603050405020304" pitchFamily="18" charset="0"/>
                </a:rPr>
                <a:t>  37   41</a:t>
              </a:r>
              <a:endParaRPr lang="en-US" altLang="zh-CN" sz="2000" b="1" dirty="0">
                <a:latin typeface="+mn-lt"/>
                <a:ea typeface="+mn-ea"/>
                <a:cs typeface="Times New Roman" panose="02020603050405020304" pitchFamily="18" charset="0"/>
              </a:endParaRPr>
            </a:p>
            <a:p>
              <a:r>
                <a:rPr lang="en-US" altLang="zh-CN" sz="2000" b="1" dirty="0">
                  <a:latin typeface="+mn-lt"/>
                  <a:ea typeface="+mn-ea"/>
                  <a:cs typeface="Times New Roman" panose="02020603050405020304" pitchFamily="18" charset="0"/>
                </a:rPr>
                <a:t>                                          42  53  65  </a:t>
              </a:r>
              <a:r>
                <a:rPr lang="en-US" altLang="zh-CN" sz="2000" b="1" u="sng" dirty="0">
                  <a:solidFill>
                    <a:srgbClr val="FF0000"/>
                  </a:solidFill>
                  <a:latin typeface="+mn-lt"/>
                  <a:ea typeface="+mn-ea"/>
                  <a:cs typeface="Times New Roman" panose="02020603050405020304" pitchFamily="18" charset="0"/>
                </a:rPr>
                <a:t>37</a:t>
              </a:r>
              <a:r>
                <a:rPr lang="en-US" altLang="zh-CN" sz="2000" b="1" dirty="0">
                  <a:latin typeface="+mn-lt"/>
                  <a:ea typeface="+mn-ea"/>
                  <a:cs typeface="Times New Roman" panose="02020603050405020304" pitchFamily="18" charset="0"/>
                </a:rPr>
                <a:t>   </a:t>
              </a:r>
              <a:r>
                <a:rPr lang="en-US" altLang="zh-CN" sz="2000" b="1" u="sng" dirty="0">
                  <a:solidFill>
                    <a:srgbClr val="FF0000"/>
                  </a:solidFill>
                  <a:latin typeface="+mn-lt"/>
                  <a:ea typeface="+mn-ea"/>
                  <a:cs typeface="Times New Roman" panose="02020603050405020304" pitchFamily="18" charset="0"/>
                </a:rPr>
                <a:t>41</a:t>
              </a:r>
              <a:endParaRPr lang="en-US" altLang="zh-CN" sz="2000" b="1" u="sng" dirty="0">
                <a:solidFill>
                  <a:srgbClr val="FF0000"/>
                </a:solidFill>
                <a:latin typeface="+mn-lt"/>
                <a:ea typeface="+mn-ea"/>
                <a:cs typeface="Times New Roman" panose="02020603050405020304" pitchFamily="18" charset="0"/>
              </a:endParaRPr>
            </a:p>
            <a:p>
              <a:r>
                <a:rPr lang="en-US" altLang="zh-CN" sz="2000" b="1" dirty="0">
                  <a:latin typeface="+mn-lt"/>
                  <a:ea typeface="+mn-ea"/>
                  <a:cs typeface="Times New Roman" panose="02020603050405020304" pitchFamily="18" charset="0"/>
                </a:rPr>
                <a:t>                                          </a:t>
              </a:r>
              <a:r>
                <a:rPr lang="en-US" altLang="zh-CN" sz="2000" b="1" u="sng" dirty="0">
                  <a:solidFill>
                    <a:srgbClr val="FF0000"/>
                  </a:solidFill>
                  <a:latin typeface="+mn-lt"/>
                  <a:ea typeface="+mn-ea"/>
                  <a:cs typeface="Times New Roman" panose="02020603050405020304" pitchFamily="18" charset="0"/>
                </a:rPr>
                <a:t>42</a:t>
              </a:r>
              <a:r>
                <a:rPr lang="en-US" altLang="zh-CN" sz="2000" b="1" dirty="0">
                  <a:latin typeface="+mn-lt"/>
                  <a:ea typeface="+mn-ea"/>
                  <a:cs typeface="Times New Roman" panose="02020603050405020304" pitchFamily="18" charset="0"/>
                </a:rPr>
                <a:t>  </a:t>
              </a:r>
              <a:r>
                <a:rPr lang="en-US" altLang="zh-CN" sz="2000" b="1" u="sng" dirty="0">
                  <a:solidFill>
                    <a:srgbClr val="FF0000"/>
                  </a:solidFill>
                  <a:latin typeface="+mn-lt"/>
                  <a:ea typeface="+mn-ea"/>
                  <a:cs typeface="Times New Roman" panose="02020603050405020304" pitchFamily="18" charset="0"/>
                </a:rPr>
                <a:t>53</a:t>
              </a:r>
              <a:r>
                <a:rPr lang="en-US" altLang="zh-CN" sz="2000" b="1" dirty="0">
                  <a:latin typeface="+mn-lt"/>
                  <a:ea typeface="+mn-ea"/>
                  <a:cs typeface="Times New Roman" panose="02020603050405020304" pitchFamily="18" charset="0"/>
                </a:rPr>
                <a:t>  65         78</a:t>
              </a:r>
              <a:endParaRPr lang="en-US" altLang="zh-CN" sz="2000" b="1" dirty="0">
                <a:latin typeface="+mn-lt"/>
                <a:ea typeface="+mn-ea"/>
                <a:cs typeface="Times New Roman" panose="02020603050405020304" pitchFamily="18" charset="0"/>
              </a:endParaRPr>
            </a:p>
            <a:p>
              <a:r>
                <a:rPr lang="en-US" altLang="zh-CN" sz="2000" b="1" dirty="0">
                  <a:latin typeface="+mn-lt"/>
                  <a:ea typeface="+mn-ea"/>
                  <a:cs typeface="Times New Roman" panose="02020603050405020304" pitchFamily="18" charset="0"/>
                </a:rPr>
                <a:t>                                                95  </a:t>
              </a:r>
              <a:r>
                <a:rPr lang="en-US" altLang="zh-CN" sz="2000" b="1" u="sng" dirty="0">
                  <a:solidFill>
                    <a:srgbClr val="FF0000"/>
                  </a:solidFill>
                  <a:latin typeface="+mn-lt"/>
                  <a:ea typeface="+mn-ea"/>
                  <a:cs typeface="Times New Roman" panose="02020603050405020304" pitchFamily="18" charset="0"/>
                </a:rPr>
                <a:t>65</a:t>
              </a:r>
              <a:r>
                <a:rPr lang="en-US" altLang="zh-CN" sz="2000" b="1" dirty="0">
                  <a:latin typeface="+mn-lt"/>
                  <a:ea typeface="+mn-ea"/>
                  <a:cs typeface="Times New Roman" panose="02020603050405020304" pitchFamily="18" charset="0"/>
                </a:rPr>
                <a:t>         </a:t>
              </a:r>
              <a:r>
                <a:rPr lang="en-US" altLang="zh-CN" sz="2000" b="1" u="sng" dirty="0">
                  <a:solidFill>
                    <a:srgbClr val="FF0000"/>
                  </a:solidFill>
                  <a:latin typeface="+mn-lt"/>
                  <a:ea typeface="+mn-ea"/>
                  <a:cs typeface="Times New Roman" panose="02020603050405020304" pitchFamily="18" charset="0"/>
                </a:rPr>
                <a:t>78</a:t>
              </a:r>
              <a:endParaRPr lang="en-US" altLang="zh-CN" sz="2000" b="1" u="sng" dirty="0">
                <a:solidFill>
                  <a:srgbClr val="FF0000"/>
                </a:solidFill>
                <a:latin typeface="+mn-lt"/>
                <a:ea typeface="+mn-ea"/>
                <a:cs typeface="Times New Roman" panose="02020603050405020304" pitchFamily="18" charset="0"/>
              </a:endParaRPr>
            </a:p>
            <a:p>
              <a:r>
                <a:rPr lang="en-US" altLang="zh-CN" sz="2000" b="1" dirty="0">
                  <a:latin typeface="+mn-lt"/>
                  <a:ea typeface="+mn-ea"/>
                  <a:cs typeface="Times New Roman" panose="02020603050405020304" pitchFamily="18" charset="0"/>
                </a:rPr>
                <a:t>                                                </a:t>
              </a:r>
              <a:r>
                <a:rPr lang="en-US" altLang="zh-CN" sz="2000" b="1" u="sng" dirty="0">
                  <a:solidFill>
                    <a:srgbClr val="FF0000"/>
                  </a:solidFill>
                  <a:latin typeface="+mn-lt"/>
                  <a:ea typeface="+mn-ea"/>
                  <a:cs typeface="Times New Roman" panose="02020603050405020304" pitchFamily="18" charset="0"/>
                </a:rPr>
                <a:t>95</a:t>
              </a:r>
              <a:r>
                <a:rPr lang="en-US" altLang="zh-CN" sz="2000" b="1" dirty="0">
                  <a:latin typeface="+mn-lt"/>
                  <a:ea typeface="+mn-ea"/>
                  <a:cs typeface="Times New Roman" panose="02020603050405020304" pitchFamily="18" charset="0"/>
                </a:rPr>
                <a:t>             </a:t>
              </a:r>
              <a:r>
                <a:rPr lang="en-US" altLang="zh-CN" sz="2000" b="1" u="sng" dirty="0">
                  <a:solidFill>
                    <a:srgbClr val="FF0000"/>
                  </a:solidFill>
                  <a:latin typeface="+mn-lt"/>
                  <a:ea typeface="+mn-ea"/>
                  <a:cs typeface="Times New Roman" panose="02020603050405020304" pitchFamily="18" charset="0"/>
                </a:rPr>
                <a:t>143</a:t>
              </a:r>
              <a:endParaRPr lang="en-US" altLang="zh-CN" sz="2000" b="1" u="sng" dirty="0">
                <a:solidFill>
                  <a:srgbClr val="FF0000"/>
                </a:solidFill>
                <a:latin typeface="+mn-lt"/>
                <a:ea typeface="+mn-ea"/>
                <a:cs typeface="Times New Roman" panose="02020603050405020304" pitchFamily="18" charset="0"/>
              </a:endParaRPr>
            </a:p>
            <a:p>
              <a:r>
                <a:rPr lang="en-US" altLang="zh-CN" sz="2000" b="1" dirty="0">
                  <a:latin typeface="+mn-lt"/>
                  <a:ea typeface="+mn-ea"/>
                  <a:cs typeface="Times New Roman" panose="02020603050405020304" pitchFamily="18" charset="0"/>
                </a:rPr>
                <a:t>                                                                 238</a:t>
              </a:r>
              <a:endParaRPr lang="zh-CN" altLang="en-US" sz="2000" b="1" dirty="0">
                <a:latin typeface="+mn-lt"/>
                <a:ea typeface="+mn-ea"/>
                <a:cs typeface="Times New Roman" panose="02020603050405020304" pitchFamily="18" charset="0"/>
              </a:endParaRPr>
            </a:p>
          </p:txBody>
        </p:sp>
      </p:grpSp>
      <p:grpSp>
        <p:nvGrpSpPr>
          <p:cNvPr id="102" name="组合 101"/>
          <p:cNvGrpSpPr/>
          <p:nvPr/>
        </p:nvGrpSpPr>
        <p:grpSpPr>
          <a:xfrm>
            <a:off x="342000" y="1764000"/>
            <a:ext cx="4950000" cy="4631176"/>
            <a:chOff x="3211388" y="634109"/>
            <a:chExt cx="5815612" cy="5741454"/>
          </a:xfrm>
        </p:grpSpPr>
        <p:sp>
          <p:nvSpPr>
            <p:cNvPr id="7" name="椭圆 6"/>
            <p:cNvSpPr/>
            <p:nvPr/>
          </p:nvSpPr>
          <p:spPr>
            <a:xfrm>
              <a:off x="5821470" y="634109"/>
              <a:ext cx="468213" cy="49460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b="1" dirty="0">
                  <a:solidFill>
                    <a:schemeClr val="tx1"/>
                  </a:solidFill>
                </a:rPr>
                <a:t>238</a:t>
              </a:r>
              <a:endParaRPr lang="zh-CN" altLang="en-US" sz="1400" b="1" dirty="0">
                <a:solidFill>
                  <a:schemeClr val="tx1"/>
                </a:solidFill>
              </a:endParaRPr>
            </a:p>
          </p:txBody>
        </p:sp>
        <p:sp>
          <p:nvSpPr>
            <p:cNvPr id="8" name="文本框 7"/>
            <p:cNvSpPr txBox="1"/>
            <p:nvPr/>
          </p:nvSpPr>
          <p:spPr>
            <a:xfrm>
              <a:off x="3211388" y="3000446"/>
              <a:ext cx="468213" cy="381563"/>
            </a:xfrm>
            <a:prstGeom prst="rect">
              <a:avLst/>
            </a:prstGeom>
            <a:noFill/>
            <a:ln w="12700">
              <a:solidFill>
                <a:schemeClr val="tx1"/>
              </a:solidFill>
            </a:ln>
          </p:spPr>
          <p:txBody>
            <a:bodyPr wrap="square" lIns="0" rIns="0" rtlCol="0">
              <a:spAutoFit/>
            </a:bodyPr>
            <a:lstStyle/>
            <a:p>
              <a:pPr algn="ctr"/>
              <a:r>
                <a:rPr lang="en-US" altLang="zh-CN" sz="1400" b="1" dirty="0">
                  <a:latin typeface="+mn-lt"/>
                  <a:ea typeface="+mn-ea"/>
                </a:rPr>
                <a:t>19</a:t>
              </a:r>
              <a:endParaRPr lang="zh-CN" altLang="en-US" sz="1400" b="1" dirty="0">
                <a:latin typeface="+mn-lt"/>
                <a:ea typeface="+mn-ea"/>
              </a:endParaRPr>
            </a:p>
          </p:txBody>
        </p:sp>
        <p:sp>
          <p:nvSpPr>
            <p:cNvPr id="9" name="椭圆 8"/>
            <p:cNvSpPr/>
            <p:nvPr/>
          </p:nvSpPr>
          <p:spPr>
            <a:xfrm>
              <a:off x="4192814" y="1366462"/>
              <a:ext cx="468213" cy="49460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b="1" dirty="0">
                  <a:solidFill>
                    <a:schemeClr val="tx1"/>
                  </a:solidFill>
                </a:rPr>
                <a:t>95</a:t>
              </a:r>
              <a:endParaRPr lang="zh-CN" altLang="en-US" sz="1400" b="1" dirty="0">
                <a:solidFill>
                  <a:schemeClr val="tx1"/>
                </a:solidFill>
              </a:endParaRPr>
            </a:p>
          </p:txBody>
        </p:sp>
        <p:sp>
          <p:nvSpPr>
            <p:cNvPr id="10" name="椭圆 9"/>
            <p:cNvSpPr/>
            <p:nvPr/>
          </p:nvSpPr>
          <p:spPr>
            <a:xfrm>
              <a:off x="7497206" y="1359396"/>
              <a:ext cx="468213" cy="49460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b="1" dirty="0">
                  <a:solidFill>
                    <a:schemeClr val="tx1"/>
                  </a:solidFill>
                </a:rPr>
                <a:t>143</a:t>
              </a:r>
              <a:endParaRPr lang="zh-CN" altLang="en-US" sz="1400" b="1" dirty="0">
                <a:solidFill>
                  <a:schemeClr val="tx1"/>
                </a:solidFill>
              </a:endParaRPr>
            </a:p>
          </p:txBody>
        </p:sp>
        <p:sp>
          <p:nvSpPr>
            <p:cNvPr id="11" name="文本框 10"/>
            <p:cNvSpPr txBox="1"/>
            <p:nvPr/>
          </p:nvSpPr>
          <p:spPr>
            <a:xfrm>
              <a:off x="3976388" y="3000446"/>
              <a:ext cx="468213" cy="381563"/>
            </a:xfrm>
            <a:prstGeom prst="rect">
              <a:avLst/>
            </a:prstGeom>
            <a:noFill/>
            <a:ln w="12700">
              <a:solidFill>
                <a:schemeClr val="tx1"/>
              </a:solidFill>
            </a:ln>
          </p:spPr>
          <p:txBody>
            <a:bodyPr wrap="square" lIns="0" rIns="0" rtlCol="0">
              <a:spAutoFit/>
            </a:bodyPr>
            <a:lstStyle/>
            <a:p>
              <a:pPr algn="ctr"/>
              <a:r>
                <a:rPr lang="en-US" altLang="zh-CN" sz="1400" b="1" dirty="0">
                  <a:latin typeface="+mn-lt"/>
                  <a:ea typeface="+mn-ea"/>
                </a:rPr>
                <a:t>23</a:t>
              </a:r>
              <a:endParaRPr lang="zh-CN" altLang="en-US" sz="1400" b="1" dirty="0">
                <a:latin typeface="+mn-lt"/>
                <a:ea typeface="+mn-ea"/>
              </a:endParaRPr>
            </a:p>
          </p:txBody>
        </p:sp>
        <p:sp>
          <p:nvSpPr>
            <p:cNvPr id="12" name="椭圆 11"/>
            <p:cNvSpPr/>
            <p:nvPr/>
          </p:nvSpPr>
          <p:spPr>
            <a:xfrm>
              <a:off x="3571388" y="2214396"/>
              <a:ext cx="468213" cy="49460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b="1" dirty="0">
                  <a:solidFill>
                    <a:schemeClr val="tx1"/>
                  </a:solidFill>
                </a:rPr>
                <a:t>42</a:t>
              </a:r>
              <a:endParaRPr lang="zh-CN" altLang="en-US" sz="1400" b="1" dirty="0">
                <a:solidFill>
                  <a:schemeClr val="tx1"/>
                </a:solidFill>
              </a:endParaRPr>
            </a:p>
          </p:txBody>
        </p:sp>
        <p:sp>
          <p:nvSpPr>
            <p:cNvPr id="13" name="椭圆 12"/>
            <p:cNvSpPr/>
            <p:nvPr/>
          </p:nvSpPr>
          <p:spPr>
            <a:xfrm>
              <a:off x="4987717" y="2214396"/>
              <a:ext cx="468213" cy="49460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b="1" dirty="0">
                  <a:solidFill>
                    <a:schemeClr val="tx1"/>
                  </a:solidFill>
                </a:rPr>
                <a:t>53</a:t>
              </a:r>
              <a:endParaRPr lang="zh-CN" altLang="en-US" sz="1400" b="1" dirty="0">
                <a:solidFill>
                  <a:schemeClr val="tx1"/>
                </a:solidFill>
              </a:endParaRPr>
            </a:p>
          </p:txBody>
        </p:sp>
        <p:sp>
          <p:nvSpPr>
            <p:cNvPr id="14" name="椭圆 13"/>
            <p:cNvSpPr/>
            <p:nvPr/>
          </p:nvSpPr>
          <p:spPr>
            <a:xfrm>
              <a:off x="6764090" y="2222737"/>
              <a:ext cx="468213" cy="49460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b="1" dirty="0">
                  <a:solidFill>
                    <a:schemeClr val="tx1"/>
                  </a:solidFill>
                </a:rPr>
                <a:t>65</a:t>
              </a:r>
              <a:endParaRPr lang="zh-CN" altLang="en-US" sz="1400" b="1" dirty="0">
                <a:solidFill>
                  <a:schemeClr val="tx1"/>
                </a:solidFill>
              </a:endParaRPr>
            </a:p>
          </p:txBody>
        </p:sp>
        <p:sp>
          <p:nvSpPr>
            <p:cNvPr id="15" name="椭圆 14"/>
            <p:cNvSpPr/>
            <p:nvPr/>
          </p:nvSpPr>
          <p:spPr>
            <a:xfrm>
              <a:off x="8177677" y="2222737"/>
              <a:ext cx="468213" cy="49460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b="1" dirty="0">
                  <a:solidFill>
                    <a:schemeClr val="tx1"/>
                  </a:solidFill>
                </a:rPr>
                <a:t>78</a:t>
              </a:r>
              <a:endParaRPr lang="zh-CN" altLang="en-US" sz="1400" b="1" dirty="0">
                <a:solidFill>
                  <a:schemeClr val="tx1"/>
                </a:solidFill>
              </a:endParaRPr>
            </a:p>
          </p:txBody>
        </p:sp>
        <p:sp>
          <p:nvSpPr>
            <p:cNvPr id="16" name="椭圆 15"/>
            <p:cNvSpPr/>
            <p:nvPr/>
          </p:nvSpPr>
          <p:spPr>
            <a:xfrm>
              <a:off x="4651388" y="3024396"/>
              <a:ext cx="468213" cy="49460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b="1" dirty="0">
                  <a:solidFill>
                    <a:schemeClr val="tx1"/>
                  </a:solidFill>
                </a:rPr>
                <a:t>24</a:t>
              </a:r>
              <a:endParaRPr lang="zh-CN" altLang="en-US" sz="1400" b="1" dirty="0">
                <a:solidFill>
                  <a:schemeClr val="tx1"/>
                </a:solidFill>
              </a:endParaRPr>
            </a:p>
          </p:txBody>
        </p:sp>
        <p:sp>
          <p:nvSpPr>
            <p:cNvPr id="17" name="椭圆 16"/>
            <p:cNvSpPr/>
            <p:nvPr/>
          </p:nvSpPr>
          <p:spPr>
            <a:xfrm>
              <a:off x="6471312" y="3024396"/>
              <a:ext cx="468213" cy="49460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b="1" dirty="0">
                  <a:solidFill>
                    <a:schemeClr val="tx1"/>
                  </a:solidFill>
                </a:rPr>
                <a:t>34</a:t>
              </a:r>
              <a:endParaRPr lang="zh-CN" altLang="en-US" sz="1400" b="1" dirty="0">
                <a:solidFill>
                  <a:schemeClr val="tx1"/>
                </a:solidFill>
              </a:endParaRPr>
            </a:p>
          </p:txBody>
        </p:sp>
        <p:sp>
          <p:nvSpPr>
            <p:cNvPr id="18" name="文本框 17"/>
            <p:cNvSpPr txBox="1"/>
            <p:nvPr/>
          </p:nvSpPr>
          <p:spPr>
            <a:xfrm>
              <a:off x="7201108" y="2995779"/>
              <a:ext cx="468213" cy="381563"/>
            </a:xfrm>
            <a:prstGeom prst="rect">
              <a:avLst/>
            </a:prstGeom>
            <a:noFill/>
            <a:ln w="12700">
              <a:solidFill>
                <a:schemeClr val="tx1"/>
              </a:solidFill>
            </a:ln>
          </p:spPr>
          <p:txBody>
            <a:bodyPr wrap="square" lIns="0" rIns="0" rtlCol="0">
              <a:spAutoFit/>
            </a:bodyPr>
            <a:lstStyle/>
            <a:p>
              <a:pPr algn="ctr"/>
              <a:r>
                <a:rPr lang="en-US" altLang="zh-CN" sz="1400" b="1" dirty="0">
                  <a:latin typeface="+mn-lt"/>
                  <a:ea typeface="+mn-ea"/>
                </a:rPr>
                <a:t>31</a:t>
              </a:r>
              <a:endParaRPr lang="zh-CN" altLang="en-US" sz="1400" b="1" dirty="0">
                <a:latin typeface="+mn-lt"/>
                <a:ea typeface="+mn-ea"/>
              </a:endParaRPr>
            </a:p>
          </p:txBody>
        </p:sp>
        <p:sp>
          <p:nvSpPr>
            <p:cNvPr id="19" name="文本框 18"/>
            <p:cNvSpPr txBox="1"/>
            <p:nvPr/>
          </p:nvSpPr>
          <p:spPr>
            <a:xfrm>
              <a:off x="5472207" y="2997504"/>
              <a:ext cx="468213" cy="381563"/>
            </a:xfrm>
            <a:prstGeom prst="rect">
              <a:avLst/>
            </a:prstGeom>
            <a:noFill/>
            <a:ln w="12700">
              <a:solidFill>
                <a:schemeClr val="tx1"/>
              </a:solidFill>
            </a:ln>
          </p:spPr>
          <p:txBody>
            <a:bodyPr wrap="square" lIns="0" rIns="0" rtlCol="0">
              <a:spAutoFit/>
            </a:bodyPr>
            <a:lstStyle/>
            <a:p>
              <a:pPr algn="ctr"/>
              <a:r>
                <a:rPr lang="en-US" altLang="zh-CN" sz="1400" b="1" dirty="0">
                  <a:latin typeface="+mn-lt"/>
                  <a:ea typeface="+mn-ea"/>
                </a:rPr>
                <a:t>29</a:t>
              </a:r>
              <a:endParaRPr lang="zh-CN" altLang="en-US" sz="1400" b="1" dirty="0">
                <a:latin typeface="+mn-lt"/>
                <a:ea typeface="+mn-ea"/>
              </a:endParaRPr>
            </a:p>
          </p:txBody>
        </p:sp>
        <p:sp>
          <p:nvSpPr>
            <p:cNvPr id="20" name="文本框 19"/>
            <p:cNvSpPr txBox="1"/>
            <p:nvPr/>
          </p:nvSpPr>
          <p:spPr>
            <a:xfrm>
              <a:off x="7830418" y="3000020"/>
              <a:ext cx="468213" cy="381563"/>
            </a:xfrm>
            <a:prstGeom prst="rect">
              <a:avLst/>
            </a:prstGeom>
            <a:noFill/>
            <a:ln w="12700">
              <a:solidFill>
                <a:schemeClr val="tx1"/>
              </a:solidFill>
            </a:ln>
          </p:spPr>
          <p:txBody>
            <a:bodyPr wrap="square" lIns="0" rIns="0" rtlCol="0">
              <a:spAutoFit/>
            </a:bodyPr>
            <a:lstStyle/>
            <a:p>
              <a:pPr algn="ctr"/>
              <a:r>
                <a:rPr lang="en-US" altLang="zh-CN" sz="1400" b="1" dirty="0">
                  <a:latin typeface="+mn-lt"/>
                  <a:ea typeface="+mn-ea"/>
                </a:rPr>
                <a:t>37</a:t>
              </a:r>
              <a:endParaRPr lang="zh-CN" altLang="en-US" sz="1400" b="1" dirty="0">
                <a:latin typeface="+mn-lt"/>
                <a:ea typeface="+mn-ea"/>
              </a:endParaRPr>
            </a:p>
          </p:txBody>
        </p:sp>
        <p:sp>
          <p:nvSpPr>
            <p:cNvPr id="21" name="文本框 20"/>
            <p:cNvSpPr txBox="1"/>
            <p:nvPr/>
          </p:nvSpPr>
          <p:spPr>
            <a:xfrm>
              <a:off x="8558787" y="3000020"/>
              <a:ext cx="468213" cy="381563"/>
            </a:xfrm>
            <a:prstGeom prst="rect">
              <a:avLst/>
            </a:prstGeom>
            <a:noFill/>
            <a:ln w="12700">
              <a:solidFill>
                <a:schemeClr val="tx1"/>
              </a:solidFill>
            </a:ln>
          </p:spPr>
          <p:txBody>
            <a:bodyPr wrap="square" lIns="0" rIns="0" rtlCol="0">
              <a:spAutoFit/>
            </a:bodyPr>
            <a:lstStyle/>
            <a:p>
              <a:pPr algn="ctr"/>
              <a:r>
                <a:rPr lang="en-US" altLang="zh-CN" sz="1400" b="1" dirty="0">
                  <a:latin typeface="+mn-lt"/>
                  <a:ea typeface="+mn-ea"/>
                </a:rPr>
                <a:t>41</a:t>
              </a:r>
              <a:endParaRPr lang="zh-CN" altLang="en-US" sz="1400" b="1" dirty="0">
                <a:latin typeface="+mn-lt"/>
                <a:ea typeface="+mn-ea"/>
              </a:endParaRPr>
            </a:p>
          </p:txBody>
        </p:sp>
        <p:sp>
          <p:nvSpPr>
            <p:cNvPr id="22" name="椭圆 21"/>
            <p:cNvSpPr/>
            <p:nvPr/>
          </p:nvSpPr>
          <p:spPr>
            <a:xfrm>
              <a:off x="5967206" y="3757315"/>
              <a:ext cx="468213" cy="49460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b="1" dirty="0">
                  <a:solidFill>
                    <a:schemeClr val="tx1"/>
                  </a:solidFill>
                </a:rPr>
                <a:t>17</a:t>
              </a:r>
              <a:endParaRPr lang="zh-CN" altLang="en-US" sz="1400" b="1" dirty="0">
                <a:solidFill>
                  <a:schemeClr val="tx1"/>
                </a:solidFill>
              </a:endParaRPr>
            </a:p>
          </p:txBody>
        </p:sp>
        <p:sp>
          <p:nvSpPr>
            <p:cNvPr id="23" name="椭圆 22"/>
            <p:cNvSpPr/>
            <p:nvPr/>
          </p:nvSpPr>
          <p:spPr>
            <a:xfrm>
              <a:off x="4769532" y="5244236"/>
              <a:ext cx="468213" cy="49460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b="1" dirty="0">
                  <a:solidFill>
                    <a:schemeClr val="tx1"/>
                  </a:solidFill>
                </a:rPr>
                <a:t>5</a:t>
              </a:r>
              <a:endParaRPr lang="zh-CN" altLang="en-US" sz="1400" b="1" dirty="0">
                <a:solidFill>
                  <a:schemeClr val="tx1"/>
                </a:solidFill>
              </a:endParaRPr>
            </a:p>
          </p:txBody>
        </p:sp>
        <p:sp>
          <p:nvSpPr>
            <p:cNvPr id="24" name="椭圆 23"/>
            <p:cNvSpPr/>
            <p:nvPr/>
          </p:nvSpPr>
          <p:spPr>
            <a:xfrm>
              <a:off x="5311108" y="4519010"/>
              <a:ext cx="468213" cy="49460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b="1" dirty="0">
                  <a:solidFill>
                    <a:schemeClr val="tx1"/>
                  </a:solidFill>
                </a:rPr>
                <a:t>10</a:t>
              </a:r>
              <a:endParaRPr lang="zh-CN" altLang="en-US" sz="1400" b="1" dirty="0">
                <a:solidFill>
                  <a:schemeClr val="tx1"/>
                </a:solidFill>
              </a:endParaRPr>
            </a:p>
          </p:txBody>
        </p:sp>
        <p:sp>
          <p:nvSpPr>
            <p:cNvPr id="25" name="文本框 24"/>
            <p:cNvSpPr txBox="1"/>
            <p:nvPr/>
          </p:nvSpPr>
          <p:spPr>
            <a:xfrm>
              <a:off x="5877206" y="5274000"/>
              <a:ext cx="468213" cy="381563"/>
            </a:xfrm>
            <a:prstGeom prst="rect">
              <a:avLst/>
            </a:prstGeom>
            <a:noFill/>
            <a:ln w="12700">
              <a:solidFill>
                <a:schemeClr val="tx1"/>
              </a:solidFill>
            </a:ln>
          </p:spPr>
          <p:txBody>
            <a:bodyPr wrap="square" lIns="0" rIns="0" rtlCol="0">
              <a:spAutoFit/>
            </a:bodyPr>
            <a:lstStyle/>
            <a:p>
              <a:pPr algn="ctr"/>
              <a:r>
                <a:rPr lang="en-US" altLang="zh-CN" sz="1400" b="1" dirty="0">
                  <a:latin typeface="+mn-lt"/>
                  <a:ea typeface="+mn-ea"/>
                </a:rPr>
                <a:t>5</a:t>
              </a:r>
              <a:endParaRPr lang="zh-CN" altLang="en-US" sz="1400" b="1" dirty="0">
                <a:latin typeface="+mn-lt"/>
                <a:ea typeface="+mn-ea"/>
              </a:endParaRPr>
            </a:p>
          </p:txBody>
        </p:sp>
        <p:sp>
          <p:nvSpPr>
            <p:cNvPr id="26" name="文本框 25"/>
            <p:cNvSpPr txBox="1"/>
            <p:nvPr/>
          </p:nvSpPr>
          <p:spPr>
            <a:xfrm>
              <a:off x="6552206" y="4605642"/>
              <a:ext cx="468213" cy="381563"/>
            </a:xfrm>
            <a:prstGeom prst="rect">
              <a:avLst/>
            </a:prstGeom>
            <a:noFill/>
            <a:ln w="12700">
              <a:solidFill>
                <a:schemeClr val="tx1"/>
              </a:solidFill>
            </a:ln>
          </p:spPr>
          <p:txBody>
            <a:bodyPr wrap="square" lIns="0" rIns="0" rtlCol="0">
              <a:spAutoFit/>
            </a:bodyPr>
            <a:lstStyle/>
            <a:p>
              <a:pPr algn="ctr"/>
              <a:r>
                <a:rPr lang="en-US" altLang="zh-CN" sz="1400" b="1" dirty="0">
                  <a:latin typeface="+mn-lt"/>
                  <a:ea typeface="+mn-ea"/>
                </a:rPr>
                <a:t>7</a:t>
              </a:r>
              <a:endParaRPr lang="zh-CN" altLang="en-US" sz="1400" b="1" dirty="0">
                <a:latin typeface="+mn-lt"/>
                <a:ea typeface="+mn-ea"/>
              </a:endParaRPr>
            </a:p>
          </p:txBody>
        </p:sp>
        <p:sp>
          <p:nvSpPr>
            <p:cNvPr id="27" name="文本框 26"/>
            <p:cNvSpPr txBox="1"/>
            <p:nvPr/>
          </p:nvSpPr>
          <p:spPr>
            <a:xfrm>
              <a:off x="6966312" y="3834000"/>
              <a:ext cx="468213" cy="381563"/>
            </a:xfrm>
            <a:prstGeom prst="rect">
              <a:avLst/>
            </a:prstGeom>
            <a:noFill/>
            <a:ln w="12700">
              <a:solidFill>
                <a:schemeClr val="tx1"/>
              </a:solidFill>
            </a:ln>
          </p:spPr>
          <p:txBody>
            <a:bodyPr wrap="square" lIns="0" rIns="0" rtlCol="0">
              <a:spAutoFit/>
            </a:bodyPr>
            <a:lstStyle/>
            <a:p>
              <a:pPr algn="ctr"/>
              <a:r>
                <a:rPr lang="en-US" altLang="zh-CN" sz="1400" b="1" dirty="0">
                  <a:latin typeface="+mn-lt"/>
                  <a:ea typeface="+mn-ea"/>
                </a:rPr>
                <a:t>17</a:t>
              </a:r>
              <a:endParaRPr lang="zh-CN" altLang="en-US" sz="1400" b="1" dirty="0">
                <a:latin typeface="+mn-lt"/>
                <a:ea typeface="+mn-ea"/>
              </a:endParaRPr>
            </a:p>
          </p:txBody>
        </p:sp>
        <p:sp>
          <p:nvSpPr>
            <p:cNvPr id="28" name="文本框 27"/>
            <p:cNvSpPr txBox="1"/>
            <p:nvPr/>
          </p:nvSpPr>
          <p:spPr>
            <a:xfrm>
              <a:off x="4335167" y="5994000"/>
              <a:ext cx="468213" cy="381563"/>
            </a:xfrm>
            <a:prstGeom prst="rect">
              <a:avLst/>
            </a:prstGeom>
            <a:noFill/>
            <a:ln w="12700">
              <a:solidFill>
                <a:schemeClr val="tx1"/>
              </a:solidFill>
            </a:ln>
          </p:spPr>
          <p:txBody>
            <a:bodyPr wrap="square" lIns="0" rIns="0" rtlCol="0">
              <a:spAutoFit/>
            </a:bodyPr>
            <a:lstStyle/>
            <a:p>
              <a:pPr algn="ctr"/>
              <a:r>
                <a:rPr lang="en-US" altLang="zh-CN" sz="1400" b="1" dirty="0">
                  <a:latin typeface="+mn-lt"/>
                  <a:ea typeface="+mn-ea"/>
                </a:rPr>
                <a:t>2</a:t>
              </a:r>
              <a:endParaRPr lang="zh-CN" altLang="en-US" sz="1400" b="1" dirty="0">
                <a:latin typeface="+mn-lt"/>
                <a:ea typeface="+mn-ea"/>
              </a:endParaRPr>
            </a:p>
          </p:txBody>
        </p:sp>
        <p:sp>
          <p:nvSpPr>
            <p:cNvPr id="29" name="文本框 28"/>
            <p:cNvSpPr txBox="1"/>
            <p:nvPr/>
          </p:nvSpPr>
          <p:spPr>
            <a:xfrm>
              <a:off x="5292206" y="5994000"/>
              <a:ext cx="468213" cy="381563"/>
            </a:xfrm>
            <a:prstGeom prst="rect">
              <a:avLst/>
            </a:prstGeom>
            <a:noFill/>
            <a:ln w="12700">
              <a:solidFill>
                <a:schemeClr val="tx1"/>
              </a:solidFill>
            </a:ln>
          </p:spPr>
          <p:txBody>
            <a:bodyPr wrap="square" lIns="0" rIns="0" rtlCol="0">
              <a:spAutoFit/>
            </a:bodyPr>
            <a:lstStyle/>
            <a:p>
              <a:pPr algn="ctr"/>
              <a:r>
                <a:rPr lang="en-US" altLang="zh-CN" sz="1400" b="1" dirty="0">
                  <a:latin typeface="+mn-lt"/>
                  <a:ea typeface="+mn-ea"/>
                </a:rPr>
                <a:t>3</a:t>
              </a:r>
              <a:endParaRPr lang="zh-CN" altLang="en-US" sz="1400" b="1" dirty="0">
                <a:latin typeface="+mn-lt"/>
                <a:ea typeface="+mn-ea"/>
              </a:endParaRPr>
            </a:p>
          </p:txBody>
        </p:sp>
        <p:cxnSp>
          <p:nvCxnSpPr>
            <p:cNvPr id="31" name="直接连接符 30"/>
            <p:cNvCxnSpPr>
              <a:stCxn id="7" idx="4"/>
              <a:endCxn id="9" idx="0"/>
            </p:cNvCxnSpPr>
            <p:nvPr/>
          </p:nvCxnSpPr>
          <p:spPr>
            <a:xfrm flipH="1">
              <a:off x="4426921" y="1128713"/>
              <a:ext cx="1628656" cy="237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7" idx="4"/>
              <a:endCxn id="10" idx="0"/>
            </p:cNvCxnSpPr>
            <p:nvPr/>
          </p:nvCxnSpPr>
          <p:spPr>
            <a:xfrm>
              <a:off x="6055577" y="1128713"/>
              <a:ext cx="1675736" cy="2306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9" idx="4"/>
              <a:endCxn id="12" idx="0"/>
            </p:cNvCxnSpPr>
            <p:nvPr/>
          </p:nvCxnSpPr>
          <p:spPr>
            <a:xfrm flipH="1">
              <a:off x="3805495" y="1861066"/>
              <a:ext cx="621426" cy="3533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9" idx="4"/>
              <a:endCxn id="13" idx="0"/>
            </p:cNvCxnSpPr>
            <p:nvPr/>
          </p:nvCxnSpPr>
          <p:spPr>
            <a:xfrm>
              <a:off x="4426921" y="1861066"/>
              <a:ext cx="794903" cy="3533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10" idx="4"/>
              <a:endCxn id="14" idx="0"/>
            </p:cNvCxnSpPr>
            <p:nvPr/>
          </p:nvCxnSpPr>
          <p:spPr>
            <a:xfrm flipH="1">
              <a:off x="6998197" y="1854001"/>
              <a:ext cx="733116" cy="3687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10" idx="4"/>
              <a:endCxn id="15" idx="0"/>
            </p:cNvCxnSpPr>
            <p:nvPr/>
          </p:nvCxnSpPr>
          <p:spPr>
            <a:xfrm>
              <a:off x="7731313" y="1854000"/>
              <a:ext cx="680471" cy="3687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12" idx="4"/>
              <a:endCxn id="8" idx="0"/>
            </p:cNvCxnSpPr>
            <p:nvPr/>
          </p:nvCxnSpPr>
          <p:spPr>
            <a:xfrm flipH="1">
              <a:off x="3445495" y="2709000"/>
              <a:ext cx="360000" cy="2914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12" idx="4"/>
              <a:endCxn id="11" idx="0"/>
            </p:cNvCxnSpPr>
            <p:nvPr/>
          </p:nvCxnSpPr>
          <p:spPr>
            <a:xfrm>
              <a:off x="3805496" y="2709000"/>
              <a:ext cx="404999" cy="2914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13" idx="4"/>
              <a:endCxn id="16" idx="0"/>
            </p:cNvCxnSpPr>
            <p:nvPr/>
          </p:nvCxnSpPr>
          <p:spPr>
            <a:xfrm flipH="1">
              <a:off x="4885495" y="2709000"/>
              <a:ext cx="336329" cy="3153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3" idx="4"/>
              <a:endCxn id="19" idx="0"/>
            </p:cNvCxnSpPr>
            <p:nvPr/>
          </p:nvCxnSpPr>
          <p:spPr>
            <a:xfrm>
              <a:off x="5221824" y="2709000"/>
              <a:ext cx="484490" cy="2885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14" idx="4"/>
              <a:endCxn id="17" idx="0"/>
            </p:cNvCxnSpPr>
            <p:nvPr/>
          </p:nvCxnSpPr>
          <p:spPr>
            <a:xfrm flipH="1">
              <a:off x="6705419" y="2717341"/>
              <a:ext cx="292778" cy="3070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14" idx="4"/>
              <a:endCxn id="18" idx="0"/>
            </p:cNvCxnSpPr>
            <p:nvPr/>
          </p:nvCxnSpPr>
          <p:spPr>
            <a:xfrm>
              <a:off x="6998197" y="2717341"/>
              <a:ext cx="437018" cy="2784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15" idx="4"/>
              <a:endCxn id="20" idx="0"/>
            </p:cNvCxnSpPr>
            <p:nvPr/>
          </p:nvCxnSpPr>
          <p:spPr>
            <a:xfrm flipH="1">
              <a:off x="8064526" y="2717341"/>
              <a:ext cx="347259" cy="2826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15" idx="4"/>
              <a:endCxn id="21" idx="0"/>
            </p:cNvCxnSpPr>
            <p:nvPr/>
          </p:nvCxnSpPr>
          <p:spPr>
            <a:xfrm>
              <a:off x="8411785" y="2717341"/>
              <a:ext cx="381109" cy="2826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17" idx="4"/>
              <a:endCxn id="22" idx="0"/>
            </p:cNvCxnSpPr>
            <p:nvPr/>
          </p:nvCxnSpPr>
          <p:spPr>
            <a:xfrm flipH="1">
              <a:off x="6201313" y="3519000"/>
              <a:ext cx="504106" cy="238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17" idx="4"/>
              <a:endCxn id="27" idx="0"/>
            </p:cNvCxnSpPr>
            <p:nvPr/>
          </p:nvCxnSpPr>
          <p:spPr>
            <a:xfrm>
              <a:off x="6705419" y="3519000"/>
              <a:ext cx="495000" cy="3150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22" idx="4"/>
              <a:endCxn id="24" idx="0"/>
            </p:cNvCxnSpPr>
            <p:nvPr/>
          </p:nvCxnSpPr>
          <p:spPr>
            <a:xfrm flipH="1">
              <a:off x="5545215" y="4251919"/>
              <a:ext cx="656098" cy="2670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22" idx="4"/>
              <a:endCxn id="26" idx="0"/>
            </p:cNvCxnSpPr>
            <p:nvPr/>
          </p:nvCxnSpPr>
          <p:spPr>
            <a:xfrm>
              <a:off x="6201313" y="4251919"/>
              <a:ext cx="585000" cy="35372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24" idx="4"/>
              <a:endCxn id="23" idx="0"/>
            </p:cNvCxnSpPr>
            <p:nvPr/>
          </p:nvCxnSpPr>
          <p:spPr>
            <a:xfrm flipH="1">
              <a:off x="5003639" y="5013614"/>
              <a:ext cx="541576" cy="2306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24" idx="4"/>
              <a:endCxn id="25" idx="0"/>
            </p:cNvCxnSpPr>
            <p:nvPr/>
          </p:nvCxnSpPr>
          <p:spPr>
            <a:xfrm>
              <a:off x="5545215" y="5013614"/>
              <a:ext cx="566098" cy="2603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23" idx="4"/>
              <a:endCxn id="28" idx="0"/>
            </p:cNvCxnSpPr>
            <p:nvPr/>
          </p:nvCxnSpPr>
          <p:spPr>
            <a:xfrm flipH="1">
              <a:off x="4569275" y="5738840"/>
              <a:ext cx="434364" cy="2551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23" idx="4"/>
              <a:endCxn id="29" idx="0"/>
            </p:cNvCxnSpPr>
            <p:nvPr/>
          </p:nvCxnSpPr>
          <p:spPr>
            <a:xfrm>
              <a:off x="5003639" y="5738840"/>
              <a:ext cx="522674" cy="2551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4162562" y="3832535"/>
              <a:ext cx="468213" cy="381563"/>
            </a:xfrm>
            <a:prstGeom prst="rect">
              <a:avLst/>
            </a:prstGeom>
            <a:noFill/>
            <a:ln w="12700">
              <a:solidFill>
                <a:schemeClr val="tx1"/>
              </a:solidFill>
            </a:ln>
          </p:spPr>
          <p:txBody>
            <a:bodyPr wrap="square" lIns="0" rIns="0" rtlCol="0">
              <a:spAutoFit/>
            </a:bodyPr>
            <a:lstStyle/>
            <a:p>
              <a:pPr algn="ctr"/>
              <a:r>
                <a:rPr lang="en-US" altLang="zh-CN" sz="1400" b="1" dirty="0">
                  <a:latin typeface="+mn-lt"/>
                  <a:ea typeface="+mn-ea"/>
                </a:rPr>
                <a:t>11</a:t>
              </a:r>
              <a:endParaRPr lang="zh-CN" altLang="en-US" sz="1400" b="1" dirty="0">
                <a:latin typeface="+mn-lt"/>
                <a:ea typeface="+mn-ea"/>
              </a:endParaRPr>
            </a:p>
          </p:txBody>
        </p:sp>
        <p:sp>
          <p:nvSpPr>
            <p:cNvPr id="91" name="文本框 90"/>
            <p:cNvSpPr txBox="1"/>
            <p:nvPr/>
          </p:nvSpPr>
          <p:spPr>
            <a:xfrm>
              <a:off x="5119601" y="3832535"/>
              <a:ext cx="468213" cy="381563"/>
            </a:xfrm>
            <a:prstGeom prst="rect">
              <a:avLst/>
            </a:prstGeom>
            <a:noFill/>
            <a:ln w="12700">
              <a:solidFill>
                <a:schemeClr val="tx1"/>
              </a:solidFill>
            </a:ln>
          </p:spPr>
          <p:txBody>
            <a:bodyPr wrap="square" lIns="0" rIns="0" rtlCol="0">
              <a:spAutoFit/>
            </a:bodyPr>
            <a:lstStyle/>
            <a:p>
              <a:pPr algn="ctr"/>
              <a:r>
                <a:rPr lang="en-US" altLang="zh-CN" sz="1400" b="1" dirty="0">
                  <a:latin typeface="+mn-lt"/>
                  <a:ea typeface="+mn-ea"/>
                </a:rPr>
                <a:t>13</a:t>
              </a:r>
              <a:endParaRPr lang="zh-CN" altLang="en-US" sz="1400" b="1" dirty="0">
                <a:latin typeface="+mn-lt"/>
                <a:ea typeface="+mn-ea"/>
              </a:endParaRPr>
            </a:p>
          </p:txBody>
        </p:sp>
        <p:cxnSp>
          <p:nvCxnSpPr>
            <p:cNvPr id="93" name="直接连接符 92"/>
            <p:cNvCxnSpPr>
              <a:stCxn id="16" idx="4"/>
              <a:endCxn id="91" idx="0"/>
            </p:cNvCxnSpPr>
            <p:nvPr/>
          </p:nvCxnSpPr>
          <p:spPr>
            <a:xfrm>
              <a:off x="4885495" y="3519000"/>
              <a:ext cx="468213" cy="3135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6" idx="4"/>
              <a:endCxn id="90" idx="0"/>
            </p:cNvCxnSpPr>
            <p:nvPr/>
          </p:nvCxnSpPr>
          <p:spPr>
            <a:xfrm flipH="1">
              <a:off x="4396670" y="3519000"/>
              <a:ext cx="488825" cy="3135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 name="矩形 104"/>
          <p:cNvSpPr/>
          <p:nvPr/>
        </p:nvSpPr>
        <p:spPr>
          <a:xfrm>
            <a:off x="2933328" y="692696"/>
            <a:ext cx="5301836" cy="400110"/>
          </a:xfrm>
          <a:prstGeom prst="rect">
            <a:avLst/>
          </a:prstGeom>
        </p:spPr>
        <p:txBody>
          <a:bodyPr wrap="none">
            <a:spAutoFit/>
          </a:bodyPr>
          <a:lstStyle/>
          <a:p>
            <a:r>
              <a:rPr lang="en-US" altLang="zh-CN" sz="2000" b="1" i="1" dirty="0">
                <a:latin typeface="+mn-lt"/>
                <a:ea typeface="+mn-ea"/>
                <a:cs typeface="Times New Roman" panose="02020603050405020304" pitchFamily="18" charset="0"/>
              </a:rPr>
              <a:t>W</a:t>
            </a:r>
            <a:r>
              <a:rPr lang="en-US" altLang="zh-CN" sz="2000" b="1" i="1" baseline="-25000" dirty="0">
                <a:latin typeface="+mn-lt"/>
                <a:ea typeface="+mn-ea"/>
                <a:cs typeface="Times New Roman" panose="02020603050405020304" pitchFamily="18" charset="0"/>
              </a:rPr>
              <a:t>i</a:t>
            </a:r>
            <a:r>
              <a:rPr lang="en-US" altLang="zh-CN" sz="2000" b="1" i="1" dirty="0">
                <a:latin typeface="+mn-lt"/>
                <a:ea typeface="+mn-ea"/>
                <a:cs typeface="Times New Roman" panose="02020603050405020304" pitchFamily="18" charset="0"/>
              </a:rPr>
              <a:t> </a:t>
            </a:r>
            <a:r>
              <a:rPr lang="en-US" altLang="zh-CN" sz="2000" b="1" dirty="0">
                <a:latin typeface="+mn-lt"/>
                <a:ea typeface="+mn-ea"/>
                <a:cs typeface="Times New Roman" panose="02020603050405020304" pitchFamily="18" charset="0"/>
              </a:rPr>
              <a:t>= {2, 3, 5, 7, 11, 13, 17, 19, 23, 29, 31, 37, 41}</a:t>
            </a:r>
            <a:endParaRPr lang="en-US" altLang="zh-CN" sz="2000" b="1" dirty="0">
              <a:latin typeface="+mn-lt"/>
              <a:ea typeface="+mn-ea"/>
              <a:cs typeface="Times New Roman" panose="02020603050405020304" pitchFamily="18" charset="0"/>
            </a:endParaRPr>
          </a:p>
        </p:txBody>
      </p:sp>
      <p:sp>
        <p:nvSpPr>
          <p:cNvPr id="109" name="文本框 108"/>
          <p:cNvSpPr txBox="1"/>
          <p:nvPr/>
        </p:nvSpPr>
        <p:spPr>
          <a:xfrm>
            <a:off x="367185" y="629462"/>
            <a:ext cx="2659702" cy="461665"/>
          </a:xfrm>
          <a:prstGeom prst="rect">
            <a:avLst/>
          </a:prstGeom>
          <a:noFill/>
        </p:spPr>
        <p:txBody>
          <a:bodyPr wrap="none" rtlCol="0">
            <a:spAutoFit/>
          </a:bodyPr>
          <a:lstStyle/>
          <a:p>
            <a:r>
              <a:rPr lang="zh-CN" altLang="en-US" b="1" dirty="0">
                <a:solidFill>
                  <a:schemeClr val="accent2"/>
                </a:solidFill>
                <a:latin typeface="+mn-lt"/>
                <a:ea typeface="+mn-ea"/>
              </a:rPr>
              <a:t>哈夫曼树构造过程</a:t>
            </a:r>
            <a:endParaRPr lang="zh-CN" altLang="en-US" b="1" dirty="0">
              <a:solidFill>
                <a:schemeClr val="accent2"/>
              </a:solidFill>
              <a:latin typeface="+mn-lt"/>
              <a:ea typeface="+mn-ea"/>
            </a:endParaRPr>
          </a:p>
        </p:txBody>
      </p:sp>
      <p:sp>
        <p:nvSpPr>
          <p:cNvPr id="2" name="文本框 1"/>
          <p:cNvSpPr txBox="1"/>
          <p:nvPr/>
        </p:nvSpPr>
        <p:spPr>
          <a:xfrm>
            <a:off x="4667568" y="5930435"/>
            <a:ext cx="1234633" cy="400110"/>
          </a:xfrm>
          <a:prstGeom prst="rect">
            <a:avLst/>
          </a:prstGeom>
          <a:noFill/>
        </p:spPr>
        <p:txBody>
          <a:bodyPr wrap="none" rtlCol="0">
            <a:spAutoFit/>
          </a:bodyPr>
          <a:lstStyle/>
          <a:p>
            <a:r>
              <a:rPr lang="zh-CN" altLang="en-US" sz="2000" b="1" dirty="0">
                <a:latin typeface="+mn-lt"/>
                <a:ea typeface="+mn-ea"/>
                <a:cs typeface="Times New Roman" panose="02020603050405020304" pitchFamily="18" charset="0"/>
              </a:rPr>
              <a:t>∑</a:t>
            </a:r>
            <a:r>
              <a:rPr lang="en-US" altLang="zh-CN" sz="2000" b="1" i="1" dirty="0" err="1">
                <a:latin typeface="+mn-lt"/>
                <a:ea typeface="+mn-ea"/>
                <a:cs typeface="Times New Roman" panose="02020603050405020304" pitchFamily="18" charset="0"/>
              </a:rPr>
              <a:t>w</a:t>
            </a:r>
            <a:r>
              <a:rPr lang="en-US" altLang="zh-CN" sz="2000" b="1" i="1" baseline="-25000" dirty="0" err="1">
                <a:latin typeface="+mn-lt"/>
                <a:ea typeface="+mn-ea"/>
                <a:cs typeface="Times New Roman" panose="02020603050405020304" pitchFamily="18" charset="0"/>
              </a:rPr>
              <a:t>i</a:t>
            </a:r>
            <a:r>
              <a:rPr lang="en-US" altLang="zh-CN" sz="2000" b="1" i="1" dirty="0" err="1">
                <a:latin typeface="+mn-lt"/>
                <a:ea typeface="+mn-ea"/>
                <a:cs typeface="Times New Roman" panose="02020603050405020304" pitchFamily="18" charset="0"/>
              </a:rPr>
              <a:t>l</a:t>
            </a:r>
            <a:r>
              <a:rPr lang="en-US" altLang="zh-CN" sz="2000" b="1" i="1" baseline="-25000" dirty="0" err="1">
                <a:latin typeface="+mn-lt"/>
                <a:ea typeface="+mn-ea"/>
                <a:cs typeface="Times New Roman" panose="02020603050405020304" pitchFamily="18" charset="0"/>
              </a:rPr>
              <a:t>i</a:t>
            </a:r>
            <a:r>
              <a:rPr lang="en-US" altLang="zh-CN" sz="2000" b="1" dirty="0">
                <a:latin typeface="+mn-lt"/>
                <a:ea typeface="+mn-ea"/>
                <a:cs typeface="Times New Roman" panose="02020603050405020304" pitchFamily="18" charset="0"/>
              </a:rPr>
              <a:t>=804</a:t>
            </a:r>
            <a:endParaRPr lang="zh-CN" altLang="en-US" sz="2000" b="1" dirty="0">
              <a:latin typeface="+mn-lt"/>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up)">
                                      <p:cBhvr>
                                        <p:cTn id="7" dur="50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2"/>
                                        </p:tgtEl>
                                        <p:attrNameLst>
                                          <p:attrName>style.visibility</p:attrName>
                                        </p:attrNameLst>
                                      </p:cBhvr>
                                      <p:to>
                                        <p:strVal val="visible"/>
                                      </p:to>
                                    </p:set>
                                    <p:animEffect transition="in" filter="wipe(up)">
                                      <p:cBhvr>
                                        <p:cTn id="12" dur="1750"/>
                                        <p:tgtEl>
                                          <p:spTgt spid="102"/>
                                        </p:tgtEl>
                                      </p:cBhvr>
                                    </p:animEffect>
                                  </p:childTnLst>
                                </p:cTn>
                              </p:par>
                            </p:childTnLst>
                          </p:cTn>
                        </p:par>
                        <p:par>
                          <p:cTn id="13" fill="hold">
                            <p:stCondLst>
                              <p:cond delay="2000"/>
                            </p:stCondLst>
                            <p:childTnLst>
                              <p:par>
                                <p:cTn id="14" presetID="1"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847"/>
          <p:cNvSpPr>
            <a:spLocks noChangeShapeType="1"/>
          </p:cNvSpPr>
          <p:nvPr/>
        </p:nvSpPr>
        <p:spPr bwMode="auto">
          <a:xfrm>
            <a:off x="1979613" y="1989138"/>
            <a:ext cx="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grpSp>
        <p:nvGrpSpPr>
          <p:cNvPr id="5" name="Group 1239"/>
          <p:cNvGrpSpPr/>
          <p:nvPr/>
        </p:nvGrpSpPr>
        <p:grpSpPr bwMode="auto">
          <a:xfrm>
            <a:off x="2366999" y="715407"/>
            <a:ext cx="2228849" cy="2541588"/>
            <a:chOff x="3243" y="2150"/>
            <a:chExt cx="1404" cy="1601"/>
          </a:xfrm>
        </p:grpSpPr>
        <p:sp>
          <p:nvSpPr>
            <p:cNvPr id="6" name="Line 1165"/>
            <p:cNvSpPr>
              <a:spLocks noChangeShapeType="1"/>
            </p:cNvSpPr>
            <p:nvPr/>
          </p:nvSpPr>
          <p:spPr bwMode="auto">
            <a:xfrm flipH="1">
              <a:off x="4059" y="3249"/>
              <a:ext cx="227" cy="2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7" name="Line 1164"/>
            <p:cNvSpPr>
              <a:spLocks noChangeShapeType="1"/>
            </p:cNvSpPr>
            <p:nvPr/>
          </p:nvSpPr>
          <p:spPr bwMode="auto">
            <a:xfrm flipH="1">
              <a:off x="3833" y="2886"/>
              <a:ext cx="272" cy="4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8" name="Line 1163"/>
            <p:cNvSpPr>
              <a:spLocks noChangeShapeType="1"/>
            </p:cNvSpPr>
            <p:nvPr/>
          </p:nvSpPr>
          <p:spPr bwMode="auto">
            <a:xfrm flipH="1">
              <a:off x="3606" y="2568"/>
              <a:ext cx="273"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9" name="Line 1162"/>
            <p:cNvSpPr>
              <a:spLocks noChangeShapeType="1"/>
            </p:cNvSpPr>
            <p:nvPr/>
          </p:nvSpPr>
          <p:spPr bwMode="auto">
            <a:xfrm flipH="1">
              <a:off x="3379" y="2296"/>
              <a:ext cx="227" cy="2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b="1"/>
            </a:p>
          </p:txBody>
        </p:sp>
        <p:sp>
          <p:nvSpPr>
            <p:cNvPr id="10" name="Line 1160"/>
            <p:cNvSpPr>
              <a:spLocks noChangeShapeType="1"/>
            </p:cNvSpPr>
            <p:nvPr/>
          </p:nvSpPr>
          <p:spPr bwMode="auto">
            <a:xfrm>
              <a:off x="3606" y="2251"/>
              <a:ext cx="952" cy="122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b="1"/>
            </a:p>
          </p:txBody>
        </p:sp>
        <p:sp>
          <p:nvSpPr>
            <p:cNvPr id="11" name="Oval 1151"/>
            <p:cNvSpPr>
              <a:spLocks noChangeArrowheads="1"/>
            </p:cNvSpPr>
            <p:nvPr/>
          </p:nvSpPr>
          <p:spPr bwMode="auto">
            <a:xfrm>
              <a:off x="3515" y="2150"/>
              <a:ext cx="227" cy="220"/>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000" b="1"/>
                <a:t>1.0</a:t>
              </a:r>
              <a:endParaRPr lang="en-US" altLang="zh-CN" sz="1000" b="1"/>
            </a:p>
          </p:txBody>
        </p:sp>
        <p:sp>
          <p:nvSpPr>
            <p:cNvPr id="12" name="Rectangle 1152"/>
            <p:cNvSpPr>
              <a:spLocks noChangeArrowheads="1"/>
            </p:cNvSpPr>
            <p:nvPr/>
          </p:nvSpPr>
          <p:spPr bwMode="auto">
            <a:xfrm>
              <a:off x="3276" y="2523"/>
              <a:ext cx="162" cy="160"/>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000" b="1"/>
                <a:t>0.40</a:t>
              </a:r>
              <a:endParaRPr lang="en-US" altLang="zh-CN" sz="1000" b="1"/>
            </a:p>
          </p:txBody>
        </p:sp>
        <p:sp>
          <p:nvSpPr>
            <p:cNvPr id="13" name="Oval 1153"/>
            <p:cNvSpPr>
              <a:spLocks noChangeArrowheads="1"/>
            </p:cNvSpPr>
            <p:nvPr/>
          </p:nvSpPr>
          <p:spPr bwMode="auto">
            <a:xfrm>
              <a:off x="4241" y="3103"/>
              <a:ext cx="227" cy="220"/>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000" b="1"/>
                <a:t>0.20</a:t>
              </a:r>
              <a:endParaRPr lang="en-US" altLang="zh-CN" sz="1000" b="1"/>
            </a:p>
          </p:txBody>
        </p:sp>
        <p:sp>
          <p:nvSpPr>
            <p:cNvPr id="14" name="Oval 1154"/>
            <p:cNvSpPr>
              <a:spLocks noChangeArrowheads="1"/>
            </p:cNvSpPr>
            <p:nvPr/>
          </p:nvSpPr>
          <p:spPr bwMode="auto">
            <a:xfrm>
              <a:off x="3742" y="2468"/>
              <a:ext cx="227" cy="220"/>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000" b="1"/>
                <a:t>0.60</a:t>
              </a:r>
              <a:endParaRPr lang="en-US" altLang="zh-CN" sz="1000" b="1"/>
            </a:p>
          </p:txBody>
        </p:sp>
        <p:sp>
          <p:nvSpPr>
            <p:cNvPr id="15" name="Rectangle 1155"/>
            <p:cNvSpPr>
              <a:spLocks noChangeArrowheads="1"/>
            </p:cNvSpPr>
            <p:nvPr/>
          </p:nvSpPr>
          <p:spPr bwMode="auto">
            <a:xfrm>
              <a:off x="4468" y="3430"/>
              <a:ext cx="162" cy="160"/>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000" b="1"/>
                <a:t>0.12</a:t>
              </a:r>
              <a:endParaRPr lang="en-US" altLang="zh-CN" sz="1000" b="1"/>
            </a:p>
          </p:txBody>
        </p:sp>
        <p:sp>
          <p:nvSpPr>
            <p:cNvPr id="16" name="Rectangle 1156"/>
            <p:cNvSpPr>
              <a:spLocks noChangeArrowheads="1"/>
            </p:cNvSpPr>
            <p:nvPr/>
          </p:nvSpPr>
          <p:spPr bwMode="auto">
            <a:xfrm>
              <a:off x="3515" y="2840"/>
              <a:ext cx="162" cy="160"/>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000" b="1"/>
                <a:t>0.25</a:t>
              </a:r>
              <a:endParaRPr lang="en-US" altLang="zh-CN" sz="1000" b="1"/>
            </a:p>
          </p:txBody>
        </p:sp>
        <p:sp>
          <p:nvSpPr>
            <p:cNvPr id="17" name="Oval 1157"/>
            <p:cNvSpPr>
              <a:spLocks noChangeArrowheads="1"/>
            </p:cNvSpPr>
            <p:nvPr/>
          </p:nvSpPr>
          <p:spPr bwMode="auto">
            <a:xfrm>
              <a:off x="3984" y="2785"/>
              <a:ext cx="227" cy="220"/>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000" b="1"/>
                <a:t>0.35</a:t>
              </a:r>
              <a:endParaRPr lang="en-US" altLang="zh-CN" sz="1000" b="1"/>
            </a:p>
          </p:txBody>
        </p:sp>
        <p:sp>
          <p:nvSpPr>
            <p:cNvPr id="18" name="Rectangle 1158"/>
            <p:cNvSpPr>
              <a:spLocks noChangeArrowheads="1"/>
            </p:cNvSpPr>
            <p:nvPr/>
          </p:nvSpPr>
          <p:spPr bwMode="auto">
            <a:xfrm>
              <a:off x="3742" y="3203"/>
              <a:ext cx="162" cy="160"/>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000" b="1"/>
                <a:t>0.15</a:t>
              </a:r>
              <a:endParaRPr lang="en-US" altLang="zh-CN" sz="1000" b="1"/>
            </a:p>
          </p:txBody>
        </p:sp>
        <p:sp>
          <p:nvSpPr>
            <p:cNvPr id="19" name="Rectangle 1159"/>
            <p:cNvSpPr>
              <a:spLocks noChangeArrowheads="1"/>
            </p:cNvSpPr>
            <p:nvPr/>
          </p:nvSpPr>
          <p:spPr bwMode="auto">
            <a:xfrm>
              <a:off x="4014" y="3430"/>
              <a:ext cx="162" cy="160"/>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000" b="1"/>
                <a:t>0.08</a:t>
              </a:r>
              <a:endParaRPr lang="en-US" altLang="zh-CN" sz="1000" b="1"/>
            </a:p>
          </p:txBody>
        </p:sp>
        <p:sp>
          <p:nvSpPr>
            <p:cNvPr id="20" name="Text Box 1166"/>
            <p:cNvSpPr txBox="1">
              <a:spLocks noChangeArrowheads="1"/>
            </p:cNvSpPr>
            <p:nvPr/>
          </p:nvSpPr>
          <p:spPr bwMode="auto">
            <a:xfrm>
              <a:off x="3243" y="2628"/>
              <a:ext cx="186"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600" b="1"/>
                <a:t>b</a:t>
              </a:r>
              <a:endParaRPr lang="en-US" altLang="zh-CN" sz="1600" b="1"/>
            </a:p>
          </p:txBody>
        </p:sp>
        <p:sp>
          <p:nvSpPr>
            <p:cNvPr id="21" name="Text Box 1167"/>
            <p:cNvSpPr txBox="1">
              <a:spLocks noChangeArrowheads="1"/>
            </p:cNvSpPr>
            <p:nvPr/>
          </p:nvSpPr>
          <p:spPr bwMode="auto">
            <a:xfrm>
              <a:off x="3742" y="3294"/>
              <a:ext cx="17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600" b="1"/>
                <a:t>c</a:t>
              </a:r>
              <a:endParaRPr lang="en-US" altLang="zh-CN" sz="1600" b="1"/>
            </a:p>
          </p:txBody>
        </p:sp>
        <p:sp>
          <p:nvSpPr>
            <p:cNvPr id="22" name="Text Box 1168"/>
            <p:cNvSpPr txBox="1">
              <a:spLocks noChangeArrowheads="1"/>
            </p:cNvSpPr>
            <p:nvPr/>
          </p:nvSpPr>
          <p:spPr bwMode="auto">
            <a:xfrm>
              <a:off x="3515" y="2931"/>
              <a:ext cx="17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600" b="1"/>
                <a:t>e</a:t>
              </a:r>
              <a:endParaRPr lang="en-US" altLang="zh-CN" sz="1600" b="1"/>
            </a:p>
          </p:txBody>
        </p:sp>
        <p:sp>
          <p:nvSpPr>
            <p:cNvPr id="23" name="Text Box 1169"/>
            <p:cNvSpPr txBox="1">
              <a:spLocks noChangeArrowheads="1"/>
            </p:cNvSpPr>
            <p:nvPr/>
          </p:nvSpPr>
          <p:spPr bwMode="auto">
            <a:xfrm>
              <a:off x="4014" y="3536"/>
              <a:ext cx="186"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600" b="1"/>
                <a:t>d</a:t>
              </a:r>
              <a:endParaRPr lang="en-US" altLang="zh-CN" sz="1600" b="1"/>
            </a:p>
          </p:txBody>
        </p:sp>
        <p:sp>
          <p:nvSpPr>
            <p:cNvPr id="24" name="Text Box 1170"/>
            <p:cNvSpPr txBox="1">
              <a:spLocks noChangeArrowheads="1"/>
            </p:cNvSpPr>
            <p:nvPr/>
          </p:nvSpPr>
          <p:spPr bwMode="auto">
            <a:xfrm>
              <a:off x="4468" y="3521"/>
              <a:ext cx="179"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600" b="1"/>
                <a:t>a</a:t>
              </a:r>
              <a:endParaRPr lang="en-US" altLang="zh-CN" sz="1600" b="1"/>
            </a:p>
          </p:txBody>
        </p:sp>
      </p:grpSp>
      <p:graphicFrame>
        <p:nvGraphicFramePr>
          <p:cNvPr id="25" name="Group 2204"/>
          <p:cNvGraphicFramePr>
            <a:graphicFrameLocks noGrp="1"/>
          </p:cNvGraphicFramePr>
          <p:nvPr/>
        </p:nvGraphicFramePr>
        <p:xfrm>
          <a:off x="678656" y="888104"/>
          <a:ext cx="1512888" cy="2024424"/>
        </p:xfrm>
        <a:graphic>
          <a:graphicData uri="http://schemas.openxmlformats.org/drawingml/2006/table">
            <a:tbl>
              <a:tblPr/>
              <a:tblGrid>
                <a:gridCol w="649288"/>
                <a:gridCol w="863600"/>
              </a:tblGrid>
              <a:tr h="28881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字符</a:t>
                      </a:r>
                      <a:endPar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782" marB="467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概率</a:t>
                      </a:r>
                      <a:endPar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782" marB="467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229">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a:t>
                      </a:r>
                      <a:endPar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782" marB="467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0.12</a:t>
                      </a:r>
                      <a:endPar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782" marB="467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81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2" marB="467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0.40</a:t>
                      </a:r>
                      <a:endPar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782" marB="467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229">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2" marB="467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0.15</a:t>
                      </a:r>
                      <a:endPar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782" marB="467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444">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2" marB="467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0.08</a:t>
                      </a:r>
                      <a:endPar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782" marB="467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444">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2" marB="467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0.25</a:t>
                      </a:r>
                      <a:endPar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782" marB="467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7" name="Group 2856"/>
          <p:cNvGraphicFramePr>
            <a:graphicFrameLocks noGrp="1"/>
          </p:cNvGraphicFramePr>
          <p:nvPr/>
        </p:nvGraphicFramePr>
        <p:xfrm>
          <a:off x="1187450" y="3357563"/>
          <a:ext cx="2878455" cy="3286760"/>
        </p:xfrm>
        <a:graphic>
          <a:graphicData uri="http://schemas.openxmlformats.org/drawingml/2006/table">
            <a:tbl>
              <a:tblPr/>
              <a:tblGrid>
                <a:gridCol w="269875"/>
                <a:gridCol w="684213"/>
                <a:gridCol w="684212"/>
                <a:gridCol w="604838"/>
                <a:gridCol w="635000"/>
              </a:tblGrid>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1"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anchor="b" horzOverflow="overflow">
                    <a:lnL cap="flat">
                      <a:noFill/>
                    </a:lnL>
                    <a:lnR>
                      <a:noFill/>
                    </a:lnR>
                    <a:lnT cap="fla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weight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parent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lchild</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rchild</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anchor="b"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0.12</a:t>
                      </a:r>
                      <a:endPar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0.40</a:t>
                      </a:r>
                      <a:endPar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0.15</a:t>
                      </a:r>
                      <a:endPar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0.08</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0.25</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8" name="Group 2857"/>
          <p:cNvGraphicFramePr>
            <a:graphicFrameLocks noGrp="1"/>
          </p:cNvGraphicFramePr>
          <p:nvPr/>
        </p:nvGraphicFramePr>
        <p:xfrm>
          <a:off x="4716463" y="3357563"/>
          <a:ext cx="2878137" cy="3070230"/>
        </p:xfrm>
        <a:graphic>
          <a:graphicData uri="http://schemas.openxmlformats.org/drawingml/2006/table">
            <a:tbl>
              <a:tblPr/>
              <a:tblGrid>
                <a:gridCol w="269875"/>
                <a:gridCol w="684212"/>
                <a:gridCol w="684213"/>
                <a:gridCol w="604837"/>
                <a:gridCol w="635000"/>
              </a:tblGrid>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1"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anchor="b" horzOverflow="overflow">
                    <a:lnL cap="flat">
                      <a:noFill/>
                    </a:lnL>
                    <a:lnR>
                      <a:noFill/>
                    </a:lnR>
                    <a:lnT cap="fla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weight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parent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lchild</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rchild</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anchor="b"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0.12</a:t>
                      </a:r>
                      <a:endPar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5</a:t>
                      </a:r>
                      <a:endParaRPr kumimoji="1" lang="en-US" altLang="zh-CN" sz="1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0.40</a:t>
                      </a:r>
                      <a:endPar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0.15</a:t>
                      </a:r>
                      <a:endPar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0.08</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5</a:t>
                      </a:r>
                      <a:endParaRPr kumimoji="1" lang="en-US" altLang="zh-CN" sz="1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0.25</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7</a:t>
                      </a:r>
                      <a:endPar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0.20</a:t>
                      </a:r>
                      <a:endParaRPr kumimoji="1" lang="en-US" altLang="zh-CN" sz="1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3</a:t>
                      </a:r>
                      <a:endParaRPr kumimoji="1" lang="en-US" altLang="zh-CN" sz="1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0</a:t>
                      </a:r>
                      <a:endParaRPr kumimoji="1" lang="en-US" altLang="zh-CN" sz="1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0.35</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0.60</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7</a:t>
                      </a:r>
                      <a:endPar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 name="Rectangle 2942"/>
          <p:cNvSpPr>
            <a:spLocks noChangeArrowheads="1"/>
          </p:cNvSpPr>
          <p:nvPr/>
        </p:nvSpPr>
        <p:spPr bwMode="auto">
          <a:xfrm>
            <a:off x="4880010" y="700268"/>
            <a:ext cx="3652525" cy="2556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b="1" dirty="0"/>
              <a:t>typedef  struct</a:t>
            </a:r>
            <a:endParaRPr lang="en-US" altLang="zh-CN" sz="2000" b="1" dirty="0"/>
          </a:p>
          <a:p>
            <a:r>
              <a:rPr lang="en-US" altLang="zh-CN" sz="2000" b="1" dirty="0"/>
              <a:t>  {</a:t>
            </a:r>
            <a:endParaRPr lang="en-US" altLang="zh-CN" sz="2000" b="1" dirty="0"/>
          </a:p>
          <a:p>
            <a:r>
              <a:rPr lang="en-US" altLang="zh-CN" sz="2000" b="1" dirty="0"/>
              <a:t>      float weight;</a:t>
            </a:r>
            <a:endParaRPr lang="en-US" altLang="zh-CN" sz="2000" b="1" dirty="0"/>
          </a:p>
          <a:p>
            <a:r>
              <a:rPr lang="en-US" altLang="zh-CN" sz="2000" b="1" dirty="0"/>
              <a:t>      int </a:t>
            </a:r>
            <a:r>
              <a:rPr lang="en-US" altLang="zh-CN" sz="2000" b="1" dirty="0" err="1"/>
              <a:t>lchild</a:t>
            </a:r>
            <a:r>
              <a:rPr lang="en-US" altLang="zh-CN" sz="2000" b="1" dirty="0"/>
              <a:t>, </a:t>
            </a:r>
            <a:r>
              <a:rPr lang="en-US" altLang="zh-CN" sz="2000" b="1" dirty="0" err="1"/>
              <a:t>rchild</a:t>
            </a:r>
            <a:r>
              <a:rPr lang="en-US" altLang="zh-CN" sz="2000" b="1" dirty="0"/>
              <a:t>, parent;</a:t>
            </a:r>
            <a:endParaRPr lang="en-US" altLang="zh-CN" sz="2000" b="1" dirty="0"/>
          </a:p>
          <a:p>
            <a:r>
              <a:rPr lang="en-US" altLang="zh-CN" sz="2000" b="1" dirty="0"/>
              <a:t>} HTNODE;</a:t>
            </a:r>
            <a:endParaRPr lang="en-US" altLang="zh-CN" sz="2000" b="1" dirty="0"/>
          </a:p>
          <a:p>
            <a:endParaRPr lang="en-US" altLang="zh-CN" sz="2000" b="1" dirty="0"/>
          </a:p>
          <a:p>
            <a:r>
              <a:rPr lang="en-US" altLang="zh-CN" sz="2000" b="1" dirty="0"/>
              <a:t>typedef HTNODE </a:t>
            </a:r>
            <a:r>
              <a:rPr lang="en-US" altLang="zh-CN" sz="2000" b="1" dirty="0" err="1"/>
              <a:t>HuffmanT</a:t>
            </a:r>
            <a:r>
              <a:rPr lang="en-US" altLang="zh-CN" sz="2000" b="1" dirty="0"/>
              <a:t>[m];</a:t>
            </a:r>
            <a:endParaRPr lang="zh-CN" altLang="en-US" sz="2000" b="1" dirty="0"/>
          </a:p>
        </p:txBody>
      </p:sp>
      <p:sp>
        <p:nvSpPr>
          <p:cNvPr id="30" name="AutoShape 2943"/>
          <p:cNvSpPr/>
          <p:nvPr/>
        </p:nvSpPr>
        <p:spPr bwMode="auto">
          <a:xfrm>
            <a:off x="972270" y="3717032"/>
            <a:ext cx="214460" cy="1296143"/>
          </a:xfrm>
          <a:prstGeom prst="leftBrace">
            <a:avLst>
              <a:gd name="adj1" fmla="val 147826"/>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b="1"/>
          </a:p>
        </p:txBody>
      </p:sp>
      <p:sp>
        <p:nvSpPr>
          <p:cNvPr id="31" name="Text Box 2944"/>
          <p:cNvSpPr txBox="1">
            <a:spLocks noChangeArrowheads="1"/>
          </p:cNvSpPr>
          <p:nvPr/>
        </p:nvSpPr>
        <p:spPr bwMode="auto">
          <a:xfrm>
            <a:off x="395288" y="4221163"/>
            <a:ext cx="556860"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b="1"/>
              <a:t>n=5</a:t>
            </a:r>
            <a:endParaRPr lang="en-US" altLang="zh-CN" sz="1800" b="1"/>
          </a:p>
        </p:txBody>
      </p:sp>
      <p:sp>
        <p:nvSpPr>
          <p:cNvPr id="32" name="AutoShape 2946"/>
          <p:cNvSpPr/>
          <p:nvPr/>
        </p:nvSpPr>
        <p:spPr bwMode="auto">
          <a:xfrm>
            <a:off x="7668344" y="3717032"/>
            <a:ext cx="288926" cy="2556727"/>
          </a:xfrm>
          <a:prstGeom prst="rightBrace">
            <a:avLst>
              <a:gd name="adj1" fmla="val 295833"/>
              <a:gd name="adj2" fmla="val 51376"/>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b="1"/>
          </a:p>
        </p:txBody>
      </p:sp>
      <p:sp>
        <p:nvSpPr>
          <p:cNvPr id="33" name="Text Box 2947"/>
          <p:cNvSpPr txBox="1">
            <a:spLocks noChangeArrowheads="1"/>
          </p:cNvSpPr>
          <p:nvPr/>
        </p:nvSpPr>
        <p:spPr bwMode="auto">
          <a:xfrm>
            <a:off x="7956550" y="4797425"/>
            <a:ext cx="620981"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b="1"/>
              <a:t>m=9</a:t>
            </a:r>
            <a:endParaRPr lang="en-US" altLang="zh-CN" sz="1800" b="1"/>
          </a:p>
        </p:txBody>
      </p:sp>
      <p:sp>
        <p:nvSpPr>
          <p:cNvPr id="34" name="Text Box 2948"/>
          <p:cNvSpPr txBox="1">
            <a:spLocks noChangeArrowheads="1"/>
          </p:cNvSpPr>
          <p:nvPr/>
        </p:nvSpPr>
        <p:spPr bwMode="auto">
          <a:xfrm>
            <a:off x="8172450" y="5949950"/>
            <a:ext cx="733191"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b="1" dirty="0">
                <a:solidFill>
                  <a:srgbClr val="FF3300"/>
                </a:solidFill>
              </a:rPr>
              <a:t>n ? m</a:t>
            </a:r>
            <a:endParaRPr lang="en-US" altLang="zh-CN" sz="1800" b="1" dirty="0">
              <a:solidFill>
                <a:srgbClr val="FF33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5"/>
          <p:cNvSpPr>
            <a:spLocks noChangeArrowheads="1"/>
          </p:cNvSpPr>
          <p:nvPr/>
        </p:nvSpPr>
        <p:spPr bwMode="auto">
          <a:xfrm>
            <a:off x="539750" y="550564"/>
            <a:ext cx="8478838" cy="28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b="1" dirty="0"/>
              <a:t>void  </a:t>
            </a:r>
            <a:r>
              <a:rPr lang="en-US" altLang="zh-CN" sz="2000" b="1" dirty="0" err="1"/>
              <a:t>SelectMin</a:t>
            </a:r>
            <a:r>
              <a:rPr lang="en-US" altLang="zh-CN" sz="2000" b="1" dirty="0"/>
              <a:t>(</a:t>
            </a:r>
            <a:r>
              <a:rPr lang="en-US" altLang="zh-CN" sz="2000" b="1" dirty="0" err="1"/>
              <a:t>HuffmanT</a:t>
            </a:r>
            <a:r>
              <a:rPr lang="en-US" altLang="zh-CN" sz="2000" b="1" dirty="0"/>
              <a:t> </a:t>
            </a:r>
            <a:r>
              <a:rPr lang="en-US" altLang="zh-CN" sz="2000" b="1" dirty="0" err="1"/>
              <a:t>T,int</a:t>
            </a:r>
            <a:r>
              <a:rPr lang="en-US" altLang="zh-CN" sz="2000" b="1" dirty="0"/>
              <a:t> n1,int *p1,int *p2)</a:t>
            </a:r>
            <a:endParaRPr lang="en-US" altLang="zh-CN" sz="2000" b="1" dirty="0"/>
          </a:p>
          <a:p>
            <a:r>
              <a:rPr lang="en-US" altLang="zh-CN" sz="2000" b="1" dirty="0"/>
              <a:t>{  int </a:t>
            </a:r>
            <a:r>
              <a:rPr lang="en-US" altLang="zh-CN" sz="2000" b="1" dirty="0" err="1"/>
              <a:t>i,j</a:t>
            </a:r>
            <a:r>
              <a:rPr lang="en-US" altLang="zh-CN" sz="2000" b="1" dirty="0"/>
              <a:t>;</a:t>
            </a:r>
            <a:endParaRPr lang="en-US" altLang="zh-CN" sz="2000" b="1" dirty="0"/>
          </a:p>
          <a:p>
            <a:r>
              <a:rPr lang="en-US" altLang="zh-CN" sz="2000" b="1" dirty="0"/>
              <a:t>    for(</a:t>
            </a:r>
            <a:r>
              <a:rPr lang="en-US" altLang="zh-CN" sz="2000" b="1" dirty="0" err="1"/>
              <a:t>i</a:t>
            </a:r>
            <a:r>
              <a:rPr lang="en-US" altLang="zh-CN" sz="2000" b="1" dirty="0"/>
              <a:t>=0;i&lt;=n1;i++)       if(T[</a:t>
            </a:r>
            <a:r>
              <a:rPr lang="en-US" altLang="zh-CN" sz="2000" b="1" dirty="0" err="1"/>
              <a:t>i</a:t>
            </a:r>
            <a:r>
              <a:rPr lang="en-US" altLang="zh-CN" sz="2000" b="1" dirty="0"/>
              <a:t>].parent==-1) { *p1=</a:t>
            </a:r>
            <a:r>
              <a:rPr lang="en-US" altLang="zh-CN" sz="2000" b="1" dirty="0" err="1"/>
              <a:t>i;break</a:t>
            </a:r>
            <a:r>
              <a:rPr lang="en-US" altLang="zh-CN" sz="2000" b="1" dirty="0"/>
              <a:t>;}</a:t>
            </a:r>
            <a:endParaRPr lang="en-US" altLang="zh-CN" sz="2000" b="1" dirty="0"/>
          </a:p>
          <a:p>
            <a:r>
              <a:rPr lang="en-US" altLang="zh-CN" sz="2000" b="1" dirty="0"/>
              <a:t>    for(j=i+1;j&lt;=n1;j++)    if(T[j].parent==-1) { *p2=</a:t>
            </a:r>
            <a:r>
              <a:rPr lang="en-US" altLang="zh-CN" sz="2000" b="1" dirty="0" err="1"/>
              <a:t>j;break</a:t>
            </a:r>
            <a:r>
              <a:rPr lang="en-US" altLang="zh-CN" sz="2000" b="1" dirty="0"/>
              <a:t>;}</a:t>
            </a:r>
            <a:endParaRPr lang="en-US" altLang="zh-CN" sz="2000" b="1" dirty="0"/>
          </a:p>
          <a:p>
            <a:r>
              <a:rPr lang="en-US" altLang="zh-CN" sz="2000" b="1" dirty="0"/>
              <a:t>    for(</a:t>
            </a:r>
            <a:r>
              <a:rPr lang="en-US" altLang="zh-CN" sz="2000" b="1" dirty="0" err="1"/>
              <a:t>i</a:t>
            </a:r>
            <a:r>
              <a:rPr lang="en-US" altLang="zh-CN" sz="2000" b="1" dirty="0"/>
              <a:t>=0;i&lt;=n1;i++)</a:t>
            </a:r>
            <a:endParaRPr lang="en-US" altLang="zh-CN" sz="2000" b="1" dirty="0"/>
          </a:p>
          <a:p>
            <a:r>
              <a:rPr lang="en-US" altLang="zh-CN" sz="2000" b="1" dirty="0"/>
              <a:t>       if(</a:t>
            </a:r>
            <a:r>
              <a:rPr lang="en-US" altLang="zh-CN" sz="2000" b="1" dirty="0">
                <a:solidFill>
                  <a:srgbClr val="FF0000"/>
                </a:solidFill>
              </a:rPr>
              <a:t>(T[*p1].weight&gt;T[</a:t>
            </a:r>
            <a:r>
              <a:rPr lang="en-US" altLang="zh-CN" sz="2000" b="1" dirty="0" err="1">
                <a:solidFill>
                  <a:srgbClr val="FF0000"/>
                </a:solidFill>
              </a:rPr>
              <a:t>i</a:t>
            </a:r>
            <a:r>
              <a:rPr lang="en-US" altLang="zh-CN" sz="2000" b="1" dirty="0">
                <a:solidFill>
                  <a:srgbClr val="FF0000"/>
                </a:solidFill>
              </a:rPr>
              <a:t>].weight)</a:t>
            </a:r>
            <a:r>
              <a:rPr lang="en-US" altLang="zh-CN" sz="2000" b="1" dirty="0"/>
              <a:t>&amp;&amp;(T[</a:t>
            </a:r>
            <a:r>
              <a:rPr lang="en-US" altLang="zh-CN" sz="2000" b="1" dirty="0" err="1"/>
              <a:t>i</a:t>
            </a:r>
            <a:r>
              <a:rPr lang="en-US" altLang="zh-CN" sz="2000" b="1" dirty="0"/>
              <a:t>].parent==-1)&amp;&amp;</a:t>
            </a:r>
            <a:r>
              <a:rPr lang="en-US" altLang="zh-CN" sz="2000" b="1" dirty="0">
                <a:solidFill>
                  <a:srgbClr val="FF0000"/>
                </a:solidFill>
              </a:rPr>
              <a:t>(*p2!=</a:t>
            </a:r>
            <a:r>
              <a:rPr lang="en-US" altLang="zh-CN" sz="2000" b="1" dirty="0" err="1">
                <a:solidFill>
                  <a:srgbClr val="FF0000"/>
                </a:solidFill>
              </a:rPr>
              <a:t>i</a:t>
            </a:r>
            <a:r>
              <a:rPr lang="en-US" altLang="zh-CN" sz="2000" b="1" dirty="0">
                <a:solidFill>
                  <a:srgbClr val="FF0000"/>
                </a:solidFill>
              </a:rPr>
              <a:t>)</a:t>
            </a:r>
            <a:r>
              <a:rPr lang="en-US" altLang="zh-CN" sz="2000" b="1" dirty="0"/>
              <a:t>)  *p1=</a:t>
            </a:r>
            <a:r>
              <a:rPr lang="en-US" altLang="zh-CN" sz="2000" b="1" dirty="0" err="1"/>
              <a:t>i</a:t>
            </a:r>
            <a:r>
              <a:rPr lang="en-US" altLang="zh-CN" sz="2000" b="1" dirty="0"/>
              <a:t>;</a:t>
            </a:r>
            <a:endParaRPr lang="en-US" altLang="zh-CN" sz="2000" b="1" dirty="0"/>
          </a:p>
          <a:p>
            <a:r>
              <a:rPr lang="en-US" altLang="zh-CN" sz="2000" b="1" dirty="0"/>
              <a:t>    for(j=0;j&lt;=n1;j++)</a:t>
            </a:r>
            <a:endParaRPr lang="en-US" altLang="zh-CN" sz="2000" b="1" dirty="0"/>
          </a:p>
          <a:p>
            <a:r>
              <a:rPr lang="en-US" altLang="zh-CN" sz="2000" b="1" dirty="0"/>
              <a:t>       if(</a:t>
            </a:r>
            <a:r>
              <a:rPr lang="en-US" altLang="zh-CN" sz="2000" b="1" dirty="0">
                <a:solidFill>
                  <a:srgbClr val="FF0000"/>
                </a:solidFill>
              </a:rPr>
              <a:t>(T[*p2].weight&gt;T[j].weight)</a:t>
            </a:r>
            <a:r>
              <a:rPr lang="en-US" altLang="zh-CN" sz="2000" b="1" dirty="0"/>
              <a:t>&amp;&amp;(T[j].parent==-1)&amp;&amp;</a:t>
            </a:r>
            <a:r>
              <a:rPr lang="en-US" altLang="zh-CN" sz="2000" b="1" dirty="0">
                <a:solidFill>
                  <a:srgbClr val="FF0000"/>
                </a:solidFill>
              </a:rPr>
              <a:t>(*p1!=j)</a:t>
            </a:r>
            <a:r>
              <a:rPr lang="en-US" altLang="zh-CN" sz="2000" b="1" dirty="0"/>
              <a:t>)  *p2=j;</a:t>
            </a:r>
            <a:endParaRPr lang="en-US" altLang="zh-CN" sz="2000" b="1" dirty="0"/>
          </a:p>
          <a:p>
            <a:r>
              <a:rPr lang="en-US" altLang="zh-CN" sz="2000" b="1" dirty="0"/>
              <a:t>}</a:t>
            </a:r>
            <a:endParaRPr lang="en-US" altLang="zh-CN" sz="2000" b="1" dirty="0"/>
          </a:p>
        </p:txBody>
      </p:sp>
      <p:sp>
        <p:nvSpPr>
          <p:cNvPr id="116739" name="Rectangle 6"/>
          <p:cNvSpPr>
            <a:spLocks noChangeArrowheads="1"/>
          </p:cNvSpPr>
          <p:nvPr/>
        </p:nvSpPr>
        <p:spPr bwMode="auto">
          <a:xfrm>
            <a:off x="827584" y="3457277"/>
            <a:ext cx="7632204" cy="3172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b="1" dirty="0"/>
              <a:t>void  </a:t>
            </a:r>
            <a:r>
              <a:rPr lang="en-US" altLang="zh-CN" sz="2000" b="1" dirty="0" err="1"/>
              <a:t>CreatHT</a:t>
            </a:r>
            <a:r>
              <a:rPr lang="en-US" altLang="zh-CN" sz="2000" b="1" dirty="0"/>
              <a:t>(</a:t>
            </a:r>
            <a:r>
              <a:rPr lang="en-US" altLang="zh-CN" sz="2000" b="1" dirty="0" err="1"/>
              <a:t>HuffmanT</a:t>
            </a:r>
            <a:r>
              <a:rPr lang="en-US" altLang="zh-CN" sz="2000" b="1" dirty="0"/>
              <a:t> T)     //</a:t>
            </a:r>
            <a:r>
              <a:rPr lang="zh-CN" altLang="en-US" sz="2000" b="1" dirty="0"/>
              <a:t>创建哈夫曼树</a:t>
            </a:r>
            <a:endParaRPr lang="zh-CN" altLang="en-US" sz="2000" b="1" dirty="0"/>
          </a:p>
          <a:p>
            <a:r>
              <a:rPr lang="en-US" altLang="zh-CN" sz="2000" b="1" dirty="0"/>
              <a:t>{</a:t>
            </a:r>
            <a:endParaRPr lang="en-US" altLang="zh-CN" sz="2000" b="1" dirty="0"/>
          </a:p>
          <a:p>
            <a:r>
              <a:rPr lang="en-US" altLang="zh-CN" sz="2000" b="1" dirty="0"/>
              <a:t>   int i,p1,p2;         </a:t>
            </a:r>
            <a:r>
              <a:rPr lang="en-US" altLang="zh-CN" sz="2000" b="1" dirty="0" err="1"/>
              <a:t>InitHT</a:t>
            </a:r>
            <a:r>
              <a:rPr lang="en-US" altLang="zh-CN" sz="2000" b="1" dirty="0"/>
              <a:t>(T);</a:t>
            </a:r>
            <a:endParaRPr lang="en-US" altLang="zh-CN" sz="2000" b="1" dirty="0"/>
          </a:p>
          <a:p>
            <a:r>
              <a:rPr lang="en-US" altLang="zh-CN" sz="2000" b="1" dirty="0"/>
              <a:t>   for(</a:t>
            </a:r>
            <a:r>
              <a:rPr lang="en-US" altLang="zh-CN" sz="2000" b="1" dirty="0" err="1"/>
              <a:t>i</a:t>
            </a:r>
            <a:r>
              <a:rPr lang="en-US" altLang="zh-CN" sz="2000" b="1" dirty="0"/>
              <a:t>=</a:t>
            </a:r>
            <a:r>
              <a:rPr lang="en-US" altLang="zh-CN" sz="2000" b="1" dirty="0" err="1"/>
              <a:t>n;i</a:t>
            </a:r>
            <a:r>
              <a:rPr lang="en-US" altLang="zh-CN" sz="2000" b="1" dirty="0"/>
              <a:t>&lt;</a:t>
            </a:r>
            <a:r>
              <a:rPr lang="en-US" altLang="zh-CN" sz="2000" b="1" dirty="0" err="1"/>
              <a:t>m;i</a:t>
            </a:r>
            <a:r>
              <a:rPr lang="en-US" altLang="zh-CN" sz="2000" b="1" dirty="0"/>
              <a:t>++)</a:t>
            </a:r>
            <a:endParaRPr lang="en-US" altLang="zh-CN" sz="2000" b="1" dirty="0"/>
          </a:p>
          <a:p>
            <a:r>
              <a:rPr lang="en-US" altLang="zh-CN" sz="2000" b="1" dirty="0"/>
              <a:t>   {      </a:t>
            </a:r>
            <a:r>
              <a:rPr lang="en-US" altLang="zh-CN" sz="2000" b="1" dirty="0" err="1">
                <a:solidFill>
                  <a:srgbClr val="FF0000"/>
                </a:solidFill>
              </a:rPr>
              <a:t>SelectMin</a:t>
            </a:r>
            <a:r>
              <a:rPr lang="en-US" altLang="zh-CN" sz="2000" b="1" dirty="0">
                <a:solidFill>
                  <a:srgbClr val="FF0000"/>
                </a:solidFill>
              </a:rPr>
              <a:t>(T,i-1,&amp;p1,&amp;p2)</a:t>
            </a:r>
            <a:r>
              <a:rPr lang="en-US" altLang="zh-CN" sz="2000" b="1" dirty="0"/>
              <a:t>;       //</a:t>
            </a:r>
            <a:r>
              <a:rPr lang="zh-CN" altLang="en-US" sz="2000" b="1" dirty="0"/>
              <a:t>选择两个最小的权</a:t>
            </a:r>
            <a:endParaRPr lang="en-US" altLang="zh-CN" sz="2000" b="1" dirty="0"/>
          </a:p>
          <a:p>
            <a:r>
              <a:rPr lang="en-US" altLang="zh-CN" sz="2000" b="1" dirty="0"/>
              <a:t>           T[p1].parent=T[p2].parent=</a:t>
            </a:r>
            <a:r>
              <a:rPr lang="en-US" altLang="zh-CN" sz="2000" b="1" dirty="0" err="1"/>
              <a:t>i</a:t>
            </a:r>
            <a:r>
              <a:rPr lang="en-US" altLang="zh-CN" sz="2000" b="1" dirty="0"/>
              <a:t>;</a:t>
            </a:r>
            <a:endParaRPr lang="en-US" altLang="zh-CN" sz="2000" b="1" dirty="0"/>
          </a:p>
          <a:p>
            <a:r>
              <a:rPr lang="en-US" altLang="zh-CN" sz="2000" b="1" dirty="0"/>
              <a:t>           T[</a:t>
            </a:r>
            <a:r>
              <a:rPr lang="en-US" altLang="zh-CN" sz="2000" b="1" dirty="0" err="1"/>
              <a:t>i</a:t>
            </a:r>
            <a:r>
              <a:rPr lang="en-US" altLang="zh-CN" sz="2000" b="1" dirty="0"/>
              <a:t>].</a:t>
            </a:r>
            <a:r>
              <a:rPr lang="en-US" altLang="zh-CN" sz="2000" b="1" dirty="0" err="1"/>
              <a:t>lchild</a:t>
            </a:r>
            <a:r>
              <a:rPr lang="en-US" altLang="zh-CN" sz="2000" b="1" dirty="0"/>
              <a:t>=p1;</a:t>
            </a:r>
            <a:endParaRPr lang="en-US" altLang="zh-CN" sz="2000" b="1" dirty="0"/>
          </a:p>
          <a:p>
            <a:r>
              <a:rPr lang="en-US" altLang="zh-CN" sz="2000" b="1" dirty="0"/>
              <a:t>           T[</a:t>
            </a:r>
            <a:r>
              <a:rPr lang="en-US" altLang="zh-CN" sz="2000" b="1" dirty="0" err="1"/>
              <a:t>i</a:t>
            </a:r>
            <a:r>
              <a:rPr lang="en-US" altLang="zh-CN" sz="2000" b="1" dirty="0"/>
              <a:t>].</a:t>
            </a:r>
            <a:r>
              <a:rPr lang="en-US" altLang="zh-CN" sz="2000" b="1" dirty="0" err="1"/>
              <a:t>rchild</a:t>
            </a:r>
            <a:r>
              <a:rPr lang="en-US" altLang="zh-CN" sz="2000" b="1" dirty="0"/>
              <a:t>=p2;</a:t>
            </a:r>
            <a:endParaRPr lang="en-US" altLang="zh-CN" sz="2000" b="1" dirty="0"/>
          </a:p>
          <a:p>
            <a:r>
              <a:rPr lang="en-US" altLang="zh-CN" sz="2000" b="1" dirty="0"/>
              <a:t>           T[</a:t>
            </a:r>
            <a:r>
              <a:rPr lang="en-US" altLang="zh-CN" sz="2000" b="1" dirty="0" err="1"/>
              <a:t>i</a:t>
            </a:r>
            <a:r>
              <a:rPr lang="en-US" altLang="zh-CN" sz="2000" b="1" dirty="0"/>
              <a:t>].weight=T[p1].</a:t>
            </a:r>
            <a:r>
              <a:rPr lang="en-US" altLang="zh-CN" sz="2000" b="1" dirty="0" err="1"/>
              <a:t>weight+T</a:t>
            </a:r>
            <a:r>
              <a:rPr lang="en-US" altLang="zh-CN" sz="2000" b="1" dirty="0"/>
              <a:t>[p2].weight;       }</a:t>
            </a:r>
            <a:endParaRPr lang="en-US" altLang="zh-CN" sz="2000" b="1" dirty="0"/>
          </a:p>
          <a:p>
            <a:r>
              <a:rPr lang="en-US" altLang="zh-CN" sz="2000" b="1" dirty="0"/>
              <a:t>}</a:t>
            </a:r>
            <a:endParaRPr lang="zh-CN" altLang="en-US" sz="2000" b="1" dirty="0"/>
          </a:p>
        </p:txBody>
      </p:sp>
      <p:sp>
        <p:nvSpPr>
          <p:cNvPr id="116740" name="Text Box 8"/>
          <p:cNvSpPr txBox="1">
            <a:spLocks noChangeArrowheads="1"/>
          </p:cNvSpPr>
          <p:nvPr/>
        </p:nvSpPr>
        <p:spPr bwMode="auto">
          <a:xfrm>
            <a:off x="7020272" y="5475586"/>
            <a:ext cx="1638300" cy="831850"/>
          </a:xfrm>
          <a:prstGeom prst="rect">
            <a:avLst/>
          </a:prstGeom>
          <a:noFill/>
          <a:ln w="9525" algn="ctr">
            <a:solidFill>
              <a:srgbClr val="FF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b="1"/>
              <a:t>哈夫曼树</a:t>
            </a:r>
            <a:endParaRPr lang="zh-CN" altLang="en-US" b="1"/>
          </a:p>
          <a:p>
            <a:pPr algn="ctr"/>
            <a:r>
              <a:rPr lang="zh-CN" altLang="en-US" b="1"/>
              <a:t>创建方法</a:t>
            </a:r>
            <a:r>
              <a:rPr lang="en-US" altLang="zh-CN" b="1"/>
              <a:t> 1</a:t>
            </a:r>
            <a:endParaRPr lang="en-US" altLang="zh-CN"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4"/>
          <p:cNvSpPr>
            <a:spLocks noChangeArrowheads="1"/>
          </p:cNvSpPr>
          <p:nvPr/>
        </p:nvSpPr>
        <p:spPr bwMode="auto">
          <a:xfrm>
            <a:off x="468313" y="654768"/>
            <a:ext cx="5472112" cy="1633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b="1" dirty="0"/>
              <a:t>typedef struct HNODE</a:t>
            </a:r>
            <a:endParaRPr lang="en-US" altLang="zh-CN" sz="2000" b="1" dirty="0"/>
          </a:p>
          <a:p>
            <a:r>
              <a:rPr lang="en-US" altLang="zh-CN" sz="2000" b="1" dirty="0"/>
              <a:t>  {</a:t>
            </a:r>
            <a:endParaRPr lang="en-US" altLang="zh-CN" sz="2000" b="1" dirty="0"/>
          </a:p>
          <a:p>
            <a:r>
              <a:rPr lang="en-US" altLang="zh-CN" sz="2000" b="1" dirty="0"/>
              <a:t>      int </a:t>
            </a:r>
            <a:r>
              <a:rPr lang="en-US" altLang="zh-CN" sz="2000" b="1" dirty="0" err="1"/>
              <a:t>data,lev</a:t>
            </a:r>
            <a:r>
              <a:rPr lang="en-US" altLang="zh-CN" sz="2000" b="1" dirty="0"/>
              <a:t>;</a:t>
            </a:r>
            <a:endParaRPr lang="en-US" altLang="zh-CN" sz="2000" b="1" dirty="0"/>
          </a:p>
          <a:p>
            <a:r>
              <a:rPr lang="en-US" altLang="zh-CN" sz="2000" b="1" dirty="0"/>
              <a:t>	  struct HNODE *next,*</a:t>
            </a:r>
            <a:r>
              <a:rPr lang="en-US" altLang="zh-CN" sz="2000" b="1" dirty="0" err="1"/>
              <a:t>lchild</a:t>
            </a:r>
            <a:r>
              <a:rPr lang="en-US" altLang="zh-CN" sz="2000" b="1" dirty="0"/>
              <a:t>,*</a:t>
            </a:r>
            <a:r>
              <a:rPr lang="en-US" altLang="zh-CN" sz="2000" b="1" dirty="0" err="1"/>
              <a:t>rchild</a:t>
            </a:r>
            <a:r>
              <a:rPr lang="en-US" altLang="zh-CN" sz="2000" b="1" dirty="0"/>
              <a:t>;</a:t>
            </a:r>
            <a:endParaRPr lang="en-US" altLang="zh-CN" sz="2000" b="1" dirty="0"/>
          </a:p>
          <a:p>
            <a:r>
              <a:rPr lang="en-US" altLang="zh-CN" sz="2000" b="1" dirty="0"/>
              <a:t>} HTREE;</a:t>
            </a:r>
            <a:endParaRPr lang="zh-CN" altLang="en-US" sz="2000" b="1" dirty="0"/>
          </a:p>
        </p:txBody>
      </p:sp>
      <p:graphicFrame>
        <p:nvGraphicFramePr>
          <p:cNvPr id="144428" name="Group 44"/>
          <p:cNvGraphicFramePr>
            <a:graphicFrameLocks noGrp="1"/>
          </p:cNvGraphicFramePr>
          <p:nvPr/>
        </p:nvGraphicFramePr>
        <p:xfrm>
          <a:off x="6156325" y="727793"/>
          <a:ext cx="1943100" cy="674692"/>
        </p:xfrm>
        <a:graphic>
          <a:graphicData uri="http://schemas.openxmlformats.org/drawingml/2006/table">
            <a:tbl>
              <a:tblPr/>
              <a:tblGrid>
                <a:gridCol w="646113"/>
                <a:gridCol w="720725"/>
                <a:gridCol w="576262"/>
              </a:tblGrid>
              <a:tr h="337344">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data</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53" marB="46753"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lev</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53" marB="46753"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next</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53" marB="46753"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337344">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lchild</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53" marB="46753"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rchild</a:t>
                      </a:r>
                      <a:endPar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753" marB="46753"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graphicFrame>
        <p:nvGraphicFramePr>
          <p:cNvPr id="144455" name="Group 71"/>
          <p:cNvGraphicFramePr>
            <a:graphicFrameLocks noGrp="1"/>
          </p:cNvGraphicFramePr>
          <p:nvPr/>
        </p:nvGraphicFramePr>
        <p:xfrm>
          <a:off x="1260475" y="2599456"/>
          <a:ext cx="792163" cy="492126"/>
        </p:xfrm>
        <a:graphic>
          <a:graphicData uri="http://schemas.openxmlformats.org/drawingml/2006/table">
            <a:tbl>
              <a:tblPr/>
              <a:tblGrid>
                <a:gridCol w="244475"/>
                <a:gridCol w="244475"/>
                <a:gridCol w="303213"/>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graphicFrame>
        <p:nvGraphicFramePr>
          <p:cNvPr id="144548" name="Group 164"/>
          <p:cNvGraphicFramePr>
            <a:graphicFrameLocks noGrp="1"/>
          </p:cNvGraphicFramePr>
          <p:nvPr/>
        </p:nvGraphicFramePr>
        <p:xfrm>
          <a:off x="2413000" y="2599456"/>
          <a:ext cx="950913" cy="492126"/>
        </p:xfrm>
        <a:graphic>
          <a:graphicData uri="http://schemas.openxmlformats.org/drawingml/2006/table">
            <a:tbl>
              <a:tblPr/>
              <a:tblGrid>
                <a:gridCol w="403225"/>
                <a:gridCol w="244475"/>
                <a:gridCol w="303213"/>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0.08</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graphicFrame>
        <p:nvGraphicFramePr>
          <p:cNvPr id="144670" name="Group 286"/>
          <p:cNvGraphicFramePr>
            <a:graphicFrameLocks noGrp="1"/>
          </p:cNvGraphicFramePr>
          <p:nvPr/>
        </p:nvGraphicFramePr>
        <p:xfrm>
          <a:off x="5795963" y="1735856"/>
          <a:ext cx="2724150" cy="565150"/>
        </p:xfrm>
        <a:graphic>
          <a:graphicData uri="http://schemas.openxmlformats.org/drawingml/2006/table">
            <a:tbl>
              <a:tblPr/>
              <a:tblGrid>
                <a:gridCol w="485775"/>
                <a:gridCol w="447675"/>
                <a:gridCol w="447675"/>
                <a:gridCol w="447675"/>
                <a:gridCol w="447675"/>
                <a:gridCol w="447675"/>
              </a:tblGrid>
              <a:tr h="288732">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字符</a:t>
                      </a:r>
                      <a:endParaRPr kumimoji="1" lang="zh-CN" altLang="en-US"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69" marB="46769" horzOverflow="overflow">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69" marB="46769" horzOverflow="overflow">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69" marB="46769" horzOverflow="overflow">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69" marB="46769" horzOverflow="overflow">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69" marB="46769" horzOverflow="overflow">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69" marB="46769" horzOverflow="overflow">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lnTlToBr>
                      <a:noFill/>
                    </a:lnTlToBr>
                    <a:lnBlToTr>
                      <a:noFill/>
                    </a:lnBlToTr>
                    <a:noFill/>
                  </a:tcPr>
                </a:tc>
              </a:tr>
              <a:tr h="27641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概率</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69" marB="46769" horzOverflow="overflow">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0.12</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69" marB="46769" horzOverflow="overflow">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0.40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69" marB="46769" horzOverflow="overflow">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0.15</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69" marB="46769" horzOverflow="overflow">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0.08</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69" marB="46769" horzOverflow="overflow">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0.25</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69" marB="46769" horzOverflow="overflow">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lnTlToBr>
                      <a:noFill/>
                    </a:lnTlToBr>
                    <a:lnBlToTr>
                      <a:noFill/>
                    </a:lnBlToTr>
                    <a:noFill/>
                  </a:tcPr>
                </a:tc>
              </a:tr>
            </a:tbl>
          </a:graphicData>
        </a:graphic>
      </p:graphicFrame>
      <p:graphicFrame>
        <p:nvGraphicFramePr>
          <p:cNvPr id="144549" name="Group 165"/>
          <p:cNvGraphicFramePr>
            <a:graphicFrameLocks noGrp="1"/>
          </p:cNvGraphicFramePr>
          <p:nvPr/>
        </p:nvGraphicFramePr>
        <p:xfrm>
          <a:off x="3708400" y="2599456"/>
          <a:ext cx="950913" cy="492126"/>
        </p:xfrm>
        <a:graphic>
          <a:graphicData uri="http://schemas.openxmlformats.org/drawingml/2006/table">
            <a:tbl>
              <a:tblPr/>
              <a:tblGrid>
                <a:gridCol w="403225"/>
                <a:gridCol w="244475"/>
                <a:gridCol w="303213"/>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0.12</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graphicFrame>
        <p:nvGraphicFramePr>
          <p:cNvPr id="144562" name="Group 178"/>
          <p:cNvGraphicFramePr>
            <a:graphicFrameLocks noGrp="1"/>
          </p:cNvGraphicFramePr>
          <p:nvPr/>
        </p:nvGraphicFramePr>
        <p:xfrm>
          <a:off x="4991100" y="2599456"/>
          <a:ext cx="950913" cy="492126"/>
        </p:xfrm>
        <a:graphic>
          <a:graphicData uri="http://schemas.openxmlformats.org/drawingml/2006/table">
            <a:tbl>
              <a:tblPr/>
              <a:tblGrid>
                <a:gridCol w="403225"/>
                <a:gridCol w="244475"/>
                <a:gridCol w="303213"/>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0.15</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graphicFrame>
        <p:nvGraphicFramePr>
          <p:cNvPr id="144575" name="Group 191"/>
          <p:cNvGraphicFramePr>
            <a:graphicFrameLocks noGrp="1"/>
          </p:cNvGraphicFramePr>
          <p:nvPr/>
        </p:nvGraphicFramePr>
        <p:xfrm>
          <a:off x="6286500" y="2599456"/>
          <a:ext cx="950913" cy="492126"/>
        </p:xfrm>
        <a:graphic>
          <a:graphicData uri="http://schemas.openxmlformats.org/drawingml/2006/table">
            <a:tbl>
              <a:tblPr/>
              <a:tblGrid>
                <a:gridCol w="403225"/>
                <a:gridCol w="244475"/>
                <a:gridCol w="303213"/>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0.25</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graphicFrame>
        <p:nvGraphicFramePr>
          <p:cNvPr id="144588" name="Group 204"/>
          <p:cNvGraphicFramePr>
            <a:graphicFrameLocks noGrp="1"/>
          </p:cNvGraphicFramePr>
          <p:nvPr/>
        </p:nvGraphicFramePr>
        <p:xfrm>
          <a:off x="7581900" y="2599456"/>
          <a:ext cx="950913" cy="492126"/>
        </p:xfrm>
        <a:graphic>
          <a:graphicData uri="http://schemas.openxmlformats.org/drawingml/2006/table">
            <a:tbl>
              <a:tblPr/>
              <a:tblGrid>
                <a:gridCol w="403225"/>
                <a:gridCol w="244475"/>
                <a:gridCol w="303213"/>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0.40</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sp>
        <p:nvSpPr>
          <p:cNvPr id="119925" name="Line 217"/>
          <p:cNvSpPr>
            <a:spLocks noChangeShapeType="1"/>
          </p:cNvSpPr>
          <p:nvPr/>
        </p:nvSpPr>
        <p:spPr bwMode="auto">
          <a:xfrm>
            <a:off x="900113" y="2826468"/>
            <a:ext cx="36036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19926" name="Line 218"/>
          <p:cNvSpPr>
            <a:spLocks noChangeShapeType="1"/>
          </p:cNvSpPr>
          <p:nvPr/>
        </p:nvSpPr>
        <p:spPr bwMode="auto">
          <a:xfrm>
            <a:off x="1908175" y="2816943"/>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19927" name="Line 219"/>
          <p:cNvSpPr>
            <a:spLocks noChangeShapeType="1"/>
          </p:cNvSpPr>
          <p:nvPr/>
        </p:nvSpPr>
        <p:spPr bwMode="auto">
          <a:xfrm>
            <a:off x="3194050" y="2835993"/>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19928" name="Line 220"/>
          <p:cNvSpPr>
            <a:spLocks noChangeShapeType="1"/>
          </p:cNvSpPr>
          <p:nvPr/>
        </p:nvSpPr>
        <p:spPr bwMode="auto">
          <a:xfrm>
            <a:off x="4462463" y="2835993"/>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19929" name="Line 221"/>
          <p:cNvSpPr>
            <a:spLocks noChangeShapeType="1"/>
          </p:cNvSpPr>
          <p:nvPr/>
        </p:nvSpPr>
        <p:spPr bwMode="auto">
          <a:xfrm>
            <a:off x="5786438" y="2835993"/>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19930" name="Line 222"/>
          <p:cNvSpPr>
            <a:spLocks noChangeShapeType="1"/>
          </p:cNvSpPr>
          <p:nvPr/>
        </p:nvSpPr>
        <p:spPr bwMode="auto">
          <a:xfrm>
            <a:off x="7054850" y="2835993"/>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19931" name="Text Box 287"/>
          <p:cNvSpPr txBox="1">
            <a:spLocks noChangeArrowheads="1"/>
          </p:cNvSpPr>
          <p:nvPr/>
        </p:nvSpPr>
        <p:spPr bwMode="auto">
          <a:xfrm>
            <a:off x="684213" y="2528018"/>
            <a:ext cx="5286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t>Head</a:t>
            </a:r>
            <a:endParaRPr lang="en-US" altLang="zh-CN" sz="1200" b="1"/>
          </a:p>
        </p:txBody>
      </p:sp>
      <p:graphicFrame>
        <p:nvGraphicFramePr>
          <p:cNvPr id="144672" name="Group 288"/>
          <p:cNvGraphicFramePr>
            <a:graphicFrameLocks noGrp="1"/>
          </p:cNvGraphicFramePr>
          <p:nvPr/>
        </p:nvGraphicFramePr>
        <p:xfrm>
          <a:off x="3727450" y="3199531"/>
          <a:ext cx="950913" cy="492126"/>
        </p:xfrm>
        <a:graphic>
          <a:graphicData uri="http://schemas.openxmlformats.org/drawingml/2006/table">
            <a:tbl>
              <a:tblPr/>
              <a:tblGrid>
                <a:gridCol w="403225"/>
                <a:gridCol w="244475"/>
                <a:gridCol w="303213"/>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0.20</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graphicFrame>
        <p:nvGraphicFramePr>
          <p:cNvPr id="144685" name="Group 301"/>
          <p:cNvGraphicFramePr>
            <a:graphicFrameLocks noGrp="1"/>
          </p:cNvGraphicFramePr>
          <p:nvPr/>
        </p:nvGraphicFramePr>
        <p:xfrm>
          <a:off x="1260475" y="3231281"/>
          <a:ext cx="792163" cy="492126"/>
        </p:xfrm>
        <a:graphic>
          <a:graphicData uri="http://schemas.openxmlformats.org/drawingml/2006/table">
            <a:tbl>
              <a:tblPr/>
              <a:tblGrid>
                <a:gridCol w="244475"/>
                <a:gridCol w="244475"/>
                <a:gridCol w="303213"/>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graphicFrame>
        <p:nvGraphicFramePr>
          <p:cNvPr id="144698" name="Group 314"/>
          <p:cNvGraphicFramePr>
            <a:graphicFrameLocks noGrp="1"/>
          </p:cNvGraphicFramePr>
          <p:nvPr/>
        </p:nvGraphicFramePr>
        <p:xfrm>
          <a:off x="3151188" y="3920256"/>
          <a:ext cx="950912" cy="492126"/>
        </p:xfrm>
        <a:graphic>
          <a:graphicData uri="http://schemas.openxmlformats.org/drawingml/2006/table">
            <a:tbl>
              <a:tblPr/>
              <a:tblGrid>
                <a:gridCol w="403225"/>
                <a:gridCol w="244475"/>
                <a:gridCol w="303212"/>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0.08</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graphicFrame>
        <p:nvGraphicFramePr>
          <p:cNvPr id="144711" name="Group 327"/>
          <p:cNvGraphicFramePr>
            <a:graphicFrameLocks noGrp="1"/>
          </p:cNvGraphicFramePr>
          <p:nvPr/>
        </p:nvGraphicFramePr>
        <p:xfrm>
          <a:off x="4446588" y="3920256"/>
          <a:ext cx="950912" cy="492126"/>
        </p:xfrm>
        <a:graphic>
          <a:graphicData uri="http://schemas.openxmlformats.org/drawingml/2006/table">
            <a:tbl>
              <a:tblPr/>
              <a:tblGrid>
                <a:gridCol w="403225"/>
                <a:gridCol w="244475"/>
                <a:gridCol w="303212"/>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0.12</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graphicFrame>
        <p:nvGraphicFramePr>
          <p:cNvPr id="144724" name="Group 340"/>
          <p:cNvGraphicFramePr>
            <a:graphicFrameLocks noGrp="1"/>
          </p:cNvGraphicFramePr>
          <p:nvPr/>
        </p:nvGraphicFramePr>
        <p:xfrm>
          <a:off x="2411413" y="3199531"/>
          <a:ext cx="950912" cy="492126"/>
        </p:xfrm>
        <a:graphic>
          <a:graphicData uri="http://schemas.openxmlformats.org/drawingml/2006/table">
            <a:tbl>
              <a:tblPr/>
              <a:tblGrid>
                <a:gridCol w="403225"/>
                <a:gridCol w="244475"/>
                <a:gridCol w="303212"/>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0.15</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graphicFrame>
        <p:nvGraphicFramePr>
          <p:cNvPr id="144737" name="Group 353"/>
          <p:cNvGraphicFramePr>
            <a:graphicFrameLocks noGrp="1"/>
          </p:cNvGraphicFramePr>
          <p:nvPr/>
        </p:nvGraphicFramePr>
        <p:xfrm>
          <a:off x="4984750" y="3221756"/>
          <a:ext cx="950913" cy="492126"/>
        </p:xfrm>
        <a:graphic>
          <a:graphicData uri="http://schemas.openxmlformats.org/drawingml/2006/table">
            <a:tbl>
              <a:tblPr/>
              <a:tblGrid>
                <a:gridCol w="403225"/>
                <a:gridCol w="244475"/>
                <a:gridCol w="303213"/>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0.25</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graphicFrame>
        <p:nvGraphicFramePr>
          <p:cNvPr id="144750" name="Group 366"/>
          <p:cNvGraphicFramePr>
            <a:graphicFrameLocks noGrp="1"/>
          </p:cNvGraphicFramePr>
          <p:nvPr/>
        </p:nvGraphicFramePr>
        <p:xfrm>
          <a:off x="6280150" y="3221756"/>
          <a:ext cx="950913" cy="492126"/>
        </p:xfrm>
        <a:graphic>
          <a:graphicData uri="http://schemas.openxmlformats.org/drawingml/2006/table">
            <a:tbl>
              <a:tblPr/>
              <a:tblGrid>
                <a:gridCol w="403225"/>
                <a:gridCol w="244475"/>
                <a:gridCol w="303213"/>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0.40</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sp>
        <p:nvSpPr>
          <p:cNvPr id="120023" name="Line 379"/>
          <p:cNvSpPr>
            <a:spLocks noChangeShapeType="1"/>
          </p:cNvSpPr>
          <p:nvPr/>
        </p:nvSpPr>
        <p:spPr bwMode="auto">
          <a:xfrm>
            <a:off x="900113" y="3458293"/>
            <a:ext cx="36036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0024" name="Line 380"/>
          <p:cNvSpPr>
            <a:spLocks noChangeShapeType="1"/>
          </p:cNvSpPr>
          <p:nvPr/>
        </p:nvSpPr>
        <p:spPr bwMode="auto">
          <a:xfrm>
            <a:off x="1908175" y="3448768"/>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0025" name="Line 381"/>
          <p:cNvSpPr>
            <a:spLocks noChangeShapeType="1"/>
          </p:cNvSpPr>
          <p:nvPr/>
        </p:nvSpPr>
        <p:spPr bwMode="auto">
          <a:xfrm>
            <a:off x="4500563" y="3467818"/>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0026" name="Line 383"/>
          <p:cNvSpPr>
            <a:spLocks noChangeShapeType="1"/>
          </p:cNvSpPr>
          <p:nvPr/>
        </p:nvSpPr>
        <p:spPr bwMode="auto">
          <a:xfrm>
            <a:off x="3178175" y="3436068"/>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0027" name="Line 384"/>
          <p:cNvSpPr>
            <a:spLocks noChangeShapeType="1"/>
          </p:cNvSpPr>
          <p:nvPr/>
        </p:nvSpPr>
        <p:spPr bwMode="auto">
          <a:xfrm>
            <a:off x="5753100" y="3458293"/>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0028" name="Text Box 385"/>
          <p:cNvSpPr txBox="1">
            <a:spLocks noChangeArrowheads="1"/>
          </p:cNvSpPr>
          <p:nvPr/>
        </p:nvSpPr>
        <p:spPr bwMode="auto">
          <a:xfrm>
            <a:off x="684213" y="3159843"/>
            <a:ext cx="5286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t>Head</a:t>
            </a:r>
            <a:endParaRPr lang="en-US" altLang="zh-CN" sz="1200" b="1"/>
          </a:p>
        </p:txBody>
      </p:sp>
      <p:sp>
        <p:nvSpPr>
          <p:cNvPr id="120029" name="Line 386"/>
          <p:cNvSpPr>
            <a:spLocks noChangeShapeType="1"/>
          </p:cNvSpPr>
          <p:nvPr/>
        </p:nvSpPr>
        <p:spPr bwMode="auto">
          <a:xfrm flipH="1">
            <a:off x="3563938" y="3520206"/>
            <a:ext cx="360362" cy="36036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0030" name="Line 387"/>
          <p:cNvSpPr>
            <a:spLocks noChangeShapeType="1"/>
          </p:cNvSpPr>
          <p:nvPr/>
        </p:nvSpPr>
        <p:spPr bwMode="auto">
          <a:xfrm>
            <a:off x="4284663" y="3520206"/>
            <a:ext cx="503237" cy="36036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aphicFrame>
        <p:nvGraphicFramePr>
          <p:cNvPr id="144772" name="Group 388"/>
          <p:cNvGraphicFramePr>
            <a:graphicFrameLocks noGrp="1"/>
          </p:cNvGraphicFramePr>
          <p:nvPr/>
        </p:nvGraphicFramePr>
        <p:xfrm>
          <a:off x="4325938" y="5312493"/>
          <a:ext cx="950912" cy="492126"/>
        </p:xfrm>
        <a:graphic>
          <a:graphicData uri="http://schemas.openxmlformats.org/drawingml/2006/table">
            <a:tbl>
              <a:tblPr/>
              <a:tblGrid>
                <a:gridCol w="403225"/>
                <a:gridCol w="244475"/>
                <a:gridCol w="303212"/>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0.20</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graphicFrame>
        <p:nvGraphicFramePr>
          <p:cNvPr id="144785" name="Group 401"/>
          <p:cNvGraphicFramePr>
            <a:graphicFrameLocks noGrp="1"/>
          </p:cNvGraphicFramePr>
          <p:nvPr/>
        </p:nvGraphicFramePr>
        <p:xfrm>
          <a:off x="1260475" y="4542556"/>
          <a:ext cx="792163" cy="492126"/>
        </p:xfrm>
        <a:graphic>
          <a:graphicData uri="http://schemas.openxmlformats.org/drawingml/2006/table">
            <a:tbl>
              <a:tblPr/>
              <a:tblGrid>
                <a:gridCol w="244475"/>
                <a:gridCol w="244475"/>
                <a:gridCol w="303213"/>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graphicFrame>
        <p:nvGraphicFramePr>
          <p:cNvPr id="144798" name="Group 414"/>
          <p:cNvGraphicFramePr>
            <a:graphicFrameLocks noGrp="1"/>
          </p:cNvGraphicFramePr>
          <p:nvPr/>
        </p:nvGraphicFramePr>
        <p:xfrm>
          <a:off x="3749675" y="6033218"/>
          <a:ext cx="950913" cy="492126"/>
        </p:xfrm>
        <a:graphic>
          <a:graphicData uri="http://schemas.openxmlformats.org/drawingml/2006/table">
            <a:tbl>
              <a:tblPr/>
              <a:tblGrid>
                <a:gridCol w="403225"/>
                <a:gridCol w="244475"/>
                <a:gridCol w="303213"/>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0.08</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graphicFrame>
        <p:nvGraphicFramePr>
          <p:cNvPr id="144811" name="Group 427"/>
          <p:cNvGraphicFramePr>
            <a:graphicFrameLocks noGrp="1"/>
          </p:cNvGraphicFramePr>
          <p:nvPr/>
        </p:nvGraphicFramePr>
        <p:xfrm>
          <a:off x="4810125" y="6018931"/>
          <a:ext cx="950913" cy="492126"/>
        </p:xfrm>
        <a:graphic>
          <a:graphicData uri="http://schemas.openxmlformats.org/drawingml/2006/table">
            <a:tbl>
              <a:tblPr/>
              <a:tblGrid>
                <a:gridCol w="403225"/>
                <a:gridCol w="244475"/>
                <a:gridCol w="303213"/>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0.12</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graphicFrame>
        <p:nvGraphicFramePr>
          <p:cNvPr id="144824" name="Group 440"/>
          <p:cNvGraphicFramePr>
            <a:graphicFrameLocks noGrp="1"/>
          </p:cNvGraphicFramePr>
          <p:nvPr/>
        </p:nvGraphicFramePr>
        <p:xfrm>
          <a:off x="3009900" y="5312493"/>
          <a:ext cx="950913" cy="492126"/>
        </p:xfrm>
        <a:graphic>
          <a:graphicData uri="http://schemas.openxmlformats.org/drawingml/2006/table">
            <a:tbl>
              <a:tblPr/>
              <a:tblGrid>
                <a:gridCol w="403225"/>
                <a:gridCol w="244475"/>
                <a:gridCol w="303213"/>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0.15</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graphicFrame>
        <p:nvGraphicFramePr>
          <p:cNvPr id="144837" name="Group 453"/>
          <p:cNvGraphicFramePr>
            <a:graphicFrameLocks noGrp="1"/>
          </p:cNvGraphicFramePr>
          <p:nvPr/>
        </p:nvGraphicFramePr>
        <p:xfrm>
          <a:off x="2455863" y="4534618"/>
          <a:ext cx="950912" cy="492126"/>
        </p:xfrm>
        <a:graphic>
          <a:graphicData uri="http://schemas.openxmlformats.org/drawingml/2006/table">
            <a:tbl>
              <a:tblPr/>
              <a:tblGrid>
                <a:gridCol w="403225"/>
                <a:gridCol w="244475"/>
                <a:gridCol w="303212"/>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0.25</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graphicFrame>
        <p:nvGraphicFramePr>
          <p:cNvPr id="144850" name="Group 466"/>
          <p:cNvGraphicFramePr>
            <a:graphicFrameLocks noGrp="1"/>
          </p:cNvGraphicFramePr>
          <p:nvPr/>
        </p:nvGraphicFramePr>
        <p:xfrm>
          <a:off x="5195888" y="4552081"/>
          <a:ext cx="950912" cy="492126"/>
        </p:xfrm>
        <a:graphic>
          <a:graphicData uri="http://schemas.openxmlformats.org/drawingml/2006/table">
            <a:tbl>
              <a:tblPr/>
              <a:tblGrid>
                <a:gridCol w="403225"/>
                <a:gridCol w="244475"/>
                <a:gridCol w="303212"/>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0.40</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sp>
        <p:nvSpPr>
          <p:cNvPr id="120122" name="Line 479"/>
          <p:cNvSpPr>
            <a:spLocks noChangeShapeType="1"/>
          </p:cNvSpPr>
          <p:nvPr/>
        </p:nvSpPr>
        <p:spPr bwMode="auto">
          <a:xfrm>
            <a:off x="900113" y="4769568"/>
            <a:ext cx="36036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0123" name="Line 480"/>
          <p:cNvSpPr>
            <a:spLocks noChangeShapeType="1"/>
          </p:cNvSpPr>
          <p:nvPr/>
        </p:nvSpPr>
        <p:spPr bwMode="auto">
          <a:xfrm>
            <a:off x="1908175" y="4760043"/>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0124" name="Line 482"/>
          <p:cNvSpPr>
            <a:spLocks noChangeShapeType="1"/>
          </p:cNvSpPr>
          <p:nvPr/>
        </p:nvSpPr>
        <p:spPr bwMode="auto">
          <a:xfrm>
            <a:off x="4640263" y="4794968"/>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0125" name="Line 483"/>
          <p:cNvSpPr>
            <a:spLocks noChangeShapeType="1"/>
          </p:cNvSpPr>
          <p:nvPr/>
        </p:nvSpPr>
        <p:spPr bwMode="auto">
          <a:xfrm>
            <a:off x="3322638" y="4775918"/>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0126" name="Text Box 484"/>
          <p:cNvSpPr txBox="1">
            <a:spLocks noChangeArrowheads="1"/>
          </p:cNvSpPr>
          <p:nvPr/>
        </p:nvSpPr>
        <p:spPr bwMode="auto">
          <a:xfrm>
            <a:off x="684213" y="4471118"/>
            <a:ext cx="5286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t>Head</a:t>
            </a:r>
            <a:endParaRPr lang="en-US" altLang="zh-CN" sz="1200" b="1"/>
          </a:p>
        </p:txBody>
      </p:sp>
      <p:sp>
        <p:nvSpPr>
          <p:cNvPr id="120127" name="Line 485"/>
          <p:cNvSpPr>
            <a:spLocks noChangeShapeType="1"/>
          </p:cNvSpPr>
          <p:nvPr/>
        </p:nvSpPr>
        <p:spPr bwMode="auto">
          <a:xfrm flipH="1">
            <a:off x="4162425" y="5633168"/>
            <a:ext cx="360363" cy="3603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0128" name="Line 486"/>
          <p:cNvSpPr>
            <a:spLocks noChangeShapeType="1"/>
          </p:cNvSpPr>
          <p:nvPr/>
        </p:nvSpPr>
        <p:spPr bwMode="auto">
          <a:xfrm>
            <a:off x="4810125" y="5658568"/>
            <a:ext cx="431800" cy="3603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aphicFrame>
        <p:nvGraphicFramePr>
          <p:cNvPr id="144871" name="Group 487"/>
          <p:cNvGraphicFramePr>
            <a:graphicFrameLocks noGrp="1"/>
          </p:cNvGraphicFramePr>
          <p:nvPr/>
        </p:nvGraphicFramePr>
        <p:xfrm>
          <a:off x="3859213" y="4534618"/>
          <a:ext cx="950912" cy="492126"/>
        </p:xfrm>
        <a:graphic>
          <a:graphicData uri="http://schemas.openxmlformats.org/drawingml/2006/table">
            <a:tbl>
              <a:tblPr/>
              <a:tblGrid>
                <a:gridCol w="403225"/>
                <a:gridCol w="244475"/>
                <a:gridCol w="303212"/>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0.35</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sp>
        <p:nvSpPr>
          <p:cNvPr id="120142" name="Line 500"/>
          <p:cNvSpPr>
            <a:spLocks noChangeShapeType="1"/>
          </p:cNvSpPr>
          <p:nvPr/>
        </p:nvSpPr>
        <p:spPr bwMode="auto">
          <a:xfrm flipH="1">
            <a:off x="3514725" y="4866406"/>
            <a:ext cx="503238" cy="431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0143" name="Line 501"/>
          <p:cNvSpPr>
            <a:spLocks noChangeShapeType="1"/>
          </p:cNvSpPr>
          <p:nvPr/>
        </p:nvSpPr>
        <p:spPr bwMode="auto">
          <a:xfrm>
            <a:off x="4378325" y="4866406"/>
            <a:ext cx="431800" cy="431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0144" name="Oval 502"/>
          <p:cNvSpPr>
            <a:spLocks noChangeArrowheads="1"/>
          </p:cNvSpPr>
          <p:nvPr/>
        </p:nvSpPr>
        <p:spPr bwMode="auto">
          <a:xfrm>
            <a:off x="468313" y="2639143"/>
            <a:ext cx="287337" cy="268288"/>
          </a:xfrm>
          <a:prstGeom prst="ellipse">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0</a:t>
            </a:r>
            <a:endParaRPr lang="en-US" altLang="zh-CN" sz="1200"/>
          </a:p>
        </p:txBody>
      </p:sp>
      <p:sp>
        <p:nvSpPr>
          <p:cNvPr id="120145" name="Oval 503"/>
          <p:cNvSpPr>
            <a:spLocks noChangeArrowheads="1"/>
          </p:cNvSpPr>
          <p:nvPr/>
        </p:nvSpPr>
        <p:spPr bwMode="auto">
          <a:xfrm>
            <a:off x="468313" y="3288431"/>
            <a:ext cx="287337" cy="268287"/>
          </a:xfrm>
          <a:prstGeom prst="ellipse">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1</a:t>
            </a:r>
            <a:endParaRPr lang="en-US" altLang="zh-CN" sz="1200"/>
          </a:p>
        </p:txBody>
      </p:sp>
      <p:sp>
        <p:nvSpPr>
          <p:cNvPr id="120146" name="Oval 504"/>
          <p:cNvSpPr>
            <a:spLocks noChangeArrowheads="1"/>
          </p:cNvSpPr>
          <p:nvPr/>
        </p:nvSpPr>
        <p:spPr bwMode="auto">
          <a:xfrm>
            <a:off x="468313" y="4585418"/>
            <a:ext cx="287337" cy="268288"/>
          </a:xfrm>
          <a:prstGeom prst="ellipse">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2</a:t>
            </a:r>
            <a:endParaRPr lang="en-US" altLang="zh-CN" sz="1200"/>
          </a:p>
        </p:txBody>
      </p:sp>
      <p:sp>
        <p:nvSpPr>
          <p:cNvPr id="120147" name="Text Box 505"/>
          <p:cNvSpPr txBox="1">
            <a:spLocks noChangeArrowheads="1"/>
          </p:cNvSpPr>
          <p:nvPr/>
        </p:nvSpPr>
        <p:spPr bwMode="auto">
          <a:xfrm>
            <a:off x="6786594" y="5658668"/>
            <a:ext cx="1638300" cy="831850"/>
          </a:xfrm>
          <a:prstGeom prst="rect">
            <a:avLst/>
          </a:prstGeom>
          <a:noFill/>
          <a:ln w="9525" algn="ctr">
            <a:solidFill>
              <a:srgbClr val="FF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b="1" dirty="0"/>
              <a:t>哈夫曼树</a:t>
            </a:r>
            <a:endParaRPr lang="zh-CN" altLang="en-US" b="1" dirty="0"/>
          </a:p>
          <a:p>
            <a:pPr algn="ctr"/>
            <a:r>
              <a:rPr lang="zh-CN" altLang="en-US" b="1" dirty="0"/>
              <a:t>创建方法</a:t>
            </a:r>
            <a:r>
              <a:rPr lang="en-US" altLang="zh-CN" b="1" dirty="0"/>
              <a:t> 2</a:t>
            </a:r>
            <a:endParaRPr lang="en-US" altLang="zh-CN"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5412" name="Group 4"/>
          <p:cNvGraphicFramePr>
            <a:graphicFrameLocks noGrp="1"/>
          </p:cNvGraphicFramePr>
          <p:nvPr/>
        </p:nvGraphicFramePr>
        <p:xfrm>
          <a:off x="4205163" y="1534071"/>
          <a:ext cx="950913" cy="492126"/>
        </p:xfrm>
        <a:graphic>
          <a:graphicData uri="http://schemas.openxmlformats.org/drawingml/2006/table">
            <a:tbl>
              <a:tblPr/>
              <a:tblGrid>
                <a:gridCol w="403225"/>
                <a:gridCol w="244475"/>
                <a:gridCol w="303213"/>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0.20</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graphicFrame>
        <p:nvGraphicFramePr>
          <p:cNvPr id="145425" name="Group 17"/>
          <p:cNvGraphicFramePr>
            <a:graphicFrameLocks noGrp="1"/>
          </p:cNvGraphicFramePr>
          <p:nvPr/>
        </p:nvGraphicFramePr>
        <p:xfrm>
          <a:off x="1139701" y="764134"/>
          <a:ext cx="792162" cy="492126"/>
        </p:xfrm>
        <a:graphic>
          <a:graphicData uri="http://schemas.openxmlformats.org/drawingml/2006/table">
            <a:tbl>
              <a:tblPr/>
              <a:tblGrid>
                <a:gridCol w="244475"/>
                <a:gridCol w="244475"/>
                <a:gridCol w="303212"/>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graphicFrame>
        <p:nvGraphicFramePr>
          <p:cNvPr id="145438" name="Group 30"/>
          <p:cNvGraphicFramePr>
            <a:graphicFrameLocks noGrp="1"/>
          </p:cNvGraphicFramePr>
          <p:nvPr/>
        </p:nvGraphicFramePr>
        <p:xfrm>
          <a:off x="3628901" y="2254796"/>
          <a:ext cx="950912" cy="492126"/>
        </p:xfrm>
        <a:graphic>
          <a:graphicData uri="http://schemas.openxmlformats.org/drawingml/2006/table">
            <a:tbl>
              <a:tblPr/>
              <a:tblGrid>
                <a:gridCol w="403225"/>
                <a:gridCol w="244475"/>
                <a:gridCol w="303212"/>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0.08</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graphicFrame>
        <p:nvGraphicFramePr>
          <p:cNvPr id="145451" name="Group 43"/>
          <p:cNvGraphicFramePr>
            <a:graphicFrameLocks noGrp="1"/>
          </p:cNvGraphicFramePr>
          <p:nvPr/>
        </p:nvGraphicFramePr>
        <p:xfrm>
          <a:off x="4689351" y="2240509"/>
          <a:ext cx="950912" cy="492126"/>
        </p:xfrm>
        <a:graphic>
          <a:graphicData uri="http://schemas.openxmlformats.org/drawingml/2006/table">
            <a:tbl>
              <a:tblPr/>
              <a:tblGrid>
                <a:gridCol w="403225"/>
                <a:gridCol w="244475"/>
                <a:gridCol w="303212"/>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0.12</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graphicFrame>
        <p:nvGraphicFramePr>
          <p:cNvPr id="145464" name="Group 56"/>
          <p:cNvGraphicFramePr>
            <a:graphicFrameLocks noGrp="1"/>
          </p:cNvGraphicFramePr>
          <p:nvPr/>
        </p:nvGraphicFramePr>
        <p:xfrm>
          <a:off x="2889126" y="1534071"/>
          <a:ext cx="950912" cy="492126"/>
        </p:xfrm>
        <a:graphic>
          <a:graphicData uri="http://schemas.openxmlformats.org/drawingml/2006/table">
            <a:tbl>
              <a:tblPr/>
              <a:tblGrid>
                <a:gridCol w="403225"/>
                <a:gridCol w="244475"/>
                <a:gridCol w="303212"/>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0.15</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graphicFrame>
        <p:nvGraphicFramePr>
          <p:cNvPr id="145477" name="Group 69"/>
          <p:cNvGraphicFramePr>
            <a:graphicFrameLocks noGrp="1"/>
          </p:cNvGraphicFramePr>
          <p:nvPr/>
        </p:nvGraphicFramePr>
        <p:xfrm>
          <a:off x="2335088" y="756196"/>
          <a:ext cx="950913" cy="492126"/>
        </p:xfrm>
        <a:graphic>
          <a:graphicData uri="http://schemas.openxmlformats.org/drawingml/2006/table">
            <a:tbl>
              <a:tblPr/>
              <a:tblGrid>
                <a:gridCol w="403225"/>
                <a:gridCol w="244475"/>
                <a:gridCol w="303213"/>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0.25</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graphicFrame>
        <p:nvGraphicFramePr>
          <p:cNvPr id="145490" name="Group 82"/>
          <p:cNvGraphicFramePr>
            <a:graphicFrameLocks noGrp="1"/>
          </p:cNvGraphicFramePr>
          <p:nvPr/>
        </p:nvGraphicFramePr>
        <p:xfrm>
          <a:off x="5087813" y="783184"/>
          <a:ext cx="950913" cy="492126"/>
        </p:xfrm>
        <a:graphic>
          <a:graphicData uri="http://schemas.openxmlformats.org/drawingml/2006/table">
            <a:tbl>
              <a:tblPr/>
              <a:tblGrid>
                <a:gridCol w="403225"/>
                <a:gridCol w="244475"/>
                <a:gridCol w="303213"/>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0.40</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sp>
        <p:nvSpPr>
          <p:cNvPr id="120925" name="Line 95"/>
          <p:cNvSpPr>
            <a:spLocks noChangeShapeType="1"/>
          </p:cNvSpPr>
          <p:nvPr/>
        </p:nvSpPr>
        <p:spPr bwMode="auto">
          <a:xfrm>
            <a:off x="779338" y="991146"/>
            <a:ext cx="360363"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0926" name="Line 96"/>
          <p:cNvSpPr>
            <a:spLocks noChangeShapeType="1"/>
          </p:cNvSpPr>
          <p:nvPr/>
        </p:nvSpPr>
        <p:spPr bwMode="auto">
          <a:xfrm>
            <a:off x="1787401" y="981621"/>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0927" name="Line 97"/>
          <p:cNvSpPr>
            <a:spLocks noChangeShapeType="1"/>
          </p:cNvSpPr>
          <p:nvPr/>
        </p:nvSpPr>
        <p:spPr bwMode="auto">
          <a:xfrm>
            <a:off x="4519488" y="1016546"/>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0928" name="Line 98"/>
          <p:cNvSpPr>
            <a:spLocks noChangeShapeType="1"/>
          </p:cNvSpPr>
          <p:nvPr/>
        </p:nvSpPr>
        <p:spPr bwMode="auto">
          <a:xfrm>
            <a:off x="3201863" y="997496"/>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0929" name="Text Box 99"/>
          <p:cNvSpPr txBox="1">
            <a:spLocks noChangeArrowheads="1"/>
          </p:cNvSpPr>
          <p:nvPr/>
        </p:nvSpPr>
        <p:spPr bwMode="auto">
          <a:xfrm>
            <a:off x="563438" y="692696"/>
            <a:ext cx="5286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t>Head</a:t>
            </a:r>
            <a:endParaRPr lang="en-US" altLang="zh-CN" sz="1200" b="1"/>
          </a:p>
        </p:txBody>
      </p:sp>
      <p:sp>
        <p:nvSpPr>
          <p:cNvPr id="120930" name="Line 100"/>
          <p:cNvSpPr>
            <a:spLocks noChangeShapeType="1"/>
          </p:cNvSpPr>
          <p:nvPr/>
        </p:nvSpPr>
        <p:spPr bwMode="auto">
          <a:xfrm flipH="1">
            <a:off x="4041651" y="1854746"/>
            <a:ext cx="360362" cy="3603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0931" name="Line 101"/>
          <p:cNvSpPr>
            <a:spLocks noChangeShapeType="1"/>
          </p:cNvSpPr>
          <p:nvPr/>
        </p:nvSpPr>
        <p:spPr bwMode="auto">
          <a:xfrm>
            <a:off x="4689351" y="1880146"/>
            <a:ext cx="431800" cy="3603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aphicFrame>
        <p:nvGraphicFramePr>
          <p:cNvPr id="145510" name="Group 102"/>
          <p:cNvGraphicFramePr>
            <a:graphicFrameLocks noGrp="1"/>
          </p:cNvGraphicFramePr>
          <p:nvPr/>
        </p:nvGraphicFramePr>
        <p:xfrm>
          <a:off x="3738438" y="756196"/>
          <a:ext cx="950913" cy="492126"/>
        </p:xfrm>
        <a:graphic>
          <a:graphicData uri="http://schemas.openxmlformats.org/drawingml/2006/table">
            <a:tbl>
              <a:tblPr/>
              <a:tblGrid>
                <a:gridCol w="403225"/>
                <a:gridCol w="244475"/>
                <a:gridCol w="303213"/>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0.35</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sp>
        <p:nvSpPr>
          <p:cNvPr id="120945" name="Line 115"/>
          <p:cNvSpPr>
            <a:spLocks noChangeShapeType="1"/>
          </p:cNvSpPr>
          <p:nvPr/>
        </p:nvSpPr>
        <p:spPr bwMode="auto">
          <a:xfrm flipH="1">
            <a:off x="3393951" y="1087984"/>
            <a:ext cx="503237" cy="431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0946" name="Line 116"/>
          <p:cNvSpPr>
            <a:spLocks noChangeShapeType="1"/>
          </p:cNvSpPr>
          <p:nvPr/>
        </p:nvSpPr>
        <p:spPr bwMode="auto">
          <a:xfrm>
            <a:off x="4257551" y="1087984"/>
            <a:ext cx="431800" cy="431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aphicFrame>
        <p:nvGraphicFramePr>
          <p:cNvPr id="145525" name="Group 117"/>
          <p:cNvGraphicFramePr>
            <a:graphicFrameLocks noGrp="1"/>
          </p:cNvGraphicFramePr>
          <p:nvPr/>
        </p:nvGraphicFramePr>
        <p:xfrm>
          <a:off x="4392488" y="5242471"/>
          <a:ext cx="950913" cy="492126"/>
        </p:xfrm>
        <a:graphic>
          <a:graphicData uri="http://schemas.openxmlformats.org/drawingml/2006/table">
            <a:tbl>
              <a:tblPr/>
              <a:tblGrid>
                <a:gridCol w="403225"/>
                <a:gridCol w="244475"/>
                <a:gridCol w="303213"/>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0.20</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graphicFrame>
        <p:nvGraphicFramePr>
          <p:cNvPr id="145538" name="Group 130"/>
          <p:cNvGraphicFramePr>
            <a:graphicFrameLocks noGrp="1"/>
          </p:cNvGraphicFramePr>
          <p:nvPr/>
        </p:nvGraphicFramePr>
        <p:xfrm>
          <a:off x="782513" y="3778796"/>
          <a:ext cx="792163" cy="492126"/>
        </p:xfrm>
        <a:graphic>
          <a:graphicData uri="http://schemas.openxmlformats.org/drawingml/2006/table">
            <a:tbl>
              <a:tblPr/>
              <a:tblGrid>
                <a:gridCol w="244475"/>
                <a:gridCol w="244475"/>
                <a:gridCol w="303213"/>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graphicFrame>
        <p:nvGraphicFramePr>
          <p:cNvPr id="145551" name="Group 143"/>
          <p:cNvGraphicFramePr>
            <a:graphicFrameLocks noGrp="1"/>
          </p:cNvGraphicFramePr>
          <p:nvPr/>
        </p:nvGraphicFramePr>
        <p:xfrm>
          <a:off x="3816226" y="5963196"/>
          <a:ext cx="950912" cy="492126"/>
        </p:xfrm>
        <a:graphic>
          <a:graphicData uri="http://schemas.openxmlformats.org/drawingml/2006/table">
            <a:tbl>
              <a:tblPr/>
              <a:tblGrid>
                <a:gridCol w="403225"/>
                <a:gridCol w="244475"/>
                <a:gridCol w="303212"/>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0.08</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graphicFrame>
        <p:nvGraphicFramePr>
          <p:cNvPr id="145564" name="Group 156"/>
          <p:cNvGraphicFramePr>
            <a:graphicFrameLocks noGrp="1"/>
          </p:cNvGraphicFramePr>
          <p:nvPr/>
        </p:nvGraphicFramePr>
        <p:xfrm>
          <a:off x="4876676" y="5948909"/>
          <a:ext cx="950912" cy="492126"/>
        </p:xfrm>
        <a:graphic>
          <a:graphicData uri="http://schemas.openxmlformats.org/drawingml/2006/table">
            <a:tbl>
              <a:tblPr/>
              <a:tblGrid>
                <a:gridCol w="403225"/>
                <a:gridCol w="244475"/>
                <a:gridCol w="303212"/>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0.12</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graphicFrame>
        <p:nvGraphicFramePr>
          <p:cNvPr id="145577" name="Group 169"/>
          <p:cNvGraphicFramePr>
            <a:graphicFrameLocks noGrp="1"/>
          </p:cNvGraphicFramePr>
          <p:nvPr/>
        </p:nvGraphicFramePr>
        <p:xfrm>
          <a:off x="3303463" y="5242471"/>
          <a:ext cx="950913" cy="492126"/>
        </p:xfrm>
        <a:graphic>
          <a:graphicData uri="http://schemas.openxmlformats.org/drawingml/2006/table">
            <a:tbl>
              <a:tblPr/>
              <a:tblGrid>
                <a:gridCol w="403225"/>
                <a:gridCol w="244475"/>
                <a:gridCol w="303213"/>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0.15</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graphicFrame>
        <p:nvGraphicFramePr>
          <p:cNvPr id="145590" name="Group 182"/>
          <p:cNvGraphicFramePr>
            <a:graphicFrameLocks noGrp="1"/>
          </p:cNvGraphicFramePr>
          <p:nvPr/>
        </p:nvGraphicFramePr>
        <p:xfrm>
          <a:off x="2798638" y="4482059"/>
          <a:ext cx="950913" cy="492126"/>
        </p:xfrm>
        <a:graphic>
          <a:graphicData uri="http://schemas.openxmlformats.org/drawingml/2006/table">
            <a:tbl>
              <a:tblPr/>
              <a:tblGrid>
                <a:gridCol w="403225"/>
                <a:gridCol w="244475"/>
                <a:gridCol w="303213"/>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0.25</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graphicFrame>
        <p:nvGraphicFramePr>
          <p:cNvPr id="145603" name="Group 195"/>
          <p:cNvGraphicFramePr>
            <a:graphicFrameLocks noGrp="1"/>
          </p:cNvGraphicFramePr>
          <p:nvPr/>
        </p:nvGraphicFramePr>
        <p:xfrm>
          <a:off x="1969963" y="3762921"/>
          <a:ext cx="950913" cy="492126"/>
        </p:xfrm>
        <a:graphic>
          <a:graphicData uri="http://schemas.openxmlformats.org/drawingml/2006/table">
            <a:tbl>
              <a:tblPr/>
              <a:tblGrid>
                <a:gridCol w="403225"/>
                <a:gridCol w="244475"/>
                <a:gridCol w="303213"/>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0.40</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sp>
        <p:nvSpPr>
          <p:cNvPr id="121038" name="Line 208"/>
          <p:cNvSpPr>
            <a:spLocks noChangeShapeType="1"/>
          </p:cNvSpPr>
          <p:nvPr/>
        </p:nvSpPr>
        <p:spPr bwMode="auto">
          <a:xfrm>
            <a:off x="422151" y="4005809"/>
            <a:ext cx="36036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1039" name="Line 209"/>
          <p:cNvSpPr>
            <a:spLocks noChangeShapeType="1"/>
          </p:cNvSpPr>
          <p:nvPr/>
        </p:nvSpPr>
        <p:spPr bwMode="auto">
          <a:xfrm>
            <a:off x="1430213" y="3996284"/>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1040" name="Line 210"/>
          <p:cNvSpPr>
            <a:spLocks noChangeShapeType="1"/>
          </p:cNvSpPr>
          <p:nvPr/>
        </p:nvSpPr>
        <p:spPr bwMode="auto">
          <a:xfrm>
            <a:off x="2784351" y="3997871"/>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1041" name="Text Box 212"/>
          <p:cNvSpPr txBox="1">
            <a:spLocks noChangeArrowheads="1"/>
          </p:cNvSpPr>
          <p:nvPr/>
        </p:nvSpPr>
        <p:spPr bwMode="auto">
          <a:xfrm>
            <a:off x="171326" y="3716884"/>
            <a:ext cx="52863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t>Head</a:t>
            </a:r>
            <a:endParaRPr lang="en-US" altLang="zh-CN" sz="1200" b="1"/>
          </a:p>
        </p:txBody>
      </p:sp>
      <p:sp>
        <p:nvSpPr>
          <p:cNvPr id="121042" name="Line 213"/>
          <p:cNvSpPr>
            <a:spLocks noChangeShapeType="1"/>
          </p:cNvSpPr>
          <p:nvPr/>
        </p:nvSpPr>
        <p:spPr bwMode="auto">
          <a:xfrm flipH="1">
            <a:off x="4254376" y="5634584"/>
            <a:ext cx="360362" cy="3603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1043" name="Line 214"/>
          <p:cNvSpPr>
            <a:spLocks noChangeShapeType="1"/>
          </p:cNvSpPr>
          <p:nvPr/>
        </p:nvSpPr>
        <p:spPr bwMode="auto">
          <a:xfrm>
            <a:off x="4902076" y="5634584"/>
            <a:ext cx="431800" cy="3603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aphicFrame>
        <p:nvGraphicFramePr>
          <p:cNvPr id="145623" name="Group 215"/>
          <p:cNvGraphicFramePr>
            <a:graphicFrameLocks noGrp="1"/>
          </p:cNvGraphicFramePr>
          <p:nvPr/>
        </p:nvGraphicFramePr>
        <p:xfrm>
          <a:off x="3894013" y="4482059"/>
          <a:ext cx="950913" cy="492126"/>
        </p:xfrm>
        <a:graphic>
          <a:graphicData uri="http://schemas.openxmlformats.org/drawingml/2006/table">
            <a:tbl>
              <a:tblPr/>
              <a:tblGrid>
                <a:gridCol w="403225"/>
                <a:gridCol w="244475"/>
                <a:gridCol w="303213"/>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0.35</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sp>
        <p:nvSpPr>
          <p:cNvPr id="121057" name="Line 228"/>
          <p:cNvSpPr>
            <a:spLocks noChangeShapeType="1"/>
          </p:cNvSpPr>
          <p:nvPr/>
        </p:nvSpPr>
        <p:spPr bwMode="auto">
          <a:xfrm flipH="1">
            <a:off x="3749551" y="4842421"/>
            <a:ext cx="358775" cy="431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1058" name="Line 229"/>
          <p:cNvSpPr>
            <a:spLocks noChangeShapeType="1"/>
          </p:cNvSpPr>
          <p:nvPr/>
        </p:nvSpPr>
        <p:spPr bwMode="auto">
          <a:xfrm>
            <a:off x="4397251" y="4842421"/>
            <a:ext cx="431800" cy="431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aphicFrame>
        <p:nvGraphicFramePr>
          <p:cNvPr id="145638" name="Group 230"/>
          <p:cNvGraphicFramePr>
            <a:graphicFrameLocks noGrp="1"/>
          </p:cNvGraphicFramePr>
          <p:nvPr/>
        </p:nvGraphicFramePr>
        <p:xfrm>
          <a:off x="3317751" y="3762921"/>
          <a:ext cx="950912" cy="492126"/>
        </p:xfrm>
        <a:graphic>
          <a:graphicData uri="http://schemas.openxmlformats.org/drawingml/2006/table">
            <a:tbl>
              <a:tblPr/>
              <a:tblGrid>
                <a:gridCol w="403225"/>
                <a:gridCol w="244475"/>
                <a:gridCol w="303212"/>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0.60</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sp>
        <p:nvSpPr>
          <p:cNvPr id="121072" name="Line 243"/>
          <p:cNvSpPr>
            <a:spLocks noChangeShapeType="1"/>
          </p:cNvSpPr>
          <p:nvPr/>
        </p:nvSpPr>
        <p:spPr bwMode="auto">
          <a:xfrm flipH="1">
            <a:off x="3173288" y="4123284"/>
            <a:ext cx="360363" cy="3587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1073" name="Line 244"/>
          <p:cNvSpPr>
            <a:spLocks noChangeShapeType="1"/>
          </p:cNvSpPr>
          <p:nvPr/>
        </p:nvSpPr>
        <p:spPr bwMode="auto">
          <a:xfrm>
            <a:off x="3822576" y="4123284"/>
            <a:ext cx="358775" cy="3587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aphicFrame>
        <p:nvGraphicFramePr>
          <p:cNvPr id="145653" name="Group 245"/>
          <p:cNvGraphicFramePr>
            <a:graphicFrameLocks noGrp="1"/>
          </p:cNvGraphicFramePr>
          <p:nvPr/>
        </p:nvGraphicFramePr>
        <p:xfrm>
          <a:off x="7529388" y="5332959"/>
          <a:ext cx="950913" cy="492126"/>
        </p:xfrm>
        <a:graphic>
          <a:graphicData uri="http://schemas.openxmlformats.org/drawingml/2006/table">
            <a:tbl>
              <a:tblPr/>
              <a:tblGrid>
                <a:gridCol w="403225"/>
                <a:gridCol w="244475"/>
                <a:gridCol w="303213"/>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0.20</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graphicFrame>
        <p:nvGraphicFramePr>
          <p:cNvPr id="145666" name="Group 258"/>
          <p:cNvGraphicFramePr>
            <a:graphicFrameLocks noGrp="1"/>
          </p:cNvGraphicFramePr>
          <p:nvPr/>
        </p:nvGraphicFramePr>
        <p:xfrm>
          <a:off x="4871913" y="3115221"/>
          <a:ext cx="792163" cy="492126"/>
        </p:xfrm>
        <a:graphic>
          <a:graphicData uri="http://schemas.openxmlformats.org/drawingml/2006/table">
            <a:tbl>
              <a:tblPr/>
              <a:tblGrid>
                <a:gridCol w="244475"/>
                <a:gridCol w="244475"/>
                <a:gridCol w="303213"/>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graphicFrame>
        <p:nvGraphicFramePr>
          <p:cNvPr id="145679" name="Group 271"/>
          <p:cNvGraphicFramePr>
            <a:graphicFrameLocks noGrp="1"/>
          </p:cNvGraphicFramePr>
          <p:nvPr/>
        </p:nvGraphicFramePr>
        <p:xfrm>
          <a:off x="6953126" y="6053684"/>
          <a:ext cx="950912" cy="492126"/>
        </p:xfrm>
        <a:graphic>
          <a:graphicData uri="http://schemas.openxmlformats.org/drawingml/2006/table">
            <a:tbl>
              <a:tblPr/>
              <a:tblGrid>
                <a:gridCol w="403225"/>
                <a:gridCol w="244475"/>
                <a:gridCol w="303212"/>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0.08</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graphicFrame>
        <p:nvGraphicFramePr>
          <p:cNvPr id="145692" name="Group 284"/>
          <p:cNvGraphicFramePr>
            <a:graphicFrameLocks noGrp="1"/>
          </p:cNvGraphicFramePr>
          <p:nvPr/>
        </p:nvGraphicFramePr>
        <p:xfrm>
          <a:off x="8013576" y="6039396"/>
          <a:ext cx="950912" cy="492126"/>
        </p:xfrm>
        <a:graphic>
          <a:graphicData uri="http://schemas.openxmlformats.org/drawingml/2006/table">
            <a:tbl>
              <a:tblPr/>
              <a:tblGrid>
                <a:gridCol w="403225"/>
                <a:gridCol w="244475"/>
                <a:gridCol w="303212"/>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0.12</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graphicFrame>
        <p:nvGraphicFramePr>
          <p:cNvPr id="145705" name="Group 297"/>
          <p:cNvGraphicFramePr>
            <a:graphicFrameLocks noGrp="1"/>
          </p:cNvGraphicFramePr>
          <p:nvPr/>
        </p:nvGraphicFramePr>
        <p:xfrm>
          <a:off x="6440363" y="5332959"/>
          <a:ext cx="950913" cy="492126"/>
        </p:xfrm>
        <a:graphic>
          <a:graphicData uri="http://schemas.openxmlformats.org/drawingml/2006/table">
            <a:tbl>
              <a:tblPr/>
              <a:tblGrid>
                <a:gridCol w="403225"/>
                <a:gridCol w="244475"/>
                <a:gridCol w="303213"/>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0.15</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graphicFrame>
        <p:nvGraphicFramePr>
          <p:cNvPr id="145718" name="Group 310"/>
          <p:cNvGraphicFramePr>
            <a:graphicFrameLocks noGrp="1"/>
          </p:cNvGraphicFramePr>
          <p:nvPr/>
        </p:nvGraphicFramePr>
        <p:xfrm>
          <a:off x="5935538" y="4572546"/>
          <a:ext cx="950913" cy="492126"/>
        </p:xfrm>
        <a:graphic>
          <a:graphicData uri="http://schemas.openxmlformats.org/drawingml/2006/table">
            <a:tbl>
              <a:tblPr/>
              <a:tblGrid>
                <a:gridCol w="403225"/>
                <a:gridCol w="244475"/>
                <a:gridCol w="303213"/>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0.25</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graphicFrame>
        <p:nvGraphicFramePr>
          <p:cNvPr id="145731" name="Group 323"/>
          <p:cNvGraphicFramePr>
            <a:graphicFrameLocks noGrp="1"/>
          </p:cNvGraphicFramePr>
          <p:nvPr/>
        </p:nvGraphicFramePr>
        <p:xfrm>
          <a:off x="5379913" y="3853409"/>
          <a:ext cx="950913" cy="492126"/>
        </p:xfrm>
        <a:graphic>
          <a:graphicData uri="http://schemas.openxmlformats.org/drawingml/2006/table">
            <a:tbl>
              <a:tblPr/>
              <a:tblGrid>
                <a:gridCol w="403225"/>
                <a:gridCol w="244475"/>
                <a:gridCol w="303213"/>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0.40</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sp>
        <p:nvSpPr>
          <p:cNvPr id="121165" name="Line 336"/>
          <p:cNvSpPr>
            <a:spLocks noChangeShapeType="1"/>
          </p:cNvSpPr>
          <p:nvPr/>
        </p:nvSpPr>
        <p:spPr bwMode="auto">
          <a:xfrm>
            <a:off x="4511551" y="3342234"/>
            <a:ext cx="36036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1166" name="Line 337"/>
          <p:cNvSpPr>
            <a:spLocks noChangeShapeType="1"/>
          </p:cNvSpPr>
          <p:nvPr/>
        </p:nvSpPr>
        <p:spPr bwMode="auto">
          <a:xfrm>
            <a:off x="5519613" y="3366046"/>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1167" name="Line 339"/>
          <p:cNvSpPr>
            <a:spLocks noChangeShapeType="1"/>
          </p:cNvSpPr>
          <p:nvPr/>
        </p:nvSpPr>
        <p:spPr bwMode="auto">
          <a:xfrm flipH="1">
            <a:off x="7391276" y="5725071"/>
            <a:ext cx="360362" cy="3603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1168" name="Line 340"/>
          <p:cNvSpPr>
            <a:spLocks noChangeShapeType="1"/>
          </p:cNvSpPr>
          <p:nvPr/>
        </p:nvSpPr>
        <p:spPr bwMode="auto">
          <a:xfrm>
            <a:off x="8038976" y="5725071"/>
            <a:ext cx="431800" cy="3603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aphicFrame>
        <p:nvGraphicFramePr>
          <p:cNvPr id="145749" name="Group 341"/>
          <p:cNvGraphicFramePr>
            <a:graphicFrameLocks noGrp="1"/>
          </p:cNvGraphicFramePr>
          <p:nvPr/>
        </p:nvGraphicFramePr>
        <p:xfrm>
          <a:off x="7030913" y="4572546"/>
          <a:ext cx="950913" cy="492126"/>
        </p:xfrm>
        <a:graphic>
          <a:graphicData uri="http://schemas.openxmlformats.org/drawingml/2006/table">
            <a:tbl>
              <a:tblPr/>
              <a:tblGrid>
                <a:gridCol w="403225"/>
                <a:gridCol w="244475"/>
                <a:gridCol w="303213"/>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0.35</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sp>
        <p:nvSpPr>
          <p:cNvPr id="121182" name="Line 354"/>
          <p:cNvSpPr>
            <a:spLocks noChangeShapeType="1"/>
          </p:cNvSpPr>
          <p:nvPr/>
        </p:nvSpPr>
        <p:spPr bwMode="auto">
          <a:xfrm flipH="1">
            <a:off x="6886451" y="4932909"/>
            <a:ext cx="358775" cy="431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1183" name="Line 355"/>
          <p:cNvSpPr>
            <a:spLocks noChangeShapeType="1"/>
          </p:cNvSpPr>
          <p:nvPr/>
        </p:nvSpPr>
        <p:spPr bwMode="auto">
          <a:xfrm>
            <a:off x="7534151" y="4932909"/>
            <a:ext cx="431800" cy="431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aphicFrame>
        <p:nvGraphicFramePr>
          <p:cNvPr id="145764" name="Group 356"/>
          <p:cNvGraphicFramePr>
            <a:graphicFrameLocks noGrp="1"/>
          </p:cNvGraphicFramePr>
          <p:nvPr/>
        </p:nvGraphicFramePr>
        <p:xfrm>
          <a:off x="6454651" y="3853409"/>
          <a:ext cx="950912" cy="492126"/>
        </p:xfrm>
        <a:graphic>
          <a:graphicData uri="http://schemas.openxmlformats.org/drawingml/2006/table">
            <a:tbl>
              <a:tblPr/>
              <a:tblGrid>
                <a:gridCol w="403225"/>
                <a:gridCol w="244475"/>
                <a:gridCol w="303212"/>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0.60</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sp>
        <p:nvSpPr>
          <p:cNvPr id="121197" name="Line 369"/>
          <p:cNvSpPr>
            <a:spLocks noChangeShapeType="1"/>
          </p:cNvSpPr>
          <p:nvPr/>
        </p:nvSpPr>
        <p:spPr bwMode="auto">
          <a:xfrm flipH="1">
            <a:off x="6310188" y="4213771"/>
            <a:ext cx="360363" cy="3587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1198" name="Line 370"/>
          <p:cNvSpPr>
            <a:spLocks noChangeShapeType="1"/>
          </p:cNvSpPr>
          <p:nvPr/>
        </p:nvSpPr>
        <p:spPr bwMode="auto">
          <a:xfrm>
            <a:off x="6959476" y="4213771"/>
            <a:ext cx="358775" cy="3587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aphicFrame>
        <p:nvGraphicFramePr>
          <p:cNvPr id="145779" name="Group 371"/>
          <p:cNvGraphicFramePr>
            <a:graphicFrameLocks noGrp="1"/>
          </p:cNvGraphicFramePr>
          <p:nvPr/>
        </p:nvGraphicFramePr>
        <p:xfrm>
          <a:off x="6029201" y="3121571"/>
          <a:ext cx="950912" cy="492126"/>
        </p:xfrm>
        <a:graphic>
          <a:graphicData uri="http://schemas.openxmlformats.org/drawingml/2006/table">
            <a:tbl>
              <a:tblPr/>
              <a:tblGrid>
                <a:gridCol w="403225"/>
                <a:gridCol w="244475"/>
                <a:gridCol w="303212"/>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sp>
        <p:nvSpPr>
          <p:cNvPr id="121212" name="Line 384"/>
          <p:cNvSpPr>
            <a:spLocks noChangeShapeType="1"/>
          </p:cNvSpPr>
          <p:nvPr/>
        </p:nvSpPr>
        <p:spPr bwMode="auto">
          <a:xfrm flipH="1">
            <a:off x="5899026" y="3500984"/>
            <a:ext cx="360362" cy="3587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1213" name="Line 385"/>
          <p:cNvSpPr>
            <a:spLocks noChangeShapeType="1"/>
          </p:cNvSpPr>
          <p:nvPr/>
        </p:nvSpPr>
        <p:spPr bwMode="auto">
          <a:xfrm>
            <a:off x="6546726" y="3500984"/>
            <a:ext cx="217487" cy="3587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1214" name="Text Box 386"/>
          <p:cNvSpPr txBox="1">
            <a:spLocks noChangeArrowheads="1"/>
          </p:cNvSpPr>
          <p:nvPr/>
        </p:nvSpPr>
        <p:spPr bwMode="auto">
          <a:xfrm>
            <a:off x="4243263" y="3067596"/>
            <a:ext cx="5286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t>Head</a:t>
            </a:r>
            <a:endParaRPr lang="en-US" altLang="zh-CN" sz="1200" b="1"/>
          </a:p>
        </p:txBody>
      </p:sp>
      <p:sp>
        <p:nvSpPr>
          <p:cNvPr id="121215" name="Oval 387"/>
          <p:cNvSpPr>
            <a:spLocks noChangeArrowheads="1"/>
          </p:cNvSpPr>
          <p:nvPr/>
        </p:nvSpPr>
        <p:spPr bwMode="auto">
          <a:xfrm>
            <a:off x="426913" y="908596"/>
            <a:ext cx="288925" cy="268288"/>
          </a:xfrm>
          <a:prstGeom prst="ellipse">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3</a:t>
            </a:r>
            <a:endParaRPr lang="en-US" altLang="zh-CN" sz="1200"/>
          </a:p>
        </p:txBody>
      </p:sp>
      <p:sp>
        <p:nvSpPr>
          <p:cNvPr id="121216" name="Oval 388"/>
          <p:cNvSpPr>
            <a:spLocks noChangeArrowheads="1"/>
          </p:cNvSpPr>
          <p:nvPr/>
        </p:nvSpPr>
        <p:spPr bwMode="auto">
          <a:xfrm>
            <a:off x="66551" y="3932784"/>
            <a:ext cx="288925" cy="268287"/>
          </a:xfrm>
          <a:prstGeom prst="ellipse">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4</a:t>
            </a:r>
            <a:endParaRPr lang="en-US" altLang="zh-CN" sz="1200"/>
          </a:p>
        </p:txBody>
      </p:sp>
      <p:sp>
        <p:nvSpPr>
          <p:cNvPr id="121217" name="Oval 389"/>
          <p:cNvSpPr>
            <a:spLocks noChangeArrowheads="1"/>
          </p:cNvSpPr>
          <p:nvPr/>
        </p:nvSpPr>
        <p:spPr bwMode="auto">
          <a:xfrm>
            <a:off x="4098801" y="3285084"/>
            <a:ext cx="288925" cy="268287"/>
          </a:xfrm>
          <a:prstGeom prst="ellipse">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5</a:t>
            </a:r>
            <a:endParaRPr lang="en-US" altLang="zh-CN" sz="1200"/>
          </a:p>
        </p:txBody>
      </p:sp>
    </p:spTree>
  </p:cSld>
  <p:clrMapOvr>
    <a:masterClrMapping/>
  </p:clrMapOvr>
</p:sld>
</file>

<file path=ppt/tags/tag1.xml><?xml version="1.0" encoding="utf-8"?>
<p:tagLst xmlns:p="http://schemas.openxmlformats.org/presentationml/2006/main">
  <p:tag name="commondata" val="eyJoZGlkIjoiZTczNDg2ZGVkNDU5Mzc1YjcxZmJiYmM2MjUyM2JlZTEifQ=="/>
</p:tagLst>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spPr>
      <a:bodyPr vert="horz" wrap="none" lIns="90000" tIns="46800" rIns="90000" bIns="46800" numCol="1" anchor="t"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spPr>
      <a:bodyPr vert="horz" wrap="none" lIns="90000" tIns="46800" rIns="90000" bIns="46800" numCol="1" anchor="t"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8956</Words>
  <Application>WPS 演示</Application>
  <PresentationFormat>全屏显示(4:3)</PresentationFormat>
  <Paragraphs>1996</Paragraphs>
  <Slides>30</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Arial</vt:lpstr>
      <vt:lpstr>宋体</vt:lpstr>
      <vt:lpstr>Wingdings</vt:lpstr>
      <vt:lpstr>Times New Roman</vt:lpstr>
      <vt:lpstr>华文楷体</vt:lpstr>
      <vt:lpstr>微软雅黑</vt:lpstr>
      <vt:lpstr>Arial Unicode MS</vt:lpstr>
      <vt:lpstr>仿宋</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黄虎杰</dc:creator>
  <cp:lastModifiedBy>ADMIN</cp:lastModifiedBy>
  <cp:revision>724</cp:revision>
  <cp:lastPrinted>2018-01-07T01:01:00Z</cp:lastPrinted>
  <dcterms:created xsi:type="dcterms:W3CDTF">2001-07-24T13:58:00Z</dcterms:created>
  <dcterms:modified xsi:type="dcterms:W3CDTF">2024-08-21T16:14:09Z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D054B97E969E49069FA648CDC41DEFA0_12</vt:lpwstr>
  </property>
  <property fmtid="{D5CDD505-2E9C-101B-9397-08002B2CF9AE}" pid="3" name="KSOProductBuildVer">
    <vt:lpwstr>2052-12.1.0.17827</vt:lpwstr>
  </property>
</Properties>
</file>